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1" r:id="rId1"/>
  </p:sldMasterIdLst>
  <p:notesMasterIdLst>
    <p:notesMasterId r:id="rId79"/>
  </p:notesMasterIdLst>
  <p:sldIdLst>
    <p:sldId id="257" r:id="rId2"/>
    <p:sldId id="280" r:id="rId3"/>
    <p:sldId id="365" r:id="rId4"/>
    <p:sldId id="371" r:id="rId5"/>
    <p:sldId id="372" r:id="rId6"/>
    <p:sldId id="443" r:id="rId7"/>
    <p:sldId id="529" r:id="rId8"/>
    <p:sldId id="530" r:id="rId9"/>
    <p:sldId id="531" r:id="rId10"/>
    <p:sldId id="532" r:id="rId11"/>
    <p:sldId id="444" r:id="rId12"/>
    <p:sldId id="445" r:id="rId13"/>
    <p:sldId id="446" r:id="rId14"/>
    <p:sldId id="447" r:id="rId15"/>
    <p:sldId id="448" r:id="rId16"/>
    <p:sldId id="449" r:id="rId17"/>
    <p:sldId id="450" r:id="rId18"/>
    <p:sldId id="514" r:id="rId19"/>
    <p:sldId id="515" r:id="rId20"/>
    <p:sldId id="453" r:id="rId21"/>
    <p:sldId id="452" r:id="rId22"/>
    <p:sldId id="516" r:id="rId23"/>
    <p:sldId id="528" r:id="rId24"/>
    <p:sldId id="454" r:id="rId25"/>
    <p:sldId id="456" r:id="rId26"/>
    <p:sldId id="457" r:id="rId27"/>
    <p:sldId id="458" r:id="rId28"/>
    <p:sldId id="517" r:id="rId29"/>
    <p:sldId id="460" r:id="rId30"/>
    <p:sldId id="461" r:id="rId31"/>
    <p:sldId id="462" r:id="rId32"/>
    <p:sldId id="463" r:id="rId33"/>
    <p:sldId id="464" r:id="rId34"/>
    <p:sldId id="465" r:id="rId35"/>
    <p:sldId id="466" r:id="rId36"/>
    <p:sldId id="467" r:id="rId37"/>
    <p:sldId id="468" r:id="rId38"/>
    <p:sldId id="469" r:id="rId39"/>
    <p:sldId id="470" r:id="rId40"/>
    <p:sldId id="471" r:id="rId41"/>
    <p:sldId id="472" r:id="rId42"/>
    <p:sldId id="473" r:id="rId43"/>
    <p:sldId id="474" r:id="rId44"/>
    <p:sldId id="475" r:id="rId45"/>
    <p:sldId id="476" r:id="rId46"/>
    <p:sldId id="477" r:id="rId47"/>
    <p:sldId id="478" r:id="rId48"/>
    <p:sldId id="479" r:id="rId49"/>
    <p:sldId id="480" r:id="rId50"/>
    <p:sldId id="481" r:id="rId51"/>
    <p:sldId id="482" r:id="rId52"/>
    <p:sldId id="483" r:id="rId53"/>
    <p:sldId id="484" r:id="rId54"/>
    <p:sldId id="485" r:id="rId55"/>
    <p:sldId id="486" r:id="rId56"/>
    <p:sldId id="487" r:id="rId57"/>
    <p:sldId id="488" r:id="rId58"/>
    <p:sldId id="492" r:id="rId59"/>
    <p:sldId id="518" r:id="rId60"/>
    <p:sldId id="519" r:id="rId61"/>
    <p:sldId id="520" r:id="rId62"/>
    <p:sldId id="493" r:id="rId63"/>
    <p:sldId id="494" r:id="rId64"/>
    <p:sldId id="495" r:id="rId65"/>
    <p:sldId id="496" r:id="rId66"/>
    <p:sldId id="499" r:id="rId67"/>
    <p:sldId id="500" r:id="rId68"/>
    <p:sldId id="501" r:id="rId69"/>
    <p:sldId id="503" r:id="rId70"/>
    <p:sldId id="504" r:id="rId71"/>
    <p:sldId id="527" r:id="rId72"/>
    <p:sldId id="525" r:id="rId73"/>
    <p:sldId id="524" r:id="rId74"/>
    <p:sldId id="523" r:id="rId75"/>
    <p:sldId id="522" r:id="rId76"/>
    <p:sldId id="512" r:id="rId77"/>
    <p:sldId id="526" r:id="rId78"/>
  </p:sldIdLst>
  <p:sldSz cx="9144000" cy="5143500" type="screen16x9"/>
  <p:notesSz cx="6858000" cy="9144000"/>
  <p:defaultTextStyle>
    <a:defPPr>
      <a:defRPr lang="en-US"/>
    </a:defPPr>
    <a:lvl1pPr algn="l" defTabSz="457200" rtl="0" fontAlgn="base">
      <a:spcBef>
        <a:spcPct val="0"/>
      </a:spcBef>
      <a:spcAft>
        <a:spcPct val="0"/>
      </a:spcAft>
      <a:defRPr kern="1200">
        <a:solidFill>
          <a:schemeClr val="tx1"/>
        </a:solidFill>
        <a:latin typeface="Arial" pitchFamily="34" charset="0"/>
        <a:ea typeface="+mn-ea"/>
        <a:cs typeface="Arial" pitchFamily="34" charset="0"/>
      </a:defRPr>
    </a:lvl1pPr>
    <a:lvl2pPr marL="457200" algn="l" defTabSz="457200" rtl="0" fontAlgn="base">
      <a:spcBef>
        <a:spcPct val="0"/>
      </a:spcBef>
      <a:spcAft>
        <a:spcPct val="0"/>
      </a:spcAft>
      <a:defRPr kern="1200">
        <a:solidFill>
          <a:schemeClr val="tx1"/>
        </a:solidFill>
        <a:latin typeface="Arial" pitchFamily="34" charset="0"/>
        <a:ea typeface="+mn-ea"/>
        <a:cs typeface="Arial" pitchFamily="34" charset="0"/>
      </a:defRPr>
    </a:lvl2pPr>
    <a:lvl3pPr marL="914400" algn="l" defTabSz="457200"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defTabSz="457200"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defTabSz="457200"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6C09"/>
    <a:srgbClr val="FFDDB1"/>
    <a:srgbClr val="24BDB2"/>
    <a:srgbClr val="3D9A3A"/>
    <a:srgbClr val="8AAAD3"/>
    <a:srgbClr val="3F5B2E"/>
    <a:srgbClr val="D9F8FF"/>
    <a:srgbClr val="92D3C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918" autoAdjust="0"/>
    <p:restoredTop sz="97907" autoAdjust="0"/>
  </p:normalViewPr>
  <p:slideViewPr>
    <p:cSldViewPr snapToGrid="0" snapToObjects="1">
      <p:cViewPr>
        <p:scale>
          <a:sx n="50" d="100"/>
          <a:sy n="50" d="100"/>
        </p:scale>
        <p:origin x="-1608" y="-792"/>
      </p:cViewPr>
      <p:guideLst>
        <p:guide orient="horz" pos="1608"/>
        <p:guide pos="2888"/>
      </p:guideLst>
    </p:cSldViewPr>
  </p:slideViewPr>
  <p:notesTextViewPr>
    <p:cViewPr>
      <p:scale>
        <a:sx n="100" d="100"/>
        <a:sy n="100" d="100"/>
      </p:scale>
      <p:origin x="0" y="0"/>
    </p:cViewPr>
  </p:notesTextViewPr>
  <p:sorterViewPr>
    <p:cViewPr>
      <p:scale>
        <a:sx n="150" d="100"/>
        <a:sy n="150" d="100"/>
      </p:scale>
      <p:origin x="0" y="745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dirty="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11022763-B17C-4ED0-B2C5-20D98C3936F4}" type="datetimeFigureOut">
              <a:rPr lang="en-US"/>
              <a:pPr>
                <a:defRPr/>
              </a:pPr>
              <a:t>9/27/2015</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AU" noProof="0" smtClean="0"/>
              <a:t>Click to edit Master text styles</a:t>
            </a:r>
          </a:p>
          <a:p>
            <a:pPr lvl="1"/>
            <a:r>
              <a:rPr lang="en-AU" noProof="0" smtClean="0"/>
              <a:t>Second level</a:t>
            </a:r>
          </a:p>
          <a:p>
            <a:pPr lvl="2"/>
            <a:r>
              <a:rPr lang="en-AU" noProof="0" smtClean="0"/>
              <a:t>Third level</a:t>
            </a:r>
          </a:p>
          <a:p>
            <a:pPr lvl="3"/>
            <a:r>
              <a:rPr lang="en-AU" noProof="0" smtClean="0"/>
              <a:t>Fourth level</a:t>
            </a:r>
          </a:p>
          <a:p>
            <a:pPr lvl="4"/>
            <a:r>
              <a:rPr lang="en-AU"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dirty="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AC73BC6B-9C7D-4991-B762-74EBF8F2BBCE}" type="slidenum">
              <a:rPr lang="en-US"/>
              <a:pPr>
                <a:defRPr/>
              </a:pPr>
              <a:t>‹#›</a:t>
            </a:fld>
            <a:endParaRPr lang="en-US" dirty="0"/>
          </a:p>
        </p:txBody>
      </p:sp>
    </p:spTree>
    <p:extLst>
      <p:ext uri="{BB962C8B-B14F-4D97-AF65-F5344CB8AC3E}">
        <p14:creationId xmlns:p14="http://schemas.microsoft.com/office/powerpoint/2010/main" val="3259701888"/>
      </p:ext>
    </p:extLst>
  </p:cSld>
  <p:clrMap bg1="lt1" tx1="dk1" bg2="lt2" tx2="dk2" accent1="accent1" accent2="accent2" accent3="accent3" accent4="accent4" accent5="accent5" accent6="accent6" hlink="hlink" folHlink="folHlink"/>
  <p:notesStyle>
    <a:lvl1pPr algn="l" defTabSz="457200" rtl="0" fontAlgn="base">
      <a:spcBef>
        <a:spcPct val="30000"/>
      </a:spcBef>
      <a:spcAft>
        <a:spcPct val="0"/>
      </a:spcAft>
      <a:defRPr sz="1200" kern="1200">
        <a:solidFill>
          <a:schemeClr val="tx1"/>
        </a:solidFill>
        <a:latin typeface="+mn-lt"/>
        <a:ea typeface="+mn-ea"/>
        <a:cs typeface="+mn-cs"/>
      </a:defRPr>
    </a:lvl1pPr>
    <a:lvl2pPr marL="457200" algn="l" defTabSz="457200" rtl="0" fontAlgn="base">
      <a:spcBef>
        <a:spcPct val="30000"/>
      </a:spcBef>
      <a:spcAft>
        <a:spcPct val="0"/>
      </a:spcAft>
      <a:defRPr sz="1200" kern="1200">
        <a:solidFill>
          <a:schemeClr val="tx1"/>
        </a:solidFill>
        <a:latin typeface="+mn-lt"/>
        <a:ea typeface="+mn-ea"/>
        <a:cs typeface="+mn-cs"/>
      </a:defRPr>
    </a:lvl2pPr>
    <a:lvl3pPr marL="914400" algn="l" defTabSz="457200" rtl="0" fontAlgn="base">
      <a:spcBef>
        <a:spcPct val="30000"/>
      </a:spcBef>
      <a:spcAft>
        <a:spcPct val="0"/>
      </a:spcAft>
      <a:defRPr sz="1200" kern="1200">
        <a:solidFill>
          <a:schemeClr val="tx1"/>
        </a:solidFill>
        <a:latin typeface="+mn-lt"/>
        <a:ea typeface="+mn-ea"/>
        <a:cs typeface="+mn-cs"/>
      </a:defRPr>
    </a:lvl3pPr>
    <a:lvl4pPr marL="1371600" algn="l" defTabSz="457200" rtl="0" fontAlgn="base">
      <a:spcBef>
        <a:spcPct val="30000"/>
      </a:spcBef>
      <a:spcAft>
        <a:spcPct val="0"/>
      </a:spcAft>
      <a:defRPr sz="1200" kern="1200">
        <a:solidFill>
          <a:schemeClr val="tx1"/>
        </a:solidFill>
        <a:latin typeface="+mn-lt"/>
        <a:ea typeface="+mn-ea"/>
        <a:cs typeface="+mn-cs"/>
      </a:defRPr>
    </a:lvl4pPr>
    <a:lvl5pPr marL="1828800" algn="l" defTabSz="457200" rtl="0" fontAlgn="base">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16992BF2-40BD-40E2-9579-D9F55CFAE21C}" type="slidenum">
              <a:rPr lang="en-AU" altLang="en-US">
                <a:latin typeface="Calibri" pitchFamily="34" charset="0"/>
              </a:rPr>
              <a:pPr fontAlgn="base">
                <a:spcBef>
                  <a:spcPct val="0"/>
                </a:spcBef>
                <a:spcAft>
                  <a:spcPct val="0"/>
                </a:spcAft>
              </a:pPr>
              <a:t>2</a:t>
            </a:fld>
            <a:endParaRPr lang="en-AU" altLang="en-US">
              <a:latin typeface="Calibri" pitchFamily="34" charset="0"/>
            </a:endParaRPr>
          </a:p>
        </p:txBody>
      </p:sp>
      <p:sp>
        <p:nvSpPr>
          <p:cNvPr id="1638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FD819094-9477-4E5F-8C81-59F871D7D185}" type="slidenum">
              <a:rPr lang="en-AU" altLang="en-US">
                <a:latin typeface="Calibri" pitchFamily="34" charset="0"/>
              </a:rPr>
              <a:pPr fontAlgn="base">
                <a:spcBef>
                  <a:spcPct val="0"/>
                </a:spcBef>
                <a:spcAft>
                  <a:spcPct val="0"/>
                </a:spcAft>
              </a:pPr>
              <a:t>3</a:t>
            </a:fld>
            <a:endParaRPr lang="en-AU" altLang="en-US">
              <a:latin typeface="Calibri" pitchFamily="34" charset="0"/>
            </a:endParaRPr>
          </a:p>
        </p:txBody>
      </p:sp>
      <p:sp>
        <p:nvSpPr>
          <p:cNvPr id="1843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AF55DA19-4859-43BB-A1BA-0ABD5C790B40}" type="slidenum">
              <a:rPr lang="en-AU" altLang="en-US">
                <a:latin typeface="Calibri" pitchFamily="34" charset="0"/>
              </a:rPr>
              <a:pPr fontAlgn="base">
                <a:spcBef>
                  <a:spcPct val="0"/>
                </a:spcBef>
                <a:spcAft>
                  <a:spcPct val="0"/>
                </a:spcAft>
              </a:pPr>
              <a:t>4</a:t>
            </a:fld>
            <a:endParaRPr lang="en-AU" altLang="en-US">
              <a:latin typeface="Calibri" pitchFamily="34" charset="0"/>
            </a:endParaRPr>
          </a:p>
        </p:txBody>
      </p:sp>
      <p:sp>
        <p:nvSpPr>
          <p:cNvPr id="2048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39CF9E10-5660-461A-A526-4C9E2ECA5E10}" type="slidenum">
              <a:rPr lang="en-AU" altLang="en-US">
                <a:latin typeface="Calibri" pitchFamily="34" charset="0"/>
              </a:rPr>
              <a:pPr fontAlgn="base">
                <a:spcBef>
                  <a:spcPct val="0"/>
                </a:spcBef>
                <a:spcAft>
                  <a:spcPct val="0"/>
                </a:spcAft>
              </a:pPr>
              <a:t>5</a:t>
            </a:fld>
            <a:endParaRPr lang="en-AU" altLang="en-US">
              <a:latin typeface="Calibri" pitchFamily="34" charset="0"/>
            </a:endParaRPr>
          </a:p>
        </p:txBody>
      </p:sp>
      <p:sp>
        <p:nvSpPr>
          <p:cNvPr id="2253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23E47DAE-41E5-4582-B94B-679F1ED0CF70}" type="slidenum">
              <a:rPr lang="en-AU" altLang="en-US">
                <a:latin typeface="Calibri" pitchFamily="34" charset="0"/>
              </a:rPr>
              <a:pPr fontAlgn="base">
                <a:spcBef>
                  <a:spcPct val="0"/>
                </a:spcBef>
                <a:spcAft>
                  <a:spcPct val="0"/>
                </a:spcAft>
              </a:pPr>
              <a:t>6</a:t>
            </a:fld>
            <a:endParaRPr lang="en-AU" altLang="en-US">
              <a:latin typeface="Calibri" pitchFamily="34" charset="0"/>
            </a:endParaRPr>
          </a:p>
        </p:txBody>
      </p:sp>
      <p:sp>
        <p:nvSpPr>
          <p:cNvPr id="2457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A716A303-57EF-4780-8D4A-B9C5144E7383}" type="slidenum">
              <a:rPr lang="en-AU" altLang="en-US">
                <a:latin typeface="Calibri" pitchFamily="34" charset="0"/>
              </a:rPr>
              <a:pPr fontAlgn="base">
                <a:spcBef>
                  <a:spcPct val="0"/>
                </a:spcBef>
                <a:spcAft>
                  <a:spcPct val="0"/>
                </a:spcAft>
              </a:pPr>
              <a:t>12</a:t>
            </a:fld>
            <a:endParaRPr lang="en-AU" altLang="en-US">
              <a:latin typeface="Calibri" pitchFamily="34" charset="0"/>
            </a:endParaRPr>
          </a:p>
        </p:txBody>
      </p:sp>
      <p:sp>
        <p:nvSpPr>
          <p:cNvPr id="2765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8025F20C-B5C3-4847-8A0A-0181B1F9E763}" type="slidenum">
              <a:rPr lang="en-AU" altLang="en-US">
                <a:latin typeface="Calibri" pitchFamily="34" charset="0"/>
              </a:rPr>
              <a:pPr fontAlgn="base">
                <a:spcBef>
                  <a:spcPct val="0"/>
                </a:spcBef>
                <a:spcAft>
                  <a:spcPct val="0"/>
                </a:spcAft>
              </a:pPr>
              <a:t>13</a:t>
            </a:fld>
            <a:endParaRPr lang="en-AU" altLang="en-US">
              <a:latin typeface="Calibri" pitchFamily="34" charset="0"/>
            </a:endParaRPr>
          </a:p>
        </p:txBody>
      </p:sp>
      <p:sp>
        <p:nvSpPr>
          <p:cNvPr id="2969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996AD730-15CD-428C-8D36-DE66D6293B8B}" type="slidenum">
              <a:rPr lang="en-AU" altLang="en-US">
                <a:latin typeface="Calibri" pitchFamily="34" charset="0"/>
              </a:rPr>
              <a:pPr fontAlgn="base">
                <a:spcBef>
                  <a:spcPct val="0"/>
                </a:spcBef>
                <a:spcAft>
                  <a:spcPct val="0"/>
                </a:spcAft>
              </a:pPr>
              <a:t>14</a:t>
            </a:fld>
            <a:endParaRPr lang="en-AU" altLang="en-US">
              <a:latin typeface="Calibri" pitchFamily="34" charset="0"/>
            </a:endParaRPr>
          </a:p>
        </p:txBody>
      </p:sp>
      <p:sp>
        <p:nvSpPr>
          <p:cNvPr id="3174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8C8FE381-8DA6-4E4C-9BCB-56C51570CF28}" type="slidenum">
              <a:rPr lang="en-AU" altLang="en-US">
                <a:latin typeface="Calibri" pitchFamily="34" charset="0"/>
              </a:rPr>
              <a:pPr fontAlgn="base">
                <a:spcBef>
                  <a:spcPct val="0"/>
                </a:spcBef>
                <a:spcAft>
                  <a:spcPct val="0"/>
                </a:spcAft>
              </a:pPr>
              <a:t>15</a:t>
            </a:fld>
            <a:endParaRPr lang="en-AU" altLang="en-US">
              <a:latin typeface="Calibri" pitchFamily="34" charset="0"/>
            </a:endParaRPr>
          </a:p>
        </p:txBody>
      </p:sp>
      <p:sp>
        <p:nvSpPr>
          <p:cNvPr id="3379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7A7927BB-CE38-4281-B304-19EE9552744D}" type="slidenum">
              <a:rPr lang="en-AU" altLang="en-US">
                <a:latin typeface="Calibri" pitchFamily="34" charset="0"/>
              </a:rPr>
              <a:pPr fontAlgn="base">
                <a:spcBef>
                  <a:spcPct val="0"/>
                </a:spcBef>
                <a:spcAft>
                  <a:spcPct val="0"/>
                </a:spcAft>
              </a:pPr>
              <a:t>16</a:t>
            </a:fld>
            <a:endParaRPr lang="en-AU" altLang="en-US">
              <a:latin typeface="Calibri" pitchFamily="34" charset="0"/>
            </a:endParaRPr>
          </a:p>
        </p:txBody>
      </p:sp>
      <p:sp>
        <p:nvSpPr>
          <p:cNvPr id="3584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62311587-38C6-4AD1-8D75-B70DFEF04308}" type="slidenum">
              <a:rPr lang="en-AU" altLang="en-US">
                <a:latin typeface="Calibri" pitchFamily="34" charset="0"/>
              </a:rPr>
              <a:pPr fontAlgn="base">
                <a:spcBef>
                  <a:spcPct val="0"/>
                </a:spcBef>
                <a:spcAft>
                  <a:spcPct val="0"/>
                </a:spcAft>
              </a:pPr>
              <a:t>17</a:t>
            </a:fld>
            <a:endParaRPr lang="en-AU" altLang="en-US">
              <a:latin typeface="Calibri" pitchFamily="34" charset="0"/>
            </a:endParaRPr>
          </a:p>
        </p:txBody>
      </p:sp>
      <p:sp>
        <p:nvSpPr>
          <p:cNvPr id="3789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CFEC1431-B400-438C-9E75-D7DB42E5BCB0}" type="slidenum">
              <a:rPr lang="en-AU" altLang="en-US">
                <a:latin typeface="Calibri" pitchFamily="34" charset="0"/>
              </a:rPr>
              <a:pPr fontAlgn="base">
                <a:spcBef>
                  <a:spcPct val="0"/>
                </a:spcBef>
                <a:spcAft>
                  <a:spcPct val="0"/>
                </a:spcAft>
              </a:pPr>
              <a:t>18</a:t>
            </a:fld>
            <a:endParaRPr lang="en-AU" altLang="en-US">
              <a:latin typeface="Calibri" pitchFamily="34" charset="0"/>
            </a:endParaRPr>
          </a:p>
        </p:txBody>
      </p:sp>
      <p:sp>
        <p:nvSpPr>
          <p:cNvPr id="3993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86458F20-2665-4CFB-BC9F-5E51DE62D084}" type="slidenum">
              <a:rPr lang="en-AU" altLang="en-US">
                <a:latin typeface="Calibri" pitchFamily="34" charset="0"/>
              </a:rPr>
              <a:pPr fontAlgn="base">
                <a:spcBef>
                  <a:spcPct val="0"/>
                </a:spcBef>
                <a:spcAft>
                  <a:spcPct val="0"/>
                </a:spcAft>
              </a:pPr>
              <a:t>20</a:t>
            </a:fld>
            <a:endParaRPr lang="en-AU" altLang="en-US">
              <a:latin typeface="Calibri" pitchFamily="34" charset="0"/>
            </a:endParaRPr>
          </a:p>
        </p:txBody>
      </p:sp>
      <p:sp>
        <p:nvSpPr>
          <p:cNvPr id="4301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CF910710-FBD9-4F84-BF0B-8437C672455B}" type="slidenum">
              <a:rPr lang="en-AU" altLang="en-US">
                <a:latin typeface="Calibri" pitchFamily="34" charset="0"/>
              </a:rPr>
              <a:pPr fontAlgn="base">
                <a:spcBef>
                  <a:spcPct val="0"/>
                </a:spcBef>
                <a:spcAft>
                  <a:spcPct val="0"/>
                </a:spcAft>
              </a:pPr>
              <a:t>21</a:t>
            </a:fld>
            <a:endParaRPr lang="en-AU" altLang="en-US">
              <a:latin typeface="Calibri" pitchFamily="34" charset="0"/>
            </a:endParaRPr>
          </a:p>
        </p:txBody>
      </p:sp>
      <p:sp>
        <p:nvSpPr>
          <p:cNvPr id="4505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2B3315CA-B9C1-41AE-9939-87521CF1D2D4}" type="slidenum">
              <a:rPr lang="en-AU" altLang="en-US">
                <a:latin typeface="Calibri" pitchFamily="34" charset="0"/>
              </a:rPr>
              <a:pPr fontAlgn="base">
                <a:spcBef>
                  <a:spcPct val="0"/>
                </a:spcBef>
                <a:spcAft>
                  <a:spcPct val="0"/>
                </a:spcAft>
              </a:pPr>
              <a:t>22</a:t>
            </a:fld>
            <a:endParaRPr lang="en-AU" altLang="en-US">
              <a:latin typeface="Calibri" pitchFamily="34" charset="0"/>
            </a:endParaRPr>
          </a:p>
        </p:txBody>
      </p:sp>
      <p:sp>
        <p:nvSpPr>
          <p:cNvPr id="4710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F8EA9BA7-9C4F-44D4-BAFD-B665436BECFE}" type="slidenum">
              <a:rPr lang="en-AU" altLang="en-US">
                <a:latin typeface="Calibri" pitchFamily="34" charset="0"/>
              </a:rPr>
              <a:pPr fontAlgn="base">
                <a:spcBef>
                  <a:spcPct val="0"/>
                </a:spcBef>
                <a:spcAft>
                  <a:spcPct val="0"/>
                </a:spcAft>
              </a:pPr>
              <a:t>23</a:t>
            </a:fld>
            <a:endParaRPr lang="en-AU" altLang="en-US">
              <a:latin typeface="Calibri" pitchFamily="34" charset="0"/>
            </a:endParaRPr>
          </a:p>
        </p:txBody>
      </p:sp>
      <p:sp>
        <p:nvSpPr>
          <p:cNvPr id="4915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7A04478E-DBE7-4CE0-AC86-33B604A5F742}" type="slidenum">
              <a:rPr lang="en-AU" altLang="en-US">
                <a:latin typeface="Calibri" pitchFamily="34" charset="0"/>
              </a:rPr>
              <a:pPr fontAlgn="base">
                <a:spcBef>
                  <a:spcPct val="0"/>
                </a:spcBef>
                <a:spcAft>
                  <a:spcPct val="0"/>
                </a:spcAft>
              </a:pPr>
              <a:t>24</a:t>
            </a:fld>
            <a:endParaRPr lang="en-AU" altLang="en-US">
              <a:latin typeface="Calibri" pitchFamily="34" charset="0"/>
            </a:endParaRPr>
          </a:p>
        </p:txBody>
      </p:sp>
      <p:sp>
        <p:nvSpPr>
          <p:cNvPr id="5120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70606C15-292B-44DC-B437-6DB5E8CA62FF}" type="slidenum">
              <a:rPr lang="en-AU" altLang="en-US">
                <a:latin typeface="Calibri" pitchFamily="34" charset="0"/>
              </a:rPr>
              <a:pPr fontAlgn="base">
                <a:spcBef>
                  <a:spcPct val="0"/>
                </a:spcBef>
                <a:spcAft>
                  <a:spcPct val="0"/>
                </a:spcAft>
              </a:pPr>
              <a:t>25</a:t>
            </a:fld>
            <a:endParaRPr lang="en-AU" altLang="en-US">
              <a:latin typeface="Calibri" pitchFamily="34" charset="0"/>
            </a:endParaRPr>
          </a:p>
        </p:txBody>
      </p:sp>
      <p:sp>
        <p:nvSpPr>
          <p:cNvPr id="5325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7E14529F-5B0A-4107-928F-5EF76EE01E79}" type="slidenum">
              <a:rPr lang="en-AU" altLang="en-US">
                <a:latin typeface="Calibri" pitchFamily="34" charset="0"/>
              </a:rPr>
              <a:pPr fontAlgn="base">
                <a:spcBef>
                  <a:spcPct val="0"/>
                </a:spcBef>
                <a:spcAft>
                  <a:spcPct val="0"/>
                </a:spcAft>
              </a:pPr>
              <a:t>26</a:t>
            </a:fld>
            <a:endParaRPr lang="en-AU" altLang="en-US">
              <a:latin typeface="Calibri" pitchFamily="34" charset="0"/>
            </a:endParaRPr>
          </a:p>
        </p:txBody>
      </p:sp>
      <p:sp>
        <p:nvSpPr>
          <p:cNvPr id="5529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5E60A625-B1D2-44A8-985C-ACB342B3C988}" type="slidenum">
              <a:rPr lang="en-AU" altLang="en-US">
                <a:latin typeface="Calibri" pitchFamily="34" charset="0"/>
              </a:rPr>
              <a:pPr fontAlgn="base">
                <a:spcBef>
                  <a:spcPct val="0"/>
                </a:spcBef>
                <a:spcAft>
                  <a:spcPct val="0"/>
                </a:spcAft>
              </a:pPr>
              <a:t>27</a:t>
            </a:fld>
            <a:endParaRPr lang="en-AU" altLang="en-US">
              <a:latin typeface="Calibri" pitchFamily="34" charset="0"/>
            </a:endParaRPr>
          </a:p>
        </p:txBody>
      </p:sp>
      <p:sp>
        <p:nvSpPr>
          <p:cNvPr id="5734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43DAC8D5-4123-4088-8FC9-45F56CE77714}" type="slidenum">
              <a:rPr lang="en-AU" altLang="en-US">
                <a:latin typeface="Calibri" pitchFamily="34" charset="0"/>
              </a:rPr>
              <a:pPr fontAlgn="base">
                <a:spcBef>
                  <a:spcPct val="0"/>
                </a:spcBef>
                <a:spcAft>
                  <a:spcPct val="0"/>
                </a:spcAft>
              </a:pPr>
              <a:t>28</a:t>
            </a:fld>
            <a:endParaRPr lang="en-AU" altLang="en-US">
              <a:latin typeface="Calibri" pitchFamily="34" charset="0"/>
            </a:endParaRPr>
          </a:p>
        </p:txBody>
      </p:sp>
      <p:sp>
        <p:nvSpPr>
          <p:cNvPr id="5939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10DF8CC0-137C-4307-B18A-9630494B5421}" type="slidenum">
              <a:rPr lang="en-AU" altLang="en-US">
                <a:latin typeface="Calibri" pitchFamily="34" charset="0"/>
              </a:rPr>
              <a:pPr fontAlgn="base">
                <a:spcBef>
                  <a:spcPct val="0"/>
                </a:spcBef>
                <a:spcAft>
                  <a:spcPct val="0"/>
                </a:spcAft>
              </a:pPr>
              <a:t>29</a:t>
            </a:fld>
            <a:endParaRPr lang="en-AU" altLang="en-US">
              <a:latin typeface="Calibri" pitchFamily="34" charset="0"/>
            </a:endParaRPr>
          </a:p>
        </p:txBody>
      </p:sp>
      <p:sp>
        <p:nvSpPr>
          <p:cNvPr id="6144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87643BB8-A391-4654-B951-6D69A5826354}" type="slidenum">
              <a:rPr lang="en-AU" altLang="en-US">
                <a:latin typeface="Calibri" pitchFamily="34" charset="0"/>
              </a:rPr>
              <a:pPr fontAlgn="base">
                <a:spcBef>
                  <a:spcPct val="0"/>
                </a:spcBef>
                <a:spcAft>
                  <a:spcPct val="0"/>
                </a:spcAft>
              </a:pPr>
              <a:t>30</a:t>
            </a:fld>
            <a:endParaRPr lang="en-AU" altLang="en-US">
              <a:latin typeface="Calibri" pitchFamily="34" charset="0"/>
            </a:endParaRPr>
          </a:p>
        </p:txBody>
      </p:sp>
      <p:sp>
        <p:nvSpPr>
          <p:cNvPr id="6349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FC459669-B13F-48B8-AC58-381C02F74431}" type="slidenum">
              <a:rPr lang="en-AU" altLang="en-US">
                <a:latin typeface="Calibri" pitchFamily="34" charset="0"/>
              </a:rPr>
              <a:pPr fontAlgn="base">
                <a:spcBef>
                  <a:spcPct val="0"/>
                </a:spcBef>
                <a:spcAft>
                  <a:spcPct val="0"/>
                </a:spcAft>
              </a:pPr>
              <a:t>31</a:t>
            </a:fld>
            <a:endParaRPr lang="en-AU" altLang="en-US">
              <a:latin typeface="Calibri" pitchFamily="34" charset="0"/>
            </a:endParaRPr>
          </a:p>
        </p:txBody>
      </p:sp>
      <p:sp>
        <p:nvSpPr>
          <p:cNvPr id="6553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ECEBD1FE-9192-457B-A1D6-998AA845B248}" type="slidenum">
              <a:rPr lang="en-AU" altLang="en-US">
                <a:latin typeface="Calibri" pitchFamily="34" charset="0"/>
              </a:rPr>
              <a:pPr fontAlgn="base">
                <a:spcBef>
                  <a:spcPct val="0"/>
                </a:spcBef>
                <a:spcAft>
                  <a:spcPct val="0"/>
                </a:spcAft>
              </a:pPr>
              <a:t>32</a:t>
            </a:fld>
            <a:endParaRPr lang="en-AU" altLang="en-US">
              <a:latin typeface="Calibri" pitchFamily="34" charset="0"/>
            </a:endParaRPr>
          </a:p>
        </p:txBody>
      </p:sp>
      <p:sp>
        <p:nvSpPr>
          <p:cNvPr id="6758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8456F25A-29F7-4056-A6BA-6028EDBAC11B}" type="slidenum">
              <a:rPr lang="en-AU" altLang="en-US">
                <a:latin typeface="Calibri" pitchFamily="34" charset="0"/>
              </a:rPr>
              <a:pPr fontAlgn="base">
                <a:spcBef>
                  <a:spcPct val="0"/>
                </a:spcBef>
                <a:spcAft>
                  <a:spcPct val="0"/>
                </a:spcAft>
              </a:pPr>
              <a:t>33</a:t>
            </a:fld>
            <a:endParaRPr lang="en-AU" altLang="en-US">
              <a:latin typeface="Calibri" pitchFamily="34" charset="0"/>
            </a:endParaRPr>
          </a:p>
        </p:txBody>
      </p:sp>
      <p:sp>
        <p:nvSpPr>
          <p:cNvPr id="6963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2B869F59-67FB-465C-9E6E-29B67346D8E9}" type="slidenum">
              <a:rPr lang="en-AU" altLang="en-US">
                <a:latin typeface="Calibri" pitchFamily="34" charset="0"/>
              </a:rPr>
              <a:pPr fontAlgn="base">
                <a:spcBef>
                  <a:spcPct val="0"/>
                </a:spcBef>
                <a:spcAft>
                  <a:spcPct val="0"/>
                </a:spcAft>
              </a:pPr>
              <a:t>34</a:t>
            </a:fld>
            <a:endParaRPr lang="en-AU" altLang="en-US">
              <a:latin typeface="Calibri" pitchFamily="34" charset="0"/>
            </a:endParaRPr>
          </a:p>
        </p:txBody>
      </p:sp>
      <p:sp>
        <p:nvSpPr>
          <p:cNvPr id="7168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EB2BC91D-D253-4559-B07F-20613B040FED}" type="slidenum">
              <a:rPr lang="en-AU" altLang="en-US">
                <a:latin typeface="Calibri" pitchFamily="34" charset="0"/>
              </a:rPr>
              <a:pPr fontAlgn="base">
                <a:spcBef>
                  <a:spcPct val="0"/>
                </a:spcBef>
                <a:spcAft>
                  <a:spcPct val="0"/>
                </a:spcAft>
              </a:pPr>
              <a:t>35</a:t>
            </a:fld>
            <a:endParaRPr lang="en-AU" altLang="en-US">
              <a:latin typeface="Calibri" pitchFamily="34" charset="0"/>
            </a:endParaRPr>
          </a:p>
        </p:txBody>
      </p:sp>
      <p:sp>
        <p:nvSpPr>
          <p:cNvPr id="7373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96F77F0B-8310-4A72-B7A3-8A15775C6A8A}" type="slidenum">
              <a:rPr lang="en-AU" altLang="en-US">
                <a:latin typeface="Calibri" pitchFamily="34" charset="0"/>
              </a:rPr>
              <a:pPr fontAlgn="base">
                <a:spcBef>
                  <a:spcPct val="0"/>
                </a:spcBef>
                <a:spcAft>
                  <a:spcPct val="0"/>
                </a:spcAft>
              </a:pPr>
              <a:t>36</a:t>
            </a:fld>
            <a:endParaRPr lang="en-AU" altLang="en-US">
              <a:latin typeface="Calibri" pitchFamily="34" charset="0"/>
            </a:endParaRPr>
          </a:p>
        </p:txBody>
      </p:sp>
      <p:sp>
        <p:nvSpPr>
          <p:cNvPr id="7577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40706FFD-BAFC-4761-A07E-C46A121EF3D5}" type="slidenum">
              <a:rPr lang="en-AU" altLang="en-US">
                <a:latin typeface="Calibri" pitchFamily="34" charset="0"/>
              </a:rPr>
              <a:pPr fontAlgn="base">
                <a:spcBef>
                  <a:spcPct val="0"/>
                </a:spcBef>
                <a:spcAft>
                  <a:spcPct val="0"/>
                </a:spcAft>
              </a:pPr>
              <a:t>37</a:t>
            </a:fld>
            <a:endParaRPr lang="en-AU" altLang="en-US">
              <a:latin typeface="Calibri" pitchFamily="34" charset="0"/>
            </a:endParaRPr>
          </a:p>
        </p:txBody>
      </p:sp>
      <p:sp>
        <p:nvSpPr>
          <p:cNvPr id="7782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9744F38E-2740-45C7-A7B0-8728C441482C}" type="slidenum">
              <a:rPr lang="en-AU" altLang="en-US">
                <a:latin typeface="Calibri" pitchFamily="34" charset="0"/>
              </a:rPr>
              <a:pPr fontAlgn="base">
                <a:spcBef>
                  <a:spcPct val="0"/>
                </a:spcBef>
                <a:spcAft>
                  <a:spcPct val="0"/>
                </a:spcAft>
              </a:pPr>
              <a:t>38</a:t>
            </a:fld>
            <a:endParaRPr lang="en-AU" altLang="en-US">
              <a:latin typeface="Calibri" pitchFamily="34" charset="0"/>
            </a:endParaRPr>
          </a:p>
        </p:txBody>
      </p:sp>
      <p:sp>
        <p:nvSpPr>
          <p:cNvPr id="7987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60A7D368-FA5F-4ECD-A240-0A1F17F5CBBB}" type="slidenum">
              <a:rPr lang="en-AU" altLang="en-US">
                <a:latin typeface="Calibri" pitchFamily="34" charset="0"/>
              </a:rPr>
              <a:pPr fontAlgn="base">
                <a:spcBef>
                  <a:spcPct val="0"/>
                </a:spcBef>
                <a:spcAft>
                  <a:spcPct val="0"/>
                </a:spcAft>
              </a:pPr>
              <a:t>39</a:t>
            </a:fld>
            <a:endParaRPr lang="en-AU" altLang="en-US">
              <a:latin typeface="Calibri" pitchFamily="34" charset="0"/>
            </a:endParaRPr>
          </a:p>
        </p:txBody>
      </p:sp>
      <p:sp>
        <p:nvSpPr>
          <p:cNvPr id="8192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98956F40-2820-4A22-9781-DEC4F77D8D5E}" type="slidenum">
              <a:rPr lang="en-AU" altLang="en-US">
                <a:latin typeface="Calibri" pitchFamily="34" charset="0"/>
              </a:rPr>
              <a:pPr fontAlgn="base">
                <a:spcBef>
                  <a:spcPct val="0"/>
                </a:spcBef>
                <a:spcAft>
                  <a:spcPct val="0"/>
                </a:spcAft>
              </a:pPr>
              <a:t>40</a:t>
            </a:fld>
            <a:endParaRPr lang="en-AU" altLang="en-US">
              <a:latin typeface="Calibri" pitchFamily="34" charset="0"/>
            </a:endParaRPr>
          </a:p>
        </p:txBody>
      </p:sp>
      <p:sp>
        <p:nvSpPr>
          <p:cNvPr id="8397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C6F2ABE8-1FD7-4320-9B87-44B72FBD0AAB}" type="slidenum">
              <a:rPr lang="en-AU" altLang="en-US">
                <a:latin typeface="Calibri" pitchFamily="34" charset="0"/>
              </a:rPr>
              <a:pPr fontAlgn="base">
                <a:spcBef>
                  <a:spcPct val="0"/>
                </a:spcBef>
                <a:spcAft>
                  <a:spcPct val="0"/>
                </a:spcAft>
              </a:pPr>
              <a:t>41</a:t>
            </a:fld>
            <a:endParaRPr lang="en-AU" altLang="en-US">
              <a:latin typeface="Calibri" pitchFamily="34" charset="0"/>
            </a:endParaRPr>
          </a:p>
        </p:txBody>
      </p:sp>
      <p:sp>
        <p:nvSpPr>
          <p:cNvPr id="8601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1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62C319D4-FD47-4C32-A5BA-B8B58A934686}" type="slidenum">
              <a:rPr lang="en-AU" altLang="en-US">
                <a:latin typeface="Calibri" pitchFamily="34" charset="0"/>
              </a:rPr>
              <a:pPr fontAlgn="base">
                <a:spcBef>
                  <a:spcPct val="0"/>
                </a:spcBef>
                <a:spcAft>
                  <a:spcPct val="0"/>
                </a:spcAft>
              </a:pPr>
              <a:t>42</a:t>
            </a:fld>
            <a:endParaRPr lang="en-AU" altLang="en-US">
              <a:latin typeface="Calibri" pitchFamily="34" charset="0"/>
            </a:endParaRPr>
          </a:p>
        </p:txBody>
      </p:sp>
      <p:sp>
        <p:nvSpPr>
          <p:cNvPr id="8806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806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524C1697-CDBE-415F-B1C4-1B5CF9080762}" type="slidenum">
              <a:rPr lang="en-AU" altLang="en-US">
                <a:latin typeface="Calibri" pitchFamily="34" charset="0"/>
              </a:rPr>
              <a:pPr fontAlgn="base">
                <a:spcBef>
                  <a:spcPct val="0"/>
                </a:spcBef>
                <a:spcAft>
                  <a:spcPct val="0"/>
                </a:spcAft>
              </a:pPr>
              <a:t>43</a:t>
            </a:fld>
            <a:endParaRPr lang="en-AU" altLang="en-US">
              <a:latin typeface="Calibri" pitchFamily="34" charset="0"/>
            </a:endParaRPr>
          </a:p>
        </p:txBody>
      </p:sp>
      <p:sp>
        <p:nvSpPr>
          <p:cNvPr id="9011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011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44D8E9C2-D190-4AB8-BE60-D163B6E341E7}" type="slidenum">
              <a:rPr lang="en-AU" altLang="en-US">
                <a:latin typeface="Calibri" pitchFamily="34" charset="0"/>
              </a:rPr>
              <a:pPr fontAlgn="base">
                <a:spcBef>
                  <a:spcPct val="0"/>
                </a:spcBef>
                <a:spcAft>
                  <a:spcPct val="0"/>
                </a:spcAft>
              </a:pPr>
              <a:t>44</a:t>
            </a:fld>
            <a:endParaRPr lang="en-AU" altLang="en-US">
              <a:latin typeface="Calibri" pitchFamily="34" charset="0"/>
            </a:endParaRPr>
          </a:p>
        </p:txBody>
      </p:sp>
      <p:sp>
        <p:nvSpPr>
          <p:cNvPr id="9216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6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438D639E-D3A4-43DB-B9AC-434C8C99E9AD}" type="slidenum">
              <a:rPr lang="en-AU" altLang="en-US">
                <a:latin typeface="Calibri" pitchFamily="34" charset="0"/>
              </a:rPr>
              <a:pPr fontAlgn="base">
                <a:spcBef>
                  <a:spcPct val="0"/>
                </a:spcBef>
                <a:spcAft>
                  <a:spcPct val="0"/>
                </a:spcAft>
              </a:pPr>
              <a:t>45</a:t>
            </a:fld>
            <a:endParaRPr lang="en-AU" altLang="en-US">
              <a:latin typeface="Calibri" pitchFamily="34" charset="0"/>
            </a:endParaRPr>
          </a:p>
        </p:txBody>
      </p:sp>
      <p:sp>
        <p:nvSpPr>
          <p:cNvPr id="9421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421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ABBD5EC6-6DE3-499B-ABD7-C42F380FED7A}" type="slidenum">
              <a:rPr lang="en-AU" altLang="en-US">
                <a:latin typeface="Calibri" pitchFamily="34" charset="0"/>
              </a:rPr>
              <a:pPr fontAlgn="base">
                <a:spcBef>
                  <a:spcPct val="0"/>
                </a:spcBef>
                <a:spcAft>
                  <a:spcPct val="0"/>
                </a:spcAft>
              </a:pPr>
              <a:t>46</a:t>
            </a:fld>
            <a:endParaRPr lang="en-AU" altLang="en-US">
              <a:latin typeface="Calibri" pitchFamily="34" charset="0"/>
            </a:endParaRPr>
          </a:p>
        </p:txBody>
      </p:sp>
      <p:sp>
        <p:nvSpPr>
          <p:cNvPr id="9625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625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62D2129F-7496-4B17-AAA5-99D866F4E54A}" type="slidenum">
              <a:rPr lang="en-AU" altLang="en-US">
                <a:latin typeface="Calibri" pitchFamily="34" charset="0"/>
              </a:rPr>
              <a:pPr fontAlgn="base">
                <a:spcBef>
                  <a:spcPct val="0"/>
                </a:spcBef>
                <a:spcAft>
                  <a:spcPct val="0"/>
                </a:spcAft>
              </a:pPr>
              <a:t>47</a:t>
            </a:fld>
            <a:endParaRPr lang="en-AU" altLang="en-US">
              <a:latin typeface="Calibri" pitchFamily="34" charset="0"/>
            </a:endParaRPr>
          </a:p>
        </p:txBody>
      </p:sp>
      <p:sp>
        <p:nvSpPr>
          <p:cNvPr id="9830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83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547DAAAD-6794-4534-B4C5-EEAAC537A385}" type="slidenum">
              <a:rPr lang="en-AU" altLang="en-US">
                <a:latin typeface="Calibri" pitchFamily="34" charset="0"/>
              </a:rPr>
              <a:pPr fontAlgn="base">
                <a:spcBef>
                  <a:spcPct val="0"/>
                </a:spcBef>
                <a:spcAft>
                  <a:spcPct val="0"/>
                </a:spcAft>
              </a:pPr>
              <a:t>48</a:t>
            </a:fld>
            <a:endParaRPr lang="en-AU" altLang="en-US">
              <a:latin typeface="Calibri" pitchFamily="34" charset="0"/>
            </a:endParaRPr>
          </a:p>
        </p:txBody>
      </p:sp>
      <p:sp>
        <p:nvSpPr>
          <p:cNvPr id="10035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035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12420993-EF9C-4F15-9034-B79EE27BD2DF}" type="slidenum">
              <a:rPr lang="en-AU" altLang="en-US">
                <a:latin typeface="Calibri" pitchFamily="34" charset="0"/>
              </a:rPr>
              <a:pPr fontAlgn="base">
                <a:spcBef>
                  <a:spcPct val="0"/>
                </a:spcBef>
                <a:spcAft>
                  <a:spcPct val="0"/>
                </a:spcAft>
              </a:pPr>
              <a:t>49</a:t>
            </a:fld>
            <a:endParaRPr lang="en-AU" altLang="en-US">
              <a:latin typeface="Calibri" pitchFamily="34" charset="0"/>
            </a:endParaRPr>
          </a:p>
        </p:txBody>
      </p:sp>
      <p:sp>
        <p:nvSpPr>
          <p:cNvPr id="10240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0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F771E834-88B2-4F99-9045-BFDCAB097345}" type="slidenum">
              <a:rPr lang="en-AU" altLang="en-US">
                <a:latin typeface="Calibri" pitchFamily="34" charset="0"/>
              </a:rPr>
              <a:pPr fontAlgn="base">
                <a:spcBef>
                  <a:spcPct val="0"/>
                </a:spcBef>
                <a:spcAft>
                  <a:spcPct val="0"/>
                </a:spcAft>
              </a:pPr>
              <a:t>50</a:t>
            </a:fld>
            <a:endParaRPr lang="en-AU" altLang="en-US">
              <a:latin typeface="Calibri" pitchFamily="34" charset="0"/>
            </a:endParaRPr>
          </a:p>
        </p:txBody>
      </p:sp>
      <p:sp>
        <p:nvSpPr>
          <p:cNvPr id="10445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445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BE71413E-637E-4167-B136-43D2713F4D3B}" type="slidenum">
              <a:rPr lang="en-AU" altLang="en-US">
                <a:latin typeface="Calibri" pitchFamily="34" charset="0"/>
              </a:rPr>
              <a:pPr fontAlgn="base">
                <a:spcBef>
                  <a:spcPct val="0"/>
                </a:spcBef>
                <a:spcAft>
                  <a:spcPct val="0"/>
                </a:spcAft>
              </a:pPr>
              <a:t>51</a:t>
            </a:fld>
            <a:endParaRPr lang="en-AU" altLang="en-US">
              <a:latin typeface="Calibri" pitchFamily="34" charset="0"/>
            </a:endParaRPr>
          </a:p>
        </p:txBody>
      </p:sp>
      <p:sp>
        <p:nvSpPr>
          <p:cNvPr id="10649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649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05FC286D-F016-45E0-9ECD-B033F3328121}" type="slidenum">
              <a:rPr lang="en-AU" altLang="en-US">
                <a:latin typeface="Calibri" pitchFamily="34" charset="0"/>
              </a:rPr>
              <a:pPr fontAlgn="base">
                <a:spcBef>
                  <a:spcPct val="0"/>
                </a:spcBef>
                <a:spcAft>
                  <a:spcPct val="0"/>
                </a:spcAft>
              </a:pPr>
              <a:t>52</a:t>
            </a:fld>
            <a:endParaRPr lang="en-AU" altLang="en-US">
              <a:latin typeface="Calibri" pitchFamily="34" charset="0"/>
            </a:endParaRPr>
          </a:p>
        </p:txBody>
      </p:sp>
      <p:sp>
        <p:nvSpPr>
          <p:cNvPr id="10854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854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4DBB0245-CB93-4B62-97F6-2267C6D5D0FD}" type="slidenum">
              <a:rPr lang="en-AU" altLang="en-US">
                <a:latin typeface="Calibri" pitchFamily="34" charset="0"/>
              </a:rPr>
              <a:pPr fontAlgn="base">
                <a:spcBef>
                  <a:spcPct val="0"/>
                </a:spcBef>
                <a:spcAft>
                  <a:spcPct val="0"/>
                </a:spcAft>
              </a:pPr>
              <a:t>53</a:t>
            </a:fld>
            <a:endParaRPr lang="en-AU" altLang="en-US">
              <a:latin typeface="Calibri" pitchFamily="34" charset="0"/>
            </a:endParaRPr>
          </a:p>
        </p:txBody>
      </p:sp>
      <p:sp>
        <p:nvSpPr>
          <p:cNvPr id="11059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BD4B1212-72FC-48A8-AF9C-042BCF81840A}" type="slidenum">
              <a:rPr lang="en-AU" altLang="en-US">
                <a:latin typeface="Calibri" pitchFamily="34" charset="0"/>
              </a:rPr>
              <a:pPr fontAlgn="base">
                <a:spcBef>
                  <a:spcPct val="0"/>
                </a:spcBef>
                <a:spcAft>
                  <a:spcPct val="0"/>
                </a:spcAft>
              </a:pPr>
              <a:t>54</a:t>
            </a:fld>
            <a:endParaRPr lang="en-AU" altLang="en-US">
              <a:latin typeface="Calibri" pitchFamily="34" charset="0"/>
            </a:endParaRPr>
          </a:p>
        </p:txBody>
      </p:sp>
      <p:sp>
        <p:nvSpPr>
          <p:cNvPr id="11264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4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E0A17B71-78A5-4388-B1B0-6FCC99030B61}" type="slidenum">
              <a:rPr lang="en-AU" altLang="en-US">
                <a:latin typeface="Calibri" pitchFamily="34" charset="0"/>
              </a:rPr>
              <a:pPr fontAlgn="base">
                <a:spcBef>
                  <a:spcPct val="0"/>
                </a:spcBef>
                <a:spcAft>
                  <a:spcPct val="0"/>
                </a:spcAft>
              </a:pPr>
              <a:t>55</a:t>
            </a:fld>
            <a:endParaRPr lang="en-AU" altLang="en-US">
              <a:latin typeface="Calibri" pitchFamily="34" charset="0"/>
            </a:endParaRPr>
          </a:p>
        </p:txBody>
      </p:sp>
      <p:sp>
        <p:nvSpPr>
          <p:cNvPr id="11469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E609E534-B465-4155-8389-1AD9EC6ACF82}" type="slidenum">
              <a:rPr lang="en-AU" altLang="en-US">
                <a:latin typeface="Calibri" pitchFamily="34" charset="0"/>
              </a:rPr>
              <a:pPr fontAlgn="base">
                <a:spcBef>
                  <a:spcPct val="0"/>
                </a:spcBef>
                <a:spcAft>
                  <a:spcPct val="0"/>
                </a:spcAft>
              </a:pPr>
              <a:t>56</a:t>
            </a:fld>
            <a:endParaRPr lang="en-AU" altLang="en-US">
              <a:latin typeface="Calibri" pitchFamily="34" charset="0"/>
            </a:endParaRPr>
          </a:p>
        </p:txBody>
      </p:sp>
      <p:sp>
        <p:nvSpPr>
          <p:cNvPr id="11673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673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E529ABBB-A61D-44FC-9DF4-DE4E7D8F26B0}" type="slidenum">
              <a:rPr lang="en-AU" altLang="en-US">
                <a:latin typeface="Calibri" pitchFamily="34" charset="0"/>
              </a:rPr>
              <a:pPr fontAlgn="base">
                <a:spcBef>
                  <a:spcPct val="0"/>
                </a:spcBef>
                <a:spcAft>
                  <a:spcPct val="0"/>
                </a:spcAft>
              </a:pPr>
              <a:t>57</a:t>
            </a:fld>
            <a:endParaRPr lang="en-AU" altLang="en-US">
              <a:latin typeface="Calibri" pitchFamily="34" charset="0"/>
            </a:endParaRPr>
          </a:p>
        </p:txBody>
      </p:sp>
      <p:sp>
        <p:nvSpPr>
          <p:cNvPr id="11878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878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06CB596E-7C09-4A6D-8456-E5498B8233FB}" type="slidenum">
              <a:rPr lang="en-AU" altLang="en-US">
                <a:latin typeface="Calibri" pitchFamily="34" charset="0"/>
              </a:rPr>
              <a:pPr fontAlgn="base">
                <a:spcBef>
                  <a:spcPct val="0"/>
                </a:spcBef>
                <a:spcAft>
                  <a:spcPct val="0"/>
                </a:spcAft>
              </a:pPr>
              <a:t>58</a:t>
            </a:fld>
            <a:endParaRPr lang="en-AU" altLang="en-US">
              <a:latin typeface="Calibri" pitchFamily="34" charset="0"/>
            </a:endParaRPr>
          </a:p>
        </p:txBody>
      </p:sp>
      <p:sp>
        <p:nvSpPr>
          <p:cNvPr id="12083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D67D7EE5-5EF6-429D-B1CE-EF9EB7BB63C7}" type="slidenum">
              <a:rPr lang="en-AU" altLang="en-US">
                <a:latin typeface="Calibri" pitchFamily="34" charset="0"/>
              </a:rPr>
              <a:pPr fontAlgn="base">
                <a:spcBef>
                  <a:spcPct val="0"/>
                </a:spcBef>
                <a:spcAft>
                  <a:spcPct val="0"/>
                </a:spcAft>
              </a:pPr>
              <a:t>59</a:t>
            </a:fld>
            <a:endParaRPr lang="en-AU" altLang="en-US">
              <a:latin typeface="Calibri" pitchFamily="34" charset="0"/>
            </a:endParaRPr>
          </a:p>
        </p:txBody>
      </p:sp>
      <p:sp>
        <p:nvSpPr>
          <p:cNvPr id="12288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7EFEA98A-AB15-4F37-B9C1-10B21436B9B5}" type="slidenum">
              <a:rPr lang="en-AU" altLang="en-US">
                <a:latin typeface="Calibri" pitchFamily="34" charset="0"/>
              </a:rPr>
              <a:pPr fontAlgn="base">
                <a:spcBef>
                  <a:spcPct val="0"/>
                </a:spcBef>
                <a:spcAft>
                  <a:spcPct val="0"/>
                </a:spcAft>
              </a:pPr>
              <a:t>60</a:t>
            </a:fld>
            <a:endParaRPr lang="en-AU" altLang="en-US">
              <a:latin typeface="Calibri" pitchFamily="34" charset="0"/>
            </a:endParaRPr>
          </a:p>
        </p:txBody>
      </p:sp>
      <p:sp>
        <p:nvSpPr>
          <p:cNvPr id="12493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895CC064-C95E-430A-9231-12ED6BCCB3FD}" type="slidenum">
              <a:rPr lang="en-AU" altLang="en-US">
                <a:latin typeface="Calibri" pitchFamily="34" charset="0"/>
              </a:rPr>
              <a:pPr fontAlgn="base">
                <a:spcBef>
                  <a:spcPct val="0"/>
                </a:spcBef>
                <a:spcAft>
                  <a:spcPct val="0"/>
                </a:spcAft>
              </a:pPr>
              <a:t>61</a:t>
            </a:fld>
            <a:endParaRPr lang="en-AU" altLang="en-US">
              <a:latin typeface="Calibri" pitchFamily="34" charset="0"/>
            </a:endParaRPr>
          </a:p>
        </p:txBody>
      </p:sp>
      <p:sp>
        <p:nvSpPr>
          <p:cNvPr id="12697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D811BDCE-146F-4942-8664-D46D68163E88}" type="slidenum">
              <a:rPr lang="en-AU" altLang="en-US">
                <a:latin typeface="Calibri" pitchFamily="34" charset="0"/>
              </a:rPr>
              <a:pPr fontAlgn="base">
                <a:spcBef>
                  <a:spcPct val="0"/>
                </a:spcBef>
                <a:spcAft>
                  <a:spcPct val="0"/>
                </a:spcAft>
              </a:pPr>
              <a:t>62</a:t>
            </a:fld>
            <a:endParaRPr lang="en-AU" altLang="en-US">
              <a:latin typeface="Calibri" pitchFamily="34" charset="0"/>
            </a:endParaRPr>
          </a:p>
        </p:txBody>
      </p:sp>
      <p:sp>
        <p:nvSpPr>
          <p:cNvPr id="12902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39CA5936-D5D8-4061-A5F8-422FAA5A36D5}" type="slidenum">
              <a:rPr lang="en-AU" altLang="en-US">
                <a:latin typeface="Calibri" pitchFamily="34" charset="0"/>
              </a:rPr>
              <a:pPr fontAlgn="base">
                <a:spcBef>
                  <a:spcPct val="0"/>
                </a:spcBef>
                <a:spcAft>
                  <a:spcPct val="0"/>
                </a:spcAft>
              </a:pPr>
              <a:t>63</a:t>
            </a:fld>
            <a:endParaRPr lang="en-AU" altLang="en-US">
              <a:latin typeface="Calibri" pitchFamily="34" charset="0"/>
            </a:endParaRPr>
          </a:p>
        </p:txBody>
      </p:sp>
      <p:sp>
        <p:nvSpPr>
          <p:cNvPr id="13107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048CD4D1-CA88-49DF-9AF5-B9444DCFCF74}" type="slidenum">
              <a:rPr lang="en-AU" altLang="en-US">
                <a:latin typeface="Calibri" pitchFamily="34" charset="0"/>
              </a:rPr>
              <a:pPr fontAlgn="base">
                <a:spcBef>
                  <a:spcPct val="0"/>
                </a:spcBef>
                <a:spcAft>
                  <a:spcPct val="0"/>
                </a:spcAft>
              </a:pPr>
              <a:t>64</a:t>
            </a:fld>
            <a:endParaRPr lang="en-AU" altLang="en-US">
              <a:latin typeface="Calibri" pitchFamily="34" charset="0"/>
            </a:endParaRPr>
          </a:p>
        </p:txBody>
      </p:sp>
      <p:sp>
        <p:nvSpPr>
          <p:cNvPr id="13312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6954287B-CD7A-4957-BF30-262A960AA37B}" type="slidenum">
              <a:rPr lang="en-AU" altLang="en-US">
                <a:latin typeface="Calibri" pitchFamily="34" charset="0"/>
              </a:rPr>
              <a:pPr fontAlgn="base">
                <a:spcBef>
                  <a:spcPct val="0"/>
                </a:spcBef>
                <a:spcAft>
                  <a:spcPct val="0"/>
                </a:spcAft>
              </a:pPr>
              <a:t>65</a:t>
            </a:fld>
            <a:endParaRPr lang="en-AU" altLang="en-US">
              <a:latin typeface="Calibri" pitchFamily="34" charset="0"/>
            </a:endParaRPr>
          </a:p>
        </p:txBody>
      </p:sp>
      <p:sp>
        <p:nvSpPr>
          <p:cNvPr id="13517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FAE81598-8CB0-4635-809C-681CD54B1E10}" type="slidenum">
              <a:rPr lang="en-AU" altLang="en-US">
                <a:latin typeface="Calibri" pitchFamily="34" charset="0"/>
              </a:rPr>
              <a:pPr fontAlgn="base">
                <a:spcBef>
                  <a:spcPct val="0"/>
                </a:spcBef>
                <a:spcAft>
                  <a:spcPct val="0"/>
                </a:spcAft>
              </a:pPr>
              <a:t>66</a:t>
            </a:fld>
            <a:endParaRPr lang="en-AU" altLang="en-US">
              <a:latin typeface="Calibri" pitchFamily="34" charset="0"/>
            </a:endParaRPr>
          </a:p>
        </p:txBody>
      </p:sp>
      <p:sp>
        <p:nvSpPr>
          <p:cNvPr id="13721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5F0EA55C-EB79-43DB-8849-3131C9F8954B}" type="slidenum">
              <a:rPr lang="en-AU" altLang="en-US">
                <a:latin typeface="Calibri" pitchFamily="34" charset="0"/>
              </a:rPr>
              <a:pPr fontAlgn="base">
                <a:spcBef>
                  <a:spcPct val="0"/>
                </a:spcBef>
                <a:spcAft>
                  <a:spcPct val="0"/>
                </a:spcAft>
              </a:pPr>
              <a:t>67</a:t>
            </a:fld>
            <a:endParaRPr lang="en-AU" altLang="en-US">
              <a:latin typeface="Calibri" pitchFamily="34" charset="0"/>
            </a:endParaRPr>
          </a:p>
        </p:txBody>
      </p:sp>
      <p:sp>
        <p:nvSpPr>
          <p:cNvPr id="13926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1EF040F5-77FD-4752-A3D6-5602A17ACAAB}" type="slidenum">
              <a:rPr lang="en-AU" altLang="en-US">
                <a:latin typeface="Calibri" pitchFamily="34" charset="0"/>
              </a:rPr>
              <a:pPr fontAlgn="base">
                <a:spcBef>
                  <a:spcPct val="0"/>
                </a:spcBef>
                <a:spcAft>
                  <a:spcPct val="0"/>
                </a:spcAft>
              </a:pPr>
              <a:t>68</a:t>
            </a:fld>
            <a:endParaRPr lang="en-AU" altLang="en-US">
              <a:latin typeface="Calibri" pitchFamily="34" charset="0"/>
            </a:endParaRPr>
          </a:p>
        </p:txBody>
      </p:sp>
      <p:sp>
        <p:nvSpPr>
          <p:cNvPr id="14131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C3A285E5-39B2-4DFB-97BA-BED8070E4A54}" type="slidenum">
              <a:rPr lang="en-AU" altLang="en-US">
                <a:latin typeface="Calibri" pitchFamily="34" charset="0"/>
              </a:rPr>
              <a:pPr fontAlgn="base">
                <a:spcBef>
                  <a:spcPct val="0"/>
                </a:spcBef>
                <a:spcAft>
                  <a:spcPct val="0"/>
                </a:spcAft>
              </a:pPr>
              <a:t>69</a:t>
            </a:fld>
            <a:endParaRPr lang="en-AU" altLang="en-US">
              <a:latin typeface="Calibri" pitchFamily="34" charset="0"/>
            </a:endParaRPr>
          </a:p>
        </p:txBody>
      </p:sp>
      <p:sp>
        <p:nvSpPr>
          <p:cNvPr id="14336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9B841025-9C52-4C6D-BE68-C25DA1004184}" type="slidenum">
              <a:rPr lang="en-AU" altLang="en-US">
                <a:latin typeface="Calibri" pitchFamily="34" charset="0"/>
              </a:rPr>
              <a:pPr fontAlgn="base">
                <a:spcBef>
                  <a:spcPct val="0"/>
                </a:spcBef>
                <a:spcAft>
                  <a:spcPct val="0"/>
                </a:spcAft>
              </a:pPr>
              <a:t>70</a:t>
            </a:fld>
            <a:endParaRPr lang="en-AU" altLang="en-US">
              <a:latin typeface="Calibri" pitchFamily="34" charset="0"/>
            </a:endParaRPr>
          </a:p>
        </p:txBody>
      </p:sp>
      <p:sp>
        <p:nvSpPr>
          <p:cNvPr id="14541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704AE17D-2530-4D57-B4DB-28508CFD0CC3}" type="slidenum">
              <a:rPr lang="en-AU" altLang="en-US">
                <a:latin typeface="Calibri" pitchFamily="34" charset="0"/>
              </a:rPr>
              <a:pPr fontAlgn="base">
                <a:spcBef>
                  <a:spcPct val="0"/>
                </a:spcBef>
                <a:spcAft>
                  <a:spcPct val="0"/>
                </a:spcAft>
              </a:pPr>
              <a:t>71</a:t>
            </a:fld>
            <a:endParaRPr lang="en-AU" altLang="en-US">
              <a:latin typeface="Calibri" pitchFamily="34" charset="0"/>
            </a:endParaRPr>
          </a:p>
        </p:txBody>
      </p:sp>
      <p:sp>
        <p:nvSpPr>
          <p:cNvPr id="14745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C96BB206-9D82-4C6F-B6E4-AE11E2565127}" type="slidenum">
              <a:rPr lang="en-AU" altLang="en-US">
                <a:latin typeface="Calibri" pitchFamily="34" charset="0"/>
              </a:rPr>
              <a:pPr fontAlgn="base">
                <a:spcBef>
                  <a:spcPct val="0"/>
                </a:spcBef>
                <a:spcAft>
                  <a:spcPct val="0"/>
                </a:spcAft>
              </a:pPr>
              <a:t>72</a:t>
            </a:fld>
            <a:endParaRPr lang="en-AU" altLang="en-US">
              <a:latin typeface="Calibri" pitchFamily="34" charset="0"/>
            </a:endParaRPr>
          </a:p>
        </p:txBody>
      </p:sp>
      <p:sp>
        <p:nvSpPr>
          <p:cNvPr id="14950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E748BAC7-2209-4378-9306-756F58533296}" type="slidenum">
              <a:rPr lang="en-AU" altLang="en-US">
                <a:latin typeface="Calibri" pitchFamily="34" charset="0"/>
              </a:rPr>
              <a:pPr fontAlgn="base">
                <a:spcBef>
                  <a:spcPct val="0"/>
                </a:spcBef>
                <a:spcAft>
                  <a:spcPct val="0"/>
                </a:spcAft>
              </a:pPr>
              <a:t>73</a:t>
            </a:fld>
            <a:endParaRPr lang="en-AU" altLang="en-US">
              <a:latin typeface="Calibri" pitchFamily="34" charset="0"/>
            </a:endParaRPr>
          </a:p>
        </p:txBody>
      </p:sp>
      <p:sp>
        <p:nvSpPr>
          <p:cNvPr id="15155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97EA6512-AD81-4EF4-985D-910FA956E6CC}" type="slidenum">
              <a:rPr lang="en-AU" altLang="en-US">
                <a:latin typeface="Calibri" pitchFamily="34" charset="0"/>
              </a:rPr>
              <a:pPr fontAlgn="base">
                <a:spcBef>
                  <a:spcPct val="0"/>
                </a:spcBef>
                <a:spcAft>
                  <a:spcPct val="0"/>
                </a:spcAft>
              </a:pPr>
              <a:t>74</a:t>
            </a:fld>
            <a:endParaRPr lang="en-AU" altLang="en-US">
              <a:latin typeface="Calibri" pitchFamily="34" charset="0"/>
            </a:endParaRPr>
          </a:p>
        </p:txBody>
      </p:sp>
      <p:sp>
        <p:nvSpPr>
          <p:cNvPr id="15360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EAF617CA-9EF6-465B-BB5F-5B855B27C31D}" type="slidenum">
              <a:rPr lang="en-AU" altLang="en-US">
                <a:latin typeface="Calibri" pitchFamily="34" charset="0"/>
              </a:rPr>
              <a:pPr fontAlgn="base">
                <a:spcBef>
                  <a:spcPct val="0"/>
                </a:spcBef>
                <a:spcAft>
                  <a:spcPct val="0"/>
                </a:spcAft>
              </a:pPr>
              <a:t>75</a:t>
            </a:fld>
            <a:endParaRPr lang="en-AU" altLang="en-US">
              <a:latin typeface="Calibri" pitchFamily="34" charset="0"/>
            </a:endParaRPr>
          </a:p>
        </p:txBody>
      </p:sp>
      <p:sp>
        <p:nvSpPr>
          <p:cNvPr id="15565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A4DF37DE-C3EE-4C44-ADDE-80F5CE8D1C9C}" type="slidenum">
              <a:rPr lang="en-AU" altLang="en-US">
                <a:latin typeface="Calibri" pitchFamily="34" charset="0"/>
              </a:rPr>
              <a:pPr fontAlgn="base">
                <a:spcBef>
                  <a:spcPct val="0"/>
                </a:spcBef>
                <a:spcAft>
                  <a:spcPct val="0"/>
                </a:spcAft>
              </a:pPr>
              <a:t>76</a:t>
            </a:fld>
            <a:endParaRPr lang="en-AU" altLang="en-US">
              <a:latin typeface="Calibri" pitchFamily="34" charset="0"/>
            </a:endParaRPr>
          </a:p>
        </p:txBody>
      </p:sp>
      <p:sp>
        <p:nvSpPr>
          <p:cNvPr id="15769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300CE6CB-342F-4E8D-9C19-AF27D1E67CF8}" type="slidenum">
              <a:rPr lang="en-AU" altLang="en-US">
                <a:latin typeface="Calibri" pitchFamily="34" charset="0"/>
              </a:rPr>
              <a:pPr fontAlgn="base">
                <a:spcBef>
                  <a:spcPct val="0"/>
                </a:spcBef>
                <a:spcAft>
                  <a:spcPct val="0"/>
                </a:spcAft>
              </a:pPr>
              <a:t>77</a:t>
            </a:fld>
            <a:endParaRPr lang="en-AU" altLang="en-US">
              <a:latin typeface="Calibri" pitchFamily="34" charset="0"/>
            </a:endParaRPr>
          </a:p>
        </p:txBody>
      </p:sp>
      <p:sp>
        <p:nvSpPr>
          <p:cNvPr id="15974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887468"/>
            <a:ext cx="7315200" cy="1946269"/>
          </a:xfrm>
        </p:spPr>
        <p:txBody>
          <a:bodyPr>
            <a:normAutofit/>
          </a:bodyPr>
          <a:lstStyle>
            <a:lvl1pPr>
              <a:defRPr sz="4800"/>
            </a:lvl1pPr>
          </a:lstStyle>
          <a:p>
            <a:r>
              <a:rPr lang="en-US" smtClean="0"/>
              <a:t>Click to edit Master title style</a:t>
            </a:r>
            <a:endParaRPr lang="en-US"/>
          </a:p>
        </p:txBody>
      </p:sp>
      <p:sp>
        <p:nvSpPr>
          <p:cNvPr id="3" name="Subtitle 2"/>
          <p:cNvSpPr>
            <a:spLocks noGrp="1"/>
          </p:cNvSpPr>
          <p:nvPr>
            <p:ph type="subTitle" idx="1"/>
          </p:nvPr>
        </p:nvSpPr>
        <p:spPr>
          <a:xfrm>
            <a:off x="914400" y="3874898"/>
            <a:ext cx="7315200" cy="858474"/>
          </a:xfrm>
        </p:spPr>
        <p:txBody>
          <a:bodyPr>
            <a:normAutofit/>
          </a:bodyPr>
          <a:lstStyle>
            <a:lvl1pPr marL="0" indent="0" algn="l">
              <a:buNone/>
              <a:defRPr sz="2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0" name="TextBox 9"/>
          <p:cNvSpPr txBox="1"/>
          <p:nvPr userDrawn="1"/>
        </p:nvSpPr>
        <p:spPr>
          <a:xfrm>
            <a:off x="7950201" y="4788694"/>
            <a:ext cx="679994" cy="276999"/>
          </a:xfrm>
          <a:prstGeom prst="rect">
            <a:avLst/>
          </a:prstGeom>
          <a:noFill/>
        </p:spPr>
        <p:txBody>
          <a:bodyPr wrap="none">
            <a:spAutoFit/>
          </a:bodyPr>
          <a:lstStyle/>
          <a:p>
            <a:pPr fontAlgn="auto">
              <a:spcBef>
                <a:spcPts val="0"/>
              </a:spcBef>
              <a:spcAft>
                <a:spcPts val="0"/>
              </a:spcAft>
              <a:defRPr/>
            </a:pPr>
            <a:r>
              <a:rPr lang="en-US" sz="1200" dirty="0">
                <a:solidFill>
                  <a:srgbClr val="A6A6A6"/>
                </a:solidFill>
                <a:latin typeface="Arial"/>
                <a:cs typeface="Arial"/>
              </a:rPr>
              <a:t>15 - </a:t>
            </a:r>
            <a:fld id="{F0753E7C-48D5-4726-A067-07710B7BE412}" type="slidenum">
              <a:rPr lang="en-US" sz="1200">
                <a:solidFill>
                  <a:srgbClr val="A6A6A6"/>
                </a:solidFill>
                <a:latin typeface="Arial"/>
                <a:cs typeface="Arial"/>
              </a:rPr>
              <a:pPr fontAlgn="auto">
                <a:spcBef>
                  <a:spcPts val="0"/>
                </a:spcBef>
                <a:spcAft>
                  <a:spcPts val="0"/>
                </a:spcAft>
                <a:defRPr/>
              </a:pPr>
              <a:t>‹#›</a:t>
            </a:fld>
            <a:endParaRPr lang="en-US" sz="1200" dirty="0">
              <a:solidFill>
                <a:srgbClr val="A6A6A6"/>
              </a:solidFill>
              <a:latin typeface="Arial"/>
              <a:cs typeface="Arial"/>
            </a:endParaRPr>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effectLst>
                  <a:outerShdw blurRad="38100" dist="38100" dir="2700000" algn="tl">
                    <a:srgbClr val="000000">
                      <a:alpha val="43137"/>
                    </a:srgbClr>
                  </a:outerShdw>
                </a:effectLst>
                <a:latin typeface="Gill Sans MT" pitchFamily="34" charset="0"/>
              </a:defRPr>
            </a:lvl1pPr>
          </a:lstStyle>
          <a:p>
            <a:r>
              <a:rPr lang="en-US" smtClean="0"/>
              <a:t>Click to edit Master title style</a:t>
            </a:r>
            <a:endParaRPr lang="en-US"/>
          </a:p>
        </p:txBody>
      </p:sp>
      <p:sp>
        <p:nvSpPr>
          <p:cNvPr id="3" name="Content Placeholder 2"/>
          <p:cNvSpPr>
            <a:spLocks noGrp="1"/>
          </p:cNvSpPr>
          <p:nvPr>
            <p:ph idx="1"/>
          </p:nvPr>
        </p:nvSpPr>
        <p:spPr/>
        <p:txBody>
          <a:bodyPr/>
          <a:lstStyle>
            <a:lvl1pPr>
              <a:defRPr>
                <a:effectLst>
                  <a:outerShdw blurRad="38100" dist="38100" dir="2700000" algn="tl">
                    <a:srgbClr val="000000">
                      <a:alpha val="43137"/>
                    </a:srgbClr>
                  </a:outerShdw>
                </a:effectLst>
                <a:latin typeface="Gill Sans MT" pitchFamily="34" charset="0"/>
              </a:defRPr>
            </a:lvl1pPr>
            <a:lvl2pPr>
              <a:defRPr>
                <a:effectLst>
                  <a:outerShdw blurRad="38100" dist="38100" dir="2700000" algn="tl">
                    <a:srgbClr val="000000">
                      <a:alpha val="43137"/>
                    </a:srgbClr>
                  </a:outerShdw>
                </a:effectLst>
                <a:latin typeface="Gill Sans MT" pitchFamily="34" charset="0"/>
              </a:defRPr>
            </a:lvl2pPr>
            <a:lvl3pPr>
              <a:defRPr>
                <a:effectLst>
                  <a:outerShdw blurRad="38100" dist="38100" dir="2700000" algn="tl">
                    <a:srgbClr val="000000">
                      <a:alpha val="43137"/>
                    </a:srgbClr>
                  </a:outerShdw>
                </a:effectLst>
                <a:latin typeface="Gill Sans MT" pitchFamily="34" charset="0"/>
              </a:defRPr>
            </a:lvl3pPr>
            <a:lvl4pPr>
              <a:defRPr>
                <a:effectLst>
                  <a:outerShdw blurRad="38100" dist="38100" dir="2700000" algn="tl">
                    <a:srgbClr val="000000">
                      <a:alpha val="43137"/>
                    </a:srgbClr>
                  </a:outerShdw>
                </a:effectLst>
                <a:latin typeface="Gill Sans MT" pitchFamily="34" charset="0"/>
              </a:defRPr>
            </a:lvl4pPr>
            <a:lvl5pPr>
              <a:defRPr>
                <a:effectLst>
                  <a:outerShdw blurRad="38100" dist="38100" dir="2700000" algn="tl">
                    <a:srgbClr val="000000">
                      <a:alpha val="43137"/>
                    </a:srgbClr>
                  </a:outerShdw>
                </a:effectLst>
                <a:latin typeface="Gill Sans MT"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extBox 6"/>
          <p:cNvSpPr txBox="1"/>
          <p:nvPr userDrawn="1"/>
        </p:nvSpPr>
        <p:spPr>
          <a:xfrm>
            <a:off x="7950201" y="4788694"/>
            <a:ext cx="679994" cy="276999"/>
          </a:xfrm>
          <a:prstGeom prst="rect">
            <a:avLst/>
          </a:prstGeom>
          <a:noFill/>
        </p:spPr>
        <p:txBody>
          <a:bodyPr wrap="none">
            <a:spAutoFit/>
          </a:bodyPr>
          <a:lstStyle/>
          <a:p>
            <a:pPr fontAlgn="auto">
              <a:spcBef>
                <a:spcPts val="0"/>
              </a:spcBef>
              <a:spcAft>
                <a:spcPts val="0"/>
              </a:spcAft>
              <a:defRPr/>
            </a:pPr>
            <a:r>
              <a:rPr lang="en-US" sz="1200" dirty="0">
                <a:solidFill>
                  <a:srgbClr val="A6A6A6"/>
                </a:solidFill>
                <a:effectLst>
                  <a:outerShdw blurRad="38100" dist="38100" dir="2700000" algn="tl">
                    <a:srgbClr val="000000">
                      <a:alpha val="43137"/>
                    </a:srgbClr>
                  </a:outerShdw>
                </a:effectLst>
                <a:latin typeface="Gill Sans MT" pitchFamily="34" charset="0"/>
                <a:cs typeface="Arial"/>
              </a:rPr>
              <a:t>15 - </a:t>
            </a:r>
            <a:fld id="{4C18A971-EC1A-4D3B-857F-F82152D5527E}" type="slidenum">
              <a:rPr lang="en-US" sz="1200">
                <a:solidFill>
                  <a:srgbClr val="A6A6A6"/>
                </a:solidFill>
                <a:effectLst>
                  <a:outerShdw blurRad="38100" dist="38100" dir="2700000" algn="tl">
                    <a:srgbClr val="000000">
                      <a:alpha val="43137"/>
                    </a:srgbClr>
                  </a:outerShdw>
                </a:effectLst>
                <a:latin typeface="Gill Sans MT" pitchFamily="34" charset="0"/>
                <a:cs typeface="Arial"/>
              </a:rPr>
              <a:pPr fontAlgn="auto">
                <a:spcBef>
                  <a:spcPts val="0"/>
                </a:spcBef>
                <a:spcAft>
                  <a:spcPts val="0"/>
                </a:spcAft>
                <a:defRPr/>
              </a:pPr>
              <a:t>‹#›</a:t>
            </a:fld>
            <a:endParaRPr lang="en-US" sz="1200" dirty="0">
              <a:solidFill>
                <a:srgbClr val="A6A6A6"/>
              </a:solidFill>
              <a:effectLst>
                <a:outerShdw blurRad="38100" dist="38100" dir="2700000" algn="tl">
                  <a:srgbClr val="000000">
                    <a:alpha val="43137"/>
                  </a:srgbClr>
                </a:outerShdw>
              </a:effectLst>
              <a:latin typeface="Gill Sans MT" pitchFamily="34" charset="0"/>
              <a:cs typeface="Arial"/>
            </a:endParaRPr>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14400" y="3763179"/>
            <a:ext cx="7315200" cy="970194"/>
          </a:xfrm>
        </p:spPr>
        <p:txBody>
          <a:bodyPr anchor="t"/>
          <a:lstStyle>
            <a:lvl1pPr algn="l">
              <a:defRPr sz="4000" b="0" cap="none"/>
            </a:lvl1pPr>
          </a:lstStyle>
          <a:p>
            <a:r>
              <a:rPr lang="en-US" smtClean="0"/>
              <a:t>Click to edit Master title style</a:t>
            </a:r>
            <a:endParaRPr lang="en-US"/>
          </a:p>
        </p:txBody>
      </p:sp>
      <p:sp>
        <p:nvSpPr>
          <p:cNvPr id="3" name="Text Placeholder 2"/>
          <p:cNvSpPr>
            <a:spLocks noGrp="1"/>
          </p:cNvSpPr>
          <p:nvPr>
            <p:ph type="body" idx="1"/>
          </p:nvPr>
        </p:nvSpPr>
        <p:spPr>
          <a:xfrm>
            <a:off x="914400" y="2898823"/>
            <a:ext cx="7315200" cy="823829"/>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7" name="TextBox 6"/>
          <p:cNvSpPr txBox="1"/>
          <p:nvPr userDrawn="1"/>
        </p:nvSpPr>
        <p:spPr>
          <a:xfrm>
            <a:off x="7950201" y="4788694"/>
            <a:ext cx="679994" cy="276999"/>
          </a:xfrm>
          <a:prstGeom prst="rect">
            <a:avLst/>
          </a:prstGeom>
          <a:noFill/>
        </p:spPr>
        <p:txBody>
          <a:bodyPr wrap="none">
            <a:spAutoFit/>
          </a:bodyPr>
          <a:lstStyle/>
          <a:p>
            <a:pPr fontAlgn="auto">
              <a:spcBef>
                <a:spcPts val="0"/>
              </a:spcBef>
              <a:spcAft>
                <a:spcPts val="0"/>
              </a:spcAft>
              <a:defRPr/>
            </a:pPr>
            <a:r>
              <a:rPr lang="en-US" sz="1200" dirty="0">
                <a:solidFill>
                  <a:srgbClr val="A6A6A6"/>
                </a:solidFill>
                <a:latin typeface="Arial"/>
                <a:cs typeface="Arial"/>
              </a:rPr>
              <a:t>15 - </a:t>
            </a:r>
            <a:fld id="{C4CE24CC-0BDF-415E-99EB-07944A076BD0}" type="slidenum">
              <a:rPr lang="en-US" sz="1200">
                <a:solidFill>
                  <a:srgbClr val="A6A6A6"/>
                </a:solidFill>
                <a:latin typeface="Arial"/>
                <a:cs typeface="Arial"/>
              </a:rPr>
              <a:pPr fontAlgn="auto">
                <a:spcBef>
                  <a:spcPts val="0"/>
                </a:spcBef>
                <a:spcAft>
                  <a:spcPts val="0"/>
                </a:spcAft>
                <a:defRPr/>
              </a:pPr>
              <a:t>‹#›</a:t>
            </a:fld>
            <a:endParaRPr lang="en-US" sz="1200" dirty="0">
              <a:solidFill>
                <a:srgbClr val="A6A6A6"/>
              </a:solidFill>
              <a:latin typeface="Arial"/>
              <a:cs typeface="Arial"/>
            </a:endParaRPr>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9" name="Title 8"/>
          <p:cNvSpPr>
            <a:spLocks noGrp="1"/>
          </p:cNvSpPr>
          <p:nvPr>
            <p:ph type="title"/>
          </p:nvPr>
        </p:nvSpPr>
        <p:spPr>
          <a:xfrm>
            <a:off x="914400" y="1158537"/>
            <a:ext cx="7315200" cy="865573"/>
          </a:xfrm>
        </p:spPr>
        <p:txBody>
          <a:bodyPr/>
          <a:lstStyle/>
          <a:p>
            <a:r>
              <a:rPr lang="en-US" smtClean="0"/>
              <a:t>Click to edit Master title style</a:t>
            </a:r>
            <a:endParaRPr lang="en-US"/>
          </a:p>
        </p:txBody>
      </p:sp>
      <p:sp>
        <p:nvSpPr>
          <p:cNvPr id="8" name="Content Placeholder 7"/>
          <p:cNvSpPr>
            <a:spLocks noGrp="1"/>
          </p:cNvSpPr>
          <p:nvPr>
            <p:ph sz="quarter" idx="13"/>
          </p:nvPr>
        </p:nvSpPr>
        <p:spPr>
          <a:xfrm>
            <a:off x="914400" y="2057400"/>
            <a:ext cx="3566160" cy="269519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81728" y="2057401"/>
            <a:ext cx="3566160" cy="269676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TextBox 9"/>
          <p:cNvSpPr txBox="1"/>
          <p:nvPr userDrawn="1"/>
        </p:nvSpPr>
        <p:spPr>
          <a:xfrm>
            <a:off x="7950201" y="4788694"/>
            <a:ext cx="679994" cy="276999"/>
          </a:xfrm>
          <a:prstGeom prst="rect">
            <a:avLst/>
          </a:prstGeom>
          <a:noFill/>
        </p:spPr>
        <p:txBody>
          <a:bodyPr wrap="none">
            <a:spAutoFit/>
          </a:bodyPr>
          <a:lstStyle/>
          <a:p>
            <a:pPr fontAlgn="auto">
              <a:spcBef>
                <a:spcPts val="0"/>
              </a:spcBef>
              <a:spcAft>
                <a:spcPts val="0"/>
              </a:spcAft>
              <a:defRPr/>
            </a:pPr>
            <a:r>
              <a:rPr lang="en-US" sz="1200" dirty="0">
                <a:solidFill>
                  <a:srgbClr val="A6A6A6"/>
                </a:solidFill>
                <a:latin typeface="Arial"/>
                <a:cs typeface="Arial"/>
              </a:rPr>
              <a:t>15 - </a:t>
            </a:r>
            <a:fld id="{E5F34FCA-0D14-47BA-B1EA-59919B9219E6}" type="slidenum">
              <a:rPr lang="en-US" sz="1200">
                <a:solidFill>
                  <a:srgbClr val="A6A6A6"/>
                </a:solidFill>
                <a:latin typeface="Arial"/>
                <a:cs typeface="Arial"/>
              </a:rPr>
              <a:pPr fontAlgn="auto">
                <a:spcBef>
                  <a:spcPts val="0"/>
                </a:spcBef>
                <a:spcAft>
                  <a:spcPts val="0"/>
                </a:spcAft>
                <a:defRPr/>
              </a:pPr>
              <a:t>‹#›</a:t>
            </a:fld>
            <a:endParaRPr lang="en-US" sz="1200" dirty="0">
              <a:solidFill>
                <a:srgbClr val="A6A6A6"/>
              </a:solidFill>
              <a:latin typeface="Arial"/>
              <a:cs typeface="Arial"/>
            </a:endParaRPr>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16348" y="2057400"/>
            <a:ext cx="3364992" cy="466344"/>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885144" y="2057400"/>
            <a:ext cx="3362062" cy="466344"/>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itle 9"/>
          <p:cNvSpPr>
            <a:spLocks noGrp="1"/>
          </p:cNvSpPr>
          <p:nvPr>
            <p:ph type="title"/>
          </p:nvPr>
        </p:nvSpPr>
        <p:spPr>
          <a:xfrm>
            <a:off x="914400" y="1158537"/>
            <a:ext cx="7315200" cy="865573"/>
          </a:xfrm>
        </p:spPr>
        <p:txBody>
          <a:bodyPr/>
          <a:lstStyle/>
          <a:p>
            <a:r>
              <a:rPr lang="en-US" smtClean="0"/>
              <a:t>Click to edit Master title style</a:t>
            </a:r>
            <a:endParaRPr lang="en-US" dirty="0"/>
          </a:p>
        </p:txBody>
      </p:sp>
      <p:sp>
        <p:nvSpPr>
          <p:cNvPr id="11" name="Content Placeholder 10"/>
          <p:cNvSpPr>
            <a:spLocks noGrp="1"/>
          </p:cNvSpPr>
          <p:nvPr>
            <p:ph sz="quarter" idx="13"/>
          </p:nvPr>
        </p:nvSpPr>
        <p:spPr>
          <a:xfrm>
            <a:off x="914400" y="2537460"/>
            <a:ext cx="3566160" cy="221513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81727" y="2537460"/>
            <a:ext cx="3566160" cy="221513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TextBox 11"/>
          <p:cNvSpPr txBox="1"/>
          <p:nvPr userDrawn="1"/>
        </p:nvSpPr>
        <p:spPr>
          <a:xfrm>
            <a:off x="7950201" y="4788694"/>
            <a:ext cx="679994" cy="276999"/>
          </a:xfrm>
          <a:prstGeom prst="rect">
            <a:avLst/>
          </a:prstGeom>
          <a:noFill/>
        </p:spPr>
        <p:txBody>
          <a:bodyPr wrap="none">
            <a:spAutoFit/>
          </a:bodyPr>
          <a:lstStyle/>
          <a:p>
            <a:pPr fontAlgn="auto">
              <a:spcBef>
                <a:spcPts val="0"/>
              </a:spcBef>
              <a:spcAft>
                <a:spcPts val="0"/>
              </a:spcAft>
              <a:defRPr/>
            </a:pPr>
            <a:r>
              <a:rPr lang="en-US" sz="1200" dirty="0">
                <a:solidFill>
                  <a:srgbClr val="A6A6A6"/>
                </a:solidFill>
                <a:latin typeface="Arial"/>
                <a:cs typeface="Arial"/>
              </a:rPr>
              <a:t>15 - </a:t>
            </a:r>
            <a:fld id="{37420B7F-4740-452D-A7B7-6BD5C5BA1339}" type="slidenum">
              <a:rPr lang="en-US" sz="1200">
                <a:solidFill>
                  <a:srgbClr val="A6A6A6"/>
                </a:solidFill>
                <a:latin typeface="Arial"/>
                <a:cs typeface="Arial"/>
              </a:rPr>
              <a:pPr fontAlgn="auto">
                <a:spcBef>
                  <a:spcPts val="0"/>
                </a:spcBef>
                <a:spcAft>
                  <a:spcPts val="0"/>
                </a:spcAft>
                <a:defRPr/>
              </a:pPr>
              <a:t>‹#›</a:t>
            </a:fld>
            <a:endParaRPr lang="en-US" sz="1200" dirty="0">
              <a:solidFill>
                <a:srgbClr val="A6A6A6"/>
              </a:solidFill>
              <a:latin typeface="Arial"/>
              <a:cs typeface="Arial"/>
            </a:endParaRPr>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6" name="TextBox 5"/>
          <p:cNvSpPr txBox="1"/>
          <p:nvPr userDrawn="1"/>
        </p:nvSpPr>
        <p:spPr>
          <a:xfrm>
            <a:off x="7950201" y="4788694"/>
            <a:ext cx="679994" cy="276999"/>
          </a:xfrm>
          <a:prstGeom prst="rect">
            <a:avLst/>
          </a:prstGeom>
          <a:noFill/>
        </p:spPr>
        <p:txBody>
          <a:bodyPr wrap="none">
            <a:spAutoFit/>
          </a:bodyPr>
          <a:lstStyle/>
          <a:p>
            <a:pPr fontAlgn="auto">
              <a:spcBef>
                <a:spcPts val="0"/>
              </a:spcBef>
              <a:spcAft>
                <a:spcPts val="0"/>
              </a:spcAft>
              <a:defRPr/>
            </a:pPr>
            <a:r>
              <a:rPr lang="en-US" sz="1200" dirty="0">
                <a:solidFill>
                  <a:srgbClr val="A6A6A6"/>
                </a:solidFill>
                <a:latin typeface="Arial"/>
                <a:cs typeface="Arial"/>
              </a:rPr>
              <a:t>15 - </a:t>
            </a:r>
            <a:fld id="{B1DB10E9-1E0E-466D-AAA7-A8942BF5A947}" type="slidenum">
              <a:rPr lang="en-US" sz="1200">
                <a:solidFill>
                  <a:srgbClr val="A6A6A6"/>
                </a:solidFill>
                <a:latin typeface="Arial"/>
                <a:cs typeface="Arial"/>
              </a:rPr>
              <a:pPr fontAlgn="auto">
                <a:spcBef>
                  <a:spcPts val="0"/>
                </a:spcBef>
                <a:spcAft>
                  <a:spcPts val="0"/>
                </a:spcAft>
                <a:defRPr/>
              </a:pPr>
              <a:t>‹#›</a:t>
            </a:fld>
            <a:endParaRPr lang="en-US" sz="1200" dirty="0">
              <a:solidFill>
                <a:srgbClr val="A6A6A6"/>
              </a:solidFill>
              <a:latin typeface="Arial"/>
              <a:cs typeface="Arial"/>
            </a:endParaRPr>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TextBox 4"/>
          <p:cNvSpPr txBox="1"/>
          <p:nvPr userDrawn="1"/>
        </p:nvSpPr>
        <p:spPr>
          <a:xfrm>
            <a:off x="7950201" y="4788694"/>
            <a:ext cx="679994" cy="276999"/>
          </a:xfrm>
          <a:prstGeom prst="rect">
            <a:avLst/>
          </a:prstGeom>
          <a:noFill/>
        </p:spPr>
        <p:txBody>
          <a:bodyPr wrap="none">
            <a:spAutoFit/>
          </a:bodyPr>
          <a:lstStyle/>
          <a:p>
            <a:pPr fontAlgn="auto">
              <a:spcBef>
                <a:spcPts val="0"/>
              </a:spcBef>
              <a:spcAft>
                <a:spcPts val="0"/>
              </a:spcAft>
              <a:defRPr/>
            </a:pPr>
            <a:r>
              <a:rPr lang="en-US" sz="1200" dirty="0">
                <a:solidFill>
                  <a:srgbClr val="A6A6A6"/>
                </a:solidFill>
                <a:latin typeface="Arial"/>
                <a:cs typeface="Arial"/>
              </a:rPr>
              <a:t>15 - </a:t>
            </a:r>
            <a:fld id="{10EA21AA-44E0-4E81-8E9F-523C17AD02C9}" type="slidenum">
              <a:rPr lang="en-US" sz="1200">
                <a:solidFill>
                  <a:srgbClr val="A6A6A6"/>
                </a:solidFill>
                <a:latin typeface="Arial"/>
                <a:cs typeface="Arial"/>
              </a:rPr>
              <a:pPr fontAlgn="auto">
                <a:spcBef>
                  <a:spcPts val="0"/>
                </a:spcBef>
                <a:spcAft>
                  <a:spcPts val="0"/>
                </a:spcAft>
                <a:defRPr/>
              </a:pPr>
              <a:t>‹#›</a:t>
            </a:fld>
            <a:endParaRPr lang="en-US" sz="1200" dirty="0">
              <a:solidFill>
                <a:srgbClr val="A6A6A6"/>
              </a:solidFill>
              <a:latin typeface="Arial"/>
              <a:cs typeface="Arial"/>
            </a:endParaRPr>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1369022"/>
            <a:ext cx="2950936" cy="1629761"/>
          </a:xfrm>
        </p:spPr>
        <p:txBody>
          <a:bodyPr anchor="b">
            <a:normAutofit/>
          </a:bodyPr>
          <a:lstStyle>
            <a:lvl1pPr algn="l">
              <a:defRPr sz="2800" b="0"/>
            </a:lvl1pPr>
          </a:lstStyle>
          <a:p>
            <a:r>
              <a:rPr lang="en-US" smtClean="0"/>
              <a:t>Click to edit Master title style</a:t>
            </a:r>
            <a:endParaRPr lang="en-US" dirty="0"/>
          </a:p>
        </p:txBody>
      </p:sp>
      <p:sp>
        <p:nvSpPr>
          <p:cNvPr id="3" name="Content Placeholder 2"/>
          <p:cNvSpPr>
            <a:spLocks noGrp="1"/>
          </p:cNvSpPr>
          <p:nvPr>
            <p:ph idx="1"/>
          </p:nvPr>
        </p:nvSpPr>
        <p:spPr>
          <a:xfrm>
            <a:off x="4021752" y="1370032"/>
            <a:ext cx="4207848" cy="3357461"/>
          </a:xfrm>
        </p:spPr>
        <p:txBody>
          <a:bodyPr anchor="ct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4400" y="3045822"/>
            <a:ext cx="2950936" cy="168404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TextBox 7"/>
          <p:cNvSpPr txBox="1"/>
          <p:nvPr userDrawn="1"/>
        </p:nvSpPr>
        <p:spPr>
          <a:xfrm>
            <a:off x="7950201" y="4788694"/>
            <a:ext cx="679994" cy="276999"/>
          </a:xfrm>
          <a:prstGeom prst="rect">
            <a:avLst/>
          </a:prstGeom>
          <a:noFill/>
        </p:spPr>
        <p:txBody>
          <a:bodyPr wrap="none">
            <a:spAutoFit/>
          </a:bodyPr>
          <a:lstStyle/>
          <a:p>
            <a:pPr fontAlgn="auto">
              <a:spcBef>
                <a:spcPts val="0"/>
              </a:spcBef>
              <a:spcAft>
                <a:spcPts val="0"/>
              </a:spcAft>
              <a:defRPr/>
            </a:pPr>
            <a:r>
              <a:rPr lang="en-US" sz="1200" dirty="0">
                <a:solidFill>
                  <a:srgbClr val="A6A6A6"/>
                </a:solidFill>
                <a:latin typeface="Arial"/>
                <a:cs typeface="Arial"/>
              </a:rPr>
              <a:t>15 - </a:t>
            </a:r>
            <a:fld id="{298122B4-30F8-40C5-89E4-A1101813E80E}" type="slidenum">
              <a:rPr lang="en-US" sz="1200">
                <a:solidFill>
                  <a:srgbClr val="A6A6A6"/>
                </a:solidFill>
                <a:latin typeface="Arial"/>
                <a:cs typeface="Arial"/>
              </a:rPr>
              <a:pPr fontAlgn="auto">
                <a:spcBef>
                  <a:spcPts val="0"/>
                </a:spcBef>
                <a:spcAft>
                  <a:spcPts val="0"/>
                </a:spcAft>
                <a:defRPr/>
              </a:pPr>
              <a:t>‹#›</a:t>
            </a:fld>
            <a:endParaRPr lang="en-US" sz="1200" dirty="0">
              <a:solidFill>
                <a:srgbClr val="A6A6A6"/>
              </a:solidFill>
              <a:latin typeface="Arial"/>
              <a:cs typeface="Arial"/>
            </a:endParaRPr>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1371600"/>
            <a:ext cx="2953512" cy="1632204"/>
          </a:xfrm>
        </p:spPr>
        <p:txBody>
          <a:bodyPr anchor="b">
            <a:normAutofit/>
          </a:bodyPr>
          <a:lstStyle>
            <a:lvl1pPr algn="l">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4191000" y="1714500"/>
            <a:ext cx="4038600" cy="2514600"/>
          </a:xfrm>
          <a:solidFill>
            <a:schemeClr val="accent2"/>
          </a:solidFill>
          <a:ln w="12700">
            <a:noFill/>
          </a:ln>
          <a:effectLst>
            <a:reflection blurRad="12700" stA="30000" endPos="30000" dist="31750" dir="5400000" sy="-100000" algn="bl" rotWithShape="0"/>
          </a:effectLst>
          <a:scene3d>
            <a:camera prst="perspectiveRight" fov="2700000">
              <a:rot lat="240000" lon="900000" rev="0"/>
            </a:camera>
            <a:lightRig rig="threePt" dir="t">
              <a:rot lat="0" lon="0" rev="2700000"/>
            </a:lightRig>
          </a:scene3d>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4400" y="3044952"/>
            <a:ext cx="2953512" cy="168706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TextBox 7"/>
          <p:cNvSpPr txBox="1"/>
          <p:nvPr userDrawn="1"/>
        </p:nvSpPr>
        <p:spPr>
          <a:xfrm>
            <a:off x="7950201" y="4788694"/>
            <a:ext cx="679994" cy="276999"/>
          </a:xfrm>
          <a:prstGeom prst="rect">
            <a:avLst/>
          </a:prstGeom>
          <a:noFill/>
        </p:spPr>
        <p:txBody>
          <a:bodyPr wrap="none">
            <a:spAutoFit/>
          </a:bodyPr>
          <a:lstStyle/>
          <a:p>
            <a:pPr fontAlgn="auto">
              <a:spcBef>
                <a:spcPts val="0"/>
              </a:spcBef>
              <a:spcAft>
                <a:spcPts val="0"/>
              </a:spcAft>
              <a:defRPr/>
            </a:pPr>
            <a:r>
              <a:rPr lang="en-US" sz="1200" dirty="0">
                <a:solidFill>
                  <a:srgbClr val="A6A6A6"/>
                </a:solidFill>
                <a:latin typeface="Arial"/>
                <a:cs typeface="Arial"/>
              </a:rPr>
              <a:t>15 - </a:t>
            </a:r>
            <a:fld id="{D56A3B13-F60F-4349-8715-01D0EBDF69C1}" type="slidenum">
              <a:rPr lang="en-US" sz="1200">
                <a:solidFill>
                  <a:srgbClr val="A6A6A6"/>
                </a:solidFill>
                <a:latin typeface="Arial"/>
                <a:cs typeface="Arial"/>
              </a:rPr>
              <a:pPr fontAlgn="auto">
                <a:spcBef>
                  <a:spcPts val="0"/>
                </a:spcBef>
                <a:spcAft>
                  <a:spcPts val="0"/>
                </a:spcAft>
                <a:defRPr/>
              </a:pPr>
              <a:t>‹#›</a:t>
            </a:fld>
            <a:endParaRPr lang="en-US" sz="1200" dirty="0">
              <a:solidFill>
                <a:srgbClr val="A6A6A6"/>
              </a:solidFill>
              <a:latin typeface="Arial"/>
              <a:cs typeface="Arial"/>
            </a:endParaRPr>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Box 6"/>
          <p:cNvSpPr txBox="1"/>
          <p:nvPr userDrawn="1"/>
        </p:nvSpPr>
        <p:spPr>
          <a:xfrm>
            <a:off x="7950201" y="4788694"/>
            <a:ext cx="679994" cy="276999"/>
          </a:xfrm>
          <a:prstGeom prst="rect">
            <a:avLst/>
          </a:prstGeom>
          <a:noFill/>
        </p:spPr>
        <p:txBody>
          <a:bodyPr wrap="none">
            <a:spAutoFit/>
          </a:bodyPr>
          <a:lstStyle/>
          <a:p>
            <a:pPr fontAlgn="auto">
              <a:spcBef>
                <a:spcPts val="0"/>
              </a:spcBef>
              <a:spcAft>
                <a:spcPts val="0"/>
              </a:spcAft>
              <a:defRPr/>
            </a:pPr>
            <a:r>
              <a:rPr lang="en-US" sz="1200" dirty="0">
                <a:solidFill>
                  <a:srgbClr val="A6A6A6"/>
                </a:solidFill>
                <a:latin typeface="Arial"/>
                <a:cs typeface="Arial"/>
              </a:rPr>
              <a:t>15 - </a:t>
            </a:r>
            <a:fld id="{9D1653F8-575A-4613-9328-CC714F11FA4D}" type="slidenum">
              <a:rPr lang="en-US" sz="1200">
                <a:solidFill>
                  <a:srgbClr val="A6A6A6"/>
                </a:solidFill>
                <a:latin typeface="Arial"/>
                <a:cs typeface="Arial"/>
              </a:rPr>
              <a:pPr fontAlgn="auto">
                <a:spcBef>
                  <a:spcPts val="0"/>
                </a:spcBef>
                <a:spcAft>
                  <a:spcPts val="0"/>
                </a:spcAft>
                <a:defRPr/>
              </a:pPr>
              <a:t>‹#›</a:t>
            </a:fld>
            <a:endParaRPr lang="en-US" sz="1200" dirty="0">
              <a:solidFill>
                <a:srgbClr val="A6A6A6"/>
              </a:solidFill>
              <a:latin typeface="Arial"/>
              <a:cs typeface="Arial"/>
            </a:endParaRPr>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48401" y="1370032"/>
            <a:ext cx="1492499" cy="3363341"/>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54524" y="1370032"/>
            <a:ext cx="5241476" cy="336334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Box 6"/>
          <p:cNvSpPr txBox="1"/>
          <p:nvPr userDrawn="1"/>
        </p:nvSpPr>
        <p:spPr>
          <a:xfrm>
            <a:off x="7950201" y="4788694"/>
            <a:ext cx="679994" cy="276999"/>
          </a:xfrm>
          <a:prstGeom prst="rect">
            <a:avLst/>
          </a:prstGeom>
          <a:noFill/>
        </p:spPr>
        <p:txBody>
          <a:bodyPr wrap="none">
            <a:spAutoFit/>
          </a:bodyPr>
          <a:lstStyle/>
          <a:p>
            <a:pPr fontAlgn="auto">
              <a:spcBef>
                <a:spcPts val="0"/>
              </a:spcBef>
              <a:spcAft>
                <a:spcPts val="0"/>
              </a:spcAft>
              <a:defRPr/>
            </a:pPr>
            <a:r>
              <a:rPr lang="en-US" sz="1200" dirty="0">
                <a:solidFill>
                  <a:srgbClr val="A6A6A6"/>
                </a:solidFill>
                <a:latin typeface="Arial"/>
                <a:cs typeface="Arial"/>
              </a:rPr>
              <a:t>15 - </a:t>
            </a:r>
            <a:fld id="{117CC10E-DC76-4444-A95D-C46AC7067D78}" type="slidenum">
              <a:rPr lang="en-US" sz="1200">
                <a:solidFill>
                  <a:srgbClr val="A6A6A6"/>
                </a:solidFill>
                <a:latin typeface="Arial"/>
                <a:cs typeface="Arial"/>
              </a:rPr>
              <a:pPr fontAlgn="auto">
                <a:spcBef>
                  <a:spcPts val="0"/>
                </a:spcBef>
                <a:spcAft>
                  <a:spcPts val="0"/>
                </a:spcAft>
                <a:defRPr/>
              </a:pPr>
              <a:t>‹#›</a:t>
            </a:fld>
            <a:endParaRPr lang="en-US" sz="1200" dirty="0">
              <a:solidFill>
                <a:srgbClr val="A6A6A6"/>
              </a:solidFill>
              <a:latin typeface="Arial"/>
              <a:cs typeface="Arial"/>
            </a:endParaRPr>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0" name="Rectangle 9"/>
          <p:cNvSpPr/>
          <p:nvPr/>
        </p:nvSpPr>
        <p:spPr>
          <a:xfrm>
            <a:off x="8435268" y="430355"/>
            <a:ext cx="86236" cy="42923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outerShdw blurRad="38100" dist="38100" dir="2700000" algn="tl">
                  <a:srgbClr val="000000">
                    <a:alpha val="43137"/>
                  </a:srgbClr>
                </a:outerShdw>
              </a:effectLst>
              <a:latin typeface="Gill Sans MT" pitchFamily="34" charset="0"/>
            </a:endParaRPr>
          </a:p>
        </p:txBody>
      </p:sp>
      <p:sp>
        <p:nvSpPr>
          <p:cNvPr id="11" name="Rectangle 10"/>
          <p:cNvSpPr/>
          <p:nvPr/>
        </p:nvSpPr>
        <p:spPr>
          <a:xfrm>
            <a:off x="8569419" y="430355"/>
            <a:ext cx="576072" cy="42923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outerShdw blurRad="38100" dist="38100" dir="2700000" algn="tl">
                  <a:srgbClr val="000000">
                    <a:alpha val="43137"/>
                  </a:srgbClr>
                </a:outerShdw>
              </a:effectLst>
              <a:latin typeface="Gill Sans MT" pitchFamily="34" charset="0"/>
            </a:endParaRPr>
          </a:p>
        </p:txBody>
      </p:sp>
      <p:sp>
        <p:nvSpPr>
          <p:cNvPr id="2" name="Title Placeholder 1"/>
          <p:cNvSpPr>
            <a:spLocks noGrp="1"/>
          </p:cNvSpPr>
          <p:nvPr>
            <p:ph type="title"/>
          </p:nvPr>
        </p:nvSpPr>
        <p:spPr>
          <a:xfrm>
            <a:off x="914400" y="330618"/>
            <a:ext cx="7315200" cy="86557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4400" y="2077375"/>
            <a:ext cx="7315200" cy="265464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2" name="TextBox 11"/>
          <p:cNvSpPr txBox="1"/>
          <p:nvPr userDrawn="1"/>
        </p:nvSpPr>
        <p:spPr>
          <a:xfrm>
            <a:off x="7950201" y="4788694"/>
            <a:ext cx="679994" cy="276999"/>
          </a:xfrm>
          <a:prstGeom prst="rect">
            <a:avLst/>
          </a:prstGeom>
          <a:noFill/>
        </p:spPr>
        <p:txBody>
          <a:bodyPr wrap="none">
            <a:spAutoFit/>
          </a:bodyPr>
          <a:lstStyle/>
          <a:p>
            <a:pPr fontAlgn="auto">
              <a:spcBef>
                <a:spcPts val="0"/>
              </a:spcBef>
              <a:spcAft>
                <a:spcPts val="0"/>
              </a:spcAft>
              <a:defRPr/>
            </a:pPr>
            <a:r>
              <a:rPr lang="en-US" sz="1200" dirty="0">
                <a:solidFill>
                  <a:srgbClr val="A6A6A6"/>
                </a:solidFill>
                <a:effectLst>
                  <a:outerShdw blurRad="38100" dist="38100" dir="2700000" algn="tl">
                    <a:srgbClr val="000000">
                      <a:alpha val="43137"/>
                    </a:srgbClr>
                  </a:outerShdw>
                </a:effectLst>
                <a:latin typeface="Gill Sans MT" pitchFamily="34" charset="0"/>
                <a:cs typeface="Arial"/>
              </a:rPr>
              <a:t>15 - </a:t>
            </a:r>
            <a:fld id="{0CD78466-1FEC-47F3-AC7D-B46123221960}" type="slidenum">
              <a:rPr lang="en-US" sz="1200">
                <a:solidFill>
                  <a:srgbClr val="A6A6A6"/>
                </a:solidFill>
                <a:effectLst>
                  <a:outerShdw blurRad="38100" dist="38100" dir="2700000" algn="tl">
                    <a:srgbClr val="000000">
                      <a:alpha val="43137"/>
                    </a:srgbClr>
                  </a:outerShdw>
                </a:effectLst>
                <a:latin typeface="Gill Sans MT" pitchFamily="34" charset="0"/>
                <a:cs typeface="Arial"/>
              </a:rPr>
              <a:pPr fontAlgn="auto">
                <a:spcBef>
                  <a:spcPts val="0"/>
                </a:spcBef>
                <a:spcAft>
                  <a:spcPts val="0"/>
                </a:spcAft>
                <a:defRPr/>
              </a:pPr>
              <a:t>‹#›</a:t>
            </a:fld>
            <a:endParaRPr lang="en-US" sz="1200" dirty="0">
              <a:solidFill>
                <a:srgbClr val="A6A6A6"/>
              </a:solidFill>
              <a:effectLst>
                <a:outerShdw blurRad="38100" dist="38100" dir="2700000" algn="tl">
                  <a:srgbClr val="000000">
                    <a:alpha val="43137"/>
                  </a:srgbClr>
                </a:outerShdw>
              </a:effectLst>
              <a:latin typeface="Gill Sans MT" pitchFamily="34" charset="0"/>
              <a:cs typeface="Arial"/>
            </a:endParaRPr>
          </a:p>
        </p:txBody>
      </p:sp>
    </p:spTree>
  </p:cSld>
  <p:clrMap bg1="dk1" tx1="lt1" bg2="dk2" tx2="lt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txStyles>
    <p:titleStyle>
      <a:lvl1pPr algn="l" defTabSz="914400" rtl="0" eaLnBrk="1" latinLnBrk="0" hangingPunct="1">
        <a:spcBef>
          <a:spcPct val="0"/>
        </a:spcBef>
        <a:buNone/>
        <a:defRPr sz="4000" b="1" kern="1200">
          <a:solidFill>
            <a:schemeClr val="tx2"/>
          </a:solidFill>
          <a:effectLst>
            <a:outerShdw blurRad="38100" dist="38100" dir="2700000" algn="tl">
              <a:srgbClr val="000000">
                <a:alpha val="43137"/>
              </a:srgbClr>
            </a:outerShdw>
          </a:effectLst>
          <a:latin typeface="Gill Sans MT"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buClr>
          <a:schemeClr val="tx2"/>
        </a:buClr>
        <a:buFont typeface="Wingdings" charset="2"/>
        <a:buChar char="§"/>
        <a:defRPr sz="2000" kern="1200">
          <a:solidFill>
            <a:schemeClr val="tx1"/>
          </a:solidFill>
          <a:effectLst>
            <a:outerShdw blurRad="38100" dist="38100" dir="2700000" algn="tl">
              <a:srgbClr val="000000">
                <a:alpha val="43137"/>
              </a:srgbClr>
            </a:outerShdw>
          </a:effectLst>
          <a:latin typeface="Gill Sans MT" pitchFamily="34" charset="0"/>
          <a:ea typeface="+mn-ea"/>
          <a:cs typeface="+mn-cs"/>
        </a:defRPr>
      </a:lvl1pPr>
      <a:lvl2pPr marL="502920" indent="-182880" algn="l" defTabSz="914400" rtl="0" eaLnBrk="1" latinLnBrk="0" hangingPunct="1">
        <a:spcBef>
          <a:spcPct val="20000"/>
        </a:spcBef>
        <a:buClr>
          <a:schemeClr val="tx2"/>
        </a:buClr>
        <a:buFont typeface="Wingdings" charset="2"/>
        <a:buChar char="§"/>
        <a:defRPr sz="1800" kern="1200">
          <a:solidFill>
            <a:schemeClr val="tx1"/>
          </a:solidFill>
          <a:effectLst>
            <a:outerShdw blurRad="38100" dist="38100" dir="2700000" algn="tl">
              <a:srgbClr val="000000">
                <a:alpha val="43137"/>
              </a:srgbClr>
            </a:outerShdw>
          </a:effectLst>
          <a:latin typeface="Gill Sans MT" pitchFamily="34" charset="0"/>
          <a:ea typeface="+mn-ea"/>
          <a:cs typeface="+mn-cs"/>
        </a:defRPr>
      </a:lvl2pPr>
      <a:lvl3pPr marL="685800" indent="-182880" algn="l" defTabSz="914400" rtl="0" eaLnBrk="1" latinLnBrk="0" hangingPunct="1">
        <a:spcBef>
          <a:spcPct val="20000"/>
        </a:spcBef>
        <a:buClr>
          <a:schemeClr val="tx2"/>
        </a:buClr>
        <a:buFont typeface="Wingdings" charset="2"/>
        <a:buChar char="§"/>
        <a:defRPr sz="1600" kern="1200">
          <a:solidFill>
            <a:schemeClr val="tx1"/>
          </a:solidFill>
          <a:effectLst>
            <a:outerShdw blurRad="38100" dist="38100" dir="2700000" algn="tl">
              <a:srgbClr val="000000">
                <a:alpha val="43137"/>
              </a:srgbClr>
            </a:outerShdw>
          </a:effectLst>
          <a:latin typeface="Gill Sans MT" pitchFamily="34" charset="0"/>
          <a:ea typeface="+mn-ea"/>
          <a:cs typeface="+mn-cs"/>
        </a:defRPr>
      </a:lvl3pPr>
      <a:lvl4pPr marL="914400" indent="-182880" algn="l" defTabSz="914400" rtl="0" eaLnBrk="1" latinLnBrk="0" hangingPunct="1">
        <a:spcBef>
          <a:spcPct val="20000"/>
        </a:spcBef>
        <a:buClr>
          <a:schemeClr val="tx2"/>
        </a:buClr>
        <a:buFont typeface="Wingdings" charset="2"/>
        <a:buChar char="§"/>
        <a:defRPr sz="1400" kern="1200">
          <a:solidFill>
            <a:schemeClr val="tx1"/>
          </a:solidFill>
          <a:effectLst>
            <a:outerShdw blurRad="38100" dist="38100" dir="2700000" algn="tl">
              <a:srgbClr val="000000">
                <a:alpha val="43137"/>
              </a:srgbClr>
            </a:outerShdw>
          </a:effectLst>
          <a:latin typeface="Gill Sans MT" pitchFamily="34" charset="0"/>
          <a:ea typeface="+mn-ea"/>
          <a:cs typeface="+mn-cs"/>
        </a:defRPr>
      </a:lvl4pPr>
      <a:lvl5pPr marL="1143000" indent="-182880" algn="l" defTabSz="914400" rtl="0" eaLnBrk="1" latinLnBrk="0" hangingPunct="1">
        <a:spcBef>
          <a:spcPct val="20000"/>
        </a:spcBef>
        <a:buClr>
          <a:schemeClr val="tx2"/>
        </a:buClr>
        <a:buFont typeface="Wingdings" charset="2"/>
        <a:buChar char="§"/>
        <a:defRPr sz="1400" kern="1200">
          <a:solidFill>
            <a:schemeClr val="tx1"/>
          </a:solidFill>
          <a:effectLst>
            <a:outerShdw blurRad="38100" dist="38100" dir="2700000" algn="tl">
              <a:srgbClr val="000000">
                <a:alpha val="43137"/>
              </a:srgbClr>
            </a:outerShdw>
          </a:effectLst>
          <a:latin typeface="Gill Sans MT" pitchFamily="34" charset="0"/>
          <a:ea typeface="+mn-ea"/>
          <a:cs typeface="+mn-cs"/>
        </a:defRPr>
      </a:lvl5pPr>
      <a:lvl6pPr marL="13716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6pPr>
      <a:lvl7pPr marL="16002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7pPr>
      <a:lvl8pPr marL="18288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8pPr>
      <a:lvl9pPr marL="20574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7.xml"/><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1" name="Title 1"/>
          <p:cNvSpPr txBox="1">
            <a:spLocks/>
          </p:cNvSpPr>
          <p:nvPr/>
        </p:nvSpPr>
        <p:spPr bwMode="auto">
          <a:xfrm>
            <a:off x="2464486" y="1734264"/>
            <a:ext cx="5918200" cy="1625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gn="ctr"/>
            <a:r>
              <a:rPr lang="en-US" altLang="en-US" sz="8000" b="1" spc="5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Short-Term Scheduling</a:t>
            </a:r>
          </a:p>
        </p:txBody>
      </p:sp>
      <p:sp>
        <p:nvSpPr>
          <p:cNvPr id="39" name="TextBox 38"/>
          <p:cNvSpPr txBox="1"/>
          <p:nvPr/>
        </p:nvSpPr>
        <p:spPr>
          <a:xfrm>
            <a:off x="4484128" y="541844"/>
            <a:ext cx="3696846" cy="769441"/>
          </a:xfrm>
          <a:prstGeom prst="rect">
            <a:avLst/>
          </a:prstGeom>
          <a:noFill/>
        </p:spPr>
        <p:txBody>
          <a:bodyPr wrap="none">
            <a:spAutoFit/>
            <a:scene3d>
              <a:camera prst="perspectiveAbove">
                <a:rot lat="20999997" lon="0" rev="0"/>
              </a:camera>
              <a:lightRig rig="threePt" dir="t"/>
            </a:scene3d>
            <a:sp3d extrusionH="57150">
              <a:bevelT w="82550" h="254000"/>
            </a:sp3d>
          </a:bodyPr>
          <a:lstStyle/>
          <a:p>
            <a:pPr fontAlgn="auto">
              <a:spcBef>
                <a:spcPts val="0"/>
              </a:spcBef>
              <a:spcAft>
                <a:spcPts val="0"/>
              </a:spcAft>
              <a:defRPr/>
            </a:pPr>
            <a:r>
              <a:rPr lang="en-US" sz="4400" b="1" cap="all" smtClean="0">
                <a:ln w="9000" cmpd="sng">
                  <a:solidFill>
                    <a:srgbClr val="FFC000"/>
                  </a:solidFill>
                  <a:prstDash val="solid"/>
                </a:ln>
                <a:solidFill>
                  <a:srgbClr val="FFC000"/>
                </a:solidFill>
                <a:effectLst>
                  <a:outerShdw blurRad="50800" dist="38100" dir="2700000" algn="tl" rotWithShape="0">
                    <a:prstClr val="black">
                      <a:alpha val="40000"/>
                    </a:prstClr>
                  </a:outerShdw>
                  <a:reflection blurRad="12700" stA="28000" endPos="45000" dist="1000" dir="5400000" sy="-100000" algn="bl" rotWithShape="0"/>
                </a:effectLst>
                <a:latin typeface="Arial"/>
                <a:cs typeface="Arial"/>
              </a:rPr>
              <a:t>CHAPTER 15</a:t>
            </a:r>
            <a:endParaRPr lang="en-US" sz="4400" b="1" cap="all" dirty="0">
              <a:ln w="9000" cmpd="sng">
                <a:solidFill>
                  <a:srgbClr val="FFC000"/>
                </a:solidFill>
                <a:prstDash val="solid"/>
              </a:ln>
              <a:solidFill>
                <a:srgbClr val="FFC000"/>
              </a:solidFill>
              <a:effectLst>
                <a:outerShdw blurRad="50800" dist="38100" dir="2700000" algn="tl" rotWithShape="0">
                  <a:prstClr val="black">
                    <a:alpha val="40000"/>
                  </a:prstClr>
                </a:outerShdw>
                <a:reflection blurRad="12700" stA="28000" endPos="45000" dist="1000" dir="5400000" sy="-100000" algn="bl" rotWithShape="0"/>
              </a:effectLst>
              <a:latin typeface="Arial"/>
              <a:cs typeface="Arial"/>
            </a:endParaRPr>
          </a:p>
        </p:txBody>
      </p:sp>
      <p:sp>
        <p:nvSpPr>
          <p:cNvPr id="14345" name="TextBox 3"/>
          <p:cNvSpPr txBox="1">
            <a:spLocks noChangeArrowheads="1"/>
          </p:cNvSpPr>
          <p:nvPr/>
        </p:nvSpPr>
        <p:spPr bwMode="auto">
          <a:xfrm>
            <a:off x="-1079500" y="2362200"/>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1" name="Rectangle 2"/>
          <p:cNvSpPr>
            <a:spLocks noGrp="1" noChangeArrowheads="1"/>
          </p:cNvSpPr>
          <p:nvPr>
            <p:ph type="title"/>
          </p:nvPr>
        </p:nvSpPr>
        <p:spPr/>
        <p:txBody>
          <a:bodyPr anchorCtr="1">
            <a:normAutofit fontScale="90000"/>
          </a:bodyPr>
          <a:lstStyle/>
          <a:p>
            <a:r>
              <a:rPr lang="en-US" altLang="en-US" smtClean="0">
                <a:cs typeface="Arial" pitchFamily="34" charset="0"/>
              </a:rPr>
              <a:t/>
            </a:r>
            <a:br>
              <a:rPr lang="en-US" altLang="en-US" smtClean="0">
                <a:cs typeface="Arial" pitchFamily="34" charset="0"/>
              </a:rPr>
            </a:br>
            <a:r>
              <a:rPr lang="en-US" altLang="en-US" smtClean="0">
                <a:cs typeface="Arial" pitchFamily="34" charset="0"/>
              </a:rPr>
              <a:t>Outline</a:t>
            </a:r>
          </a:p>
        </p:txBody>
      </p:sp>
      <p:sp>
        <p:nvSpPr>
          <p:cNvPr id="16387" name="Rectangle 3"/>
          <p:cNvSpPr>
            <a:spLocks noGrp="1" noChangeArrowheads="1"/>
          </p:cNvSpPr>
          <p:nvPr>
            <p:ph idx="1"/>
          </p:nvPr>
        </p:nvSpPr>
        <p:spPr>
          <a:xfrm>
            <a:off x="605475" y="1311882"/>
            <a:ext cx="7696200" cy="923925"/>
          </a:xfrm>
        </p:spPr>
        <p:txBody>
          <a:bodyPr>
            <a:noAutofit/>
          </a:bodyPr>
          <a:lstStyle/>
          <a:p>
            <a:pPr marL="444500" indent="-444500" defTabSz="836613">
              <a:buClr>
                <a:srgbClr val="BF0922"/>
              </a:buClr>
              <a:buSzPct val="60000"/>
              <a:buFont typeface="Wingdings" pitchFamily="2" charset="2"/>
              <a:buChar char="v"/>
            </a:pPr>
            <a:r>
              <a:rPr lang="en-US" altLang="en-US" sz="2800" b="1" smtClean="0">
                <a:solidFill>
                  <a:schemeClr val="accent1"/>
                </a:solidFill>
                <a:cs typeface="Arial" pitchFamily="34" charset="0"/>
              </a:rPr>
              <a:t>Global Company Profile: </a:t>
            </a:r>
            <a:br>
              <a:rPr lang="en-US" altLang="en-US" sz="2800" b="1" smtClean="0">
                <a:solidFill>
                  <a:schemeClr val="accent1"/>
                </a:solidFill>
                <a:cs typeface="Arial" pitchFamily="34" charset="0"/>
              </a:rPr>
            </a:br>
            <a:r>
              <a:rPr lang="en-US" altLang="en-US" sz="2800" smtClean="0">
                <a:cs typeface="Arial" pitchFamily="34" charset="0"/>
              </a:rPr>
              <a:t>Delta Air Lines</a:t>
            </a:r>
          </a:p>
          <a:p>
            <a:pPr marL="444500" indent="-444500" defTabSz="836613">
              <a:buClr>
                <a:srgbClr val="BF0922"/>
              </a:buClr>
              <a:buSzPct val="60000"/>
              <a:buFont typeface="Lucida Grande"/>
              <a:buChar char="►"/>
            </a:pPr>
            <a:endParaRPr lang="en-US" altLang="en-US" sz="2800" smtClean="0">
              <a:cs typeface="Arial" pitchFamily="34" charset="0"/>
            </a:endParaRPr>
          </a:p>
        </p:txBody>
      </p:sp>
      <p:sp>
        <p:nvSpPr>
          <p:cNvPr id="2" name="TextBox 1"/>
          <p:cNvSpPr txBox="1">
            <a:spLocks noChangeArrowheads="1"/>
          </p:cNvSpPr>
          <p:nvPr/>
        </p:nvSpPr>
        <p:spPr bwMode="auto">
          <a:xfrm>
            <a:off x="1066800" y="2309949"/>
            <a:ext cx="7467600" cy="2172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4500" indent="-444500" defTabSz="836613">
              <a:defRPr>
                <a:solidFill>
                  <a:schemeClr val="tx1"/>
                </a:solidFill>
                <a:latin typeface="Arial" pitchFamily="34" charset="0"/>
                <a:cs typeface="Arial" pitchFamily="34" charset="0"/>
              </a:defRPr>
            </a:lvl1pPr>
            <a:lvl2pPr marL="742950" indent="-285750" defTabSz="836613">
              <a:defRPr>
                <a:solidFill>
                  <a:schemeClr val="tx1"/>
                </a:solidFill>
                <a:latin typeface="Arial" pitchFamily="34" charset="0"/>
                <a:cs typeface="Arial" pitchFamily="34" charset="0"/>
              </a:defRPr>
            </a:lvl2pPr>
            <a:lvl3pPr marL="1143000" indent="-228600" defTabSz="836613">
              <a:defRPr>
                <a:solidFill>
                  <a:schemeClr val="tx1"/>
                </a:solidFill>
                <a:latin typeface="Arial" pitchFamily="34" charset="0"/>
                <a:cs typeface="Arial" pitchFamily="34" charset="0"/>
              </a:defRPr>
            </a:lvl3pPr>
            <a:lvl4pPr marL="1600200" indent="-228600" defTabSz="836613">
              <a:defRPr>
                <a:solidFill>
                  <a:schemeClr val="tx1"/>
                </a:solidFill>
                <a:latin typeface="Arial" pitchFamily="34" charset="0"/>
                <a:cs typeface="Arial" pitchFamily="34" charset="0"/>
              </a:defRPr>
            </a:lvl4pPr>
            <a:lvl5pPr marL="2057400" indent="-228600" defTabSz="836613">
              <a:defRPr>
                <a:solidFill>
                  <a:schemeClr val="tx1"/>
                </a:solidFill>
                <a:latin typeface="Arial" pitchFamily="34" charset="0"/>
                <a:cs typeface="Arial" pitchFamily="34" charset="0"/>
              </a:defRPr>
            </a:lvl5pPr>
            <a:lvl6pPr marL="2514600" indent="-228600" defTabSz="836613" fontAlgn="base">
              <a:spcBef>
                <a:spcPct val="0"/>
              </a:spcBef>
              <a:spcAft>
                <a:spcPct val="0"/>
              </a:spcAft>
              <a:defRPr>
                <a:solidFill>
                  <a:schemeClr val="tx1"/>
                </a:solidFill>
                <a:latin typeface="Arial" pitchFamily="34" charset="0"/>
                <a:cs typeface="Arial" pitchFamily="34" charset="0"/>
              </a:defRPr>
            </a:lvl6pPr>
            <a:lvl7pPr marL="2971800" indent="-228600" defTabSz="836613" fontAlgn="base">
              <a:spcBef>
                <a:spcPct val="0"/>
              </a:spcBef>
              <a:spcAft>
                <a:spcPct val="0"/>
              </a:spcAft>
              <a:defRPr>
                <a:solidFill>
                  <a:schemeClr val="tx1"/>
                </a:solidFill>
                <a:latin typeface="Arial" pitchFamily="34" charset="0"/>
                <a:cs typeface="Arial" pitchFamily="34" charset="0"/>
              </a:defRPr>
            </a:lvl7pPr>
            <a:lvl8pPr marL="3429000" indent="-228600" defTabSz="836613" fontAlgn="base">
              <a:spcBef>
                <a:spcPct val="0"/>
              </a:spcBef>
              <a:spcAft>
                <a:spcPct val="0"/>
              </a:spcAft>
              <a:defRPr>
                <a:solidFill>
                  <a:schemeClr val="tx1"/>
                </a:solidFill>
                <a:latin typeface="Arial" pitchFamily="34" charset="0"/>
                <a:cs typeface="Arial" pitchFamily="34" charset="0"/>
              </a:defRPr>
            </a:lvl8pPr>
            <a:lvl9pPr marL="3886200" indent="-228600" defTabSz="836613" fontAlgn="base">
              <a:spcBef>
                <a:spcPct val="0"/>
              </a:spcBef>
              <a:spcAft>
                <a:spcPct val="0"/>
              </a:spcAft>
              <a:defRPr>
                <a:solidFill>
                  <a:schemeClr val="tx1"/>
                </a:solidFill>
                <a:latin typeface="Arial" pitchFamily="34" charset="0"/>
                <a:cs typeface="Arial" pitchFamily="34" charset="0"/>
              </a:defRPr>
            </a:lvl9pPr>
          </a:lstStyle>
          <a:p>
            <a:pPr marL="457200" indent="-457200">
              <a:lnSpc>
                <a:spcPct val="90000"/>
              </a:lnSpc>
              <a:spcAft>
                <a:spcPts val="1200"/>
              </a:spcAft>
              <a:buClr>
                <a:schemeClr val="tx2"/>
              </a:buClr>
              <a:buSzPct val="60000"/>
              <a:buFont typeface="Arial Unicode MS" pitchFamily="34" charset="-128"/>
              <a:buChar char="❀"/>
            </a:pPr>
            <a:r>
              <a:rPr lang="en-US" altLang="en-US" sz="3200">
                <a:effectLst>
                  <a:outerShdw blurRad="38100" dist="38100" dir="2700000" algn="tl">
                    <a:srgbClr val="000000">
                      <a:alpha val="43137"/>
                    </a:srgbClr>
                  </a:outerShdw>
                </a:effectLst>
                <a:latin typeface="Gill Sans MT" pitchFamily="34" charset="0"/>
              </a:rPr>
              <a:t>The Importance of Short-Term Scheduling</a:t>
            </a:r>
          </a:p>
          <a:p>
            <a:pPr marL="457200" indent="-457200">
              <a:lnSpc>
                <a:spcPct val="90000"/>
              </a:lnSpc>
              <a:spcAft>
                <a:spcPts val="1200"/>
              </a:spcAft>
              <a:buClr>
                <a:schemeClr val="tx2"/>
              </a:buClr>
              <a:buSzPct val="60000"/>
              <a:buFont typeface="Arial Unicode MS" pitchFamily="34" charset="-128"/>
              <a:buChar char="❀"/>
            </a:pPr>
            <a:r>
              <a:rPr lang="en-US" altLang="en-US" sz="3200">
                <a:effectLst>
                  <a:outerShdw blurRad="38100" dist="38100" dir="2700000" algn="tl">
                    <a:srgbClr val="000000">
                      <a:alpha val="43137"/>
                    </a:srgbClr>
                  </a:outerShdw>
                </a:effectLst>
                <a:latin typeface="Gill Sans MT" pitchFamily="34" charset="0"/>
              </a:rPr>
              <a:t>Scheduling Issues</a:t>
            </a:r>
          </a:p>
          <a:p>
            <a:pPr marL="457200" indent="-457200">
              <a:lnSpc>
                <a:spcPct val="90000"/>
              </a:lnSpc>
              <a:spcAft>
                <a:spcPts val="1200"/>
              </a:spcAft>
              <a:buClr>
                <a:schemeClr val="tx2"/>
              </a:buClr>
              <a:buSzPct val="60000"/>
              <a:buFont typeface="Arial Unicode MS" pitchFamily="34" charset="-128"/>
              <a:buChar char="❀"/>
            </a:pPr>
            <a:r>
              <a:rPr lang="en-US" altLang="en-US" sz="3200">
                <a:effectLst>
                  <a:outerShdw blurRad="38100" dist="38100" dir="2700000" algn="tl">
                    <a:srgbClr val="000000">
                      <a:alpha val="43137"/>
                    </a:srgbClr>
                  </a:outerShdw>
                </a:effectLst>
                <a:latin typeface="Gill Sans MT" pitchFamily="34" charset="0"/>
              </a:rPr>
              <a:t>Scheduling Process-Focused Facilities</a:t>
            </a:r>
          </a:p>
        </p:txBody>
      </p:sp>
    </p:spTree>
  </p:cSld>
  <p:clrMapOvr>
    <a:masterClrMapping/>
  </p:clrMapOvr>
  <mc:AlternateContent xmlns:mc="http://schemas.openxmlformats.org/markup-compatibility/2006" xmlns:p14="http://schemas.microsoft.com/office/powerpoint/2010/main">
    <mc:Choice Requires="p14">
      <p:transition spd="slow" p14:dur="200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animEffect transition="in" filter="fade">
                                      <p:cBhvr>
                                        <p:cTn id="7" dur="1000"/>
                                        <p:tgtEl>
                                          <p:spTgt spid="16387">
                                            <p:txEl>
                                              <p:pRg st="0" end="0"/>
                                            </p:txEl>
                                          </p:spTgt>
                                        </p:tgtEl>
                                      </p:cBhvr>
                                    </p:animEffect>
                                    <p:anim calcmode="lin" valueType="num">
                                      <p:cBhvr>
                                        <p:cTn id="8" dur="1000" fill="hold"/>
                                        <p:tgtEl>
                                          <p:spTgt spid="1638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6387">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7" presetClass="exit" presetSubtype="0" fill="hold" grpId="1" nodeType="clickEffect">
                                  <p:stCondLst>
                                    <p:cond delay="0"/>
                                  </p:stCondLst>
                                  <p:childTnLst>
                                    <p:animEffect transition="out" filter="fade">
                                      <p:cBhvr>
                                        <p:cTn id="18" dur="1000"/>
                                        <p:tgtEl>
                                          <p:spTgt spid="16387">
                                            <p:txEl>
                                              <p:pRg st="0" end="0"/>
                                            </p:txEl>
                                          </p:spTgt>
                                        </p:tgtEl>
                                      </p:cBhvr>
                                    </p:animEffect>
                                    <p:anim calcmode="lin" valueType="num">
                                      <p:cBhvr>
                                        <p:cTn id="19" dur="1000"/>
                                        <p:tgtEl>
                                          <p:spTgt spid="16387">
                                            <p:txEl>
                                              <p:pRg st="0" end="0"/>
                                            </p:txEl>
                                          </p:spTgt>
                                        </p:tgtEl>
                                        <p:attrNameLst>
                                          <p:attrName>ppt_x</p:attrName>
                                        </p:attrNameLst>
                                      </p:cBhvr>
                                      <p:tavLst>
                                        <p:tav tm="0">
                                          <p:val>
                                            <p:strVal val="ppt_x"/>
                                          </p:val>
                                        </p:tav>
                                        <p:tav tm="100000">
                                          <p:val>
                                            <p:strVal val="ppt_x"/>
                                          </p:val>
                                        </p:tav>
                                      </p:tavLst>
                                    </p:anim>
                                    <p:anim calcmode="lin" valueType="num">
                                      <p:cBhvr>
                                        <p:cTn id="20" dur="1000"/>
                                        <p:tgtEl>
                                          <p:spTgt spid="16387">
                                            <p:txEl>
                                              <p:pRg st="0" end="0"/>
                                            </p:txEl>
                                          </p:spTgt>
                                        </p:tgtEl>
                                        <p:attrNameLst>
                                          <p:attrName>ppt_y</p:attrName>
                                        </p:attrNameLst>
                                      </p:cBhvr>
                                      <p:tavLst>
                                        <p:tav tm="0">
                                          <p:val>
                                            <p:strVal val="ppt_y"/>
                                          </p:val>
                                        </p:tav>
                                        <p:tav tm="100000">
                                          <p:val>
                                            <p:strVal val="ppt_y-.1"/>
                                          </p:val>
                                        </p:tav>
                                      </p:tavLst>
                                    </p:anim>
                                    <p:set>
                                      <p:cBhvr>
                                        <p:cTn id="21" dur="1" fill="hold">
                                          <p:stCondLst>
                                            <p:cond delay="999"/>
                                          </p:stCondLst>
                                        </p:cTn>
                                        <p:tgtEl>
                                          <p:spTgt spid="16387">
                                            <p:txEl>
                                              <p:pRg st="0" end="0"/>
                                            </p:txEl>
                                          </p:spTgt>
                                        </p:tgtEl>
                                        <p:attrNameLst>
                                          <p:attrName>style.visibility</p:attrName>
                                        </p:attrNameLst>
                                      </p:cBhvr>
                                      <p:to>
                                        <p:strVal val="hidden"/>
                                      </p:to>
                                    </p:set>
                                  </p:childTnLst>
                                </p:cTn>
                              </p:par>
                              <p:par>
                                <p:cTn id="22" presetID="47" presetClass="exit" presetSubtype="0" fill="hold" grpId="1" nodeType="withEffect">
                                  <p:stCondLst>
                                    <p:cond delay="0"/>
                                  </p:stCondLst>
                                  <p:childTnLst>
                                    <p:animEffect transition="out" filter="fade">
                                      <p:cBhvr>
                                        <p:cTn id="23" dur="1000"/>
                                        <p:tgtEl>
                                          <p:spTgt spid="2"/>
                                        </p:tgtEl>
                                      </p:cBhvr>
                                    </p:animEffect>
                                    <p:anim calcmode="lin" valueType="num">
                                      <p:cBhvr>
                                        <p:cTn id="24" dur="1000"/>
                                        <p:tgtEl>
                                          <p:spTgt spid="2"/>
                                        </p:tgtEl>
                                        <p:attrNameLst>
                                          <p:attrName>ppt_x</p:attrName>
                                        </p:attrNameLst>
                                      </p:cBhvr>
                                      <p:tavLst>
                                        <p:tav tm="0">
                                          <p:val>
                                            <p:strVal val="ppt_x"/>
                                          </p:val>
                                        </p:tav>
                                        <p:tav tm="100000">
                                          <p:val>
                                            <p:strVal val="ppt_x"/>
                                          </p:val>
                                        </p:tav>
                                      </p:tavLst>
                                    </p:anim>
                                    <p:anim calcmode="lin" valueType="num">
                                      <p:cBhvr>
                                        <p:cTn id="25" dur="1000"/>
                                        <p:tgtEl>
                                          <p:spTgt spid="2"/>
                                        </p:tgtEl>
                                        <p:attrNameLst>
                                          <p:attrName>ppt_y</p:attrName>
                                        </p:attrNameLst>
                                      </p:cBhvr>
                                      <p:tavLst>
                                        <p:tav tm="0">
                                          <p:val>
                                            <p:strVal val="ppt_y"/>
                                          </p:val>
                                        </p:tav>
                                        <p:tav tm="100000">
                                          <p:val>
                                            <p:strVal val="ppt_y-.1"/>
                                          </p:val>
                                        </p:tav>
                                      </p:tavLst>
                                    </p:anim>
                                    <p:set>
                                      <p:cBhvr>
                                        <p:cTn id="26" dur="1" fill="hold">
                                          <p:stCondLst>
                                            <p:cond delay="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build="p"/>
      <p:bldP spid="16387" grpId="1" build="p"/>
      <p:bldP spid="2" grpId="0"/>
      <p:bldP spid="2" grpId="1"/>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7" name="Rectangle 3"/>
          <p:cNvSpPr>
            <a:spLocks noGrp="1" noChangeArrowheads="1"/>
          </p:cNvSpPr>
          <p:nvPr>
            <p:ph idx="1"/>
          </p:nvPr>
        </p:nvSpPr>
        <p:spPr>
          <a:xfrm>
            <a:off x="1099755" y="1433384"/>
            <a:ext cx="7289800" cy="2401845"/>
          </a:xfrm>
        </p:spPr>
        <p:txBody>
          <a:bodyPr>
            <a:normAutofit/>
          </a:bodyPr>
          <a:lstStyle/>
          <a:p>
            <a:pPr marL="457200" indent="-457200" defTabSz="836613" fontAlgn="base">
              <a:lnSpc>
                <a:spcPct val="90000"/>
              </a:lnSpc>
              <a:spcBef>
                <a:spcPct val="0"/>
              </a:spcBef>
              <a:spcAft>
                <a:spcPts val="1200"/>
              </a:spcAft>
              <a:buSzPct val="60000"/>
              <a:buFont typeface="Arial Unicode MS" pitchFamily="34" charset="-128"/>
              <a:buChar char="❀"/>
            </a:pPr>
            <a:r>
              <a:rPr lang="en-US" altLang="en-US" sz="3200">
                <a:cs typeface="Arial" pitchFamily="34" charset="0"/>
              </a:rPr>
              <a:t>Loading Jobs</a:t>
            </a:r>
          </a:p>
          <a:p>
            <a:pPr marL="457200" indent="-457200" defTabSz="836613" fontAlgn="base">
              <a:lnSpc>
                <a:spcPct val="90000"/>
              </a:lnSpc>
              <a:spcBef>
                <a:spcPct val="0"/>
              </a:spcBef>
              <a:spcAft>
                <a:spcPts val="1200"/>
              </a:spcAft>
              <a:buSzPct val="60000"/>
              <a:buFont typeface="Arial Unicode MS" pitchFamily="34" charset="-128"/>
              <a:buChar char="❀"/>
            </a:pPr>
            <a:r>
              <a:rPr lang="en-US" altLang="en-US" sz="3200">
                <a:cs typeface="Arial" pitchFamily="34" charset="0"/>
              </a:rPr>
              <a:t>Scheduling Jobs</a:t>
            </a:r>
          </a:p>
          <a:p>
            <a:pPr marL="457200" indent="-457200" defTabSz="836613" fontAlgn="base">
              <a:lnSpc>
                <a:spcPct val="90000"/>
              </a:lnSpc>
              <a:spcBef>
                <a:spcPct val="0"/>
              </a:spcBef>
              <a:spcAft>
                <a:spcPts val="1200"/>
              </a:spcAft>
              <a:buSzPct val="60000"/>
              <a:buFont typeface="Arial Unicode MS" pitchFamily="34" charset="-128"/>
              <a:buChar char="❀"/>
            </a:pPr>
            <a:r>
              <a:rPr lang="en-US" altLang="en-US" sz="3200">
                <a:cs typeface="Arial" pitchFamily="34" charset="0"/>
              </a:rPr>
              <a:t>Finite Capacity Scheduling (FCS)</a:t>
            </a:r>
          </a:p>
          <a:p>
            <a:pPr marL="457200" indent="-457200" defTabSz="836613" fontAlgn="base">
              <a:lnSpc>
                <a:spcPct val="90000"/>
              </a:lnSpc>
              <a:spcBef>
                <a:spcPct val="0"/>
              </a:spcBef>
              <a:spcAft>
                <a:spcPts val="1200"/>
              </a:spcAft>
              <a:buSzPct val="60000"/>
              <a:buFont typeface="Arial Unicode MS" pitchFamily="34" charset="-128"/>
              <a:buChar char="❀"/>
            </a:pPr>
            <a:r>
              <a:rPr lang="en-US" altLang="en-US" sz="3200">
                <a:cs typeface="Arial" pitchFamily="34" charset="0"/>
              </a:rPr>
              <a:t>Scheduling Services</a:t>
            </a:r>
          </a:p>
        </p:txBody>
      </p:sp>
      <p:sp>
        <p:nvSpPr>
          <p:cNvPr id="5" name="Rectangle 2"/>
          <p:cNvSpPr>
            <a:spLocks noGrp="1" noChangeArrowheads="1"/>
          </p:cNvSpPr>
          <p:nvPr>
            <p:ph type="title"/>
          </p:nvPr>
        </p:nvSpPr>
        <p:spPr>
          <a:xfrm>
            <a:off x="914400" y="330618"/>
            <a:ext cx="7315200" cy="865573"/>
          </a:xfrm>
        </p:spPr>
        <p:txBody>
          <a:bodyPr anchorCtr="1">
            <a:normAutofit fontScale="90000"/>
          </a:bodyPr>
          <a:lstStyle/>
          <a:p>
            <a:r>
              <a:rPr lang="en-US" altLang="en-US" smtClean="0">
                <a:cs typeface="Arial" pitchFamily="34" charset="0"/>
              </a:rPr>
              <a:t/>
            </a:r>
            <a:br>
              <a:rPr lang="en-US" altLang="en-US" smtClean="0">
                <a:cs typeface="Arial" pitchFamily="34" charset="0"/>
              </a:rPr>
            </a:br>
            <a:r>
              <a:rPr lang="en-US" altLang="en-US" smtClean="0">
                <a:cs typeface="Arial" pitchFamily="34" charset="0"/>
              </a:rPr>
              <a:t>Outline</a:t>
            </a:r>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6387"/>
                                        </p:tgtEl>
                                        <p:attrNameLst>
                                          <p:attrName>style.visibility</p:attrName>
                                        </p:attrNameLst>
                                      </p:cBhvr>
                                      <p:to>
                                        <p:strVal val="visible"/>
                                      </p:to>
                                    </p:set>
                                    <p:animEffect transition="in" filter="fade">
                                      <p:cBhvr>
                                        <p:cTn id="7" dur="1500"/>
                                        <p:tgtEl>
                                          <p:spTgt spid="16387"/>
                                        </p:tgtEl>
                                      </p:cBhvr>
                                    </p:animEffect>
                                    <p:anim calcmode="lin" valueType="num">
                                      <p:cBhvr>
                                        <p:cTn id="8" dur="1500" fill="hold"/>
                                        <p:tgtEl>
                                          <p:spTgt spid="16387"/>
                                        </p:tgtEl>
                                        <p:attrNameLst>
                                          <p:attrName>ppt_x</p:attrName>
                                        </p:attrNameLst>
                                      </p:cBhvr>
                                      <p:tavLst>
                                        <p:tav tm="0">
                                          <p:val>
                                            <p:strVal val="#ppt_x"/>
                                          </p:val>
                                        </p:tav>
                                        <p:tav tm="100000">
                                          <p:val>
                                            <p:strVal val="#ppt_x"/>
                                          </p:val>
                                        </p:tav>
                                      </p:tavLst>
                                    </p:anim>
                                    <p:anim calcmode="lin" valueType="num">
                                      <p:cBhvr>
                                        <p:cTn id="9" dur="1500" fill="hold"/>
                                        <p:tgtEl>
                                          <p:spTgt spid="1638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a:xfrm>
            <a:off x="685800" y="342900"/>
            <a:ext cx="7772400" cy="628650"/>
          </a:xfrm>
        </p:spPr>
        <p:txBody>
          <a:bodyPr>
            <a:normAutofit fontScale="90000"/>
          </a:bodyPr>
          <a:lstStyle/>
          <a:p>
            <a:r>
              <a:rPr lang="en-US" altLang="en-US" smtClean="0">
                <a:latin typeface="+mn-lt"/>
                <a:cs typeface="Arial" pitchFamily="34" charset="0"/>
              </a:rPr>
              <a:t>Learning Objectives</a:t>
            </a:r>
          </a:p>
        </p:txBody>
      </p:sp>
      <p:sp>
        <p:nvSpPr>
          <p:cNvPr id="19458" name="Rectangle 3"/>
          <p:cNvSpPr>
            <a:spLocks noGrp="1" noChangeArrowheads="1"/>
          </p:cNvSpPr>
          <p:nvPr>
            <p:ph idx="1"/>
          </p:nvPr>
        </p:nvSpPr>
        <p:spPr>
          <a:xfrm>
            <a:off x="685800" y="1102519"/>
            <a:ext cx="8034338" cy="834629"/>
          </a:xfrm>
        </p:spPr>
        <p:txBody>
          <a:bodyPr>
            <a:normAutofit fontScale="85000" lnSpcReduction="20000"/>
          </a:bodyPr>
          <a:lstStyle/>
          <a:p>
            <a:pPr marL="0" indent="0">
              <a:buFont typeface="Wingdings" pitchFamily="2" charset="2"/>
              <a:buNone/>
            </a:pPr>
            <a:r>
              <a:rPr lang="en-US" altLang="en-US" sz="3500" b="1" smtClean="0">
                <a:solidFill>
                  <a:srgbClr val="BF0922"/>
                </a:solidFill>
                <a:latin typeface="+mn-lt"/>
                <a:cs typeface="Arial" pitchFamily="34" charset="0"/>
              </a:rPr>
              <a:t>When you complete this chapter you should be able to</a:t>
            </a:r>
            <a:r>
              <a:rPr lang="en-US" altLang="en-US" b="1" smtClean="0">
                <a:solidFill>
                  <a:srgbClr val="BF0922"/>
                </a:solidFill>
                <a:latin typeface="+mn-lt"/>
                <a:cs typeface="Arial" pitchFamily="34" charset="0"/>
              </a:rPr>
              <a:t>:</a:t>
            </a:r>
          </a:p>
        </p:txBody>
      </p:sp>
      <p:sp>
        <p:nvSpPr>
          <p:cNvPr id="26628" name="Rectangle 4"/>
          <p:cNvSpPr>
            <a:spLocks noChangeArrowheads="1"/>
          </p:cNvSpPr>
          <p:nvPr/>
        </p:nvSpPr>
        <p:spPr bwMode="auto">
          <a:xfrm>
            <a:off x="1100139" y="2047876"/>
            <a:ext cx="6942137" cy="219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82600" indent="-482600">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marL="457200" indent="-457200" defTabSz="836613">
              <a:lnSpc>
                <a:spcPct val="90000"/>
              </a:lnSpc>
              <a:spcBef>
                <a:spcPct val="20000"/>
              </a:spcBef>
              <a:spcAft>
                <a:spcPct val="40000"/>
              </a:spcAft>
              <a:buClr>
                <a:schemeClr val="accent4">
                  <a:lumMod val="60000"/>
                  <a:lumOff val="40000"/>
                </a:schemeClr>
              </a:buClr>
              <a:buSzPct val="99000"/>
              <a:buFont typeface="+mj-lt"/>
              <a:buAutoNum type="arabicPeriod"/>
            </a:pPr>
            <a:r>
              <a:rPr lang="en-US" altLang="en-US" sz="2400">
                <a:effectLst>
                  <a:outerShdw blurRad="38100" dist="38100" dir="2700000" algn="tl">
                    <a:srgbClr val="000000">
                      <a:alpha val="43137"/>
                    </a:srgbClr>
                  </a:outerShdw>
                </a:effectLst>
                <a:latin typeface="Gill Sans MT" pitchFamily="34" charset="0"/>
              </a:rPr>
              <a:t>Explain the relationship between short-term scheduling, capacity planning, aggregate planning, and a master schedule</a:t>
            </a:r>
          </a:p>
          <a:p>
            <a:pPr marL="457200" indent="-457200" defTabSz="836613">
              <a:lnSpc>
                <a:spcPct val="90000"/>
              </a:lnSpc>
              <a:spcBef>
                <a:spcPct val="20000"/>
              </a:spcBef>
              <a:spcAft>
                <a:spcPct val="40000"/>
              </a:spcAft>
              <a:buClr>
                <a:schemeClr val="accent4">
                  <a:lumMod val="60000"/>
                  <a:lumOff val="40000"/>
                </a:schemeClr>
              </a:buClr>
              <a:buSzPct val="99000"/>
              <a:buFont typeface="+mj-lt"/>
              <a:buAutoNum type="arabicPeriod"/>
            </a:pPr>
            <a:r>
              <a:rPr lang="en-US" altLang="en-US" sz="2400">
                <a:effectLst>
                  <a:outerShdw blurRad="38100" dist="38100" dir="2700000" algn="tl">
                    <a:srgbClr val="000000">
                      <a:alpha val="43137"/>
                    </a:srgbClr>
                  </a:outerShdw>
                </a:effectLst>
                <a:latin typeface="Gill Sans MT" pitchFamily="34" charset="0"/>
              </a:rPr>
              <a:t>Draw Gantt loading and scheduling charts</a:t>
            </a:r>
          </a:p>
          <a:p>
            <a:pPr marL="457200" indent="-457200" defTabSz="836613">
              <a:lnSpc>
                <a:spcPct val="90000"/>
              </a:lnSpc>
              <a:spcBef>
                <a:spcPct val="20000"/>
              </a:spcBef>
              <a:spcAft>
                <a:spcPct val="40000"/>
              </a:spcAft>
              <a:buClr>
                <a:schemeClr val="accent4">
                  <a:lumMod val="60000"/>
                  <a:lumOff val="40000"/>
                </a:schemeClr>
              </a:buClr>
              <a:buSzPct val="99000"/>
              <a:buFont typeface="+mj-lt"/>
              <a:buAutoNum type="arabicPeriod"/>
            </a:pPr>
            <a:r>
              <a:rPr lang="en-US" altLang="en-US" sz="2400">
                <a:effectLst>
                  <a:outerShdw blurRad="38100" dist="38100" dir="2700000" algn="tl">
                    <a:srgbClr val="000000">
                      <a:alpha val="43137"/>
                    </a:srgbClr>
                  </a:outerShdw>
                </a:effectLst>
                <a:latin typeface="Gill Sans MT" pitchFamily="34" charset="0"/>
              </a:rPr>
              <a:t>Apply the assignment method for loading jobs</a:t>
            </a: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6628"/>
                                        </p:tgtEl>
                                        <p:attrNameLst>
                                          <p:attrName>style.visibility</p:attrName>
                                        </p:attrNameLst>
                                      </p:cBhvr>
                                      <p:to>
                                        <p:strVal val="visible"/>
                                      </p:to>
                                    </p:set>
                                    <p:animEffect transition="in" filter="fade">
                                      <p:cBhvr>
                                        <p:cTn id="7" dur="1000"/>
                                        <p:tgtEl>
                                          <p:spTgt spid="26628"/>
                                        </p:tgtEl>
                                      </p:cBhvr>
                                    </p:animEffect>
                                    <p:anim calcmode="lin" valueType="num">
                                      <p:cBhvr>
                                        <p:cTn id="8" dur="1000" fill="hold"/>
                                        <p:tgtEl>
                                          <p:spTgt spid="26628"/>
                                        </p:tgtEl>
                                        <p:attrNameLst>
                                          <p:attrName>ppt_x</p:attrName>
                                        </p:attrNameLst>
                                      </p:cBhvr>
                                      <p:tavLst>
                                        <p:tav tm="0">
                                          <p:val>
                                            <p:strVal val="#ppt_x"/>
                                          </p:val>
                                        </p:tav>
                                        <p:tav tm="100000">
                                          <p:val>
                                            <p:strVal val="#ppt_x"/>
                                          </p:val>
                                        </p:tav>
                                      </p:tavLst>
                                    </p:anim>
                                    <p:anim calcmode="lin" valueType="num">
                                      <p:cBhvr>
                                        <p:cTn id="9" dur="1000" fill="hold"/>
                                        <p:tgtEl>
                                          <p:spTgt spid="2662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xit" presetSubtype="0" fill="hold" grpId="1" nodeType="clickEffect">
                                  <p:stCondLst>
                                    <p:cond delay="0"/>
                                  </p:stCondLst>
                                  <p:childTnLst>
                                    <p:animEffect transition="out" filter="fade">
                                      <p:cBhvr>
                                        <p:cTn id="13" dur="1000"/>
                                        <p:tgtEl>
                                          <p:spTgt spid="26628"/>
                                        </p:tgtEl>
                                      </p:cBhvr>
                                    </p:animEffect>
                                    <p:anim calcmode="lin" valueType="num">
                                      <p:cBhvr>
                                        <p:cTn id="14" dur="1000"/>
                                        <p:tgtEl>
                                          <p:spTgt spid="26628"/>
                                        </p:tgtEl>
                                        <p:attrNameLst>
                                          <p:attrName>ppt_x</p:attrName>
                                        </p:attrNameLst>
                                      </p:cBhvr>
                                      <p:tavLst>
                                        <p:tav tm="0">
                                          <p:val>
                                            <p:strVal val="ppt_x"/>
                                          </p:val>
                                        </p:tav>
                                        <p:tav tm="100000">
                                          <p:val>
                                            <p:strVal val="ppt_x"/>
                                          </p:val>
                                        </p:tav>
                                      </p:tavLst>
                                    </p:anim>
                                    <p:anim calcmode="lin" valueType="num">
                                      <p:cBhvr>
                                        <p:cTn id="15" dur="1000"/>
                                        <p:tgtEl>
                                          <p:spTgt spid="26628"/>
                                        </p:tgtEl>
                                        <p:attrNameLst>
                                          <p:attrName>ppt_y</p:attrName>
                                        </p:attrNameLst>
                                      </p:cBhvr>
                                      <p:tavLst>
                                        <p:tav tm="0">
                                          <p:val>
                                            <p:strVal val="ppt_y"/>
                                          </p:val>
                                        </p:tav>
                                        <p:tav tm="100000">
                                          <p:val>
                                            <p:strVal val="ppt_y-.1"/>
                                          </p:val>
                                        </p:tav>
                                      </p:tavLst>
                                    </p:anim>
                                    <p:set>
                                      <p:cBhvr>
                                        <p:cTn id="16" dur="1" fill="hold">
                                          <p:stCondLst>
                                            <p:cond delay="999"/>
                                          </p:stCondLst>
                                        </p:cTn>
                                        <p:tgtEl>
                                          <p:spTgt spid="2662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8" grpId="0"/>
      <p:bldP spid="26628"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685800" y="342900"/>
            <a:ext cx="7772400" cy="628650"/>
          </a:xfrm>
        </p:spPr>
        <p:txBody>
          <a:bodyPr>
            <a:normAutofit fontScale="90000"/>
          </a:bodyPr>
          <a:lstStyle/>
          <a:p>
            <a:r>
              <a:rPr lang="en-US" altLang="en-US" smtClean="0">
                <a:latin typeface="+mn-lt"/>
                <a:cs typeface="Arial" pitchFamily="34" charset="0"/>
              </a:rPr>
              <a:t>Learning Objectives</a:t>
            </a:r>
          </a:p>
        </p:txBody>
      </p:sp>
      <p:sp>
        <p:nvSpPr>
          <p:cNvPr id="28676" name="Rectangle 4"/>
          <p:cNvSpPr>
            <a:spLocks noChangeArrowheads="1"/>
          </p:cNvSpPr>
          <p:nvPr/>
        </p:nvSpPr>
        <p:spPr bwMode="auto">
          <a:xfrm>
            <a:off x="1169989" y="2143126"/>
            <a:ext cx="6802437" cy="2419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457200" indent="-457200" defTabSz="836613">
              <a:lnSpc>
                <a:spcPct val="90000"/>
              </a:lnSpc>
              <a:spcBef>
                <a:spcPct val="20000"/>
              </a:spcBef>
              <a:spcAft>
                <a:spcPct val="40000"/>
              </a:spcAft>
              <a:buClr>
                <a:schemeClr val="accent4">
                  <a:lumMod val="60000"/>
                  <a:lumOff val="40000"/>
                </a:schemeClr>
              </a:buClr>
              <a:buSzPct val="99000"/>
              <a:buFont typeface="+mj-lt"/>
              <a:buAutoNum type="arabicPeriod" startAt="4"/>
            </a:pPr>
            <a:r>
              <a:rPr lang="en-US" altLang="en-US" sz="2400">
                <a:effectLst>
                  <a:outerShdw blurRad="38100" dist="38100" dir="2700000" algn="tl">
                    <a:srgbClr val="000000">
                      <a:alpha val="43137"/>
                    </a:srgbClr>
                  </a:outerShdw>
                </a:effectLst>
                <a:latin typeface="Gill Sans MT" pitchFamily="34" charset="0"/>
              </a:rPr>
              <a:t>Name and describe each of the priority sequencing rules</a:t>
            </a:r>
          </a:p>
          <a:p>
            <a:pPr marL="457200" indent="-457200" defTabSz="836613">
              <a:lnSpc>
                <a:spcPct val="90000"/>
              </a:lnSpc>
              <a:spcBef>
                <a:spcPct val="20000"/>
              </a:spcBef>
              <a:spcAft>
                <a:spcPct val="40000"/>
              </a:spcAft>
              <a:buClr>
                <a:schemeClr val="accent4">
                  <a:lumMod val="60000"/>
                  <a:lumOff val="40000"/>
                </a:schemeClr>
              </a:buClr>
              <a:buSzPct val="99000"/>
              <a:buFont typeface="+mj-lt"/>
              <a:buAutoNum type="arabicPeriod" startAt="4"/>
            </a:pPr>
            <a:r>
              <a:rPr lang="en-US" altLang="en-US" sz="2400">
                <a:effectLst>
                  <a:outerShdw blurRad="38100" dist="38100" dir="2700000" algn="tl">
                    <a:srgbClr val="000000">
                      <a:alpha val="43137"/>
                    </a:srgbClr>
                  </a:outerShdw>
                </a:effectLst>
                <a:latin typeface="Gill Sans MT" pitchFamily="34" charset="0"/>
              </a:rPr>
              <a:t>Use Johnson’s rule</a:t>
            </a:r>
          </a:p>
          <a:p>
            <a:pPr marL="457200" indent="-457200" defTabSz="836613">
              <a:lnSpc>
                <a:spcPct val="90000"/>
              </a:lnSpc>
              <a:spcBef>
                <a:spcPct val="20000"/>
              </a:spcBef>
              <a:spcAft>
                <a:spcPct val="40000"/>
              </a:spcAft>
              <a:buClr>
                <a:schemeClr val="accent4">
                  <a:lumMod val="60000"/>
                  <a:lumOff val="40000"/>
                </a:schemeClr>
              </a:buClr>
              <a:buSzPct val="99000"/>
              <a:buFont typeface="+mj-lt"/>
              <a:buAutoNum type="arabicPeriod" startAt="4"/>
            </a:pPr>
            <a:r>
              <a:rPr lang="en-US" altLang="en-US" sz="2400">
                <a:effectLst>
                  <a:outerShdw blurRad="38100" dist="38100" dir="2700000" algn="tl">
                    <a:srgbClr val="000000">
                      <a:alpha val="43137"/>
                    </a:srgbClr>
                  </a:outerShdw>
                </a:effectLst>
                <a:latin typeface="Gill Sans MT" pitchFamily="34" charset="0"/>
              </a:rPr>
              <a:t>Define finite capacity scheduling</a:t>
            </a:r>
          </a:p>
          <a:p>
            <a:pPr marL="457200" indent="-457200" defTabSz="836613">
              <a:lnSpc>
                <a:spcPct val="90000"/>
              </a:lnSpc>
              <a:spcBef>
                <a:spcPct val="20000"/>
              </a:spcBef>
              <a:spcAft>
                <a:spcPct val="40000"/>
              </a:spcAft>
              <a:buClr>
                <a:schemeClr val="accent4">
                  <a:lumMod val="60000"/>
                  <a:lumOff val="40000"/>
                </a:schemeClr>
              </a:buClr>
              <a:buSzPct val="99000"/>
              <a:buFont typeface="+mj-lt"/>
              <a:buAutoNum type="arabicPeriod" startAt="4"/>
            </a:pPr>
            <a:r>
              <a:rPr lang="en-US" altLang="en-US" sz="2400">
                <a:effectLst>
                  <a:outerShdw blurRad="38100" dist="38100" dir="2700000" algn="tl">
                    <a:srgbClr val="000000">
                      <a:alpha val="43137"/>
                    </a:srgbClr>
                  </a:outerShdw>
                </a:effectLst>
                <a:latin typeface="Gill Sans MT" pitchFamily="34" charset="0"/>
              </a:rPr>
              <a:t>Use the cyclical scheduling technique</a:t>
            </a:r>
          </a:p>
        </p:txBody>
      </p:sp>
      <p:sp>
        <p:nvSpPr>
          <p:cNvPr id="5" name="Rectangle 3"/>
          <p:cNvSpPr>
            <a:spLocks noGrp="1" noChangeArrowheads="1"/>
          </p:cNvSpPr>
          <p:nvPr>
            <p:ph idx="1"/>
          </p:nvPr>
        </p:nvSpPr>
        <p:spPr>
          <a:xfrm>
            <a:off x="685800" y="1102519"/>
            <a:ext cx="8034338" cy="834629"/>
          </a:xfrm>
        </p:spPr>
        <p:txBody>
          <a:bodyPr>
            <a:normAutofit fontScale="85000" lnSpcReduction="20000"/>
          </a:bodyPr>
          <a:lstStyle/>
          <a:p>
            <a:pPr marL="0" indent="0">
              <a:buFont typeface="Wingdings" pitchFamily="2" charset="2"/>
              <a:buNone/>
            </a:pPr>
            <a:r>
              <a:rPr lang="en-US" altLang="en-US" sz="3500" b="1" smtClean="0">
                <a:solidFill>
                  <a:srgbClr val="BF0922"/>
                </a:solidFill>
                <a:latin typeface="+mn-lt"/>
                <a:cs typeface="Arial" pitchFamily="34" charset="0"/>
              </a:rPr>
              <a:t>When you complete this chapter you should be able to</a:t>
            </a:r>
            <a:r>
              <a:rPr lang="en-US" altLang="en-US" b="1" smtClean="0">
                <a:solidFill>
                  <a:srgbClr val="BF0922"/>
                </a:solidFill>
                <a:latin typeface="+mn-lt"/>
                <a:cs typeface="Arial" pitchFamily="34" charset="0"/>
              </a:rPr>
              <a:t>:</a:t>
            </a:r>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8676"/>
                                        </p:tgtEl>
                                        <p:attrNameLst>
                                          <p:attrName>style.visibility</p:attrName>
                                        </p:attrNameLst>
                                      </p:cBhvr>
                                      <p:to>
                                        <p:strVal val="visible"/>
                                      </p:to>
                                    </p:set>
                                    <p:animEffect transition="in" filter="fade">
                                      <p:cBhvr>
                                        <p:cTn id="7" dur="1500"/>
                                        <p:tgtEl>
                                          <p:spTgt spid="28676"/>
                                        </p:tgtEl>
                                      </p:cBhvr>
                                    </p:animEffect>
                                    <p:anim calcmode="lin" valueType="num">
                                      <p:cBhvr>
                                        <p:cTn id="8" dur="1500" fill="hold"/>
                                        <p:tgtEl>
                                          <p:spTgt spid="28676"/>
                                        </p:tgtEl>
                                        <p:attrNameLst>
                                          <p:attrName>ppt_x</p:attrName>
                                        </p:attrNameLst>
                                      </p:cBhvr>
                                      <p:tavLst>
                                        <p:tav tm="0">
                                          <p:val>
                                            <p:strVal val="#ppt_x"/>
                                          </p:val>
                                        </p:tav>
                                        <p:tav tm="100000">
                                          <p:val>
                                            <p:strVal val="#ppt_x"/>
                                          </p:val>
                                        </p:tav>
                                      </p:tavLst>
                                    </p:anim>
                                    <p:anim calcmode="lin" valueType="num">
                                      <p:cBhvr>
                                        <p:cTn id="9" dur="1500" fill="hold"/>
                                        <p:tgtEl>
                                          <p:spTgt spid="2867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554" name="Group 5"/>
          <p:cNvGrpSpPr>
            <a:grpSpLocks/>
          </p:cNvGrpSpPr>
          <p:nvPr/>
        </p:nvGrpSpPr>
        <p:grpSpPr bwMode="auto">
          <a:xfrm>
            <a:off x="415926" y="226219"/>
            <a:ext cx="8042275" cy="1116806"/>
            <a:chOff x="657227" y="276334"/>
            <a:chExt cx="7518927" cy="1670578"/>
          </a:xfrm>
        </p:grpSpPr>
        <p:sp>
          <p:nvSpPr>
            <p:cNvPr id="7" name="Rectangle 4"/>
            <p:cNvSpPr/>
            <p:nvPr/>
          </p:nvSpPr>
          <p:spPr>
            <a:xfrm flipH="1">
              <a:off x="657227" y="461558"/>
              <a:ext cx="443774" cy="1476450"/>
            </a:xfrm>
            <a:custGeom>
              <a:avLst/>
              <a:gdLst>
                <a:gd name="connsiteX0" fmla="*/ 0 w 443441"/>
                <a:gd name="connsiteY0" fmla="*/ 0 h 1159933"/>
                <a:gd name="connsiteX1" fmla="*/ 443441 w 443441"/>
                <a:gd name="connsiteY1" fmla="*/ 0 h 1159933"/>
                <a:gd name="connsiteX2" fmla="*/ 443441 w 443441"/>
                <a:gd name="connsiteY2" fmla="*/ 1159933 h 1159933"/>
                <a:gd name="connsiteX3" fmla="*/ 0 w 443441"/>
                <a:gd name="connsiteY3" fmla="*/ 1159933 h 1159933"/>
                <a:gd name="connsiteX4" fmla="*/ 0 w 443441"/>
                <a:gd name="connsiteY4" fmla="*/ 0 h 1159933"/>
                <a:gd name="connsiteX0" fmla="*/ 0 w 443441"/>
                <a:gd name="connsiteY0" fmla="*/ 0 h 1159933"/>
                <a:gd name="connsiteX1" fmla="*/ 443441 w 443441"/>
                <a:gd name="connsiteY1" fmla="*/ 0 h 1159933"/>
                <a:gd name="connsiteX2" fmla="*/ 262467 w 443441"/>
                <a:gd name="connsiteY2" fmla="*/ 555095 h 1159933"/>
                <a:gd name="connsiteX3" fmla="*/ 443441 w 443441"/>
                <a:gd name="connsiteY3" fmla="*/ 1159933 h 1159933"/>
                <a:gd name="connsiteX4" fmla="*/ 0 w 443441"/>
                <a:gd name="connsiteY4" fmla="*/ 1159933 h 1159933"/>
                <a:gd name="connsiteX5" fmla="*/ 0 w 443441"/>
                <a:gd name="connsiteY5" fmla="*/ 0 h 1159933"/>
                <a:gd name="connsiteX0" fmla="*/ 0 w 443441"/>
                <a:gd name="connsiteY0" fmla="*/ 0 h 1159933"/>
                <a:gd name="connsiteX1" fmla="*/ 443441 w 443441"/>
                <a:gd name="connsiteY1" fmla="*/ 0 h 1159933"/>
                <a:gd name="connsiteX2" fmla="*/ 262467 w 443441"/>
                <a:gd name="connsiteY2" fmla="*/ 555095 h 1159933"/>
                <a:gd name="connsiteX3" fmla="*/ 443441 w 443441"/>
                <a:gd name="connsiteY3" fmla="*/ 1159933 h 1159933"/>
                <a:gd name="connsiteX4" fmla="*/ 0 w 443441"/>
                <a:gd name="connsiteY4" fmla="*/ 1159933 h 1159933"/>
                <a:gd name="connsiteX5" fmla="*/ 0 w 443441"/>
                <a:gd name="connsiteY5" fmla="*/ 0 h 1159933"/>
                <a:gd name="connsiteX0" fmla="*/ 0 w 443441"/>
                <a:gd name="connsiteY0" fmla="*/ 0 h 1159933"/>
                <a:gd name="connsiteX1" fmla="*/ 443441 w 443441"/>
                <a:gd name="connsiteY1" fmla="*/ 0 h 1159933"/>
                <a:gd name="connsiteX2" fmla="*/ 262467 w 443441"/>
                <a:gd name="connsiteY2" fmla="*/ 555095 h 1159933"/>
                <a:gd name="connsiteX3" fmla="*/ 443441 w 443441"/>
                <a:gd name="connsiteY3" fmla="*/ 1159933 h 1159933"/>
                <a:gd name="connsiteX4" fmla="*/ 0 w 443441"/>
                <a:gd name="connsiteY4" fmla="*/ 1159933 h 1159933"/>
                <a:gd name="connsiteX5" fmla="*/ 0 w 443441"/>
                <a:gd name="connsiteY5" fmla="*/ 0 h 1159933"/>
                <a:gd name="connsiteX0" fmla="*/ 0 w 443441"/>
                <a:gd name="connsiteY0" fmla="*/ 0 h 1159933"/>
                <a:gd name="connsiteX1" fmla="*/ 443441 w 443441"/>
                <a:gd name="connsiteY1" fmla="*/ 0 h 1159933"/>
                <a:gd name="connsiteX2" fmla="*/ 262467 w 443441"/>
                <a:gd name="connsiteY2" fmla="*/ 583670 h 1159933"/>
                <a:gd name="connsiteX3" fmla="*/ 443441 w 443441"/>
                <a:gd name="connsiteY3" fmla="*/ 1159933 h 1159933"/>
                <a:gd name="connsiteX4" fmla="*/ 0 w 443441"/>
                <a:gd name="connsiteY4" fmla="*/ 1159933 h 1159933"/>
                <a:gd name="connsiteX5" fmla="*/ 0 w 443441"/>
                <a:gd name="connsiteY5" fmla="*/ 0 h 1159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3441" h="1159933">
                  <a:moveTo>
                    <a:pt x="0" y="0"/>
                  </a:moveTo>
                  <a:lnTo>
                    <a:pt x="443441" y="0"/>
                  </a:lnTo>
                  <a:lnTo>
                    <a:pt x="262467" y="583670"/>
                  </a:lnTo>
                  <a:lnTo>
                    <a:pt x="443441" y="1159933"/>
                  </a:lnTo>
                  <a:lnTo>
                    <a:pt x="0" y="1159933"/>
                  </a:lnTo>
                  <a:lnTo>
                    <a:pt x="0" y="0"/>
                  </a:lnTo>
                  <a:close/>
                </a:path>
              </a:pathLst>
            </a:custGeom>
            <a:solidFill>
              <a:srgbClr val="D33320"/>
            </a:solidFill>
            <a:ln w="25400">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latin typeface="Helvetica Neue"/>
                <a:cs typeface="Helvetica Neue"/>
              </a:endParaRPr>
            </a:p>
          </p:txBody>
        </p:sp>
        <p:sp>
          <p:nvSpPr>
            <p:cNvPr id="8" name="Rectangle 7"/>
            <p:cNvSpPr/>
            <p:nvPr/>
          </p:nvSpPr>
          <p:spPr>
            <a:xfrm>
              <a:off x="967424" y="276334"/>
              <a:ext cx="7208730" cy="1476450"/>
            </a:xfrm>
            <a:prstGeom prst="rect">
              <a:avLst/>
            </a:prstGeom>
            <a:solidFill>
              <a:schemeClr val="accent1"/>
            </a:solidFill>
            <a:ln w="25400">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latin typeface="Helvetica Neue"/>
                <a:cs typeface="Helvetica Neue"/>
              </a:endParaRPr>
            </a:p>
          </p:txBody>
        </p:sp>
        <p:sp>
          <p:nvSpPr>
            <p:cNvPr id="9" name="Freeform 8"/>
            <p:cNvSpPr/>
            <p:nvPr/>
          </p:nvSpPr>
          <p:spPr>
            <a:xfrm flipH="1">
              <a:off x="965939" y="1765250"/>
              <a:ext cx="148419" cy="181662"/>
            </a:xfrm>
            <a:custGeom>
              <a:avLst/>
              <a:gdLst>
                <a:gd name="connsiteX0" fmla="*/ 149225 w 149225"/>
                <a:gd name="connsiteY0" fmla="*/ 0 h 142875"/>
                <a:gd name="connsiteX1" fmla="*/ 0 w 149225"/>
                <a:gd name="connsiteY1" fmla="*/ 142875 h 142875"/>
                <a:gd name="connsiteX2" fmla="*/ 6350 w 149225"/>
                <a:gd name="connsiteY2" fmla="*/ 0 h 142875"/>
                <a:gd name="connsiteX3" fmla="*/ 149225 w 149225"/>
                <a:gd name="connsiteY3" fmla="*/ 0 h 142875"/>
              </a:gdLst>
              <a:ahLst/>
              <a:cxnLst>
                <a:cxn ang="0">
                  <a:pos x="connsiteX0" y="connsiteY0"/>
                </a:cxn>
                <a:cxn ang="0">
                  <a:pos x="connsiteX1" y="connsiteY1"/>
                </a:cxn>
                <a:cxn ang="0">
                  <a:pos x="connsiteX2" y="connsiteY2"/>
                </a:cxn>
                <a:cxn ang="0">
                  <a:pos x="connsiteX3" y="connsiteY3"/>
                </a:cxn>
              </a:cxnLst>
              <a:rect l="l" t="t" r="r" b="b"/>
              <a:pathLst>
                <a:path w="149225" h="142875">
                  <a:moveTo>
                    <a:pt x="149225" y="0"/>
                  </a:moveTo>
                  <a:lnTo>
                    <a:pt x="0" y="142875"/>
                  </a:lnTo>
                  <a:lnTo>
                    <a:pt x="6350" y="0"/>
                  </a:lnTo>
                  <a:lnTo>
                    <a:pt x="149225" y="0"/>
                  </a:lnTo>
                  <a:close/>
                </a:path>
              </a:pathLst>
            </a:custGeom>
            <a:solidFill>
              <a:schemeClr val="bg1">
                <a:lumMod val="50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latin typeface="Helvetica Neue"/>
                <a:cs typeface="Helvetica Neue"/>
              </a:endParaRPr>
            </a:p>
          </p:txBody>
        </p:sp>
      </p:grpSp>
      <p:sp>
        <p:nvSpPr>
          <p:cNvPr id="23555" name="Rectangle 3"/>
          <p:cNvSpPr>
            <a:spLocks noGrp="1" noChangeArrowheads="1"/>
          </p:cNvSpPr>
          <p:nvPr>
            <p:ph type="title"/>
          </p:nvPr>
        </p:nvSpPr>
        <p:spPr>
          <a:xfrm>
            <a:off x="1025610" y="326231"/>
            <a:ext cx="7432589" cy="666750"/>
          </a:xfrm>
        </p:spPr>
        <p:txBody>
          <a:bodyPr>
            <a:normAutofit fontScale="90000"/>
          </a:bodyPr>
          <a:lstStyle/>
          <a:p>
            <a:r>
              <a:rPr lang="en-US" altLang="en-US" smtClean="0">
                <a:solidFill>
                  <a:srgbClr val="FFFFFF"/>
                </a:solidFill>
                <a:cs typeface="Arial" pitchFamily="34" charset="0"/>
              </a:rPr>
              <a:t>Delta Airlines</a:t>
            </a:r>
          </a:p>
        </p:txBody>
      </p:sp>
      <p:sp>
        <p:nvSpPr>
          <p:cNvPr id="28676" name="Rectangle 4"/>
          <p:cNvSpPr>
            <a:spLocks noChangeArrowheads="1"/>
          </p:cNvSpPr>
          <p:nvPr/>
        </p:nvSpPr>
        <p:spPr bwMode="auto">
          <a:xfrm>
            <a:off x="787401" y="1541860"/>
            <a:ext cx="7542213" cy="2585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38163" indent="-538163">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marL="444500" indent="-444500" defTabSz="836613">
              <a:lnSpc>
                <a:spcPct val="90000"/>
              </a:lnSpc>
              <a:spcBef>
                <a:spcPct val="20000"/>
              </a:spcBef>
              <a:spcAft>
                <a:spcPct val="40000"/>
              </a:spcAft>
              <a:buClr>
                <a:schemeClr val="accent4">
                  <a:lumMod val="60000"/>
                  <a:lumOff val="40000"/>
                </a:schemeClr>
              </a:buClr>
              <a:buSzPct val="99000"/>
              <a:buFont typeface="Wingdings" pitchFamily="2" charset="2"/>
              <a:buChar char=""/>
            </a:pPr>
            <a:r>
              <a:rPr lang="en-US" altLang="en-US" sz="2000">
                <a:effectLst>
                  <a:outerShdw blurRad="38100" dist="38100" dir="2700000" algn="tl">
                    <a:srgbClr val="000000">
                      <a:alpha val="43137"/>
                    </a:srgbClr>
                  </a:outerShdw>
                </a:effectLst>
                <a:latin typeface="Gill Sans MT" pitchFamily="34" charset="0"/>
              </a:rPr>
              <a:t>About 10% of Delta’s flights are disrupted per year, half because of weather</a:t>
            </a:r>
          </a:p>
          <a:p>
            <a:pPr marL="444500" indent="-444500" defTabSz="836613">
              <a:lnSpc>
                <a:spcPct val="90000"/>
              </a:lnSpc>
              <a:spcBef>
                <a:spcPct val="20000"/>
              </a:spcBef>
              <a:spcAft>
                <a:spcPct val="40000"/>
              </a:spcAft>
              <a:buClr>
                <a:schemeClr val="accent4">
                  <a:lumMod val="60000"/>
                  <a:lumOff val="40000"/>
                </a:schemeClr>
              </a:buClr>
              <a:buSzPct val="99000"/>
              <a:buFont typeface="Wingdings" pitchFamily="2" charset="2"/>
              <a:buChar char=""/>
            </a:pPr>
            <a:r>
              <a:rPr lang="en-US" altLang="en-US" sz="2000">
                <a:effectLst>
                  <a:outerShdw blurRad="38100" dist="38100" dir="2700000" algn="tl">
                    <a:srgbClr val="000000">
                      <a:alpha val="43137"/>
                    </a:srgbClr>
                  </a:outerShdw>
                </a:effectLst>
                <a:latin typeface="Gill Sans MT" pitchFamily="34" charset="0"/>
              </a:rPr>
              <a:t>Cost is $440 million in lost revenue, overtime pay, food and lodging vouchers</a:t>
            </a:r>
          </a:p>
          <a:p>
            <a:pPr marL="444500" indent="-444500" defTabSz="836613">
              <a:lnSpc>
                <a:spcPct val="90000"/>
              </a:lnSpc>
              <a:spcBef>
                <a:spcPct val="20000"/>
              </a:spcBef>
              <a:spcAft>
                <a:spcPct val="40000"/>
              </a:spcAft>
              <a:buClr>
                <a:schemeClr val="accent4">
                  <a:lumMod val="60000"/>
                  <a:lumOff val="40000"/>
                </a:schemeClr>
              </a:buClr>
              <a:buSzPct val="99000"/>
              <a:buFont typeface="Wingdings" pitchFamily="2" charset="2"/>
              <a:buChar char=""/>
            </a:pPr>
            <a:r>
              <a:rPr lang="en-US" altLang="en-US" sz="2000">
                <a:effectLst>
                  <a:outerShdw blurRad="38100" dist="38100" dir="2700000" algn="tl">
                    <a:srgbClr val="000000">
                      <a:alpha val="43137"/>
                    </a:srgbClr>
                  </a:outerShdw>
                </a:effectLst>
                <a:latin typeface="Gill Sans MT" pitchFamily="34" charset="0"/>
              </a:rPr>
              <a:t>The $33 million Operations Control Center adjusts to changes and keeps flights flowing</a:t>
            </a:r>
          </a:p>
          <a:p>
            <a:pPr marL="444500" indent="-444500" defTabSz="836613">
              <a:lnSpc>
                <a:spcPct val="90000"/>
              </a:lnSpc>
              <a:spcBef>
                <a:spcPct val="20000"/>
              </a:spcBef>
              <a:spcAft>
                <a:spcPct val="40000"/>
              </a:spcAft>
              <a:buClr>
                <a:schemeClr val="accent4">
                  <a:lumMod val="60000"/>
                  <a:lumOff val="40000"/>
                </a:schemeClr>
              </a:buClr>
              <a:buSzPct val="99000"/>
              <a:buFont typeface="Wingdings" pitchFamily="2" charset="2"/>
              <a:buChar char=""/>
            </a:pPr>
            <a:r>
              <a:rPr lang="en-US" altLang="en-US" sz="2000">
                <a:effectLst>
                  <a:outerShdw blurRad="38100" dist="38100" dir="2700000" algn="tl">
                    <a:srgbClr val="000000">
                      <a:alpha val="43137"/>
                    </a:srgbClr>
                  </a:outerShdw>
                </a:effectLst>
                <a:latin typeface="Gill Sans MT" pitchFamily="34" charset="0"/>
              </a:rPr>
              <a:t>Saves Delta $35 million per year</a:t>
            </a:r>
          </a:p>
        </p:txBody>
      </p:sp>
      <p:sp>
        <p:nvSpPr>
          <p:cNvPr id="23561" name="TextBox 11"/>
          <p:cNvSpPr txBox="1">
            <a:spLocks noChangeArrowheads="1"/>
          </p:cNvSpPr>
          <p:nvPr/>
        </p:nvSpPr>
        <p:spPr bwMode="auto">
          <a:xfrm>
            <a:off x="685801" y="4788694"/>
            <a:ext cx="23551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AU" altLang="en-US" sz="1200">
                <a:solidFill>
                  <a:srgbClr val="6D6D6D"/>
                </a:solidFill>
              </a:rPr>
              <a:t>© 2014 Pearson Education, Inc.</a:t>
            </a:r>
            <a:endParaRPr lang="en-US" altLang="en-US" sz="1200">
              <a:solidFill>
                <a:srgbClr val="6D6D6D"/>
              </a:solidFill>
            </a:endParaRPr>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28676"/>
                                        </p:tgtEl>
                                        <p:attrNameLst>
                                          <p:attrName>style.visibility</p:attrName>
                                        </p:attrNameLst>
                                      </p:cBhvr>
                                      <p:to>
                                        <p:strVal val="visible"/>
                                      </p:to>
                                    </p:set>
                                    <p:animEffect transition="in" filter="strips(downRight)">
                                      <p:cBhvr>
                                        <p:cTn id="7" dur="1000"/>
                                        <p:tgtEl>
                                          <p:spTgt spid="286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6"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8464" cy="514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16312160"/>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9148463" cy="514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72148304"/>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8466" cy="514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06707680"/>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88178027"/>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p:txBody>
          <a:bodyPr/>
          <a:lstStyle/>
          <a:p>
            <a:r>
              <a:rPr lang="en-US" altLang="en-US" smtClean="0">
                <a:latin typeface="Arial" pitchFamily="34" charset="0"/>
                <a:cs typeface="Arial" pitchFamily="34" charset="0"/>
              </a:rPr>
              <a:t>Short-Term Scheduling</a:t>
            </a:r>
          </a:p>
        </p:txBody>
      </p:sp>
      <p:sp>
        <p:nvSpPr>
          <p:cNvPr id="25602" name="Rectangle 3"/>
          <p:cNvSpPr>
            <a:spLocks noGrp="1" noChangeArrowheads="1"/>
          </p:cNvSpPr>
          <p:nvPr>
            <p:ph idx="1"/>
          </p:nvPr>
        </p:nvSpPr>
        <p:spPr>
          <a:xfrm>
            <a:off x="1028700" y="2174789"/>
            <a:ext cx="6997700" cy="2311486"/>
          </a:xfrm>
        </p:spPr>
        <p:txBody>
          <a:bodyPr>
            <a:noAutofit/>
          </a:bodyPr>
          <a:lstStyle/>
          <a:p>
            <a:pPr marL="0" indent="0" algn="ctr">
              <a:buFont typeface="Wingdings" pitchFamily="2" charset="2"/>
              <a:buNone/>
            </a:pPr>
            <a:r>
              <a:rPr lang="en-US" altLang="en-US" sz="3200" b="1" smtClean="0">
                <a:solidFill>
                  <a:srgbClr val="FFC000"/>
                </a:solidFill>
                <a:latin typeface="Arial" pitchFamily="34" charset="0"/>
                <a:cs typeface="Arial" pitchFamily="34" charset="0"/>
              </a:rPr>
              <a:t>The objective of scheduling is to allocate and prioritize demand (generated by either forecasts or customer orders) to available facilities</a:t>
            </a:r>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extLst/>
        </p:spPr>
        <p:txBody>
          <a:bodyPr rtlCol="0">
            <a:normAutofit fontScale="90000"/>
          </a:bodyPr>
          <a:lstStyle/>
          <a:p>
            <a:pPr fontAlgn="auto">
              <a:spcAft>
                <a:spcPts val="0"/>
              </a:spcAft>
              <a:defRPr/>
            </a:pPr>
            <a:r>
              <a:rPr lang="en-US" dirty="0">
                <a:latin typeface="+mn-lt"/>
              </a:rPr>
              <a:t>Importance of Short-Term Scheduling</a:t>
            </a:r>
          </a:p>
        </p:txBody>
      </p:sp>
      <p:sp>
        <p:nvSpPr>
          <p:cNvPr id="26626" name="Content Placeholder 1"/>
          <p:cNvSpPr>
            <a:spLocks noGrp="1"/>
          </p:cNvSpPr>
          <p:nvPr>
            <p:ph idx="1"/>
          </p:nvPr>
        </p:nvSpPr>
        <p:spPr>
          <a:xfrm>
            <a:off x="457200" y="2162431"/>
            <a:ext cx="8229600" cy="2761993"/>
          </a:xfrm>
        </p:spPr>
        <p:txBody>
          <a:bodyPr/>
          <a:lstStyle/>
          <a:p>
            <a:pPr>
              <a:buFont typeface="Wingdings" pitchFamily="2" charset="2"/>
              <a:buChar char="v"/>
            </a:pPr>
            <a:r>
              <a:rPr lang="en-US" altLang="en-US" smtClean="0">
                <a:latin typeface="+mn-lt"/>
                <a:cs typeface="Arial" pitchFamily="34" charset="0"/>
              </a:rPr>
              <a:t>Effective and efficient scheduling can be a competitive advantage</a:t>
            </a:r>
          </a:p>
          <a:p>
            <a:pPr lvl="1">
              <a:buFont typeface="Courier New" pitchFamily="49" charset="0"/>
              <a:buChar char="o"/>
            </a:pPr>
            <a:r>
              <a:rPr lang="en-US" altLang="en-US" smtClean="0">
                <a:latin typeface="+mn-lt"/>
                <a:cs typeface="Arial" pitchFamily="34" charset="0"/>
              </a:rPr>
              <a:t>Faster movement of goods through a facility means better use of assets and lower costs</a:t>
            </a:r>
          </a:p>
          <a:p>
            <a:pPr lvl="1">
              <a:buFont typeface="Courier New" pitchFamily="49" charset="0"/>
              <a:buChar char="o"/>
            </a:pPr>
            <a:r>
              <a:rPr lang="en-US" altLang="en-US" smtClean="0">
                <a:latin typeface="+mn-lt"/>
                <a:cs typeface="Arial" pitchFamily="34" charset="0"/>
              </a:rPr>
              <a:t>Additional capacity resulting from faster throughput improves customer service through faster delivery</a:t>
            </a:r>
          </a:p>
          <a:p>
            <a:pPr lvl="1">
              <a:buFont typeface="Courier New" pitchFamily="49" charset="0"/>
              <a:buChar char="o"/>
            </a:pPr>
            <a:r>
              <a:rPr lang="en-US" altLang="en-US" smtClean="0">
                <a:latin typeface="+mn-lt"/>
                <a:cs typeface="Arial" pitchFamily="34" charset="0"/>
              </a:rPr>
              <a:t>Good schedules result in more dependable deliveries</a:t>
            </a:r>
          </a:p>
          <a:p>
            <a:pPr>
              <a:buFont typeface="Arial Unicode MS" pitchFamily="34" charset="-128"/>
              <a:buChar char="▶"/>
            </a:pPr>
            <a:endParaRPr lang="en-US" altLang="en-US" smtClean="0">
              <a:latin typeface="+mn-lt"/>
              <a:cs typeface="Arial"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ChangeArrowheads="1"/>
          </p:cNvSpPr>
          <p:nvPr>
            <p:ph type="title"/>
          </p:nvPr>
        </p:nvSpPr>
        <p:spPr/>
        <p:txBody>
          <a:bodyPr/>
          <a:lstStyle/>
          <a:p>
            <a:r>
              <a:rPr lang="en-US" altLang="en-US" smtClean="0">
                <a:latin typeface="+mn-lt"/>
                <a:cs typeface="Arial" pitchFamily="34" charset="0"/>
              </a:rPr>
              <a:t>Scheduling Issues</a:t>
            </a:r>
          </a:p>
        </p:txBody>
      </p:sp>
      <p:sp>
        <p:nvSpPr>
          <p:cNvPr id="28674" name="Content Placeholder 1"/>
          <p:cNvSpPr>
            <a:spLocks noGrp="1"/>
          </p:cNvSpPr>
          <p:nvPr>
            <p:ph idx="1"/>
          </p:nvPr>
        </p:nvSpPr>
        <p:spPr/>
        <p:txBody>
          <a:bodyPr/>
          <a:lstStyle/>
          <a:p>
            <a:pPr marL="457200" indent="-411163">
              <a:buFont typeface="Wingdings" pitchFamily="2" charset="2"/>
              <a:buChar char="v"/>
            </a:pPr>
            <a:r>
              <a:rPr lang="en-US" altLang="en-US" smtClean="0">
                <a:cs typeface="Arial" pitchFamily="34" charset="0"/>
              </a:rPr>
              <a:t>Scheduling deals with the timing of operations</a:t>
            </a:r>
          </a:p>
          <a:p>
            <a:pPr marL="457200" indent="-411163">
              <a:buFont typeface="Wingdings" pitchFamily="2" charset="2"/>
              <a:buChar char="v"/>
            </a:pPr>
            <a:r>
              <a:rPr lang="en-US" altLang="en-US" smtClean="0">
                <a:cs typeface="Arial" pitchFamily="34" charset="0"/>
              </a:rPr>
              <a:t>The task is the allocation and prioritization of demand</a:t>
            </a:r>
          </a:p>
          <a:p>
            <a:pPr marL="457200" indent="-411163">
              <a:buFont typeface="Wingdings" pitchFamily="2" charset="2"/>
              <a:buChar char="v"/>
            </a:pPr>
            <a:r>
              <a:rPr lang="en-US" altLang="en-US" smtClean="0">
                <a:cs typeface="Arial" pitchFamily="34" charset="0"/>
              </a:rPr>
              <a:t>Significant factors are</a:t>
            </a:r>
          </a:p>
          <a:p>
            <a:pPr marL="971550" lvl="1" indent="-514350">
              <a:buFont typeface="Arial" pitchFamily="34" charset="0"/>
              <a:buAutoNum type="arabicPeriod"/>
            </a:pPr>
            <a:r>
              <a:rPr lang="en-US" altLang="en-US" smtClean="0">
                <a:cs typeface="Arial" pitchFamily="34" charset="0"/>
              </a:rPr>
              <a:t>Forward or backward scheduling</a:t>
            </a:r>
          </a:p>
          <a:p>
            <a:pPr marL="971550" lvl="1" indent="-514350">
              <a:buFont typeface="Arial" pitchFamily="34" charset="0"/>
              <a:buAutoNum type="arabicPeriod"/>
            </a:pPr>
            <a:r>
              <a:rPr lang="en-US" altLang="en-US" smtClean="0">
                <a:cs typeface="Arial" pitchFamily="34" charset="0"/>
              </a:rPr>
              <a:t>Finite or infinite loading</a:t>
            </a:r>
          </a:p>
          <a:p>
            <a:pPr marL="971550" lvl="1" indent="-514350">
              <a:buFont typeface="Arial" pitchFamily="34" charset="0"/>
              <a:buAutoNum type="arabicPeriod"/>
            </a:pPr>
            <a:r>
              <a:rPr lang="en-US" altLang="en-US" smtClean="0">
                <a:cs typeface="Arial" pitchFamily="34" charset="0"/>
              </a:rPr>
              <a:t>The criteria for sequencing jobs</a:t>
            </a:r>
          </a:p>
          <a:p>
            <a:pPr>
              <a:buFont typeface="Arial Unicode MS" pitchFamily="34" charset="-128"/>
              <a:buChar char="▶"/>
            </a:pPr>
            <a:endParaRPr lang="en-US" altLang="en-US" smtClean="0">
              <a:cs typeface="Arial"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ChangeArrowheads="1"/>
          </p:cNvSpPr>
          <p:nvPr>
            <p:ph type="title"/>
          </p:nvPr>
        </p:nvSpPr>
        <p:spPr>
          <a:xfrm>
            <a:off x="685800" y="257175"/>
            <a:ext cx="7772400" cy="656035"/>
          </a:xfrm>
        </p:spPr>
        <p:txBody>
          <a:bodyPr>
            <a:normAutofit fontScale="90000"/>
          </a:bodyPr>
          <a:lstStyle/>
          <a:p>
            <a:r>
              <a:rPr lang="en-US" altLang="en-US" smtClean="0">
                <a:cs typeface="Arial" pitchFamily="34" charset="0"/>
              </a:rPr>
              <a:t>Scheduling Decisions</a:t>
            </a:r>
          </a:p>
        </p:txBody>
      </p:sp>
      <p:graphicFrame>
        <p:nvGraphicFramePr>
          <p:cNvPr id="34853" name="Group 37"/>
          <p:cNvGraphicFramePr>
            <a:graphicFrameLocks noGrp="1"/>
          </p:cNvGraphicFramePr>
          <p:nvPr>
            <p:extLst>
              <p:ext uri="{D42A27DB-BD31-4B8C-83A1-F6EECF244321}">
                <p14:modId xmlns:p14="http://schemas.microsoft.com/office/powerpoint/2010/main" val="2356816263"/>
              </p:ext>
            </p:extLst>
          </p:nvPr>
        </p:nvGraphicFramePr>
        <p:xfrm>
          <a:off x="685800" y="895350"/>
          <a:ext cx="7772400" cy="3586164"/>
        </p:xfrm>
        <a:graphic>
          <a:graphicData uri="http://schemas.openxmlformats.org/drawingml/2006/table">
            <a:tbl>
              <a:tblPr>
                <a:tableStyleId>{2D5ABB26-0587-4C30-8999-92F81FD0307C}</a:tableStyleId>
              </a:tblPr>
              <a:tblGrid>
                <a:gridCol w="1574800"/>
                <a:gridCol w="723900"/>
                <a:gridCol w="5473700"/>
              </a:tblGrid>
              <a:tr h="304817">
                <a:tc>
                  <a:txBody>
                    <a:bodyPr/>
                    <a:lstStyle/>
                    <a:p>
                      <a:pPr marL="0" marR="0" lvl="0" indent="0" algn="ctr"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1200" b="0" i="0" u="none" strike="noStrike" cap="none" normalizeH="0" baseline="0" dirty="0" smtClean="0">
                          <a:ln>
                            <a:noFill/>
                          </a:ln>
                          <a:solidFill>
                            <a:srgbClr val="FFFFFF"/>
                          </a:solidFill>
                          <a:effectLst/>
                          <a:latin typeface="Arial" charset="0"/>
                          <a:ea typeface="ＭＳ Ｐゴシック" charset="0"/>
                          <a:cs typeface="ＭＳ Ｐゴシック" charset="0"/>
                        </a:rPr>
                        <a:t>TABLE 15.1</a:t>
                      </a:r>
                      <a:endParaRPr kumimoji="0" lang="en-US" sz="1200" b="0" i="0" u="none" strike="noStrike" cap="none" normalizeH="0" baseline="0" dirty="0">
                        <a:ln>
                          <a:noFill/>
                        </a:ln>
                        <a:solidFill>
                          <a:srgbClr val="FFFFFF"/>
                        </a:solidFill>
                        <a:effectLst/>
                        <a:latin typeface="Arial" charset="0"/>
                        <a:ea typeface="ＭＳ Ｐゴシック" charset="0"/>
                        <a:cs typeface="ＭＳ Ｐゴシック" charset="0"/>
                      </a:endParaRPr>
                    </a:p>
                  </a:txBody>
                  <a:tcPr marT="34292" marB="34292"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tx1"/>
                    </a:solidFill>
                  </a:tcPr>
                </a:tc>
                <a:tc gridSpan="2">
                  <a:txBody>
                    <a:bodyPr/>
                    <a:lstStyle/>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1200" b="0" i="0" u="none" strike="noStrike" cap="none" normalizeH="0" baseline="0" dirty="0" smtClean="0">
                          <a:ln>
                            <a:noFill/>
                          </a:ln>
                          <a:solidFill>
                            <a:schemeClr val="tx1"/>
                          </a:solidFill>
                          <a:effectLst/>
                          <a:latin typeface="Arial" charset="0"/>
                          <a:ea typeface="ＭＳ Ｐゴシック" charset="0"/>
                          <a:cs typeface="ＭＳ Ｐゴシック" charset="0"/>
                        </a:rPr>
                        <a:t>Scheduling Decisions</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2" marB="34292"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pPr marL="0" marR="0" lvl="0" indent="0" algn="ctr" defTabSz="914400" rtl="0" eaLnBrk="1" fontAlgn="base" latinLnBrk="0" hangingPunct="1">
                        <a:lnSpc>
                          <a:spcPct val="90000"/>
                        </a:lnSpc>
                        <a:spcBef>
                          <a:spcPct val="0"/>
                        </a:spcBef>
                        <a:spcAft>
                          <a:spcPct val="0"/>
                        </a:spcAft>
                        <a:buClr>
                          <a:srgbClr val="BF0922"/>
                        </a:buClr>
                        <a:buSzTx/>
                        <a:buFont typeface="Wingdings" charset="0"/>
                        <a:buNone/>
                        <a:tabLst/>
                      </a:pPr>
                      <a:endParaRPr kumimoji="0" lang="en-US" sz="16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304817">
                <a:tc gridSpan="2">
                  <a:txBody>
                    <a:bodyPr/>
                    <a:lstStyle/>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1200" b="1" u="none" strike="noStrike" cap="none" normalizeH="0" baseline="0" dirty="0" smtClean="0">
                          <a:ln>
                            <a:noFill/>
                          </a:ln>
                          <a:solidFill>
                            <a:srgbClr val="FFFFFF"/>
                          </a:solidFill>
                          <a:effectLst/>
                        </a:rPr>
                        <a:t>ORGANIZATION</a:t>
                      </a:r>
                      <a:endParaRPr kumimoji="0" lang="en-US" sz="1200" b="1" i="0" u="none" strike="noStrike" cap="none" normalizeH="0" baseline="0" dirty="0">
                        <a:ln>
                          <a:noFill/>
                        </a:ln>
                        <a:solidFill>
                          <a:srgbClr val="FFFFFF"/>
                        </a:solidFill>
                        <a:effectLst/>
                        <a:latin typeface="Arial" charset="0"/>
                        <a:ea typeface="ＭＳ Ｐゴシック" charset="0"/>
                        <a:cs typeface="ＭＳ Ｐゴシック" charset="0"/>
                      </a:endParaRPr>
                    </a:p>
                  </a:txBody>
                  <a:tcPr marT="34292" marB="34292"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hMerge="1">
                  <a:txBody>
                    <a:bodyPr/>
                    <a:lstStyle/>
                    <a:p>
                      <a:endParaRPr lang="en-US"/>
                    </a:p>
                  </a:txBody>
                  <a:tcPr/>
                </a:tc>
                <a:tc>
                  <a:txBody>
                    <a:bodyPr/>
                    <a:lstStyle/>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1200" b="1" u="none" strike="noStrike" cap="none" normalizeH="0" baseline="0" dirty="0" smtClean="0">
                          <a:ln>
                            <a:noFill/>
                          </a:ln>
                          <a:solidFill>
                            <a:srgbClr val="FFFFFF"/>
                          </a:solidFill>
                          <a:effectLst/>
                        </a:rPr>
                        <a:t>MANAGERS SCHEDULE THE FOLLOWING</a:t>
                      </a:r>
                      <a:endParaRPr kumimoji="0" lang="en-US" sz="1200" b="1" i="0" u="none" strike="noStrike" cap="none" normalizeH="0" baseline="0" dirty="0">
                        <a:ln>
                          <a:noFill/>
                        </a:ln>
                        <a:solidFill>
                          <a:srgbClr val="FFFFFF"/>
                        </a:solidFill>
                        <a:effectLst/>
                        <a:latin typeface="Arial" charset="0"/>
                        <a:ea typeface="ＭＳ Ｐゴシック" charset="0"/>
                        <a:cs typeface="ＭＳ Ｐゴシック" charset="0"/>
                      </a:endParaRPr>
                    </a:p>
                  </a:txBody>
                  <a:tcPr marT="34292" marB="34292"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r>
              <a:tr h="562386">
                <a:tc gridSpan="2">
                  <a:txBody>
                    <a:bodyPr/>
                    <a:lstStyle/>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defRPr/>
                      </a:pPr>
                      <a:r>
                        <a:rPr kumimoji="0" lang="en-US" sz="1200" u="none" strike="noStrike" cap="none" normalizeH="0" baseline="0" dirty="0" smtClean="0">
                          <a:ln>
                            <a:noFill/>
                          </a:ln>
                          <a:effectLst/>
                        </a:rPr>
                        <a:t>Delta Air Lines</a:t>
                      </a:r>
                      <a:endParaRPr kumimoji="0" lang="en-US" sz="1200" b="0" i="0" u="none" strike="noStrike" cap="none" normalizeH="0" baseline="0" dirty="0" smtClean="0">
                        <a:ln>
                          <a:noFill/>
                        </a:ln>
                        <a:solidFill>
                          <a:schemeClr val="tx1"/>
                        </a:solidFill>
                        <a:effectLst/>
                        <a:latin typeface="Arial" charset="0"/>
                        <a:ea typeface="ＭＳ Ｐゴシック" charset="0"/>
                        <a:cs typeface="ＭＳ Ｐゴシック" charset="0"/>
                      </a:endParaRPr>
                    </a:p>
                  </a:txBody>
                  <a:tcPr marT="34292" marB="34292"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00B050"/>
                    </a:solidFill>
                  </a:tcPr>
                </a:tc>
                <a:tc hMerge="1">
                  <a:txBody>
                    <a:bodyPr/>
                    <a:lstStyle/>
                    <a:p>
                      <a:endParaRPr lang="en-US"/>
                    </a:p>
                  </a:txBody>
                  <a:tcPr/>
                </a:tc>
                <a:tc>
                  <a:txBody>
                    <a:bodyPr/>
                    <a:lstStyle/>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1200" u="none" strike="noStrike" cap="none" normalizeH="0" baseline="0" dirty="0" smtClean="0">
                          <a:ln>
                            <a:noFill/>
                          </a:ln>
                          <a:effectLst/>
                        </a:rPr>
                        <a:t>Maintenance of aircraft</a:t>
                      </a:r>
                    </a:p>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1200" u="none" strike="noStrike" cap="none" normalizeH="0" baseline="0" dirty="0" smtClean="0">
                          <a:ln>
                            <a:noFill/>
                          </a:ln>
                          <a:effectLst/>
                        </a:rPr>
                        <a:t>Departure timetables</a:t>
                      </a:r>
                    </a:p>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1200" u="none" strike="noStrike" cap="none" normalizeH="0" baseline="0" dirty="0" smtClean="0">
                          <a:ln>
                            <a:noFill/>
                          </a:ln>
                          <a:effectLst/>
                        </a:rPr>
                        <a:t>Flight crews, catering, gate, ticketing personnel</a:t>
                      </a:r>
                      <a:endParaRPr kumimoji="0" lang="en-US" sz="1200" b="0" i="0" u="none" strike="noStrike" cap="none" normalizeH="0" baseline="0" dirty="0" smtClean="0">
                        <a:ln>
                          <a:noFill/>
                        </a:ln>
                        <a:solidFill>
                          <a:schemeClr val="tx1"/>
                        </a:solidFill>
                        <a:effectLst/>
                        <a:latin typeface="Arial" charset="0"/>
                        <a:ea typeface="ＭＳ Ｐゴシック" charset="0"/>
                        <a:cs typeface="ＭＳ Ｐゴシック" charset="0"/>
                      </a:endParaRPr>
                    </a:p>
                  </a:txBody>
                  <a:tcPr marT="34292" marB="34292"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00B050"/>
                    </a:solidFill>
                  </a:tcPr>
                </a:tc>
              </a:tr>
              <a:tr h="726986">
                <a:tc gridSpan="2">
                  <a:txBody>
                    <a:bodyPr/>
                    <a:lstStyle/>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defRPr/>
                      </a:pPr>
                      <a:r>
                        <a:rPr kumimoji="0" lang="en-US" sz="1200" u="none" strike="noStrike" cap="none" normalizeH="0" baseline="0" dirty="0" smtClean="0">
                          <a:ln>
                            <a:noFill/>
                          </a:ln>
                          <a:effectLst/>
                        </a:rPr>
                        <a:t>Arnold Palmer Hospital</a:t>
                      </a:r>
                      <a:endParaRPr kumimoji="0" lang="en-US" sz="1200" b="0" i="0" u="none" strike="noStrike" cap="none" normalizeH="0" baseline="0" dirty="0" smtClean="0">
                        <a:ln>
                          <a:noFill/>
                        </a:ln>
                        <a:solidFill>
                          <a:schemeClr val="tx1"/>
                        </a:solidFill>
                        <a:effectLst/>
                        <a:latin typeface="Arial" charset="0"/>
                        <a:ea typeface="ＭＳ Ｐゴシック" charset="0"/>
                        <a:cs typeface="ＭＳ Ｐゴシック" charset="0"/>
                      </a:endParaRPr>
                    </a:p>
                  </a:txBody>
                  <a:tcPr marT="34292" marB="34292"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a:p>
                  </a:txBody>
                  <a:tcPr/>
                </a:tc>
                <a:tc>
                  <a:txBody>
                    <a:bodyPr/>
                    <a:lstStyle/>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1200" u="none" strike="noStrike" cap="none" normalizeH="0" baseline="0" dirty="0" smtClean="0">
                          <a:ln>
                            <a:noFill/>
                          </a:ln>
                          <a:effectLst/>
                        </a:rPr>
                        <a:t>Operating room use</a:t>
                      </a:r>
                    </a:p>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1200" u="none" strike="noStrike" cap="none" normalizeH="0" baseline="0" dirty="0" smtClean="0">
                          <a:ln>
                            <a:noFill/>
                          </a:ln>
                          <a:effectLst/>
                        </a:rPr>
                        <a:t>Patient admissions</a:t>
                      </a:r>
                    </a:p>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1200" u="none" strike="noStrike" cap="none" normalizeH="0" baseline="0" dirty="0" smtClean="0">
                          <a:ln>
                            <a:noFill/>
                          </a:ln>
                          <a:effectLst/>
                        </a:rPr>
                        <a:t>Nursing, security, maintenance staffs</a:t>
                      </a:r>
                    </a:p>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1200" u="none" strike="noStrike" cap="none" normalizeH="0" baseline="0" dirty="0" smtClean="0">
                          <a:ln>
                            <a:noFill/>
                          </a:ln>
                          <a:effectLst/>
                        </a:rPr>
                        <a:t>Outpatient treatments</a:t>
                      </a:r>
                      <a:endParaRPr kumimoji="0" lang="en-US" sz="1200" b="0" i="0" u="none" strike="noStrike" cap="none" normalizeH="0" baseline="0" dirty="0" smtClean="0">
                        <a:ln>
                          <a:noFill/>
                        </a:ln>
                        <a:solidFill>
                          <a:schemeClr val="tx1"/>
                        </a:solidFill>
                        <a:effectLst/>
                        <a:latin typeface="Arial" charset="0"/>
                        <a:ea typeface="ＭＳ Ｐゴシック" charset="0"/>
                        <a:cs typeface="ＭＳ Ｐゴシック" charset="0"/>
                      </a:endParaRPr>
                    </a:p>
                  </a:txBody>
                  <a:tcPr marT="34292" marB="34292"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562386">
                <a:tc gridSpan="2">
                  <a:txBody>
                    <a:bodyPr/>
                    <a:lstStyle/>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defRPr/>
                      </a:pPr>
                      <a:r>
                        <a:rPr kumimoji="0" lang="en-US" sz="1200" u="none" strike="noStrike" cap="none" normalizeH="0" baseline="0" dirty="0" smtClean="0">
                          <a:ln>
                            <a:noFill/>
                          </a:ln>
                          <a:effectLst/>
                        </a:rPr>
                        <a:t>University of Alabama</a:t>
                      </a:r>
                      <a:endParaRPr kumimoji="0" lang="en-US" sz="1200" b="0" i="0" u="none" strike="noStrike" cap="none" normalizeH="0" baseline="0" dirty="0" smtClean="0">
                        <a:ln>
                          <a:noFill/>
                        </a:ln>
                        <a:solidFill>
                          <a:schemeClr val="tx1"/>
                        </a:solidFill>
                        <a:effectLst/>
                        <a:latin typeface="Arial" charset="0"/>
                        <a:ea typeface="ＭＳ Ｐゴシック" charset="0"/>
                        <a:cs typeface="ＭＳ Ｐゴシック" charset="0"/>
                      </a:endParaRPr>
                    </a:p>
                  </a:txBody>
                  <a:tcPr marT="34292" marB="34292"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00B050"/>
                    </a:solidFill>
                  </a:tcPr>
                </a:tc>
                <a:tc hMerge="1">
                  <a:txBody>
                    <a:bodyPr/>
                    <a:lstStyle/>
                    <a:p>
                      <a:endParaRPr lang="en-US"/>
                    </a:p>
                  </a:txBody>
                  <a:tcPr/>
                </a:tc>
                <a:tc>
                  <a:txBody>
                    <a:bodyPr/>
                    <a:lstStyle/>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1200" u="none" strike="noStrike" cap="none" normalizeH="0" baseline="0" dirty="0" smtClean="0">
                          <a:ln>
                            <a:noFill/>
                          </a:ln>
                          <a:effectLst/>
                        </a:rPr>
                        <a:t>Classrooms and audiovisual equipment</a:t>
                      </a:r>
                    </a:p>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1200" u="none" strike="noStrike" cap="none" normalizeH="0" baseline="0" dirty="0" smtClean="0">
                          <a:ln>
                            <a:noFill/>
                          </a:ln>
                          <a:effectLst/>
                        </a:rPr>
                        <a:t>Student and instructor schedules</a:t>
                      </a:r>
                    </a:p>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1200" u="none" strike="noStrike" cap="none" normalizeH="0" baseline="0" dirty="0" smtClean="0">
                          <a:ln>
                            <a:noFill/>
                          </a:ln>
                          <a:effectLst/>
                        </a:rPr>
                        <a:t>Graduate and undergraduate courses</a:t>
                      </a:r>
                      <a:endParaRPr kumimoji="0" lang="en-US" sz="1200" b="0" i="0" u="none" strike="noStrike" cap="none" normalizeH="0" baseline="0" dirty="0" smtClean="0">
                        <a:ln>
                          <a:noFill/>
                        </a:ln>
                        <a:solidFill>
                          <a:schemeClr val="tx1"/>
                        </a:solidFill>
                        <a:effectLst/>
                        <a:latin typeface="Arial" charset="0"/>
                        <a:ea typeface="ＭＳ Ｐゴシック" charset="0"/>
                        <a:cs typeface="ＭＳ Ｐゴシック" charset="0"/>
                      </a:endParaRPr>
                    </a:p>
                  </a:txBody>
                  <a:tcPr marT="34292" marB="34292"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00B050"/>
                    </a:solidFill>
                  </a:tcPr>
                </a:tc>
              </a:tr>
              <a:tr h="562386">
                <a:tc gridSpan="2">
                  <a:txBody>
                    <a:bodyPr/>
                    <a:lstStyle/>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1200" b="0" i="0" u="none" strike="noStrike" cap="none" normalizeH="0" baseline="0" dirty="0" smtClean="0">
                          <a:ln>
                            <a:noFill/>
                          </a:ln>
                          <a:solidFill>
                            <a:schemeClr val="tx1"/>
                          </a:solidFill>
                          <a:effectLst/>
                          <a:latin typeface="Arial" charset="0"/>
                          <a:ea typeface="ＭＳ Ｐゴシック" charset="0"/>
                          <a:cs typeface="ＭＳ Ｐゴシック" charset="0"/>
                        </a:rPr>
                        <a:t>Amway Center</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2" marB="34292"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a:p>
                  </a:txBody>
                  <a:tcPr/>
                </a:tc>
                <a:tc>
                  <a:txBody>
                    <a:bodyPr/>
                    <a:lstStyle/>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1200" b="0" i="0" u="none" strike="noStrike" cap="none" normalizeH="0" baseline="0" dirty="0" smtClean="0">
                          <a:ln>
                            <a:noFill/>
                          </a:ln>
                          <a:solidFill>
                            <a:schemeClr val="tx1"/>
                          </a:solidFill>
                          <a:effectLst/>
                          <a:latin typeface="Arial" charset="0"/>
                          <a:ea typeface="ＭＳ Ｐゴシック" charset="0"/>
                          <a:cs typeface="ＭＳ Ｐゴシック" charset="0"/>
                        </a:rPr>
                        <a:t>Ushers, ticket takers, food servers, security personnel</a:t>
                      </a:r>
                    </a:p>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1200" b="0" i="0" u="none" strike="noStrike" cap="none" normalizeH="0" baseline="0" dirty="0" smtClean="0">
                          <a:ln>
                            <a:noFill/>
                          </a:ln>
                          <a:solidFill>
                            <a:schemeClr val="tx1"/>
                          </a:solidFill>
                          <a:effectLst/>
                          <a:latin typeface="Arial" charset="0"/>
                          <a:ea typeface="ＭＳ Ｐゴシック" charset="0"/>
                          <a:cs typeface="ＭＳ Ｐゴシック" charset="0"/>
                        </a:rPr>
                        <a:t>Delivery of fresh foods and meal preparation </a:t>
                      </a:r>
                    </a:p>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1200" b="0" i="0" u="none" strike="noStrike" cap="none" normalizeH="0" baseline="0" dirty="0" smtClean="0">
                          <a:ln>
                            <a:noFill/>
                          </a:ln>
                          <a:solidFill>
                            <a:schemeClr val="tx1"/>
                          </a:solidFill>
                          <a:effectLst/>
                          <a:latin typeface="Arial" charset="0"/>
                          <a:ea typeface="ＭＳ Ｐゴシック" charset="0"/>
                          <a:cs typeface="ＭＳ Ｐゴシック" charset="0"/>
                        </a:rPr>
                        <a:t>Orlando Magic games, concerts, arena football </a:t>
                      </a:r>
                    </a:p>
                  </a:txBody>
                  <a:tcPr marT="34292" marB="34292"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562386">
                <a:tc gridSpan="2">
                  <a:txBody>
                    <a:bodyPr/>
                    <a:lstStyle/>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defRPr/>
                      </a:pPr>
                      <a:r>
                        <a:rPr kumimoji="0" lang="en-US" sz="1200" b="0" i="0" u="none" strike="noStrike" cap="none" normalizeH="0" baseline="0" dirty="0" smtClean="0">
                          <a:ln>
                            <a:noFill/>
                          </a:ln>
                          <a:solidFill>
                            <a:schemeClr val="tx1"/>
                          </a:solidFill>
                          <a:effectLst/>
                          <a:latin typeface="Arial" charset="0"/>
                          <a:ea typeface="ＭＳ Ｐゴシック" charset="0"/>
                          <a:cs typeface="ＭＳ Ｐゴシック" charset="0"/>
                        </a:rPr>
                        <a:t>Lockheed Martin Factory</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2" marB="34292"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00B050"/>
                    </a:solidFill>
                  </a:tcPr>
                </a:tc>
                <a:tc hMerge="1">
                  <a:txBody>
                    <a:bodyPr/>
                    <a:lstStyle/>
                    <a:p>
                      <a:endParaRPr lang="en-US"/>
                    </a:p>
                  </a:txBody>
                  <a:tcPr/>
                </a:tc>
                <a:tc>
                  <a:txBody>
                    <a:bodyPr/>
                    <a:lstStyle/>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1200" b="0" i="0" u="none" strike="noStrike" cap="none" normalizeH="0" baseline="0" dirty="0" smtClean="0">
                          <a:ln>
                            <a:noFill/>
                          </a:ln>
                          <a:solidFill>
                            <a:schemeClr val="tx1"/>
                          </a:solidFill>
                          <a:effectLst/>
                          <a:latin typeface="Arial" charset="0"/>
                          <a:ea typeface="ＭＳ Ｐゴシック" charset="0"/>
                          <a:cs typeface="ＭＳ Ｐゴシック" charset="0"/>
                        </a:rPr>
                        <a:t>Production of goods</a:t>
                      </a:r>
                    </a:p>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1200" b="0" i="0" u="none" strike="noStrike" cap="none" normalizeH="0" baseline="0" dirty="0" smtClean="0">
                          <a:ln>
                            <a:noFill/>
                          </a:ln>
                          <a:solidFill>
                            <a:schemeClr val="tx1"/>
                          </a:solidFill>
                          <a:effectLst/>
                          <a:latin typeface="Arial" charset="0"/>
                          <a:ea typeface="ＭＳ Ｐゴシック" charset="0"/>
                          <a:cs typeface="ＭＳ Ｐゴシック" charset="0"/>
                        </a:rPr>
                        <a:t>Purchases of materials</a:t>
                      </a:r>
                    </a:p>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1200" b="0" i="0" u="none" strike="noStrike" cap="none" normalizeH="0" baseline="0" dirty="0" smtClean="0">
                          <a:ln>
                            <a:noFill/>
                          </a:ln>
                          <a:solidFill>
                            <a:schemeClr val="tx1"/>
                          </a:solidFill>
                          <a:effectLst/>
                          <a:latin typeface="Arial" charset="0"/>
                          <a:ea typeface="ＭＳ Ｐゴシック" charset="0"/>
                          <a:cs typeface="ＭＳ Ｐゴシック" charset="0"/>
                        </a:rPr>
                        <a:t>Workers</a:t>
                      </a:r>
                    </a:p>
                  </a:txBody>
                  <a:tcPr marT="34292" marB="34292"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00B050"/>
                    </a:solidFill>
                  </a:tcPr>
                </a:tc>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nodeType="afterEffect">
                                  <p:stCondLst>
                                    <p:cond delay="1000"/>
                                  </p:stCondLst>
                                  <p:childTnLst>
                                    <p:set>
                                      <p:cBhvr>
                                        <p:cTn id="6" dur="1" fill="hold">
                                          <p:stCondLst>
                                            <p:cond delay="0"/>
                                          </p:stCondLst>
                                        </p:cTn>
                                        <p:tgtEl>
                                          <p:spTgt spid="34853"/>
                                        </p:tgtEl>
                                        <p:attrNameLst>
                                          <p:attrName>style.visibility</p:attrName>
                                        </p:attrNameLst>
                                      </p:cBhvr>
                                      <p:to>
                                        <p:strVal val="visible"/>
                                      </p:to>
                                    </p:set>
                                    <p:animEffect transition="in" filter="strips(downRight)">
                                      <p:cBhvr>
                                        <p:cTn id="7" dur="1000"/>
                                        <p:tgtEl>
                                          <p:spTgt spid="348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ChangeArrowheads="1"/>
          </p:cNvSpPr>
          <p:nvPr/>
        </p:nvSpPr>
        <p:spPr bwMode="auto">
          <a:xfrm>
            <a:off x="7500938" y="1265635"/>
            <a:ext cx="11022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600">
                <a:ln>
                  <a:solidFill>
                    <a:srgbClr val="FFC000"/>
                  </a:solidFill>
                </a:ln>
                <a:solidFill>
                  <a:srgbClr val="FFC000"/>
                </a:solidFill>
                <a:latin typeface="Gill Sans MT" pitchFamily="34" charset="0"/>
              </a:rPr>
              <a:t>Figure 15.1</a:t>
            </a:r>
          </a:p>
        </p:txBody>
      </p:sp>
      <p:sp>
        <p:nvSpPr>
          <p:cNvPr id="36867" name="Rectangle 3"/>
          <p:cNvSpPr>
            <a:spLocks noGrp="1" noChangeArrowheads="1"/>
          </p:cNvSpPr>
          <p:nvPr>
            <p:ph type="title"/>
          </p:nvPr>
        </p:nvSpPr>
        <p:spPr>
          <a:xfrm>
            <a:off x="5435600" y="260747"/>
            <a:ext cx="3441700" cy="962025"/>
          </a:xfrm>
          <a:extLst/>
        </p:spPr>
        <p:txBody>
          <a:bodyPr rtlCol="0">
            <a:normAutofit fontScale="90000"/>
          </a:bodyPr>
          <a:lstStyle/>
          <a:p>
            <a:pPr marL="190500" algn="l" fontAlgn="auto">
              <a:spcAft>
                <a:spcPts val="0"/>
              </a:spcAft>
              <a:defRPr/>
            </a:pPr>
            <a:r>
              <a:rPr lang="en-US" dirty="0">
                <a:ln>
                  <a:solidFill>
                    <a:srgbClr val="FFC000"/>
                  </a:solidFill>
                </a:ln>
                <a:solidFill>
                  <a:srgbClr val="FFC000"/>
                </a:solidFill>
              </a:rPr>
              <a:t>Scheduling Flow</a:t>
            </a:r>
          </a:p>
        </p:txBody>
      </p:sp>
      <p:sp>
        <p:nvSpPr>
          <p:cNvPr id="2" name="Rectangle 1"/>
          <p:cNvSpPr/>
          <p:nvPr/>
        </p:nvSpPr>
        <p:spPr>
          <a:xfrm>
            <a:off x="0" y="0"/>
            <a:ext cx="9144000" cy="51435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36868" name="Picture 4" descr="F 15-1"/>
          <p:cNvPicPr>
            <a:picLocks noChangeAspect="1" noChangeArrowheads="1"/>
          </p:cNvPicPr>
          <p:nvPr/>
        </p:nvPicPr>
        <p:blipFill>
          <a:blip r:embed="rId3">
            <a:extLst>
              <a:ext uri="{28A0092B-C50C-407E-A947-70E740481C1C}">
                <a14:useLocalDpi xmlns:a14="http://schemas.microsoft.com/office/drawing/2010/main" val="0"/>
              </a:ext>
            </a:extLst>
          </a:blip>
          <a:srcRect t="25642" b="33220"/>
          <a:stretch>
            <a:fillRect/>
          </a:stretch>
        </p:blipFill>
        <p:spPr bwMode="auto">
          <a:xfrm>
            <a:off x="801689" y="1518048"/>
            <a:ext cx="6149975" cy="1887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6869" name="Group 5"/>
          <p:cNvGrpSpPr>
            <a:grpSpLocks/>
          </p:cNvGrpSpPr>
          <p:nvPr/>
        </p:nvGrpSpPr>
        <p:grpSpPr bwMode="auto">
          <a:xfrm>
            <a:off x="534989" y="309563"/>
            <a:ext cx="5095875" cy="1201341"/>
            <a:chOff x="337" y="260"/>
            <a:chExt cx="3210" cy="1009"/>
          </a:xfrm>
        </p:grpSpPr>
        <p:pic>
          <p:nvPicPr>
            <p:cNvPr id="32774" name="Picture 6" descr="F 15-1"/>
            <p:cNvPicPr>
              <a:picLocks noChangeAspect="1" noChangeArrowheads="1"/>
            </p:cNvPicPr>
            <p:nvPr/>
          </p:nvPicPr>
          <p:blipFill>
            <a:blip r:embed="rId3">
              <a:extLst>
                <a:ext uri="{28A0092B-C50C-407E-A947-70E740481C1C}">
                  <a14:useLocalDpi xmlns:a14="http://schemas.microsoft.com/office/drawing/2010/main" val="0"/>
                </a:ext>
              </a:extLst>
            </a:blip>
            <a:srcRect r="67734" b="73813"/>
            <a:stretch>
              <a:fillRect/>
            </a:stretch>
          </p:blipFill>
          <p:spPr bwMode="auto">
            <a:xfrm>
              <a:off x="337" y="260"/>
              <a:ext cx="1250" cy="1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5" name="Picture 7" descr="F 15-1"/>
            <p:cNvPicPr>
              <a:picLocks noChangeAspect="1" noChangeArrowheads="1"/>
            </p:cNvPicPr>
            <p:nvPr/>
          </p:nvPicPr>
          <p:blipFill>
            <a:blip r:embed="rId3">
              <a:extLst>
                <a:ext uri="{28A0092B-C50C-407E-A947-70E740481C1C}">
                  <a14:useLocalDpi xmlns:a14="http://schemas.microsoft.com/office/drawing/2010/main" val="0"/>
                </a:ext>
              </a:extLst>
            </a:blip>
            <a:srcRect l="44604" b="75317"/>
            <a:stretch>
              <a:fillRect/>
            </a:stretch>
          </p:blipFill>
          <p:spPr bwMode="auto">
            <a:xfrm>
              <a:off x="1401" y="260"/>
              <a:ext cx="2146" cy="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6872" name="Picture 8" descr="F 15-1"/>
          <p:cNvPicPr>
            <a:picLocks noChangeAspect="1" noChangeArrowheads="1"/>
          </p:cNvPicPr>
          <p:nvPr/>
        </p:nvPicPr>
        <p:blipFill>
          <a:blip r:embed="rId3">
            <a:extLst>
              <a:ext uri="{28A0092B-C50C-407E-A947-70E740481C1C}">
                <a14:useLocalDpi xmlns:a14="http://schemas.microsoft.com/office/drawing/2010/main" val="0"/>
              </a:ext>
            </a:extLst>
          </a:blip>
          <a:srcRect t="66441"/>
          <a:stretch>
            <a:fillRect/>
          </a:stretch>
        </p:blipFill>
        <p:spPr bwMode="auto">
          <a:xfrm>
            <a:off x="1219201" y="3396854"/>
            <a:ext cx="6149975" cy="1539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1000"/>
                                  </p:stCondLst>
                                  <p:childTnLst>
                                    <p:set>
                                      <p:cBhvr>
                                        <p:cTn id="6" dur="1" fill="hold">
                                          <p:stCondLst>
                                            <p:cond delay="0"/>
                                          </p:stCondLst>
                                        </p:cTn>
                                        <p:tgtEl>
                                          <p:spTgt spid="36869"/>
                                        </p:tgtEl>
                                        <p:attrNameLst>
                                          <p:attrName>style.visibility</p:attrName>
                                        </p:attrNameLst>
                                      </p:cBhvr>
                                      <p:to>
                                        <p:strVal val="visible"/>
                                      </p:to>
                                    </p:set>
                                    <p:animEffect transition="in" filter="wipe(up)">
                                      <p:cBhvr>
                                        <p:cTn id="7" dur="1000"/>
                                        <p:tgtEl>
                                          <p:spTgt spid="3686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36868"/>
                                        </p:tgtEl>
                                        <p:attrNameLst>
                                          <p:attrName>style.visibility</p:attrName>
                                        </p:attrNameLst>
                                      </p:cBhvr>
                                      <p:to>
                                        <p:strVal val="visible"/>
                                      </p:to>
                                    </p:set>
                                    <p:animEffect transition="in" filter="wipe(up)">
                                      <p:cBhvr>
                                        <p:cTn id="12" dur="1000"/>
                                        <p:tgtEl>
                                          <p:spTgt spid="3686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36872"/>
                                        </p:tgtEl>
                                        <p:attrNameLst>
                                          <p:attrName>style.visibility</p:attrName>
                                        </p:attrNameLst>
                                      </p:cBhvr>
                                      <p:to>
                                        <p:strVal val="visible"/>
                                      </p:to>
                                    </p:set>
                                    <p:animEffect transition="in" filter="wipe(up)">
                                      <p:cBhvr>
                                        <p:cTn id="17" dur="1000"/>
                                        <p:tgtEl>
                                          <p:spTgt spid="36872"/>
                                        </p:tgtEl>
                                      </p:cBhvr>
                                    </p:animEffect>
                                  </p:childTnLst>
                                </p:cTn>
                              </p:par>
                            </p:childTnLst>
                          </p:cTn>
                        </p:par>
                        <p:par>
                          <p:cTn id="18" fill="hold" nodeType="afterGroup">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36866"/>
                                        </p:tgtEl>
                                        <p:attrNameLst>
                                          <p:attrName>style.visibility</p:attrName>
                                        </p:attrNameLst>
                                      </p:cBhvr>
                                      <p:to>
                                        <p:strVal val="visible"/>
                                      </p:to>
                                    </p:set>
                                    <p:animEffect transition="in" filter="wipe(left)">
                                      <p:cBhvr>
                                        <p:cTn id="21" dur="1000"/>
                                        <p:tgtEl>
                                          <p:spTgt spid="368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6"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extLst/>
        </p:spPr>
        <p:txBody>
          <a:bodyPr rtlCol="0">
            <a:normAutofit fontScale="90000"/>
          </a:bodyPr>
          <a:lstStyle/>
          <a:p>
            <a:pPr fontAlgn="auto">
              <a:spcAft>
                <a:spcPts val="0"/>
              </a:spcAft>
              <a:defRPr/>
            </a:pPr>
            <a:r>
              <a:rPr lang="en-US" dirty="0">
                <a:latin typeface="+mn-lt"/>
              </a:rPr>
              <a:t>Forward and Backward Scheduling</a:t>
            </a:r>
          </a:p>
        </p:txBody>
      </p:sp>
      <p:sp>
        <p:nvSpPr>
          <p:cNvPr id="34818" name="Content Placeholder 1"/>
          <p:cNvSpPr>
            <a:spLocks noGrp="1"/>
          </p:cNvSpPr>
          <p:nvPr>
            <p:ph idx="1"/>
          </p:nvPr>
        </p:nvSpPr>
        <p:spPr>
          <a:xfrm>
            <a:off x="457200" y="1362075"/>
            <a:ext cx="8229600" cy="2924175"/>
          </a:xfrm>
        </p:spPr>
        <p:txBody>
          <a:bodyPr>
            <a:normAutofit/>
          </a:bodyPr>
          <a:lstStyle/>
          <a:p>
            <a:pPr marL="444500" indent="-444500" defTabSz="836613">
              <a:buClr>
                <a:schemeClr val="accent4">
                  <a:lumMod val="60000"/>
                  <a:lumOff val="40000"/>
                </a:schemeClr>
              </a:buClr>
              <a:buSzPct val="99000"/>
              <a:buFont typeface="Wingdings" pitchFamily="2" charset="2"/>
              <a:buChar char=""/>
            </a:pPr>
            <a:r>
              <a:rPr lang="en-US" altLang="en-US">
                <a:cs typeface="Arial" pitchFamily="34" charset="0"/>
              </a:rPr>
              <a:t>Forward scheduling starts as soon as the requirements are known</a:t>
            </a:r>
          </a:p>
          <a:p>
            <a:pPr marL="444500" indent="-444500" defTabSz="836613">
              <a:buClr>
                <a:schemeClr val="accent4">
                  <a:lumMod val="60000"/>
                  <a:lumOff val="40000"/>
                </a:schemeClr>
              </a:buClr>
              <a:buSzPct val="99000"/>
              <a:buFont typeface="Wingdings" pitchFamily="2" charset="2"/>
              <a:buChar char=""/>
            </a:pPr>
            <a:r>
              <a:rPr lang="en-US" altLang="en-US">
                <a:cs typeface="Arial" pitchFamily="34" charset="0"/>
              </a:rPr>
              <a:t>Produces a feasible schedule though it may not meet due dates</a:t>
            </a:r>
          </a:p>
          <a:p>
            <a:pPr marL="444500" indent="-444500" defTabSz="836613">
              <a:buClr>
                <a:schemeClr val="accent4">
                  <a:lumMod val="60000"/>
                  <a:lumOff val="40000"/>
                </a:schemeClr>
              </a:buClr>
              <a:buSzPct val="99000"/>
              <a:buFont typeface="Wingdings" pitchFamily="2" charset="2"/>
              <a:buChar char=""/>
            </a:pPr>
            <a:r>
              <a:rPr lang="en-US" altLang="en-US">
                <a:cs typeface="Arial" pitchFamily="34" charset="0"/>
              </a:rPr>
              <a:t>Frequently results in </a:t>
            </a:r>
            <a:br>
              <a:rPr lang="en-US" altLang="en-US">
                <a:cs typeface="Arial" pitchFamily="34" charset="0"/>
              </a:rPr>
            </a:br>
            <a:r>
              <a:rPr lang="en-US" altLang="en-US">
                <a:cs typeface="Arial" pitchFamily="34" charset="0"/>
              </a:rPr>
              <a:t>buildup of work-in-</a:t>
            </a:r>
            <a:br>
              <a:rPr lang="en-US" altLang="en-US">
                <a:cs typeface="Arial" pitchFamily="34" charset="0"/>
              </a:rPr>
            </a:br>
            <a:r>
              <a:rPr lang="en-US" altLang="en-US">
                <a:cs typeface="Arial" pitchFamily="34" charset="0"/>
              </a:rPr>
              <a:t>process inventory</a:t>
            </a:r>
          </a:p>
        </p:txBody>
      </p:sp>
      <p:sp>
        <p:nvSpPr>
          <p:cNvPr id="38915" name="Rectangle 3"/>
          <p:cNvSpPr>
            <a:spLocks noChangeArrowheads="1"/>
          </p:cNvSpPr>
          <p:nvPr/>
        </p:nvSpPr>
        <p:spPr bwMode="auto">
          <a:xfrm>
            <a:off x="695325" y="1527572"/>
            <a:ext cx="7753350"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38163" indent="-538163">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nSpc>
                <a:spcPct val="90000"/>
              </a:lnSpc>
              <a:spcAft>
                <a:spcPct val="40000"/>
              </a:spcAft>
              <a:buClr>
                <a:srgbClr val="BF0922"/>
              </a:buClr>
              <a:buFont typeface="Wingdings" pitchFamily="2" charset="2"/>
              <a:buChar char="u"/>
            </a:pPr>
            <a:endParaRPr lang="en-US" altLang="en-US" sz="3200" b="1"/>
          </a:p>
        </p:txBody>
      </p:sp>
      <p:grpSp>
        <p:nvGrpSpPr>
          <p:cNvPr id="38916" name="Group 4"/>
          <p:cNvGrpSpPr>
            <a:grpSpLocks/>
          </p:cNvGrpSpPr>
          <p:nvPr/>
        </p:nvGrpSpPr>
        <p:grpSpPr bwMode="auto">
          <a:xfrm>
            <a:off x="5499100" y="3764760"/>
            <a:ext cx="2755900" cy="692945"/>
            <a:chOff x="3616" y="3688"/>
            <a:chExt cx="1736" cy="582"/>
          </a:xfrm>
        </p:grpSpPr>
        <p:sp>
          <p:nvSpPr>
            <p:cNvPr id="34822" name="Line 5"/>
            <p:cNvSpPr>
              <a:spLocks noChangeShapeType="1"/>
            </p:cNvSpPr>
            <p:nvPr/>
          </p:nvSpPr>
          <p:spPr bwMode="auto">
            <a:xfrm>
              <a:off x="3616" y="3816"/>
              <a:ext cx="173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4823" name="Rectangle 6"/>
            <p:cNvSpPr>
              <a:spLocks noChangeArrowheads="1"/>
            </p:cNvSpPr>
            <p:nvPr/>
          </p:nvSpPr>
          <p:spPr bwMode="auto">
            <a:xfrm>
              <a:off x="4846" y="3841"/>
              <a:ext cx="444" cy="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gn="ctr">
                <a:lnSpc>
                  <a:spcPct val="85000"/>
                </a:lnSpc>
              </a:pPr>
              <a:r>
                <a:rPr lang="en-US" altLang="en-US" sz="1600"/>
                <a:t>Due Date</a:t>
              </a:r>
            </a:p>
          </p:txBody>
        </p:sp>
        <p:sp>
          <p:nvSpPr>
            <p:cNvPr id="34824" name="Rectangle 7"/>
            <p:cNvSpPr>
              <a:spLocks noChangeArrowheads="1"/>
            </p:cNvSpPr>
            <p:nvPr/>
          </p:nvSpPr>
          <p:spPr bwMode="auto">
            <a:xfrm>
              <a:off x="3710" y="3910"/>
              <a:ext cx="374"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600"/>
                <a:t>Now</a:t>
              </a:r>
            </a:p>
          </p:txBody>
        </p:sp>
        <p:sp>
          <p:nvSpPr>
            <p:cNvPr id="34825" name="Line 8"/>
            <p:cNvSpPr>
              <a:spLocks noChangeShapeType="1"/>
            </p:cNvSpPr>
            <p:nvPr/>
          </p:nvSpPr>
          <p:spPr bwMode="auto">
            <a:xfrm>
              <a:off x="3903" y="3688"/>
              <a:ext cx="0" cy="12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4826" name="Line 9"/>
            <p:cNvSpPr>
              <a:spLocks noChangeShapeType="1"/>
            </p:cNvSpPr>
            <p:nvPr/>
          </p:nvSpPr>
          <p:spPr bwMode="auto">
            <a:xfrm>
              <a:off x="5068" y="3688"/>
              <a:ext cx="0" cy="12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38922" name="AutoShape 10"/>
          <p:cNvSpPr>
            <a:spLocks noChangeArrowheads="1"/>
          </p:cNvSpPr>
          <p:nvPr/>
        </p:nvSpPr>
        <p:spPr bwMode="auto">
          <a:xfrm>
            <a:off x="5969000" y="3040856"/>
            <a:ext cx="1409700" cy="838200"/>
          </a:xfrm>
          <a:custGeom>
            <a:avLst/>
            <a:gdLst>
              <a:gd name="T0" fmla="*/ 1057275 w 21600"/>
              <a:gd name="T1" fmla="*/ 0 h 21600"/>
              <a:gd name="T2" fmla="*/ 0 w 21600"/>
              <a:gd name="T3" fmla="*/ 558800 h 21600"/>
              <a:gd name="T4" fmla="*/ 1057275 w 21600"/>
              <a:gd name="T5" fmla="*/ 1117600 h 21600"/>
              <a:gd name="T6" fmla="*/ 1409700 w 21600"/>
              <a:gd name="T7" fmla="*/ 558800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hlink"/>
          </a:solidFill>
          <a:ln w="9525">
            <a:solidFill>
              <a:schemeClr val="tx1"/>
            </a:solidFill>
            <a:miter lim="800000"/>
            <a:headEnd/>
            <a:tailEnd/>
          </a:ln>
        </p:spPr>
        <p:txBody>
          <a:bodyPr wrap="none" anchor="ctr"/>
          <a:lstStyle/>
          <a:p>
            <a:endParaRPr lang="en-US"/>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nodePh="1">
                                  <p:stCondLst>
                                    <p:cond delay="1000"/>
                                  </p:stCondLst>
                                  <p:endCondLst>
                                    <p:cond evt="begin" delay="0">
                                      <p:tn val="5"/>
                                    </p:cond>
                                  </p:endCondLst>
                                  <p:childTnLst>
                                    <p:set>
                                      <p:cBhvr>
                                        <p:cTn id="6" dur="1" fill="hold">
                                          <p:stCondLst>
                                            <p:cond delay="0"/>
                                          </p:stCondLst>
                                        </p:cTn>
                                        <p:tgtEl>
                                          <p:spTgt spid="38915"/>
                                        </p:tgtEl>
                                        <p:attrNameLst>
                                          <p:attrName>style.visibility</p:attrName>
                                        </p:attrNameLst>
                                      </p:cBhvr>
                                      <p:to>
                                        <p:strVal val="visible"/>
                                      </p:to>
                                    </p:set>
                                    <p:animEffect transition="in" filter="strips(downRight)">
                                      <p:cBhvr>
                                        <p:cTn id="7" dur="1000"/>
                                        <p:tgtEl>
                                          <p:spTgt spid="38915"/>
                                        </p:tgtEl>
                                      </p:cBhvr>
                                    </p:animEffect>
                                  </p:childTnLst>
                                </p:cTn>
                              </p:par>
                            </p:childTnLst>
                          </p:cTn>
                        </p:par>
                        <p:par>
                          <p:cTn id="8" fill="hold" nodeType="afterGroup">
                            <p:stCondLst>
                              <p:cond delay="2000"/>
                            </p:stCondLst>
                            <p:childTnLst>
                              <p:par>
                                <p:cTn id="9" presetID="22" presetClass="entr" presetSubtype="8" fill="hold" nodeType="afterEffect">
                                  <p:stCondLst>
                                    <p:cond delay="1000"/>
                                  </p:stCondLst>
                                  <p:childTnLst>
                                    <p:set>
                                      <p:cBhvr>
                                        <p:cTn id="10" dur="1" fill="hold">
                                          <p:stCondLst>
                                            <p:cond delay="0"/>
                                          </p:stCondLst>
                                        </p:cTn>
                                        <p:tgtEl>
                                          <p:spTgt spid="38916"/>
                                        </p:tgtEl>
                                        <p:attrNameLst>
                                          <p:attrName>style.visibility</p:attrName>
                                        </p:attrNameLst>
                                      </p:cBhvr>
                                      <p:to>
                                        <p:strVal val="visible"/>
                                      </p:to>
                                    </p:set>
                                    <p:animEffect transition="in" filter="wipe(left)">
                                      <p:cBhvr>
                                        <p:cTn id="11" dur="1000"/>
                                        <p:tgtEl>
                                          <p:spTgt spid="38916"/>
                                        </p:tgtEl>
                                      </p:cBhvr>
                                    </p:animEffect>
                                  </p:childTnLst>
                                </p:cTn>
                              </p:par>
                            </p:childTnLst>
                          </p:cTn>
                        </p:par>
                        <p:par>
                          <p:cTn id="12" fill="hold" nodeType="afterGroup">
                            <p:stCondLst>
                              <p:cond delay="4000"/>
                            </p:stCondLst>
                            <p:childTnLst>
                              <p:par>
                                <p:cTn id="13" presetID="22" presetClass="entr" presetSubtype="8" fill="hold" grpId="0" nodeType="afterEffect">
                                  <p:stCondLst>
                                    <p:cond delay="1000"/>
                                  </p:stCondLst>
                                  <p:childTnLst>
                                    <p:set>
                                      <p:cBhvr>
                                        <p:cTn id="14" dur="1" fill="hold">
                                          <p:stCondLst>
                                            <p:cond delay="0"/>
                                          </p:stCondLst>
                                        </p:cTn>
                                        <p:tgtEl>
                                          <p:spTgt spid="38922"/>
                                        </p:tgtEl>
                                        <p:attrNameLst>
                                          <p:attrName>style.visibility</p:attrName>
                                        </p:attrNameLst>
                                      </p:cBhvr>
                                      <p:to>
                                        <p:strVal val="visible"/>
                                      </p:to>
                                    </p:set>
                                    <p:animEffect transition="in" filter="wipe(left)">
                                      <p:cBhvr>
                                        <p:cTn id="15" dur="1000"/>
                                        <p:tgtEl>
                                          <p:spTgt spid="389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5" grpId="0" autoUpdateAnimBg="0"/>
      <p:bldP spid="3892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extLst/>
        </p:spPr>
        <p:txBody>
          <a:bodyPr rtlCol="0">
            <a:normAutofit fontScale="90000"/>
          </a:bodyPr>
          <a:lstStyle/>
          <a:p>
            <a:pPr fontAlgn="auto">
              <a:spcAft>
                <a:spcPts val="0"/>
              </a:spcAft>
              <a:defRPr/>
            </a:pPr>
            <a:r>
              <a:rPr lang="en-US" dirty="0"/>
              <a:t>Forward and Backward Scheduling</a:t>
            </a:r>
          </a:p>
        </p:txBody>
      </p:sp>
      <p:sp>
        <p:nvSpPr>
          <p:cNvPr id="36866" name="Content Placeholder 1"/>
          <p:cNvSpPr>
            <a:spLocks noGrp="1"/>
          </p:cNvSpPr>
          <p:nvPr>
            <p:ph idx="1"/>
          </p:nvPr>
        </p:nvSpPr>
        <p:spPr>
          <a:xfrm>
            <a:off x="457200" y="1343026"/>
            <a:ext cx="8229600" cy="3394472"/>
          </a:xfrm>
        </p:spPr>
        <p:txBody>
          <a:bodyPr>
            <a:normAutofit/>
          </a:bodyPr>
          <a:lstStyle/>
          <a:p>
            <a:pPr marL="444500" indent="-444500" defTabSz="836613">
              <a:buClr>
                <a:schemeClr val="accent4">
                  <a:lumMod val="60000"/>
                  <a:lumOff val="40000"/>
                </a:schemeClr>
              </a:buClr>
              <a:buSzPct val="99000"/>
              <a:buFont typeface="Wingdings" pitchFamily="2" charset="2"/>
              <a:buChar char=""/>
            </a:pPr>
            <a:r>
              <a:rPr lang="en-US" altLang="en-US">
                <a:cs typeface="Arial" pitchFamily="34" charset="0"/>
              </a:rPr>
              <a:t>Backward scheduling begins with the due date and schedules the final operation first</a:t>
            </a:r>
          </a:p>
          <a:p>
            <a:pPr marL="444500" indent="-444500" defTabSz="836613">
              <a:buClr>
                <a:schemeClr val="accent4">
                  <a:lumMod val="60000"/>
                  <a:lumOff val="40000"/>
                </a:schemeClr>
              </a:buClr>
              <a:buSzPct val="99000"/>
              <a:buFont typeface="Wingdings" pitchFamily="2" charset="2"/>
              <a:buChar char=""/>
            </a:pPr>
            <a:r>
              <a:rPr lang="en-US" altLang="en-US">
                <a:cs typeface="Arial" pitchFamily="34" charset="0"/>
              </a:rPr>
              <a:t>Schedule is produced by working backwards though the processes</a:t>
            </a:r>
          </a:p>
          <a:p>
            <a:pPr marL="444500" indent="-444500" defTabSz="836613">
              <a:buClr>
                <a:schemeClr val="accent4">
                  <a:lumMod val="60000"/>
                  <a:lumOff val="40000"/>
                </a:schemeClr>
              </a:buClr>
              <a:buSzPct val="99000"/>
              <a:buFont typeface="Wingdings" pitchFamily="2" charset="2"/>
              <a:buChar char=""/>
            </a:pPr>
            <a:r>
              <a:rPr lang="en-US" altLang="en-US">
                <a:cs typeface="Arial" pitchFamily="34" charset="0"/>
              </a:rPr>
              <a:t>Resources may not </a:t>
            </a:r>
            <a:br>
              <a:rPr lang="en-US" altLang="en-US">
                <a:cs typeface="Arial" pitchFamily="34" charset="0"/>
              </a:rPr>
            </a:br>
            <a:r>
              <a:rPr lang="en-US" altLang="en-US">
                <a:cs typeface="Arial" pitchFamily="34" charset="0"/>
              </a:rPr>
              <a:t>be available to </a:t>
            </a:r>
            <a:br>
              <a:rPr lang="en-US" altLang="en-US">
                <a:cs typeface="Arial" pitchFamily="34" charset="0"/>
              </a:rPr>
            </a:br>
            <a:r>
              <a:rPr lang="en-US" altLang="en-US">
                <a:cs typeface="Arial" pitchFamily="34" charset="0"/>
              </a:rPr>
              <a:t>accomplish the </a:t>
            </a:r>
            <a:br>
              <a:rPr lang="en-US" altLang="en-US">
                <a:cs typeface="Arial" pitchFamily="34" charset="0"/>
              </a:rPr>
            </a:br>
            <a:r>
              <a:rPr lang="en-US" altLang="en-US">
                <a:cs typeface="Arial" pitchFamily="34" charset="0"/>
              </a:rPr>
              <a:t>schedule</a:t>
            </a:r>
          </a:p>
        </p:txBody>
      </p:sp>
      <p:grpSp>
        <p:nvGrpSpPr>
          <p:cNvPr id="40964" name="Group 4"/>
          <p:cNvGrpSpPr>
            <a:grpSpLocks/>
          </p:cNvGrpSpPr>
          <p:nvPr/>
        </p:nvGrpSpPr>
        <p:grpSpPr bwMode="auto">
          <a:xfrm>
            <a:off x="5381625" y="3751658"/>
            <a:ext cx="2755900" cy="692943"/>
            <a:chOff x="3616" y="3688"/>
            <a:chExt cx="1736" cy="582"/>
          </a:xfrm>
        </p:grpSpPr>
        <p:sp>
          <p:nvSpPr>
            <p:cNvPr id="36869" name="Line 5"/>
            <p:cNvSpPr>
              <a:spLocks noChangeShapeType="1"/>
            </p:cNvSpPr>
            <p:nvPr/>
          </p:nvSpPr>
          <p:spPr bwMode="auto">
            <a:xfrm>
              <a:off x="3616" y="3816"/>
              <a:ext cx="173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6870" name="Rectangle 6"/>
            <p:cNvSpPr>
              <a:spLocks noChangeArrowheads="1"/>
            </p:cNvSpPr>
            <p:nvPr/>
          </p:nvSpPr>
          <p:spPr bwMode="auto">
            <a:xfrm>
              <a:off x="4846" y="3841"/>
              <a:ext cx="444" cy="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gn="ctr">
                <a:lnSpc>
                  <a:spcPct val="85000"/>
                </a:lnSpc>
              </a:pPr>
              <a:r>
                <a:rPr lang="en-US" altLang="en-US" sz="1600"/>
                <a:t>Due Date</a:t>
              </a:r>
            </a:p>
          </p:txBody>
        </p:sp>
        <p:sp>
          <p:nvSpPr>
            <p:cNvPr id="36871" name="Rectangle 7"/>
            <p:cNvSpPr>
              <a:spLocks noChangeArrowheads="1"/>
            </p:cNvSpPr>
            <p:nvPr/>
          </p:nvSpPr>
          <p:spPr bwMode="auto">
            <a:xfrm>
              <a:off x="3710" y="3910"/>
              <a:ext cx="374"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600"/>
                <a:t>Now</a:t>
              </a:r>
            </a:p>
          </p:txBody>
        </p:sp>
        <p:sp>
          <p:nvSpPr>
            <p:cNvPr id="36872" name="Line 8"/>
            <p:cNvSpPr>
              <a:spLocks noChangeShapeType="1"/>
            </p:cNvSpPr>
            <p:nvPr/>
          </p:nvSpPr>
          <p:spPr bwMode="auto">
            <a:xfrm>
              <a:off x="3903" y="3688"/>
              <a:ext cx="0" cy="12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6873" name="Line 9"/>
            <p:cNvSpPr>
              <a:spLocks noChangeShapeType="1"/>
            </p:cNvSpPr>
            <p:nvPr/>
          </p:nvSpPr>
          <p:spPr bwMode="auto">
            <a:xfrm>
              <a:off x="5068" y="3688"/>
              <a:ext cx="0" cy="12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40970" name="AutoShape 10"/>
          <p:cNvSpPr>
            <a:spLocks noChangeArrowheads="1"/>
          </p:cNvSpPr>
          <p:nvPr/>
        </p:nvSpPr>
        <p:spPr bwMode="auto">
          <a:xfrm flipH="1">
            <a:off x="6296025" y="3027760"/>
            <a:ext cx="1409700" cy="838200"/>
          </a:xfrm>
          <a:custGeom>
            <a:avLst/>
            <a:gdLst>
              <a:gd name="T0" fmla="*/ 1057275 w 21600"/>
              <a:gd name="T1" fmla="*/ 0 h 21600"/>
              <a:gd name="T2" fmla="*/ 0 w 21600"/>
              <a:gd name="T3" fmla="*/ 558800 h 21600"/>
              <a:gd name="T4" fmla="*/ 1057275 w 21600"/>
              <a:gd name="T5" fmla="*/ 1117600 h 21600"/>
              <a:gd name="T6" fmla="*/ 1409700 w 21600"/>
              <a:gd name="T7" fmla="*/ 558800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hlink"/>
          </a:solidFill>
          <a:ln w="9525">
            <a:solidFill>
              <a:schemeClr val="tx1"/>
            </a:solidFill>
            <a:miter lim="800000"/>
            <a:headEnd/>
            <a:tailEnd/>
          </a:ln>
        </p:spPr>
        <p:txBody>
          <a:bodyPr wrap="none" anchor="ctr"/>
          <a:lstStyle/>
          <a:p>
            <a:endParaRPr lang="en-US"/>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1000"/>
                                  </p:stCondLst>
                                  <p:childTnLst>
                                    <p:set>
                                      <p:cBhvr>
                                        <p:cTn id="6" dur="1" fill="hold">
                                          <p:stCondLst>
                                            <p:cond delay="0"/>
                                          </p:stCondLst>
                                        </p:cTn>
                                        <p:tgtEl>
                                          <p:spTgt spid="40964"/>
                                        </p:tgtEl>
                                        <p:attrNameLst>
                                          <p:attrName>style.visibility</p:attrName>
                                        </p:attrNameLst>
                                      </p:cBhvr>
                                      <p:to>
                                        <p:strVal val="visible"/>
                                      </p:to>
                                    </p:set>
                                    <p:animEffect transition="in" filter="wipe(left)">
                                      <p:cBhvr>
                                        <p:cTn id="7" dur="1000"/>
                                        <p:tgtEl>
                                          <p:spTgt spid="40964"/>
                                        </p:tgtEl>
                                      </p:cBhvr>
                                    </p:animEffect>
                                  </p:childTnLst>
                                </p:cTn>
                              </p:par>
                            </p:childTnLst>
                          </p:cTn>
                        </p:par>
                        <p:par>
                          <p:cTn id="8" fill="hold" nodeType="afterGroup">
                            <p:stCondLst>
                              <p:cond delay="2000"/>
                            </p:stCondLst>
                            <p:childTnLst>
                              <p:par>
                                <p:cTn id="9" presetID="22" presetClass="entr" presetSubtype="2" fill="hold" grpId="0" nodeType="afterEffect">
                                  <p:stCondLst>
                                    <p:cond delay="1000"/>
                                  </p:stCondLst>
                                  <p:childTnLst>
                                    <p:set>
                                      <p:cBhvr>
                                        <p:cTn id="10" dur="1" fill="hold">
                                          <p:stCondLst>
                                            <p:cond delay="0"/>
                                          </p:stCondLst>
                                        </p:cTn>
                                        <p:tgtEl>
                                          <p:spTgt spid="40970"/>
                                        </p:tgtEl>
                                        <p:attrNameLst>
                                          <p:attrName>style.visibility</p:attrName>
                                        </p:attrNameLst>
                                      </p:cBhvr>
                                      <p:to>
                                        <p:strVal val="visible"/>
                                      </p:to>
                                    </p:set>
                                    <p:animEffect transition="in" filter="wipe(right)">
                                      <p:cBhvr>
                                        <p:cTn id="11" dur="1000"/>
                                        <p:tgtEl>
                                          <p:spTgt spid="409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7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57200" y="1343025"/>
            <a:ext cx="8356600" cy="2646878"/>
          </a:xfrm>
          <a:prstGeom prst="rect">
            <a:avLst/>
          </a:prstGeom>
          <a:noFill/>
        </p:spPr>
        <p:txBody>
          <a:bodyPr>
            <a:spAutoFit/>
          </a:bodyPr>
          <a:lstStyle/>
          <a:p>
            <a:pPr marL="444500" indent="-444500" defTabSz="836613" fontAlgn="auto">
              <a:spcBef>
                <a:spcPct val="20000"/>
              </a:spcBef>
              <a:spcAft>
                <a:spcPts val="0"/>
              </a:spcAft>
              <a:buClr>
                <a:schemeClr val="accent4">
                  <a:lumMod val="60000"/>
                  <a:lumOff val="40000"/>
                </a:schemeClr>
              </a:buClr>
              <a:buSzPct val="99000"/>
              <a:buFont typeface="Wingdings" pitchFamily="2" charset="2"/>
              <a:buChar char=""/>
              <a:defRPr/>
            </a:pPr>
            <a:r>
              <a:rPr lang="en-US" sz="2000" dirty="0">
                <a:effectLst>
                  <a:outerShdw blurRad="38100" dist="38100" dir="2700000" algn="tl">
                    <a:srgbClr val="000000">
                      <a:alpha val="43137"/>
                    </a:srgbClr>
                  </a:outerShdw>
                </a:effectLst>
                <a:latin typeface="Gill Sans MT" pitchFamily="34" charset="0"/>
              </a:rPr>
              <a:t>Backward scheduling begins with the due date and schedules the final operation first</a:t>
            </a:r>
          </a:p>
          <a:p>
            <a:pPr marL="444500" indent="-444500" defTabSz="836613" fontAlgn="auto">
              <a:spcBef>
                <a:spcPct val="20000"/>
              </a:spcBef>
              <a:spcAft>
                <a:spcPts val="0"/>
              </a:spcAft>
              <a:buClr>
                <a:schemeClr val="accent4">
                  <a:lumMod val="60000"/>
                  <a:lumOff val="40000"/>
                </a:schemeClr>
              </a:buClr>
              <a:buSzPct val="99000"/>
              <a:buFont typeface="Wingdings" pitchFamily="2" charset="2"/>
              <a:buChar char=""/>
              <a:defRPr/>
            </a:pPr>
            <a:r>
              <a:rPr lang="en-US" sz="2000" dirty="0">
                <a:effectLst>
                  <a:outerShdw blurRad="38100" dist="38100" dir="2700000" algn="tl">
                    <a:srgbClr val="000000">
                      <a:alpha val="43137"/>
                    </a:srgbClr>
                  </a:outerShdw>
                </a:effectLst>
                <a:latin typeface="Gill Sans MT" pitchFamily="34" charset="0"/>
              </a:rPr>
              <a:t>Schedule is produced by working backwards though the processes</a:t>
            </a:r>
          </a:p>
          <a:p>
            <a:pPr marL="444500" indent="-444500" defTabSz="836613" fontAlgn="auto">
              <a:spcBef>
                <a:spcPct val="20000"/>
              </a:spcBef>
              <a:spcAft>
                <a:spcPts val="0"/>
              </a:spcAft>
              <a:buClr>
                <a:schemeClr val="accent4">
                  <a:lumMod val="60000"/>
                  <a:lumOff val="40000"/>
                </a:schemeClr>
              </a:buClr>
              <a:buSzPct val="99000"/>
              <a:buFont typeface="Wingdings" pitchFamily="2" charset="2"/>
              <a:buChar char=""/>
              <a:defRPr/>
            </a:pPr>
            <a:r>
              <a:rPr lang="en-US" sz="2000" dirty="0">
                <a:effectLst>
                  <a:outerShdw blurRad="38100" dist="38100" dir="2700000" algn="tl">
                    <a:srgbClr val="000000">
                      <a:alpha val="43137"/>
                    </a:srgbClr>
                  </a:outerShdw>
                </a:effectLst>
                <a:latin typeface="Gill Sans MT" pitchFamily="34" charset="0"/>
              </a:rPr>
              <a:t>Resources may not </a:t>
            </a:r>
            <a:br>
              <a:rPr lang="en-US" sz="2000" dirty="0">
                <a:effectLst>
                  <a:outerShdw blurRad="38100" dist="38100" dir="2700000" algn="tl">
                    <a:srgbClr val="000000">
                      <a:alpha val="43137"/>
                    </a:srgbClr>
                  </a:outerShdw>
                </a:effectLst>
                <a:latin typeface="Gill Sans MT" pitchFamily="34" charset="0"/>
              </a:rPr>
            </a:br>
            <a:r>
              <a:rPr lang="en-US" sz="2000" dirty="0">
                <a:effectLst>
                  <a:outerShdw blurRad="38100" dist="38100" dir="2700000" algn="tl">
                    <a:srgbClr val="000000">
                      <a:alpha val="43137"/>
                    </a:srgbClr>
                  </a:outerShdw>
                </a:effectLst>
                <a:latin typeface="Gill Sans MT" pitchFamily="34" charset="0"/>
              </a:rPr>
              <a:t>be available to </a:t>
            </a:r>
            <a:br>
              <a:rPr lang="en-US" sz="2000" dirty="0">
                <a:effectLst>
                  <a:outerShdw blurRad="38100" dist="38100" dir="2700000" algn="tl">
                    <a:srgbClr val="000000">
                      <a:alpha val="43137"/>
                    </a:srgbClr>
                  </a:outerShdw>
                </a:effectLst>
                <a:latin typeface="Gill Sans MT" pitchFamily="34" charset="0"/>
              </a:rPr>
            </a:br>
            <a:r>
              <a:rPr lang="en-US" sz="2000" dirty="0">
                <a:effectLst>
                  <a:outerShdw blurRad="38100" dist="38100" dir="2700000" algn="tl">
                    <a:srgbClr val="000000">
                      <a:alpha val="43137"/>
                    </a:srgbClr>
                  </a:outerShdw>
                </a:effectLst>
                <a:latin typeface="Gill Sans MT" pitchFamily="34" charset="0"/>
              </a:rPr>
              <a:t>accomplish the </a:t>
            </a:r>
            <a:br>
              <a:rPr lang="en-US" sz="2000" dirty="0">
                <a:effectLst>
                  <a:outerShdw blurRad="38100" dist="38100" dir="2700000" algn="tl">
                    <a:srgbClr val="000000">
                      <a:alpha val="43137"/>
                    </a:srgbClr>
                  </a:outerShdw>
                </a:effectLst>
                <a:latin typeface="Gill Sans MT" pitchFamily="34" charset="0"/>
              </a:rPr>
            </a:br>
            <a:r>
              <a:rPr lang="en-US" sz="2000" dirty="0">
                <a:effectLst>
                  <a:outerShdw blurRad="38100" dist="38100" dir="2700000" algn="tl">
                    <a:srgbClr val="000000">
                      <a:alpha val="43137"/>
                    </a:srgbClr>
                  </a:outerShdw>
                </a:effectLst>
                <a:latin typeface="Gill Sans MT" pitchFamily="34" charset="0"/>
              </a:rPr>
              <a:t>schedule</a:t>
            </a:r>
          </a:p>
          <a:p>
            <a:pPr fontAlgn="auto">
              <a:spcBef>
                <a:spcPts val="0"/>
              </a:spcBef>
              <a:spcAft>
                <a:spcPts val="0"/>
              </a:spcAft>
              <a:defRPr/>
            </a:pPr>
            <a:endParaRPr lang="en-US" dirty="0">
              <a:latin typeface="+mn-lt"/>
              <a:cs typeface="+mn-cs"/>
            </a:endParaRPr>
          </a:p>
        </p:txBody>
      </p:sp>
      <p:sp>
        <p:nvSpPr>
          <p:cNvPr id="40962" name="Rectangle 2"/>
          <p:cNvSpPr>
            <a:spLocks noGrp="1" noChangeArrowheads="1"/>
          </p:cNvSpPr>
          <p:nvPr>
            <p:ph type="title"/>
          </p:nvPr>
        </p:nvSpPr>
        <p:spPr>
          <a:extLst/>
        </p:spPr>
        <p:txBody>
          <a:bodyPr rtlCol="0">
            <a:normAutofit fontScale="90000"/>
          </a:bodyPr>
          <a:lstStyle/>
          <a:p>
            <a:pPr fontAlgn="auto">
              <a:spcAft>
                <a:spcPts val="0"/>
              </a:spcAft>
              <a:defRPr/>
            </a:pPr>
            <a:r>
              <a:rPr lang="en-US" dirty="0"/>
              <a:t>Forward and Backward Scheduling</a:t>
            </a:r>
          </a:p>
        </p:txBody>
      </p:sp>
      <p:grpSp>
        <p:nvGrpSpPr>
          <p:cNvPr id="38915" name="Group 4"/>
          <p:cNvGrpSpPr>
            <a:grpSpLocks/>
          </p:cNvGrpSpPr>
          <p:nvPr/>
        </p:nvGrpSpPr>
        <p:grpSpPr bwMode="auto">
          <a:xfrm>
            <a:off x="5381625" y="3751658"/>
            <a:ext cx="2755900" cy="692943"/>
            <a:chOff x="3616" y="3688"/>
            <a:chExt cx="1736" cy="582"/>
          </a:xfrm>
        </p:grpSpPr>
        <p:sp>
          <p:nvSpPr>
            <p:cNvPr id="38918" name="Line 5"/>
            <p:cNvSpPr>
              <a:spLocks noChangeShapeType="1"/>
            </p:cNvSpPr>
            <p:nvPr/>
          </p:nvSpPr>
          <p:spPr bwMode="auto">
            <a:xfrm>
              <a:off x="3616" y="3816"/>
              <a:ext cx="173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919" name="Rectangle 6"/>
            <p:cNvSpPr>
              <a:spLocks noChangeArrowheads="1"/>
            </p:cNvSpPr>
            <p:nvPr/>
          </p:nvSpPr>
          <p:spPr bwMode="auto">
            <a:xfrm>
              <a:off x="4846" y="3841"/>
              <a:ext cx="444" cy="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gn="ctr">
                <a:lnSpc>
                  <a:spcPct val="85000"/>
                </a:lnSpc>
              </a:pPr>
              <a:r>
                <a:rPr lang="en-US" altLang="en-US" sz="1600"/>
                <a:t>Due Date</a:t>
              </a:r>
            </a:p>
          </p:txBody>
        </p:sp>
        <p:sp>
          <p:nvSpPr>
            <p:cNvPr id="38920" name="Rectangle 7"/>
            <p:cNvSpPr>
              <a:spLocks noChangeArrowheads="1"/>
            </p:cNvSpPr>
            <p:nvPr/>
          </p:nvSpPr>
          <p:spPr bwMode="auto">
            <a:xfrm>
              <a:off x="3710" y="3910"/>
              <a:ext cx="374"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600"/>
                <a:t>Now</a:t>
              </a:r>
            </a:p>
          </p:txBody>
        </p:sp>
        <p:sp>
          <p:nvSpPr>
            <p:cNvPr id="38921" name="Line 8"/>
            <p:cNvSpPr>
              <a:spLocks noChangeShapeType="1"/>
            </p:cNvSpPr>
            <p:nvPr/>
          </p:nvSpPr>
          <p:spPr bwMode="auto">
            <a:xfrm>
              <a:off x="3903" y="3688"/>
              <a:ext cx="0" cy="12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922" name="Line 9"/>
            <p:cNvSpPr>
              <a:spLocks noChangeShapeType="1"/>
            </p:cNvSpPr>
            <p:nvPr/>
          </p:nvSpPr>
          <p:spPr bwMode="auto">
            <a:xfrm>
              <a:off x="5068" y="3688"/>
              <a:ext cx="0" cy="12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38916" name="AutoShape 10"/>
          <p:cNvSpPr>
            <a:spLocks noChangeArrowheads="1"/>
          </p:cNvSpPr>
          <p:nvPr/>
        </p:nvSpPr>
        <p:spPr bwMode="auto">
          <a:xfrm flipH="1">
            <a:off x="6296025" y="3027760"/>
            <a:ext cx="1409700" cy="838200"/>
          </a:xfrm>
          <a:custGeom>
            <a:avLst/>
            <a:gdLst>
              <a:gd name="T0" fmla="*/ 1057275 w 21600"/>
              <a:gd name="T1" fmla="*/ 0 h 21600"/>
              <a:gd name="T2" fmla="*/ 0 w 21600"/>
              <a:gd name="T3" fmla="*/ 558800 h 21600"/>
              <a:gd name="T4" fmla="*/ 1057275 w 21600"/>
              <a:gd name="T5" fmla="*/ 1117600 h 21600"/>
              <a:gd name="T6" fmla="*/ 1409700 w 21600"/>
              <a:gd name="T7" fmla="*/ 558800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hlink"/>
          </a:solidFill>
          <a:ln w="9525">
            <a:solidFill>
              <a:schemeClr val="tx1"/>
            </a:solidFill>
            <a:miter lim="800000"/>
            <a:headEnd/>
            <a:tailEnd/>
          </a:ln>
        </p:spPr>
        <p:txBody>
          <a:bodyPr wrap="none" anchor="ctr"/>
          <a:lstStyle/>
          <a:p>
            <a:endParaRPr lang="en-US"/>
          </a:p>
        </p:txBody>
      </p:sp>
      <p:sp>
        <p:nvSpPr>
          <p:cNvPr id="11" name="Text Box 11"/>
          <p:cNvSpPr txBox="1">
            <a:spLocks noChangeArrowheads="1"/>
          </p:cNvSpPr>
          <p:nvPr/>
        </p:nvSpPr>
        <p:spPr bwMode="auto">
          <a:xfrm rot="20838777">
            <a:off x="1033463" y="1704543"/>
            <a:ext cx="5549900" cy="2227333"/>
          </a:xfrm>
          <a:prstGeom prst="rect">
            <a:avLst/>
          </a:prstGeom>
          <a:solidFill>
            <a:schemeClr val="accent4"/>
          </a:solidFill>
          <a:ln w="9525">
            <a:solidFill>
              <a:schemeClr val="tx1"/>
            </a:solidFill>
            <a:miter lim="800000"/>
            <a:headEnd/>
            <a:tailEnd/>
          </a:ln>
          <a:effectLst/>
        </p:spPr>
        <p:txBody>
          <a:bodyPr lIns="342000" tIns="334800" rIns="342000" bIns="334800">
            <a:spAutoFit/>
          </a:bodyPr>
          <a:lstStyle/>
          <a:p>
            <a:pPr algn="ctr" fontAlgn="auto">
              <a:lnSpc>
                <a:spcPct val="90000"/>
              </a:lnSpc>
              <a:spcBef>
                <a:spcPts val="0"/>
              </a:spcBef>
              <a:spcAft>
                <a:spcPts val="0"/>
              </a:spcAft>
              <a:defRPr/>
            </a:pPr>
            <a:r>
              <a:rPr lang="en-US" sz="2800" dirty="0">
                <a:effectLst>
                  <a:outerShdw blurRad="38100" dist="38100" dir="2700000" algn="tl">
                    <a:srgbClr val="000000">
                      <a:alpha val="43137"/>
                    </a:srgbClr>
                  </a:outerShdw>
                </a:effectLst>
                <a:latin typeface="+mn-lt"/>
                <a:cs typeface="+mn-cs"/>
              </a:rPr>
              <a:t>Often these approaches are combined to develop a trade-off between capacity constraints and customer expectations</a:t>
            </a:r>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p:txBody>
          <a:bodyPr/>
          <a:lstStyle/>
          <a:p>
            <a:r>
              <a:rPr lang="en-US" altLang="en-US" smtClean="0">
                <a:latin typeface="Arial" pitchFamily="34" charset="0"/>
                <a:cs typeface="Arial" pitchFamily="34" charset="0"/>
              </a:rPr>
              <a:t>Finite and Infinite Loading</a:t>
            </a:r>
          </a:p>
        </p:txBody>
      </p:sp>
      <p:sp>
        <p:nvSpPr>
          <p:cNvPr id="40962" name="Content Placeholder 2"/>
          <p:cNvSpPr>
            <a:spLocks noGrp="1"/>
          </p:cNvSpPr>
          <p:nvPr>
            <p:ph idx="1"/>
          </p:nvPr>
        </p:nvSpPr>
        <p:spPr>
          <a:xfrm>
            <a:off x="457200" y="1158479"/>
            <a:ext cx="8229600" cy="3531394"/>
          </a:xfrm>
        </p:spPr>
        <p:txBody>
          <a:bodyPr/>
          <a:lstStyle/>
          <a:p>
            <a:pPr marL="346075" indent="-300038">
              <a:buFont typeface="Wingdings 2" pitchFamily="18" charset="2"/>
              <a:buChar char=""/>
            </a:pPr>
            <a:r>
              <a:rPr lang="en-US" altLang="en-US" smtClean="0">
                <a:latin typeface="+mn-lt"/>
                <a:cs typeface="Arial" pitchFamily="34" charset="0"/>
              </a:rPr>
              <a:t>Assigning jobs to work stations</a:t>
            </a:r>
          </a:p>
          <a:p>
            <a:pPr marL="346075" indent="-300038">
              <a:buFont typeface="Wingdings 2" pitchFamily="18" charset="2"/>
              <a:buChar char=""/>
            </a:pPr>
            <a:r>
              <a:rPr lang="en-US" altLang="en-US" smtClean="0">
                <a:latin typeface="+mn-lt"/>
                <a:cs typeface="Arial" pitchFamily="34" charset="0"/>
              </a:rPr>
              <a:t>Finite loading assigns work up to the capacity of the work station</a:t>
            </a:r>
          </a:p>
          <a:p>
            <a:pPr lvl="1">
              <a:buFont typeface="Courier New" pitchFamily="49" charset="0"/>
              <a:buChar char="o"/>
            </a:pPr>
            <a:r>
              <a:rPr lang="en-US" altLang="en-US" smtClean="0">
                <a:latin typeface="+mn-lt"/>
                <a:cs typeface="Arial" pitchFamily="34" charset="0"/>
              </a:rPr>
              <a:t>All work gets done</a:t>
            </a:r>
          </a:p>
          <a:p>
            <a:pPr lvl="1">
              <a:buFont typeface="Courier New" pitchFamily="49" charset="0"/>
              <a:buChar char="o"/>
            </a:pPr>
            <a:r>
              <a:rPr lang="en-US" altLang="en-US" smtClean="0">
                <a:latin typeface="+mn-lt"/>
                <a:cs typeface="Arial" pitchFamily="34" charset="0"/>
              </a:rPr>
              <a:t>Due dates may be pushed out</a:t>
            </a:r>
          </a:p>
          <a:p>
            <a:pPr marL="346075" indent="-300038">
              <a:buFont typeface="Wingdings 2" pitchFamily="18" charset="2"/>
              <a:buChar char=""/>
            </a:pPr>
            <a:r>
              <a:rPr lang="en-US" altLang="en-US" smtClean="0">
                <a:latin typeface="+mn-lt"/>
                <a:cs typeface="Arial" pitchFamily="34" charset="0"/>
              </a:rPr>
              <a:t>I</a:t>
            </a:r>
            <a:r>
              <a:rPr lang="en-US" altLang="en-US">
                <a:latin typeface="+mn-lt"/>
                <a:cs typeface="Arial" pitchFamily="34" charset="0"/>
              </a:rPr>
              <a:t>nfinite loading does not consider capacity</a:t>
            </a:r>
          </a:p>
          <a:p>
            <a:pPr lvl="1">
              <a:buFont typeface="Courier New" pitchFamily="49" charset="0"/>
              <a:buChar char="o"/>
            </a:pPr>
            <a:r>
              <a:rPr lang="en-US" altLang="en-US" smtClean="0">
                <a:latin typeface="+mn-lt"/>
                <a:cs typeface="Arial" pitchFamily="34" charset="0"/>
              </a:rPr>
              <a:t>All due dates are met</a:t>
            </a:r>
          </a:p>
          <a:p>
            <a:pPr lvl="1">
              <a:buFont typeface="Courier New" pitchFamily="49" charset="0"/>
              <a:buChar char="o"/>
            </a:pPr>
            <a:r>
              <a:rPr lang="en-US" altLang="en-US" smtClean="0">
                <a:latin typeface="+mn-lt"/>
                <a:cs typeface="Arial" pitchFamily="34" charset="0"/>
              </a:rPr>
              <a:t>Capacities may have to be adjusted</a:t>
            </a:r>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ChangeArrowheads="1"/>
          </p:cNvSpPr>
          <p:nvPr>
            <p:ph type="title"/>
          </p:nvPr>
        </p:nvSpPr>
        <p:spPr/>
        <p:txBody>
          <a:bodyPr/>
          <a:lstStyle/>
          <a:p>
            <a:r>
              <a:rPr lang="en-US" altLang="en-US" smtClean="0">
                <a:latin typeface="+mn-lt"/>
                <a:cs typeface="Arial" pitchFamily="34" charset="0"/>
              </a:rPr>
              <a:t>Scheduling Criteria</a:t>
            </a:r>
          </a:p>
        </p:txBody>
      </p:sp>
      <p:sp>
        <p:nvSpPr>
          <p:cNvPr id="41986" name="Content Placeholder 1"/>
          <p:cNvSpPr>
            <a:spLocks noGrp="1"/>
          </p:cNvSpPr>
          <p:nvPr>
            <p:ph idx="1"/>
          </p:nvPr>
        </p:nvSpPr>
        <p:spPr>
          <a:xfrm>
            <a:off x="901700" y="1514475"/>
            <a:ext cx="7785100" cy="2219325"/>
          </a:xfrm>
        </p:spPr>
        <p:txBody>
          <a:bodyPr>
            <a:normAutofit/>
          </a:bodyPr>
          <a:lstStyle/>
          <a:p>
            <a:pPr marL="514350" indent="-514350">
              <a:buFont typeface="Arial" pitchFamily="34" charset="0"/>
              <a:buAutoNum type="arabicPeriod"/>
            </a:pPr>
            <a:r>
              <a:rPr lang="en-US" altLang="en-US" sz="2800" smtClean="0">
                <a:latin typeface="+mn-lt"/>
                <a:cs typeface="Arial" pitchFamily="34" charset="0"/>
              </a:rPr>
              <a:t>Minimize completion time</a:t>
            </a:r>
          </a:p>
          <a:p>
            <a:pPr marL="514350" indent="-514350">
              <a:buFont typeface="Arial" pitchFamily="34" charset="0"/>
              <a:buAutoNum type="arabicPeriod"/>
            </a:pPr>
            <a:r>
              <a:rPr lang="en-US" altLang="en-US" sz="2800" smtClean="0">
                <a:latin typeface="+mn-lt"/>
                <a:cs typeface="Arial" pitchFamily="34" charset="0"/>
              </a:rPr>
              <a:t>Maximize utilization of facilities</a:t>
            </a:r>
          </a:p>
          <a:p>
            <a:pPr marL="514350" indent="-514350">
              <a:buFont typeface="Arial" pitchFamily="34" charset="0"/>
              <a:buAutoNum type="arabicPeriod"/>
            </a:pPr>
            <a:r>
              <a:rPr lang="en-US" altLang="en-US" sz="2800" smtClean="0">
                <a:latin typeface="+mn-lt"/>
                <a:cs typeface="Arial" pitchFamily="34" charset="0"/>
              </a:rPr>
              <a:t>Minimize work-in-process (WIP) inventory</a:t>
            </a:r>
          </a:p>
          <a:p>
            <a:pPr marL="514350" indent="-514350">
              <a:buFont typeface="Arial" pitchFamily="34" charset="0"/>
              <a:buAutoNum type="arabicPeriod"/>
            </a:pPr>
            <a:r>
              <a:rPr lang="en-US" altLang="en-US" sz="2800" smtClean="0">
                <a:latin typeface="+mn-lt"/>
                <a:cs typeface="Arial" pitchFamily="34" charset="0"/>
              </a:rPr>
              <a:t>Minimize customer waiting time</a:t>
            </a:r>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685800" y="180975"/>
            <a:ext cx="7772400" cy="1028700"/>
          </a:xfrm>
          <a:extLst/>
        </p:spPr>
        <p:txBody>
          <a:bodyPr rtlCol="0">
            <a:normAutofit fontScale="90000"/>
          </a:bodyPr>
          <a:lstStyle/>
          <a:p>
            <a:pPr fontAlgn="auto">
              <a:spcAft>
                <a:spcPts val="0"/>
              </a:spcAft>
              <a:defRPr/>
            </a:pPr>
            <a:r>
              <a:rPr lang="en-US" dirty="0"/>
              <a:t>Different Processes/ </a:t>
            </a:r>
            <a:r>
              <a:rPr lang="en-US" dirty="0" smtClean="0"/>
              <a:t/>
            </a:r>
            <a:br>
              <a:rPr lang="en-US" dirty="0" smtClean="0"/>
            </a:br>
            <a:r>
              <a:rPr lang="en-US" dirty="0" smtClean="0"/>
              <a:t>Different </a:t>
            </a:r>
            <a:r>
              <a:rPr lang="en-US" dirty="0"/>
              <a:t>Approaches</a:t>
            </a:r>
          </a:p>
        </p:txBody>
      </p:sp>
      <p:graphicFrame>
        <p:nvGraphicFramePr>
          <p:cNvPr id="45059" name="Group 3"/>
          <p:cNvGraphicFramePr>
            <a:graphicFrameLocks noGrp="1"/>
          </p:cNvGraphicFramePr>
          <p:nvPr>
            <p:extLst>
              <p:ext uri="{D42A27DB-BD31-4B8C-83A1-F6EECF244321}">
                <p14:modId xmlns:p14="http://schemas.microsoft.com/office/powerpoint/2010/main" val="3883751853"/>
              </p:ext>
            </p:extLst>
          </p:nvPr>
        </p:nvGraphicFramePr>
        <p:xfrm>
          <a:off x="749300" y="1276350"/>
          <a:ext cx="7772400" cy="3353991"/>
        </p:xfrm>
        <a:graphic>
          <a:graphicData uri="http://schemas.openxmlformats.org/drawingml/2006/table">
            <a:tbl>
              <a:tblPr>
                <a:tableStyleId>{2D5ABB26-0587-4C30-8999-92F81FD0307C}</a:tableStyleId>
              </a:tblPr>
              <a:tblGrid>
                <a:gridCol w="1765300"/>
                <a:gridCol w="6007100"/>
              </a:tblGrid>
              <a:tr h="438968">
                <a:tc>
                  <a:txBody>
                    <a:bodyPr/>
                    <a:lstStyle/>
                    <a:p>
                      <a:pPr marL="0" marR="0" lvl="0" indent="0" algn="ctr"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1400" b="0" i="0" u="none" strike="noStrike" cap="none" normalizeH="0" baseline="0" dirty="0" smtClean="0">
                          <a:ln>
                            <a:noFill/>
                          </a:ln>
                          <a:solidFill>
                            <a:schemeClr val="bg1"/>
                          </a:solidFill>
                          <a:effectLst/>
                          <a:latin typeface="+mn-lt"/>
                          <a:ea typeface="ＭＳ Ｐゴシック" charset="0"/>
                          <a:cs typeface="ＭＳ Ｐゴシック" charset="0"/>
                        </a:rPr>
                        <a:t>TABLE 15.2</a:t>
                      </a:r>
                      <a:endParaRPr kumimoji="0" lang="en-US" sz="1400" b="0" i="0" u="none" strike="noStrike" cap="none" normalizeH="0" baseline="0" dirty="0">
                        <a:ln>
                          <a:noFill/>
                        </a:ln>
                        <a:solidFill>
                          <a:schemeClr val="bg1"/>
                        </a:solidFill>
                        <a:effectLst/>
                        <a:latin typeface="+mn-lt"/>
                        <a:ea typeface="ＭＳ Ｐゴシック" charset="0"/>
                        <a:cs typeface="ＭＳ Ｐゴシック" charset="0"/>
                      </a:endParaRPr>
                    </a:p>
                  </a:txBody>
                  <a:tcPr marT="34295" marB="34295"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tx1"/>
                    </a:solidFill>
                  </a:tcPr>
                </a:tc>
                <a:tc>
                  <a:txBody>
                    <a:bodyPr/>
                    <a:lstStyle/>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1400" b="0" i="0" u="none" strike="noStrike" cap="none" normalizeH="0" baseline="0" dirty="0" smtClean="0">
                          <a:ln>
                            <a:noFill/>
                          </a:ln>
                          <a:solidFill>
                            <a:schemeClr val="tx1"/>
                          </a:solidFill>
                          <a:effectLst/>
                          <a:latin typeface="+mn-lt"/>
                          <a:ea typeface="ＭＳ Ｐゴシック" charset="0"/>
                          <a:cs typeface="ＭＳ Ｐゴシック" charset="0"/>
                        </a:rPr>
                        <a:t>Different Processes Suggest Different Approaches to Scheduling</a:t>
                      </a:r>
                      <a:endParaRPr kumimoji="0" lang="en-US" sz="1400" b="0" i="0" u="none" strike="noStrike" cap="none" normalizeH="0" baseline="0" dirty="0">
                        <a:ln>
                          <a:noFill/>
                        </a:ln>
                        <a:solidFill>
                          <a:schemeClr val="tx1"/>
                        </a:solidFill>
                        <a:effectLst/>
                        <a:latin typeface="+mn-lt"/>
                        <a:ea typeface="ＭＳ Ｐゴシック" charset="0"/>
                        <a:cs typeface="ＭＳ Ｐゴシック" charset="0"/>
                      </a:endParaRPr>
                    </a:p>
                  </a:txBody>
                  <a:tcPr marT="34295" marB="34295"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1364917">
                <a:tc gridSpan="2">
                  <a:txBody>
                    <a:bodyPr/>
                    <a:lstStyle/>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1400" b="1" u="none" strike="noStrike" cap="none" normalizeH="0" baseline="0" dirty="0">
                          <a:ln>
                            <a:noFill/>
                          </a:ln>
                          <a:solidFill>
                            <a:srgbClr val="002060"/>
                          </a:solidFill>
                          <a:effectLst/>
                          <a:latin typeface="+mn-lt"/>
                        </a:rPr>
                        <a:t>Process-focused </a:t>
                      </a:r>
                      <a:r>
                        <a:rPr kumimoji="0" lang="en-US" sz="1400" b="1" u="none" strike="noStrike" cap="none" normalizeH="0" baseline="0" dirty="0" smtClean="0">
                          <a:ln>
                            <a:noFill/>
                          </a:ln>
                          <a:solidFill>
                            <a:srgbClr val="002060"/>
                          </a:solidFill>
                          <a:effectLst/>
                          <a:latin typeface="+mn-lt"/>
                        </a:rPr>
                        <a:t>facilities (job shops)</a:t>
                      </a:r>
                      <a:endParaRPr kumimoji="0" lang="en-US" sz="1400" b="1" i="0" u="none" strike="noStrike" cap="none" normalizeH="0" baseline="0" dirty="0">
                        <a:ln>
                          <a:noFill/>
                        </a:ln>
                        <a:solidFill>
                          <a:srgbClr val="002060"/>
                        </a:solidFill>
                        <a:effectLst/>
                        <a:latin typeface="+mn-lt"/>
                        <a:ea typeface="ＭＳ Ｐゴシック" charset="0"/>
                        <a:cs typeface="ＭＳ Ｐゴシック" charset="0"/>
                      </a:endParaRPr>
                    </a:p>
                    <a:p>
                      <a:pPr marL="285750" marR="0" lvl="0" indent="-285750" algn="l" defTabSz="914400" rtl="0" eaLnBrk="1" fontAlgn="base" latinLnBrk="0" hangingPunct="1">
                        <a:lnSpc>
                          <a:spcPct val="90000"/>
                        </a:lnSpc>
                        <a:spcBef>
                          <a:spcPct val="0"/>
                        </a:spcBef>
                        <a:spcAft>
                          <a:spcPct val="0"/>
                        </a:spcAft>
                        <a:buClrTx/>
                        <a:buSzPct val="60000"/>
                        <a:buFont typeface="Lucida Grande"/>
                        <a:buChar char="►"/>
                        <a:tabLst/>
                      </a:pPr>
                      <a:r>
                        <a:rPr kumimoji="0" lang="en-US" sz="1400" u="none" strike="noStrike" cap="none" normalizeH="0" baseline="0" dirty="0" smtClean="0">
                          <a:ln>
                            <a:noFill/>
                          </a:ln>
                          <a:solidFill>
                            <a:srgbClr val="002060"/>
                          </a:solidFill>
                          <a:effectLst/>
                          <a:latin typeface="+mn-lt"/>
                        </a:rPr>
                        <a:t>Scheduling to customer orders where changes in both volume and variety of jobs/clients/patients are frequent</a:t>
                      </a:r>
                    </a:p>
                    <a:p>
                      <a:pPr marL="285750" marR="0" lvl="0" indent="-285750" algn="l" defTabSz="914400" rtl="0" eaLnBrk="1" fontAlgn="base" latinLnBrk="0" hangingPunct="1">
                        <a:lnSpc>
                          <a:spcPct val="90000"/>
                        </a:lnSpc>
                        <a:spcBef>
                          <a:spcPct val="0"/>
                        </a:spcBef>
                        <a:spcAft>
                          <a:spcPct val="0"/>
                        </a:spcAft>
                        <a:buClrTx/>
                        <a:buSzPct val="60000"/>
                        <a:buFont typeface="Lucida Grande"/>
                        <a:buChar char="►"/>
                        <a:tabLst/>
                      </a:pPr>
                      <a:r>
                        <a:rPr kumimoji="0" lang="en-US" sz="1400" u="none" strike="noStrike" cap="none" normalizeH="0" baseline="0" dirty="0" smtClean="0">
                          <a:ln>
                            <a:noFill/>
                          </a:ln>
                          <a:solidFill>
                            <a:srgbClr val="002060"/>
                          </a:solidFill>
                          <a:effectLst/>
                          <a:latin typeface="+mn-lt"/>
                        </a:rPr>
                        <a:t>Schedules are often due-date focused, with loading refined by finite loading techniques</a:t>
                      </a:r>
                    </a:p>
                    <a:p>
                      <a:pPr marL="285750" marR="0" lvl="0" indent="-285750" algn="l" defTabSz="914400" rtl="0" eaLnBrk="1" fontAlgn="base" latinLnBrk="0" hangingPunct="1">
                        <a:lnSpc>
                          <a:spcPct val="90000"/>
                        </a:lnSpc>
                        <a:spcBef>
                          <a:spcPct val="0"/>
                        </a:spcBef>
                        <a:spcAft>
                          <a:spcPct val="0"/>
                        </a:spcAft>
                        <a:buClrTx/>
                        <a:buSzPct val="60000"/>
                        <a:buFont typeface="Lucida Grande"/>
                        <a:buChar char="►"/>
                        <a:tabLst/>
                      </a:pPr>
                      <a:r>
                        <a:rPr kumimoji="0" lang="en-US" sz="1400" u="none" strike="noStrike" cap="none" normalizeH="0" baseline="0" dirty="0" smtClean="0">
                          <a:ln>
                            <a:noFill/>
                          </a:ln>
                          <a:solidFill>
                            <a:srgbClr val="002060"/>
                          </a:solidFill>
                          <a:effectLst/>
                          <a:latin typeface="+mn-lt"/>
                        </a:rPr>
                        <a:t>Examples: foundries, machine shops, cabinet shops, print shops, many restaurants, and the fashion industry</a:t>
                      </a:r>
                    </a:p>
                  </a:txBody>
                  <a:tcPr marT="34295" marB="34295"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2">
                        <a:lumMod val="40000"/>
                        <a:lumOff val="60000"/>
                      </a:schemeClr>
                    </a:solidFill>
                  </a:tcPr>
                </a:tc>
                <a:tc hMerge="1">
                  <a:txBody>
                    <a:bodyPr/>
                    <a:lstStyle/>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endParaRPr kumimoji="0" lang="en-US" sz="2000" b="1"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1550106">
                <a:tc gridSpan="2">
                  <a:txBody>
                    <a:bodyPr/>
                    <a:lstStyle/>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1400" b="1" u="none" strike="noStrike" cap="none" normalizeH="0" baseline="0" dirty="0">
                          <a:ln>
                            <a:noFill/>
                          </a:ln>
                          <a:effectLst/>
                          <a:latin typeface="+mn-lt"/>
                        </a:rPr>
                        <a:t>Repetitive </a:t>
                      </a:r>
                      <a:r>
                        <a:rPr kumimoji="0" lang="en-US" sz="1400" b="1" u="none" strike="noStrike" cap="none" normalizeH="0" baseline="0" dirty="0" smtClean="0">
                          <a:ln>
                            <a:noFill/>
                          </a:ln>
                          <a:effectLst/>
                          <a:latin typeface="+mn-lt"/>
                        </a:rPr>
                        <a:t>facilities (assembly lines)</a:t>
                      </a:r>
                      <a:endParaRPr kumimoji="0" lang="en-US" sz="1400" b="1" i="0" u="none" strike="noStrike" cap="none" normalizeH="0" baseline="0" dirty="0">
                        <a:ln>
                          <a:noFill/>
                        </a:ln>
                        <a:solidFill>
                          <a:schemeClr val="tx1"/>
                        </a:solidFill>
                        <a:effectLst/>
                        <a:latin typeface="+mn-lt"/>
                        <a:ea typeface="ＭＳ Ｐゴシック" charset="0"/>
                        <a:cs typeface="ＭＳ Ｐゴシック" charset="0"/>
                      </a:endParaRPr>
                    </a:p>
                    <a:p>
                      <a:pPr marL="285750" marR="0" lvl="0" indent="-285750" algn="l" defTabSz="914400" rtl="0" eaLnBrk="1" fontAlgn="base" latinLnBrk="0" hangingPunct="1">
                        <a:lnSpc>
                          <a:spcPct val="90000"/>
                        </a:lnSpc>
                        <a:spcBef>
                          <a:spcPct val="0"/>
                        </a:spcBef>
                        <a:spcAft>
                          <a:spcPct val="0"/>
                        </a:spcAft>
                        <a:buClr>
                          <a:schemeClr val="tx1"/>
                        </a:buClr>
                        <a:buSzPct val="60000"/>
                        <a:buFont typeface="Lucida Grande"/>
                        <a:buChar char="►"/>
                        <a:tabLst/>
                      </a:pPr>
                      <a:r>
                        <a:rPr kumimoji="0" lang="en-US" sz="1400" u="none" strike="noStrike" cap="none" normalizeH="0" baseline="0" dirty="0" smtClean="0">
                          <a:ln>
                            <a:noFill/>
                          </a:ln>
                          <a:effectLst/>
                          <a:latin typeface="+mn-lt"/>
                        </a:rPr>
                        <a:t>Schedule module production and product assembly based on frequent forecasts</a:t>
                      </a:r>
                    </a:p>
                    <a:p>
                      <a:pPr marL="285750" marR="0" lvl="0" indent="-285750" algn="l" defTabSz="914400" rtl="0" eaLnBrk="1" fontAlgn="base" latinLnBrk="0" hangingPunct="1">
                        <a:lnSpc>
                          <a:spcPct val="90000"/>
                        </a:lnSpc>
                        <a:spcBef>
                          <a:spcPct val="0"/>
                        </a:spcBef>
                        <a:spcAft>
                          <a:spcPct val="0"/>
                        </a:spcAft>
                        <a:buClr>
                          <a:schemeClr val="tx1"/>
                        </a:buClr>
                        <a:buSzPct val="60000"/>
                        <a:buFont typeface="Lucida Grande"/>
                        <a:buChar char="►"/>
                        <a:tabLst/>
                      </a:pPr>
                      <a:r>
                        <a:rPr kumimoji="0" lang="en-US" sz="1400" u="none" strike="noStrike" cap="none" normalizeH="0" baseline="0" dirty="0" smtClean="0">
                          <a:ln>
                            <a:noFill/>
                          </a:ln>
                          <a:effectLst/>
                          <a:latin typeface="+mn-lt"/>
                        </a:rPr>
                        <a:t>Finite loading with a focus on generating a forward-looking schedule</a:t>
                      </a:r>
                    </a:p>
                    <a:p>
                      <a:pPr marL="285750" marR="0" lvl="0" indent="-285750" algn="l" defTabSz="914400" rtl="0" eaLnBrk="1" fontAlgn="base" latinLnBrk="0" hangingPunct="1">
                        <a:lnSpc>
                          <a:spcPct val="90000"/>
                        </a:lnSpc>
                        <a:spcBef>
                          <a:spcPct val="0"/>
                        </a:spcBef>
                        <a:spcAft>
                          <a:spcPct val="0"/>
                        </a:spcAft>
                        <a:buClr>
                          <a:schemeClr val="tx1"/>
                        </a:buClr>
                        <a:buSzPct val="60000"/>
                        <a:buFont typeface="Lucida Grande"/>
                        <a:buChar char="►"/>
                        <a:tabLst/>
                      </a:pPr>
                      <a:r>
                        <a:rPr kumimoji="0" lang="en-US" sz="1400" u="none" strike="noStrike" cap="none" normalizeH="0" baseline="0" dirty="0" smtClean="0">
                          <a:ln>
                            <a:noFill/>
                          </a:ln>
                          <a:effectLst/>
                          <a:latin typeface="+mn-lt"/>
                        </a:rPr>
                        <a:t>JIT techniques are used to schedule components that feed the assembly line</a:t>
                      </a:r>
                    </a:p>
                    <a:p>
                      <a:pPr marL="285750" marR="0" lvl="0" indent="-285750" algn="l" defTabSz="914400" rtl="0" eaLnBrk="1" fontAlgn="base" latinLnBrk="0" hangingPunct="1">
                        <a:lnSpc>
                          <a:spcPct val="90000"/>
                        </a:lnSpc>
                        <a:spcBef>
                          <a:spcPct val="0"/>
                        </a:spcBef>
                        <a:spcAft>
                          <a:spcPct val="0"/>
                        </a:spcAft>
                        <a:buClr>
                          <a:schemeClr val="tx1"/>
                        </a:buClr>
                        <a:buSzPct val="60000"/>
                        <a:buFont typeface="Lucida Grande"/>
                        <a:buChar char="►"/>
                        <a:tabLst/>
                      </a:pPr>
                      <a:r>
                        <a:rPr kumimoji="0" lang="en-US" sz="1400" u="none" strike="noStrike" cap="none" normalizeH="0" baseline="0" dirty="0" smtClean="0">
                          <a:ln>
                            <a:noFill/>
                          </a:ln>
                          <a:effectLst/>
                          <a:latin typeface="+mn-lt"/>
                        </a:rPr>
                        <a:t>Examples: assembly lines for washing machines at Whirlpool and automobiles at Ford. </a:t>
                      </a:r>
                    </a:p>
                  </a:txBody>
                  <a:tcPr marT="34295" marB="34295"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endParaRPr kumimoji="0" lang="en-US" sz="2000" b="1"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nodeType="afterEffect">
                                  <p:stCondLst>
                                    <p:cond delay="1000"/>
                                  </p:stCondLst>
                                  <p:childTnLst>
                                    <p:set>
                                      <p:cBhvr>
                                        <p:cTn id="6" dur="1" fill="hold">
                                          <p:stCondLst>
                                            <p:cond delay="0"/>
                                          </p:stCondLst>
                                        </p:cTn>
                                        <p:tgtEl>
                                          <p:spTgt spid="45059"/>
                                        </p:tgtEl>
                                        <p:attrNameLst>
                                          <p:attrName>style.visibility</p:attrName>
                                        </p:attrNameLst>
                                      </p:cBhvr>
                                      <p:to>
                                        <p:strVal val="visible"/>
                                      </p:to>
                                    </p:set>
                                    <p:animEffect transition="in" filter="strips(downRight)">
                                      <p:cBhvr>
                                        <p:cTn id="7" dur="1000"/>
                                        <p:tgtEl>
                                          <p:spTgt spid="450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685800" y="180975"/>
            <a:ext cx="7772400" cy="1028700"/>
          </a:xfrm>
          <a:extLst/>
        </p:spPr>
        <p:txBody>
          <a:bodyPr rtlCol="0">
            <a:normAutofit fontScale="90000"/>
          </a:bodyPr>
          <a:lstStyle/>
          <a:p>
            <a:pPr fontAlgn="auto">
              <a:spcAft>
                <a:spcPts val="0"/>
              </a:spcAft>
              <a:defRPr/>
            </a:pPr>
            <a:r>
              <a:rPr lang="en-US" dirty="0"/>
              <a:t>Different Processes/ </a:t>
            </a:r>
            <a:r>
              <a:rPr lang="en-US" dirty="0" smtClean="0"/>
              <a:t/>
            </a:r>
            <a:br>
              <a:rPr lang="en-US" dirty="0" smtClean="0"/>
            </a:br>
            <a:r>
              <a:rPr lang="en-US" dirty="0" smtClean="0"/>
              <a:t>Different </a:t>
            </a:r>
            <a:r>
              <a:rPr lang="en-US" dirty="0"/>
              <a:t>Approaches</a:t>
            </a:r>
          </a:p>
        </p:txBody>
      </p:sp>
      <p:graphicFrame>
        <p:nvGraphicFramePr>
          <p:cNvPr id="45059" name="Group 3"/>
          <p:cNvGraphicFramePr>
            <a:graphicFrameLocks noGrp="1"/>
          </p:cNvGraphicFramePr>
          <p:nvPr>
            <p:extLst>
              <p:ext uri="{D42A27DB-BD31-4B8C-83A1-F6EECF244321}">
                <p14:modId xmlns:p14="http://schemas.microsoft.com/office/powerpoint/2010/main" val="3783833687"/>
              </p:ext>
            </p:extLst>
          </p:nvPr>
        </p:nvGraphicFramePr>
        <p:xfrm>
          <a:off x="749300" y="1276350"/>
          <a:ext cx="7772400" cy="2132812"/>
        </p:xfrm>
        <a:graphic>
          <a:graphicData uri="http://schemas.openxmlformats.org/drawingml/2006/table">
            <a:tbl>
              <a:tblPr>
                <a:tableStyleId>{2D5ABB26-0587-4C30-8999-92F81FD0307C}</a:tableStyleId>
              </a:tblPr>
              <a:tblGrid>
                <a:gridCol w="1765300"/>
                <a:gridCol w="6007100"/>
              </a:tblGrid>
              <a:tr h="438899">
                <a:tc>
                  <a:txBody>
                    <a:bodyPr/>
                    <a:lstStyle/>
                    <a:p>
                      <a:pPr marL="0" marR="0" lvl="0" indent="0" algn="ctr"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1400" b="0" i="0" u="none" strike="noStrike" cap="none" normalizeH="0" baseline="0" dirty="0" smtClean="0">
                          <a:ln>
                            <a:noFill/>
                          </a:ln>
                          <a:solidFill>
                            <a:schemeClr val="bg1"/>
                          </a:solidFill>
                          <a:effectLst/>
                          <a:latin typeface="+mn-lt"/>
                          <a:ea typeface="ＭＳ Ｐゴシック" charset="0"/>
                          <a:cs typeface="ＭＳ Ｐゴシック" charset="0"/>
                        </a:rPr>
                        <a:t>TABLE 15.2</a:t>
                      </a:r>
                      <a:endParaRPr kumimoji="0" lang="en-US" sz="1400" b="0" i="0" u="none" strike="noStrike" cap="none" normalizeH="0" baseline="0" dirty="0">
                        <a:ln>
                          <a:noFill/>
                        </a:ln>
                        <a:solidFill>
                          <a:schemeClr val="bg1"/>
                        </a:solidFill>
                        <a:effectLst/>
                        <a:latin typeface="+mn-lt"/>
                        <a:ea typeface="ＭＳ Ｐゴシック" charset="0"/>
                        <a:cs typeface="ＭＳ Ｐゴシック" charset="0"/>
                      </a:endParaRPr>
                    </a:p>
                  </a:txBody>
                  <a:tcPr marT="34283" marB="34283"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tx1"/>
                    </a:solidFill>
                  </a:tcPr>
                </a:tc>
                <a:tc>
                  <a:txBody>
                    <a:bodyPr/>
                    <a:lstStyle/>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1400" b="0" i="0" u="none" strike="noStrike" cap="none" normalizeH="0" baseline="0" dirty="0" smtClean="0">
                          <a:ln>
                            <a:noFill/>
                          </a:ln>
                          <a:solidFill>
                            <a:schemeClr val="tx1"/>
                          </a:solidFill>
                          <a:effectLst/>
                          <a:latin typeface="+mn-lt"/>
                          <a:ea typeface="ＭＳ Ｐゴシック" charset="0"/>
                          <a:cs typeface="ＭＳ Ｐゴシック" charset="0"/>
                        </a:rPr>
                        <a:t>Different Processes Suggest Different Approaches to Scheduling</a:t>
                      </a:r>
                      <a:endParaRPr kumimoji="0" lang="en-US" sz="1400" b="0" i="0" u="none" strike="noStrike" cap="none" normalizeH="0" baseline="0" dirty="0">
                        <a:ln>
                          <a:noFill/>
                        </a:ln>
                        <a:solidFill>
                          <a:schemeClr val="tx1"/>
                        </a:solidFill>
                        <a:effectLst/>
                        <a:latin typeface="+mn-lt"/>
                        <a:ea typeface="ＭＳ Ｐゴシック" charset="0"/>
                        <a:cs typeface="ＭＳ Ｐゴシック" charset="0"/>
                      </a:endParaRPr>
                    </a:p>
                  </a:txBody>
                  <a:tcPr marT="34283" marB="34283"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1693913">
                <a:tc gridSpan="2">
                  <a:txBody>
                    <a:bodyPr/>
                    <a:lstStyle/>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1400" b="1" u="none" strike="noStrike" cap="none" normalizeH="0" baseline="0" dirty="0" smtClean="0">
                          <a:ln>
                            <a:noFill/>
                          </a:ln>
                          <a:solidFill>
                            <a:srgbClr val="002060"/>
                          </a:solidFill>
                          <a:effectLst/>
                          <a:latin typeface="+mn-lt"/>
                        </a:rPr>
                        <a:t>Product-focused facilities (continuous)</a:t>
                      </a:r>
                      <a:endParaRPr kumimoji="0" lang="en-US" sz="1400" b="1" i="0" u="none" strike="noStrike" cap="none" normalizeH="0" baseline="0" dirty="0" smtClean="0">
                        <a:ln>
                          <a:noFill/>
                        </a:ln>
                        <a:solidFill>
                          <a:srgbClr val="002060"/>
                        </a:solidFill>
                        <a:effectLst/>
                        <a:latin typeface="+mn-lt"/>
                        <a:ea typeface="ＭＳ Ｐゴシック" charset="0"/>
                        <a:cs typeface="ＭＳ Ｐゴシック" charset="0"/>
                      </a:endParaRPr>
                    </a:p>
                    <a:p>
                      <a:pPr marL="285750" indent="-285750">
                        <a:buClr>
                          <a:schemeClr val="tx2">
                            <a:lumMod val="75000"/>
                          </a:schemeClr>
                        </a:buClr>
                        <a:buSzPct val="99000"/>
                        <a:buFont typeface="Courier New" pitchFamily="49" charset="0"/>
                        <a:buChar char="o"/>
                      </a:pPr>
                      <a:r>
                        <a:rPr lang="en-US" sz="1400" kern="1200" dirty="0" smtClean="0">
                          <a:solidFill>
                            <a:srgbClr val="002060"/>
                          </a:solidFill>
                          <a:effectLst/>
                          <a:latin typeface="+mn-lt"/>
                          <a:ea typeface="+mn-ea"/>
                          <a:cs typeface="+mn-cs"/>
                        </a:rPr>
                        <a:t>Schedule </a:t>
                      </a:r>
                      <a:r>
                        <a:rPr lang="en-US" sz="1400" b="0" kern="1200" dirty="0" smtClean="0">
                          <a:solidFill>
                            <a:srgbClr val="002060"/>
                          </a:solidFill>
                          <a:effectLst/>
                          <a:latin typeface="+mn-lt"/>
                          <a:ea typeface="+mn-ea"/>
                          <a:cs typeface="+mn-cs"/>
                        </a:rPr>
                        <a:t>high volume finished products of limited variety to meet a reasonably stable demand within existing fixed capacity</a:t>
                      </a:r>
                    </a:p>
                    <a:p>
                      <a:pPr marL="285750" indent="-285750">
                        <a:buClr>
                          <a:schemeClr val="tx2">
                            <a:lumMod val="75000"/>
                          </a:schemeClr>
                        </a:buClr>
                        <a:buSzPct val="99000"/>
                        <a:buFont typeface="Courier New" pitchFamily="49" charset="0"/>
                        <a:buChar char="o"/>
                      </a:pPr>
                      <a:r>
                        <a:rPr lang="en-US" sz="1400" kern="1200" dirty="0" smtClean="0">
                          <a:solidFill>
                            <a:srgbClr val="002060"/>
                          </a:solidFill>
                          <a:effectLst/>
                          <a:latin typeface="+mn-lt"/>
                          <a:ea typeface="+mn-ea"/>
                          <a:cs typeface="+mn-cs"/>
                        </a:rPr>
                        <a:t>Finite </a:t>
                      </a:r>
                      <a:r>
                        <a:rPr lang="en-US" sz="1400" b="0" kern="1200" dirty="0" smtClean="0">
                          <a:solidFill>
                            <a:srgbClr val="002060"/>
                          </a:solidFill>
                          <a:effectLst/>
                          <a:latin typeface="+mn-lt"/>
                          <a:ea typeface="+mn-ea"/>
                          <a:cs typeface="+mn-cs"/>
                        </a:rPr>
                        <a:t>loading with a focus on generating a forward-looking schedule that can meet known setup and run times for the limited range of products</a:t>
                      </a:r>
                    </a:p>
                    <a:p>
                      <a:pPr marL="285750" indent="-285750">
                        <a:buClr>
                          <a:schemeClr val="tx2">
                            <a:lumMod val="75000"/>
                          </a:schemeClr>
                        </a:buClr>
                        <a:buSzPct val="99000"/>
                        <a:buFont typeface="Courier New" pitchFamily="49" charset="0"/>
                        <a:buChar char="o"/>
                      </a:pPr>
                      <a:r>
                        <a:rPr lang="en-US" sz="1400" kern="1200" dirty="0" smtClean="0">
                          <a:solidFill>
                            <a:srgbClr val="002060"/>
                          </a:solidFill>
                          <a:effectLst/>
                          <a:latin typeface="+mn-lt"/>
                          <a:ea typeface="+mn-ea"/>
                          <a:cs typeface="+mn-cs"/>
                        </a:rPr>
                        <a:t>Examples: </a:t>
                      </a:r>
                      <a:r>
                        <a:rPr lang="en-US" sz="1400" b="0" kern="1200" dirty="0" smtClean="0">
                          <a:solidFill>
                            <a:srgbClr val="002060"/>
                          </a:solidFill>
                          <a:effectLst/>
                          <a:latin typeface="+mn-lt"/>
                          <a:ea typeface="+mn-ea"/>
                          <a:cs typeface="+mn-cs"/>
                        </a:rPr>
                        <a:t>huge paper machines at International Paper, beer in a brewery at Anheuser-Busch, and potato chips at Frito-Lay</a:t>
                      </a:r>
                      <a:endParaRPr lang="en-US" sz="1400" dirty="0">
                        <a:solidFill>
                          <a:srgbClr val="002060"/>
                        </a:solidFill>
                        <a:latin typeface="+mn-lt"/>
                      </a:endParaRPr>
                    </a:p>
                  </a:txBody>
                  <a:tcPr marT="34283" marB="34283"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D9DEE9"/>
                    </a:solidFill>
                  </a:tcPr>
                </a:tc>
                <a:tc hMerge="1">
                  <a:txBody>
                    <a:bodyPr/>
                    <a:lstStyle/>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endParaRPr kumimoji="0" lang="en-US" sz="2000" b="1"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ChangeArrowheads="1"/>
          </p:cNvSpPr>
          <p:nvPr>
            <p:ph type="title"/>
          </p:nvPr>
        </p:nvSpPr>
        <p:spPr>
          <a:xfrm>
            <a:off x="457200" y="205979"/>
            <a:ext cx="8229600" cy="1103709"/>
          </a:xfrm>
        </p:spPr>
        <p:txBody>
          <a:bodyPr/>
          <a:lstStyle/>
          <a:p>
            <a:pPr>
              <a:lnSpc>
                <a:spcPct val="80000"/>
              </a:lnSpc>
            </a:pPr>
            <a:r>
              <a:rPr lang="en-US" altLang="en-US" smtClean="0">
                <a:latin typeface="Arial" pitchFamily="34" charset="0"/>
                <a:cs typeface="Arial" pitchFamily="34" charset="0"/>
              </a:rPr>
              <a:t>Focus for Different </a:t>
            </a:r>
            <a:br>
              <a:rPr lang="en-US" altLang="en-US" smtClean="0">
                <a:latin typeface="Arial" pitchFamily="34" charset="0"/>
                <a:cs typeface="Arial" pitchFamily="34" charset="0"/>
              </a:rPr>
            </a:br>
            <a:r>
              <a:rPr lang="en-US" altLang="en-US" smtClean="0">
                <a:latin typeface="Arial" pitchFamily="34" charset="0"/>
                <a:cs typeface="Arial" pitchFamily="34" charset="0"/>
              </a:rPr>
              <a:t>Process Strategies</a:t>
            </a:r>
          </a:p>
        </p:txBody>
      </p:sp>
      <p:grpSp>
        <p:nvGrpSpPr>
          <p:cNvPr id="51259" name="Group 59"/>
          <p:cNvGrpSpPr>
            <a:grpSpLocks/>
          </p:cNvGrpSpPr>
          <p:nvPr/>
        </p:nvGrpSpPr>
        <p:grpSpPr bwMode="auto">
          <a:xfrm>
            <a:off x="6453189" y="1319213"/>
            <a:ext cx="2224087" cy="2420541"/>
            <a:chOff x="4081" y="1212"/>
            <a:chExt cx="1401" cy="2033"/>
          </a:xfrm>
        </p:grpSpPr>
        <p:grpSp>
          <p:nvGrpSpPr>
            <p:cNvPr id="48170" name="Group 58"/>
            <p:cNvGrpSpPr>
              <a:grpSpLocks/>
            </p:cNvGrpSpPr>
            <p:nvPr/>
          </p:nvGrpSpPr>
          <p:grpSpPr bwMode="auto">
            <a:xfrm>
              <a:off x="4081" y="1987"/>
              <a:ext cx="1311" cy="1069"/>
              <a:chOff x="4081" y="1987"/>
              <a:chExt cx="1311" cy="1069"/>
            </a:xfrm>
          </p:grpSpPr>
          <p:sp>
            <p:nvSpPr>
              <p:cNvPr id="48173" name="Freeform 5"/>
              <p:cNvSpPr>
                <a:spLocks/>
              </p:cNvSpPr>
              <p:nvPr/>
            </p:nvSpPr>
            <p:spPr bwMode="auto">
              <a:xfrm flipV="1">
                <a:off x="4663" y="1987"/>
                <a:ext cx="475" cy="1064"/>
              </a:xfrm>
              <a:custGeom>
                <a:avLst/>
                <a:gdLst>
                  <a:gd name="T0" fmla="*/ 0 w 475"/>
                  <a:gd name="T1" fmla="*/ 0 h 1064"/>
                  <a:gd name="T2" fmla="*/ 88 w 475"/>
                  <a:gd name="T3" fmla="*/ 261 h 1064"/>
                  <a:gd name="T4" fmla="*/ 88 w 475"/>
                  <a:gd name="T5" fmla="*/ 1064 h 1064"/>
                  <a:gd name="T6" fmla="*/ 384 w 475"/>
                  <a:gd name="T7" fmla="*/ 1064 h 1064"/>
                  <a:gd name="T8" fmla="*/ 384 w 475"/>
                  <a:gd name="T9" fmla="*/ 264 h 1064"/>
                  <a:gd name="T10" fmla="*/ 475 w 475"/>
                  <a:gd name="T11" fmla="*/ 0 h 1064"/>
                  <a:gd name="T12" fmla="*/ 0 w 475"/>
                  <a:gd name="T13" fmla="*/ 0 h 1064"/>
                  <a:gd name="T14" fmla="*/ 0 60000 65536"/>
                  <a:gd name="T15" fmla="*/ 0 60000 65536"/>
                  <a:gd name="T16" fmla="*/ 0 60000 65536"/>
                  <a:gd name="T17" fmla="*/ 0 60000 65536"/>
                  <a:gd name="T18" fmla="*/ 0 60000 65536"/>
                  <a:gd name="T19" fmla="*/ 0 60000 65536"/>
                  <a:gd name="T20" fmla="*/ 0 60000 65536"/>
                  <a:gd name="T21" fmla="*/ 0 w 475"/>
                  <a:gd name="T22" fmla="*/ 0 h 1064"/>
                  <a:gd name="T23" fmla="*/ 475 w 475"/>
                  <a:gd name="T24" fmla="*/ 1064 h 106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75" h="1064">
                    <a:moveTo>
                      <a:pt x="0" y="0"/>
                    </a:moveTo>
                    <a:lnTo>
                      <a:pt x="88" y="261"/>
                    </a:lnTo>
                    <a:lnTo>
                      <a:pt x="88" y="1064"/>
                    </a:lnTo>
                    <a:lnTo>
                      <a:pt x="384" y="1064"/>
                    </a:lnTo>
                    <a:lnTo>
                      <a:pt x="384" y="264"/>
                    </a:lnTo>
                    <a:lnTo>
                      <a:pt x="475" y="0"/>
                    </a:lnTo>
                    <a:lnTo>
                      <a:pt x="0" y="0"/>
                    </a:lnTo>
                    <a:close/>
                  </a:path>
                </a:pathLst>
              </a:custGeom>
              <a:solidFill>
                <a:schemeClr val="tx2"/>
              </a:solidFill>
              <a:ln w="9525">
                <a:solidFill>
                  <a:schemeClr val="tx1"/>
                </a:solidFill>
                <a:round/>
                <a:headEnd/>
                <a:tailEnd/>
              </a:ln>
            </p:spPr>
            <p:txBody>
              <a:bodyPr wrap="none" anchor="ctr"/>
              <a:lstStyle/>
              <a:p>
                <a:endParaRPr lang="en-US" sz="1200"/>
              </a:p>
            </p:txBody>
          </p:sp>
          <p:sp>
            <p:nvSpPr>
              <p:cNvPr id="48174" name="Line 6"/>
              <p:cNvSpPr>
                <a:spLocks noChangeShapeType="1"/>
              </p:cNvSpPr>
              <p:nvPr/>
            </p:nvSpPr>
            <p:spPr bwMode="auto">
              <a:xfrm flipV="1">
                <a:off x="4384" y="3050"/>
                <a:ext cx="1008"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200"/>
              </a:p>
            </p:txBody>
          </p:sp>
          <p:sp>
            <p:nvSpPr>
              <p:cNvPr id="48175" name="Freeform 7"/>
              <p:cNvSpPr>
                <a:spLocks/>
              </p:cNvSpPr>
              <p:nvPr/>
            </p:nvSpPr>
            <p:spPr bwMode="auto">
              <a:xfrm flipV="1">
                <a:off x="4081" y="2528"/>
                <a:ext cx="305" cy="528"/>
              </a:xfrm>
              <a:custGeom>
                <a:avLst/>
                <a:gdLst>
                  <a:gd name="T0" fmla="*/ 0 w 307"/>
                  <a:gd name="T1" fmla="*/ 528 h 520"/>
                  <a:gd name="T2" fmla="*/ 154 w 307"/>
                  <a:gd name="T3" fmla="*/ 528 h 520"/>
                  <a:gd name="T4" fmla="*/ 154 w 307"/>
                  <a:gd name="T5" fmla="*/ 0 h 520"/>
                  <a:gd name="T6" fmla="*/ 305 w 307"/>
                  <a:gd name="T7" fmla="*/ 0 h 520"/>
                  <a:gd name="T8" fmla="*/ 0 60000 65536"/>
                  <a:gd name="T9" fmla="*/ 0 60000 65536"/>
                  <a:gd name="T10" fmla="*/ 0 60000 65536"/>
                  <a:gd name="T11" fmla="*/ 0 60000 65536"/>
                  <a:gd name="T12" fmla="*/ 0 w 307"/>
                  <a:gd name="T13" fmla="*/ 0 h 520"/>
                  <a:gd name="T14" fmla="*/ 307 w 307"/>
                  <a:gd name="T15" fmla="*/ 520 h 520"/>
                </a:gdLst>
                <a:ahLst/>
                <a:cxnLst>
                  <a:cxn ang="T8">
                    <a:pos x="T0" y="T1"/>
                  </a:cxn>
                  <a:cxn ang="T9">
                    <a:pos x="T2" y="T3"/>
                  </a:cxn>
                  <a:cxn ang="T10">
                    <a:pos x="T4" y="T5"/>
                  </a:cxn>
                  <a:cxn ang="T11">
                    <a:pos x="T6" y="T7"/>
                  </a:cxn>
                </a:cxnLst>
                <a:rect l="T12" t="T13" r="T14" b="T15"/>
                <a:pathLst>
                  <a:path w="307" h="520">
                    <a:moveTo>
                      <a:pt x="0" y="520"/>
                    </a:moveTo>
                    <a:lnTo>
                      <a:pt x="155" y="520"/>
                    </a:lnTo>
                    <a:lnTo>
                      <a:pt x="155" y="0"/>
                    </a:lnTo>
                    <a:lnTo>
                      <a:pt x="307" y="0"/>
                    </a:lnTo>
                  </a:path>
                </a:pathLst>
              </a:custGeom>
              <a:noFill/>
              <a:ln w="57150" cap="flat" cmpd="sng">
                <a:solidFill>
                  <a:schemeClr val="tx1"/>
                </a:solidFill>
                <a:prstDash val="sysDot"/>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1200"/>
              </a:p>
            </p:txBody>
          </p:sp>
        </p:grpSp>
        <p:sp>
          <p:nvSpPr>
            <p:cNvPr id="48171" name="Rectangle 8"/>
            <p:cNvSpPr>
              <a:spLocks noChangeArrowheads="1"/>
            </p:cNvSpPr>
            <p:nvPr/>
          </p:nvSpPr>
          <p:spPr bwMode="auto">
            <a:xfrm>
              <a:off x="4517" y="1212"/>
              <a:ext cx="763" cy="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gn="ctr">
                <a:lnSpc>
                  <a:spcPct val="85000"/>
                </a:lnSpc>
              </a:pPr>
              <a:r>
                <a:rPr lang="en-US" altLang="en-US" sz="1100"/>
                <a:t>Product-focused</a:t>
              </a:r>
            </a:p>
            <a:p>
              <a:pPr algn="ctr">
                <a:lnSpc>
                  <a:spcPct val="85000"/>
                </a:lnSpc>
              </a:pPr>
              <a:r>
                <a:rPr lang="en-US" altLang="en-US" sz="1100"/>
                <a:t>(continuous)</a:t>
              </a:r>
            </a:p>
          </p:txBody>
        </p:sp>
        <p:sp>
          <p:nvSpPr>
            <p:cNvPr id="48172" name="Rectangle 9"/>
            <p:cNvSpPr>
              <a:spLocks noChangeArrowheads="1"/>
            </p:cNvSpPr>
            <p:nvPr/>
          </p:nvSpPr>
          <p:spPr bwMode="auto">
            <a:xfrm>
              <a:off x="4342" y="3047"/>
              <a:ext cx="1140" cy="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gn="ctr">
                <a:lnSpc>
                  <a:spcPct val="85000"/>
                </a:lnSpc>
              </a:pPr>
              <a:r>
                <a:rPr lang="en-US" altLang="en-US" sz="1050"/>
                <a:t>Schedule finished product</a:t>
              </a:r>
            </a:p>
          </p:txBody>
        </p:sp>
      </p:grpSp>
      <p:grpSp>
        <p:nvGrpSpPr>
          <p:cNvPr id="51253" name="Group 53"/>
          <p:cNvGrpSpPr>
            <a:grpSpLocks/>
          </p:cNvGrpSpPr>
          <p:nvPr/>
        </p:nvGrpSpPr>
        <p:grpSpPr bwMode="auto">
          <a:xfrm>
            <a:off x="4519613" y="1319212"/>
            <a:ext cx="2214562" cy="2187179"/>
            <a:chOff x="2863" y="1212"/>
            <a:chExt cx="1395" cy="1837"/>
          </a:xfrm>
        </p:grpSpPr>
        <p:grpSp>
          <p:nvGrpSpPr>
            <p:cNvPr id="48162" name="Group 52"/>
            <p:cNvGrpSpPr>
              <a:grpSpLocks/>
            </p:cNvGrpSpPr>
            <p:nvPr/>
          </p:nvGrpSpPr>
          <p:grpSpPr bwMode="auto">
            <a:xfrm>
              <a:off x="2863" y="1976"/>
              <a:ext cx="1221" cy="1073"/>
              <a:chOff x="2863" y="1976"/>
              <a:chExt cx="1221" cy="1073"/>
            </a:xfrm>
          </p:grpSpPr>
          <p:grpSp>
            <p:nvGrpSpPr>
              <p:cNvPr id="48165" name="Group 12"/>
              <p:cNvGrpSpPr>
                <a:grpSpLocks/>
              </p:cNvGrpSpPr>
              <p:nvPr/>
            </p:nvGrpSpPr>
            <p:grpSpPr bwMode="auto">
              <a:xfrm>
                <a:off x="3319" y="1976"/>
                <a:ext cx="609" cy="1073"/>
                <a:chOff x="3320" y="2080"/>
                <a:chExt cx="609" cy="1073"/>
              </a:xfrm>
            </p:grpSpPr>
            <p:sp>
              <p:nvSpPr>
                <p:cNvPr id="48168" name="AutoShape 13"/>
                <p:cNvSpPr>
                  <a:spLocks noChangeArrowheads="1"/>
                </p:cNvSpPr>
                <p:nvPr/>
              </p:nvSpPr>
              <p:spPr bwMode="auto">
                <a:xfrm>
                  <a:off x="3321" y="2080"/>
                  <a:ext cx="608" cy="533"/>
                </a:xfrm>
                <a:custGeom>
                  <a:avLst/>
                  <a:gdLst>
                    <a:gd name="T0" fmla="*/ 548 w 21600"/>
                    <a:gd name="T1" fmla="*/ 267 h 21600"/>
                    <a:gd name="T2" fmla="*/ 304 w 21600"/>
                    <a:gd name="T3" fmla="*/ 533 h 21600"/>
                    <a:gd name="T4" fmla="*/ 60 w 21600"/>
                    <a:gd name="T5" fmla="*/ 267 h 21600"/>
                    <a:gd name="T6" fmla="*/ 304 w 21600"/>
                    <a:gd name="T7" fmla="*/ 0 h 21600"/>
                    <a:gd name="T8" fmla="*/ 0 60000 65536"/>
                    <a:gd name="T9" fmla="*/ 0 60000 65536"/>
                    <a:gd name="T10" fmla="*/ 0 60000 65536"/>
                    <a:gd name="T11" fmla="*/ 0 60000 65536"/>
                    <a:gd name="T12" fmla="*/ 3943 w 21600"/>
                    <a:gd name="T13" fmla="*/ 3931 h 21600"/>
                    <a:gd name="T14" fmla="*/ 17657 w 21600"/>
                    <a:gd name="T15" fmla="*/ 17669 h 21600"/>
                  </a:gdLst>
                  <a:ahLst/>
                  <a:cxnLst>
                    <a:cxn ang="T8">
                      <a:pos x="T0" y="T1"/>
                    </a:cxn>
                    <a:cxn ang="T9">
                      <a:pos x="T2" y="T3"/>
                    </a:cxn>
                    <a:cxn ang="T10">
                      <a:pos x="T4" y="T5"/>
                    </a:cxn>
                    <a:cxn ang="T11">
                      <a:pos x="T6" y="T7"/>
                    </a:cxn>
                  </a:cxnLst>
                  <a:rect l="T12" t="T13" r="T14" b="T15"/>
                  <a:pathLst>
                    <a:path w="21600" h="21600">
                      <a:moveTo>
                        <a:pt x="0" y="0"/>
                      </a:moveTo>
                      <a:lnTo>
                        <a:pt x="4263" y="21600"/>
                      </a:lnTo>
                      <a:lnTo>
                        <a:pt x="17337" y="21600"/>
                      </a:lnTo>
                      <a:lnTo>
                        <a:pt x="21600" y="0"/>
                      </a:lnTo>
                      <a:close/>
                    </a:path>
                  </a:pathLst>
                </a:custGeom>
                <a:solidFill>
                  <a:schemeClr val="accent1"/>
                </a:solidFill>
                <a:ln w="9525">
                  <a:solidFill>
                    <a:schemeClr val="tx1"/>
                  </a:solidFill>
                  <a:miter lim="800000"/>
                  <a:headEnd/>
                  <a:tailEnd/>
                </a:ln>
              </p:spPr>
              <p:txBody>
                <a:bodyPr wrap="none" anchor="ctr"/>
                <a:lstStyle/>
                <a:p>
                  <a:endParaRPr lang="en-US" sz="1200"/>
                </a:p>
              </p:txBody>
            </p:sp>
            <p:sp>
              <p:nvSpPr>
                <p:cNvPr id="48169" name="AutoShape 14"/>
                <p:cNvSpPr>
                  <a:spLocks noChangeArrowheads="1"/>
                </p:cNvSpPr>
                <p:nvPr/>
              </p:nvSpPr>
              <p:spPr bwMode="auto">
                <a:xfrm flipV="1">
                  <a:off x="3320" y="2617"/>
                  <a:ext cx="608" cy="536"/>
                </a:xfrm>
                <a:custGeom>
                  <a:avLst/>
                  <a:gdLst>
                    <a:gd name="T0" fmla="*/ 548 w 21600"/>
                    <a:gd name="T1" fmla="*/ 268 h 21600"/>
                    <a:gd name="T2" fmla="*/ 304 w 21600"/>
                    <a:gd name="T3" fmla="*/ 536 h 21600"/>
                    <a:gd name="T4" fmla="*/ 60 w 21600"/>
                    <a:gd name="T5" fmla="*/ 268 h 21600"/>
                    <a:gd name="T6" fmla="*/ 304 w 21600"/>
                    <a:gd name="T7" fmla="*/ 0 h 21600"/>
                    <a:gd name="T8" fmla="*/ 0 60000 65536"/>
                    <a:gd name="T9" fmla="*/ 0 60000 65536"/>
                    <a:gd name="T10" fmla="*/ 0 60000 65536"/>
                    <a:gd name="T11" fmla="*/ 0 60000 65536"/>
                    <a:gd name="T12" fmla="*/ 3943 w 21600"/>
                    <a:gd name="T13" fmla="*/ 3949 h 21600"/>
                    <a:gd name="T14" fmla="*/ 17657 w 21600"/>
                    <a:gd name="T15" fmla="*/ 17651 h 21600"/>
                  </a:gdLst>
                  <a:ahLst/>
                  <a:cxnLst>
                    <a:cxn ang="T8">
                      <a:pos x="T0" y="T1"/>
                    </a:cxn>
                    <a:cxn ang="T9">
                      <a:pos x="T2" y="T3"/>
                    </a:cxn>
                    <a:cxn ang="T10">
                      <a:pos x="T4" y="T5"/>
                    </a:cxn>
                    <a:cxn ang="T11">
                      <a:pos x="T6" y="T7"/>
                    </a:cxn>
                  </a:cxnLst>
                  <a:rect l="T12" t="T13" r="T14" b="T15"/>
                  <a:pathLst>
                    <a:path w="21600" h="21600">
                      <a:moveTo>
                        <a:pt x="0" y="0"/>
                      </a:moveTo>
                      <a:lnTo>
                        <a:pt x="4263" y="21600"/>
                      </a:lnTo>
                      <a:lnTo>
                        <a:pt x="17337" y="21600"/>
                      </a:lnTo>
                      <a:lnTo>
                        <a:pt x="21600" y="0"/>
                      </a:lnTo>
                      <a:close/>
                    </a:path>
                  </a:pathLst>
                </a:custGeom>
                <a:solidFill>
                  <a:schemeClr val="accent1"/>
                </a:solidFill>
                <a:ln w="9525">
                  <a:solidFill>
                    <a:schemeClr val="tx1"/>
                  </a:solidFill>
                  <a:miter lim="800000"/>
                  <a:headEnd/>
                  <a:tailEnd/>
                </a:ln>
              </p:spPr>
              <p:txBody>
                <a:bodyPr wrap="none" anchor="ctr"/>
                <a:lstStyle/>
                <a:p>
                  <a:endParaRPr lang="en-US" sz="1200"/>
                </a:p>
              </p:txBody>
            </p:sp>
          </p:grpSp>
          <p:sp>
            <p:nvSpPr>
              <p:cNvPr id="48166" name="Line 15"/>
              <p:cNvSpPr>
                <a:spLocks noChangeShapeType="1"/>
              </p:cNvSpPr>
              <p:nvPr/>
            </p:nvSpPr>
            <p:spPr bwMode="auto">
              <a:xfrm>
                <a:off x="3164" y="2524"/>
                <a:ext cx="920"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200"/>
              </a:p>
            </p:txBody>
          </p:sp>
          <p:sp>
            <p:nvSpPr>
              <p:cNvPr id="48167" name="Freeform 16"/>
              <p:cNvSpPr>
                <a:spLocks/>
              </p:cNvSpPr>
              <p:nvPr/>
            </p:nvSpPr>
            <p:spPr bwMode="auto">
              <a:xfrm flipV="1">
                <a:off x="2863" y="1982"/>
                <a:ext cx="305" cy="544"/>
              </a:xfrm>
              <a:custGeom>
                <a:avLst/>
                <a:gdLst>
                  <a:gd name="T0" fmla="*/ 0 w 307"/>
                  <a:gd name="T1" fmla="*/ 544 h 520"/>
                  <a:gd name="T2" fmla="*/ 154 w 307"/>
                  <a:gd name="T3" fmla="*/ 544 h 520"/>
                  <a:gd name="T4" fmla="*/ 154 w 307"/>
                  <a:gd name="T5" fmla="*/ 0 h 520"/>
                  <a:gd name="T6" fmla="*/ 305 w 307"/>
                  <a:gd name="T7" fmla="*/ 0 h 520"/>
                  <a:gd name="T8" fmla="*/ 0 60000 65536"/>
                  <a:gd name="T9" fmla="*/ 0 60000 65536"/>
                  <a:gd name="T10" fmla="*/ 0 60000 65536"/>
                  <a:gd name="T11" fmla="*/ 0 60000 65536"/>
                  <a:gd name="T12" fmla="*/ 0 w 307"/>
                  <a:gd name="T13" fmla="*/ 0 h 520"/>
                  <a:gd name="T14" fmla="*/ 307 w 307"/>
                  <a:gd name="T15" fmla="*/ 520 h 520"/>
                </a:gdLst>
                <a:ahLst/>
                <a:cxnLst>
                  <a:cxn ang="T8">
                    <a:pos x="T0" y="T1"/>
                  </a:cxn>
                  <a:cxn ang="T9">
                    <a:pos x="T2" y="T3"/>
                  </a:cxn>
                  <a:cxn ang="T10">
                    <a:pos x="T4" y="T5"/>
                  </a:cxn>
                  <a:cxn ang="T11">
                    <a:pos x="T6" y="T7"/>
                  </a:cxn>
                </a:cxnLst>
                <a:rect l="T12" t="T13" r="T14" b="T15"/>
                <a:pathLst>
                  <a:path w="307" h="520">
                    <a:moveTo>
                      <a:pt x="0" y="520"/>
                    </a:moveTo>
                    <a:lnTo>
                      <a:pt x="155" y="520"/>
                    </a:lnTo>
                    <a:lnTo>
                      <a:pt x="155" y="0"/>
                    </a:lnTo>
                    <a:lnTo>
                      <a:pt x="307" y="0"/>
                    </a:lnTo>
                  </a:path>
                </a:pathLst>
              </a:custGeom>
              <a:noFill/>
              <a:ln w="57150" cap="flat" cmpd="sng">
                <a:solidFill>
                  <a:schemeClr val="tx1"/>
                </a:solidFill>
                <a:prstDash val="sysDot"/>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1200"/>
              </a:p>
            </p:txBody>
          </p:sp>
        </p:grpSp>
        <p:sp>
          <p:nvSpPr>
            <p:cNvPr id="48163" name="Rectangle 17"/>
            <p:cNvSpPr>
              <a:spLocks noChangeArrowheads="1"/>
            </p:cNvSpPr>
            <p:nvPr/>
          </p:nvSpPr>
          <p:spPr bwMode="auto">
            <a:xfrm>
              <a:off x="2958" y="1212"/>
              <a:ext cx="1300" cy="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gn="ctr">
                <a:lnSpc>
                  <a:spcPct val="85000"/>
                </a:lnSpc>
              </a:pPr>
              <a:r>
                <a:rPr lang="en-US" altLang="en-US" sz="1100"/>
                <a:t>Repetitive facilities (assemble lines)</a:t>
              </a:r>
            </a:p>
          </p:txBody>
        </p:sp>
        <p:sp>
          <p:nvSpPr>
            <p:cNvPr id="48164" name="Rectangle 18"/>
            <p:cNvSpPr>
              <a:spLocks noChangeArrowheads="1"/>
            </p:cNvSpPr>
            <p:nvPr/>
          </p:nvSpPr>
          <p:spPr bwMode="auto">
            <a:xfrm>
              <a:off x="3062" y="2327"/>
              <a:ext cx="848" cy="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050"/>
                <a:t>Schedule modules</a:t>
              </a:r>
            </a:p>
          </p:txBody>
        </p:sp>
      </p:grpSp>
      <p:grpSp>
        <p:nvGrpSpPr>
          <p:cNvPr id="51256" name="Group 56"/>
          <p:cNvGrpSpPr>
            <a:grpSpLocks/>
          </p:cNvGrpSpPr>
          <p:nvPr/>
        </p:nvGrpSpPr>
        <p:grpSpPr bwMode="auto">
          <a:xfrm>
            <a:off x="3006725" y="1319213"/>
            <a:ext cx="1514475" cy="2171700"/>
            <a:chOff x="1910" y="1212"/>
            <a:chExt cx="954" cy="1824"/>
          </a:xfrm>
        </p:grpSpPr>
        <p:grpSp>
          <p:nvGrpSpPr>
            <p:cNvPr id="48157" name="Group 20"/>
            <p:cNvGrpSpPr>
              <a:grpSpLocks/>
            </p:cNvGrpSpPr>
            <p:nvPr/>
          </p:nvGrpSpPr>
          <p:grpSpPr bwMode="auto">
            <a:xfrm flipV="1">
              <a:off x="1944" y="1980"/>
              <a:ext cx="920" cy="1056"/>
              <a:chOff x="1944" y="2084"/>
              <a:chExt cx="920" cy="1056"/>
            </a:xfrm>
          </p:grpSpPr>
          <p:sp>
            <p:nvSpPr>
              <p:cNvPr id="48160" name="AutoShape 21"/>
              <p:cNvSpPr>
                <a:spLocks noChangeArrowheads="1"/>
              </p:cNvSpPr>
              <p:nvPr/>
            </p:nvSpPr>
            <p:spPr bwMode="auto">
              <a:xfrm>
                <a:off x="2104" y="2084"/>
                <a:ext cx="600" cy="1048"/>
              </a:xfrm>
              <a:custGeom>
                <a:avLst/>
                <a:gdLst>
                  <a:gd name="T0" fmla="*/ 545 w 21600"/>
                  <a:gd name="T1" fmla="*/ 524 h 21600"/>
                  <a:gd name="T2" fmla="*/ 300 w 21600"/>
                  <a:gd name="T3" fmla="*/ 1048 h 21600"/>
                  <a:gd name="T4" fmla="*/ 55 w 21600"/>
                  <a:gd name="T5" fmla="*/ 524 h 21600"/>
                  <a:gd name="T6" fmla="*/ 300 w 21600"/>
                  <a:gd name="T7" fmla="*/ 0 h 21600"/>
                  <a:gd name="T8" fmla="*/ 0 60000 65536"/>
                  <a:gd name="T9" fmla="*/ 0 60000 65536"/>
                  <a:gd name="T10" fmla="*/ 0 60000 65536"/>
                  <a:gd name="T11" fmla="*/ 0 60000 65536"/>
                  <a:gd name="T12" fmla="*/ 3780 w 21600"/>
                  <a:gd name="T13" fmla="*/ 3772 h 21600"/>
                  <a:gd name="T14" fmla="*/ 17820 w 21600"/>
                  <a:gd name="T15" fmla="*/ 17828 h 21600"/>
                </a:gdLst>
                <a:ahLst/>
                <a:cxnLst>
                  <a:cxn ang="T8">
                    <a:pos x="T0" y="T1"/>
                  </a:cxn>
                  <a:cxn ang="T9">
                    <a:pos x="T2" y="T3"/>
                  </a:cxn>
                  <a:cxn ang="T10">
                    <a:pos x="T4" y="T5"/>
                  </a:cxn>
                  <a:cxn ang="T11">
                    <a:pos x="T6" y="T7"/>
                  </a:cxn>
                </a:cxnLst>
                <a:rect l="T12" t="T13" r="T14" b="T15"/>
                <a:pathLst>
                  <a:path w="21600" h="21600">
                    <a:moveTo>
                      <a:pt x="0" y="0"/>
                    </a:moveTo>
                    <a:lnTo>
                      <a:pt x="3960" y="21600"/>
                    </a:lnTo>
                    <a:lnTo>
                      <a:pt x="17640" y="21600"/>
                    </a:lnTo>
                    <a:lnTo>
                      <a:pt x="21600" y="0"/>
                    </a:lnTo>
                    <a:close/>
                  </a:path>
                </a:pathLst>
              </a:custGeom>
              <a:solidFill>
                <a:schemeClr val="accent2"/>
              </a:solidFill>
              <a:ln w="9525">
                <a:solidFill>
                  <a:schemeClr val="tx1"/>
                </a:solidFill>
                <a:miter lim="800000"/>
                <a:headEnd/>
                <a:tailEnd/>
              </a:ln>
            </p:spPr>
            <p:txBody>
              <a:bodyPr wrap="none" anchor="ctr"/>
              <a:lstStyle/>
              <a:p>
                <a:endParaRPr lang="en-US" sz="1200"/>
              </a:p>
            </p:txBody>
          </p:sp>
          <p:sp>
            <p:nvSpPr>
              <p:cNvPr id="48161" name="Line 22"/>
              <p:cNvSpPr>
                <a:spLocks noChangeShapeType="1"/>
              </p:cNvSpPr>
              <p:nvPr/>
            </p:nvSpPr>
            <p:spPr bwMode="auto">
              <a:xfrm>
                <a:off x="1944" y="3140"/>
                <a:ext cx="920"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200"/>
              </a:p>
            </p:txBody>
          </p:sp>
        </p:grpSp>
        <p:sp>
          <p:nvSpPr>
            <p:cNvPr id="48158" name="Rectangle 23"/>
            <p:cNvSpPr>
              <a:spLocks noChangeArrowheads="1"/>
            </p:cNvSpPr>
            <p:nvPr/>
          </p:nvSpPr>
          <p:spPr bwMode="auto">
            <a:xfrm>
              <a:off x="1998" y="1212"/>
              <a:ext cx="778" cy="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gn="ctr">
                <a:lnSpc>
                  <a:spcPct val="85000"/>
                </a:lnSpc>
              </a:pPr>
              <a:r>
                <a:rPr lang="en-US" altLang="en-US" sz="1100"/>
                <a:t>Process-focused</a:t>
              </a:r>
            </a:p>
            <a:p>
              <a:pPr algn="ctr">
                <a:lnSpc>
                  <a:spcPct val="85000"/>
                </a:lnSpc>
              </a:pPr>
              <a:r>
                <a:rPr lang="en-US" altLang="en-US" sz="1100"/>
                <a:t>(job shops)</a:t>
              </a:r>
            </a:p>
          </p:txBody>
        </p:sp>
        <p:sp>
          <p:nvSpPr>
            <p:cNvPr id="48159" name="Rectangle 24"/>
            <p:cNvSpPr>
              <a:spLocks noChangeArrowheads="1"/>
            </p:cNvSpPr>
            <p:nvPr/>
          </p:nvSpPr>
          <p:spPr bwMode="auto">
            <a:xfrm>
              <a:off x="1910" y="1999"/>
              <a:ext cx="764" cy="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050"/>
                <a:t>Schedule orders</a:t>
              </a:r>
            </a:p>
          </p:txBody>
        </p:sp>
      </p:grpSp>
      <p:grpSp>
        <p:nvGrpSpPr>
          <p:cNvPr id="51225" name="Group 25"/>
          <p:cNvGrpSpPr>
            <a:grpSpLocks/>
          </p:cNvGrpSpPr>
          <p:nvPr/>
        </p:nvGrpSpPr>
        <p:grpSpPr bwMode="auto">
          <a:xfrm>
            <a:off x="1892300" y="3962400"/>
            <a:ext cx="6756400" cy="704850"/>
            <a:chOff x="1208" y="3464"/>
            <a:chExt cx="4256" cy="592"/>
          </a:xfrm>
        </p:grpSpPr>
        <p:sp>
          <p:nvSpPr>
            <p:cNvPr id="51226" name="Rectangle 26"/>
            <p:cNvSpPr>
              <a:spLocks noChangeArrowheads="1"/>
            </p:cNvSpPr>
            <p:nvPr/>
          </p:nvSpPr>
          <p:spPr bwMode="auto">
            <a:xfrm>
              <a:off x="1208" y="3464"/>
              <a:ext cx="4256" cy="592"/>
            </a:xfrm>
            <a:prstGeom prst="rect">
              <a:avLst/>
            </a:prstGeom>
            <a:solidFill>
              <a:schemeClr val="accent3"/>
            </a:solidFill>
            <a:ln w="38100">
              <a:solidFill>
                <a:schemeClr val="tx1"/>
              </a:solidFill>
              <a:miter lim="800000"/>
              <a:headEnd/>
              <a:tailEnd/>
            </a:ln>
            <a:effectLst/>
            <a:extLst/>
          </p:spPr>
          <p:txBody>
            <a:bodyPr wrap="none" anchor="ctr"/>
            <a:lstStyle/>
            <a:p>
              <a:pPr fontAlgn="auto">
                <a:spcBef>
                  <a:spcPts val="0"/>
                </a:spcBef>
                <a:spcAft>
                  <a:spcPts val="0"/>
                </a:spcAft>
                <a:defRPr/>
              </a:pPr>
              <a:endParaRPr lang="en-US" sz="1200"/>
            </a:p>
          </p:txBody>
        </p:sp>
        <p:sp>
          <p:nvSpPr>
            <p:cNvPr id="48156" name="Rectangle 27"/>
            <p:cNvSpPr>
              <a:spLocks noChangeArrowheads="1"/>
            </p:cNvSpPr>
            <p:nvPr/>
          </p:nvSpPr>
          <p:spPr bwMode="auto">
            <a:xfrm>
              <a:off x="1298" y="3530"/>
              <a:ext cx="3993" cy="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tabLst>
                  <a:tab pos="1625600" algn="ctr"/>
                  <a:tab pos="3619500" algn="ctr"/>
                  <a:tab pos="5524500" algn="ctr"/>
                </a:tabLst>
                <a:defRPr>
                  <a:solidFill>
                    <a:schemeClr val="tx1"/>
                  </a:solidFill>
                  <a:latin typeface="Arial" pitchFamily="34" charset="0"/>
                  <a:cs typeface="Arial" pitchFamily="34" charset="0"/>
                </a:defRPr>
              </a:lvl1pPr>
              <a:lvl2pPr marL="742950" indent="-285750">
                <a:tabLst>
                  <a:tab pos="1625600" algn="ctr"/>
                  <a:tab pos="3619500" algn="ctr"/>
                  <a:tab pos="5524500" algn="ctr"/>
                </a:tabLst>
                <a:defRPr>
                  <a:solidFill>
                    <a:schemeClr val="tx1"/>
                  </a:solidFill>
                  <a:latin typeface="Arial" pitchFamily="34" charset="0"/>
                  <a:cs typeface="Arial" pitchFamily="34" charset="0"/>
                </a:defRPr>
              </a:lvl2pPr>
              <a:lvl3pPr marL="1143000" indent="-228600">
                <a:tabLst>
                  <a:tab pos="1625600" algn="ctr"/>
                  <a:tab pos="3619500" algn="ctr"/>
                  <a:tab pos="5524500" algn="ctr"/>
                </a:tabLst>
                <a:defRPr>
                  <a:solidFill>
                    <a:schemeClr val="tx1"/>
                  </a:solidFill>
                  <a:latin typeface="Arial" pitchFamily="34" charset="0"/>
                  <a:cs typeface="Arial" pitchFamily="34" charset="0"/>
                </a:defRPr>
              </a:lvl3pPr>
              <a:lvl4pPr marL="1600200" indent="-228600">
                <a:tabLst>
                  <a:tab pos="1625600" algn="ctr"/>
                  <a:tab pos="3619500" algn="ctr"/>
                  <a:tab pos="5524500" algn="ctr"/>
                </a:tabLst>
                <a:defRPr>
                  <a:solidFill>
                    <a:schemeClr val="tx1"/>
                  </a:solidFill>
                  <a:latin typeface="Arial" pitchFamily="34" charset="0"/>
                  <a:cs typeface="Arial" pitchFamily="34" charset="0"/>
                </a:defRPr>
              </a:lvl4pPr>
              <a:lvl5pPr marL="2057400" indent="-228600">
                <a:tabLst>
                  <a:tab pos="1625600" algn="ctr"/>
                  <a:tab pos="3619500" algn="ctr"/>
                  <a:tab pos="5524500" algn="ctr"/>
                </a:tabLst>
                <a:defRPr>
                  <a:solidFill>
                    <a:schemeClr val="tx1"/>
                  </a:solidFill>
                  <a:latin typeface="Arial" pitchFamily="34" charset="0"/>
                  <a:cs typeface="Arial" pitchFamily="34" charset="0"/>
                </a:defRPr>
              </a:lvl5pPr>
              <a:lvl6pPr marL="2514600" indent="-228600" defTabSz="457200" fontAlgn="base">
                <a:spcBef>
                  <a:spcPct val="0"/>
                </a:spcBef>
                <a:spcAft>
                  <a:spcPct val="0"/>
                </a:spcAft>
                <a:tabLst>
                  <a:tab pos="1625600" algn="ctr"/>
                  <a:tab pos="3619500" algn="ctr"/>
                  <a:tab pos="5524500" algn="ctr"/>
                </a:tabLst>
                <a:defRPr>
                  <a:solidFill>
                    <a:schemeClr val="tx1"/>
                  </a:solidFill>
                  <a:latin typeface="Arial" pitchFamily="34" charset="0"/>
                  <a:cs typeface="Arial" pitchFamily="34" charset="0"/>
                </a:defRPr>
              </a:lvl6pPr>
              <a:lvl7pPr marL="2971800" indent="-228600" defTabSz="457200" fontAlgn="base">
                <a:spcBef>
                  <a:spcPct val="0"/>
                </a:spcBef>
                <a:spcAft>
                  <a:spcPct val="0"/>
                </a:spcAft>
                <a:tabLst>
                  <a:tab pos="1625600" algn="ctr"/>
                  <a:tab pos="3619500" algn="ctr"/>
                  <a:tab pos="5524500" algn="ctr"/>
                </a:tabLst>
                <a:defRPr>
                  <a:solidFill>
                    <a:schemeClr val="tx1"/>
                  </a:solidFill>
                  <a:latin typeface="Arial" pitchFamily="34" charset="0"/>
                  <a:cs typeface="Arial" pitchFamily="34" charset="0"/>
                </a:defRPr>
              </a:lvl7pPr>
              <a:lvl8pPr marL="3429000" indent="-228600" defTabSz="457200" fontAlgn="base">
                <a:spcBef>
                  <a:spcPct val="0"/>
                </a:spcBef>
                <a:spcAft>
                  <a:spcPct val="0"/>
                </a:spcAft>
                <a:tabLst>
                  <a:tab pos="1625600" algn="ctr"/>
                  <a:tab pos="3619500" algn="ctr"/>
                  <a:tab pos="5524500" algn="ctr"/>
                </a:tabLst>
                <a:defRPr>
                  <a:solidFill>
                    <a:schemeClr val="tx1"/>
                  </a:solidFill>
                  <a:latin typeface="Arial" pitchFamily="34" charset="0"/>
                  <a:cs typeface="Arial" pitchFamily="34" charset="0"/>
                </a:defRPr>
              </a:lvl8pPr>
              <a:lvl9pPr marL="3886200" indent="-228600" defTabSz="457200" fontAlgn="base">
                <a:spcBef>
                  <a:spcPct val="0"/>
                </a:spcBef>
                <a:spcAft>
                  <a:spcPct val="0"/>
                </a:spcAft>
                <a:tabLst>
                  <a:tab pos="1625600" algn="ctr"/>
                  <a:tab pos="3619500" algn="ctr"/>
                  <a:tab pos="5524500" algn="ctr"/>
                </a:tabLst>
                <a:defRPr>
                  <a:solidFill>
                    <a:schemeClr val="tx1"/>
                  </a:solidFill>
                  <a:latin typeface="Arial" pitchFamily="34" charset="0"/>
                  <a:cs typeface="Arial" pitchFamily="34" charset="0"/>
                </a:defRPr>
              </a:lvl9pPr>
            </a:lstStyle>
            <a:p>
              <a:r>
                <a:rPr lang="en-US" altLang="en-US" sz="1050"/>
                <a:t>Examples:	Print shop	Motorcycles	Steel, Beer, Bread</a:t>
              </a:r>
            </a:p>
            <a:p>
              <a:r>
                <a:rPr lang="en-US" altLang="en-US" sz="1050"/>
                <a:t>	Machine shop	Autos, TVs	Lightbulbs</a:t>
              </a:r>
            </a:p>
            <a:p>
              <a:r>
                <a:rPr lang="en-US" altLang="en-US" sz="1050"/>
                <a:t>	Fine-dining restaurant	Fast-food restaurant	Paper</a:t>
              </a:r>
            </a:p>
          </p:txBody>
        </p:sp>
      </p:grpSp>
      <p:grpSp>
        <p:nvGrpSpPr>
          <p:cNvPr id="51255" name="Group 55"/>
          <p:cNvGrpSpPr>
            <a:grpSpLocks/>
          </p:cNvGrpSpPr>
          <p:nvPr/>
        </p:nvGrpSpPr>
        <p:grpSpPr bwMode="auto">
          <a:xfrm>
            <a:off x="3098800" y="1914525"/>
            <a:ext cx="2603500" cy="1896666"/>
            <a:chOff x="1968" y="1712"/>
            <a:chExt cx="1640" cy="1593"/>
          </a:xfrm>
        </p:grpSpPr>
        <p:sp>
          <p:nvSpPr>
            <p:cNvPr id="48153" name="Freeform 29"/>
            <p:cNvSpPr>
              <a:spLocks/>
            </p:cNvSpPr>
            <p:nvPr/>
          </p:nvSpPr>
          <p:spPr bwMode="auto">
            <a:xfrm>
              <a:off x="1968" y="1712"/>
              <a:ext cx="1640" cy="248"/>
            </a:xfrm>
            <a:custGeom>
              <a:avLst/>
              <a:gdLst>
                <a:gd name="T0" fmla="*/ 0 w 1640"/>
                <a:gd name="T1" fmla="*/ 128 h 248"/>
                <a:gd name="T2" fmla="*/ 288 w 1640"/>
                <a:gd name="T3" fmla="*/ 24 h 248"/>
                <a:gd name="T4" fmla="*/ 640 w 1640"/>
                <a:gd name="T5" fmla="*/ 8 h 248"/>
                <a:gd name="T6" fmla="*/ 1096 w 1640"/>
                <a:gd name="T7" fmla="*/ 72 h 248"/>
                <a:gd name="T8" fmla="*/ 1640 w 1640"/>
                <a:gd name="T9" fmla="*/ 248 h 248"/>
                <a:gd name="T10" fmla="*/ 0 60000 65536"/>
                <a:gd name="T11" fmla="*/ 0 60000 65536"/>
                <a:gd name="T12" fmla="*/ 0 60000 65536"/>
                <a:gd name="T13" fmla="*/ 0 60000 65536"/>
                <a:gd name="T14" fmla="*/ 0 60000 65536"/>
                <a:gd name="T15" fmla="*/ 0 w 1640"/>
                <a:gd name="T16" fmla="*/ 0 h 248"/>
                <a:gd name="T17" fmla="*/ 1640 w 1640"/>
                <a:gd name="T18" fmla="*/ 248 h 248"/>
              </a:gdLst>
              <a:ahLst/>
              <a:cxnLst>
                <a:cxn ang="T10">
                  <a:pos x="T0" y="T1"/>
                </a:cxn>
                <a:cxn ang="T11">
                  <a:pos x="T2" y="T3"/>
                </a:cxn>
                <a:cxn ang="T12">
                  <a:pos x="T4" y="T5"/>
                </a:cxn>
                <a:cxn ang="T13">
                  <a:pos x="T6" y="T7"/>
                </a:cxn>
                <a:cxn ang="T14">
                  <a:pos x="T8" y="T9"/>
                </a:cxn>
              </a:cxnLst>
              <a:rect l="T15" t="T16" r="T17" b="T18"/>
              <a:pathLst>
                <a:path w="1640" h="248">
                  <a:moveTo>
                    <a:pt x="0" y="128"/>
                  </a:moveTo>
                  <a:cubicBezTo>
                    <a:pt x="90" y="86"/>
                    <a:pt x="181" y="44"/>
                    <a:pt x="288" y="24"/>
                  </a:cubicBezTo>
                  <a:cubicBezTo>
                    <a:pt x="395" y="4"/>
                    <a:pt x="505" y="0"/>
                    <a:pt x="640" y="8"/>
                  </a:cubicBezTo>
                  <a:cubicBezTo>
                    <a:pt x="775" y="16"/>
                    <a:pt x="929" y="32"/>
                    <a:pt x="1096" y="72"/>
                  </a:cubicBezTo>
                  <a:cubicBezTo>
                    <a:pt x="1263" y="112"/>
                    <a:pt x="1451" y="180"/>
                    <a:pt x="1640" y="248"/>
                  </a:cubicBezTo>
                </a:path>
              </a:pathLst>
            </a:custGeom>
            <a:noFill/>
            <a:ln w="57150" cmpd="sng">
              <a:solidFill>
                <a:srgbClr val="255898"/>
              </a:solidFill>
              <a:round/>
              <a:headEnd/>
              <a:tailEnd type="triangle" w="sm" len="sm"/>
            </a:ln>
            <a:extLst>
              <a:ext uri="{909E8E84-426E-40DD-AFC4-6F175D3DCCD1}">
                <a14:hiddenFill xmlns:a14="http://schemas.microsoft.com/office/drawing/2010/main">
                  <a:solidFill>
                    <a:srgbClr val="FFFFFF"/>
                  </a:solidFill>
                </a14:hiddenFill>
              </a:ext>
            </a:extLst>
          </p:spPr>
          <p:txBody>
            <a:bodyPr wrap="none" anchor="ctr"/>
            <a:lstStyle/>
            <a:p>
              <a:endParaRPr lang="en-US" sz="1200"/>
            </a:p>
          </p:txBody>
        </p:sp>
        <p:sp>
          <p:nvSpPr>
            <p:cNvPr id="48154" name="Freeform 30"/>
            <p:cNvSpPr>
              <a:spLocks/>
            </p:cNvSpPr>
            <p:nvPr/>
          </p:nvSpPr>
          <p:spPr bwMode="auto">
            <a:xfrm>
              <a:off x="2088" y="3064"/>
              <a:ext cx="1496" cy="241"/>
            </a:xfrm>
            <a:custGeom>
              <a:avLst/>
              <a:gdLst>
                <a:gd name="T0" fmla="*/ 0 w 1496"/>
                <a:gd name="T1" fmla="*/ 120 h 241"/>
                <a:gd name="T2" fmla="*/ 320 w 1496"/>
                <a:gd name="T3" fmla="*/ 200 h 241"/>
                <a:gd name="T4" fmla="*/ 756 w 1496"/>
                <a:gd name="T5" fmla="*/ 236 h 241"/>
                <a:gd name="T6" fmla="*/ 1188 w 1496"/>
                <a:gd name="T7" fmla="*/ 172 h 241"/>
                <a:gd name="T8" fmla="*/ 1496 w 1496"/>
                <a:gd name="T9" fmla="*/ 0 h 241"/>
                <a:gd name="T10" fmla="*/ 0 60000 65536"/>
                <a:gd name="T11" fmla="*/ 0 60000 65536"/>
                <a:gd name="T12" fmla="*/ 0 60000 65536"/>
                <a:gd name="T13" fmla="*/ 0 60000 65536"/>
                <a:gd name="T14" fmla="*/ 0 60000 65536"/>
                <a:gd name="T15" fmla="*/ 0 w 1496"/>
                <a:gd name="T16" fmla="*/ 0 h 241"/>
                <a:gd name="T17" fmla="*/ 1496 w 1496"/>
                <a:gd name="T18" fmla="*/ 241 h 241"/>
              </a:gdLst>
              <a:ahLst/>
              <a:cxnLst>
                <a:cxn ang="T10">
                  <a:pos x="T0" y="T1"/>
                </a:cxn>
                <a:cxn ang="T11">
                  <a:pos x="T2" y="T3"/>
                </a:cxn>
                <a:cxn ang="T12">
                  <a:pos x="T4" y="T5"/>
                </a:cxn>
                <a:cxn ang="T13">
                  <a:pos x="T6" y="T7"/>
                </a:cxn>
                <a:cxn ang="T14">
                  <a:pos x="T8" y="T9"/>
                </a:cxn>
              </a:cxnLst>
              <a:rect l="T15" t="T16" r="T17" b="T18"/>
              <a:pathLst>
                <a:path w="1496" h="241">
                  <a:moveTo>
                    <a:pt x="0" y="120"/>
                  </a:moveTo>
                  <a:cubicBezTo>
                    <a:pt x="96" y="148"/>
                    <a:pt x="194" y="181"/>
                    <a:pt x="320" y="200"/>
                  </a:cubicBezTo>
                  <a:cubicBezTo>
                    <a:pt x="446" y="219"/>
                    <a:pt x="611" y="241"/>
                    <a:pt x="756" y="236"/>
                  </a:cubicBezTo>
                  <a:cubicBezTo>
                    <a:pt x="901" y="231"/>
                    <a:pt x="1065" y="211"/>
                    <a:pt x="1188" y="172"/>
                  </a:cubicBezTo>
                  <a:cubicBezTo>
                    <a:pt x="1311" y="133"/>
                    <a:pt x="1432" y="36"/>
                    <a:pt x="1496" y="0"/>
                  </a:cubicBezTo>
                </a:path>
              </a:pathLst>
            </a:custGeom>
            <a:noFill/>
            <a:ln w="57150" cmpd="sng">
              <a:solidFill>
                <a:srgbClr val="255898"/>
              </a:solidFill>
              <a:round/>
              <a:headEnd/>
              <a:tailEnd type="triangle" w="sm" len="sm"/>
            </a:ln>
            <a:extLst>
              <a:ext uri="{909E8E84-426E-40DD-AFC4-6F175D3DCCD1}">
                <a14:hiddenFill xmlns:a14="http://schemas.microsoft.com/office/drawing/2010/main">
                  <a:solidFill>
                    <a:srgbClr val="FFFFFF"/>
                  </a:solidFill>
                </a14:hiddenFill>
              </a:ext>
            </a:extLst>
          </p:spPr>
          <p:txBody>
            <a:bodyPr wrap="none" anchor="ctr"/>
            <a:lstStyle/>
            <a:p>
              <a:endParaRPr lang="en-US" sz="1200"/>
            </a:p>
          </p:txBody>
        </p:sp>
      </p:grpSp>
      <p:grpSp>
        <p:nvGrpSpPr>
          <p:cNvPr id="51260" name="Group 60"/>
          <p:cNvGrpSpPr>
            <a:grpSpLocks/>
          </p:cNvGrpSpPr>
          <p:nvPr/>
        </p:nvGrpSpPr>
        <p:grpSpPr bwMode="auto">
          <a:xfrm>
            <a:off x="5092700" y="1960960"/>
            <a:ext cx="2349500" cy="1828800"/>
            <a:chOff x="3224" y="1751"/>
            <a:chExt cx="1480" cy="1536"/>
          </a:xfrm>
        </p:grpSpPr>
        <p:sp>
          <p:nvSpPr>
            <p:cNvPr id="48151" name="Freeform 32"/>
            <p:cNvSpPr>
              <a:spLocks/>
            </p:cNvSpPr>
            <p:nvPr/>
          </p:nvSpPr>
          <p:spPr bwMode="auto">
            <a:xfrm>
              <a:off x="3224" y="1751"/>
              <a:ext cx="1480" cy="225"/>
            </a:xfrm>
            <a:custGeom>
              <a:avLst/>
              <a:gdLst>
                <a:gd name="T0" fmla="*/ 0 w 1304"/>
                <a:gd name="T1" fmla="*/ 73 h 225"/>
                <a:gd name="T2" fmla="*/ 336 w 1304"/>
                <a:gd name="T3" fmla="*/ 9 h 225"/>
                <a:gd name="T4" fmla="*/ 754 w 1304"/>
                <a:gd name="T5" fmla="*/ 17 h 225"/>
                <a:gd name="T6" fmla="*/ 1235 w 1304"/>
                <a:gd name="T7" fmla="*/ 105 h 225"/>
                <a:gd name="T8" fmla="*/ 1480 w 1304"/>
                <a:gd name="T9" fmla="*/ 225 h 225"/>
                <a:gd name="T10" fmla="*/ 0 60000 65536"/>
                <a:gd name="T11" fmla="*/ 0 60000 65536"/>
                <a:gd name="T12" fmla="*/ 0 60000 65536"/>
                <a:gd name="T13" fmla="*/ 0 60000 65536"/>
                <a:gd name="T14" fmla="*/ 0 60000 65536"/>
                <a:gd name="T15" fmla="*/ 0 w 1304"/>
                <a:gd name="T16" fmla="*/ 0 h 225"/>
                <a:gd name="T17" fmla="*/ 1304 w 1304"/>
                <a:gd name="T18" fmla="*/ 225 h 225"/>
              </a:gdLst>
              <a:ahLst/>
              <a:cxnLst>
                <a:cxn ang="T10">
                  <a:pos x="T0" y="T1"/>
                </a:cxn>
                <a:cxn ang="T11">
                  <a:pos x="T2" y="T3"/>
                </a:cxn>
                <a:cxn ang="T12">
                  <a:pos x="T4" y="T5"/>
                </a:cxn>
                <a:cxn ang="T13">
                  <a:pos x="T6" y="T7"/>
                </a:cxn>
                <a:cxn ang="T14">
                  <a:pos x="T8" y="T9"/>
                </a:cxn>
              </a:cxnLst>
              <a:rect l="T15" t="T16" r="T17" b="T18"/>
              <a:pathLst>
                <a:path w="1304" h="225">
                  <a:moveTo>
                    <a:pt x="0" y="73"/>
                  </a:moveTo>
                  <a:cubicBezTo>
                    <a:pt x="49" y="62"/>
                    <a:pt x="185" y="18"/>
                    <a:pt x="296" y="9"/>
                  </a:cubicBezTo>
                  <a:cubicBezTo>
                    <a:pt x="407" y="0"/>
                    <a:pt x="532" y="1"/>
                    <a:pt x="664" y="17"/>
                  </a:cubicBezTo>
                  <a:cubicBezTo>
                    <a:pt x="796" y="33"/>
                    <a:pt x="981" y="70"/>
                    <a:pt x="1088" y="105"/>
                  </a:cubicBezTo>
                  <a:cubicBezTo>
                    <a:pt x="1195" y="140"/>
                    <a:pt x="1249" y="182"/>
                    <a:pt x="1304" y="225"/>
                  </a:cubicBezTo>
                </a:path>
              </a:pathLst>
            </a:custGeom>
            <a:noFill/>
            <a:ln w="57150" cmpd="sng">
              <a:solidFill>
                <a:schemeClr val="tx2"/>
              </a:solidFill>
              <a:round/>
              <a:headEnd/>
              <a:tailEnd type="triangle" w="sm" len="sm"/>
            </a:ln>
            <a:extLst>
              <a:ext uri="{909E8E84-426E-40DD-AFC4-6F175D3DCCD1}">
                <a14:hiddenFill xmlns:a14="http://schemas.microsoft.com/office/drawing/2010/main">
                  <a:solidFill>
                    <a:srgbClr val="FFFFFF"/>
                  </a:solidFill>
                </a14:hiddenFill>
              </a:ext>
            </a:extLst>
          </p:spPr>
          <p:txBody>
            <a:bodyPr wrap="none" anchor="ctr"/>
            <a:lstStyle/>
            <a:p>
              <a:endParaRPr lang="en-US" sz="1200"/>
            </a:p>
          </p:txBody>
        </p:sp>
        <p:sp>
          <p:nvSpPr>
            <p:cNvPr id="48152" name="Freeform 33"/>
            <p:cNvSpPr>
              <a:spLocks/>
            </p:cNvSpPr>
            <p:nvPr/>
          </p:nvSpPr>
          <p:spPr bwMode="auto">
            <a:xfrm>
              <a:off x="3360" y="3052"/>
              <a:ext cx="1056" cy="235"/>
            </a:xfrm>
            <a:custGeom>
              <a:avLst/>
              <a:gdLst>
                <a:gd name="T0" fmla="*/ 0 w 1488"/>
                <a:gd name="T1" fmla="*/ 160 h 235"/>
                <a:gd name="T2" fmla="*/ 321 w 1488"/>
                <a:gd name="T3" fmla="*/ 216 h 235"/>
                <a:gd name="T4" fmla="*/ 588 w 1488"/>
                <a:gd name="T5" fmla="*/ 232 h 235"/>
                <a:gd name="T6" fmla="*/ 849 w 1488"/>
                <a:gd name="T7" fmla="*/ 200 h 235"/>
                <a:gd name="T8" fmla="*/ 985 w 1488"/>
                <a:gd name="T9" fmla="*/ 120 h 235"/>
                <a:gd name="T10" fmla="*/ 1056 w 1488"/>
                <a:gd name="T11" fmla="*/ 0 h 235"/>
                <a:gd name="T12" fmla="*/ 0 60000 65536"/>
                <a:gd name="T13" fmla="*/ 0 60000 65536"/>
                <a:gd name="T14" fmla="*/ 0 60000 65536"/>
                <a:gd name="T15" fmla="*/ 0 60000 65536"/>
                <a:gd name="T16" fmla="*/ 0 60000 65536"/>
                <a:gd name="T17" fmla="*/ 0 60000 65536"/>
                <a:gd name="T18" fmla="*/ 0 w 1488"/>
                <a:gd name="T19" fmla="*/ 0 h 235"/>
                <a:gd name="T20" fmla="*/ 1488 w 1488"/>
                <a:gd name="T21" fmla="*/ 235 h 235"/>
              </a:gdLst>
              <a:ahLst/>
              <a:cxnLst>
                <a:cxn ang="T12">
                  <a:pos x="T0" y="T1"/>
                </a:cxn>
                <a:cxn ang="T13">
                  <a:pos x="T2" y="T3"/>
                </a:cxn>
                <a:cxn ang="T14">
                  <a:pos x="T4" y="T5"/>
                </a:cxn>
                <a:cxn ang="T15">
                  <a:pos x="T6" y="T7"/>
                </a:cxn>
                <a:cxn ang="T16">
                  <a:pos x="T8" y="T9"/>
                </a:cxn>
                <a:cxn ang="T17">
                  <a:pos x="T10" y="T11"/>
                </a:cxn>
              </a:cxnLst>
              <a:rect l="T18" t="T19" r="T20" b="T21"/>
              <a:pathLst>
                <a:path w="1488" h="235">
                  <a:moveTo>
                    <a:pt x="0" y="160"/>
                  </a:moveTo>
                  <a:cubicBezTo>
                    <a:pt x="157" y="182"/>
                    <a:pt x="314" y="204"/>
                    <a:pt x="452" y="216"/>
                  </a:cubicBezTo>
                  <a:cubicBezTo>
                    <a:pt x="590" y="228"/>
                    <a:pt x="704" y="235"/>
                    <a:pt x="828" y="232"/>
                  </a:cubicBezTo>
                  <a:cubicBezTo>
                    <a:pt x="952" y="229"/>
                    <a:pt x="1103" y="219"/>
                    <a:pt x="1196" y="200"/>
                  </a:cubicBezTo>
                  <a:cubicBezTo>
                    <a:pt x="1289" y="181"/>
                    <a:pt x="1339" y="153"/>
                    <a:pt x="1388" y="120"/>
                  </a:cubicBezTo>
                  <a:cubicBezTo>
                    <a:pt x="1437" y="87"/>
                    <a:pt x="1462" y="43"/>
                    <a:pt x="1488" y="0"/>
                  </a:cubicBezTo>
                </a:path>
              </a:pathLst>
            </a:custGeom>
            <a:noFill/>
            <a:ln w="57150" cmpd="sng">
              <a:solidFill>
                <a:schemeClr val="tx2"/>
              </a:solidFill>
              <a:round/>
              <a:headEnd/>
              <a:tailEnd type="triangle" w="sm" len="sm"/>
            </a:ln>
            <a:extLst>
              <a:ext uri="{909E8E84-426E-40DD-AFC4-6F175D3DCCD1}">
                <a14:hiddenFill xmlns:a14="http://schemas.microsoft.com/office/drawing/2010/main">
                  <a:solidFill>
                    <a:srgbClr val="FFFFFF"/>
                  </a:solidFill>
                </a14:hiddenFill>
              </a:ext>
            </a:extLst>
          </p:spPr>
          <p:txBody>
            <a:bodyPr wrap="none" anchor="ctr"/>
            <a:lstStyle/>
            <a:p>
              <a:endParaRPr lang="en-US" sz="1200"/>
            </a:p>
          </p:txBody>
        </p:sp>
      </p:grpSp>
      <p:grpSp>
        <p:nvGrpSpPr>
          <p:cNvPr id="51234" name="Group 34"/>
          <p:cNvGrpSpPr>
            <a:grpSpLocks/>
          </p:cNvGrpSpPr>
          <p:nvPr/>
        </p:nvGrpSpPr>
        <p:grpSpPr bwMode="auto">
          <a:xfrm>
            <a:off x="355600" y="2381250"/>
            <a:ext cx="2654300" cy="1104900"/>
            <a:chOff x="240" y="2208"/>
            <a:chExt cx="1672" cy="928"/>
          </a:xfrm>
        </p:grpSpPr>
        <p:sp>
          <p:nvSpPr>
            <p:cNvPr id="48147" name="Line 35"/>
            <p:cNvSpPr>
              <a:spLocks noChangeShapeType="1"/>
            </p:cNvSpPr>
            <p:nvPr/>
          </p:nvSpPr>
          <p:spPr bwMode="auto">
            <a:xfrm>
              <a:off x="1400" y="2704"/>
              <a:ext cx="512" cy="432"/>
            </a:xfrm>
            <a:prstGeom prst="line">
              <a:avLst/>
            </a:prstGeom>
            <a:noFill/>
            <a:ln w="57150">
              <a:solidFill>
                <a:srgbClr val="255898"/>
              </a:solidFill>
              <a:round/>
              <a:headEnd/>
              <a:tailEnd type="triangle" w="sm" len="sm"/>
            </a:ln>
            <a:extLst>
              <a:ext uri="{909E8E84-426E-40DD-AFC4-6F175D3DCCD1}">
                <a14:hiddenFill xmlns:a14="http://schemas.microsoft.com/office/drawing/2010/main">
                  <a:noFill/>
                </a14:hiddenFill>
              </a:ext>
            </a:extLst>
          </p:spPr>
          <p:txBody>
            <a:bodyPr wrap="none" anchor="ctr"/>
            <a:lstStyle/>
            <a:p>
              <a:endParaRPr lang="en-US" sz="1200"/>
            </a:p>
          </p:txBody>
        </p:sp>
        <p:grpSp>
          <p:nvGrpSpPr>
            <p:cNvPr id="48148" name="Group 36"/>
            <p:cNvGrpSpPr>
              <a:grpSpLocks/>
            </p:cNvGrpSpPr>
            <p:nvPr/>
          </p:nvGrpSpPr>
          <p:grpSpPr bwMode="auto">
            <a:xfrm>
              <a:off x="240" y="2208"/>
              <a:ext cx="1512" cy="600"/>
              <a:chOff x="240" y="2208"/>
              <a:chExt cx="1512" cy="600"/>
            </a:xfrm>
          </p:grpSpPr>
          <p:sp>
            <p:nvSpPr>
              <p:cNvPr id="48149" name="Oval 37"/>
              <p:cNvSpPr>
                <a:spLocks noChangeArrowheads="1"/>
              </p:cNvSpPr>
              <p:nvPr/>
            </p:nvSpPr>
            <p:spPr bwMode="auto">
              <a:xfrm>
                <a:off x="240" y="2208"/>
                <a:ext cx="1512" cy="600"/>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sz="1200"/>
              </a:p>
            </p:txBody>
          </p:sp>
          <p:sp>
            <p:nvSpPr>
              <p:cNvPr id="48150" name="Rectangle 38"/>
              <p:cNvSpPr>
                <a:spLocks noChangeArrowheads="1"/>
              </p:cNvSpPr>
              <p:nvPr/>
            </p:nvSpPr>
            <p:spPr bwMode="auto">
              <a:xfrm>
                <a:off x="302" y="2321"/>
                <a:ext cx="1373" cy="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gn="ctr">
                  <a:lnSpc>
                    <a:spcPct val="85000"/>
                  </a:lnSpc>
                </a:pPr>
                <a:r>
                  <a:rPr lang="en-US" altLang="en-US" sz="1100"/>
                  <a:t>Typical focus of the master production schedule</a:t>
                </a:r>
              </a:p>
            </p:txBody>
          </p:sp>
        </p:grpSp>
      </p:grpSp>
      <p:grpSp>
        <p:nvGrpSpPr>
          <p:cNvPr id="51239" name="Group 39"/>
          <p:cNvGrpSpPr>
            <a:grpSpLocks/>
          </p:cNvGrpSpPr>
          <p:nvPr/>
        </p:nvGrpSpPr>
        <p:grpSpPr bwMode="auto">
          <a:xfrm>
            <a:off x="504826" y="1590675"/>
            <a:ext cx="3241675" cy="628650"/>
            <a:chOff x="334" y="1544"/>
            <a:chExt cx="2042" cy="528"/>
          </a:xfrm>
        </p:grpSpPr>
        <p:sp>
          <p:nvSpPr>
            <p:cNvPr id="48143" name="Freeform 40"/>
            <p:cNvSpPr>
              <a:spLocks/>
            </p:cNvSpPr>
            <p:nvPr/>
          </p:nvSpPr>
          <p:spPr bwMode="auto">
            <a:xfrm>
              <a:off x="1152" y="1784"/>
              <a:ext cx="1224" cy="288"/>
            </a:xfrm>
            <a:custGeom>
              <a:avLst/>
              <a:gdLst>
                <a:gd name="T0" fmla="*/ 0 w 1224"/>
                <a:gd name="T1" fmla="*/ 0 h 288"/>
                <a:gd name="T2" fmla="*/ 592 w 1224"/>
                <a:gd name="T3" fmla="*/ 96 h 288"/>
                <a:gd name="T4" fmla="*/ 1224 w 1224"/>
                <a:gd name="T5" fmla="*/ 288 h 288"/>
                <a:gd name="T6" fmla="*/ 0 60000 65536"/>
                <a:gd name="T7" fmla="*/ 0 60000 65536"/>
                <a:gd name="T8" fmla="*/ 0 60000 65536"/>
                <a:gd name="T9" fmla="*/ 0 w 1224"/>
                <a:gd name="T10" fmla="*/ 0 h 288"/>
                <a:gd name="T11" fmla="*/ 1224 w 1224"/>
                <a:gd name="T12" fmla="*/ 288 h 288"/>
              </a:gdLst>
              <a:ahLst/>
              <a:cxnLst>
                <a:cxn ang="T6">
                  <a:pos x="T0" y="T1"/>
                </a:cxn>
                <a:cxn ang="T7">
                  <a:pos x="T2" y="T3"/>
                </a:cxn>
                <a:cxn ang="T8">
                  <a:pos x="T4" y="T5"/>
                </a:cxn>
              </a:cxnLst>
              <a:rect l="T9" t="T10" r="T11" b="T12"/>
              <a:pathLst>
                <a:path w="1224" h="288">
                  <a:moveTo>
                    <a:pt x="0" y="0"/>
                  </a:moveTo>
                  <a:cubicBezTo>
                    <a:pt x="194" y="24"/>
                    <a:pt x="388" y="48"/>
                    <a:pt x="592" y="96"/>
                  </a:cubicBezTo>
                  <a:cubicBezTo>
                    <a:pt x="796" y="144"/>
                    <a:pt x="1010" y="216"/>
                    <a:pt x="1224" y="288"/>
                  </a:cubicBezTo>
                </a:path>
              </a:pathLst>
            </a:custGeom>
            <a:noFill/>
            <a:ln w="57150" cmpd="sng">
              <a:solidFill>
                <a:srgbClr val="255898"/>
              </a:solidFill>
              <a:round/>
              <a:headEnd/>
              <a:tailEnd type="triangle" w="sm" len="sm"/>
            </a:ln>
            <a:extLst>
              <a:ext uri="{909E8E84-426E-40DD-AFC4-6F175D3DCCD1}">
                <a14:hiddenFill xmlns:a14="http://schemas.microsoft.com/office/drawing/2010/main">
                  <a:solidFill>
                    <a:srgbClr val="FFFFFF"/>
                  </a:solidFill>
                </a14:hiddenFill>
              </a:ext>
            </a:extLst>
          </p:spPr>
          <p:txBody>
            <a:bodyPr wrap="none" anchor="ctr"/>
            <a:lstStyle/>
            <a:p>
              <a:endParaRPr lang="en-US" sz="1200"/>
            </a:p>
          </p:txBody>
        </p:sp>
        <p:grpSp>
          <p:nvGrpSpPr>
            <p:cNvPr id="48144" name="Group 41"/>
            <p:cNvGrpSpPr>
              <a:grpSpLocks/>
            </p:cNvGrpSpPr>
            <p:nvPr/>
          </p:nvGrpSpPr>
          <p:grpSpPr bwMode="auto">
            <a:xfrm>
              <a:off x="334" y="1544"/>
              <a:ext cx="858" cy="496"/>
              <a:chOff x="334" y="1544"/>
              <a:chExt cx="858" cy="496"/>
            </a:xfrm>
          </p:grpSpPr>
          <p:sp>
            <p:nvSpPr>
              <p:cNvPr id="51242" name="Oval 42"/>
              <p:cNvSpPr>
                <a:spLocks noChangeArrowheads="1"/>
              </p:cNvSpPr>
              <p:nvPr/>
            </p:nvSpPr>
            <p:spPr bwMode="auto">
              <a:xfrm>
                <a:off x="344" y="1544"/>
                <a:ext cx="848" cy="496"/>
              </a:xfrm>
              <a:prstGeom prst="ellipse">
                <a:avLst/>
              </a:prstGeom>
              <a:solidFill>
                <a:schemeClr val="accent4"/>
              </a:solidFill>
              <a:ln w="9525">
                <a:solidFill>
                  <a:schemeClr val="tx1"/>
                </a:solidFill>
                <a:round/>
                <a:headEnd/>
                <a:tailEnd/>
              </a:ln>
              <a:effectLst/>
              <a:extLst/>
            </p:spPr>
            <p:txBody>
              <a:bodyPr wrap="none" anchor="ctr"/>
              <a:lstStyle/>
              <a:p>
                <a:pPr fontAlgn="auto">
                  <a:spcBef>
                    <a:spcPts val="0"/>
                  </a:spcBef>
                  <a:spcAft>
                    <a:spcPts val="0"/>
                  </a:spcAft>
                  <a:defRPr/>
                </a:pPr>
                <a:endParaRPr lang="en-US" sz="1200"/>
              </a:p>
            </p:txBody>
          </p:sp>
          <p:sp>
            <p:nvSpPr>
              <p:cNvPr id="48146" name="Rectangle 43"/>
              <p:cNvSpPr>
                <a:spLocks noChangeArrowheads="1"/>
              </p:cNvSpPr>
              <p:nvPr/>
            </p:nvSpPr>
            <p:spPr bwMode="auto">
              <a:xfrm>
                <a:off x="334" y="1625"/>
                <a:ext cx="854" cy="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gn="ctr">
                  <a:lnSpc>
                    <a:spcPct val="85000"/>
                  </a:lnSpc>
                </a:pPr>
                <a:r>
                  <a:rPr lang="en-US" altLang="en-US" sz="1100"/>
                  <a:t>Number of inputs</a:t>
                </a:r>
              </a:p>
            </p:txBody>
          </p:sp>
        </p:grpSp>
      </p:grpSp>
      <p:grpSp>
        <p:nvGrpSpPr>
          <p:cNvPr id="51244" name="Group 44"/>
          <p:cNvGrpSpPr>
            <a:grpSpLocks/>
          </p:cNvGrpSpPr>
          <p:nvPr/>
        </p:nvGrpSpPr>
        <p:grpSpPr bwMode="auto">
          <a:xfrm>
            <a:off x="493714" y="3219450"/>
            <a:ext cx="3176587" cy="590550"/>
            <a:chOff x="327" y="2912"/>
            <a:chExt cx="2001" cy="496"/>
          </a:xfrm>
        </p:grpSpPr>
        <p:sp>
          <p:nvSpPr>
            <p:cNvPr id="48139" name="Freeform 45"/>
            <p:cNvSpPr>
              <a:spLocks/>
            </p:cNvSpPr>
            <p:nvPr/>
          </p:nvSpPr>
          <p:spPr bwMode="auto">
            <a:xfrm>
              <a:off x="1112" y="3160"/>
              <a:ext cx="1216" cy="164"/>
            </a:xfrm>
            <a:custGeom>
              <a:avLst/>
              <a:gdLst>
                <a:gd name="T0" fmla="*/ 0 w 1216"/>
                <a:gd name="T1" fmla="*/ 64 h 164"/>
                <a:gd name="T2" fmla="*/ 296 w 1216"/>
                <a:gd name="T3" fmla="*/ 136 h 164"/>
                <a:gd name="T4" fmla="*/ 720 w 1216"/>
                <a:gd name="T5" fmla="*/ 160 h 164"/>
                <a:gd name="T6" fmla="*/ 1000 w 1216"/>
                <a:gd name="T7" fmla="*/ 112 h 164"/>
                <a:gd name="T8" fmla="*/ 1216 w 1216"/>
                <a:gd name="T9" fmla="*/ 0 h 164"/>
                <a:gd name="T10" fmla="*/ 0 60000 65536"/>
                <a:gd name="T11" fmla="*/ 0 60000 65536"/>
                <a:gd name="T12" fmla="*/ 0 60000 65536"/>
                <a:gd name="T13" fmla="*/ 0 60000 65536"/>
                <a:gd name="T14" fmla="*/ 0 60000 65536"/>
                <a:gd name="T15" fmla="*/ 0 w 1216"/>
                <a:gd name="T16" fmla="*/ 0 h 164"/>
                <a:gd name="T17" fmla="*/ 1216 w 1216"/>
                <a:gd name="T18" fmla="*/ 164 h 164"/>
              </a:gdLst>
              <a:ahLst/>
              <a:cxnLst>
                <a:cxn ang="T10">
                  <a:pos x="T0" y="T1"/>
                </a:cxn>
                <a:cxn ang="T11">
                  <a:pos x="T2" y="T3"/>
                </a:cxn>
                <a:cxn ang="T12">
                  <a:pos x="T4" y="T5"/>
                </a:cxn>
                <a:cxn ang="T13">
                  <a:pos x="T6" y="T7"/>
                </a:cxn>
                <a:cxn ang="T14">
                  <a:pos x="T8" y="T9"/>
                </a:cxn>
              </a:cxnLst>
              <a:rect l="T15" t="T16" r="T17" b="T18"/>
              <a:pathLst>
                <a:path w="1216" h="164">
                  <a:moveTo>
                    <a:pt x="0" y="64"/>
                  </a:moveTo>
                  <a:cubicBezTo>
                    <a:pt x="88" y="92"/>
                    <a:pt x="176" y="120"/>
                    <a:pt x="296" y="136"/>
                  </a:cubicBezTo>
                  <a:cubicBezTo>
                    <a:pt x="416" y="152"/>
                    <a:pt x="603" y="164"/>
                    <a:pt x="720" y="160"/>
                  </a:cubicBezTo>
                  <a:cubicBezTo>
                    <a:pt x="837" y="156"/>
                    <a:pt x="917" y="139"/>
                    <a:pt x="1000" y="112"/>
                  </a:cubicBezTo>
                  <a:cubicBezTo>
                    <a:pt x="1083" y="85"/>
                    <a:pt x="1149" y="42"/>
                    <a:pt x="1216" y="0"/>
                  </a:cubicBezTo>
                </a:path>
              </a:pathLst>
            </a:custGeom>
            <a:noFill/>
            <a:ln w="57150" cmpd="sng">
              <a:solidFill>
                <a:srgbClr val="255898"/>
              </a:solidFill>
              <a:round/>
              <a:headEnd/>
              <a:tailEnd type="triangle" w="sm" len="sm"/>
            </a:ln>
            <a:extLst>
              <a:ext uri="{909E8E84-426E-40DD-AFC4-6F175D3DCCD1}">
                <a14:hiddenFill xmlns:a14="http://schemas.microsoft.com/office/drawing/2010/main">
                  <a:solidFill>
                    <a:srgbClr val="FFFFFF"/>
                  </a:solidFill>
                </a14:hiddenFill>
              </a:ext>
            </a:extLst>
          </p:spPr>
          <p:txBody>
            <a:bodyPr wrap="none" anchor="ctr"/>
            <a:lstStyle/>
            <a:p>
              <a:endParaRPr lang="en-US" sz="1200"/>
            </a:p>
          </p:txBody>
        </p:sp>
        <p:grpSp>
          <p:nvGrpSpPr>
            <p:cNvPr id="48140" name="Group 46"/>
            <p:cNvGrpSpPr>
              <a:grpSpLocks/>
            </p:cNvGrpSpPr>
            <p:nvPr/>
          </p:nvGrpSpPr>
          <p:grpSpPr bwMode="auto">
            <a:xfrm>
              <a:off x="327" y="2912"/>
              <a:ext cx="880" cy="496"/>
              <a:chOff x="327" y="2912"/>
              <a:chExt cx="880" cy="496"/>
            </a:xfrm>
          </p:grpSpPr>
          <p:sp>
            <p:nvSpPr>
              <p:cNvPr id="48141" name="Oval 47"/>
              <p:cNvSpPr>
                <a:spLocks noChangeArrowheads="1"/>
              </p:cNvSpPr>
              <p:nvPr/>
            </p:nvSpPr>
            <p:spPr bwMode="auto">
              <a:xfrm>
                <a:off x="343" y="2912"/>
                <a:ext cx="848" cy="496"/>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sz="1200"/>
              </a:p>
            </p:txBody>
          </p:sp>
          <p:sp>
            <p:nvSpPr>
              <p:cNvPr id="48142" name="Rectangle 48"/>
              <p:cNvSpPr>
                <a:spLocks noChangeArrowheads="1"/>
              </p:cNvSpPr>
              <p:nvPr/>
            </p:nvSpPr>
            <p:spPr bwMode="auto">
              <a:xfrm>
                <a:off x="327" y="3000"/>
                <a:ext cx="880" cy="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gn="ctr">
                  <a:lnSpc>
                    <a:spcPct val="85000"/>
                  </a:lnSpc>
                </a:pPr>
                <a:r>
                  <a:rPr lang="en-US" altLang="en-US" sz="1100"/>
                  <a:t>Number of end items</a:t>
                </a:r>
              </a:p>
            </p:txBody>
          </p:sp>
        </p:grpSp>
      </p:gr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1000"/>
                                  </p:stCondLst>
                                  <p:childTnLst>
                                    <p:set>
                                      <p:cBhvr>
                                        <p:cTn id="6" dur="1" fill="hold">
                                          <p:stCondLst>
                                            <p:cond delay="0"/>
                                          </p:stCondLst>
                                        </p:cTn>
                                        <p:tgtEl>
                                          <p:spTgt spid="51256"/>
                                        </p:tgtEl>
                                        <p:attrNameLst>
                                          <p:attrName>style.visibility</p:attrName>
                                        </p:attrNameLst>
                                      </p:cBhvr>
                                      <p:to>
                                        <p:strVal val="visible"/>
                                      </p:to>
                                    </p:set>
                                    <p:animEffect transition="in" filter="wipe(left)">
                                      <p:cBhvr>
                                        <p:cTn id="7" dur="1000"/>
                                        <p:tgtEl>
                                          <p:spTgt spid="51256"/>
                                        </p:tgtEl>
                                      </p:cBhvr>
                                    </p:animEffect>
                                  </p:childTnLst>
                                </p:cTn>
                              </p:par>
                            </p:childTnLst>
                          </p:cTn>
                        </p:par>
                        <p:par>
                          <p:cTn id="8" fill="hold" nodeType="afterGroup">
                            <p:stCondLst>
                              <p:cond delay="2000"/>
                            </p:stCondLst>
                            <p:childTnLst>
                              <p:par>
                                <p:cTn id="9" presetID="22" presetClass="entr" presetSubtype="8" fill="hold" nodeType="afterEffect">
                                  <p:stCondLst>
                                    <p:cond delay="1000"/>
                                  </p:stCondLst>
                                  <p:childTnLst>
                                    <p:set>
                                      <p:cBhvr>
                                        <p:cTn id="10" dur="1" fill="hold">
                                          <p:stCondLst>
                                            <p:cond delay="0"/>
                                          </p:stCondLst>
                                        </p:cTn>
                                        <p:tgtEl>
                                          <p:spTgt spid="51239"/>
                                        </p:tgtEl>
                                        <p:attrNameLst>
                                          <p:attrName>style.visibility</p:attrName>
                                        </p:attrNameLst>
                                      </p:cBhvr>
                                      <p:to>
                                        <p:strVal val="visible"/>
                                      </p:to>
                                    </p:set>
                                    <p:animEffect transition="in" filter="wipe(left)">
                                      <p:cBhvr>
                                        <p:cTn id="11" dur="1000"/>
                                        <p:tgtEl>
                                          <p:spTgt spid="51239"/>
                                        </p:tgtEl>
                                      </p:cBhvr>
                                    </p:animEffect>
                                  </p:childTnLst>
                                </p:cTn>
                              </p:par>
                            </p:childTnLst>
                          </p:cTn>
                        </p:par>
                        <p:par>
                          <p:cTn id="12" fill="hold" nodeType="afterGroup">
                            <p:stCondLst>
                              <p:cond delay="4000"/>
                            </p:stCondLst>
                            <p:childTnLst>
                              <p:par>
                                <p:cTn id="13" presetID="22" presetClass="entr" presetSubtype="8" fill="hold" nodeType="afterEffect">
                                  <p:stCondLst>
                                    <p:cond delay="1000"/>
                                  </p:stCondLst>
                                  <p:childTnLst>
                                    <p:set>
                                      <p:cBhvr>
                                        <p:cTn id="14" dur="1" fill="hold">
                                          <p:stCondLst>
                                            <p:cond delay="0"/>
                                          </p:stCondLst>
                                        </p:cTn>
                                        <p:tgtEl>
                                          <p:spTgt spid="51244"/>
                                        </p:tgtEl>
                                        <p:attrNameLst>
                                          <p:attrName>style.visibility</p:attrName>
                                        </p:attrNameLst>
                                      </p:cBhvr>
                                      <p:to>
                                        <p:strVal val="visible"/>
                                      </p:to>
                                    </p:set>
                                    <p:animEffect transition="in" filter="wipe(left)">
                                      <p:cBhvr>
                                        <p:cTn id="15" dur="1000"/>
                                        <p:tgtEl>
                                          <p:spTgt spid="51244"/>
                                        </p:tgtEl>
                                      </p:cBhvr>
                                    </p:animEffect>
                                  </p:childTnLst>
                                </p:cTn>
                              </p:par>
                            </p:childTnLst>
                          </p:cTn>
                        </p:par>
                        <p:par>
                          <p:cTn id="16" fill="hold" nodeType="afterGroup">
                            <p:stCondLst>
                              <p:cond delay="6000"/>
                            </p:stCondLst>
                            <p:childTnLst>
                              <p:par>
                                <p:cTn id="17" presetID="22" presetClass="entr" presetSubtype="8" fill="hold" nodeType="afterEffect">
                                  <p:stCondLst>
                                    <p:cond delay="1000"/>
                                  </p:stCondLst>
                                  <p:childTnLst>
                                    <p:set>
                                      <p:cBhvr>
                                        <p:cTn id="18" dur="1" fill="hold">
                                          <p:stCondLst>
                                            <p:cond delay="0"/>
                                          </p:stCondLst>
                                        </p:cTn>
                                        <p:tgtEl>
                                          <p:spTgt spid="51234"/>
                                        </p:tgtEl>
                                        <p:attrNameLst>
                                          <p:attrName>style.visibility</p:attrName>
                                        </p:attrNameLst>
                                      </p:cBhvr>
                                      <p:to>
                                        <p:strVal val="visible"/>
                                      </p:to>
                                    </p:set>
                                    <p:animEffect transition="in" filter="wipe(left)">
                                      <p:cBhvr>
                                        <p:cTn id="19" dur="1000"/>
                                        <p:tgtEl>
                                          <p:spTgt spid="51234"/>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22" presetClass="entr" presetSubtype="8" fill="hold" nodeType="clickEffect">
                                  <p:stCondLst>
                                    <p:cond delay="0"/>
                                  </p:stCondLst>
                                  <p:childTnLst>
                                    <p:set>
                                      <p:cBhvr>
                                        <p:cTn id="23" dur="1" fill="hold">
                                          <p:stCondLst>
                                            <p:cond delay="0"/>
                                          </p:stCondLst>
                                        </p:cTn>
                                        <p:tgtEl>
                                          <p:spTgt spid="51253"/>
                                        </p:tgtEl>
                                        <p:attrNameLst>
                                          <p:attrName>style.visibility</p:attrName>
                                        </p:attrNameLst>
                                      </p:cBhvr>
                                      <p:to>
                                        <p:strVal val="visible"/>
                                      </p:to>
                                    </p:set>
                                    <p:animEffect transition="in" filter="wipe(left)">
                                      <p:cBhvr>
                                        <p:cTn id="24" dur="1000"/>
                                        <p:tgtEl>
                                          <p:spTgt spid="51253"/>
                                        </p:tgtEl>
                                      </p:cBhvr>
                                    </p:animEffect>
                                  </p:childTnLst>
                                </p:cTn>
                              </p:par>
                            </p:childTnLst>
                          </p:cTn>
                        </p:par>
                        <p:par>
                          <p:cTn id="25" fill="hold" nodeType="afterGroup">
                            <p:stCondLst>
                              <p:cond delay="1000"/>
                            </p:stCondLst>
                            <p:childTnLst>
                              <p:par>
                                <p:cTn id="26" presetID="22" presetClass="entr" presetSubtype="8" fill="hold" nodeType="afterEffect">
                                  <p:stCondLst>
                                    <p:cond delay="1000"/>
                                  </p:stCondLst>
                                  <p:childTnLst>
                                    <p:set>
                                      <p:cBhvr>
                                        <p:cTn id="27" dur="1" fill="hold">
                                          <p:stCondLst>
                                            <p:cond delay="0"/>
                                          </p:stCondLst>
                                        </p:cTn>
                                        <p:tgtEl>
                                          <p:spTgt spid="51255"/>
                                        </p:tgtEl>
                                        <p:attrNameLst>
                                          <p:attrName>style.visibility</p:attrName>
                                        </p:attrNameLst>
                                      </p:cBhvr>
                                      <p:to>
                                        <p:strVal val="visible"/>
                                      </p:to>
                                    </p:set>
                                    <p:animEffect transition="in" filter="wipe(left)">
                                      <p:cBhvr>
                                        <p:cTn id="28" dur="1000"/>
                                        <p:tgtEl>
                                          <p:spTgt spid="51255"/>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22" presetClass="entr" presetSubtype="8" fill="hold" nodeType="clickEffect">
                                  <p:stCondLst>
                                    <p:cond delay="0"/>
                                  </p:stCondLst>
                                  <p:childTnLst>
                                    <p:set>
                                      <p:cBhvr>
                                        <p:cTn id="32" dur="1" fill="hold">
                                          <p:stCondLst>
                                            <p:cond delay="0"/>
                                          </p:stCondLst>
                                        </p:cTn>
                                        <p:tgtEl>
                                          <p:spTgt spid="51259"/>
                                        </p:tgtEl>
                                        <p:attrNameLst>
                                          <p:attrName>style.visibility</p:attrName>
                                        </p:attrNameLst>
                                      </p:cBhvr>
                                      <p:to>
                                        <p:strVal val="visible"/>
                                      </p:to>
                                    </p:set>
                                    <p:animEffect transition="in" filter="wipe(left)">
                                      <p:cBhvr>
                                        <p:cTn id="33" dur="1000"/>
                                        <p:tgtEl>
                                          <p:spTgt spid="51259"/>
                                        </p:tgtEl>
                                      </p:cBhvr>
                                    </p:animEffect>
                                  </p:childTnLst>
                                </p:cTn>
                              </p:par>
                            </p:childTnLst>
                          </p:cTn>
                        </p:par>
                        <p:par>
                          <p:cTn id="34" fill="hold" nodeType="afterGroup">
                            <p:stCondLst>
                              <p:cond delay="1000"/>
                            </p:stCondLst>
                            <p:childTnLst>
                              <p:par>
                                <p:cTn id="35" presetID="22" presetClass="entr" presetSubtype="8" fill="hold" nodeType="afterEffect">
                                  <p:stCondLst>
                                    <p:cond delay="1000"/>
                                  </p:stCondLst>
                                  <p:childTnLst>
                                    <p:set>
                                      <p:cBhvr>
                                        <p:cTn id="36" dur="1" fill="hold">
                                          <p:stCondLst>
                                            <p:cond delay="0"/>
                                          </p:stCondLst>
                                        </p:cTn>
                                        <p:tgtEl>
                                          <p:spTgt spid="51260"/>
                                        </p:tgtEl>
                                        <p:attrNameLst>
                                          <p:attrName>style.visibility</p:attrName>
                                        </p:attrNameLst>
                                      </p:cBhvr>
                                      <p:to>
                                        <p:strVal val="visible"/>
                                      </p:to>
                                    </p:set>
                                    <p:animEffect transition="in" filter="wipe(left)">
                                      <p:cBhvr>
                                        <p:cTn id="37" dur="1000"/>
                                        <p:tgtEl>
                                          <p:spTgt spid="51260"/>
                                        </p:tgtEl>
                                      </p:cBhvr>
                                    </p:animEffect>
                                  </p:childTnLst>
                                </p:cTn>
                              </p:par>
                            </p:childTnLst>
                          </p:cTn>
                        </p:par>
                        <p:par>
                          <p:cTn id="38" fill="hold" nodeType="afterGroup">
                            <p:stCondLst>
                              <p:cond delay="3000"/>
                            </p:stCondLst>
                            <p:childTnLst>
                              <p:par>
                                <p:cTn id="39" presetID="22" presetClass="entr" presetSubtype="8" fill="hold" nodeType="afterEffect">
                                  <p:stCondLst>
                                    <p:cond delay="1000"/>
                                  </p:stCondLst>
                                  <p:childTnLst>
                                    <p:set>
                                      <p:cBhvr>
                                        <p:cTn id="40" dur="1" fill="hold">
                                          <p:stCondLst>
                                            <p:cond delay="0"/>
                                          </p:stCondLst>
                                        </p:cTn>
                                        <p:tgtEl>
                                          <p:spTgt spid="51225"/>
                                        </p:tgtEl>
                                        <p:attrNameLst>
                                          <p:attrName>style.visibility</p:attrName>
                                        </p:attrNameLst>
                                      </p:cBhvr>
                                      <p:to>
                                        <p:strVal val="visible"/>
                                      </p:to>
                                    </p:set>
                                    <p:animEffect transition="in" filter="wipe(left)">
                                      <p:cBhvr>
                                        <p:cTn id="41" dur="1000"/>
                                        <p:tgtEl>
                                          <p:spTgt spid="512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ChangeArrowheads="1"/>
          </p:cNvSpPr>
          <p:nvPr>
            <p:ph type="title"/>
          </p:nvPr>
        </p:nvSpPr>
        <p:spPr>
          <a:xfrm>
            <a:off x="457200" y="205978"/>
            <a:ext cx="8229600" cy="1137047"/>
          </a:xfrm>
        </p:spPr>
        <p:txBody>
          <a:bodyPr lIns="90475" tIns="44444" rIns="90475" bIns="44444">
            <a:normAutofit fontScale="90000"/>
          </a:bodyPr>
          <a:lstStyle/>
          <a:p>
            <a:pPr>
              <a:lnSpc>
                <a:spcPct val="90000"/>
              </a:lnSpc>
            </a:pPr>
            <a:r>
              <a:rPr lang="en-US" altLang="en-US" sz="4800" smtClean="0">
                <a:latin typeface="Arial" pitchFamily="34" charset="0"/>
                <a:cs typeface="Arial" pitchFamily="34" charset="0"/>
              </a:rPr>
              <a:t>Scheduling Process-Focused Facilities</a:t>
            </a:r>
          </a:p>
        </p:txBody>
      </p:sp>
      <p:sp>
        <p:nvSpPr>
          <p:cNvPr id="50178" name="Content Placeholder 1"/>
          <p:cNvSpPr>
            <a:spLocks noGrp="1"/>
          </p:cNvSpPr>
          <p:nvPr>
            <p:ph idx="1"/>
          </p:nvPr>
        </p:nvSpPr>
        <p:spPr>
          <a:xfrm>
            <a:off x="647700" y="1552575"/>
            <a:ext cx="7708900" cy="3000375"/>
          </a:xfrm>
        </p:spPr>
        <p:txBody>
          <a:bodyPr>
            <a:normAutofit/>
          </a:bodyPr>
          <a:lstStyle/>
          <a:p>
            <a:pPr marL="346075" indent="-300038">
              <a:buFont typeface="Wingdings 2" pitchFamily="18" charset="2"/>
              <a:buChar char=""/>
            </a:pPr>
            <a:r>
              <a:rPr lang="en-US" altLang="en-US">
                <a:latin typeface="+mn-lt"/>
                <a:cs typeface="Arial" pitchFamily="34" charset="0"/>
              </a:rPr>
              <a:t>High-variety, low volume</a:t>
            </a:r>
          </a:p>
          <a:p>
            <a:pPr marL="346075" indent="-300038">
              <a:buFont typeface="Wingdings 2" pitchFamily="18" charset="2"/>
              <a:buChar char=""/>
            </a:pPr>
            <a:r>
              <a:rPr lang="en-US" altLang="en-US">
                <a:latin typeface="+mn-lt"/>
                <a:cs typeface="Arial" pitchFamily="34" charset="0"/>
              </a:rPr>
              <a:t>Production differ considerably</a:t>
            </a:r>
          </a:p>
          <a:p>
            <a:pPr marL="346075" indent="-300038">
              <a:buFont typeface="Wingdings 2" pitchFamily="18" charset="2"/>
              <a:buChar char=""/>
            </a:pPr>
            <a:r>
              <a:rPr lang="en-US" altLang="en-US">
                <a:latin typeface="+mn-lt"/>
                <a:cs typeface="Arial" pitchFamily="34" charset="0"/>
              </a:rPr>
              <a:t>Schedule incoming orders without violating capacity constraints</a:t>
            </a:r>
          </a:p>
          <a:p>
            <a:pPr marL="346075" indent="-300038">
              <a:buFont typeface="Wingdings 2" pitchFamily="18" charset="2"/>
              <a:buChar char=""/>
            </a:pPr>
            <a:r>
              <a:rPr lang="en-US" altLang="en-US">
                <a:latin typeface="+mn-lt"/>
                <a:cs typeface="Arial" pitchFamily="34" charset="0"/>
              </a:rPr>
              <a:t>Scheduling can be complex</a:t>
            </a:r>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ChangeArrowheads="1"/>
          </p:cNvSpPr>
          <p:nvPr>
            <p:ph type="title"/>
          </p:nvPr>
        </p:nvSpPr>
        <p:spPr/>
        <p:txBody>
          <a:bodyPr/>
          <a:lstStyle/>
          <a:p>
            <a:pPr>
              <a:lnSpc>
                <a:spcPct val="80000"/>
              </a:lnSpc>
            </a:pPr>
            <a:r>
              <a:rPr lang="en-US" altLang="en-US" smtClean="0">
                <a:latin typeface="+mn-lt"/>
                <a:cs typeface="Arial" pitchFamily="34" charset="0"/>
              </a:rPr>
              <a:t>Loading Jobs</a:t>
            </a:r>
          </a:p>
        </p:txBody>
      </p:sp>
      <p:sp>
        <p:nvSpPr>
          <p:cNvPr id="52226" name="Content Placeholder 1"/>
          <p:cNvSpPr>
            <a:spLocks noGrp="1"/>
          </p:cNvSpPr>
          <p:nvPr>
            <p:ph idx="1"/>
          </p:nvPr>
        </p:nvSpPr>
        <p:spPr>
          <a:xfrm>
            <a:off x="635000" y="1209675"/>
            <a:ext cx="7874000" cy="3394472"/>
          </a:xfrm>
        </p:spPr>
        <p:txBody>
          <a:bodyPr>
            <a:normAutofit/>
          </a:bodyPr>
          <a:lstStyle/>
          <a:p>
            <a:pPr marL="346075" indent="-300038">
              <a:buFont typeface="Wingdings 2" pitchFamily="18" charset="2"/>
              <a:buChar char=""/>
            </a:pPr>
            <a:r>
              <a:rPr lang="en-US" altLang="en-US" sz="2400">
                <a:latin typeface="+mn-lt"/>
                <a:cs typeface="Arial" pitchFamily="34" charset="0"/>
              </a:rPr>
              <a:t>Assign jobs so that costs, idle time, or completion time are minimized</a:t>
            </a:r>
          </a:p>
          <a:p>
            <a:pPr marL="346075" indent="-300038">
              <a:buFont typeface="Wingdings 2" pitchFamily="18" charset="2"/>
              <a:buChar char=""/>
            </a:pPr>
            <a:r>
              <a:rPr lang="en-US" altLang="en-US" sz="2400">
                <a:latin typeface="+mn-lt"/>
                <a:cs typeface="Arial" pitchFamily="34" charset="0"/>
              </a:rPr>
              <a:t>Two forms of loading</a:t>
            </a:r>
          </a:p>
          <a:p>
            <a:pPr marL="688975" lvl="2" indent="-300038">
              <a:buFont typeface="Wingdings 2" pitchFamily="18" charset="2"/>
              <a:buChar char=""/>
            </a:pPr>
            <a:r>
              <a:rPr lang="en-US" altLang="en-US" sz="1800">
                <a:latin typeface="+mn-lt"/>
                <a:cs typeface="Arial" pitchFamily="34" charset="0"/>
              </a:rPr>
              <a:t>Capacity oriented</a:t>
            </a:r>
          </a:p>
          <a:p>
            <a:pPr marL="688975" lvl="2" indent="-300038">
              <a:buFont typeface="Wingdings 2" pitchFamily="18" charset="2"/>
              <a:buChar char=""/>
            </a:pPr>
            <a:r>
              <a:rPr lang="en-US" altLang="en-US" sz="1800">
                <a:latin typeface="+mn-lt"/>
                <a:cs typeface="Arial" pitchFamily="34" charset="0"/>
              </a:rPr>
              <a:t>Assigning specific jobs to work centers</a:t>
            </a:r>
          </a:p>
          <a:p>
            <a:pPr>
              <a:buFont typeface="Arial Unicode MS" pitchFamily="34" charset="-128"/>
              <a:buChar char="▶"/>
            </a:pPr>
            <a:endParaRPr lang="en-US" altLang="en-US" sz="2400" smtClean="0">
              <a:latin typeface="Arial" pitchFamily="34" charset="0"/>
              <a:cs typeface="Arial"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ChangeArrowheads="1"/>
          </p:cNvSpPr>
          <p:nvPr>
            <p:ph type="title"/>
          </p:nvPr>
        </p:nvSpPr>
        <p:spPr/>
        <p:txBody>
          <a:bodyPr/>
          <a:lstStyle/>
          <a:p>
            <a:pPr>
              <a:lnSpc>
                <a:spcPct val="80000"/>
              </a:lnSpc>
            </a:pPr>
            <a:r>
              <a:rPr lang="en-US" altLang="en-US" smtClean="0">
                <a:latin typeface="+mn-lt"/>
                <a:cs typeface="Arial" pitchFamily="34" charset="0"/>
              </a:rPr>
              <a:t>Input-Output Control</a:t>
            </a:r>
          </a:p>
        </p:txBody>
      </p:sp>
      <p:sp>
        <p:nvSpPr>
          <p:cNvPr id="2" name="Content Placeholder 1"/>
          <p:cNvSpPr>
            <a:spLocks noGrp="1"/>
          </p:cNvSpPr>
          <p:nvPr>
            <p:ph idx="1"/>
          </p:nvPr>
        </p:nvSpPr>
        <p:spPr/>
        <p:txBody>
          <a:bodyPr rtlCol="0">
            <a:normAutofit/>
          </a:bodyPr>
          <a:lstStyle/>
          <a:p>
            <a:pPr marL="457200" indent="-411163" fontAlgn="auto">
              <a:spcBef>
                <a:spcPts val="0"/>
              </a:spcBef>
              <a:buFont typeface="Wingdings" pitchFamily="2" charset="2"/>
              <a:buChar char="v"/>
              <a:defRPr/>
            </a:pPr>
            <a:r>
              <a:rPr lang="en-US" sz="2400" dirty="0"/>
              <a:t>Identifies </a:t>
            </a:r>
            <a:r>
              <a:rPr lang="en-US" sz="2400" b="1" dirty="0">
                <a:solidFill>
                  <a:srgbClr val="255898"/>
                </a:solidFill>
              </a:rPr>
              <a:t>overloading</a:t>
            </a:r>
            <a:r>
              <a:rPr lang="en-US" sz="2400" dirty="0">
                <a:solidFill>
                  <a:srgbClr val="255898"/>
                </a:solidFill>
              </a:rPr>
              <a:t> </a:t>
            </a:r>
            <a:r>
              <a:rPr lang="en-US" sz="2400" dirty="0"/>
              <a:t>and underloading conditions</a:t>
            </a:r>
          </a:p>
          <a:p>
            <a:pPr marL="457200" indent="-411163" fontAlgn="auto">
              <a:spcBef>
                <a:spcPts val="0"/>
              </a:spcBef>
              <a:buFont typeface="Wingdings" pitchFamily="2" charset="2"/>
              <a:buChar char="v"/>
              <a:defRPr/>
            </a:pPr>
            <a:r>
              <a:rPr lang="en-US" sz="2400" dirty="0"/>
              <a:t>Prompts managerial action to resolve scheduling problems</a:t>
            </a:r>
          </a:p>
          <a:p>
            <a:pPr marL="457200" indent="-411163" fontAlgn="auto">
              <a:spcBef>
                <a:spcPts val="0"/>
              </a:spcBef>
              <a:buFont typeface="Wingdings" pitchFamily="2" charset="2"/>
              <a:buChar char="v"/>
              <a:defRPr/>
            </a:pPr>
            <a:r>
              <a:rPr lang="en-US" sz="2400" dirty="0"/>
              <a:t>Can be maintained using </a:t>
            </a:r>
            <a:r>
              <a:rPr lang="en-US" sz="2400" b="1" dirty="0">
                <a:solidFill>
                  <a:schemeClr val="tx2"/>
                </a:solidFill>
              </a:rPr>
              <a:t>ConWIP</a:t>
            </a:r>
            <a:r>
              <a:rPr lang="en-US" sz="2400" dirty="0"/>
              <a:t> cards that control the scheduling of batches</a:t>
            </a:r>
          </a:p>
          <a:p>
            <a:pPr marL="0" indent="0" fontAlgn="auto">
              <a:spcBef>
                <a:spcPts val="0"/>
              </a:spcBef>
              <a:buFont typeface="Arial Unicode MS"/>
              <a:buNone/>
              <a:defRPr/>
            </a:pPr>
            <a:endParaRPr lang="en-US" sz="2400" dirty="0"/>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a:xfrm>
            <a:off x="685800" y="285750"/>
            <a:ext cx="7772400" cy="971550"/>
          </a:xfrm>
        </p:spPr>
        <p:txBody>
          <a:bodyPr/>
          <a:lstStyle/>
          <a:p>
            <a:pPr>
              <a:lnSpc>
                <a:spcPct val="80000"/>
              </a:lnSpc>
            </a:pPr>
            <a:r>
              <a:rPr lang="en-US" altLang="en-US" smtClean="0">
                <a:latin typeface="+mn-lt"/>
                <a:cs typeface="Arial" pitchFamily="34" charset="0"/>
              </a:rPr>
              <a:t>Input-Output Control Example</a:t>
            </a:r>
          </a:p>
        </p:txBody>
      </p:sp>
      <p:graphicFrame>
        <p:nvGraphicFramePr>
          <p:cNvPr id="57452" name="Group 108"/>
          <p:cNvGraphicFramePr>
            <a:graphicFrameLocks noGrp="1"/>
          </p:cNvGraphicFramePr>
          <p:nvPr>
            <p:extLst>
              <p:ext uri="{D42A27DB-BD31-4B8C-83A1-F6EECF244321}">
                <p14:modId xmlns:p14="http://schemas.microsoft.com/office/powerpoint/2010/main" val="1918589575"/>
              </p:ext>
            </p:extLst>
          </p:nvPr>
        </p:nvGraphicFramePr>
        <p:xfrm>
          <a:off x="1574800" y="1999060"/>
          <a:ext cx="5969000" cy="942976"/>
        </p:xfrm>
        <a:graphic>
          <a:graphicData uri="http://schemas.openxmlformats.org/drawingml/2006/table">
            <a:tbl>
              <a:tblPr/>
              <a:tblGrid>
                <a:gridCol w="2044700"/>
                <a:gridCol w="660400"/>
                <a:gridCol w="660400"/>
                <a:gridCol w="660400"/>
                <a:gridCol w="635000"/>
                <a:gridCol w="647700"/>
                <a:gridCol w="660400"/>
              </a:tblGrid>
              <a:tr h="242888">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100" b="0" i="0" u="none" strike="noStrike" cap="none" normalizeH="0" baseline="0" dirty="0">
                          <a:ln>
                            <a:noFill/>
                          </a:ln>
                          <a:solidFill>
                            <a:schemeClr val="tx1"/>
                          </a:solidFill>
                          <a:effectLst/>
                          <a:latin typeface="Arial" charset="0"/>
                          <a:ea typeface="ＭＳ Ｐゴシック" charset="0"/>
                          <a:cs typeface="ＭＳ Ｐゴシック" charset="0"/>
                        </a:rPr>
                        <a:t>Week </a:t>
                      </a:r>
                      <a:r>
                        <a:rPr kumimoji="0" lang="en-US" sz="1100" b="0" i="0" u="none" strike="noStrike" cap="none" normalizeH="0" baseline="0" dirty="0" smtClean="0">
                          <a:ln>
                            <a:noFill/>
                          </a:ln>
                          <a:solidFill>
                            <a:schemeClr val="tx1"/>
                          </a:solidFill>
                          <a:effectLst/>
                          <a:latin typeface="Arial" charset="0"/>
                          <a:ea typeface="ＭＳ Ｐゴシック" charset="0"/>
                          <a:cs typeface="ＭＳ Ｐゴシック" charset="0"/>
                        </a:rPr>
                        <a:t>Ending</a:t>
                      </a:r>
                      <a:endParaRPr kumimoji="0" lang="en-US" sz="11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L w="381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100" b="0" i="0" u="none" strike="noStrike" cap="none" normalizeH="0" baseline="0" dirty="0">
                          <a:ln>
                            <a:noFill/>
                          </a:ln>
                          <a:solidFill>
                            <a:schemeClr val="tx1"/>
                          </a:solidFill>
                          <a:effectLst/>
                          <a:latin typeface="Arial" charset="0"/>
                          <a:ea typeface="ＭＳ Ｐゴシック" charset="0"/>
                          <a:cs typeface="ＭＳ Ｐゴシック" charset="0"/>
                        </a:rPr>
                        <a:t>6/6</a:t>
                      </a:r>
                    </a:p>
                  </a:txBody>
                  <a:tcPr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100" b="0" i="0" u="none" strike="noStrike" cap="none" normalizeH="0" baseline="0" dirty="0">
                          <a:ln>
                            <a:noFill/>
                          </a:ln>
                          <a:solidFill>
                            <a:schemeClr val="tx1"/>
                          </a:solidFill>
                          <a:effectLst/>
                          <a:latin typeface="Arial" charset="0"/>
                          <a:ea typeface="ＭＳ Ｐゴシック" charset="0"/>
                          <a:cs typeface="ＭＳ Ｐゴシック" charset="0"/>
                        </a:rPr>
                        <a:t>6/13</a:t>
                      </a:r>
                    </a:p>
                  </a:txBody>
                  <a:tcPr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100" b="0" i="0" u="none" strike="noStrike" cap="none" normalizeH="0" baseline="0" dirty="0">
                          <a:ln>
                            <a:noFill/>
                          </a:ln>
                          <a:solidFill>
                            <a:schemeClr val="tx1"/>
                          </a:solidFill>
                          <a:effectLst/>
                          <a:latin typeface="Arial" charset="0"/>
                          <a:ea typeface="ＭＳ Ｐゴシック" charset="0"/>
                          <a:cs typeface="ＭＳ Ｐゴシック" charset="0"/>
                        </a:rPr>
                        <a:t>6/20</a:t>
                      </a:r>
                    </a:p>
                  </a:txBody>
                  <a:tcPr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100" b="0" i="0" u="none" strike="noStrike" cap="none" normalizeH="0" baseline="0" dirty="0">
                          <a:ln>
                            <a:noFill/>
                          </a:ln>
                          <a:solidFill>
                            <a:schemeClr val="tx1"/>
                          </a:solidFill>
                          <a:effectLst/>
                          <a:latin typeface="Arial" charset="0"/>
                          <a:ea typeface="ＭＳ Ｐゴシック" charset="0"/>
                          <a:cs typeface="ＭＳ Ｐゴシック" charset="0"/>
                        </a:rPr>
                        <a:t>6/27</a:t>
                      </a:r>
                    </a:p>
                  </a:txBody>
                  <a:tcPr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100" b="0" i="0" u="none" strike="noStrike" cap="none" normalizeH="0" baseline="0" dirty="0">
                          <a:ln>
                            <a:noFill/>
                          </a:ln>
                          <a:solidFill>
                            <a:schemeClr val="tx1"/>
                          </a:solidFill>
                          <a:effectLst/>
                          <a:latin typeface="Arial" charset="0"/>
                          <a:ea typeface="ＭＳ Ｐゴシック" charset="0"/>
                          <a:cs typeface="ＭＳ Ｐゴシック" charset="0"/>
                        </a:rPr>
                        <a:t>7/4</a:t>
                      </a:r>
                    </a:p>
                  </a:txBody>
                  <a:tcPr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100" b="0" i="0" u="none" strike="noStrike" cap="none" normalizeH="0" baseline="0" dirty="0">
                          <a:ln>
                            <a:noFill/>
                          </a:ln>
                          <a:solidFill>
                            <a:schemeClr val="tx1"/>
                          </a:solidFill>
                          <a:effectLst/>
                          <a:latin typeface="Arial" charset="0"/>
                          <a:ea typeface="ＭＳ Ｐゴシック" charset="0"/>
                          <a:cs typeface="ＭＳ Ｐゴシック" charset="0"/>
                        </a:rPr>
                        <a:t>7/11</a:t>
                      </a:r>
                    </a:p>
                  </a:txBody>
                  <a:tcPr marT="34290" marB="34290" horzOverflow="overflow">
                    <a:lnL w="28575"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3"/>
                    </a:solidFill>
                  </a:tcPr>
                </a:tc>
              </a:tr>
              <a:tr h="228600">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100" b="0" i="0" u="none" strike="noStrike" cap="none" normalizeH="0" baseline="0" dirty="0">
                          <a:ln>
                            <a:noFill/>
                          </a:ln>
                          <a:solidFill>
                            <a:schemeClr val="tx1"/>
                          </a:solidFill>
                          <a:effectLst/>
                          <a:latin typeface="Arial" charset="0"/>
                          <a:ea typeface="ＭＳ Ｐゴシック" charset="0"/>
                          <a:cs typeface="ＭＳ Ｐゴシック" charset="0"/>
                        </a:rPr>
                        <a:t>Planned Input</a:t>
                      </a:r>
                    </a:p>
                  </a:txBody>
                  <a:tcPr marT="34290" marB="34290" horzOverflow="overflow">
                    <a:lnL w="381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3"/>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100" b="0" i="0" u="none" strike="noStrike" cap="none" normalizeH="0" baseline="0" dirty="0">
                          <a:ln>
                            <a:noFill/>
                          </a:ln>
                          <a:solidFill>
                            <a:schemeClr val="tx1"/>
                          </a:solidFill>
                          <a:effectLst/>
                          <a:latin typeface="Arial" charset="0"/>
                          <a:ea typeface="ＭＳ Ｐゴシック" charset="0"/>
                          <a:cs typeface="ＭＳ Ｐゴシック" charset="0"/>
                        </a:rPr>
                        <a:t>280</a:t>
                      </a:r>
                    </a:p>
                  </a:txBody>
                  <a:tcPr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3"/>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100" b="0" i="0" u="none" strike="noStrike" cap="none" normalizeH="0" baseline="0" dirty="0">
                          <a:ln>
                            <a:noFill/>
                          </a:ln>
                          <a:solidFill>
                            <a:schemeClr val="tx1"/>
                          </a:solidFill>
                          <a:effectLst/>
                          <a:latin typeface="Arial" charset="0"/>
                          <a:ea typeface="ＭＳ Ｐゴシック" charset="0"/>
                          <a:cs typeface="ＭＳ Ｐゴシック" charset="0"/>
                        </a:rPr>
                        <a:t>280</a:t>
                      </a:r>
                    </a:p>
                  </a:txBody>
                  <a:tcPr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3"/>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100" b="0" i="0" u="none" strike="noStrike" cap="none" normalizeH="0" baseline="0" dirty="0">
                          <a:ln>
                            <a:noFill/>
                          </a:ln>
                          <a:solidFill>
                            <a:schemeClr val="tx1"/>
                          </a:solidFill>
                          <a:effectLst/>
                          <a:latin typeface="Arial" charset="0"/>
                          <a:ea typeface="ＭＳ Ｐゴシック" charset="0"/>
                          <a:cs typeface="ＭＳ Ｐゴシック" charset="0"/>
                        </a:rPr>
                        <a:t>280</a:t>
                      </a:r>
                    </a:p>
                  </a:txBody>
                  <a:tcPr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3"/>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100" b="0" i="0" u="none" strike="noStrike" cap="none" normalizeH="0" baseline="0" dirty="0">
                          <a:ln>
                            <a:noFill/>
                          </a:ln>
                          <a:solidFill>
                            <a:schemeClr val="tx1"/>
                          </a:solidFill>
                          <a:effectLst/>
                          <a:latin typeface="Arial" charset="0"/>
                          <a:ea typeface="ＭＳ Ｐゴシック" charset="0"/>
                          <a:cs typeface="ＭＳ Ｐゴシック" charset="0"/>
                        </a:rPr>
                        <a:t>280</a:t>
                      </a:r>
                    </a:p>
                  </a:txBody>
                  <a:tcPr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3"/>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100" b="0" i="0" u="none" strike="noStrike" cap="none" normalizeH="0" baseline="0" dirty="0">
                          <a:ln>
                            <a:noFill/>
                          </a:ln>
                          <a:solidFill>
                            <a:schemeClr val="tx1"/>
                          </a:solidFill>
                          <a:effectLst/>
                          <a:latin typeface="Arial" charset="0"/>
                          <a:ea typeface="ＭＳ Ｐゴシック" charset="0"/>
                          <a:cs typeface="ＭＳ Ｐゴシック" charset="0"/>
                        </a:rPr>
                        <a:t>280</a:t>
                      </a:r>
                    </a:p>
                  </a:txBody>
                  <a:tcPr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3"/>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1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L w="28575"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3"/>
                    </a:solidFill>
                  </a:tcPr>
                </a:tc>
              </a:tr>
              <a:tr h="233363">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100" b="0" i="0" u="none" strike="noStrike" cap="none" normalizeH="0" baseline="0" dirty="0">
                          <a:ln>
                            <a:noFill/>
                          </a:ln>
                          <a:solidFill>
                            <a:schemeClr val="tx1"/>
                          </a:solidFill>
                          <a:effectLst/>
                          <a:latin typeface="Arial" charset="0"/>
                          <a:ea typeface="ＭＳ Ｐゴシック" charset="0"/>
                          <a:cs typeface="ＭＳ Ｐゴシック" charset="0"/>
                        </a:rPr>
                        <a:t>Actual Input</a:t>
                      </a:r>
                    </a:p>
                  </a:txBody>
                  <a:tcPr marT="34290" marB="34290" horzOverflow="overflow">
                    <a:lnL w="381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3"/>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100" b="0" i="0" u="none" strike="noStrike" cap="none" normalizeH="0" baseline="0" dirty="0">
                          <a:ln>
                            <a:noFill/>
                          </a:ln>
                          <a:solidFill>
                            <a:schemeClr val="tx1"/>
                          </a:solidFill>
                          <a:effectLst/>
                          <a:latin typeface="Arial" charset="0"/>
                          <a:ea typeface="ＭＳ Ｐゴシック" charset="0"/>
                          <a:cs typeface="ＭＳ Ｐゴシック" charset="0"/>
                        </a:rPr>
                        <a:t>270</a:t>
                      </a:r>
                    </a:p>
                  </a:txBody>
                  <a:tcPr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3"/>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100" b="0" i="0" u="none" strike="noStrike" cap="none" normalizeH="0" baseline="0" dirty="0">
                          <a:ln>
                            <a:noFill/>
                          </a:ln>
                          <a:solidFill>
                            <a:schemeClr val="tx1"/>
                          </a:solidFill>
                          <a:effectLst/>
                          <a:latin typeface="Arial" charset="0"/>
                          <a:ea typeface="ＭＳ Ｐゴシック" charset="0"/>
                          <a:cs typeface="ＭＳ Ｐゴシック" charset="0"/>
                        </a:rPr>
                        <a:t>250</a:t>
                      </a:r>
                    </a:p>
                  </a:txBody>
                  <a:tcPr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3"/>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100" b="0" i="0" u="none" strike="noStrike" cap="none" normalizeH="0" baseline="0" dirty="0">
                          <a:ln>
                            <a:noFill/>
                          </a:ln>
                          <a:solidFill>
                            <a:schemeClr val="tx1"/>
                          </a:solidFill>
                          <a:effectLst/>
                          <a:latin typeface="Arial" charset="0"/>
                          <a:ea typeface="ＭＳ Ｐゴシック" charset="0"/>
                          <a:cs typeface="ＭＳ Ｐゴシック" charset="0"/>
                        </a:rPr>
                        <a:t>280</a:t>
                      </a:r>
                    </a:p>
                  </a:txBody>
                  <a:tcPr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3"/>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100" b="0" i="0" u="none" strike="noStrike" cap="none" normalizeH="0" baseline="0" dirty="0">
                          <a:ln>
                            <a:noFill/>
                          </a:ln>
                          <a:solidFill>
                            <a:schemeClr val="tx1"/>
                          </a:solidFill>
                          <a:effectLst/>
                          <a:latin typeface="Arial" charset="0"/>
                          <a:ea typeface="ＭＳ Ｐゴシック" charset="0"/>
                          <a:cs typeface="ＭＳ Ｐゴシック" charset="0"/>
                        </a:rPr>
                        <a:t>285</a:t>
                      </a:r>
                    </a:p>
                  </a:txBody>
                  <a:tcPr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3"/>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100" b="0" i="0" u="none" strike="noStrike" cap="none" normalizeH="0" baseline="0" dirty="0">
                          <a:ln>
                            <a:noFill/>
                          </a:ln>
                          <a:solidFill>
                            <a:schemeClr val="tx1"/>
                          </a:solidFill>
                          <a:effectLst/>
                          <a:latin typeface="Arial" charset="0"/>
                          <a:ea typeface="ＭＳ Ｐゴシック" charset="0"/>
                          <a:cs typeface="ＭＳ Ｐゴシック" charset="0"/>
                        </a:rPr>
                        <a:t>280</a:t>
                      </a:r>
                    </a:p>
                  </a:txBody>
                  <a:tcPr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3"/>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1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L w="28575"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3"/>
                    </a:solidFill>
                  </a:tcPr>
                </a:tc>
              </a:tr>
              <a:tr h="238125">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100" b="0" i="0" u="none" strike="noStrike" cap="none" normalizeH="0" baseline="0" dirty="0">
                          <a:ln>
                            <a:noFill/>
                          </a:ln>
                          <a:solidFill>
                            <a:srgbClr val="002060"/>
                          </a:solidFill>
                          <a:effectLst/>
                          <a:latin typeface="Arial" charset="0"/>
                          <a:ea typeface="ＭＳ Ｐゴシック" charset="0"/>
                          <a:cs typeface="ＭＳ Ｐゴシック" charset="0"/>
                        </a:rPr>
                        <a:t>Cumulative Deviation</a:t>
                      </a:r>
                    </a:p>
                  </a:txBody>
                  <a:tcPr marT="34290" marB="34290" horzOverflow="overflow">
                    <a:lnL w="381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100" b="0" i="0" u="none" strike="noStrike" cap="none" normalizeH="0" baseline="0" dirty="0">
                          <a:ln>
                            <a:noFill/>
                          </a:ln>
                          <a:solidFill>
                            <a:srgbClr val="002060"/>
                          </a:solidFill>
                          <a:effectLst/>
                          <a:latin typeface="Arial" charset="0"/>
                          <a:ea typeface="ＭＳ Ｐゴシック" charset="0"/>
                          <a:cs typeface="ＭＳ Ｐゴシック" charset="0"/>
                        </a:rPr>
                        <a:t>–10</a:t>
                      </a:r>
                    </a:p>
                  </a:txBody>
                  <a:tcPr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100" b="0" i="0" u="none" strike="noStrike" cap="none" normalizeH="0" baseline="0" dirty="0">
                          <a:ln>
                            <a:noFill/>
                          </a:ln>
                          <a:solidFill>
                            <a:srgbClr val="002060"/>
                          </a:solidFill>
                          <a:effectLst/>
                          <a:latin typeface="Arial" charset="0"/>
                          <a:ea typeface="ＭＳ Ｐゴシック" charset="0"/>
                          <a:cs typeface="ＭＳ Ｐゴシック" charset="0"/>
                        </a:rPr>
                        <a:t>–40</a:t>
                      </a:r>
                    </a:p>
                  </a:txBody>
                  <a:tcPr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100" b="0" i="0" u="none" strike="noStrike" cap="none" normalizeH="0" baseline="0" dirty="0">
                          <a:ln>
                            <a:noFill/>
                          </a:ln>
                          <a:solidFill>
                            <a:srgbClr val="002060"/>
                          </a:solidFill>
                          <a:effectLst/>
                          <a:latin typeface="Arial" charset="0"/>
                          <a:ea typeface="ＭＳ Ｐゴシック" charset="0"/>
                          <a:cs typeface="ＭＳ Ｐゴシック" charset="0"/>
                        </a:rPr>
                        <a:t>–40</a:t>
                      </a:r>
                    </a:p>
                  </a:txBody>
                  <a:tcPr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100" b="0" i="0" u="none" strike="noStrike" cap="none" normalizeH="0" baseline="0" dirty="0">
                          <a:ln>
                            <a:noFill/>
                          </a:ln>
                          <a:solidFill>
                            <a:srgbClr val="002060"/>
                          </a:solidFill>
                          <a:effectLst/>
                          <a:latin typeface="Arial" charset="0"/>
                          <a:ea typeface="ＭＳ Ｐゴシック" charset="0"/>
                          <a:cs typeface="ＭＳ Ｐゴシック" charset="0"/>
                        </a:rPr>
                        <a:t>–35</a:t>
                      </a:r>
                    </a:p>
                  </a:txBody>
                  <a:tcPr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100" b="0" i="0" u="none" strike="noStrike" cap="none" normalizeH="0" baseline="0" dirty="0">
                        <a:ln>
                          <a:noFill/>
                        </a:ln>
                        <a:solidFill>
                          <a:srgbClr val="002060"/>
                        </a:solidFill>
                        <a:effectLst/>
                        <a:latin typeface="Arial" charset="0"/>
                        <a:ea typeface="ＭＳ Ｐゴシック" charset="0"/>
                        <a:cs typeface="ＭＳ Ｐゴシック" charset="0"/>
                      </a:endParaRPr>
                    </a:p>
                  </a:txBody>
                  <a:tcPr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100" b="0" i="0" u="none" strike="noStrike" cap="none" normalizeH="0" baseline="0" dirty="0">
                        <a:ln>
                          <a:noFill/>
                        </a:ln>
                        <a:solidFill>
                          <a:srgbClr val="002060"/>
                        </a:solidFill>
                        <a:effectLst/>
                        <a:latin typeface="Arial" charset="0"/>
                        <a:ea typeface="ＭＳ Ｐゴシック" charset="0"/>
                        <a:cs typeface="ＭＳ Ｐゴシック" charset="0"/>
                      </a:endParaRPr>
                    </a:p>
                  </a:txBody>
                  <a:tcPr marT="34290" marB="34290" horzOverflow="overflow">
                    <a:lnL w="28575"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bl>
          </a:graphicData>
        </a:graphic>
      </p:graphicFrame>
      <p:graphicFrame>
        <p:nvGraphicFramePr>
          <p:cNvPr id="57453" name="Group 109"/>
          <p:cNvGraphicFramePr>
            <a:graphicFrameLocks noGrp="1"/>
          </p:cNvGraphicFramePr>
          <p:nvPr>
            <p:extLst>
              <p:ext uri="{D42A27DB-BD31-4B8C-83A1-F6EECF244321}">
                <p14:modId xmlns:p14="http://schemas.microsoft.com/office/powerpoint/2010/main" val="1489570847"/>
              </p:ext>
            </p:extLst>
          </p:nvPr>
        </p:nvGraphicFramePr>
        <p:xfrm>
          <a:off x="1574800" y="3075385"/>
          <a:ext cx="5969000" cy="714375"/>
        </p:xfrm>
        <a:graphic>
          <a:graphicData uri="http://schemas.openxmlformats.org/drawingml/2006/table">
            <a:tbl>
              <a:tblPr/>
              <a:tblGrid>
                <a:gridCol w="2044700"/>
                <a:gridCol w="660400"/>
                <a:gridCol w="660400"/>
                <a:gridCol w="657225"/>
                <a:gridCol w="638175"/>
                <a:gridCol w="647700"/>
                <a:gridCol w="660400"/>
              </a:tblGrid>
              <a:tr h="247650">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100" b="0" i="0" u="none" strike="noStrike" cap="none" normalizeH="0" baseline="0" dirty="0">
                          <a:ln>
                            <a:noFill/>
                          </a:ln>
                          <a:solidFill>
                            <a:schemeClr val="tx1"/>
                          </a:solidFill>
                          <a:effectLst/>
                          <a:latin typeface="Arial" charset="0"/>
                          <a:ea typeface="ＭＳ Ｐゴシック" charset="0"/>
                          <a:cs typeface="ＭＳ Ｐゴシック" charset="0"/>
                        </a:rPr>
                        <a:t>Planned Output</a:t>
                      </a:r>
                    </a:p>
                  </a:txBody>
                  <a:tcPr marT="34290" marB="34290" horzOverflow="overflow">
                    <a:lnL w="381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3"/>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100" b="0" i="0" u="none" strike="noStrike" cap="none" normalizeH="0" baseline="0" dirty="0">
                          <a:ln>
                            <a:noFill/>
                          </a:ln>
                          <a:solidFill>
                            <a:schemeClr val="tx1"/>
                          </a:solidFill>
                          <a:effectLst/>
                          <a:latin typeface="Arial" charset="0"/>
                          <a:ea typeface="ＭＳ Ｐゴシック" charset="0"/>
                          <a:cs typeface="ＭＳ Ｐゴシック" charset="0"/>
                        </a:rPr>
                        <a:t>320</a:t>
                      </a:r>
                    </a:p>
                  </a:txBody>
                  <a:tcPr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3"/>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100" b="0" i="0" u="none" strike="noStrike" cap="none" normalizeH="0" baseline="0" dirty="0">
                          <a:ln>
                            <a:noFill/>
                          </a:ln>
                          <a:solidFill>
                            <a:schemeClr val="tx1"/>
                          </a:solidFill>
                          <a:effectLst/>
                          <a:latin typeface="Arial" charset="0"/>
                          <a:ea typeface="ＭＳ Ｐゴシック" charset="0"/>
                          <a:cs typeface="ＭＳ Ｐゴシック" charset="0"/>
                        </a:rPr>
                        <a:t>320</a:t>
                      </a:r>
                    </a:p>
                  </a:txBody>
                  <a:tcPr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3"/>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100" b="0" i="0" u="none" strike="noStrike" cap="none" normalizeH="0" baseline="0" dirty="0">
                          <a:ln>
                            <a:noFill/>
                          </a:ln>
                          <a:solidFill>
                            <a:schemeClr val="tx1"/>
                          </a:solidFill>
                          <a:effectLst/>
                          <a:latin typeface="Arial" charset="0"/>
                          <a:ea typeface="ＭＳ Ｐゴシック" charset="0"/>
                          <a:cs typeface="ＭＳ Ｐゴシック" charset="0"/>
                        </a:rPr>
                        <a:t>320</a:t>
                      </a:r>
                    </a:p>
                  </a:txBody>
                  <a:tcPr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3"/>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100" b="0" i="0" u="none" strike="noStrike" cap="none" normalizeH="0" baseline="0" dirty="0">
                          <a:ln>
                            <a:noFill/>
                          </a:ln>
                          <a:solidFill>
                            <a:schemeClr val="tx1"/>
                          </a:solidFill>
                          <a:effectLst/>
                          <a:latin typeface="Arial" charset="0"/>
                          <a:ea typeface="ＭＳ Ｐゴシック" charset="0"/>
                          <a:cs typeface="ＭＳ Ｐゴシック" charset="0"/>
                        </a:rPr>
                        <a:t>320</a:t>
                      </a:r>
                    </a:p>
                  </a:txBody>
                  <a:tcPr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3"/>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1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3"/>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1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L w="28575"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3"/>
                    </a:solidFill>
                  </a:tcPr>
                </a:tc>
              </a:tr>
              <a:tr h="228600">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100" b="0" i="0" u="none" strike="noStrike" cap="none" normalizeH="0" baseline="0" dirty="0">
                          <a:ln>
                            <a:noFill/>
                          </a:ln>
                          <a:solidFill>
                            <a:schemeClr val="tx1"/>
                          </a:solidFill>
                          <a:effectLst/>
                          <a:latin typeface="Arial" charset="0"/>
                          <a:ea typeface="ＭＳ Ｐゴシック" charset="0"/>
                          <a:cs typeface="ＭＳ Ｐゴシック" charset="0"/>
                        </a:rPr>
                        <a:t>Actual Output</a:t>
                      </a:r>
                    </a:p>
                  </a:txBody>
                  <a:tcPr marT="34290" marB="34290" horzOverflow="overflow">
                    <a:lnL w="381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3"/>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100" b="0" i="0" u="none" strike="noStrike" cap="none" normalizeH="0" baseline="0" dirty="0">
                          <a:ln>
                            <a:noFill/>
                          </a:ln>
                          <a:solidFill>
                            <a:schemeClr val="tx1"/>
                          </a:solidFill>
                          <a:effectLst/>
                          <a:latin typeface="Arial" charset="0"/>
                          <a:ea typeface="ＭＳ Ｐゴシック" charset="0"/>
                          <a:cs typeface="ＭＳ Ｐゴシック" charset="0"/>
                        </a:rPr>
                        <a:t>270</a:t>
                      </a:r>
                    </a:p>
                  </a:txBody>
                  <a:tcPr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3"/>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100" b="0" i="0" u="none" strike="noStrike" cap="none" normalizeH="0" baseline="0" dirty="0">
                          <a:ln>
                            <a:noFill/>
                          </a:ln>
                          <a:solidFill>
                            <a:schemeClr val="tx1"/>
                          </a:solidFill>
                          <a:effectLst/>
                          <a:latin typeface="Arial" charset="0"/>
                          <a:ea typeface="ＭＳ Ｐゴシック" charset="0"/>
                          <a:cs typeface="ＭＳ Ｐゴシック" charset="0"/>
                        </a:rPr>
                        <a:t>270</a:t>
                      </a:r>
                    </a:p>
                  </a:txBody>
                  <a:tcPr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3"/>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100" b="0" i="0" u="none" strike="noStrike" cap="none" normalizeH="0" baseline="0" dirty="0">
                          <a:ln>
                            <a:noFill/>
                          </a:ln>
                          <a:solidFill>
                            <a:schemeClr val="tx1"/>
                          </a:solidFill>
                          <a:effectLst/>
                          <a:latin typeface="Arial" charset="0"/>
                          <a:ea typeface="ＭＳ Ｐゴシック" charset="0"/>
                          <a:cs typeface="ＭＳ Ｐゴシック" charset="0"/>
                        </a:rPr>
                        <a:t>270</a:t>
                      </a:r>
                    </a:p>
                  </a:txBody>
                  <a:tcPr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3"/>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100" b="0" i="0" u="none" strike="noStrike" cap="none" normalizeH="0" baseline="0" dirty="0">
                          <a:ln>
                            <a:noFill/>
                          </a:ln>
                          <a:solidFill>
                            <a:schemeClr val="tx1"/>
                          </a:solidFill>
                          <a:effectLst/>
                          <a:latin typeface="Arial" charset="0"/>
                          <a:ea typeface="ＭＳ Ｐゴシック" charset="0"/>
                          <a:cs typeface="ＭＳ Ｐゴシック" charset="0"/>
                        </a:rPr>
                        <a:t>270</a:t>
                      </a:r>
                    </a:p>
                  </a:txBody>
                  <a:tcPr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3"/>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1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3"/>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1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L w="28575"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3"/>
                    </a:solidFill>
                  </a:tcPr>
                </a:tc>
              </a:tr>
              <a:tr h="238125">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100" b="0" i="0" u="none" strike="noStrike" cap="none" normalizeH="0" baseline="0" dirty="0">
                          <a:ln>
                            <a:noFill/>
                          </a:ln>
                          <a:solidFill>
                            <a:srgbClr val="002060"/>
                          </a:solidFill>
                          <a:effectLst/>
                          <a:latin typeface="Arial" charset="0"/>
                          <a:ea typeface="ＭＳ Ｐゴシック" charset="0"/>
                          <a:cs typeface="ＭＳ Ｐゴシック" charset="0"/>
                        </a:rPr>
                        <a:t>Cumulative Deviation</a:t>
                      </a:r>
                    </a:p>
                  </a:txBody>
                  <a:tcPr marT="34290" marB="34290" horzOverflow="overflow">
                    <a:lnL w="381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100" b="0" i="0" u="none" strike="noStrike" cap="none" normalizeH="0" baseline="0" dirty="0">
                          <a:ln>
                            <a:noFill/>
                          </a:ln>
                          <a:solidFill>
                            <a:srgbClr val="002060"/>
                          </a:solidFill>
                          <a:effectLst/>
                          <a:latin typeface="Arial" charset="0"/>
                          <a:ea typeface="ＭＳ Ｐゴシック" charset="0"/>
                          <a:cs typeface="ＭＳ Ｐゴシック" charset="0"/>
                        </a:rPr>
                        <a:t>–50</a:t>
                      </a:r>
                    </a:p>
                  </a:txBody>
                  <a:tcPr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100" b="0" i="0" u="none" strike="noStrike" cap="none" normalizeH="0" baseline="0" dirty="0">
                          <a:ln>
                            <a:noFill/>
                          </a:ln>
                          <a:solidFill>
                            <a:srgbClr val="002060"/>
                          </a:solidFill>
                          <a:effectLst/>
                          <a:latin typeface="Arial" charset="0"/>
                          <a:ea typeface="ＭＳ Ｐゴシック" charset="0"/>
                          <a:cs typeface="ＭＳ Ｐゴシック" charset="0"/>
                        </a:rPr>
                        <a:t>–100</a:t>
                      </a:r>
                    </a:p>
                  </a:txBody>
                  <a:tcPr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100" b="0" i="0" u="none" strike="noStrike" cap="none" normalizeH="0" baseline="0" dirty="0">
                          <a:ln>
                            <a:noFill/>
                          </a:ln>
                          <a:solidFill>
                            <a:srgbClr val="002060"/>
                          </a:solidFill>
                          <a:effectLst/>
                          <a:latin typeface="Arial" charset="0"/>
                          <a:ea typeface="ＭＳ Ｐゴシック" charset="0"/>
                          <a:cs typeface="ＭＳ Ｐゴシック" charset="0"/>
                        </a:rPr>
                        <a:t>–150</a:t>
                      </a:r>
                    </a:p>
                  </a:txBody>
                  <a:tcPr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100" b="0" i="0" u="none" strike="noStrike" cap="none" normalizeH="0" baseline="0" dirty="0">
                          <a:ln>
                            <a:noFill/>
                          </a:ln>
                          <a:solidFill>
                            <a:srgbClr val="002060"/>
                          </a:solidFill>
                          <a:effectLst/>
                          <a:latin typeface="Arial" charset="0"/>
                          <a:ea typeface="ＭＳ Ｐゴシック" charset="0"/>
                          <a:cs typeface="ＭＳ Ｐゴシック" charset="0"/>
                        </a:rPr>
                        <a:t>–200</a:t>
                      </a:r>
                    </a:p>
                  </a:txBody>
                  <a:tcPr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100" b="0" i="0" u="none" strike="noStrike" cap="none" normalizeH="0" baseline="0" dirty="0">
                        <a:ln>
                          <a:noFill/>
                        </a:ln>
                        <a:solidFill>
                          <a:srgbClr val="002060"/>
                        </a:solidFill>
                        <a:effectLst/>
                        <a:latin typeface="Arial" charset="0"/>
                        <a:ea typeface="ＭＳ Ｐゴシック" charset="0"/>
                        <a:cs typeface="ＭＳ Ｐゴシック" charset="0"/>
                      </a:endParaRPr>
                    </a:p>
                  </a:txBody>
                  <a:tcPr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100" b="0" i="0" u="none" strike="noStrike" cap="none" normalizeH="0" baseline="0" dirty="0">
                        <a:ln>
                          <a:noFill/>
                        </a:ln>
                        <a:solidFill>
                          <a:srgbClr val="002060"/>
                        </a:solidFill>
                        <a:effectLst/>
                        <a:latin typeface="Arial" charset="0"/>
                        <a:ea typeface="ＭＳ Ｐゴシック" charset="0"/>
                        <a:cs typeface="ＭＳ Ｐゴシック" charset="0"/>
                      </a:endParaRPr>
                    </a:p>
                  </a:txBody>
                  <a:tcPr marT="34290" marB="34290" horzOverflow="overflow">
                    <a:lnL w="28575"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bl>
          </a:graphicData>
        </a:graphic>
      </p:graphicFrame>
      <p:graphicFrame>
        <p:nvGraphicFramePr>
          <p:cNvPr id="57454" name="Group 110"/>
          <p:cNvGraphicFramePr>
            <a:graphicFrameLocks noGrp="1"/>
          </p:cNvGraphicFramePr>
          <p:nvPr>
            <p:extLst>
              <p:ext uri="{D42A27DB-BD31-4B8C-83A1-F6EECF244321}">
                <p14:modId xmlns:p14="http://schemas.microsoft.com/office/powerpoint/2010/main" val="2839313536"/>
              </p:ext>
            </p:extLst>
          </p:nvPr>
        </p:nvGraphicFramePr>
        <p:xfrm>
          <a:off x="1574800" y="3927872"/>
          <a:ext cx="5969000" cy="371475"/>
        </p:xfrm>
        <a:graphic>
          <a:graphicData uri="http://schemas.openxmlformats.org/drawingml/2006/table">
            <a:tbl>
              <a:tblPr/>
              <a:tblGrid>
                <a:gridCol w="2044700"/>
                <a:gridCol w="660400"/>
                <a:gridCol w="660400"/>
                <a:gridCol w="660400"/>
                <a:gridCol w="635000"/>
                <a:gridCol w="647700"/>
                <a:gridCol w="660400"/>
              </a:tblGrid>
              <a:tr h="371475">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100" b="0" i="0" u="none" strike="noStrike" cap="none" normalizeH="0" baseline="0" dirty="0">
                          <a:ln>
                            <a:noFill/>
                          </a:ln>
                          <a:solidFill>
                            <a:srgbClr val="002060"/>
                          </a:solidFill>
                          <a:effectLst/>
                          <a:latin typeface="Arial" charset="0"/>
                          <a:ea typeface="ＭＳ Ｐゴシック" charset="0"/>
                          <a:cs typeface="ＭＳ Ｐゴシック" charset="0"/>
                        </a:rPr>
                        <a:t>Cumulative Change in Backlog</a:t>
                      </a:r>
                    </a:p>
                  </a:txBody>
                  <a:tcPr marT="34290" marB="34290" horzOverflow="overflow">
                    <a:lnL w="381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100" b="0" i="0" u="none" strike="noStrike" cap="none" normalizeH="0" baseline="0" dirty="0">
                          <a:ln>
                            <a:noFill/>
                          </a:ln>
                          <a:solidFill>
                            <a:srgbClr val="002060"/>
                          </a:solidFill>
                          <a:effectLst/>
                          <a:latin typeface="Arial" charset="0"/>
                          <a:ea typeface="ＭＳ Ｐゴシック" charset="0"/>
                          <a:cs typeface="ＭＳ Ｐゴシック" charset="0"/>
                        </a:rPr>
                        <a:t>0</a:t>
                      </a:r>
                    </a:p>
                  </a:txBody>
                  <a:tcPr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100" b="0" i="0" u="none" strike="noStrike" cap="none" normalizeH="0" baseline="0" dirty="0">
                          <a:ln>
                            <a:noFill/>
                          </a:ln>
                          <a:solidFill>
                            <a:srgbClr val="002060"/>
                          </a:solidFill>
                          <a:effectLst/>
                          <a:latin typeface="Arial" charset="0"/>
                          <a:ea typeface="ＭＳ Ｐゴシック" charset="0"/>
                          <a:cs typeface="ＭＳ Ｐゴシック" charset="0"/>
                        </a:rPr>
                        <a:t>–20</a:t>
                      </a:r>
                    </a:p>
                  </a:txBody>
                  <a:tcPr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100" b="0" i="0" u="none" strike="noStrike" cap="none" normalizeH="0" baseline="0" dirty="0">
                          <a:ln>
                            <a:noFill/>
                          </a:ln>
                          <a:solidFill>
                            <a:srgbClr val="002060"/>
                          </a:solidFill>
                          <a:effectLst/>
                          <a:latin typeface="Arial" charset="0"/>
                          <a:ea typeface="ＭＳ Ｐゴシック" charset="0"/>
                          <a:cs typeface="ＭＳ Ｐゴシック" charset="0"/>
                        </a:rPr>
                        <a:t>–10</a:t>
                      </a:r>
                    </a:p>
                  </a:txBody>
                  <a:tcPr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100" b="0" i="0" u="none" strike="noStrike" cap="none" normalizeH="0" baseline="0" dirty="0">
                          <a:ln>
                            <a:noFill/>
                          </a:ln>
                          <a:solidFill>
                            <a:srgbClr val="002060"/>
                          </a:solidFill>
                          <a:effectLst/>
                          <a:latin typeface="Arial" charset="0"/>
                          <a:ea typeface="ＭＳ Ｐゴシック" charset="0"/>
                          <a:cs typeface="ＭＳ Ｐゴシック" charset="0"/>
                        </a:rPr>
                        <a:t>+5</a:t>
                      </a:r>
                    </a:p>
                  </a:txBody>
                  <a:tcPr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100" b="0" i="0" u="none" strike="noStrike" cap="none" normalizeH="0" baseline="0" dirty="0">
                        <a:ln>
                          <a:noFill/>
                        </a:ln>
                        <a:solidFill>
                          <a:srgbClr val="002060"/>
                        </a:solidFill>
                        <a:effectLst/>
                        <a:latin typeface="Arial" charset="0"/>
                        <a:ea typeface="ＭＳ Ｐゴシック" charset="0"/>
                        <a:cs typeface="ＭＳ Ｐゴシック" charset="0"/>
                      </a:endParaRPr>
                    </a:p>
                  </a:txBody>
                  <a:tcPr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100" b="0" i="0" u="none" strike="noStrike" cap="none" normalizeH="0" baseline="0" dirty="0">
                        <a:ln>
                          <a:noFill/>
                        </a:ln>
                        <a:solidFill>
                          <a:srgbClr val="002060"/>
                        </a:solidFill>
                        <a:effectLst/>
                        <a:latin typeface="Arial" charset="0"/>
                        <a:ea typeface="ＭＳ Ｐゴシック" charset="0"/>
                        <a:cs typeface="ＭＳ Ｐゴシック" charset="0"/>
                      </a:endParaRPr>
                    </a:p>
                  </a:txBody>
                  <a:tcPr marT="34290" marB="34290" horzOverflow="overflow">
                    <a:lnL w="28575"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bl>
          </a:graphicData>
        </a:graphic>
      </p:graphicFrame>
      <p:grpSp>
        <p:nvGrpSpPr>
          <p:cNvPr id="57441" name="Group 97"/>
          <p:cNvGrpSpPr>
            <a:grpSpLocks/>
          </p:cNvGrpSpPr>
          <p:nvPr/>
        </p:nvGrpSpPr>
        <p:grpSpPr bwMode="auto">
          <a:xfrm>
            <a:off x="7624763" y="2309813"/>
            <a:ext cx="723900" cy="540544"/>
            <a:chOff x="5043" y="1877"/>
            <a:chExt cx="456" cy="454"/>
          </a:xfrm>
        </p:grpSpPr>
        <p:sp>
          <p:nvSpPr>
            <p:cNvPr id="56424" name="Freeform 98"/>
            <p:cNvSpPr>
              <a:spLocks/>
            </p:cNvSpPr>
            <p:nvPr/>
          </p:nvSpPr>
          <p:spPr bwMode="auto">
            <a:xfrm>
              <a:off x="5043" y="1877"/>
              <a:ext cx="456" cy="70"/>
            </a:xfrm>
            <a:custGeom>
              <a:avLst/>
              <a:gdLst>
                <a:gd name="T0" fmla="*/ 0 w 456"/>
                <a:gd name="T1" fmla="*/ 0 h 70"/>
                <a:gd name="T2" fmla="*/ 288 w 456"/>
                <a:gd name="T3" fmla="*/ 0 h 70"/>
                <a:gd name="T4" fmla="*/ 131 w 456"/>
                <a:gd name="T5" fmla="*/ 70 h 70"/>
                <a:gd name="T6" fmla="*/ 456 w 456"/>
                <a:gd name="T7" fmla="*/ 70 h 70"/>
                <a:gd name="T8" fmla="*/ 0 60000 65536"/>
                <a:gd name="T9" fmla="*/ 0 60000 65536"/>
                <a:gd name="T10" fmla="*/ 0 60000 65536"/>
                <a:gd name="T11" fmla="*/ 0 60000 65536"/>
                <a:gd name="T12" fmla="*/ 0 w 456"/>
                <a:gd name="T13" fmla="*/ 0 h 70"/>
                <a:gd name="T14" fmla="*/ 456 w 456"/>
                <a:gd name="T15" fmla="*/ 70 h 70"/>
              </a:gdLst>
              <a:ahLst/>
              <a:cxnLst>
                <a:cxn ang="T8">
                  <a:pos x="T0" y="T1"/>
                </a:cxn>
                <a:cxn ang="T9">
                  <a:pos x="T2" y="T3"/>
                </a:cxn>
                <a:cxn ang="T10">
                  <a:pos x="T4" y="T5"/>
                </a:cxn>
                <a:cxn ang="T11">
                  <a:pos x="T6" y="T7"/>
                </a:cxn>
              </a:cxnLst>
              <a:rect l="T12" t="T13" r="T14" b="T15"/>
              <a:pathLst>
                <a:path w="456" h="70">
                  <a:moveTo>
                    <a:pt x="0" y="0"/>
                  </a:moveTo>
                  <a:lnTo>
                    <a:pt x="288" y="0"/>
                  </a:lnTo>
                  <a:lnTo>
                    <a:pt x="131" y="70"/>
                  </a:lnTo>
                  <a:lnTo>
                    <a:pt x="456" y="70"/>
                  </a:lnTo>
                </a:path>
              </a:pathLst>
            </a:custGeom>
            <a:noFill/>
            <a:ln w="38100" cmpd="sng">
              <a:solidFill>
                <a:schemeClr val="tx1"/>
              </a:solidFill>
              <a:round/>
              <a:headEnd/>
              <a:tailEnd type="triangle" w="sm" len="sm"/>
            </a:ln>
            <a:extLst>
              <a:ext uri="{909E8E84-426E-40DD-AFC4-6F175D3DCCD1}">
                <a14:hiddenFill xmlns:a14="http://schemas.microsoft.com/office/drawing/2010/main">
                  <a:solidFill>
                    <a:srgbClr val="FFFFFF"/>
                  </a:solidFill>
                </a14:hiddenFill>
              </a:ext>
            </a:extLst>
          </p:spPr>
          <p:txBody>
            <a:bodyPr wrap="none" anchor="ctr"/>
            <a:lstStyle/>
            <a:p>
              <a:endParaRPr lang="en-US">
                <a:latin typeface="+mn-lt"/>
              </a:endParaRPr>
            </a:p>
          </p:txBody>
        </p:sp>
        <p:sp>
          <p:nvSpPr>
            <p:cNvPr id="56425" name="Freeform 99"/>
            <p:cNvSpPr>
              <a:spLocks/>
            </p:cNvSpPr>
            <p:nvPr/>
          </p:nvSpPr>
          <p:spPr bwMode="auto">
            <a:xfrm>
              <a:off x="5043" y="2077"/>
              <a:ext cx="456" cy="70"/>
            </a:xfrm>
            <a:custGeom>
              <a:avLst/>
              <a:gdLst>
                <a:gd name="T0" fmla="*/ 0 w 456"/>
                <a:gd name="T1" fmla="*/ 0 h 70"/>
                <a:gd name="T2" fmla="*/ 288 w 456"/>
                <a:gd name="T3" fmla="*/ 0 h 70"/>
                <a:gd name="T4" fmla="*/ 131 w 456"/>
                <a:gd name="T5" fmla="*/ 70 h 70"/>
                <a:gd name="T6" fmla="*/ 456 w 456"/>
                <a:gd name="T7" fmla="*/ 70 h 70"/>
                <a:gd name="T8" fmla="*/ 0 60000 65536"/>
                <a:gd name="T9" fmla="*/ 0 60000 65536"/>
                <a:gd name="T10" fmla="*/ 0 60000 65536"/>
                <a:gd name="T11" fmla="*/ 0 60000 65536"/>
                <a:gd name="T12" fmla="*/ 0 w 456"/>
                <a:gd name="T13" fmla="*/ 0 h 70"/>
                <a:gd name="T14" fmla="*/ 456 w 456"/>
                <a:gd name="T15" fmla="*/ 70 h 70"/>
              </a:gdLst>
              <a:ahLst/>
              <a:cxnLst>
                <a:cxn ang="T8">
                  <a:pos x="T0" y="T1"/>
                </a:cxn>
                <a:cxn ang="T9">
                  <a:pos x="T2" y="T3"/>
                </a:cxn>
                <a:cxn ang="T10">
                  <a:pos x="T4" y="T5"/>
                </a:cxn>
                <a:cxn ang="T11">
                  <a:pos x="T6" y="T7"/>
                </a:cxn>
              </a:cxnLst>
              <a:rect l="T12" t="T13" r="T14" b="T15"/>
              <a:pathLst>
                <a:path w="456" h="70">
                  <a:moveTo>
                    <a:pt x="0" y="0"/>
                  </a:moveTo>
                  <a:lnTo>
                    <a:pt x="288" y="0"/>
                  </a:lnTo>
                  <a:lnTo>
                    <a:pt x="131" y="70"/>
                  </a:lnTo>
                  <a:lnTo>
                    <a:pt x="456" y="70"/>
                  </a:lnTo>
                </a:path>
              </a:pathLst>
            </a:custGeom>
            <a:noFill/>
            <a:ln w="38100" cmpd="sng">
              <a:solidFill>
                <a:schemeClr val="tx1"/>
              </a:solidFill>
              <a:round/>
              <a:headEnd/>
              <a:tailEnd type="triangle" w="sm" len="sm"/>
            </a:ln>
            <a:extLst>
              <a:ext uri="{909E8E84-426E-40DD-AFC4-6F175D3DCCD1}">
                <a14:hiddenFill xmlns:a14="http://schemas.microsoft.com/office/drawing/2010/main">
                  <a:solidFill>
                    <a:srgbClr val="FFFFFF"/>
                  </a:solidFill>
                </a14:hiddenFill>
              </a:ext>
            </a:extLst>
          </p:spPr>
          <p:txBody>
            <a:bodyPr wrap="none" anchor="ctr"/>
            <a:lstStyle/>
            <a:p>
              <a:endParaRPr lang="en-US">
                <a:latin typeface="+mn-lt"/>
              </a:endParaRPr>
            </a:p>
          </p:txBody>
        </p:sp>
        <p:sp>
          <p:nvSpPr>
            <p:cNvPr id="56426" name="Freeform 100"/>
            <p:cNvSpPr>
              <a:spLocks/>
            </p:cNvSpPr>
            <p:nvPr/>
          </p:nvSpPr>
          <p:spPr bwMode="auto">
            <a:xfrm>
              <a:off x="5043" y="2261"/>
              <a:ext cx="456" cy="70"/>
            </a:xfrm>
            <a:custGeom>
              <a:avLst/>
              <a:gdLst>
                <a:gd name="T0" fmla="*/ 0 w 456"/>
                <a:gd name="T1" fmla="*/ 0 h 70"/>
                <a:gd name="T2" fmla="*/ 288 w 456"/>
                <a:gd name="T3" fmla="*/ 0 h 70"/>
                <a:gd name="T4" fmla="*/ 131 w 456"/>
                <a:gd name="T5" fmla="*/ 70 h 70"/>
                <a:gd name="T6" fmla="*/ 456 w 456"/>
                <a:gd name="T7" fmla="*/ 70 h 70"/>
                <a:gd name="T8" fmla="*/ 0 60000 65536"/>
                <a:gd name="T9" fmla="*/ 0 60000 65536"/>
                <a:gd name="T10" fmla="*/ 0 60000 65536"/>
                <a:gd name="T11" fmla="*/ 0 60000 65536"/>
                <a:gd name="T12" fmla="*/ 0 w 456"/>
                <a:gd name="T13" fmla="*/ 0 h 70"/>
                <a:gd name="T14" fmla="*/ 456 w 456"/>
                <a:gd name="T15" fmla="*/ 70 h 70"/>
              </a:gdLst>
              <a:ahLst/>
              <a:cxnLst>
                <a:cxn ang="T8">
                  <a:pos x="T0" y="T1"/>
                </a:cxn>
                <a:cxn ang="T9">
                  <a:pos x="T2" y="T3"/>
                </a:cxn>
                <a:cxn ang="T10">
                  <a:pos x="T4" y="T5"/>
                </a:cxn>
                <a:cxn ang="T11">
                  <a:pos x="T6" y="T7"/>
                </a:cxn>
              </a:cxnLst>
              <a:rect l="T12" t="T13" r="T14" b="T15"/>
              <a:pathLst>
                <a:path w="456" h="70">
                  <a:moveTo>
                    <a:pt x="0" y="0"/>
                  </a:moveTo>
                  <a:lnTo>
                    <a:pt x="288" y="0"/>
                  </a:lnTo>
                  <a:lnTo>
                    <a:pt x="131" y="70"/>
                  </a:lnTo>
                  <a:lnTo>
                    <a:pt x="456" y="70"/>
                  </a:lnTo>
                </a:path>
              </a:pathLst>
            </a:custGeom>
            <a:noFill/>
            <a:ln w="38100" cmpd="sng">
              <a:solidFill>
                <a:schemeClr val="tx1"/>
              </a:solidFill>
              <a:round/>
              <a:headEnd/>
              <a:tailEnd type="triangle" w="sm" len="sm"/>
            </a:ln>
            <a:extLst>
              <a:ext uri="{909E8E84-426E-40DD-AFC4-6F175D3DCCD1}">
                <a14:hiddenFill xmlns:a14="http://schemas.microsoft.com/office/drawing/2010/main">
                  <a:solidFill>
                    <a:srgbClr val="FFFFFF"/>
                  </a:solidFill>
                </a14:hiddenFill>
              </a:ext>
            </a:extLst>
          </p:spPr>
          <p:txBody>
            <a:bodyPr wrap="none" anchor="ctr"/>
            <a:lstStyle/>
            <a:p>
              <a:endParaRPr lang="en-US">
                <a:latin typeface="+mn-lt"/>
              </a:endParaRPr>
            </a:p>
          </p:txBody>
        </p:sp>
      </p:grpSp>
      <p:grpSp>
        <p:nvGrpSpPr>
          <p:cNvPr id="57445" name="Group 101"/>
          <p:cNvGrpSpPr>
            <a:grpSpLocks/>
          </p:cNvGrpSpPr>
          <p:nvPr/>
        </p:nvGrpSpPr>
        <p:grpSpPr bwMode="auto">
          <a:xfrm>
            <a:off x="7624763" y="3148013"/>
            <a:ext cx="723900" cy="321469"/>
            <a:chOff x="5043" y="2581"/>
            <a:chExt cx="456" cy="270"/>
          </a:xfrm>
        </p:grpSpPr>
        <p:sp>
          <p:nvSpPr>
            <p:cNvPr id="56422" name="Freeform 102"/>
            <p:cNvSpPr>
              <a:spLocks/>
            </p:cNvSpPr>
            <p:nvPr/>
          </p:nvSpPr>
          <p:spPr bwMode="auto">
            <a:xfrm>
              <a:off x="5043" y="2581"/>
              <a:ext cx="456" cy="70"/>
            </a:xfrm>
            <a:custGeom>
              <a:avLst/>
              <a:gdLst>
                <a:gd name="T0" fmla="*/ 0 w 456"/>
                <a:gd name="T1" fmla="*/ 0 h 70"/>
                <a:gd name="T2" fmla="*/ 288 w 456"/>
                <a:gd name="T3" fmla="*/ 0 h 70"/>
                <a:gd name="T4" fmla="*/ 131 w 456"/>
                <a:gd name="T5" fmla="*/ 70 h 70"/>
                <a:gd name="T6" fmla="*/ 456 w 456"/>
                <a:gd name="T7" fmla="*/ 70 h 70"/>
                <a:gd name="T8" fmla="*/ 0 60000 65536"/>
                <a:gd name="T9" fmla="*/ 0 60000 65536"/>
                <a:gd name="T10" fmla="*/ 0 60000 65536"/>
                <a:gd name="T11" fmla="*/ 0 60000 65536"/>
                <a:gd name="T12" fmla="*/ 0 w 456"/>
                <a:gd name="T13" fmla="*/ 0 h 70"/>
                <a:gd name="T14" fmla="*/ 456 w 456"/>
                <a:gd name="T15" fmla="*/ 70 h 70"/>
              </a:gdLst>
              <a:ahLst/>
              <a:cxnLst>
                <a:cxn ang="T8">
                  <a:pos x="T0" y="T1"/>
                </a:cxn>
                <a:cxn ang="T9">
                  <a:pos x="T2" y="T3"/>
                </a:cxn>
                <a:cxn ang="T10">
                  <a:pos x="T4" y="T5"/>
                </a:cxn>
                <a:cxn ang="T11">
                  <a:pos x="T6" y="T7"/>
                </a:cxn>
              </a:cxnLst>
              <a:rect l="T12" t="T13" r="T14" b="T15"/>
              <a:pathLst>
                <a:path w="456" h="70">
                  <a:moveTo>
                    <a:pt x="0" y="0"/>
                  </a:moveTo>
                  <a:lnTo>
                    <a:pt x="288" y="0"/>
                  </a:lnTo>
                  <a:lnTo>
                    <a:pt x="131" y="70"/>
                  </a:lnTo>
                  <a:lnTo>
                    <a:pt x="456" y="70"/>
                  </a:lnTo>
                </a:path>
              </a:pathLst>
            </a:custGeom>
            <a:noFill/>
            <a:ln w="38100" cmpd="sng">
              <a:solidFill>
                <a:schemeClr val="tx1"/>
              </a:solidFill>
              <a:round/>
              <a:headEnd/>
              <a:tailEnd type="triangle" w="sm" len="sm"/>
            </a:ln>
            <a:extLst>
              <a:ext uri="{909E8E84-426E-40DD-AFC4-6F175D3DCCD1}">
                <a14:hiddenFill xmlns:a14="http://schemas.microsoft.com/office/drawing/2010/main">
                  <a:solidFill>
                    <a:srgbClr val="FFFFFF"/>
                  </a:solidFill>
                </a14:hiddenFill>
              </a:ext>
            </a:extLst>
          </p:spPr>
          <p:txBody>
            <a:bodyPr wrap="none" anchor="ctr"/>
            <a:lstStyle/>
            <a:p>
              <a:endParaRPr lang="en-US">
                <a:latin typeface="+mn-lt"/>
              </a:endParaRPr>
            </a:p>
          </p:txBody>
        </p:sp>
        <p:sp>
          <p:nvSpPr>
            <p:cNvPr id="56423" name="Freeform 103"/>
            <p:cNvSpPr>
              <a:spLocks/>
            </p:cNvSpPr>
            <p:nvPr/>
          </p:nvSpPr>
          <p:spPr bwMode="auto">
            <a:xfrm>
              <a:off x="5043" y="2781"/>
              <a:ext cx="456" cy="70"/>
            </a:xfrm>
            <a:custGeom>
              <a:avLst/>
              <a:gdLst>
                <a:gd name="T0" fmla="*/ 0 w 456"/>
                <a:gd name="T1" fmla="*/ 0 h 70"/>
                <a:gd name="T2" fmla="*/ 288 w 456"/>
                <a:gd name="T3" fmla="*/ 0 h 70"/>
                <a:gd name="T4" fmla="*/ 131 w 456"/>
                <a:gd name="T5" fmla="*/ 70 h 70"/>
                <a:gd name="T6" fmla="*/ 456 w 456"/>
                <a:gd name="T7" fmla="*/ 70 h 70"/>
                <a:gd name="T8" fmla="*/ 0 60000 65536"/>
                <a:gd name="T9" fmla="*/ 0 60000 65536"/>
                <a:gd name="T10" fmla="*/ 0 60000 65536"/>
                <a:gd name="T11" fmla="*/ 0 60000 65536"/>
                <a:gd name="T12" fmla="*/ 0 w 456"/>
                <a:gd name="T13" fmla="*/ 0 h 70"/>
                <a:gd name="T14" fmla="*/ 456 w 456"/>
                <a:gd name="T15" fmla="*/ 70 h 70"/>
              </a:gdLst>
              <a:ahLst/>
              <a:cxnLst>
                <a:cxn ang="T8">
                  <a:pos x="T0" y="T1"/>
                </a:cxn>
                <a:cxn ang="T9">
                  <a:pos x="T2" y="T3"/>
                </a:cxn>
                <a:cxn ang="T10">
                  <a:pos x="T4" y="T5"/>
                </a:cxn>
                <a:cxn ang="T11">
                  <a:pos x="T6" y="T7"/>
                </a:cxn>
              </a:cxnLst>
              <a:rect l="T12" t="T13" r="T14" b="T15"/>
              <a:pathLst>
                <a:path w="456" h="70">
                  <a:moveTo>
                    <a:pt x="0" y="0"/>
                  </a:moveTo>
                  <a:lnTo>
                    <a:pt x="288" y="0"/>
                  </a:lnTo>
                  <a:lnTo>
                    <a:pt x="131" y="70"/>
                  </a:lnTo>
                  <a:lnTo>
                    <a:pt x="456" y="70"/>
                  </a:lnTo>
                </a:path>
              </a:pathLst>
            </a:custGeom>
            <a:noFill/>
            <a:ln w="38100" cmpd="sng">
              <a:solidFill>
                <a:schemeClr val="tx1"/>
              </a:solidFill>
              <a:round/>
              <a:headEnd/>
              <a:tailEnd type="triangle" w="sm" len="sm"/>
            </a:ln>
            <a:extLst>
              <a:ext uri="{909E8E84-426E-40DD-AFC4-6F175D3DCCD1}">
                <a14:hiddenFill xmlns:a14="http://schemas.microsoft.com/office/drawing/2010/main">
                  <a:solidFill>
                    <a:srgbClr val="FFFFFF"/>
                  </a:solidFill>
                </a14:hiddenFill>
              </a:ext>
            </a:extLst>
          </p:spPr>
          <p:txBody>
            <a:bodyPr wrap="none" anchor="ctr"/>
            <a:lstStyle/>
            <a:p>
              <a:endParaRPr lang="en-US">
                <a:latin typeface="+mn-lt"/>
              </a:endParaRPr>
            </a:p>
          </p:txBody>
        </p:sp>
      </p:grpSp>
      <p:sp>
        <p:nvSpPr>
          <p:cNvPr id="57448" name="Rectangle 104"/>
          <p:cNvSpPr>
            <a:spLocks noChangeArrowheads="1"/>
          </p:cNvSpPr>
          <p:nvPr/>
        </p:nvSpPr>
        <p:spPr bwMode="auto">
          <a:xfrm>
            <a:off x="542925" y="1131094"/>
            <a:ext cx="11022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600">
                <a:latin typeface="+mn-lt"/>
              </a:rPr>
              <a:t>Figure </a:t>
            </a:r>
            <a:r>
              <a:rPr lang="en-US" altLang="en-US" sz="1600">
                <a:solidFill>
                  <a:srgbClr val="255898"/>
                </a:solidFill>
                <a:latin typeface="+mn-lt"/>
              </a:rPr>
              <a:t>15.2</a:t>
            </a:r>
          </a:p>
        </p:txBody>
      </p:sp>
      <p:grpSp>
        <p:nvGrpSpPr>
          <p:cNvPr id="57449" name="Group 105"/>
          <p:cNvGrpSpPr>
            <a:grpSpLocks/>
          </p:cNvGrpSpPr>
          <p:nvPr/>
        </p:nvGrpSpPr>
        <p:grpSpPr bwMode="auto">
          <a:xfrm>
            <a:off x="1574800" y="1532334"/>
            <a:ext cx="5969000" cy="420291"/>
            <a:chOff x="1232" y="1224"/>
            <a:chExt cx="3760" cy="353"/>
          </a:xfrm>
        </p:grpSpPr>
        <p:sp>
          <p:nvSpPr>
            <p:cNvPr id="56420" name="Rectangle 106"/>
            <p:cNvSpPr>
              <a:spLocks noChangeArrowheads="1"/>
            </p:cNvSpPr>
            <p:nvPr/>
          </p:nvSpPr>
          <p:spPr bwMode="auto">
            <a:xfrm>
              <a:off x="1232" y="1224"/>
              <a:ext cx="3760" cy="316"/>
            </a:xfrm>
            <a:prstGeom prst="rect">
              <a:avLst/>
            </a:prstGeom>
            <a:solidFill>
              <a:schemeClr val="accent2"/>
            </a:solidFill>
            <a:ln w="38100">
              <a:solidFill>
                <a:schemeClr val="tx1"/>
              </a:solidFill>
              <a:miter lim="800000"/>
              <a:headEnd/>
              <a:tailEnd/>
            </a:ln>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latin typeface="+mn-lt"/>
              </a:endParaRPr>
            </a:p>
          </p:txBody>
        </p:sp>
        <p:sp>
          <p:nvSpPr>
            <p:cNvPr id="56421" name="Rectangle 107"/>
            <p:cNvSpPr>
              <a:spLocks noChangeArrowheads="1"/>
            </p:cNvSpPr>
            <p:nvPr/>
          </p:nvSpPr>
          <p:spPr bwMode="auto">
            <a:xfrm>
              <a:off x="1526" y="1267"/>
              <a:ext cx="2868"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a:latin typeface="+mn-lt"/>
                </a:rPr>
                <a:t>Work Center DNC Milling (in standard hours)</a:t>
              </a:r>
            </a:p>
          </p:txBody>
        </p:sp>
      </p:gr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nodeType="afterEffect">
                                  <p:stCondLst>
                                    <p:cond delay="1000"/>
                                  </p:stCondLst>
                                  <p:childTnLst>
                                    <p:set>
                                      <p:cBhvr>
                                        <p:cTn id="6" dur="1" fill="hold">
                                          <p:stCondLst>
                                            <p:cond delay="0"/>
                                          </p:stCondLst>
                                        </p:cTn>
                                        <p:tgtEl>
                                          <p:spTgt spid="57449"/>
                                        </p:tgtEl>
                                        <p:attrNameLst>
                                          <p:attrName>style.visibility</p:attrName>
                                        </p:attrNameLst>
                                      </p:cBhvr>
                                      <p:to>
                                        <p:strVal val="visible"/>
                                      </p:to>
                                    </p:set>
                                    <p:animEffect transition="in" filter="strips(downRight)">
                                      <p:cBhvr>
                                        <p:cTn id="7" dur="1000"/>
                                        <p:tgtEl>
                                          <p:spTgt spid="57449"/>
                                        </p:tgtEl>
                                      </p:cBhvr>
                                    </p:animEffect>
                                  </p:childTnLst>
                                </p:cTn>
                              </p:par>
                            </p:childTnLst>
                          </p:cTn>
                        </p:par>
                        <p:par>
                          <p:cTn id="8" fill="hold" nodeType="afterGroup">
                            <p:stCondLst>
                              <p:cond delay="2000"/>
                            </p:stCondLst>
                            <p:childTnLst>
                              <p:par>
                                <p:cTn id="9" presetID="18" presetClass="entr" presetSubtype="6" fill="hold" nodeType="afterEffect">
                                  <p:stCondLst>
                                    <p:cond delay="1000"/>
                                  </p:stCondLst>
                                  <p:childTnLst>
                                    <p:set>
                                      <p:cBhvr>
                                        <p:cTn id="10" dur="1" fill="hold">
                                          <p:stCondLst>
                                            <p:cond delay="0"/>
                                          </p:stCondLst>
                                        </p:cTn>
                                        <p:tgtEl>
                                          <p:spTgt spid="57452"/>
                                        </p:tgtEl>
                                        <p:attrNameLst>
                                          <p:attrName>style.visibility</p:attrName>
                                        </p:attrNameLst>
                                      </p:cBhvr>
                                      <p:to>
                                        <p:strVal val="visible"/>
                                      </p:to>
                                    </p:set>
                                    <p:animEffect transition="in" filter="strips(downRight)">
                                      <p:cBhvr>
                                        <p:cTn id="11" dur="1000"/>
                                        <p:tgtEl>
                                          <p:spTgt spid="57452"/>
                                        </p:tgtEl>
                                      </p:cBhvr>
                                    </p:animEffect>
                                  </p:childTnLst>
                                </p:cTn>
                              </p:par>
                            </p:childTnLst>
                          </p:cTn>
                        </p:par>
                        <p:par>
                          <p:cTn id="12" fill="hold" nodeType="afterGroup">
                            <p:stCondLst>
                              <p:cond delay="4000"/>
                            </p:stCondLst>
                            <p:childTnLst>
                              <p:par>
                                <p:cTn id="13" presetID="18" presetClass="entr" presetSubtype="6" fill="hold" nodeType="afterEffect">
                                  <p:stCondLst>
                                    <p:cond delay="1000"/>
                                  </p:stCondLst>
                                  <p:childTnLst>
                                    <p:set>
                                      <p:cBhvr>
                                        <p:cTn id="14" dur="1" fill="hold">
                                          <p:stCondLst>
                                            <p:cond delay="0"/>
                                          </p:stCondLst>
                                        </p:cTn>
                                        <p:tgtEl>
                                          <p:spTgt spid="57441"/>
                                        </p:tgtEl>
                                        <p:attrNameLst>
                                          <p:attrName>style.visibility</p:attrName>
                                        </p:attrNameLst>
                                      </p:cBhvr>
                                      <p:to>
                                        <p:strVal val="visible"/>
                                      </p:to>
                                    </p:set>
                                    <p:animEffect transition="in" filter="strips(downRight)">
                                      <p:cBhvr>
                                        <p:cTn id="15" dur="1000"/>
                                        <p:tgtEl>
                                          <p:spTgt spid="57441"/>
                                        </p:tgtEl>
                                      </p:cBhvr>
                                    </p:animEffect>
                                  </p:childTnLst>
                                </p:cTn>
                              </p:par>
                            </p:childTnLst>
                          </p:cTn>
                        </p:par>
                        <p:par>
                          <p:cTn id="16" fill="hold" nodeType="afterGroup">
                            <p:stCondLst>
                              <p:cond delay="6000"/>
                            </p:stCondLst>
                            <p:childTnLst>
                              <p:par>
                                <p:cTn id="17" presetID="18" presetClass="entr" presetSubtype="6" fill="hold" nodeType="afterEffect">
                                  <p:stCondLst>
                                    <p:cond delay="1000"/>
                                  </p:stCondLst>
                                  <p:childTnLst>
                                    <p:set>
                                      <p:cBhvr>
                                        <p:cTn id="18" dur="1" fill="hold">
                                          <p:stCondLst>
                                            <p:cond delay="0"/>
                                          </p:stCondLst>
                                        </p:cTn>
                                        <p:tgtEl>
                                          <p:spTgt spid="57453"/>
                                        </p:tgtEl>
                                        <p:attrNameLst>
                                          <p:attrName>style.visibility</p:attrName>
                                        </p:attrNameLst>
                                      </p:cBhvr>
                                      <p:to>
                                        <p:strVal val="visible"/>
                                      </p:to>
                                    </p:set>
                                    <p:animEffect transition="in" filter="strips(downRight)">
                                      <p:cBhvr>
                                        <p:cTn id="19" dur="1000"/>
                                        <p:tgtEl>
                                          <p:spTgt spid="57453"/>
                                        </p:tgtEl>
                                      </p:cBhvr>
                                    </p:animEffect>
                                  </p:childTnLst>
                                </p:cTn>
                              </p:par>
                            </p:childTnLst>
                          </p:cTn>
                        </p:par>
                        <p:par>
                          <p:cTn id="20" fill="hold" nodeType="afterGroup">
                            <p:stCondLst>
                              <p:cond delay="8000"/>
                            </p:stCondLst>
                            <p:childTnLst>
                              <p:par>
                                <p:cTn id="21" presetID="18" presetClass="entr" presetSubtype="6" fill="hold" nodeType="afterEffect">
                                  <p:stCondLst>
                                    <p:cond delay="1000"/>
                                  </p:stCondLst>
                                  <p:childTnLst>
                                    <p:set>
                                      <p:cBhvr>
                                        <p:cTn id="22" dur="1" fill="hold">
                                          <p:stCondLst>
                                            <p:cond delay="0"/>
                                          </p:stCondLst>
                                        </p:cTn>
                                        <p:tgtEl>
                                          <p:spTgt spid="57445"/>
                                        </p:tgtEl>
                                        <p:attrNameLst>
                                          <p:attrName>style.visibility</p:attrName>
                                        </p:attrNameLst>
                                      </p:cBhvr>
                                      <p:to>
                                        <p:strVal val="visible"/>
                                      </p:to>
                                    </p:set>
                                    <p:animEffect transition="in" filter="strips(downRight)">
                                      <p:cBhvr>
                                        <p:cTn id="23" dur="1000"/>
                                        <p:tgtEl>
                                          <p:spTgt spid="57445"/>
                                        </p:tgtEl>
                                      </p:cBhvr>
                                    </p:animEffect>
                                  </p:childTnLst>
                                </p:cTn>
                              </p:par>
                            </p:childTnLst>
                          </p:cTn>
                        </p:par>
                        <p:par>
                          <p:cTn id="24" fill="hold" nodeType="afterGroup">
                            <p:stCondLst>
                              <p:cond delay="10000"/>
                            </p:stCondLst>
                            <p:childTnLst>
                              <p:par>
                                <p:cTn id="25" presetID="18" presetClass="entr" presetSubtype="6" fill="hold" nodeType="afterEffect">
                                  <p:stCondLst>
                                    <p:cond delay="1000"/>
                                  </p:stCondLst>
                                  <p:childTnLst>
                                    <p:set>
                                      <p:cBhvr>
                                        <p:cTn id="26" dur="1" fill="hold">
                                          <p:stCondLst>
                                            <p:cond delay="0"/>
                                          </p:stCondLst>
                                        </p:cTn>
                                        <p:tgtEl>
                                          <p:spTgt spid="57454"/>
                                        </p:tgtEl>
                                        <p:attrNameLst>
                                          <p:attrName>style.visibility</p:attrName>
                                        </p:attrNameLst>
                                      </p:cBhvr>
                                      <p:to>
                                        <p:strVal val="visible"/>
                                      </p:to>
                                    </p:set>
                                    <p:animEffect transition="in" filter="strips(downRight)">
                                      <p:cBhvr>
                                        <p:cTn id="27" dur="1000"/>
                                        <p:tgtEl>
                                          <p:spTgt spid="57454"/>
                                        </p:tgtEl>
                                      </p:cBhvr>
                                    </p:animEffect>
                                  </p:childTnLst>
                                </p:cTn>
                              </p:par>
                            </p:childTnLst>
                          </p:cTn>
                        </p:par>
                        <p:par>
                          <p:cTn id="28" fill="hold" nodeType="afterGroup">
                            <p:stCondLst>
                              <p:cond delay="12000"/>
                            </p:stCondLst>
                            <p:childTnLst>
                              <p:par>
                                <p:cTn id="29" presetID="22" presetClass="entr" presetSubtype="8" fill="hold" grpId="0" nodeType="afterEffect">
                                  <p:stCondLst>
                                    <p:cond delay="0"/>
                                  </p:stCondLst>
                                  <p:childTnLst>
                                    <p:set>
                                      <p:cBhvr>
                                        <p:cTn id="30" dur="1" fill="hold">
                                          <p:stCondLst>
                                            <p:cond delay="0"/>
                                          </p:stCondLst>
                                        </p:cTn>
                                        <p:tgtEl>
                                          <p:spTgt spid="57448"/>
                                        </p:tgtEl>
                                        <p:attrNameLst>
                                          <p:attrName>style.visibility</p:attrName>
                                        </p:attrNameLst>
                                      </p:cBhvr>
                                      <p:to>
                                        <p:strVal val="visible"/>
                                      </p:to>
                                    </p:set>
                                    <p:animEffect transition="in" filter="wipe(left)">
                                      <p:cBhvr>
                                        <p:cTn id="31" dur="1000"/>
                                        <p:tgtEl>
                                          <p:spTgt spid="574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448" grpId="0"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ChangeArrowheads="1"/>
          </p:cNvSpPr>
          <p:nvPr>
            <p:ph type="title"/>
          </p:nvPr>
        </p:nvSpPr>
        <p:spPr>
          <a:xfrm>
            <a:off x="685800" y="285750"/>
            <a:ext cx="7772400" cy="971550"/>
          </a:xfrm>
        </p:spPr>
        <p:txBody>
          <a:bodyPr/>
          <a:lstStyle/>
          <a:p>
            <a:pPr>
              <a:lnSpc>
                <a:spcPct val="80000"/>
              </a:lnSpc>
            </a:pPr>
            <a:r>
              <a:rPr lang="en-US" altLang="en-US" smtClean="0">
                <a:latin typeface="+mn-lt"/>
                <a:cs typeface="Arial" pitchFamily="34" charset="0"/>
              </a:rPr>
              <a:t>Input-Output Control Example</a:t>
            </a:r>
          </a:p>
        </p:txBody>
      </p:sp>
      <p:graphicFrame>
        <p:nvGraphicFramePr>
          <p:cNvPr id="57452" name="Group 108"/>
          <p:cNvGraphicFramePr>
            <a:graphicFrameLocks noGrp="1"/>
          </p:cNvGraphicFramePr>
          <p:nvPr>
            <p:extLst>
              <p:ext uri="{D42A27DB-BD31-4B8C-83A1-F6EECF244321}">
                <p14:modId xmlns:p14="http://schemas.microsoft.com/office/powerpoint/2010/main" val="1647073027"/>
              </p:ext>
            </p:extLst>
          </p:nvPr>
        </p:nvGraphicFramePr>
        <p:xfrm>
          <a:off x="1574800" y="1999060"/>
          <a:ext cx="5969000" cy="942976"/>
        </p:xfrm>
        <a:graphic>
          <a:graphicData uri="http://schemas.openxmlformats.org/drawingml/2006/table">
            <a:tbl>
              <a:tblPr/>
              <a:tblGrid>
                <a:gridCol w="2044700"/>
                <a:gridCol w="660400"/>
                <a:gridCol w="660400"/>
                <a:gridCol w="660400"/>
                <a:gridCol w="635000"/>
                <a:gridCol w="647700"/>
                <a:gridCol w="660400"/>
              </a:tblGrid>
              <a:tr h="242888">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100" b="0" i="0" u="none" strike="noStrike" cap="none" normalizeH="0" baseline="0" dirty="0">
                          <a:ln>
                            <a:noFill/>
                          </a:ln>
                          <a:solidFill>
                            <a:schemeClr val="tx1"/>
                          </a:solidFill>
                          <a:effectLst/>
                          <a:latin typeface="Arial" charset="0"/>
                          <a:ea typeface="ＭＳ Ｐゴシック" charset="0"/>
                          <a:cs typeface="ＭＳ Ｐゴシック" charset="0"/>
                        </a:rPr>
                        <a:t>Week </a:t>
                      </a:r>
                      <a:r>
                        <a:rPr kumimoji="0" lang="en-US" sz="1100" b="0" i="0" u="none" strike="noStrike" cap="none" normalizeH="0" baseline="0" dirty="0" smtClean="0">
                          <a:ln>
                            <a:noFill/>
                          </a:ln>
                          <a:solidFill>
                            <a:schemeClr val="tx1"/>
                          </a:solidFill>
                          <a:effectLst/>
                          <a:latin typeface="Arial" charset="0"/>
                          <a:ea typeface="ＭＳ Ｐゴシック" charset="0"/>
                          <a:cs typeface="ＭＳ Ｐゴシック" charset="0"/>
                        </a:rPr>
                        <a:t>Ending</a:t>
                      </a:r>
                      <a:endParaRPr kumimoji="0" lang="en-US" sz="11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L w="381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100" b="0" i="0" u="none" strike="noStrike" cap="none" normalizeH="0" baseline="0" dirty="0">
                          <a:ln>
                            <a:noFill/>
                          </a:ln>
                          <a:solidFill>
                            <a:schemeClr val="tx1"/>
                          </a:solidFill>
                          <a:effectLst/>
                          <a:latin typeface="Arial" charset="0"/>
                          <a:ea typeface="ＭＳ Ｐゴシック" charset="0"/>
                          <a:cs typeface="ＭＳ Ｐゴシック" charset="0"/>
                        </a:rPr>
                        <a:t>6/6</a:t>
                      </a:r>
                    </a:p>
                  </a:txBody>
                  <a:tcPr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100" b="0" i="0" u="none" strike="noStrike" cap="none" normalizeH="0" baseline="0" dirty="0">
                          <a:ln>
                            <a:noFill/>
                          </a:ln>
                          <a:solidFill>
                            <a:schemeClr val="tx1"/>
                          </a:solidFill>
                          <a:effectLst/>
                          <a:latin typeface="Arial" charset="0"/>
                          <a:ea typeface="ＭＳ Ｐゴシック" charset="0"/>
                          <a:cs typeface="ＭＳ Ｐゴシック" charset="0"/>
                        </a:rPr>
                        <a:t>6/13</a:t>
                      </a:r>
                    </a:p>
                  </a:txBody>
                  <a:tcPr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100" b="0" i="0" u="none" strike="noStrike" cap="none" normalizeH="0" baseline="0" dirty="0">
                          <a:ln>
                            <a:noFill/>
                          </a:ln>
                          <a:solidFill>
                            <a:schemeClr val="tx1"/>
                          </a:solidFill>
                          <a:effectLst/>
                          <a:latin typeface="Arial" charset="0"/>
                          <a:ea typeface="ＭＳ Ｐゴシック" charset="0"/>
                          <a:cs typeface="ＭＳ Ｐゴシック" charset="0"/>
                        </a:rPr>
                        <a:t>6/20</a:t>
                      </a:r>
                    </a:p>
                  </a:txBody>
                  <a:tcPr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100" b="0" i="0" u="none" strike="noStrike" cap="none" normalizeH="0" baseline="0" dirty="0">
                          <a:ln>
                            <a:noFill/>
                          </a:ln>
                          <a:solidFill>
                            <a:schemeClr val="tx1"/>
                          </a:solidFill>
                          <a:effectLst/>
                          <a:latin typeface="Arial" charset="0"/>
                          <a:ea typeface="ＭＳ Ｐゴシック" charset="0"/>
                          <a:cs typeface="ＭＳ Ｐゴシック" charset="0"/>
                        </a:rPr>
                        <a:t>6/27</a:t>
                      </a:r>
                    </a:p>
                  </a:txBody>
                  <a:tcPr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100" b="0" i="0" u="none" strike="noStrike" cap="none" normalizeH="0" baseline="0" dirty="0">
                          <a:ln>
                            <a:noFill/>
                          </a:ln>
                          <a:solidFill>
                            <a:schemeClr val="tx1"/>
                          </a:solidFill>
                          <a:effectLst/>
                          <a:latin typeface="Arial" charset="0"/>
                          <a:ea typeface="ＭＳ Ｐゴシック" charset="0"/>
                          <a:cs typeface="ＭＳ Ｐゴシック" charset="0"/>
                        </a:rPr>
                        <a:t>7/4</a:t>
                      </a:r>
                    </a:p>
                  </a:txBody>
                  <a:tcPr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100" b="0" i="0" u="none" strike="noStrike" cap="none" normalizeH="0" baseline="0" dirty="0">
                          <a:ln>
                            <a:noFill/>
                          </a:ln>
                          <a:solidFill>
                            <a:schemeClr val="tx1"/>
                          </a:solidFill>
                          <a:effectLst/>
                          <a:latin typeface="Arial" charset="0"/>
                          <a:ea typeface="ＭＳ Ｐゴシック" charset="0"/>
                          <a:cs typeface="ＭＳ Ｐゴシック" charset="0"/>
                        </a:rPr>
                        <a:t>7/11</a:t>
                      </a:r>
                    </a:p>
                  </a:txBody>
                  <a:tcPr marT="34290" marB="34290" horzOverflow="overflow">
                    <a:lnL w="28575"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3"/>
                    </a:solidFill>
                  </a:tcPr>
                </a:tc>
              </a:tr>
              <a:tr h="228600">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100" b="0" i="0" u="none" strike="noStrike" cap="none" normalizeH="0" baseline="0" dirty="0">
                          <a:ln>
                            <a:noFill/>
                          </a:ln>
                          <a:solidFill>
                            <a:schemeClr val="tx1"/>
                          </a:solidFill>
                          <a:effectLst/>
                          <a:latin typeface="Arial" charset="0"/>
                          <a:ea typeface="ＭＳ Ｐゴシック" charset="0"/>
                          <a:cs typeface="ＭＳ Ｐゴシック" charset="0"/>
                        </a:rPr>
                        <a:t>Planned Input</a:t>
                      </a:r>
                    </a:p>
                  </a:txBody>
                  <a:tcPr marT="34290" marB="34290" horzOverflow="overflow">
                    <a:lnL w="381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3"/>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100" b="0" i="0" u="none" strike="noStrike" cap="none" normalizeH="0" baseline="0" dirty="0">
                          <a:ln>
                            <a:noFill/>
                          </a:ln>
                          <a:solidFill>
                            <a:schemeClr val="tx1"/>
                          </a:solidFill>
                          <a:effectLst/>
                          <a:latin typeface="Arial" charset="0"/>
                          <a:ea typeface="ＭＳ Ｐゴシック" charset="0"/>
                          <a:cs typeface="ＭＳ Ｐゴシック" charset="0"/>
                        </a:rPr>
                        <a:t>280</a:t>
                      </a:r>
                    </a:p>
                  </a:txBody>
                  <a:tcPr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3"/>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100" b="0" i="0" u="none" strike="noStrike" cap="none" normalizeH="0" baseline="0" dirty="0">
                          <a:ln>
                            <a:noFill/>
                          </a:ln>
                          <a:solidFill>
                            <a:schemeClr val="tx1"/>
                          </a:solidFill>
                          <a:effectLst/>
                          <a:latin typeface="Arial" charset="0"/>
                          <a:ea typeface="ＭＳ Ｐゴシック" charset="0"/>
                          <a:cs typeface="ＭＳ Ｐゴシック" charset="0"/>
                        </a:rPr>
                        <a:t>280</a:t>
                      </a:r>
                    </a:p>
                  </a:txBody>
                  <a:tcPr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3"/>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100" b="0" i="0" u="none" strike="noStrike" cap="none" normalizeH="0" baseline="0" dirty="0">
                          <a:ln>
                            <a:noFill/>
                          </a:ln>
                          <a:solidFill>
                            <a:schemeClr val="tx1"/>
                          </a:solidFill>
                          <a:effectLst/>
                          <a:latin typeface="Arial" charset="0"/>
                          <a:ea typeface="ＭＳ Ｐゴシック" charset="0"/>
                          <a:cs typeface="ＭＳ Ｐゴシック" charset="0"/>
                        </a:rPr>
                        <a:t>280</a:t>
                      </a:r>
                    </a:p>
                  </a:txBody>
                  <a:tcPr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3"/>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100" b="0" i="0" u="none" strike="noStrike" cap="none" normalizeH="0" baseline="0" dirty="0">
                          <a:ln>
                            <a:noFill/>
                          </a:ln>
                          <a:solidFill>
                            <a:schemeClr val="tx1"/>
                          </a:solidFill>
                          <a:effectLst/>
                          <a:latin typeface="Arial" charset="0"/>
                          <a:ea typeface="ＭＳ Ｐゴシック" charset="0"/>
                          <a:cs typeface="ＭＳ Ｐゴシック" charset="0"/>
                        </a:rPr>
                        <a:t>280</a:t>
                      </a:r>
                    </a:p>
                  </a:txBody>
                  <a:tcPr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3"/>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100" b="0" i="0" u="none" strike="noStrike" cap="none" normalizeH="0" baseline="0" dirty="0">
                          <a:ln>
                            <a:noFill/>
                          </a:ln>
                          <a:solidFill>
                            <a:schemeClr val="tx1"/>
                          </a:solidFill>
                          <a:effectLst/>
                          <a:latin typeface="Arial" charset="0"/>
                          <a:ea typeface="ＭＳ Ｐゴシック" charset="0"/>
                          <a:cs typeface="ＭＳ Ｐゴシック" charset="0"/>
                        </a:rPr>
                        <a:t>280</a:t>
                      </a:r>
                    </a:p>
                  </a:txBody>
                  <a:tcPr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3"/>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1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L w="28575"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3"/>
                    </a:solidFill>
                  </a:tcPr>
                </a:tc>
              </a:tr>
              <a:tr h="233363">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100" b="0" i="0" u="none" strike="noStrike" cap="none" normalizeH="0" baseline="0" dirty="0">
                          <a:ln>
                            <a:noFill/>
                          </a:ln>
                          <a:solidFill>
                            <a:schemeClr val="tx1"/>
                          </a:solidFill>
                          <a:effectLst/>
                          <a:latin typeface="Arial" charset="0"/>
                          <a:ea typeface="ＭＳ Ｐゴシック" charset="0"/>
                          <a:cs typeface="ＭＳ Ｐゴシック" charset="0"/>
                        </a:rPr>
                        <a:t>Actual Input</a:t>
                      </a:r>
                    </a:p>
                  </a:txBody>
                  <a:tcPr marT="34290" marB="34290" horzOverflow="overflow">
                    <a:lnL w="381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3"/>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100" b="0" i="0" u="none" strike="noStrike" cap="none" normalizeH="0" baseline="0" dirty="0">
                          <a:ln>
                            <a:noFill/>
                          </a:ln>
                          <a:solidFill>
                            <a:schemeClr val="tx1"/>
                          </a:solidFill>
                          <a:effectLst/>
                          <a:latin typeface="Arial" charset="0"/>
                          <a:ea typeface="ＭＳ Ｐゴシック" charset="0"/>
                          <a:cs typeface="ＭＳ Ｐゴシック" charset="0"/>
                        </a:rPr>
                        <a:t>270</a:t>
                      </a:r>
                    </a:p>
                  </a:txBody>
                  <a:tcPr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3"/>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100" b="0" i="0" u="none" strike="noStrike" cap="none" normalizeH="0" baseline="0" dirty="0">
                          <a:ln>
                            <a:noFill/>
                          </a:ln>
                          <a:solidFill>
                            <a:schemeClr val="tx1"/>
                          </a:solidFill>
                          <a:effectLst/>
                          <a:latin typeface="Arial" charset="0"/>
                          <a:ea typeface="ＭＳ Ｐゴシック" charset="0"/>
                          <a:cs typeface="ＭＳ Ｐゴシック" charset="0"/>
                        </a:rPr>
                        <a:t>250</a:t>
                      </a:r>
                    </a:p>
                  </a:txBody>
                  <a:tcPr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3"/>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100" b="0" i="0" u="none" strike="noStrike" cap="none" normalizeH="0" baseline="0" dirty="0">
                          <a:ln>
                            <a:noFill/>
                          </a:ln>
                          <a:solidFill>
                            <a:schemeClr val="tx1"/>
                          </a:solidFill>
                          <a:effectLst/>
                          <a:latin typeface="Arial" charset="0"/>
                          <a:ea typeface="ＭＳ Ｐゴシック" charset="0"/>
                          <a:cs typeface="ＭＳ Ｐゴシック" charset="0"/>
                        </a:rPr>
                        <a:t>280</a:t>
                      </a:r>
                    </a:p>
                  </a:txBody>
                  <a:tcPr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3"/>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100" b="0" i="0" u="none" strike="noStrike" cap="none" normalizeH="0" baseline="0" dirty="0">
                          <a:ln>
                            <a:noFill/>
                          </a:ln>
                          <a:solidFill>
                            <a:schemeClr val="tx1"/>
                          </a:solidFill>
                          <a:effectLst/>
                          <a:latin typeface="Arial" charset="0"/>
                          <a:ea typeface="ＭＳ Ｐゴシック" charset="0"/>
                          <a:cs typeface="ＭＳ Ｐゴシック" charset="0"/>
                        </a:rPr>
                        <a:t>285</a:t>
                      </a:r>
                    </a:p>
                  </a:txBody>
                  <a:tcPr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3"/>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100" b="0" i="0" u="none" strike="noStrike" cap="none" normalizeH="0" baseline="0" dirty="0">
                          <a:ln>
                            <a:noFill/>
                          </a:ln>
                          <a:solidFill>
                            <a:schemeClr val="tx1"/>
                          </a:solidFill>
                          <a:effectLst/>
                          <a:latin typeface="Arial" charset="0"/>
                          <a:ea typeface="ＭＳ Ｐゴシック" charset="0"/>
                          <a:cs typeface="ＭＳ Ｐゴシック" charset="0"/>
                        </a:rPr>
                        <a:t>280</a:t>
                      </a:r>
                    </a:p>
                  </a:txBody>
                  <a:tcPr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3"/>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1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L w="28575"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3"/>
                    </a:solidFill>
                  </a:tcPr>
                </a:tc>
              </a:tr>
              <a:tr h="238125">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100" b="0" i="0" u="none" strike="noStrike" cap="none" normalizeH="0" baseline="0" dirty="0">
                          <a:ln>
                            <a:noFill/>
                          </a:ln>
                          <a:solidFill>
                            <a:srgbClr val="002060"/>
                          </a:solidFill>
                          <a:effectLst/>
                          <a:latin typeface="Arial" charset="0"/>
                          <a:ea typeface="ＭＳ Ｐゴシック" charset="0"/>
                          <a:cs typeface="ＭＳ Ｐゴシック" charset="0"/>
                        </a:rPr>
                        <a:t>Cumulative Deviation</a:t>
                      </a:r>
                    </a:p>
                  </a:txBody>
                  <a:tcPr marT="34290" marB="34290" horzOverflow="overflow">
                    <a:lnL w="381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100" b="0" i="0" u="none" strike="noStrike" cap="none" normalizeH="0" baseline="0" dirty="0">
                          <a:ln>
                            <a:noFill/>
                          </a:ln>
                          <a:solidFill>
                            <a:srgbClr val="002060"/>
                          </a:solidFill>
                          <a:effectLst/>
                          <a:latin typeface="Arial" charset="0"/>
                          <a:ea typeface="ＭＳ Ｐゴシック" charset="0"/>
                          <a:cs typeface="ＭＳ Ｐゴシック" charset="0"/>
                        </a:rPr>
                        <a:t>–10</a:t>
                      </a:r>
                    </a:p>
                  </a:txBody>
                  <a:tcPr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100" b="0" i="0" u="none" strike="noStrike" cap="none" normalizeH="0" baseline="0" dirty="0">
                          <a:ln>
                            <a:noFill/>
                          </a:ln>
                          <a:solidFill>
                            <a:srgbClr val="002060"/>
                          </a:solidFill>
                          <a:effectLst/>
                          <a:latin typeface="Arial" charset="0"/>
                          <a:ea typeface="ＭＳ Ｐゴシック" charset="0"/>
                          <a:cs typeface="ＭＳ Ｐゴシック" charset="0"/>
                        </a:rPr>
                        <a:t>–40</a:t>
                      </a:r>
                    </a:p>
                  </a:txBody>
                  <a:tcPr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100" b="0" i="0" u="none" strike="noStrike" cap="none" normalizeH="0" baseline="0" dirty="0">
                          <a:ln>
                            <a:noFill/>
                          </a:ln>
                          <a:solidFill>
                            <a:srgbClr val="002060"/>
                          </a:solidFill>
                          <a:effectLst/>
                          <a:latin typeface="Arial" charset="0"/>
                          <a:ea typeface="ＭＳ Ｐゴシック" charset="0"/>
                          <a:cs typeface="ＭＳ Ｐゴシック" charset="0"/>
                        </a:rPr>
                        <a:t>–40</a:t>
                      </a:r>
                    </a:p>
                  </a:txBody>
                  <a:tcPr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100" b="0" i="0" u="none" strike="noStrike" cap="none" normalizeH="0" baseline="0" dirty="0">
                          <a:ln>
                            <a:noFill/>
                          </a:ln>
                          <a:solidFill>
                            <a:srgbClr val="002060"/>
                          </a:solidFill>
                          <a:effectLst/>
                          <a:latin typeface="Arial" charset="0"/>
                          <a:ea typeface="ＭＳ Ｐゴシック" charset="0"/>
                          <a:cs typeface="ＭＳ Ｐゴシック" charset="0"/>
                        </a:rPr>
                        <a:t>–35</a:t>
                      </a:r>
                    </a:p>
                  </a:txBody>
                  <a:tcPr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100" b="0" i="0" u="none" strike="noStrike" cap="none" normalizeH="0" baseline="0" dirty="0">
                        <a:ln>
                          <a:noFill/>
                        </a:ln>
                        <a:solidFill>
                          <a:srgbClr val="002060"/>
                        </a:solidFill>
                        <a:effectLst/>
                        <a:latin typeface="Arial" charset="0"/>
                        <a:ea typeface="ＭＳ Ｐゴシック" charset="0"/>
                        <a:cs typeface="ＭＳ Ｐゴシック" charset="0"/>
                      </a:endParaRPr>
                    </a:p>
                  </a:txBody>
                  <a:tcPr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100" b="0" i="0" u="none" strike="noStrike" cap="none" normalizeH="0" baseline="0" dirty="0">
                        <a:ln>
                          <a:noFill/>
                        </a:ln>
                        <a:solidFill>
                          <a:srgbClr val="002060"/>
                        </a:solidFill>
                        <a:effectLst/>
                        <a:latin typeface="Arial" charset="0"/>
                        <a:ea typeface="ＭＳ Ｐゴシック" charset="0"/>
                        <a:cs typeface="ＭＳ Ｐゴシック" charset="0"/>
                      </a:endParaRPr>
                    </a:p>
                  </a:txBody>
                  <a:tcPr marT="34290" marB="34290" horzOverflow="overflow">
                    <a:lnL w="28575"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bl>
          </a:graphicData>
        </a:graphic>
      </p:graphicFrame>
      <p:graphicFrame>
        <p:nvGraphicFramePr>
          <p:cNvPr id="57453" name="Group 109"/>
          <p:cNvGraphicFramePr>
            <a:graphicFrameLocks noGrp="1"/>
          </p:cNvGraphicFramePr>
          <p:nvPr>
            <p:extLst>
              <p:ext uri="{D42A27DB-BD31-4B8C-83A1-F6EECF244321}">
                <p14:modId xmlns:p14="http://schemas.microsoft.com/office/powerpoint/2010/main" val="790642874"/>
              </p:ext>
            </p:extLst>
          </p:nvPr>
        </p:nvGraphicFramePr>
        <p:xfrm>
          <a:off x="1574800" y="3075385"/>
          <a:ext cx="5969000" cy="714375"/>
        </p:xfrm>
        <a:graphic>
          <a:graphicData uri="http://schemas.openxmlformats.org/drawingml/2006/table">
            <a:tbl>
              <a:tblPr/>
              <a:tblGrid>
                <a:gridCol w="2044700"/>
                <a:gridCol w="660400"/>
                <a:gridCol w="660400"/>
                <a:gridCol w="657225"/>
                <a:gridCol w="638175"/>
                <a:gridCol w="647700"/>
                <a:gridCol w="660400"/>
              </a:tblGrid>
              <a:tr h="247650">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100" b="0" i="0" u="none" strike="noStrike" cap="none" normalizeH="0" baseline="0" dirty="0">
                          <a:ln>
                            <a:noFill/>
                          </a:ln>
                          <a:solidFill>
                            <a:schemeClr val="tx1"/>
                          </a:solidFill>
                          <a:effectLst/>
                          <a:latin typeface="Arial" charset="0"/>
                          <a:ea typeface="ＭＳ Ｐゴシック" charset="0"/>
                          <a:cs typeface="ＭＳ Ｐゴシック" charset="0"/>
                        </a:rPr>
                        <a:t>Planned Output</a:t>
                      </a:r>
                    </a:p>
                  </a:txBody>
                  <a:tcPr marT="34290" marB="34290" horzOverflow="overflow">
                    <a:lnL w="381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3"/>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100" b="0" i="0" u="none" strike="noStrike" cap="none" normalizeH="0" baseline="0" dirty="0">
                          <a:ln>
                            <a:noFill/>
                          </a:ln>
                          <a:solidFill>
                            <a:schemeClr val="tx1"/>
                          </a:solidFill>
                          <a:effectLst/>
                          <a:latin typeface="Arial" charset="0"/>
                          <a:ea typeface="ＭＳ Ｐゴシック" charset="0"/>
                          <a:cs typeface="ＭＳ Ｐゴシック" charset="0"/>
                        </a:rPr>
                        <a:t>320</a:t>
                      </a:r>
                    </a:p>
                  </a:txBody>
                  <a:tcPr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3"/>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100" b="0" i="0" u="none" strike="noStrike" cap="none" normalizeH="0" baseline="0" dirty="0">
                          <a:ln>
                            <a:noFill/>
                          </a:ln>
                          <a:solidFill>
                            <a:schemeClr val="tx1"/>
                          </a:solidFill>
                          <a:effectLst/>
                          <a:latin typeface="Arial" charset="0"/>
                          <a:ea typeface="ＭＳ Ｐゴシック" charset="0"/>
                          <a:cs typeface="ＭＳ Ｐゴシック" charset="0"/>
                        </a:rPr>
                        <a:t>320</a:t>
                      </a:r>
                    </a:p>
                  </a:txBody>
                  <a:tcPr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3"/>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100" b="0" i="0" u="none" strike="noStrike" cap="none" normalizeH="0" baseline="0" dirty="0">
                          <a:ln>
                            <a:noFill/>
                          </a:ln>
                          <a:solidFill>
                            <a:schemeClr val="tx1"/>
                          </a:solidFill>
                          <a:effectLst/>
                          <a:latin typeface="Arial" charset="0"/>
                          <a:ea typeface="ＭＳ Ｐゴシック" charset="0"/>
                          <a:cs typeface="ＭＳ Ｐゴシック" charset="0"/>
                        </a:rPr>
                        <a:t>320</a:t>
                      </a:r>
                    </a:p>
                  </a:txBody>
                  <a:tcPr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3"/>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100" b="0" i="0" u="none" strike="noStrike" cap="none" normalizeH="0" baseline="0" dirty="0">
                          <a:ln>
                            <a:noFill/>
                          </a:ln>
                          <a:solidFill>
                            <a:schemeClr val="tx1"/>
                          </a:solidFill>
                          <a:effectLst/>
                          <a:latin typeface="Arial" charset="0"/>
                          <a:ea typeface="ＭＳ Ｐゴシック" charset="0"/>
                          <a:cs typeface="ＭＳ Ｐゴシック" charset="0"/>
                        </a:rPr>
                        <a:t>320</a:t>
                      </a:r>
                    </a:p>
                  </a:txBody>
                  <a:tcPr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3"/>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1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3"/>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1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L w="28575"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3"/>
                    </a:solidFill>
                  </a:tcPr>
                </a:tc>
              </a:tr>
              <a:tr h="228600">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100" b="0" i="0" u="none" strike="noStrike" cap="none" normalizeH="0" baseline="0" dirty="0">
                          <a:ln>
                            <a:noFill/>
                          </a:ln>
                          <a:solidFill>
                            <a:schemeClr val="tx1"/>
                          </a:solidFill>
                          <a:effectLst/>
                          <a:latin typeface="Arial" charset="0"/>
                          <a:ea typeface="ＭＳ Ｐゴシック" charset="0"/>
                          <a:cs typeface="ＭＳ Ｐゴシック" charset="0"/>
                        </a:rPr>
                        <a:t>Actual Output</a:t>
                      </a:r>
                    </a:p>
                  </a:txBody>
                  <a:tcPr marT="34290" marB="34290" horzOverflow="overflow">
                    <a:lnL w="381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3"/>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100" b="0" i="0" u="none" strike="noStrike" cap="none" normalizeH="0" baseline="0" dirty="0">
                          <a:ln>
                            <a:noFill/>
                          </a:ln>
                          <a:solidFill>
                            <a:schemeClr val="tx1"/>
                          </a:solidFill>
                          <a:effectLst/>
                          <a:latin typeface="Arial" charset="0"/>
                          <a:ea typeface="ＭＳ Ｐゴシック" charset="0"/>
                          <a:cs typeface="ＭＳ Ｐゴシック" charset="0"/>
                        </a:rPr>
                        <a:t>270</a:t>
                      </a:r>
                    </a:p>
                  </a:txBody>
                  <a:tcPr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3"/>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100" b="0" i="0" u="none" strike="noStrike" cap="none" normalizeH="0" baseline="0" dirty="0">
                          <a:ln>
                            <a:noFill/>
                          </a:ln>
                          <a:solidFill>
                            <a:schemeClr val="tx1"/>
                          </a:solidFill>
                          <a:effectLst/>
                          <a:latin typeface="Arial" charset="0"/>
                          <a:ea typeface="ＭＳ Ｐゴシック" charset="0"/>
                          <a:cs typeface="ＭＳ Ｐゴシック" charset="0"/>
                        </a:rPr>
                        <a:t>270</a:t>
                      </a:r>
                    </a:p>
                  </a:txBody>
                  <a:tcPr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3"/>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100" b="0" i="0" u="none" strike="noStrike" cap="none" normalizeH="0" baseline="0" dirty="0">
                          <a:ln>
                            <a:noFill/>
                          </a:ln>
                          <a:solidFill>
                            <a:schemeClr val="tx1"/>
                          </a:solidFill>
                          <a:effectLst/>
                          <a:latin typeface="Arial" charset="0"/>
                          <a:ea typeface="ＭＳ Ｐゴシック" charset="0"/>
                          <a:cs typeface="ＭＳ Ｐゴシック" charset="0"/>
                        </a:rPr>
                        <a:t>270</a:t>
                      </a:r>
                    </a:p>
                  </a:txBody>
                  <a:tcPr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3"/>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100" b="0" i="0" u="none" strike="noStrike" cap="none" normalizeH="0" baseline="0" dirty="0">
                          <a:ln>
                            <a:noFill/>
                          </a:ln>
                          <a:solidFill>
                            <a:schemeClr val="tx1"/>
                          </a:solidFill>
                          <a:effectLst/>
                          <a:latin typeface="Arial" charset="0"/>
                          <a:ea typeface="ＭＳ Ｐゴシック" charset="0"/>
                          <a:cs typeface="ＭＳ Ｐゴシック" charset="0"/>
                        </a:rPr>
                        <a:t>270</a:t>
                      </a:r>
                    </a:p>
                  </a:txBody>
                  <a:tcPr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3"/>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1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3"/>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1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L w="28575"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3"/>
                    </a:solidFill>
                  </a:tcPr>
                </a:tc>
              </a:tr>
              <a:tr h="238125">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100" b="0" i="0" u="none" strike="noStrike" cap="none" normalizeH="0" baseline="0" dirty="0">
                          <a:ln>
                            <a:noFill/>
                          </a:ln>
                          <a:solidFill>
                            <a:srgbClr val="002060"/>
                          </a:solidFill>
                          <a:effectLst/>
                          <a:latin typeface="Arial" charset="0"/>
                          <a:ea typeface="ＭＳ Ｐゴシック" charset="0"/>
                          <a:cs typeface="ＭＳ Ｐゴシック" charset="0"/>
                        </a:rPr>
                        <a:t>Cumulative Deviation</a:t>
                      </a:r>
                    </a:p>
                  </a:txBody>
                  <a:tcPr marT="34290" marB="34290" horzOverflow="overflow">
                    <a:lnL w="381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100" b="0" i="0" u="none" strike="noStrike" cap="none" normalizeH="0" baseline="0" dirty="0">
                          <a:ln>
                            <a:noFill/>
                          </a:ln>
                          <a:solidFill>
                            <a:srgbClr val="002060"/>
                          </a:solidFill>
                          <a:effectLst/>
                          <a:latin typeface="Arial" charset="0"/>
                          <a:ea typeface="ＭＳ Ｐゴシック" charset="0"/>
                          <a:cs typeface="ＭＳ Ｐゴシック" charset="0"/>
                        </a:rPr>
                        <a:t>–50</a:t>
                      </a:r>
                    </a:p>
                  </a:txBody>
                  <a:tcPr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100" b="0" i="0" u="none" strike="noStrike" cap="none" normalizeH="0" baseline="0" dirty="0">
                          <a:ln>
                            <a:noFill/>
                          </a:ln>
                          <a:solidFill>
                            <a:srgbClr val="002060"/>
                          </a:solidFill>
                          <a:effectLst/>
                          <a:latin typeface="Arial" charset="0"/>
                          <a:ea typeface="ＭＳ Ｐゴシック" charset="0"/>
                          <a:cs typeface="ＭＳ Ｐゴシック" charset="0"/>
                        </a:rPr>
                        <a:t>–100</a:t>
                      </a:r>
                    </a:p>
                  </a:txBody>
                  <a:tcPr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100" b="0" i="0" u="none" strike="noStrike" cap="none" normalizeH="0" baseline="0" dirty="0">
                          <a:ln>
                            <a:noFill/>
                          </a:ln>
                          <a:solidFill>
                            <a:srgbClr val="002060"/>
                          </a:solidFill>
                          <a:effectLst/>
                          <a:latin typeface="Arial" charset="0"/>
                          <a:ea typeface="ＭＳ Ｐゴシック" charset="0"/>
                          <a:cs typeface="ＭＳ Ｐゴシック" charset="0"/>
                        </a:rPr>
                        <a:t>–150</a:t>
                      </a:r>
                    </a:p>
                  </a:txBody>
                  <a:tcPr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100" b="0" i="0" u="none" strike="noStrike" cap="none" normalizeH="0" baseline="0" dirty="0">
                          <a:ln>
                            <a:noFill/>
                          </a:ln>
                          <a:solidFill>
                            <a:srgbClr val="002060"/>
                          </a:solidFill>
                          <a:effectLst/>
                          <a:latin typeface="Arial" charset="0"/>
                          <a:ea typeface="ＭＳ Ｐゴシック" charset="0"/>
                          <a:cs typeface="ＭＳ Ｐゴシック" charset="0"/>
                        </a:rPr>
                        <a:t>–200</a:t>
                      </a:r>
                    </a:p>
                  </a:txBody>
                  <a:tcPr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100" b="0" i="0" u="none" strike="noStrike" cap="none" normalizeH="0" baseline="0" dirty="0">
                        <a:ln>
                          <a:noFill/>
                        </a:ln>
                        <a:solidFill>
                          <a:srgbClr val="002060"/>
                        </a:solidFill>
                        <a:effectLst/>
                        <a:latin typeface="Arial" charset="0"/>
                        <a:ea typeface="ＭＳ Ｐゴシック" charset="0"/>
                        <a:cs typeface="ＭＳ Ｐゴシック" charset="0"/>
                      </a:endParaRPr>
                    </a:p>
                  </a:txBody>
                  <a:tcPr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100" b="0" i="0" u="none" strike="noStrike" cap="none" normalizeH="0" baseline="0" dirty="0">
                        <a:ln>
                          <a:noFill/>
                        </a:ln>
                        <a:solidFill>
                          <a:srgbClr val="002060"/>
                        </a:solidFill>
                        <a:effectLst/>
                        <a:latin typeface="Arial" charset="0"/>
                        <a:ea typeface="ＭＳ Ｐゴシック" charset="0"/>
                        <a:cs typeface="ＭＳ Ｐゴシック" charset="0"/>
                      </a:endParaRPr>
                    </a:p>
                  </a:txBody>
                  <a:tcPr marT="34290" marB="34290" horzOverflow="overflow">
                    <a:lnL w="28575"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bl>
          </a:graphicData>
        </a:graphic>
      </p:graphicFrame>
      <p:graphicFrame>
        <p:nvGraphicFramePr>
          <p:cNvPr id="57454" name="Group 110"/>
          <p:cNvGraphicFramePr>
            <a:graphicFrameLocks noGrp="1"/>
          </p:cNvGraphicFramePr>
          <p:nvPr>
            <p:extLst>
              <p:ext uri="{D42A27DB-BD31-4B8C-83A1-F6EECF244321}">
                <p14:modId xmlns:p14="http://schemas.microsoft.com/office/powerpoint/2010/main" val="1253279056"/>
              </p:ext>
            </p:extLst>
          </p:nvPr>
        </p:nvGraphicFramePr>
        <p:xfrm>
          <a:off x="1574800" y="3927872"/>
          <a:ext cx="5969000" cy="371475"/>
        </p:xfrm>
        <a:graphic>
          <a:graphicData uri="http://schemas.openxmlformats.org/drawingml/2006/table">
            <a:tbl>
              <a:tblPr/>
              <a:tblGrid>
                <a:gridCol w="2044700"/>
                <a:gridCol w="660400"/>
                <a:gridCol w="660400"/>
                <a:gridCol w="660400"/>
                <a:gridCol w="635000"/>
                <a:gridCol w="647700"/>
                <a:gridCol w="660400"/>
              </a:tblGrid>
              <a:tr h="371475">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100" b="0" i="0" u="none" strike="noStrike" cap="none" normalizeH="0" baseline="0" dirty="0">
                          <a:ln>
                            <a:noFill/>
                          </a:ln>
                          <a:solidFill>
                            <a:srgbClr val="002060"/>
                          </a:solidFill>
                          <a:effectLst/>
                          <a:latin typeface="Arial" charset="0"/>
                          <a:ea typeface="ＭＳ Ｐゴシック" charset="0"/>
                          <a:cs typeface="ＭＳ Ｐゴシック" charset="0"/>
                        </a:rPr>
                        <a:t>Cumulative Change in Backlog</a:t>
                      </a:r>
                    </a:p>
                  </a:txBody>
                  <a:tcPr marT="34290" marB="34290" horzOverflow="overflow">
                    <a:lnL w="381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100" b="0" i="0" u="none" strike="noStrike" cap="none" normalizeH="0" baseline="0" dirty="0">
                          <a:ln>
                            <a:noFill/>
                          </a:ln>
                          <a:solidFill>
                            <a:srgbClr val="002060"/>
                          </a:solidFill>
                          <a:effectLst/>
                          <a:latin typeface="Arial" charset="0"/>
                          <a:ea typeface="ＭＳ Ｐゴシック" charset="0"/>
                          <a:cs typeface="ＭＳ Ｐゴシック" charset="0"/>
                        </a:rPr>
                        <a:t>0</a:t>
                      </a:r>
                    </a:p>
                  </a:txBody>
                  <a:tcPr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100" b="0" i="0" u="none" strike="noStrike" cap="none" normalizeH="0" baseline="0" dirty="0">
                          <a:ln>
                            <a:noFill/>
                          </a:ln>
                          <a:solidFill>
                            <a:srgbClr val="002060"/>
                          </a:solidFill>
                          <a:effectLst/>
                          <a:latin typeface="Arial" charset="0"/>
                          <a:ea typeface="ＭＳ Ｐゴシック" charset="0"/>
                          <a:cs typeface="ＭＳ Ｐゴシック" charset="0"/>
                        </a:rPr>
                        <a:t>–20</a:t>
                      </a:r>
                    </a:p>
                  </a:txBody>
                  <a:tcPr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100" b="0" i="0" u="none" strike="noStrike" cap="none" normalizeH="0" baseline="0" dirty="0">
                          <a:ln>
                            <a:noFill/>
                          </a:ln>
                          <a:solidFill>
                            <a:srgbClr val="002060"/>
                          </a:solidFill>
                          <a:effectLst/>
                          <a:latin typeface="Arial" charset="0"/>
                          <a:ea typeface="ＭＳ Ｐゴシック" charset="0"/>
                          <a:cs typeface="ＭＳ Ｐゴシック" charset="0"/>
                        </a:rPr>
                        <a:t>–10</a:t>
                      </a:r>
                    </a:p>
                  </a:txBody>
                  <a:tcPr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100" b="0" i="0" u="none" strike="noStrike" cap="none" normalizeH="0" baseline="0" dirty="0">
                          <a:ln>
                            <a:noFill/>
                          </a:ln>
                          <a:solidFill>
                            <a:srgbClr val="002060"/>
                          </a:solidFill>
                          <a:effectLst/>
                          <a:latin typeface="Arial" charset="0"/>
                          <a:ea typeface="ＭＳ Ｐゴシック" charset="0"/>
                          <a:cs typeface="ＭＳ Ｐゴシック" charset="0"/>
                        </a:rPr>
                        <a:t>+5</a:t>
                      </a:r>
                    </a:p>
                  </a:txBody>
                  <a:tcPr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100" b="0" i="0" u="none" strike="noStrike" cap="none" normalizeH="0" baseline="0" dirty="0">
                        <a:ln>
                          <a:noFill/>
                        </a:ln>
                        <a:solidFill>
                          <a:srgbClr val="002060"/>
                        </a:solidFill>
                        <a:effectLst/>
                        <a:latin typeface="Arial" charset="0"/>
                        <a:ea typeface="ＭＳ Ｐゴシック" charset="0"/>
                        <a:cs typeface="ＭＳ Ｐゴシック" charset="0"/>
                      </a:endParaRPr>
                    </a:p>
                  </a:txBody>
                  <a:tcPr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100" b="0" i="0" u="none" strike="noStrike" cap="none" normalizeH="0" baseline="0" dirty="0">
                        <a:ln>
                          <a:noFill/>
                        </a:ln>
                        <a:solidFill>
                          <a:srgbClr val="002060"/>
                        </a:solidFill>
                        <a:effectLst/>
                        <a:latin typeface="Arial" charset="0"/>
                        <a:ea typeface="ＭＳ Ｐゴシック" charset="0"/>
                        <a:cs typeface="ＭＳ Ｐゴシック" charset="0"/>
                      </a:endParaRPr>
                    </a:p>
                  </a:txBody>
                  <a:tcPr marT="34290" marB="34290" horzOverflow="overflow">
                    <a:lnL w="28575"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bl>
          </a:graphicData>
        </a:graphic>
      </p:graphicFrame>
      <p:grpSp>
        <p:nvGrpSpPr>
          <p:cNvPr id="58464" name="Group 97"/>
          <p:cNvGrpSpPr>
            <a:grpSpLocks/>
          </p:cNvGrpSpPr>
          <p:nvPr/>
        </p:nvGrpSpPr>
        <p:grpSpPr bwMode="auto">
          <a:xfrm>
            <a:off x="7624763" y="2309813"/>
            <a:ext cx="723900" cy="540544"/>
            <a:chOff x="5043" y="1877"/>
            <a:chExt cx="456" cy="454"/>
          </a:xfrm>
        </p:grpSpPr>
        <p:sp>
          <p:nvSpPr>
            <p:cNvPr id="58482" name="Freeform 98"/>
            <p:cNvSpPr>
              <a:spLocks/>
            </p:cNvSpPr>
            <p:nvPr/>
          </p:nvSpPr>
          <p:spPr bwMode="auto">
            <a:xfrm>
              <a:off x="5043" y="1877"/>
              <a:ext cx="456" cy="70"/>
            </a:xfrm>
            <a:custGeom>
              <a:avLst/>
              <a:gdLst>
                <a:gd name="T0" fmla="*/ 0 w 456"/>
                <a:gd name="T1" fmla="*/ 0 h 70"/>
                <a:gd name="T2" fmla="*/ 288 w 456"/>
                <a:gd name="T3" fmla="*/ 0 h 70"/>
                <a:gd name="T4" fmla="*/ 131 w 456"/>
                <a:gd name="T5" fmla="*/ 70 h 70"/>
                <a:gd name="T6" fmla="*/ 456 w 456"/>
                <a:gd name="T7" fmla="*/ 70 h 70"/>
                <a:gd name="T8" fmla="*/ 0 60000 65536"/>
                <a:gd name="T9" fmla="*/ 0 60000 65536"/>
                <a:gd name="T10" fmla="*/ 0 60000 65536"/>
                <a:gd name="T11" fmla="*/ 0 60000 65536"/>
                <a:gd name="T12" fmla="*/ 0 w 456"/>
                <a:gd name="T13" fmla="*/ 0 h 70"/>
                <a:gd name="T14" fmla="*/ 456 w 456"/>
                <a:gd name="T15" fmla="*/ 70 h 70"/>
              </a:gdLst>
              <a:ahLst/>
              <a:cxnLst>
                <a:cxn ang="T8">
                  <a:pos x="T0" y="T1"/>
                </a:cxn>
                <a:cxn ang="T9">
                  <a:pos x="T2" y="T3"/>
                </a:cxn>
                <a:cxn ang="T10">
                  <a:pos x="T4" y="T5"/>
                </a:cxn>
                <a:cxn ang="T11">
                  <a:pos x="T6" y="T7"/>
                </a:cxn>
              </a:cxnLst>
              <a:rect l="T12" t="T13" r="T14" b="T15"/>
              <a:pathLst>
                <a:path w="456" h="70">
                  <a:moveTo>
                    <a:pt x="0" y="0"/>
                  </a:moveTo>
                  <a:lnTo>
                    <a:pt x="288" y="0"/>
                  </a:lnTo>
                  <a:lnTo>
                    <a:pt x="131" y="70"/>
                  </a:lnTo>
                  <a:lnTo>
                    <a:pt x="456" y="70"/>
                  </a:lnTo>
                </a:path>
              </a:pathLst>
            </a:custGeom>
            <a:noFill/>
            <a:ln w="38100" cmpd="sng">
              <a:solidFill>
                <a:schemeClr val="tx1"/>
              </a:solidFill>
              <a:round/>
              <a:headEnd/>
              <a:tailEnd type="triangle" w="sm" len="sm"/>
            </a:ln>
            <a:extLst>
              <a:ext uri="{909E8E84-426E-40DD-AFC4-6F175D3DCCD1}">
                <a14:hiddenFill xmlns:a14="http://schemas.microsoft.com/office/drawing/2010/main">
                  <a:solidFill>
                    <a:srgbClr val="FFFFFF"/>
                  </a:solidFill>
                </a14:hiddenFill>
              </a:ext>
            </a:extLst>
          </p:spPr>
          <p:txBody>
            <a:bodyPr wrap="none" anchor="ctr"/>
            <a:lstStyle/>
            <a:p>
              <a:endParaRPr lang="en-US" sz="1200"/>
            </a:p>
          </p:txBody>
        </p:sp>
        <p:sp>
          <p:nvSpPr>
            <p:cNvPr id="58483" name="Freeform 99"/>
            <p:cNvSpPr>
              <a:spLocks/>
            </p:cNvSpPr>
            <p:nvPr/>
          </p:nvSpPr>
          <p:spPr bwMode="auto">
            <a:xfrm>
              <a:off x="5043" y="2077"/>
              <a:ext cx="456" cy="70"/>
            </a:xfrm>
            <a:custGeom>
              <a:avLst/>
              <a:gdLst>
                <a:gd name="T0" fmla="*/ 0 w 456"/>
                <a:gd name="T1" fmla="*/ 0 h 70"/>
                <a:gd name="T2" fmla="*/ 288 w 456"/>
                <a:gd name="T3" fmla="*/ 0 h 70"/>
                <a:gd name="T4" fmla="*/ 131 w 456"/>
                <a:gd name="T5" fmla="*/ 70 h 70"/>
                <a:gd name="T6" fmla="*/ 456 w 456"/>
                <a:gd name="T7" fmla="*/ 70 h 70"/>
                <a:gd name="T8" fmla="*/ 0 60000 65536"/>
                <a:gd name="T9" fmla="*/ 0 60000 65536"/>
                <a:gd name="T10" fmla="*/ 0 60000 65536"/>
                <a:gd name="T11" fmla="*/ 0 60000 65536"/>
                <a:gd name="T12" fmla="*/ 0 w 456"/>
                <a:gd name="T13" fmla="*/ 0 h 70"/>
                <a:gd name="T14" fmla="*/ 456 w 456"/>
                <a:gd name="T15" fmla="*/ 70 h 70"/>
              </a:gdLst>
              <a:ahLst/>
              <a:cxnLst>
                <a:cxn ang="T8">
                  <a:pos x="T0" y="T1"/>
                </a:cxn>
                <a:cxn ang="T9">
                  <a:pos x="T2" y="T3"/>
                </a:cxn>
                <a:cxn ang="T10">
                  <a:pos x="T4" y="T5"/>
                </a:cxn>
                <a:cxn ang="T11">
                  <a:pos x="T6" y="T7"/>
                </a:cxn>
              </a:cxnLst>
              <a:rect l="T12" t="T13" r="T14" b="T15"/>
              <a:pathLst>
                <a:path w="456" h="70">
                  <a:moveTo>
                    <a:pt x="0" y="0"/>
                  </a:moveTo>
                  <a:lnTo>
                    <a:pt x="288" y="0"/>
                  </a:lnTo>
                  <a:lnTo>
                    <a:pt x="131" y="70"/>
                  </a:lnTo>
                  <a:lnTo>
                    <a:pt x="456" y="70"/>
                  </a:lnTo>
                </a:path>
              </a:pathLst>
            </a:custGeom>
            <a:noFill/>
            <a:ln w="38100" cmpd="sng">
              <a:solidFill>
                <a:schemeClr val="tx1"/>
              </a:solidFill>
              <a:round/>
              <a:headEnd/>
              <a:tailEnd type="triangle" w="sm" len="sm"/>
            </a:ln>
            <a:extLst>
              <a:ext uri="{909E8E84-426E-40DD-AFC4-6F175D3DCCD1}">
                <a14:hiddenFill xmlns:a14="http://schemas.microsoft.com/office/drawing/2010/main">
                  <a:solidFill>
                    <a:srgbClr val="FFFFFF"/>
                  </a:solidFill>
                </a14:hiddenFill>
              </a:ext>
            </a:extLst>
          </p:spPr>
          <p:txBody>
            <a:bodyPr wrap="none" anchor="ctr"/>
            <a:lstStyle/>
            <a:p>
              <a:endParaRPr lang="en-US" sz="1200"/>
            </a:p>
          </p:txBody>
        </p:sp>
        <p:sp>
          <p:nvSpPr>
            <p:cNvPr id="58484" name="Freeform 100"/>
            <p:cNvSpPr>
              <a:spLocks/>
            </p:cNvSpPr>
            <p:nvPr/>
          </p:nvSpPr>
          <p:spPr bwMode="auto">
            <a:xfrm>
              <a:off x="5043" y="2261"/>
              <a:ext cx="456" cy="70"/>
            </a:xfrm>
            <a:custGeom>
              <a:avLst/>
              <a:gdLst>
                <a:gd name="T0" fmla="*/ 0 w 456"/>
                <a:gd name="T1" fmla="*/ 0 h 70"/>
                <a:gd name="T2" fmla="*/ 288 w 456"/>
                <a:gd name="T3" fmla="*/ 0 h 70"/>
                <a:gd name="T4" fmla="*/ 131 w 456"/>
                <a:gd name="T5" fmla="*/ 70 h 70"/>
                <a:gd name="T6" fmla="*/ 456 w 456"/>
                <a:gd name="T7" fmla="*/ 70 h 70"/>
                <a:gd name="T8" fmla="*/ 0 60000 65536"/>
                <a:gd name="T9" fmla="*/ 0 60000 65536"/>
                <a:gd name="T10" fmla="*/ 0 60000 65536"/>
                <a:gd name="T11" fmla="*/ 0 60000 65536"/>
                <a:gd name="T12" fmla="*/ 0 w 456"/>
                <a:gd name="T13" fmla="*/ 0 h 70"/>
                <a:gd name="T14" fmla="*/ 456 w 456"/>
                <a:gd name="T15" fmla="*/ 70 h 70"/>
              </a:gdLst>
              <a:ahLst/>
              <a:cxnLst>
                <a:cxn ang="T8">
                  <a:pos x="T0" y="T1"/>
                </a:cxn>
                <a:cxn ang="T9">
                  <a:pos x="T2" y="T3"/>
                </a:cxn>
                <a:cxn ang="T10">
                  <a:pos x="T4" y="T5"/>
                </a:cxn>
                <a:cxn ang="T11">
                  <a:pos x="T6" y="T7"/>
                </a:cxn>
              </a:cxnLst>
              <a:rect l="T12" t="T13" r="T14" b="T15"/>
              <a:pathLst>
                <a:path w="456" h="70">
                  <a:moveTo>
                    <a:pt x="0" y="0"/>
                  </a:moveTo>
                  <a:lnTo>
                    <a:pt x="288" y="0"/>
                  </a:lnTo>
                  <a:lnTo>
                    <a:pt x="131" y="70"/>
                  </a:lnTo>
                  <a:lnTo>
                    <a:pt x="456" y="70"/>
                  </a:lnTo>
                </a:path>
              </a:pathLst>
            </a:custGeom>
            <a:noFill/>
            <a:ln w="38100" cmpd="sng">
              <a:solidFill>
                <a:schemeClr val="tx1"/>
              </a:solidFill>
              <a:round/>
              <a:headEnd/>
              <a:tailEnd type="triangle" w="sm" len="sm"/>
            </a:ln>
            <a:extLst>
              <a:ext uri="{909E8E84-426E-40DD-AFC4-6F175D3DCCD1}">
                <a14:hiddenFill xmlns:a14="http://schemas.microsoft.com/office/drawing/2010/main">
                  <a:solidFill>
                    <a:srgbClr val="FFFFFF"/>
                  </a:solidFill>
                </a14:hiddenFill>
              </a:ext>
            </a:extLst>
          </p:spPr>
          <p:txBody>
            <a:bodyPr wrap="none" anchor="ctr"/>
            <a:lstStyle/>
            <a:p>
              <a:endParaRPr lang="en-US" sz="1200"/>
            </a:p>
          </p:txBody>
        </p:sp>
      </p:grpSp>
      <p:grpSp>
        <p:nvGrpSpPr>
          <p:cNvPr id="58465" name="Group 101"/>
          <p:cNvGrpSpPr>
            <a:grpSpLocks/>
          </p:cNvGrpSpPr>
          <p:nvPr/>
        </p:nvGrpSpPr>
        <p:grpSpPr bwMode="auto">
          <a:xfrm>
            <a:off x="7624763" y="3148013"/>
            <a:ext cx="723900" cy="321469"/>
            <a:chOff x="5043" y="2581"/>
            <a:chExt cx="456" cy="270"/>
          </a:xfrm>
        </p:grpSpPr>
        <p:sp>
          <p:nvSpPr>
            <p:cNvPr id="58480" name="Freeform 102"/>
            <p:cNvSpPr>
              <a:spLocks/>
            </p:cNvSpPr>
            <p:nvPr/>
          </p:nvSpPr>
          <p:spPr bwMode="auto">
            <a:xfrm>
              <a:off x="5043" y="2581"/>
              <a:ext cx="456" cy="70"/>
            </a:xfrm>
            <a:custGeom>
              <a:avLst/>
              <a:gdLst>
                <a:gd name="T0" fmla="*/ 0 w 456"/>
                <a:gd name="T1" fmla="*/ 0 h 70"/>
                <a:gd name="T2" fmla="*/ 288 w 456"/>
                <a:gd name="T3" fmla="*/ 0 h 70"/>
                <a:gd name="T4" fmla="*/ 131 w 456"/>
                <a:gd name="T5" fmla="*/ 70 h 70"/>
                <a:gd name="T6" fmla="*/ 456 w 456"/>
                <a:gd name="T7" fmla="*/ 70 h 70"/>
                <a:gd name="T8" fmla="*/ 0 60000 65536"/>
                <a:gd name="T9" fmla="*/ 0 60000 65536"/>
                <a:gd name="T10" fmla="*/ 0 60000 65536"/>
                <a:gd name="T11" fmla="*/ 0 60000 65536"/>
                <a:gd name="T12" fmla="*/ 0 w 456"/>
                <a:gd name="T13" fmla="*/ 0 h 70"/>
                <a:gd name="T14" fmla="*/ 456 w 456"/>
                <a:gd name="T15" fmla="*/ 70 h 70"/>
              </a:gdLst>
              <a:ahLst/>
              <a:cxnLst>
                <a:cxn ang="T8">
                  <a:pos x="T0" y="T1"/>
                </a:cxn>
                <a:cxn ang="T9">
                  <a:pos x="T2" y="T3"/>
                </a:cxn>
                <a:cxn ang="T10">
                  <a:pos x="T4" y="T5"/>
                </a:cxn>
                <a:cxn ang="T11">
                  <a:pos x="T6" y="T7"/>
                </a:cxn>
              </a:cxnLst>
              <a:rect l="T12" t="T13" r="T14" b="T15"/>
              <a:pathLst>
                <a:path w="456" h="70">
                  <a:moveTo>
                    <a:pt x="0" y="0"/>
                  </a:moveTo>
                  <a:lnTo>
                    <a:pt x="288" y="0"/>
                  </a:lnTo>
                  <a:lnTo>
                    <a:pt x="131" y="70"/>
                  </a:lnTo>
                  <a:lnTo>
                    <a:pt x="456" y="70"/>
                  </a:lnTo>
                </a:path>
              </a:pathLst>
            </a:custGeom>
            <a:noFill/>
            <a:ln w="38100" cmpd="sng">
              <a:solidFill>
                <a:schemeClr val="tx1"/>
              </a:solidFill>
              <a:round/>
              <a:headEnd/>
              <a:tailEnd type="triangle" w="sm" len="sm"/>
            </a:ln>
            <a:extLst>
              <a:ext uri="{909E8E84-426E-40DD-AFC4-6F175D3DCCD1}">
                <a14:hiddenFill xmlns:a14="http://schemas.microsoft.com/office/drawing/2010/main">
                  <a:solidFill>
                    <a:srgbClr val="FFFFFF"/>
                  </a:solidFill>
                </a14:hiddenFill>
              </a:ext>
            </a:extLst>
          </p:spPr>
          <p:txBody>
            <a:bodyPr wrap="none" anchor="ctr"/>
            <a:lstStyle/>
            <a:p>
              <a:endParaRPr lang="en-US" sz="1200"/>
            </a:p>
          </p:txBody>
        </p:sp>
        <p:sp>
          <p:nvSpPr>
            <p:cNvPr id="58481" name="Freeform 103"/>
            <p:cNvSpPr>
              <a:spLocks/>
            </p:cNvSpPr>
            <p:nvPr/>
          </p:nvSpPr>
          <p:spPr bwMode="auto">
            <a:xfrm>
              <a:off x="5043" y="2781"/>
              <a:ext cx="456" cy="70"/>
            </a:xfrm>
            <a:custGeom>
              <a:avLst/>
              <a:gdLst>
                <a:gd name="T0" fmla="*/ 0 w 456"/>
                <a:gd name="T1" fmla="*/ 0 h 70"/>
                <a:gd name="T2" fmla="*/ 288 w 456"/>
                <a:gd name="T3" fmla="*/ 0 h 70"/>
                <a:gd name="T4" fmla="*/ 131 w 456"/>
                <a:gd name="T5" fmla="*/ 70 h 70"/>
                <a:gd name="T6" fmla="*/ 456 w 456"/>
                <a:gd name="T7" fmla="*/ 70 h 70"/>
                <a:gd name="T8" fmla="*/ 0 60000 65536"/>
                <a:gd name="T9" fmla="*/ 0 60000 65536"/>
                <a:gd name="T10" fmla="*/ 0 60000 65536"/>
                <a:gd name="T11" fmla="*/ 0 60000 65536"/>
                <a:gd name="T12" fmla="*/ 0 w 456"/>
                <a:gd name="T13" fmla="*/ 0 h 70"/>
                <a:gd name="T14" fmla="*/ 456 w 456"/>
                <a:gd name="T15" fmla="*/ 70 h 70"/>
              </a:gdLst>
              <a:ahLst/>
              <a:cxnLst>
                <a:cxn ang="T8">
                  <a:pos x="T0" y="T1"/>
                </a:cxn>
                <a:cxn ang="T9">
                  <a:pos x="T2" y="T3"/>
                </a:cxn>
                <a:cxn ang="T10">
                  <a:pos x="T4" y="T5"/>
                </a:cxn>
                <a:cxn ang="T11">
                  <a:pos x="T6" y="T7"/>
                </a:cxn>
              </a:cxnLst>
              <a:rect l="T12" t="T13" r="T14" b="T15"/>
              <a:pathLst>
                <a:path w="456" h="70">
                  <a:moveTo>
                    <a:pt x="0" y="0"/>
                  </a:moveTo>
                  <a:lnTo>
                    <a:pt x="288" y="0"/>
                  </a:lnTo>
                  <a:lnTo>
                    <a:pt x="131" y="70"/>
                  </a:lnTo>
                  <a:lnTo>
                    <a:pt x="456" y="70"/>
                  </a:lnTo>
                </a:path>
              </a:pathLst>
            </a:custGeom>
            <a:noFill/>
            <a:ln w="38100" cmpd="sng">
              <a:solidFill>
                <a:schemeClr val="tx1"/>
              </a:solidFill>
              <a:round/>
              <a:headEnd/>
              <a:tailEnd type="triangle" w="sm" len="sm"/>
            </a:ln>
            <a:extLst>
              <a:ext uri="{909E8E84-426E-40DD-AFC4-6F175D3DCCD1}">
                <a14:hiddenFill xmlns:a14="http://schemas.microsoft.com/office/drawing/2010/main">
                  <a:solidFill>
                    <a:srgbClr val="FFFFFF"/>
                  </a:solidFill>
                </a14:hiddenFill>
              </a:ext>
            </a:extLst>
          </p:spPr>
          <p:txBody>
            <a:bodyPr wrap="none" anchor="ctr"/>
            <a:lstStyle/>
            <a:p>
              <a:endParaRPr lang="en-US" sz="1200"/>
            </a:p>
          </p:txBody>
        </p:sp>
      </p:grpSp>
      <p:sp>
        <p:nvSpPr>
          <p:cNvPr id="58466" name="Rectangle 104"/>
          <p:cNvSpPr>
            <a:spLocks noChangeArrowheads="1"/>
          </p:cNvSpPr>
          <p:nvPr/>
        </p:nvSpPr>
        <p:spPr bwMode="auto">
          <a:xfrm>
            <a:off x="542925" y="1131094"/>
            <a:ext cx="11022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600">
                <a:latin typeface="Gill Sans MT" pitchFamily="34" charset="0"/>
              </a:rPr>
              <a:t>Figure </a:t>
            </a:r>
            <a:r>
              <a:rPr lang="en-US" altLang="en-US" sz="1600">
                <a:solidFill>
                  <a:srgbClr val="255898"/>
                </a:solidFill>
                <a:latin typeface="Gill Sans MT" pitchFamily="34" charset="0"/>
              </a:rPr>
              <a:t>15.2</a:t>
            </a:r>
          </a:p>
        </p:txBody>
      </p:sp>
      <p:grpSp>
        <p:nvGrpSpPr>
          <p:cNvPr id="58467" name="Group 105"/>
          <p:cNvGrpSpPr>
            <a:grpSpLocks/>
          </p:cNvGrpSpPr>
          <p:nvPr/>
        </p:nvGrpSpPr>
        <p:grpSpPr bwMode="auto">
          <a:xfrm>
            <a:off x="1574800" y="1532334"/>
            <a:ext cx="5969000" cy="420291"/>
            <a:chOff x="1232" y="1224"/>
            <a:chExt cx="3760" cy="353"/>
          </a:xfrm>
        </p:grpSpPr>
        <p:sp>
          <p:nvSpPr>
            <p:cNvPr id="58478" name="Rectangle 106"/>
            <p:cNvSpPr>
              <a:spLocks noChangeArrowheads="1"/>
            </p:cNvSpPr>
            <p:nvPr/>
          </p:nvSpPr>
          <p:spPr bwMode="auto">
            <a:xfrm>
              <a:off x="1232" y="1224"/>
              <a:ext cx="3760" cy="316"/>
            </a:xfrm>
            <a:prstGeom prst="rect">
              <a:avLst/>
            </a:prstGeom>
            <a:solidFill>
              <a:schemeClr val="accent2"/>
            </a:solidFill>
            <a:ln w="38100">
              <a:solidFill>
                <a:schemeClr val="tx1"/>
              </a:solidFill>
              <a:miter lim="800000"/>
              <a:headEnd/>
              <a:tailEnd/>
            </a:ln>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sz="1200"/>
            </a:p>
          </p:txBody>
        </p:sp>
        <p:sp>
          <p:nvSpPr>
            <p:cNvPr id="58479" name="Rectangle 107"/>
            <p:cNvSpPr>
              <a:spLocks noChangeArrowheads="1"/>
            </p:cNvSpPr>
            <p:nvPr/>
          </p:nvSpPr>
          <p:spPr bwMode="auto">
            <a:xfrm>
              <a:off x="1526" y="1267"/>
              <a:ext cx="2868"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a:latin typeface="Gill Sans MT" pitchFamily="34" charset="0"/>
                </a:rPr>
                <a:t>Work Center DNC Milling (in standard hours)</a:t>
              </a:r>
            </a:p>
          </p:txBody>
        </p:sp>
      </p:grpSp>
      <p:grpSp>
        <p:nvGrpSpPr>
          <p:cNvPr id="17" name="Group 107"/>
          <p:cNvGrpSpPr>
            <a:grpSpLocks/>
          </p:cNvGrpSpPr>
          <p:nvPr/>
        </p:nvGrpSpPr>
        <p:grpSpPr bwMode="auto">
          <a:xfrm>
            <a:off x="187326" y="2508647"/>
            <a:ext cx="3863975" cy="1419225"/>
            <a:chOff x="176" y="2528"/>
            <a:chExt cx="2434" cy="1192"/>
          </a:xfrm>
        </p:grpSpPr>
        <p:sp>
          <p:nvSpPr>
            <p:cNvPr id="58474" name="Freeform 108"/>
            <p:cNvSpPr>
              <a:spLocks/>
            </p:cNvSpPr>
            <p:nvPr/>
          </p:nvSpPr>
          <p:spPr bwMode="auto">
            <a:xfrm>
              <a:off x="1504" y="2940"/>
              <a:ext cx="1106" cy="780"/>
            </a:xfrm>
            <a:custGeom>
              <a:avLst/>
              <a:gdLst>
                <a:gd name="T0" fmla="*/ 0 w 10000"/>
                <a:gd name="T1" fmla="*/ 7 h 9914"/>
                <a:gd name="T2" fmla="*/ 406 w 10000"/>
                <a:gd name="T3" fmla="*/ 82 h 9914"/>
                <a:gd name="T4" fmla="*/ 764 w 10000"/>
                <a:gd name="T5" fmla="*/ 281 h 9914"/>
                <a:gd name="T6" fmla="*/ 1106 w 10000"/>
                <a:gd name="T7" fmla="*/ 780 h 991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000" h="9914">
                  <a:moveTo>
                    <a:pt x="0" y="90"/>
                  </a:moveTo>
                  <a:cubicBezTo>
                    <a:pt x="621" y="-253"/>
                    <a:pt x="2516" y="461"/>
                    <a:pt x="3667" y="1042"/>
                  </a:cubicBezTo>
                  <a:cubicBezTo>
                    <a:pt x="4818" y="1623"/>
                    <a:pt x="5742" y="2096"/>
                    <a:pt x="6905" y="3576"/>
                  </a:cubicBezTo>
                  <a:cubicBezTo>
                    <a:pt x="8069" y="5054"/>
                    <a:pt x="9458" y="8477"/>
                    <a:pt x="10000" y="9914"/>
                  </a:cubicBezTo>
                </a:path>
              </a:pathLst>
            </a:custGeom>
            <a:noFill/>
            <a:ln w="57150" cmpd="sng">
              <a:solidFill>
                <a:srgbClr val="175097"/>
              </a:solidFill>
              <a:round/>
              <a:headEnd/>
              <a:tailEnd type="triangle" w="sm" len="sm"/>
            </a:ln>
            <a:extLst>
              <a:ext uri="{909E8E84-426E-40DD-AFC4-6F175D3DCCD1}">
                <a14:hiddenFill xmlns:a14="http://schemas.microsoft.com/office/drawing/2010/main">
                  <a:solidFill>
                    <a:srgbClr val="FFFFFF"/>
                  </a:solidFill>
                </a14:hiddenFill>
              </a:ext>
            </a:extLst>
          </p:spPr>
          <p:txBody>
            <a:bodyPr wrap="none" anchor="ctr"/>
            <a:lstStyle/>
            <a:p>
              <a:endParaRPr lang="en-US" sz="1200"/>
            </a:p>
          </p:txBody>
        </p:sp>
        <p:grpSp>
          <p:nvGrpSpPr>
            <p:cNvPr id="58475" name="Group 109"/>
            <p:cNvGrpSpPr>
              <a:grpSpLocks/>
            </p:cNvGrpSpPr>
            <p:nvPr/>
          </p:nvGrpSpPr>
          <p:grpSpPr bwMode="auto">
            <a:xfrm>
              <a:off x="176" y="2528"/>
              <a:ext cx="1424" cy="800"/>
              <a:chOff x="0" y="2608"/>
              <a:chExt cx="1424" cy="800"/>
            </a:xfrm>
          </p:grpSpPr>
          <p:sp>
            <p:nvSpPr>
              <p:cNvPr id="20" name="Oval 110"/>
              <p:cNvSpPr>
                <a:spLocks noChangeArrowheads="1"/>
              </p:cNvSpPr>
              <p:nvPr/>
            </p:nvSpPr>
            <p:spPr bwMode="auto">
              <a:xfrm>
                <a:off x="0" y="2608"/>
                <a:ext cx="1424" cy="800"/>
              </a:xfrm>
              <a:prstGeom prst="ellipse">
                <a:avLst/>
              </a:prstGeom>
              <a:solidFill>
                <a:schemeClr val="accent5">
                  <a:lumMod val="40000"/>
                  <a:lumOff val="60000"/>
                </a:schemeClr>
              </a:solidFill>
              <a:ln w="9525">
                <a:solidFill>
                  <a:schemeClr val="tx1"/>
                </a:solidFill>
                <a:round/>
                <a:headEnd/>
                <a:tailEnd/>
              </a:ln>
              <a:effectLst/>
              <a:extLst/>
            </p:spPr>
            <p:txBody>
              <a:bodyPr wrap="none" anchor="ctr"/>
              <a:lstStyle/>
              <a:p>
                <a:pPr fontAlgn="auto">
                  <a:spcBef>
                    <a:spcPts val="0"/>
                  </a:spcBef>
                  <a:spcAft>
                    <a:spcPts val="0"/>
                  </a:spcAft>
                  <a:defRPr/>
                </a:pPr>
                <a:endParaRPr lang="en-US" sz="1200" dirty="0">
                  <a:latin typeface="+mn-lt"/>
                  <a:cs typeface="+mn-cs"/>
                </a:endParaRPr>
              </a:p>
            </p:txBody>
          </p:sp>
          <p:sp>
            <p:nvSpPr>
              <p:cNvPr id="58477" name="Rectangle 111"/>
              <p:cNvSpPr>
                <a:spLocks noChangeArrowheads="1"/>
              </p:cNvSpPr>
              <p:nvPr/>
            </p:nvSpPr>
            <p:spPr bwMode="auto">
              <a:xfrm>
                <a:off x="150" y="2721"/>
                <a:ext cx="862" cy="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nSpc>
                    <a:spcPct val="85000"/>
                  </a:lnSpc>
                </a:pPr>
                <a:r>
                  <a:rPr lang="en-US" altLang="en-US" sz="1100">
                    <a:solidFill>
                      <a:srgbClr val="002060"/>
                    </a:solidFill>
                  </a:rPr>
                  <a:t>Explanation:</a:t>
                </a:r>
              </a:p>
              <a:p>
                <a:pPr>
                  <a:lnSpc>
                    <a:spcPct val="85000"/>
                  </a:lnSpc>
                </a:pPr>
                <a:r>
                  <a:rPr lang="en-US" altLang="en-US" sz="1100">
                    <a:solidFill>
                      <a:srgbClr val="002060"/>
                    </a:solidFill>
                  </a:rPr>
                  <a:t>270 input, </a:t>
                </a:r>
              </a:p>
              <a:p>
                <a:pPr>
                  <a:lnSpc>
                    <a:spcPct val="85000"/>
                  </a:lnSpc>
                </a:pPr>
                <a:r>
                  <a:rPr lang="en-US" altLang="en-US" sz="1100">
                    <a:solidFill>
                      <a:srgbClr val="002060"/>
                    </a:solidFill>
                  </a:rPr>
                  <a:t>270 output implies </a:t>
                </a:r>
              </a:p>
              <a:p>
                <a:pPr>
                  <a:lnSpc>
                    <a:spcPct val="85000"/>
                  </a:lnSpc>
                </a:pPr>
                <a:r>
                  <a:rPr lang="en-US" altLang="en-US" sz="1100">
                    <a:solidFill>
                      <a:srgbClr val="002060"/>
                    </a:solidFill>
                  </a:rPr>
                  <a:t>0 change</a:t>
                </a:r>
              </a:p>
            </p:txBody>
          </p:sp>
        </p:grpSp>
      </p:grpSp>
      <p:grpSp>
        <p:nvGrpSpPr>
          <p:cNvPr id="22" name="Group 112"/>
          <p:cNvGrpSpPr>
            <a:grpSpLocks/>
          </p:cNvGrpSpPr>
          <p:nvPr/>
        </p:nvGrpSpPr>
        <p:grpSpPr bwMode="auto">
          <a:xfrm>
            <a:off x="4749800" y="2962275"/>
            <a:ext cx="3975100" cy="933450"/>
            <a:chOff x="2992" y="2408"/>
            <a:chExt cx="2504" cy="784"/>
          </a:xfrm>
        </p:grpSpPr>
        <p:sp>
          <p:nvSpPr>
            <p:cNvPr id="58470" name="Freeform 113"/>
            <p:cNvSpPr>
              <a:spLocks/>
            </p:cNvSpPr>
            <p:nvPr/>
          </p:nvSpPr>
          <p:spPr bwMode="auto">
            <a:xfrm>
              <a:off x="2992" y="2753"/>
              <a:ext cx="1024" cy="439"/>
            </a:xfrm>
            <a:custGeom>
              <a:avLst/>
              <a:gdLst>
                <a:gd name="T0" fmla="*/ 1024 w 808"/>
                <a:gd name="T1" fmla="*/ 39 h 439"/>
                <a:gd name="T2" fmla="*/ 416 w 808"/>
                <a:gd name="T3" fmla="*/ 31 h 439"/>
                <a:gd name="T4" fmla="*/ 91 w 808"/>
                <a:gd name="T5" fmla="*/ 223 h 439"/>
                <a:gd name="T6" fmla="*/ 0 w 808"/>
                <a:gd name="T7" fmla="*/ 439 h 439"/>
                <a:gd name="T8" fmla="*/ 0 60000 65536"/>
                <a:gd name="T9" fmla="*/ 0 60000 65536"/>
                <a:gd name="T10" fmla="*/ 0 60000 65536"/>
                <a:gd name="T11" fmla="*/ 0 60000 65536"/>
                <a:gd name="T12" fmla="*/ 0 w 808"/>
                <a:gd name="T13" fmla="*/ 0 h 439"/>
                <a:gd name="T14" fmla="*/ 808 w 808"/>
                <a:gd name="T15" fmla="*/ 439 h 439"/>
              </a:gdLst>
              <a:ahLst/>
              <a:cxnLst>
                <a:cxn ang="T8">
                  <a:pos x="T0" y="T1"/>
                </a:cxn>
                <a:cxn ang="T9">
                  <a:pos x="T2" y="T3"/>
                </a:cxn>
                <a:cxn ang="T10">
                  <a:pos x="T4" y="T5"/>
                </a:cxn>
                <a:cxn ang="T11">
                  <a:pos x="T6" y="T7"/>
                </a:cxn>
              </a:cxnLst>
              <a:rect l="T12" t="T13" r="T14" b="T15"/>
              <a:pathLst>
                <a:path w="808" h="439">
                  <a:moveTo>
                    <a:pt x="808" y="39"/>
                  </a:moveTo>
                  <a:cubicBezTo>
                    <a:pt x="629" y="19"/>
                    <a:pt x="451" y="0"/>
                    <a:pt x="328" y="31"/>
                  </a:cubicBezTo>
                  <a:cubicBezTo>
                    <a:pt x="205" y="62"/>
                    <a:pt x="127" y="155"/>
                    <a:pt x="72" y="223"/>
                  </a:cubicBezTo>
                  <a:cubicBezTo>
                    <a:pt x="17" y="291"/>
                    <a:pt x="8" y="365"/>
                    <a:pt x="0" y="439"/>
                  </a:cubicBezTo>
                </a:path>
              </a:pathLst>
            </a:custGeom>
            <a:noFill/>
            <a:ln w="57150" cmpd="sng">
              <a:solidFill>
                <a:srgbClr val="175097"/>
              </a:solidFill>
              <a:round/>
              <a:headEnd/>
              <a:tailEnd type="triangle" w="sm" len="sm"/>
            </a:ln>
            <a:extLst>
              <a:ext uri="{909E8E84-426E-40DD-AFC4-6F175D3DCCD1}">
                <a14:hiddenFill xmlns:a14="http://schemas.microsoft.com/office/drawing/2010/main">
                  <a:solidFill>
                    <a:srgbClr val="FFFFFF"/>
                  </a:solidFill>
                </a14:hiddenFill>
              </a:ext>
            </a:extLst>
          </p:spPr>
          <p:txBody>
            <a:bodyPr wrap="none" anchor="ctr"/>
            <a:lstStyle/>
            <a:p>
              <a:endParaRPr lang="en-US" sz="1200"/>
            </a:p>
          </p:txBody>
        </p:sp>
        <p:grpSp>
          <p:nvGrpSpPr>
            <p:cNvPr id="58471" name="Group 114"/>
            <p:cNvGrpSpPr>
              <a:grpSpLocks/>
            </p:cNvGrpSpPr>
            <p:nvPr/>
          </p:nvGrpSpPr>
          <p:grpSpPr bwMode="auto">
            <a:xfrm>
              <a:off x="3840" y="2408"/>
              <a:ext cx="1656" cy="784"/>
              <a:chOff x="3840" y="2408"/>
              <a:chExt cx="1656" cy="784"/>
            </a:xfrm>
          </p:grpSpPr>
          <p:sp>
            <p:nvSpPr>
              <p:cNvPr id="25" name="Oval 115"/>
              <p:cNvSpPr>
                <a:spLocks noChangeArrowheads="1"/>
              </p:cNvSpPr>
              <p:nvPr/>
            </p:nvSpPr>
            <p:spPr bwMode="auto">
              <a:xfrm>
                <a:off x="3840" y="2408"/>
                <a:ext cx="1656" cy="784"/>
              </a:xfrm>
              <a:prstGeom prst="ellipse">
                <a:avLst/>
              </a:prstGeom>
              <a:solidFill>
                <a:schemeClr val="accent5">
                  <a:lumMod val="40000"/>
                  <a:lumOff val="60000"/>
                </a:schemeClr>
              </a:solidFill>
              <a:ln w="9525">
                <a:solidFill>
                  <a:schemeClr val="tx1"/>
                </a:solidFill>
                <a:round/>
                <a:headEnd/>
                <a:tailEnd/>
              </a:ln>
              <a:effectLst/>
              <a:extLst/>
            </p:spPr>
            <p:txBody>
              <a:bodyPr wrap="none" anchor="ctr"/>
              <a:lstStyle/>
              <a:p>
                <a:pPr fontAlgn="auto">
                  <a:spcBef>
                    <a:spcPts val="0"/>
                  </a:spcBef>
                  <a:spcAft>
                    <a:spcPts val="0"/>
                  </a:spcAft>
                  <a:defRPr/>
                </a:pPr>
                <a:endParaRPr lang="en-US" sz="1200" dirty="0">
                  <a:latin typeface="+mn-lt"/>
                  <a:cs typeface="+mn-cs"/>
                </a:endParaRPr>
              </a:p>
            </p:txBody>
          </p:sp>
          <p:sp>
            <p:nvSpPr>
              <p:cNvPr id="58473" name="Rectangle 116"/>
              <p:cNvSpPr>
                <a:spLocks noChangeArrowheads="1"/>
              </p:cNvSpPr>
              <p:nvPr/>
            </p:nvSpPr>
            <p:spPr bwMode="auto">
              <a:xfrm>
                <a:off x="4118" y="2505"/>
                <a:ext cx="1301" cy="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nSpc>
                    <a:spcPct val="85000"/>
                  </a:lnSpc>
                </a:pPr>
                <a:r>
                  <a:rPr lang="en-US" altLang="en-US" sz="1100">
                    <a:solidFill>
                      <a:srgbClr val="002060"/>
                    </a:solidFill>
                  </a:rPr>
                  <a:t>Explanation: </a:t>
                </a:r>
              </a:p>
              <a:p>
                <a:pPr>
                  <a:lnSpc>
                    <a:spcPct val="85000"/>
                  </a:lnSpc>
                </a:pPr>
                <a:r>
                  <a:rPr lang="en-US" altLang="en-US" sz="1100">
                    <a:solidFill>
                      <a:srgbClr val="002060"/>
                    </a:solidFill>
                  </a:rPr>
                  <a:t>250 input,</a:t>
                </a:r>
              </a:p>
              <a:p>
                <a:pPr>
                  <a:lnSpc>
                    <a:spcPct val="85000"/>
                  </a:lnSpc>
                </a:pPr>
                <a:r>
                  <a:rPr lang="en-US" altLang="en-US" sz="1100">
                    <a:solidFill>
                      <a:srgbClr val="002060"/>
                    </a:solidFill>
                  </a:rPr>
                  <a:t>270 output implies </a:t>
                </a:r>
              </a:p>
              <a:p>
                <a:pPr>
                  <a:lnSpc>
                    <a:spcPct val="85000"/>
                  </a:lnSpc>
                </a:pPr>
                <a:r>
                  <a:rPr lang="en-US" altLang="en-US" sz="1100">
                    <a:solidFill>
                      <a:srgbClr val="002060"/>
                    </a:solidFill>
                  </a:rPr>
                  <a:t>–20 change</a:t>
                </a:r>
              </a:p>
            </p:txBody>
          </p:sp>
        </p:grpSp>
      </p:gr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100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1000"/>
                                        <p:tgtEl>
                                          <p:spTgt spid="1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2"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ipe(right)">
                                      <p:cBhvr>
                                        <p:cTn id="12"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p:cNvSpPr>
            <a:spLocks noGrp="1" noChangeArrowheads="1"/>
          </p:cNvSpPr>
          <p:nvPr>
            <p:ph type="title"/>
          </p:nvPr>
        </p:nvSpPr>
        <p:spPr>
          <a:xfrm>
            <a:off x="685800" y="285750"/>
            <a:ext cx="7772400" cy="971550"/>
          </a:xfrm>
        </p:spPr>
        <p:txBody>
          <a:bodyPr/>
          <a:lstStyle/>
          <a:p>
            <a:pPr>
              <a:lnSpc>
                <a:spcPct val="80000"/>
              </a:lnSpc>
            </a:pPr>
            <a:r>
              <a:rPr lang="en-US" altLang="en-US" smtClean="0">
                <a:latin typeface="+mn-lt"/>
                <a:cs typeface="Arial" pitchFamily="34" charset="0"/>
              </a:rPr>
              <a:t>Input-Output Control Example</a:t>
            </a:r>
          </a:p>
        </p:txBody>
      </p:sp>
      <p:sp>
        <p:nvSpPr>
          <p:cNvPr id="61443" name="Rectangle 3"/>
          <p:cNvSpPr>
            <a:spLocks noChangeArrowheads="1"/>
          </p:cNvSpPr>
          <p:nvPr/>
        </p:nvSpPr>
        <p:spPr bwMode="auto">
          <a:xfrm>
            <a:off x="746126" y="1330890"/>
            <a:ext cx="6596063" cy="97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nSpc>
                <a:spcPct val="90000"/>
              </a:lnSpc>
              <a:spcBef>
                <a:spcPct val="40000"/>
              </a:spcBef>
            </a:pPr>
            <a:r>
              <a:rPr lang="en-US" altLang="en-US" sz="3200" b="1">
                <a:solidFill>
                  <a:srgbClr val="BF0922"/>
                </a:solidFill>
                <a:latin typeface="+mn-lt"/>
              </a:rPr>
              <a:t>Options available to operations personnel include:</a:t>
            </a:r>
          </a:p>
        </p:txBody>
      </p:sp>
      <p:sp>
        <p:nvSpPr>
          <p:cNvPr id="61444" name="Rectangle 4"/>
          <p:cNvSpPr>
            <a:spLocks noChangeArrowheads="1"/>
          </p:cNvSpPr>
          <p:nvPr/>
        </p:nvSpPr>
        <p:spPr bwMode="auto">
          <a:xfrm>
            <a:off x="1279525" y="2480072"/>
            <a:ext cx="6705600" cy="1988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nSpc>
                <a:spcPct val="90000"/>
              </a:lnSpc>
              <a:spcAft>
                <a:spcPct val="40000"/>
              </a:spcAft>
              <a:buClr>
                <a:schemeClr val="accent4">
                  <a:lumMod val="60000"/>
                  <a:lumOff val="40000"/>
                </a:schemeClr>
              </a:buClr>
              <a:buFont typeface="Times" pitchFamily="18" charset="0"/>
              <a:buAutoNum type="arabicPeriod"/>
            </a:pPr>
            <a:r>
              <a:rPr lang="en-US" altLang="en-US" sz="2800">
                <a:latin typeface="+mn-lt"/>
              </a:rPr>
              <a:t>Correcting performances</a:t>
            </a:r>
          </a:p>
          <a:p>
            <a:pPr>
              <a:lnSpc>
                <a:spcPct val="90000"/>
              </a:lnSpc>
              <a:spcAft>
                <a:spcPct val="40000"/>
              </a:spcAft>
              <a:buClr>
                <a:schemeClr val="accent4">
                  <a:lumMod val="60000"/>
                  <a:lumOff val="40000"/>
                </a:schemeClr>
              </a:buClr>
              <a:buFont typeface="Times" pitchFamily="18" charset="0"/>
              <a:buAutoNum type="arabicPeriod"/>
            </a:pPr>
            <a:r>
              <a:rPr lang="en-US" altLang="en-US" sz="2800">
                <a:latin typeface="+mn-lt"/>
              </a:rPr>
              <a:t>Increasing capacity</a:t>
            </a:r>
          </a:p>
          <a:p>
            <a:pPr>
              <a:lnSpc>
                <a:spcPct val="90000"/>
              </a:lnSpc>
              <a:spcAft>
                <a:spcPct val="40000"/>
              </a:spcAft>
              <a:buClr>
                <a:schemeClr val="accent4">
                  <a:lumMod val="60000"/>
                  <a:lumOff val="40000"/>
                </a:schemeClr>
              </a:buClr>
              <a:buFont typeface="Times" pitchFamily="18" charset="0"/>
              <a:buAutoNum type="arabicPeriod"/>
            </a:pPr>
            <a:r>
              <a:rPr lang="en-US" altLang="en-US" sz="2800">
                <a:latin typeface="+mn-lt"/>
              </a:rPr>
              <a:t>Increasing or reducing input to the work center</a:t>
            </a:r>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61443"/>
                                        </p:tgtEl>
                                        <p:attrNameLst>
                                          <p:attrName>style.visibility</p:attrName>
                                        </p:attrNameLst>
                                      </p:cBhvr>
                                      <p:to>
                                        <p:strVal val="visible"/>
                                      </p:to>
                                    </p:set>
                                    <p:animEffect transition="in" filter="strips(downRight)">
                                      <p:cBhvr>
                                        <p:cTn id="7" dur="1000"/>
                                        <p:tgtEl>
                                          <p:spTgt spid="61443"/>
                                        </p:tgtEl>
                                      </p:cBhvr>
                                    </p:animEffect>
                                  </p:childTnLst>
                                </p:cTn>
                              </p:par>
                            </p:childTnLst>
                          </p:cTn>
                        </p:par>
                        <p:par>
                          <p:cTn id="8" fill="hold" nodeType="afterGroup">
                            <p:stCondLst>
                              <p:cond delay="2000"/>
                            </p:stCondLst>
                            <p:childTnLst>
                              <p:par>
                                <p:cTn id="9" presetID="18" presetClass="entr" presetSubtype="6" fill="hold" grpId="0" nodeType="afterEffect">
                                  <p:stCondLst>
                                    <p:cond delay="1000"/>
                                  </p:stCondLst>
                                  <p:childTnLst>
                                    <p:set>
                                      <p:cBhvr>
                                        <p:cTn id="10" dur="1" fill="hold">
                                          <p:stCondLst>
                                            <p:cond delay="0"/>
                                          </p:stCondLst>
                                        </p:cTn>
                                        <p:tgtEl>
                                          <p:spTgt spid="61444"/>
                                        </p:tgtEl>
                                        <p:attrNameLst>
                                          <p:attrName>style.visibility</p:attrName>
                                        </p:attrNameLst>
                                      </p:cBhvr>
                                      <p:to>
                                        <p:strVal val="visible"/>
                                      </p:to>
                                    </p:set>
                                    <p:animEffect transition="in" filter="strips(downRight)">
                                      <p:cBhvr>
                                        <p:cTn id="11" dur="1000"/>
                                        <p:tgtEl>
                                          <p:spTgt spid="614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3" grpId="0" autoUpdateAnimBg="0"/>
      <p:bldP spid="61444" grpId="0"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noChangeArrowheads="1"/>
          </p:cNvSpPr>
          <p:nvPr>
            <p:ph type="title"/>
          </p:nvPr>
        </p:nvSpPr>
        <p:spPr/>
        <p:txBody>
          <a:bodyPr/>
          <a:lstStyle/>
          <a:p>
            <a:pPr>
              <a:lnSpc>
                <a:spcPct val="80000"/>
              </a:lnSpc>
            </a:pPr>
            <a:r>
              <a:rPr lang="en-US" altLang="en-US" smtClean="0">
                <a:latin typeface="+mn-lt"/>
                <a:cs typeface="Arial" pitchFamily="34" charset="0"/>
              </a:rPr>
              <a:t>Gantt Charts</a:t>
            </a:r>
          </a:p>
        </p:txBody>
      </p:sp>
      <p:sp>
        <p:nvSpPr>
          <p:cNvPr id="62466" name="Content Placeholder 1"/>
          <p:cNvSpPr>
            <a:spLocks noGrp="1"/>
          </p:cNvSpPr>
          <p:nvPr>
            <p:ph idx="1"/>
          </p:nvPr>
        </p:nvSpPr>
        <p:spPr>
          <a:xfrm>
            <a:off x="774700" y="1200151"/>
            <a:ext cx="7594600" cy="3394472"/>
          </a:xfrm>
        </p:spPr>
        <p:txBody>
          <a:bodyPr/>
          <a:lstStyle/>
          <a:p>
            <a:pPr marL="457200" indent="-411163">
              <a:buFont typeface="Wingdings" pitchFamily="2" charset="2"/>
              <a:buChar char="v"/>
            </a:pPr>
            <a:r>
              <a:rPr lang="en-US" altLang="en-US" smtClean="0">
                <a:latin typeface="+mn-lt"/>
                <a:cs typeface="Arial" pitchFamily="34" charset="0"/>
              </a:rPr>
              <a:t>Load chart shows the loading and idle times of departments, machines, or facilities</a:t>
            </a:r>
          </a:p>
          <a:p>
            <a:pPr marL="457200" indent="-411163">
              <a:buFont typeface="Wingdings" pitchFamily="2" charset="2"/>
              <a:buChar char="v"/>
            </a:pPr>
            <a:r>
              <a:rPr lang="en-US" altLang="en-US" smtClean="0">
                <a:latin typeface="+mn-lt"/>
                <a:cs typeface="Arial" pitchFamily="34" charset="0"/>
              </a:rPr>
              <a:t>Displays relative workloads over time</a:t>
            </a:r>
          </a:p>
          <a:p>
            <a:pPr marL="457200" indent="-411163">
              <a:buFont typeface="Wingdings" pitchFamily="2" charset="2"/>
              <a:buChar char="v"/>
            </a:pPr>
            <a:r>
              <a:rPr lang="en-US" altLang="en-US" smtClean="0">
                <a:latin typeface="+mn-lt"/>
                <a:cs typeface="Arial" pitchFamily="34" charset="0"/>
              </a:rPr>
              <a:t>Schedule chart monitors jobs in process</a:t>
            </a:r>
          </a:p>
          <a:p>
            <a:pPr marL="457200" indent="-411163">
              <a:buFont typeface="Wingdings" pitchFamily="2" charset="2"/>
              <a:buChar char="v"/>
            </a:pPr>
            <a:r>
              <a:rPr lang="en-US" altLang="en-US" smtClean="0">
                <a:latin typeface="+mn-lt"/>
                <a:cs typeface="Arial" pitchFamily="34" charset="0"/>
              </a:rPr>
              <a:t>All Gantt charts need to be updated frequently to account for changes</a:t>
            </a:r>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Grp="1" noChangeArrowheads="1"/>
          </p:cNvSpPr>
          <p:nvPr>
            <p:ph type="title"/>
          </p:nvPr>
        </p:nvSpPr>
        <p:spPr>
          <a:xfrm>
            <a:off x="685800" y="326231"/>
            <a:ext cx="7772400" cy="704850"/>
          </a:xfrm>
        </p:spPr>
        <p:txBody>
          <a:bodyPr/>
          <a:lstStyle/>
          <a:p>
            <a:r>
              <a:rPr lang="en-US" altLang="en-US" smtClean="0">
                <a:latin typeface="+mn-lt"/>
                <a:cs typeface="Arial" pitchFamily="34" charset="0"/>
              </a:rPr>
              <a:t>Gantt Load Chart Example</a:t>
            </a:r>
          </a:p>
        </p:txBody>
      </p:sp>
      <p:sp>
        <p:nvSpPr>
          <p:cNvPr id="65539" name="Rectangle 3"/>
          <p:cNvSpPr>
            <a:spLocks noChangeArrowheads="1"/>
          </p:cNvSpPr>
          <p:nvPr/>
        </p:nvSpPr>
        <p:spPr bwMode="auto">
          <a:xfrm>
            <a:off x="479425" y="1033462"/>
            <a:ext cx="11022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600">
                <a:latin typeface="+mn-lt"/>
              </a:rPr>
              <a:t>Figure </a:t>
            </a:r>
            <a:r>
              <a:rPr lang="en-US" altLang="en-US" sz="1600">
                <a:solidFill>
                  <a:schemeClr val="tx2"/>
                </a:solidFill>
                <a:latin typeface="+mn-lt"/>
              </a:rPr>
              <a:t>15.3</a:t>
            </a:r>
          </a:p>
        </p:txBody>
      </p:sp>
      <p:grpSp>
        <p:nvGrpSpPr>
          <p:cNvPr id="65540" name="Group 4"/>
          <p:cNvGrpSpPr>
            <a:grpSpLocks/>
          </p:cNvGrpSpPr>
          <p:nvPr/>
        </p:nvGrpSpPr>
        <p:grpSpPr bwMode="auto">
          <a:xfrm>
            <a:off x="671514" y="1510904"/>
            <a:ext cx="7813675" cy="2840831"/>
            <a:chOff x="414" y="1248"/>
            <a:chExt cx="4922" cy="2386"/>
          </a:xfrm>
        </p:grpSpPr>
        <p:grpSp>
          <p:nvGrpSpPr>
            <p:cNvPr id="64516" name="Group 5"/>
            <p:cNvGrpSpPr>
              <a:grpSpLocks/>
            </p:cNvGrpSpPr>
            <p:nvPr/>
          </p:nvGrpSpPr>
          <p:grpSpPr bwMode="auto">
            <a:xfrm>
              <a:off x="414" y="1248"/>
              <a:ext cx="4922" cy="2386"/>
              <a:chOff x="414" y="1248"/>
              <a:chExt cx="4922" cy="2386"/>
            </a:xfrm>
          </p:grpSpPr>
          <p:sp>
            <p:nvSpPr>
              <p:cNvPr id="65542" name="Rectangle 6"/>
              <p:cNvSpPr>
                <a:spLocks noChangeArrowheads="1"/>
              </p:cNvSpPr>
              <p:nvPr/>
            </p:nvSpPr>
            <p:spPr bwMode="auto">
              <a:xfrm>
                <a:off x="1456" y="1632"/>
                <a:ext cx="3880" cy="1448"/>
              </a:xfrm>
              <a:prstGeom prst="rect">
                <a:avLst/>
              </a:prstGeom>
              <a:solidFill>
                <a:schemeClr val="accent5">
                  <a:lumMod val="40000"/>
                  <a:lumOff val="60000"/>
                </a:schemeClr>
              </a:solidFill>
              <a:ln>
                <a:noFill/>
              </a:ln>
              <a:effectLst/>
              <a:extLst/>
            </p:spPr>
            <p:txBody>
              <a:bodyPr wrap="none" anchor="ctr"/>
              <a:lstStyle/>
              <a:p>
                <a:pPr fontAlgn="auto">
                  <a:spcBef>
                    <a:spcPts val="0"/>
                  </a:spcBef>
                  <a:spcAft>
                    <a:spcPts val="0"/>
                  </a:spcAft>
                  <a:defRPr/>
                </a:pPr>
                <a:endParaRPr lang="en-US" dirty="0">
                  <a:latin typeface="+mn-lt"/>
                  <a:cs typeface="+mn-cs"/>
                </a:endParaRPr>
              </a:p>
            </p:txBody>
          </p:sp>
          <p:sp>
            <p:nvSpPr>
              <p:cNvPr id="65543" name="Rectangle 7"/>
              <p:cNvSpPr>
                <a:spLocks noChangeArrowheads="1"/>
              </p:cNvSpPr>
              <p:nvPr/>
            </p:nvSpPr>
            <p:spPr bwMode="auto">
              <a:xfrm>
                <a:off x="2227" y="1635"/>
                <a:ext cx="795" cy="365"/>
              </a:xfrm>
              <a:prstGeom prst="rect">
                <a:avLst/>
              </a:prstGeom>
              <a:solidFill>
                <a:schemeClr val="accent6">
                  <a:lumMod val="75000"/>
                </a:schemeClr>
              </a:solidFill>
              <a:ln>
                <a:noFill/>
              </a:ln>
              <a:effectLst/>
              <a:extLst/>
            </p:spPr>
            <p:txBody>
              <a:bodyPr wrap="none" anchor="ctr"/>
              <a:lstStyle/>
              <a:p>
                <a:pPr fontAlgn="auto">
                  <a:spcBef>
                    <a:spcPts val="0"/>
                  </a:spcBef>
                  <a:spcAft>
                    <a:spcPts val="0"/>
                  </a:spcAft>
                  <a:defRPr/>
                </a:pPr>
                <a:endParaRPr lang="en-US" dirty="0">
                  <a:latin typeface="+mn-lt"/>
                  <a:cs typeface="+mn-cs"/>
                </a:endParaRPr>
              </a:p>
            </p:txBody>
          </p:sp>
          <p:sp>
            <p:nvSpPr>
              <p:cNvPr id="65544" name="Rectangle 8"/>
              <p:cNvSpPr>
                <a:spLocks noChangeArrowheads="1"/>
              </p:cNvSpPr>
              <p:nvPr/>
            </p:nvSpPr>
            <p:spPr bwMode="auto">
              <a:xfrm>
                <a:off x="3793" y="2704"/>
                <a:ext cx="765" cy="376"/>
              </a:xfrm>
              <a:prstGeom prst="rect">
                <a:avLst/>
              </a:prstGeom>
              <a:solidFill>
                <a:schemeClr val="accent6">
                  <a:lumMod val="75000"/>
                </a:schemeClr>
              </a:solidFill>
              <a:ln>
                <a:noFill/>
              </a:ln>
              <a:effectLst/>
              <a:extLst/>
            </p:spPr>
            <p:txBody>
              <a:bodyPr wrap="none" anchor="ctr"/>
              <a:lstStyle/>
              <a:p>
                <a:pPr fontAlgn="auto">
                  <a:spcBef>
                    <a:spcPts val="0"/>
                  </a:spcBef>
                  <a:spcAft>
                    <a:spcPts val="0"/>
                  </a:spcAft>
                  <a:defRPr/>
                </a:pPr>
                <a:endParaRPr lang="en-US" dirty="0">
                  <a:latin typeface="+mn-lt"/>
                  <a:cs typeface="+mn-cs"/>
                </a:endParaRPr>
              </a:p>
            </p:txBody>
          </p:sp>
          <p:sp>
            <p:nvSpPr>
              <p:cNvPr id="65545" name="Rectangle 9"/>
              <p:cNvSpPr>
                <a:spLocks noChangeArrowheads="1"/>
              </p:cNvSpPr>
              <p:nvPr/>
            </p:nvSpPr>
            <p:spPr bwMode="auto">
              <a:xfrm>
                <a:off x="1464" y="2008"/>
                <a:ext cx="752" cy="328"/>
              </a:xfrm>
              <a:prstGeom prst="rect">
                <a:avLst/>
              </a:prstGeom>
              <a:solidFill>
                <a:schemeClr val="accent3"/>
              </a:solidFill>
              <a:ln>
                <a:noFill/>
              </a:ln>
              <a:effectLst/>
              <a:extLst/>
            </p:spPr>
            <p:txBody>
              <a:bodyPr wrap="none" anchor="ctr"/>
              <a:lstStyle/>
              <a:p>
                <a:pPr fontAlgn="auto">
                  <a:spcBef>
                    <a:spcPts val="0"/>
                  </a:spcBef>
                  <a:spcAft>
                    <a:spcPts val="0"/>
                  </a:spcAft>
                  <a:defRPr/>
                </a:pPr>
                <a:endParaRPr lang="en-US" dirty="0">
                  <a:latin typeface="+mn-lt"/>
                  <a:cs typeface="+mn-cs"/>
                </a:endParaRPr>
              </a:p>
            </p:txBody>
          </p:sp>
          <p:sp>
            <p:nvSpPr>
              <p:cNvPr id="65546" name="Rectangle 10"/>
              <p:cNvSpPr>
                <a:spLocks noChangeArrowheads="1"/>
              </p:cNvSpPr>
              <p:nvPr/>
            </p:nvSpPr>
            <p:spPr bwMode="auto">
              <a:xfrm>
                <a:off x="2232" y="2360"/>
                <a:ext cx="1560" cy="336"/>
              </a:xfrm>
              <a:prstGeom prst="rect">
                <a:avLst/>
              </a:prstGeom>
              <a:solidFill>
                <a:schemeClr val="accent3"/>
              </a:solidFill>
              <a:ln>
                <a:noFill/>
              </a:ln>
              <a:effectLst/>
              <a:extLst/>
            </p:spPr>
            <p:txBody>
              <a:bodyPr wrap="none" anchor="ctr"/>
              <a:lstStyle/>
              <a:p>
                <a:pPr fontAlgn="auto">
                  <a:spcBef>
                    <a:spcPts val="0"/>
                  </a:spcBef>
                  <a:spcAft>
                    <a:spcPts val="0"/>
                  </a:spcAft>
                  <a:defRPr/>
                </a:pPr>
                <a:endParaRPr lang="en-US" dirty="0">
                  <a:latin typeface="+mn-lt"/>
                  <a:cs typeface="+mn-cs"/>
                </a:endParaRPr>
              </a:p>
            </p:txBody>
          </p:sp>
          <p:sp>
            <p:nvSpPr>
              <p:cNvPr id="65547" name="Rectangle 11"/>
              <p:cNvSpPr>
                <a:spLocks noChangeArrowheads="1"/>
              </p:cNvSpPr>
              <p:nvPr/>
            </p:nvSpPr>
            <p:spPr bwMode="auto">
              <a:xfrm>
                <a:off x="4568" y="2008"/>
                <a:ext cx="768" cy="696"/>
              </a:xfrm>
              <a:prstGeom prst="rect">
                <a:avLst/>
              </a:prstGeom>
              <a:solidFill>
                <a:schemeClr val="accent3"/>
              </a:solidFill>
              <a:ln>
                <a:noFill/>
              </a:ln>
              <a:effectLst/>
              <a:extLst/>
            </p:spPr>
            <p:txBody>
              <a:bodyPr wrap="none" anchor="ctr"/>
              <a:lstStyle/>
              <a:p>
                <a:pPr fontAlgn="auto">
                  <a:spcBef>
                    <a:spcPts val="0"/>
                  </a:spcBef>
                  <a:spcAft>
                    <a:spcPts val="0"/>
                  </a:spcAft>
                  <a:defRPr/>
                </a:pPr>
                <a:endParaRPr lang="en-US" dirty="0">
                  <a:latin typeface="+mn-lt"/>
                  <a:cs typeface="+mn-cs"/>
                </a:endParaRPr>
              </a:p>
            </p:txBody>
          </p:sp>
          <p:sp>
            <p:nvSpPr>
              <p:cNvPr id="64529" name="Rectangle 12"/>
              <p:cNvSpPr>
                <a:spLocks noChangeArrowheads="1"/>
              </p:cNvSpPr>
              <p:nvPr/>
            </p:nvSpPr>
            <p:spPr bwMode="auto">
              <a:xfrm>
                <a:off x="440" y="1632"/>
                <a:ext cx="1016" cy="1448"/>
              </a:xfrm>
              <a:prstGeom prst="rect">
                <a:avLst/>
              </a:prstGeom>
              <a:solidFill>
                <a:srgbClr val="9FACC7"/>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b="1">
                  <a:latin typeface="+mn-lt"/>
                </a:endParaRPr>
              </a:p>
            </p:txBody>
          </p:sp>
          <p:sp>
            <p:nvSpPr>
              <p:cNvPr id="64530" name="Rectangle 13"/>
              <p:cNvSpPr>
                <a:spLocks noChangeArrowheads="1"/>
              </p:cNvSpPr>
              <p:nvPr/>
            </p:nvSpPr>
            <p:spPr bwMode="auto">
              <a:xfrm>
                <a:off x="440" y="1256"/>
                <a:ext cx="4896" cy="376"/>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latin typeface="+mn-lt"/>
                </a:endParaRPr>
              </a:p>
            </p:txBody>
          </p:sp>
          <p:sp>
            <p:nvSpPr>
              <p:cNvPr id="64531" name="Rectangle 14"/>
              <p:cNvSpPr>
                <a:spLocks noChangeArrowheads="1"/>
              </p:cNvSpPr>
              <p:nvPr/>
            </p:nvSpPr>
            <p:spPr bwMode="auto">
              <a:xfrm>
                <a:off x="1094" y="1278"/>
                <a:ext cx="353"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600" b="1">
                    <a:latin typeface="+mn-lt"/>
                  </a:rPr>
                  <a:t>Day</a:t>
                </a:r>
              </a:p>
            </p:txBody>
          </p:sp>
          <p:sp>
            <p:nvSpPr>
              <p:cNvPr id="64532" name="Rectangle 15"/>
              <p:cNvSpPr>
                <a:spLocks noChangeArrowheads="1"/>
              </p:cNvSpPr>
              <p:nvPr/>
            </p:nvSpPr>
            <p:spPr bwMode="auto">
              <a:xfrm>
                <a:off x="1535" y="1342"/>
                <a:ext cx="604"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600" b="1">
                    <a:latin typeface="+mn-lt"/>
                  </a:rPr>
                  <a:t>Monday</a:t>
                </a:r>
              </a:p>
            </p:txBody>
          </p:sp>
          <p:sp>
            <p:nvSpPr>
              <p:cNvPr id="64533" name="Rectangle 16"/>
              <p:cNvSpPr>
                <a:spLocks noChangeArrowheads="1"/>
              </p:cNvSpPr>
              <p:nvPr/>
            </p:nvSpPr>
            <p:spPr bwMode="auto">
              <a:xfrm>
                <a:off x="2301" y="1342"/>
                <a:ext cx="599"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600" b="1">
                    <a:latin typeface="+mn-lt"/>
                  </a:rPr>
                  <a:t>Tuesday</a:t>
                </a:r>
              </a:p>
            </p:txBody>
          </p:sp>
          <p:sp>
            <p:nvSpPr>
              <p:cNvPr id="64534" name="Rectangle 17"/>
              <p:cNvSpPr>
                <a:spLocks noChangeArrowheads="1"/>
              </p:cNvSpPr>
              <p:nvPr/>
            </p:nvSpPr>
            <p:spPr bwMode="auto">
              <a:xfrm>
                <a:off x="2990" y="1342"/>
                <a:ext cx="831"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600" b="1">
                    <a:latin typeface="+mn-lt"/>
                  </a:rPr>
                  <a:t>Wednesday</a:t>
                </a:r>
              </a:p>
            </p:txBody>
          </p:sp>
          <p:sp>
            <p:nvSpPr>
              <p:cNvPr id="64535" name="Rectangle 18"/>
              <p:cNvSpPr>
                <a:spLocks noChangeArrowheads="1"/>
              </p:cNvSpPr>
              <p:nvPr/>
            </p:nvSpPr>
            <p:spPr bwMode="auto">
              <a:xfrm>
                <a:off x="3828" y="1342"/>
                <a:ext cx="697"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600" b="1">
                    <a:latin typeface="+mn-lt"/>
                  </a:rPr>
                  <a:t>Thursday</a:t>
                </a:r>
              </a:p>
            </p:txBody>
          </p:sp>
          <p:sp>
            <p:nvSpPr>
              <p:cNvPr id="64536" name="Rectangle 19"/>
              <p:cNvSpPr>
                <a:spLocks noChangeArrowheads="1"/>
              </p:cNvSpPr>
              <p:nvPr/>
            </p:nvSpPr>
            <p:spPr bwMode="auto">
              <a:xfrm>
                <a:off x="4692" y="1342"/>
                <a:ext cx="504"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600" b="1">
                    <a:latin typeface="+mn-lt"/>
                  </a:rPr>
                  <a:t>Friday</a:t>
                </a:r>
              </a:p>
            </p:txBody>
          </p:sp>
          <p:sp>
            <p:nvSpPr>
              <p:cNvPr id="64537" name="Rectangle 20"/>
              <p:cNvSpPr>
                <a:spLocks noChangeArrowheads="1"/>
              </p:cNvSpPr>
              <p:nvPr/>
            </p:nvSpPr>
            <p:spPr bwMode="auto">
              <a:xfrm>
                <a:off x="414" y="1342"/>
                <a:ext cx="597" cy="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nSpc>
                    <a:spcPct val="85000"/>
                  </a:lnSpc>
                </a:pPr>
                <a:r>
                  <a:rPr lang="en-US" altLang="en-US" sz="1600" b="1">
                    <a:latin typeface="+mn-lt"/>
                  </a:rPr>
                  <a:t>Work Center</a:t>
                </a:r>
              </a:p>
            </p:txBody>
          </p:sp>
          <p:sp>
            <p:nvSpPr>
              <p:cNvPr id="64538" name="Rectangle 21"/>
              <p:cNvSpPr>
                <a:spLocks noChangeArrowheads="1"/>
              </p:cNvSpPr>
              <p:nvPr/>
            </p:nvSpPr>
            <p:spPr bwMode="auto">
              <a:xfrm>
                <a:off x="550" y="1712"/>
                <a:ext cx="821"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600" b="1">
                    <a:latin typeface="+mn-lt"/>
                  </a:rPr>
                  <a:t>Metalworks</a:t>
                </a:r>
              </a:p>
            </p:txBody>
          </p:sp>
          <p:sp>
            <p:nvSpPr>
              <p:cNvPr id="64539" name="Rectangle 22"/>
              <p:cNvSpPr>
                <a:spLocks noChangeArrowheads="1"/>
              </p:cNvSpPr>
              <p:nvPr/>
            </p:nvSpPr>
            <p:spPr bwMode="auto">
              <a:xfrm>
                <a:off x="550" y="2062"/>
                <a:ext cx="813"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600" b="1">
                    <a:latin typeface="+mn-lt"/>
                  </a:rPr>
                  <a:t>Mechanical</a:t>
                </a:r>
              </a:p>
            </p:txBody>
          </p:sp>
          <p:sp>
            <p:nvSpPr>
              <p:cNvPr id="64540" name="Rectangle 23"/>
              <p:cNvSpPr>
                <a:spLocks noChangeArrowheads="1"/>
              </p:cNvSpPr>
              <p:nvPr/>
            </p:nvSpPr>
            <p:spPr bwMode="auto">
              <a:xfrm>
                <a:off x="550" y="2409"/>
                <a:ext cx="813"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600" b="1">
                    <a:latin typeface="+mn-lt"/>
                  </a:rPr>
                  <a:t>Electronics</a:t>
                </a:r>
              </a:p>
            </p:txBody>
          </p:sp>
          <p:sp>
            <p:nvSpPr>
              <p:cNvPr id="64541" name="Rectangle 24"/>
              <p:cNvSpPr>
                <a:spLocks noChangeArrowheads="1"/>
              </p:cNvSpPr>
              <p:nvPr/>
            </p:nvSpPr>
            <p:spPr bwMode="auto">
              <a:xfrm>
                <a:off x="550" y="2781"/>
                <a:ext cx="626"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600" b="1">
                    <a:latin typeface="+mn-lt"/>
                  </a:rPr>
                  <a:t>Painting</a:t>
                </a:r>
              </a:p>
            </p:txBody>
          </p:sp>
          <p:sp>
            <p:nvSpPr>
              <p:cNvPr id="64542" name="Line 25"/>
              <p:cNvSpPr>
                <a:spLocks noChangeShapeType="1"/>
              </p:cNvSpPr>
              <p:nvPr/>
            </p:nvSpPr>
            <p:spPr bwMode="auto">
              <a:xfrm>
                <a:off x="432" y="1248"/>
                <a:ext cx="1032" cy="36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ndParaRPr>
              </a:p>
            </p:txBody>
          </p:sp>
          <p:sp>
            <p:nvSpPr>
              <p:cNvPr id="64543" name="Rectangle 26"/>
              <p:cNvSpPr>
                <a:spLocks noChangeArrowheads="1"/>
              </p:cNvSpPr>
              <p:nvPr/>
            </p:nvSpPr>
            <p:spPr bwMode="auto">
              <a:xfrm>
                <a:off x="3878" y="2409"/>
                <a:ext cx="513"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600">
                    <a:latin typeface="+mn-lt"/>
                  </a:rPr>
                  <a:t>Job 349</a:t>
                </a:r>
              </a:p>
            </p:txBody>
          </p:sp>
          <p:sp>
            <p:nvSpPr>
              <p:cNvPr id="64544" name="Rectangle 27"/>
              <p:cNvSpPr>
                <a:spLocks noChangeArrowheads="1"/>
              </p:cNvSpPr>
              <p:nvPr/>
            </p:nvSpPr>
            <p:spPr bwMode="auto">
              <a:xfrm>
                <a:off x="1539" y="1712"/>
                <a:ext cx="513"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600">
                    <a:latin typeface="+mn-lt"/>
                  </a:rPr>
                  <a:t>Job 349</a:t>
                </a:r>
              </a:p>
            </p:txBody>
          </p:sp>
          <p:sp>
            <p:nvSpPr>
              <p:cNvPr id="64545" name="Rectangle 28"/>
              <p:cNvSpPr>
                <a:spLocks noChangeArrowheads="1"/>
              </p:cNvSpPr>
              <p:nvPr/>
            </p:nvSpPr>
            <p:spPr bwMode="auto">
              <a:xfrm>
                <a:off x="4646" y="2781"/>
                <a:ext cx="513"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600">
                    <a:latin typeface="+mn-lt"/>
                  </a:rPr>
                  <a:t>Job 349</a:t>
                </a:r>
              </a:p>
            </p:txBody>
          </p:sp>
          <p:sp>
            <p:nvSpPr>
              <p:cNvPr id="64546" name="Rectangle 29"/>
              <p:cNvSpPr>
                <a:spLocks noChangeArrowheads="1"/>
              </p:cNvSpPr>
              <p:nvPr/>
            </p:nvSpPr>
            <p:spPr bwMode="auto">
              <a:xfrm>
                <a:off x="1539" y="2409"/>
                <a:ext cx="513"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600">
                    <a:latin typeface="+mn-lt"/>
                  </a:rPr>
                  <a:t>Job 408</a:t>
                </a:r>
              </a:p>
            </p:txBody>
          </p:sp>
          <p:sp>
            <p:nvSpPr>
              <p:cNvPr id="64547" name="Rectangle 30"/>
              <p:cNvSpPr>
                <a:spLocks noChangeArrowheads="1"/>
              </p:cNvSpPr>
              <p:nvPr/>
            </p:nvSpPr>
            <p:spPr bwMode="auto">
              <a:xfrm>
                <a:off x="3107" y="2781"/>
                <a:ext cx="513"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600">
                    <a:latin typeface="+mn-lt"/>
                  </a:rPr>
                  <a:t>Job 408</a:t>
                </a:r>
              </a:p>
            </p:txBody>
          </p:sp>
          <p:sp>
            <p:nvSpPr>
              <p:cNvPr id="64548" name="Rectangle 31"/>
              <p:cNvSpPr>
                <a:spLocks noChangeArrowheads="1"/>
              </p:cNvSpPr>
              <p:nvPr/>
            </p:nvSpPr>
            <p:spPr bwMode="auto">
              <a:xfrm>
                <a:off x="3878" y="2062"/>
                <a:ext cx="513"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600">
                    <a:latin typeface="+mn-lt"/>
                  </a:rPr>
                  <a:t>Job 408</a:t>
                </a:r>
              </a:p>
            </p:txBody>
          </p:sp>
          <p:sp>
            <p:nvSpPr>
              <p:cNvPr id="65568" name="Rectangle 32"/>
              <p:cNvSpPr>
                <a:spLocks noChangeArrowheads="1"/>
              </p:cNvSpPr>
              <p:nvPr/>
            </p:nvSpPr>
            <p:spPr bwMode="auto">
              <a:xfrm>
                <a:off x="440" y="3280"/>
                <a:ext cx="432" cy="352"/>
              </a:xfrm>
              <a:prstGeom prst="rect">
                <a:avLst/>
              </a:prstGeom>
              <a:solidFill>
                <a:schemeClr val="accent5">
                  <a:lumMod val="40000"/>
                  <a:lumOff val="60000"/>
                </a:schemeClr>
              </a:solidFill>
              <a:ln w="38100">
                <a:solidFill>
                  <a:schemeClr val="tx1"/>
                </a:solidFill>
                <a:miter lim="800000"/>
                <a:headEnd/>
                <a:tailEnd/>
              </a:ln>
              <a:effectLst/>
              <a:extLst/>
            </p:spPr>
            <p:txBody>
              <a:bodyPr wrap="none" anchor="ctr"/>
              <a:lstStyle/>
              <a:p>
                <a:pPr fontAlgn="auto">
                  <a:spcBef>
                    <a:spcPts val="0"/>
                  </a:spcBef>
                  <a:spcAft>
                    <a:spcPts val="0"/>
                  </a:spcAft>
                  <a:defRPr/>
                </a:pPr>
                <a:endParaRPr lang="en-US" dirty="0">
                  <a:latin typeface="+mn-lt"/>
                  <a:cs typeface="+mn-cs"/>
                </a:endParaRPr>
              </a:p>
            </p:txBody>
          </p:sp>
          <p:sp>
            <p:nvSpPr>
              <p:cNvPr id="65569" name="Rectangle 33"/>
              <p:cNvSpPr>
                <a:spLocks noChangeArrowheads="1"/>
              </p:cNvSpPr>
              <p:nvPr/>
            </p:nvSpPr>
            <p:spPr bwMode="auto">
              <a:xfrm>
                <a:off x="1904" y="3280"/>
                <a:ext cx="432" cy="352"/>
              </a:xfrm>
              <a:prstGeom prst="rect">
                <a:avLst/>
              </a:prstGeom>
              <a:solidFill>
                <a:schemeClr val="accent3"/>
              </a:solidFill>
              <a:ln w="38100">
                <a:solidFill>
                  <a:schemeClr val="tx1"/>
                </a:solidFill>
                <a:miter lim="800000"/>
                <a:headEnd/>
                <a:tailEnd/>
              </a:ln>
              <a:effectLst/>
              <a:extLst/>
            </p:spPr>
            <p:txBody>
              <a:bodyPr wrap="none" anchor="ctr"/>
              <a:lstStyle/>
              <a:p>
                <a:pPr fontAlgn="auto">
                  <a:spcBef>
                    <a:spcPts val="0"/>
                  </a:spcBef>
                  <a:spcAft>
                    <a:spcPts val="0"/>
                  </a:spcAft>
                  <a:defRPr/>
                </a:pPr>
                <a:endParaRPr lang="en-US" dirty="0">
                  <a:latin typeface="+mn-lt"/>
                  <a:cs typeface="+mn-cs"/>
                </a:endParaRPr>
              </a:p>
            </p:txBody>
          </p:sp>
          <p:sp>
            <p:nvSpPr>
              <p:cNvPr id="64551" name="Rectangle 34"/>
              <p:cNvSpPr>
                <a:spLocks noChangeArrowheads="1"/>
              </p:cNvSpPr>
              <p:nvPr/>
            </p:nvSpPr>
            <p:spPr bwMode="auto">
              <a:xfrm>
                <a:off x="870" y="3350"/>
                <a:ext cx="667"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600">
                    <a:latin typeface="+mn-lt"/>
                  </a:rPr>
                  <a:t>Processing</a:t>
                </a:r>
              </a:p>
            </p:txBody>
          </p:sp>
          <p:sp>
            <p:nvSpPr>
              <p:cNvPr id="64552" name="Rectangle 35"/>
              <p:cNvSpPr>
                <a:spLocks noChangeArrowheads="1"/>
              </p:cNvSpPr>
              <p:nvPr/>
            </p:nvSpPr>
            <p:spPr bwMode="auto">
              <a:xfrm>
                <a:off x="2324" y="3350"/>
                <a:ext cx="791"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600">
                    <a:latin typeface="+mn-lt"/>
                  </a:rPr>
                  <a:t>Unscheduled</a:t>
                </a:r>
              </a:p>
            </p:txBody>
          </p:sp>
          <p:sp>
            <p:nvSpPr>
              <p:cNvPr id="64553" name="Rectangle 36"/>
              <p:cNvSpPr>
                <a:spLocks noChangeArrowheads="1"/>
              </p:cNvSpPr>
              <p:nvPr/>
            </p:nvSpPr>
            <p:spPr bwMode="auto">
              <a:xfrm>
                <a:off x="4070" y="3350"/>
                <a:ext cx="1173"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600">
                    <a:latin typeface="+mn-lt"/>
                  </a:rPr>
                  <a:t>Center not available</a:t>
                </a:r>
              </a:p>
            </p:txBody>
          </p:sp>
          <p:grpSp>
            <p:nvGrpSpPr>
              <p:cNvPr id="64554" name="Group 37"/>
              <p:cNvGrpSpPr>
                <a:grpSpLocks/>
              </p:cNvGrpSpPr>
              <p:nvPr/>
            </p:nvGrpSpPr>
            <p:grpSpPr bwMode="auto">
              <a:xfrm>
                <a:off x="3440" y="3280"/>
                <a:ext cx="632" cy="352"/>
                <a:chOff x="3416" y="3280"/>
                <a:chExt cx="632" cy="352"/>
              </a:xfrm>
            </p:grpSpPr>
            <p:sp>
              <p:nvSpPr>
                <p:cNvPr id="65574" name="Rectangle 38"/>
                <p:cNvSpPr>
                  <a:spLocks noChangeArrowheads="1"/>
                </p:cNvSpPr>
                <p:nvPr/>
              </p:nvSpPr>
              <p:spPr bwMode="auto">
                <a:xfrm>
                  <a:off x="3416" y="3280"/>
                  <a:ext cx="632" cy="352"/>
                </a:xfrm>
                <a:prstGeom prst="rect">
                  <a:avLst/>
                </a:prstGeom>
                <a:solidFill>
                  <a:schemeClr val="accent6">
                    <a:lumMod val="75000"/>
                  </a:schemeClr>
                </a:solidFill>
                <a:ln w="38100">
                  <a:solidFill>
                    <a:schemeClr val="tx1"/>
                  </a:solidFill>
                  <a:miter lim="800000"/>
                  <a:headEnd/>
                  <a:tailEnd/>
                </a:ln>
                <a:effectLst/>
                <a:extLst/>
              </p:spPr>
              <p:txBody>
                <a:bodyPr wrap="none" anchor="ctr"/>
                <a:lstStyle/>
                <a:p>
                  <a:pPr fontAlgn="auto">
                    <a:spcBef>
                      <a:spcPts val="0"/>
                    </a:spcBef>
                    <a:spcAft>
                      <a:spcPts val="0"/>
                    </a:spcAft>
                    <a:defRPr/>
                  </a:pPr>
                  <a:endParaRPr lang="en-US" dirty="0">
                    <a:latin typeface="+mn-lt"/>
                    <a:cs typeface="+mn-cs"/>
                  </a:endParaRPr>
                </a:p>
              </p:txBody>
            </p:sp>
            <p:sp>
              <p:nvSpPr>
                <p:cNvPr id="64573" name="Line 39"/>
                <p:cNvSpPr>
                  <a:spLocks noChangeShapeType="1"/>
                </p:cNvSpPr>
                <p:nvPr/>
              </p:nvSpPr>
              <p:spPr bwMode="auto">
                <a:xfrm>
                  <a:off x="3429" y="3296"/>
                  <a:ext cx="609" cy="323"/>
                </a:xfrm>
                <a:prstGeom prst="line">
                  <a:avLst/>
                </a:prstGeom>
                <a:noFill/>
                <a:ln w="57150">
                  <a:solidFill>
                    <a:schemeClr val="tx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ndParaRPr>
                </a:p>
              </p:txBody>
            </p:sp>
            <p:sp>
              <p:nvSpPr>
                <p:cNvPr id="64574" name="Line 40"/>
                <p:cNvSpPr>
                  <a:spLocks noChangeShapeType="1"/>
                </p:cNvSpPr>
                <p:nvPr/>
              </p:nvSpPr>
              <p:spPr bwMode="auto">
                <a:xfrm flipV="1">
                  <a:off x="3435" y="3293"/>
                  <a:ext cx="597" cy="323"/>
                </a:xfrm>
                <a:prstGeom prst="line">
                  <a:avLst/>
                </a:prstGeom>
                <a:noFill/>
                <a:ln w="57150">
                  <a:solidFill>
                    <a:schemeClr val="tx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ndParaRPr>
                </a:p>
              </p:txBody>
            </p:sp>
          </p:grpSp>
          <p:sp>
            <p:nvSpPr>
              <p:cNvPr id="64555" name="Line 41"/>
              <p:cNvSpPr>
                <a:spLocks noChangeShapeType="1"/>
              </p:cNvSpPr>
              <p:nvPr/>
            </p:nvSpPr>
            <p:spPr bwMode="auto">
              <a:xfrm>
                <a:off x="2220" y="1629"/>
                <a:ext cx="807" cy="371"/>
              </a:xfrm>
              <a:prstGeom prst="line">
                <a:avLst/>
              </a:prstGeom>
              <a:noFill/>
              <a:ln w="57150">
                <a:solidFill>
                  <a:srgbClr val="255898"/>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ndParaRPr>
              </a:p>
            </p:txBody>
          </p:sp>
          <p:sp>
            <p:nvSpPr>
              <p:cNvPr id="64556" name="Line 42"/>
              <p:cNvSpPr>
                <a:spLocks noChangeShapeType="1"/>
              </p:cNvSpPr>
              <p:nvPr/>
            </p:nvSpPr>
            <p:spPr bwMode="auto">
              <a:xfrm flipV="1">
                <a:off x="2224" y="1634"/>
                <a:ext cx="784" cy="369"/>
              </a:xfrm>
              <a:prstGeom prst="line">
                <a:avLst/>
              </a:prstGeom>
              <a:noFill/>
              <a:ln w="57150">
                <a:solidFill>
                  <a:srgbClr val="255898"/>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ndParaRPr>
              </a:p>
            </p:txBody>
          </p:sp>
          <p:sp>
            <p:nvSpPr>
              <p:cNvPr id="64557" name="Line 43"/>
              <p:cNvSpPr>
                <a:spLocks noChangeShapeType="1"/>
              </p:cNvSpPr>
              <p:nvPr/>
            </p:nvSpPr>
            <p:spPr bwMode="auto">
              <a:xfrm>
                <a:off x="3792" y="2707"/>
                <a:ext cx="771" cy="365"/>
              </a:xfrm>
              <a:prstGeom prst="line">
                <a:avLst/>
              </a:prstGeom>
              <a:noFill/>
              <a:ln w="57150">
                <a:solidFill>
                  <a:srgbClr val="255898"/>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ndParaRPr>
              </a:p>
            </p:txBody>
          </p:sp>
          <p:sp>
            <p:nvSpPr>
              <p:cNvPr id="64558" name="Line 44"/>
              <p:cNvSpPr>
                <a:spLocks noChangeShapeType="1"/>
              </p:cNvSpPr>
              <p:nvPr/>
            </p:nvSpPr>
            <p:spPr bwMode="auto">
              <a:xfrm flipV="1">
                <a:off x="3795" y="2704"/>
                <a:ext cx="770" cy="376"/>
              </a:xfrm>
              <a:prstGeom prst="line">
                <a:avLst/>
              </a:prstGeom>
              <a:noFill/>
              <a:ln w="57150">
                <a:solidFill>
                  <a:srgbClr val="255898"/>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ndParaRPr>
              </a:p>
            </p:txBody>
          </p:sp>
          <p:sp>
            <p:nvSpPr>
              <p:cNvPr id="64559" name="Rectangle 45"/>
              <p:cNvSpPr>
                <a:spLocks noChangeArrowheads="1"/>
              </p:cNvSpPr>
              <p:nvPr/>
            </p:nvSpPr>
            <p:spPr bwMode="auto">
              <a:xfrm>
                <a:off x="440" y="1256"/>
                <a:ext cx="4896" cy="1824"/>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latin typeface="+mn-lt"/>
                </a:endParaRPr>
              </a:p>
            </p:txBody>
          </p:sp>
          <p:sp>
            <p:nvSpPr>
              <p:cNvPr id="64560" name="Line 46"/>
              <p:cNvSpPr>
                <a:spLocks noChangeShapeType="1"/>
              </p:cNvSpPr>
              <p:nvPr/>
            </p:nvSpPr>
            <p:spPr bwMode="auto">
              <a:xfrm>
                <a:off x="432" y="1632"/>
                <a:ext cx="4904"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ndParaRPr>
              </a:p>
            </p:txBody>
          </p:sp>
          <p:sp>
            <p:nvSpPr>
              <p:cNvPr id="64561" name="Line 47"/>
              <p:cNvSpPr>
                <a:spLocks noChangeShapeType="1"/>
              </p:cNvSpPr>
              <p:nvPr/>
            </p:nvSpPr>
            <p:spPr bwMode="auto">
              <a:xfrm>
                <a:off x="1456" y="1256"/>
                <a:ext cx="0" cy="181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ndParaRPr>
              </a:p>
            </p:txBody>
          </p:sp>
          <p:sp>
            <p:nvSpPr>
              <p:cNvPr id="64562" name="Line 48"/>
              <p:cNvSpPr>
                <a:spLocks noChangeShapeType="1"/>
              </p:cNvSpPr>
              <p:nvPr/>
            </p:nvSpPr>
            <p:spPr bwMode="auto">
              <a:xfrm>
                <a:off x="2224" y="1252"/>
                <a:ext cx="0" cy="181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ndParaRPr>
              </a:p>
            </p:txBody>
          </p:sp>
          <p:sp>
            <p:nvSpPr>
              <p:cNvPr id="64563" name="Line 49"/>
              <p:cNvSpPr>
                <a:spLocks noChangeShapeType="1"/>
              </p:cNvSpPr>
              <p:nvPr/>
            </p:nvSpPr>
            <p:spPr bwMode="auto">
              <a:xfrm>
                <a:off x="3024" y="1264"/>
                <a:ext cx="0" cy="181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ndParaRPr>
              </a:p>
            </p:txBody>
          </p:sp>
          <p:sp>
            <p:nvSpPr>
              <p:cNvPr id="64564" name="Line 50"/>
              <p:cNvSpPr>
                <a:spLocks noChangeShapeType="1"/>
              </p:cNvSpPr>
              <p:nvPr/>
            </p:nvSpPr>
            <p:spPr bwMode="auto">
              <a:xfrm>
                <a:off x="3792" y="1252"/>
                <a:ext cx="0" cy="181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ndParaRPr>
              </a:p>
            </p:txBody>
          </p:sp>
          <p:sp>
            <p:nvSpPr>
              <p:cNvPr id="64565" name="Line 51"/>
              <p:cNvSpPr>
                <a:spLocks noChangeShapeType="1"/>
              </p:cNvSpPr>
              <p:nvPr/>
            </p:nvSpPr>
            <p:spPr bwMode="auto">
              <a:xfrm>
                <a:off x="4560" y="1252"/>
                <a:ext cx="0" cy="181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ndParaRPr>
              </a:p>
            </p:txBody>
          </p:sp>
          <p:sp>
            <p:nvSpPr>
              <p:cNvPr id="64566" name="Line 52"/>
              <p:cNvSpPr>
                <a:spLocks noChangeShapeType="1"/>
              </p:cNvSpPr>
              <p:nvPr/>
            </p:nvSpPr>
            <p:spPr bwMode="auto">
              <a:xfrm>
                <a:off x="428" y="2000"/>
                <a:ext cx="4904"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ndParaRPr>
              </a:p>
            </p:txBody>
          </p:sp>
          <p:sp>
            <p:nvSpPr>
              <p:cNvPr id="64567" name="Line 53"/>
              <p:cNvSpPr>
                <a:spLocks noChangeShapeType="1"/>
              </p:cNvSpPr>
              <p:nvPr/>
            </p:nvSpPr>
            <p:spPr bwMode="auto">
              <a:xfrm>
                <a:off x="428" y="2344"/>
                <a:ext cx="4904"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ndParaRPr>
              </a:p>
            </p:txBody>
          </p:sp>
          <p:sp>
            <p:nvSpPr>
              <p:cNvPr id="64568" name="Line 54"/>
              <p:cNvSpPr>
                <a:spLocks noChangeShapeType="1"/>
              </p:cNvSpPr>
              <p:nvPr/>
            </p:nvSpPr>
            <p:spPr bwMode="auto">
              <a:xfrm>
                <a:off x="428" y="2704"/>
                <a:ext cx="4904"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ndParaRPr>
              </a:p>
            </p:txBody>
          </p:sp>
          <p:sp>
            <p:nvSpPr>
              <p:cNvPr id="64569" name="Rectangle 55"/>
              <p:cNvSpPr>
                <a:spLocks noChangeArrowheads="1"/>
              </p:cNvSpPr>
              <p:nvPr/>
            </p:nvSpPr>
            <p:spPr bwMode="auto">
              <a:xfrm>
                <a:off x="3718" y="1712"/>
                <a:ext cx="889" cy="284"/>
              </a:xfrm>
              <a:prstGeom prst="rect">
                <a:avLst/>
              </a:prstGeom>
              <a:solidFill>
                <a:srgbClr val="B7DEE8"/>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gn="ctr"/>
                <a:r>
                  <a:rPr lang="en-US" altLang="en-US" sz="1600">
                    <a:latin typeface="+mn-lt"/>
                  </a:rPr>
                  <a:t>Job 350</a:t>
                </a:r>
              </a:p>
            </p:txBody>
          </p:sp>
          <p:sp>
            <p:nvSpPr>
              <p:cNvPr id="65592" name="Rectangle 56"/>
              <p:cNvSpPr>
                <a:spLocks noChangeArrowheads="1"/>
              </p:cNvSpPr>
              <p:nvPr/>
            </p:nvSpPr>
            <p:spPr bwMode="auto">
              <a:xfrm>
                <a:off x="2736" y="2062"/>
                <a:ext cx="513" cy="284"/>
              </a:xfrm>
              <a:prstGeom prst="rect">
                <a:avLst/>
              </a:prstGeom>
              <a:solidFill>
                <a:schemeClr val="accent5">
                  <a:lumMod val="40000"/>
                  <a:lumOff val="60000"/>
                </a:schemeClr>
              </a:solidFill>
              <a:ln>
                <a:noFill/>
              </a:ln>
              <a:effectLst/>
              <a:extLst/>
            </p:spPr>
            <p:txBody>
              <a:bodyPr wrap="none">
                <a:spAutoFit/>
              </a:bodyPr>
              <a:lstStyle/>
              <a:p>
                <a:pPr fontAlgn="auto">
                  <a:spcBef>
                    <a:spcPts val="0"/>
                  </a:spcBef>
                  <a:spcAft>
                    <a:spcPts val="0"/>
                  </a:spcAft>
                  <a:defRPr/>
                </a:pPr>
                <a:r>
                  <a:rPr lang="en-US" sz="1600" dirty="0">
                    <a:latin typeface="+mn-lt"/>
                    <a:cs typeface="+mn-cs"/>
                  </a:rPr>
                  <a:t>Job 349</a:t>
                </a:r>
              </a:p>
            </p:txBody>
          </p:sp>
          <p:sp>
            <p:nvSpPr>
              <p:cNvPr id="65593" name="Rectangle 57"/>
              <p:cNvSpPr>
                <a:spLocks noChangeArrowheads="1"/>
              </p:cNvSpPr>
              <p:nvPr/>
            </p:nvSpPr>
            <p:spPr bwMode="auto">
              <a:xfrm>
                <a:off x="1934" y="2781"/>
                <a:ext cx="513" cy="284"/>
              </a:xfrm>
              <a:prstGeom prst="rect">
                <a:avLst/>
              </a:prstGeom>
              <a:solidFill>
                <a:schemeClr val="accent5">
                  <a:lumMod val="40000"/>
                  <a:lumOff val="60000"/>
                </a:schemeClr>
              </a:solidFill>
              <a:ln>
                <a:noFill/>
              </a:ln>
              <a:effectLst/>
              <a:extLst/>
            </p:spPr>
            <p:txBody>
              <a:bodyPr wrap="none">
                <a:spAutoFit/>
              </a:bodyPr>
              <a:lstStyle/>
              <a:p>
                <a:pPr fontAlgn="auto">
                  <a:spcBef>
                    <a:spcPts val="0"/>
                  </a:spcBef>
                  <a:spcAft>
                    <a:spcPts val="0"/>
                  </a:spcAft>
                  <a:defRPr/>
                </a:pPr>
                <a:r>
                  <a:rPr lang="en-US" sz="1600" dirty="0">
                    <a:latin typeface="+mn-lt"/>
                    <a:cs typeface="+mn-cs"/>
                  </a:rPr>
                  <a:t>Job 295</a:t>
                </a:r>
              </a:p>
            </p:txBody>
          </p:sp>
        </p:grpSp>
        <p:sp>
          <p:nvSpPr>
            <p:cNvPr id="64517" name="Line 58"/>
            <p:cNvSpPr>
              <a:spLocks noChangeShapeType="1"/>
            </p:cNvSpPr>
            <p:nvPr/>
          </p:nvSpPr>
          <p:spPr bwMode="auto">
            <a:xfrm>
              <a:off x="4462" y="1817"/>
              <a:ext cx="713"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latin typeface="+mn-lt"/>
              </a:endParaRPr>
            </a:p>
          </p:txBody>
        </p:sp>
        <p:sp>
          <p:nvSpPr>
            <p:cNvPr id="64518" name="Line 59"/>
            <p:cNvSpPr>
              <a:spLocks noChangeShapeType="1"/>
            </p:cNvSpPr>
            <p:nvPr/>
          </p:nvSpPr>
          <p:spPr bwMode="auto">
            <a:xfrm>
              <a:off x="3318" y="2164"/>
              <a:ext cx="429"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latin typeface="+mn-lt"/>
              </a:endParaRPr>
            </a:p>
          </p:txBody>
        </p:sp>
        <p:sp>
          <p:nvSpPr>
            <p:cNvPr id="64519" name="Line 60"/>
            <p:cNvSpPr>
              <a:spLocks noChangeShapeType="1"/>
            </p:cNvSpPr>
            <p:nvPr/>
          </p:nvSpPr>
          <p:spPr bwMode="auto">
            <a:xfrm flipH="1">
              <a:off x="2302" y="2164"/>
              <a:ext cx="457"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latin typeface="+mn-lt"/>
              </a:endParaRPr>
            </a:p>
          </p:txBody>
        </p:sp>
        <p:sp>
          <p:nvSpPr>
            <p:cNvPr id="64520" name="Line 61"/>
            <p:cNvSpPr>
              <a:spLocks noChangeShapeType="1"/>
            </p:cNvSpPr>
            <p:nvPr/>
          </p:nvSpPr>
          <p:spPr bwMode="auto">
            <a:xfrm flipH="1">
              <a:off x="3152" y="1817"/>
              <a:ext cx="713"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latin typeface="+mn-lt"/>
              </a:endParaRPr>
            </a:p>
          </p:txBody>
        </p:sp>
        <p:sp>
          <p:nvSpPr>
            <p:cNvPr id="64521" name="Line 62"/>
            <p:cNvSpPr>
              <a:spLocks noChangeShapeType="1"/>
            </p:cNvSpPr>
            <p:nvPr/>
          </p:nvSpPr>
          <p:spPr bwMode="auto">
            <a:xfrm>
              <a:off x="2532" y="2880"/>
              <a:ext cx="429"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latin typeface="+mn-lt"/>
              </a:endParaRPr>
            </a:p>
          </p:txBody>
        </p:sp>
        <p:sp>
          <p:nvSpPr>
            <p:cNvPr id="64522" name="Line 63"/>
            <p:cNvSpPr>
              <a:spLocks noChangeShapeType="1"/>
            </p:cNvSpPr>
            <p:nvPr/>
          </p:nvSpPr>
          <p:spPr bwMode="auto">
            <a:xfrm flipH="1">
              <a:off x="1511" y="2881"/>
              <a:ext cx="457"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latin typeface="+mn-lt"/>
              </a:endParaRPr>
            </a:p>
          </p:txBody>
        </p:sp>
      </p:gr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nodeType="afterEffect">
                                  <p:stCondLst>
                                    <p:cond delay="1000"/>
                                  </p:stCondLst>
                                  <p:childTnLst>
                                    <p:set>
                                      <p:cBhvr>
                                        <p:cTn id="6" dur="1" fill="hold">
                                          <p:stCondLst>
                                            <p:cond delay="0"/>
                                          </p:stCondLst>
                                        </p:cTn>
                                        <p:tgtEl>
                                          <p:spTgt spid="65540"/>
                                        </p:tgtEl>
                                        <p:attrNameLst>
                                          <p:attrName>style.visibility</p:attrName>
                                        </p:attrNameLst>
                                      </p:cBhvr>
                                      <p:to>
                                        <p:strVal val="visible"/>
                                      </p:to>
                                    </p:set>
                                    <p:animEffect transition="in" filter="strips(downRight)">
                                      <p:cBhvr>
                                        <p:cTn id="7" dur="1000"/>
                                        <p:tgtEl>
                                          <p:spTgt spid="65540"/>
                                        </p:tgtEl>
                                      </p:cBhvr>
                                    </p:animEffect>
                                  </p:childTnLst>
                                </p:cTn>
                              </p:par>
                            </p:childTnLst>
                          </p:cTn>
                        </p:par>
                        <p:par>
                          <p:cTn id="8" fill="hold" nodeType="afterGroup">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65539"/>
                                        </p:tgtEl>
                                        <p:attrNameLst>
                                          <p:attrName>style.visibility</p:attrName>
                                        </p:attrNameLst>
                                      </p:cBhvr>
                                      <p:to>
                                        <p:strVal val="visible"/>
                                      </p:to>
                                    </p:set>
                                    <p:animEffect transition="in" filter="wipe(left)">
                                      <p:cBhvr>
                                        <p:cTn id="11" dur="1000"/>
                                        <p:tgtEl>
                                          <p:spTgt spid="655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39" grpId="0"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685800" y="323850"/>
            <a:ext cx="7772400" cy="867966"/>
          </a:xfrm>
          <a:extLst/>
        </p:spPr>
        <p:txBody>
          <a:bodyPr rtlCol="0">
            <a:normAutofit/>
          </a:bodyPr>
          <a:lstStyle/>
          <a:p>
            <a:pPr fontAlgn="auto">
              <a:spcAft>
                <a:spcPts val="0"/>
              </a:spcAft>
              <a:defRPr/>
            </a:pPr>
            <a:r>
              <a:rPr lang="en-US" dirty="0">
                <a:latin typeface="+mn-lt"/>
              </a:rPr>
              <a:t>Gantt Schedule Chart Example</a:t>
            </a:r>
          </a:p>
        </p:txBody>
      </p:sp>
      <p:sp>
        <p:nvSpPr>
          <p:cNvPr id="67587" name="Rectangle 3"/>
          <p:cNvSpPr>
            <a:spLocks noChangeArrowheads="1"/>
          </p:cNvSpPr>
          <p:nvPr/>
        </p:nvSpPr>
        <p:spPr bwMode="auto">
          <a:xfrm>
            <a:off x="420688" y="1191816"/>
            <a:ext cx="11022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600">
                <a:latin typeface="+mn-lt"/>
              </a:rPr>
              <a:t>Figure </a:t>
            </a:r>
            <a:r>
              <a:rPr lang="en-US" altLang="en-US" sz="1600">
                <a:solidFill>
                  <a:srgbClr val="255898"/>
                </a:solidFill>
                <a:latin typeface="+mn-lt"/>
              </a:rPr>
              <a:t>15.4</a:t>
            </a:r>
          </a:p>
        </p:txBody>
      </p:sp>
      <p:graphicFrame>
        <p:nvGraphicFramePr>
          <p:cNvPr id="67681" name="Group 97"/>
          <p:cNvGraphicFramePr>
            <a:graphicFrameLocks noGrp="1"/>
          </p:cNvGraphicFramePr>
          <p:nvPr>
            <p:extLst>
              <p:ext uri="{D42A27DB-BD31-4B8C-83A1-F6EECF244321}">
                <p14:modId xmlns:p14="http://schemas.microsoft.com/office/powerpoint/2010/main" val="2040172026"/>
              </p:ext>
            </p:extLst>
          </p:nvPr>
        </p:nvGraphicFramePr>
        <p:xfrm>
          <a:off x="635000" y="1676400"/>
          <a:ext cx="5791200" cy="2762250"/>
        </p:xfrm>
        <a:graphic>
          <a:graphicData uri="http://schemas.openxmlformats.org/drawingml/2006/table">
            <a:tbl>
              <a:tblPr/>
              <a:tblGrid>
                <a:gridCol w="635000"/>
                <a:gridCol w="660400"/>
                <a:gridCol w="635000"/>
                <a:gridCol w="647700"/>
                <a:gridCol w="647700"/>
                <a:gridCol w="635000"/>
                <a:gridCol w="647700"/>
                <a:gridCol w="635000"/>
                <a:gridCol w="647700"/>
              </a:tblGrid>
              <a:tr h="476250">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rPr>
                        <a:t>Job</a:t>
                      </a:r>
                    </a:p>
                  </a:txBody>
                  <a:tcPr marT="34290" marB="3429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rPr>
                        <a:t>Day 1</a:t>
                      </a:r>
                    </a:p>
                  </a:txBody>
                  <a:tcPr marT="34290" marB="3429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rPr>
                        <a:t>Day 2</a:t>
                      </a:r>
                    </a:p>
                  </a:txBody>
                  <a:tcPr marT="34290" marB="3429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rPr>
                        <a:t>Day 3</a:t>
                      </a:r>
                    </a:p>
                  </a:txBody>
                  <a:tcPr marT="34290" marB="3429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rPr>
                        <a:t>Day 4</a:t>
                      </a:r>
                    </a:p>
                  </a:txBody>
                  <a:tcPr marT="34290" marB="3429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rPr>
                        <a:t>Day 5</a:t>
                      </a:r>
                    </a:p>
                  </a:txBody>
                  <a:tcPr marT="34290" marB="3429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rPr>
                        <a:t>Day 6</a:t>
                      </a:r>
                    </a:p>
                  </a:txBody>
                  <a:tcPr marT="34290" marB="3429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rPr>
                        <a:t>Day 7</a:t>
                      </a:r>
                    </a:p>
                  </a:txBody>
                  <a:tcPr marT="34290" marB="3429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rPr>
                        <a:t>Day 8</a:t>
                      </a:r>
                    </a:p>
                  </a:txBody>
                  <a:tcPr marT="34290" marB="3429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2"/>
                    </a:solidFill>
                  </a:tcPr>
                </a:tc>
              </a:tr>
              <a:tr h="762000">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rPr>
                        <a:t>A</a:t>
                      </a:r>
                    </a:p>
                  </a:txBody>
                  <a:tcPr marT="34290" marB="3429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r>
              <a:tr h="762000">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rPr>
                        <a:t>B</a:t>
                      </a:r>
                    </a:p>
                  </a:txBody>
                  <a:tcPr marT="34290" marB="3429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r>
              <a:tr h="762000">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rPr>
                        <a:t>C</a:t>
                      </a:r>
                    </a:p>
                  </a:txBody>
                  <a:tcPr marT="34290" marB="3429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r>
            </a:tbl>
          </a:graphicData>
        </a:graphic>
      </p:graphicFrame>
      <p:sp>
        <p:nvSpPr>
          <p:cNvPr id="67640" name="Rectangle 56"/>
          <p:cNvSpPr>
            <a:spLocks noChangeArrowheads="1"/>
          </p:cNvSpPr>
          <p:nvPr/>
        </p:nvSpPr>
        <p:spPr bwMode="auto">
          <a:xfrm>
            <a:off x="1676400" y="2533650"/>
            <a:ext cx="2565400" cy="238125"/>
          </a:xfrm>
          <a:prstGeom prst="rect">
            <a:avLst/>
          </a:prstGeom>
          <a:solidFill>
            <a:schemeClr val="accent6">
              <a:lumMod val="75000"/>
            </a:schemeClr>
          </a:solidFill>
          <a:ln w="38100">
            <a:solidFill>
              <a:schemeClr val="tx1"/>
            </a:solidFill>
            <a:miter lim="800000"/>
            <a:headEnd/>
            <a:tailEnd/>
          </a:ln>
          <a:effectLst/>
          <a:extLst/>
        </p:spPr>
        <p:txBody>
          <a:bodyPr wrap="none" anchor="ctr"/>
          <a:lstStyle/>
          <a:p>
            <a:pPr fontAlgn="auto">
              <a:spcBef>
                <a:spcPts val="0"/>
              </a:spcBef>
              <a:spcAft>
                <a:spcPts val="0"/>
              </a:spcAft>
              <a:defRPr/>
            </a:pPr>
            <a:endParaRPr lang="en-US" dirty="0">
              <a:latin typeface="+mn-lt"/>
              <a:cs typeface="+mn-cs"/>
            </a:endParaRPr>
          </a:p>
        </p:txBody>
      </p:sp>
      <p:sp>
        <p:nvSpPr>
          <p:cNvPr id="67641" name="Freeform 57"/>
          <p:cNvSpPr>
            <a:spLocks/>
          </p:cNvSpPr>
          <p:nvPr/>
        </p:nvSpPr>
        <p:spPr bwMode="auto">
          <a:xfrm>
            <a:off x="1676400" y="2343150"/>
            <a:ext cx="3105150" cy="180975"/>
          </a:xfrm>
          <a:custGeom>
            <a:avLst/>
            <a:gdLst>
              <a:gd name="T0" fmla="*/ 0 w 1384"/>
              <a:gd name="T1" fmla="*/ 228600 h 152"/>
              <a:gd name="T2" fmla="*/ 0 w 1384"/>
              <a:gd name="T3" fmla="*/ 0 h 152"/>
              <a:gd name="T4" fmla="*/ 3105150 w 1384"/>
              <a:gd name="T5" fmla="*/ 0 h 152"/>
              <a:gd name="T6" fmla="*/ 3105150 w 1384"/>
              <a:gd name="T7" fmla="*/ 241300 h 152"/>
              <a:gd name="T8" fmla="*/ 0 60000 65536"/>
              <a:gd name="T9" fmla="*/ 0 60000 65536"/>
              <a:gd name="T10" fmla="*/ 0 60000 65536"/>
              <a:gd name="T11" fmla="*/ 0 60000 65536"/>
              <a:gd name="T12" fmla="*/ 0 w 1384"/>
              <a:gd name="T13" fmla="*/ 0 h 152"/>
              <a:gd name="T14" fmla="*/ 1384 w 1384"/>
              <a:gd name="T15" fmla="*/ 152 h 152"/>
            </a:gdLst>
            <a:ahLst/>
            <a:cxnLst>
              <a:cxn ang="T8">
                <a:pos x="T0" y="T1"/>
              </a:cxn>
              <a:cxn ang="T9">
                <a:pos x="T2" y="T3"/>
              </a:cxn>
              <a:cxn ang="T10">
                <a:pos x="T4" y="T5"/>
              </a:cxn>
              <a:cxn ang="T11">
                <a:pos x="T6" y="T7"/>
              </a:cxn>
            </a:cxnLst>
            <a:rect l="T12" t="T13" r="T14" b="T15"/>
            <a:pathLst>
              <a:path w="1384" h="152">
                <a:moveTo>
                  <a:pt x="0" y="144"/>
                </a:moveTo>
                <a:lnTo>
                  <a:pt x="0" y="0"/>
                </a:lnTo>
                <a:lnTo>
                  <a:pt x="1384" y="0"/>
                </a:lnTo>
                <a:lnTo>
                  <a:pt x="1384" y="152"/>
                </a:lnTo>
              </a:path>
            </a:pathLst>
          </a:custGeom>
          <a:noFill/>
          <a:ln w="571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latin typeface="+mn-lt"/>
            </a:endParaRPr>
          </a:p>
        </p:txBody>
      </p:sp>
      <p:sp>
        <p:nvSpPr>
          <p:cNvPr id="67642" name="Rectangle 58"/>
          <p:cNvSpPr>
            <a:spLocks noChangeArrowheads="1"/>
          </p:cNvSpPr>
          <p:nvPr/>
        </p:nvSpPr>
        <p:spPr bwMode="auto">
          <a:xfrm>
            <a:off x="2819400" y="4062413"/>
            <a:ext cx="2540000" cy="238125"/>
          </a:xfrm>
          <a:prstGeom prst="rect">
            <a:avLst/>
          </a:prstGeom>
          <a:solidFill>
            <a:schemeClr val="accent6">
              <a:lumMod val="75000"/>
            </a:schemeClr>
          </a:solidFill>
          <a:ln w="38100">
            <a:solidFill>
              <a:schemeClr val="tx1"/>
            </a:solidFill>
            <a:miter lim="800000"/>
            <a:headEnd/>
            <a:tailEnd/>
          </a:ln>
          <a:effectLst/>
          <a:extLst/>
        </p:spPr>
        <p:txBody>
          <a:bodyPr wrap="none" anchor="ctr"/>
          <a:lstStyle/>
          <a:p>
            <a:pPr fontAlgn="auto">
              <a:spcBef>
                <a:spcPts val="0"/>
              </a:spcBef>
              <a:spcAft>
                <a:spcPts val="0"/>
              </a:spcAft>
              <a:defRPr/>
            </a:pPr>
            <a:endParaRPr lang="en-US" dirty="0">
              <a:latin typeface="+mn-lt"/>
              <a:cs typeface="+mn-cs"/>
            </a:endParaRPr>
          </a:p>
        </p:txBody>
      </p:sp>
      <p:sp>
        <p:nvSpPr>
          <p:cNvPr id="67643" name="Rectangle 59"/>
          <p:cNvSpPr>
            <a:spLocks noChangeArrowheads="1"/>
          </p:cNvSpPr>
          <p:nvPr/>
        </p:nvSpPr>
        <p:spPr bwMode="auto">
          <a:xfrm>
            <a:off x="2400300" y="3295650"/>
            <a:ext cx="1193800" cy="238125"/>
          </a:xfrm>
          <a:prstGeom prst="rect">
            <a:avLst/>
          </a:prstGeom>
          <a:solidFill>
            <a:schemeClr val="accent6">
              <a:lumMod val="75000"/>
            </a:schemeClr>
          </a:solidFill>
          <a:ln w="38100">
            <a:solidFill>
              <a:schemeClr val="tx1"/>
            </a:solidFill>
            <a:miter lim="800000"/>
            <a:headEnd/>
            <a:tailEnd/>
          </a:ln>
          <a:effectLst/>
          <a:extLst/>
        </p:spPr>
        <p:txBody>
          <a:bodyPr wrap="none" anchor="ctr"/>
          <a:lstStyle/>
          <a:p>
            <a:pPr fontAlgn="auto">
              <a:spcBef>
                <a:spcPts val="0"/>
              </a:spcBef>
              <a:spcAft>
                <a:spcPts val="0"/>
              </a:spcAft>
              <a:defRPr/>
            </a:pPr>
            <a:endParaRPr lang="en-US" dirty="0">
              <a:latin typeface="+mn-lt"/>
              <a:cs typeface="+mn-cs"/>
            </a:endParaRPr>
          </a:p>
        </p:txBody>
      </p:sp>
      <p:sp>
        <p:nvSpPr>
          <p:cNvPr id="67644" name="Freeform 60"/>
          <p:cNvSpPr>
            <a:spLocks/>
          </p:cNvSpPr>
          <p:nvPr/>
        </p:nvSpPr>
        <p:spPr bwMode="auto">
          <a:xfrm>
            <a:off x="2400300" y="3105150"/>
            <a:ext cx="1187450" cy="180975"/>
          </a:xfrm>
          <a:custGeom>
            <a:avLst/>
            <a:gdLst>
              <a:gd name="T0" fmla="*/ 0 w 1384"/>
              <a:gd name="T1" fmla="*/ 228600 h 152"/>
              <a:gd name="T2" fmla="*/ 0 w 1384"/>
              <a:gd name="T3" fmla="*/ 0 h 152"/>
              <a:gd name="T4" fmla="*/ 1187450 w 1384"/>
              <a:gd name="T5" fmla="*/ 0 h 152"/>
              <a:gd name="T6" fmla="*/ 1187450 w 1384"/>
              <a:gd name="T7" fmla="*/ 241300 h 152"/>
              <a:gd name="T8" fmla="*/ 0 60000 65536"/>
              <a:gd name="T9" fmla="*/ 0 60000 65536"/>
              <a:gd name="T10" fmla="*/ 0 60000 65536"/>
              <a:gd name="T11" fmla="*/ 0 60000 65536"/>
              <a:gd name="T12" fmla="*/ 0 w 1384"/>
              <a:gd name="T13" fmla="*/ 0 h 152"/>
              <a:gd name="T14" fmla="*/ 1384 w 1384"/>
              <a:gd name="T15" fmla="*/ 152 h 152"/>
            </a:gdLst>
            <a:ahLst/>
            <a:cxnLst>
              <a:cxn ang="T8">
                <a:pos x="T0" y="T1"/>
              </a:cxn>
              <a:cxn ang="T9">
                <a:pos x="T2" y="T3"/>
              </a:cxn>
              <a:cxn ang="T10">
                <a:pos x="T4" y="T5"/>
              </a:cxn>
              <a:cxn ang="T11">
                <a:pos x="T6" y="T7"/>
              </a:cxn>
            </a:cxnLst>
            <a:rect l="T12" t="T13" r="T14" b="T15"/>
            <a:pathLst>
              <a:path w="1384" h="152">
                <a:moveTo>
                  <a:pt x="0" y="144"/>
                </a:moveTo>
                <a:lnTo>
                  <a:pt x="0" y="0"/>
                </a:lnTo>
                <a:lnTo>
                  <a:pt x="1384" y="0"/>
                </a:lnTo>
                <a:lnTo>
                  <a:pt x="1384" y="152"/>
                </a:lnTo>
              </a:path>
            </a:pathLst>
          </a:custGeom>
          <a:noFill/>
          <a:ln w="571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latin typeface="+mn-lt"/>
            </a:endParaRPr>
          </a:p>
        </p:txBody>
      </p:sp>
      <p:sp>
        <p:nvSpPr>
          <p:cNvPr id="67645" name="Freeform 61"/>
          <p:cNvSpPr>
            <a:spLocks/>
          </p:cNvSpPr>
          <p:nvPr/>
        </p:nvSpPr>
        <p:spPr bwMode="auto">
          <a:xfrm>
            <a:off x="2813050" y="3881438"/>
            <a:ext cx="3105150" cy="180975"/>
          </a:xfrm>
          <a:custGeom>
            <a:avLst/>
            <a:gdLst>
              <a:gd name="T0" fmla="*/ 0 w 1384"/>
              <a:gd name="T1" fmla="*/ 228600 h 152"/>
              <a:gd name="T2" fmla="*/ 0 w 1384"/>
              <a:gd name="T3" fmla="*/ 0 h 152"/>
              <a:gd name="T4" fmla="*/ 3105150 w 1384"/>
              <a:gd name="T5" fmla="*/ 0 h 152"/>
              <a:gd name="T6" fmla="*/ 3105150 w 1384"/>
              <a:gd name="T7" fmla="*/ 241300 h 152"/>
              <a:gd name="T8" fmla="*/ 0 60000 65536"/>
              <a:gd name="T9" fmla="*/ 0 60000 65536"/>
              <a:gd name="T10" fmla="*/ 0 60000 65536"/>
              <a:gd name="T11" fmla="*/ 0 60000 65536"/>
              <a:gd name="T12" fmla="*/ 0 w 1384"/>
              <a:gd name="T13" fmla="*/ 0 h 152"/>
              <a:gd name="T14" fmla="*/ 1384 w 1384"/>
              <a:gd name="T15" fmla="*/ 152 h 152"/>
            </a:gdLst>
            <a:ahLst/>
            <a:cxnLst>
              <a:cxn ang="T8">
                <a:pos x="T0" y="T1"/>
              </a:cxn>
              <a:cxn ang="T9">
                <a:pos x="T2" y="T3"/>
              </a:cxn>
              <a:cxn ang="T10">
                <a:pos x="T4" y="T5"/>
              </a:cxn>
              <a:cxn ang="T11">
                <a:pos x="T6" y="T7"/>
              </a:cxn>
            </a:cxnLst>
            <a:rect l="T12" t="T13" r="T14" b="T15"/>
            <a:pathLst>
              <a:path w="1384" h="152">
                <a:moveTo>
                  <a:pt x="0" y="144"/>
                </a:moveTo>
                <a:lnTo>
                  <a:pt x="0" y="0"/>
                </a:lnTo>
                <a:lnTo>
                  <a:pt x="1384" y="0"/>
                </a:lnTo>
                <a:lnTo>
                  <a:pt x="1384" y="152"/>
                </a:lnTo>
              </a:path>
            </a:pathLst>
          </a:custGeom>
          <a:noFill/>
          <a:ln w="571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latin typeface="+mn-lt"/>
            </a:endParaRPr>
          </a:p>
        </p:txBody>
      </p:sp>
      <p:grpSp>
        <p:nvGrpSpPr>
          <p:cNvPr id="67646" name="Group 62"/>
          <p:cNvGrpSpPr>
            <a:grpSpLocks/>
          </p:cNvGrpSpPr>
          <p:nvPr/>
        </p:nvGrpSpPr>
        <p:grpSpPr bwMode="auto">
          <a:xfrm>
            <a:off x="4057654" y="2171701"/>
            <a:ext cx="604838" cy="2755106"/>
            <a:chOff x="2604" y="1752"/>
            <a:chExt cx="381" cy="2314"/>
          </a:xfrm>
        </p:grpSpPr>
        <p:grpSp>
          <p:nvGrpSpPr>
            <p:cNvPr id="66648" name="Group 63"/>
            <p:cNvGrpSpPr>
              <a:grpSpLocks/>
            </p:cNvGrpSpPr>
            <p:nvPr/>
          </p:nvGrpSpPr>
          <p:grpSpPr bwMode="auto">
            <a:xfrm>
              <a:off x="2733" y="1752"/>
              <a:ext cx="126" cy="2056"/>
              <a:chOff x="2733" y="1752"/>
              <a:chExt cx="126" cy="2056"/>
            </a:xfrm>
          </p:grpSpPr>
          <p:sp>
            <p:nvSpPr>
              <p:cNvPr id="66650" name="Line 64"/>
              <p:cNvSpPr>
                <a:spLocks noChangeShapeType="1"/>
              </p:cNvSpPr>
              <p:nvPr/>
            </p:nvSpPr>
            <p:spPr bwMode="auto">
              <a:xfrm>
                <a:off x="2800" y="1752"/>
                <a:ext cx="0" cy="1896"/>
              </a:xfrm>
              <a:prstGeom prst="line">
                <a:avLst/>
              </a:prstGeom>
              <a:noFill/>
              <a:ln w="57150">
                <a:solidFill>
                  <a:srgbClr val="175097"/>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US">
                  <a:latin typeface="+mn-lt"/>
                </a:endParaRPr>
              </a:p>
            </p:txBody>
          </p:sp>
          <p:sp>
            <p:nvSpPr>
              <p:cNvPr id="66651" name="Freeform 65"/>
              <p:cNvSpPr>
                <a:spLocks/>
              </p:cNvSpPr>
              <p:nvPr/>
            </p:nvSpPr>
            <p:spPr bwMode="auto">
              <a:xfrm>
                <a:off x="2733" y="3684"/>
                <a:ext cx="126" cy="124"/>
              </a:xfrm>
              <a:custGeom>
                <a:avLst/>
                <a:gdLst>
                  <a:gd name="T0" fmla="*/ 0 w 126"/>
                  <a:gd name="T1" fmla="*/ 124 h 124"/>
                  <a:gd name="T2" fmla="*/ 68 w 126"/>
                  <a:gd name="T3" fmla="*/ 0 h 124"/>
                  <a:gd name="T4" fmla="*/ 126 w 126"/>
                  <a:gd name="T5" fmla="*/ 124 h 124"/>
                  <a:gd name="T6" fmla="*/ 0 60000 65536"/>
                  <a:gd name="T7" fmla="*/ 0 60000 65536"/>
                  <a:gd name="T8" fmla="*/ 0 60000 65536"/>
                  <a:gd name="T9" fmla="*/ 0 w 126"/>
                  <a:gd name="T10" fmla="*/ 0 h 124"/>
                  <a:gd name="T11" fmla="*/ 126 w 126"/>
                  <a:gd name="T12" fmla="*/ 124 h 124"/>
                </a:gdLst>
                <a:ahLst/>
                <a:cxnLst>
                  <a:cxn ang="T6">
                    <a:pos x="T0" y="T1"/>
                  </a:cxn>
                  <a:cxn ang="T7">
                    <a:pos x="T2" y="T3"/>
                  </a:cxn>
                  <a:cxn ang="T8">
                    <a:pos x="T4" y="T5"/>
                  </a:cxn>
                </a:cxnLst>
                <a:rect l="T9" t="T10" r="T11" b="T12"/>
                <a:pathLst>
                  <a:path w="126" h="124">
                    <a:moveTo>
                      <a:pt x="0" y="124"/>
                    </a:moveTo>
                    <a:lnTo>
                      <a:pt x="68" y="0"/>
                    </a:lnTo>
                    <a:lnTo>
                      <a:pt x="126" y="124"/>
                    </a:lnTo>
                  </a:path>
                </a:pathLst>
              </a:custGeom>
              <a:noFill/>
              <a:ln w="57150" cmpd="sng">
                <a:solidFill>
                  <a:srgbClr val="175097"/>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latin typeface="+mn-lt"/>
                </a:endParaRPr>
              </a:p>
            </p:txBody>
          </p:sp>
        </p:grpSp>
        <p:sp>
          <p:nvSpPr>
            <p:cNvPr id="66649" name="Rectangle 66"/>
            <p:cNvSpPr>
              <a:spLocks noChangeArrowheads="1"/>
            </p:cNvSpPr>
            <p:nvPr/>
          </p:nvSpPr>
          <p:spPr bwMode="auto">
            <a:xfrm>
              <a:off x="2604" y="3782"/>
              <a:ext cx="381"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600">
                  <a:latin typeface="+mn-lt"/>
                </a:rPr>
                <a:t>Now</a:t>
              </a:r>
            </a:p>
          </p:txBody>
        </p:sp>
      </p:grpSp>
      <p:grpSp>
        <p:nvGrpSpPr>
          <p:cNvPr id="67682" name="Group 98"/>
          <p:cNvGrpSpPr>
            <a:grpSpLocks/>
          </p:cNvGrpSpPr>
          <p:nvPr/>
        </p:nvGrpSpPr>
        <p:grpSpPr bwMode="auto">
          <a:xfrm>
            <a:off x="1268414" y="3082528"/>
            <a:ext cx="1131887" cy="451247"/>
            <a:chOff x="767" y="2517"/>
            <a:chExt cx="713" cy="379"/>
          </a:xfrm>
        </p:grpSpPr>
        <p:sp>
          <p:nvSpPr>
            <p:cNvPr id="67652" name="Rectangle 68"/>
            <p:cNvSpPr>
              <a:spLocks noChangeArrowheads="1"/>
            </p:cNvSpPr>
            <p:nvPr/>
          </p:nvSpPr>
          <p:spPr bwMode="auto">
            <a:xfrm>
              <a:off x="769" y="2696"/>
              <a:ext cx="711" cy="200"/>
            </a:xfrm>
            <a:prstGeom prst="rect">
              <a:avLst/>
            </a:prstGeom>
            <a:solidFill>
              <a:schemeClr val="accent1">
                <a:lumMod val="40000"/>
                <a:lumOff val="60000"/>
              </a:schemeClr>
            </a:solidFill>
            <a:ln w="38100">
              <a:solidFill>
                <a:schemeClr val="tx1"/>
              </a:solidFill>
              <a:miter lim="800000"/>
              <a:headEnd/>
              <a:tailEnd/>
            </a:ln>
            <a:effectLst/>
            <a:extLst/>
          </p:spPr>
          <p:txBody>
            <a:bodyPr wrap="none" anchor="ctr"/>
            <a:lstStyle/>
            <a:p>
              <a:pPr fontAlgn="auto">
                <a:spcBef>
                  <a:spcPts val="0"/>
                </a:spcBef>
                <a:spcAft>
                  <a:spcPts val="0"/>
                </a:spcAft>
                <a:defRPr/>
              </a:pPr>
              <a:endParaRPr lang="en-US" dirty="0">
                <a:latin typeface="+mn-lt"/>
                <a:cs typeface="+mn-cs"/>
              </a:endParaRPr>
            </a:p>
          </p:txBody>
        </p:sp>
        <p:sp>
          <p:nvSpPr>
            <p:cNvPr id="66646" name="Rectangle 69"/>
            <p:cNvSpPr>
              <a:spLocks noChangeArrowheads="1"/>
            </p:cNvSpPr>
            <p:nvPr/>
          </p:nvSpPr>
          <p:spPr bwMode="auto">
            <a:xfrm>
              <a:off x="819" y="2536"/>
              <a:ext cx="613" cy="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latin typeface="+mn-lt"/>
              </a:endParaRPr>
            </a:p>
          </p:txBody>
        </p:sp>
        <p:sp>
          <p:nvSpPr>
            <p:cNvPr id="66647" name="Rectangle 70"/>
            <p:cNvSpPr>
              <a:spLocks noChangeArrowheads="1"/>
            </p:cNvSpPr>
            <p:nvPr/>
          </p:nvSpPr>
          <p:spPr bwMode="auto">
            <a:xfrm>
              <a:off x="767" y="2517"/>
              <a:ext cx="609"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200">
                  <a:latin typeface="+mn-lt"/>
                </a:rPr>
                <a:t>Maintenance</a:t>
              </a:r>
            </a:p>
          </p:txBody>
        </p:sp>
      </p:grpSp>
      <p:grpSp>
        <p:nvGrpSpPr>
          <p:cNvPr id="67655" name="Group 71"/>
          <p:cNvGrpSpPr>
            <a:grpSpLocks/>
          </p:cNvGrpSpPr>
          <p:nvPr/>
        </p:nvGrpSpPr>
        <p:grpSpPr bwMode="auto">
          <a:xfrm>
            <a:off x="6597650" y="1539479"/>
            <a:ext cx="2470150" cy="3276600"/>
            <a:chOff x="4124" y="1221"/>
            <a:chExt cx="1556" cy="2752"/>
          </a:xfrm>
        </p:grpSpPr>
        <p:grpSp>
          <p:nvGrpSpPr>
            <p:cNvPr id="66624" name="Group 72"/>
            <p:cNvGrpSpPr>
              <a:grpSpLocks/>
            </p:cNvGrpSpPr>
            <p:nvPr/>
          </p:nvGrpSpPr>
          <p:grpSpPr bwMode="auto">
            <a:xfrm>
              <a:off x="4124" y="1221"/>
              <a:ext cx="1247" cy="429"/>
              <a:chOff x="4208" y="1397"/>
              <a:chExt cx="1247" cy="429"/>
            </a:xfrm>
          </p:grpSpPr>
          <p:sp>
            <p:nvSpPr>
              <p:cNvPr id="66643" name="Freeform 73"/>
              <p:cNvSpPr>
                <a:spLocks/>
              </p:cNvSpPr>
              <p:nvPr/>
            </p:nvSpPr>
            <p:spPr bwMode="auto">
              <a:xfrm>
                <a:off x="4208" y="1481"/>
                <a:ext cx="388" cy="144"/>
              </a:xfrm>
              <a:custGeom>
                <a:avLst/>
                <a:gdLst>
                  <a:gd name="T0" fmla="*/ 0 w 388"/>
                  <a:gd name="T1" fmla="*/ 144 h 144"/>
                  <a:gd name="T2" fmla="*/ 0 w 388"/>
                  <a:gd name="T3" fmla="*/ 0 h 144"/>
                  <a:gd name="T4" fmla="*/ 388 w 388"/>
                  <a:gd name="T5" fmla="*/ 0 h 144"/>
                  <a:gd name="T6" fmla="*/ 0 60000 65536"/>
                  <a:gd name="T7" fmla="*/ 0 60000 65536"/>
                  <a:gd name="T8" fmla="*/ 0 60000 65536"/>
                  <a:gd name="T9" fmla="*/ 0 w 388"/>
                  <a:gd name="T10" fmla="*/ 0 h 144"/>
                  <a:gd name="T11" fmla="*/ 388 w 388"/>
                  <a:gd name="T12" fmla="*/ 144 h 144"/>
                </a:gdLst>
                <a:ahLst/>
                <a:cxnLst>
                  <a:cxn ang="T6">
                    <a:pos x="T0" y="T1"/>
                  </a:cxn>
                  <a:cxn ang="T7">
                    <a:pos x="T2" y="T3"/>
                  </a:cxn>
                  <a:cxn ang="T8">
                    <a:pos x="T4" y="T5"/>
                  </a:cxn>
                </a:cxnLst>
                <a:rect l="T9" t="T10" r="T11" b="T12"/>
                <a:pathLst>
                  <a:path w="388" h="144">
                    <a:moveTo>
                      <a:pt x="0" y="144"/>
                    </a:moveTo>
                    <a:lnTo>
                      <a:pt x="0" y="0"/>
                    </a:lnTo>
                    <a:lnTo>
                      <a:pt x="388" y="0"/>
                    </a:lnTo>
                  </a:path>
                </a:pathLst>
              </a:custGeom>
              <a:noFill/>
              <a:ln w="571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latin typeface="+mn-lt"/>
                </a:endParaRPr>
              </a:p>
            </p:txBody>
          </p:sp>
          <p:sp>
            <p:nvSpPr>
              <p:cNvPr id="66644" name="Rectangle 74"/>
              <p:cNvSpPr>
                <a:spLocks noChangeArrowheads="1"/>
              </p:cNvSpPr>
              <p:nvPr/>
            </p:nvSpPr>
            <p:spPr bwMode="auto">
              <a:xfrm>
                <a:off x="4690" y="1397"/>
                <a:ext cx="765" cy="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nSpc>
                    <a:spcPct val="85000"/>
                  </a:lnSpc>
                </a:pPr>
                <a:r>
                  <a:rPr lang="en-US" altLang="en-US" sz="1600">
                    <a:latin typeface="+mn-lt"/>
                  </a:rPr>
                  <a:t>Start of an activity</a:t>
                </a:r>
              </a:p>
            </p:txBody>
          </p:sp>
        </p:grpSp>
        <p:grpSp>
          <p:nvGrpSpPr>
            <p:cNvPr id="66625" name="Group 75"/>
            <p:cNvGrpSpPr>
              <a:grpSpLocks/>
            </p:cNvGrpSpPr>
            <p:nvPr/>
          </p:nvGrpSpPr>
          <p:grpSpPr bwMode="auto">
            <a:xfrm>
              <a:off x="4124" y="1609"/>
              <a:ext cx="1247" cy="429"/>
              <a:chOff x="4208" y="1819"/>
              <a:chExt cx="1247" cy="429"/>
            </a:xfrm>
          </p:grpSpPr>
          <p:sp>
            <p:nvSpPr>
              <p:cNvPr id="66641" name="Freeform 76"/>
              <p:cNvSpPr>
                <a:spLocks/>
              </p:cNvSpPr>
              <p:nvPr/>
            </p:nvSpPr>
            <p:spPr bwMode="auto">
              <a:xfrm>
                <a:off x="4208" y="1903"/>
                <a:ext cx="388" cy="152"/>
              </a:xfrm>
              <a:custGeom>
                <a:avLst/>
                <a:gdLst>
                  <a:gd name="T0" fmla="*/ 0 w 388"/>
                  <a:gd name="T1" fmla="*/ 0 h 152"/>
                  <a:gd name="T2" fmla="*/ 388 w 388"/>
                  <a:gd name="T3" fmla="*/ 0 h 152"/>
                  <a:gd name="T4" fmla="*/ 388 w 388"/>
                  <a:gd name="T5" fmla="*/ 152 h 152"/>
                  <a:gd name="T6" fmla="*/ 0 60000 65536"/>
                  <a:gd name="T7" fmla="*/ 0 60000 65536"/>
                  <a:gd name="T8" fmla="*/ 0 60000 65536"/>
                  <a:gd name="T9" fmla="*/ 0 w 388"/>
                  <a:gd name="T10" fmla="*/ 0 h 152"/>
                  <a:gd name="T11" fmla="*/ 388 w 388"/>
                  <a:gd name="T12" fmla="*/ 152 h 152"/>
                </a:gdLst>
                <a:ahLst/>
                <a:cxnLst>
                  <a:cxn ang="T6">
                    <a:pos x="T0" y="T1"/>
                  </a:cxn>
                  <a:cxn ang="T7">
                    <a:pos x="T2" y="T3"/>
                  </a:cxn>
                  <a:cxn ang="T8">
                    <a:pos x="T4" y="T5"/>
                  </a:cxn>
                </a:cxnLst>
                <a:rect l="T9" t="T10" r="T11" b="T12"/>
                <a:pathLst>
                  <a:path w="388" h="152">
                    <a:moveTo>
                      <a:pt x="0" y="0"/>
                    </a:moveTo>
                    <a:lnTo>
                      <a:pt x="388" y="0"/>
                    </a:lnTo>
                    <a:lnTo>
                      <a:pt x="388" y="152"/>
                    </a:lnTo>
                  </a:path>
                </a:pathLst>
              </a:custGeom>
              <a:noFill/>
              <a:ln w="571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latin typeface="+mn-lt"/>
                </a:endParaRPr>
              </a:p>
            </p:txBody>
          </p:sp>
          <p:sp>
            <p:nvSpPr>
              <p:cNvPr id="66642" name="Rectangle 77"/>
              <p:cNvSpPr>
                <a:spLocks noChangeArrowheads="1"/>
              </p:cNvSpPr>
              <p:nvPr/>
            </p:nvSpPr>
            <p:spPr bwMode="auto">
              <a:xfrm>
                <a:off x="4690" y="1819"/>
                <a:ext cx="765" cy="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nSpc>
                    <a:spcPct val="85000"/>
                  </a:lnSpc>
                </a:pPr>
                <a:r>
                  <a:rPr lang="en-US" altLang="en-US" sz="1600">
                    <a:latin typeface="+mn-lt"/>
                  </a:rPr>
                  <a:t>End of an activity</a:t>
                </a:r>
              </a:p>
            </p:txBody>
          </p:sp>
        </p:grpSp>
        <p:grpSp>
          <p:nvGrpSpPr>
            <p:cNvPr id="66626" name="Group 78"/>
            <p:cNvGrpSpPr>
              <a:grpSpLocks/>
            </p:cNvGrpSpPr>
            <p:nvPr/>
          </p:nvGrpSpPr>
          <p:grpSpPr bwMode="auto">
            <a:xfrm>
              <a:off x="4124" y="1997"/>
              <a:ext cx="1375" cy="605"/>
              <a:chOff x="4208" y="2170"/>
              <a:chExt cx="1375" cy="605"/>
            </a:xfrm>
          </p:grpSpPr>
          <p:sp>
            <p:nvSpPr>
              <p:cNvPr id="66639" name="Freeform 79"/>
              <p:cNvSpPr>
                <a:spLocks/>
              </p:cNvSpPr>
              <p:nvPr/>
            </p:nvSpPr>
            <p:spPr bwMode="auto">
              <a:xfrm>
                <a:off x="4208" y="2320"/>
                <a:ext cx="388" cy="152"/>
              </a:xfrm>
              <a:custGeom>
                <a:avLst/>
                <a:gdLst>
                  <a:gd name="T0" fmla="*/ 0 w 1384"/>
                  <a:gd name="T1" fmla="*/ 144 h 152"/>
                  <a:gd name="T2" fmla="*/ 0 w 1384"/>
                  <a:gd name="T3" fmla="*/ 0 h 152"/>
                  <a:gd name="T4" fmla="*/ 388 w 1384"/>
                  <a:gd name="T5" fmla="*/ 0 h 152"/>
                  <a:gd name="T6" fmla="*/ 388 w 1384"/>
                  <a:gd name="T7" fmla="*/ 152 h 152"/>
                  <a:gd name="T8" fmla="*/ 0 60000 65536"/>
                  <a:gd name="T9" fmla="*/ 0 60000 65536"/>
                  <a:gd name="T10" fmla="*/ 0 60000 65536"/>
                  <a:gd name="T11" fmla="*/ 0 60000 65536"/>
                  <a:gd name="T12" fmla="*/ 0 w 1384"/>
                  <a:gd name="T13" fmla="*/ 0 h 152"/>
                  <a:gd name="T14" fmla="*/ 1384 w 1384"/>
                  <a:gd name="T15" fmla="*/ 152 h 152"/>
                </a:gdLst>
                <a:ahLst/>
                <a:cxnLst>
                  <a:cxn ang="T8">
                    <a:pos x="T0" y="T1"/>
                  </a:cxn>
                  <a:cxn ang="T9">
                    <a:pos x="T2" y="T3"/>
                  </a:cxn>
                  <a:cxn ang="T10">
                    <a:pos x="T4" y="T5"/>
                  </a:cxn>
                  <a:cxn ang="T11">
                    <a:pos x="T6" y="T7"/>
                  </a:cxn>
                </a:cxnLst>
                <a:rect l="T12" t="T13" r="T14" b="T15"/>
                <a:pathLst>
                  <a:path w="1384" h="152">
                    <a:moveTo>
                      <a:pt x="0" y="144"/>
                    </a:moveTo>
                    <a:lnTo>
                      <a:pt x="0" y="0"/>
                    </a:lnTo>
                    <a:lnTo>
                      <a:pt x="1384" y="0"/>
                    </a:lnTo>
                    <a:lnTo>
                      <a:pt x="1384" y="152"/>
                    </a:lnTo>
                  </a:path>
                </a:pathLst>
              </a:custGeom>
              <a:noFill/>
              <a:ln w="571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latin typeface="+mn-lt"/>
                </a:endParaRPr>
              </a:p>
            </p:txBody>
          </p:sp>
          <p:sp>
            <p:nvSpPr>
              <p:cNvPr id="66640" name="Rectangle 80"/>
              <p:cNvSpPr>
                <a:spLocks noChangeArrowheads="1"/>
              </p:cNvSpPr>
              <p:nvPr/>
            </p:nvSpPr>
            <p:spPr bwMode="auto">
              <a:xfrm>
                <a:off x="4690" y="2170"/>
                <a:ext cx="893" cy="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nSpc>
                    <a:spcPct val="85000"/>
                  </a:lnSpc>
                </a:pPr>
                <a:r>
                  <a:rPr lang="en-US" altLang="en-US" sz="1600">
                    <a:latin typeface="+mn-lt"/>
                  </a:rPr>
                  <a:t>Scheduled activity time allowed</a:t>
                </a:r>
              </a:p>
            </p:txBody>
          </p:sp>
        </p:grpSp>
        <p:grpSp>
          <p:nvGrpSpPr>
            <p:cNvPr id="66627" name="Group 81"/>
            <p:cNvGrpSpPr>
              <a:grpSpLocks/>
            </p:cNvGrpSpPr>
            <p:nvPr/>
          </p:nvGrpSpPr>
          <p:grpSpPr bwMode="auto">
            <a:xfrm>
              <a:off x="4124" y="2516"/>
              <a:ext cx="1351" cy="429"/>
              <a:chOff x="4204" y="2665"/>
              <a:chExt cx="1351" cy="429"/>
            </a:xfrm>
          </p:grpSpPr>
          <p:sp>
            <p:nvSpPr>
              <p:cNvPr id="66636" name="Freeform 82"/>
              <p:cNvSpPr>
                <a:spLocks/>
              </p:cNvSpPr>
              <p:nvPr/>
            </p:nvSpPr>
            <p:spPr bwMode="auto">
              <a:xfrm>
                <a:off x="4208" y="2749"/>
                <a:ext cx="388" cy="144"/>
              </a:xfrm>
              <a:custGeom>
                <a:avLst/>
                <a:gdLst>
                  <a:gd name="T0" fmla="*/ 0 w 388"/>
                  <a:gd name="T1" fmla="*/ 144 h 144"/>
                  <a:gd name="T2" fmla="*/ 0 w 388"/>
                  <a:gd name="T3" fmla="*/ 0 h 144"/>
                  <a:gd name="T4" fmla="*/ 388 w 388"/>
                  <a:gd name="T5" fmla="*/ 0 h 144"/>
                  <a:gd name="T6" fmla="*/ 0 60000 65536"/>
                  <a:gd name="T7" fmla="*/ 0 60000 65536"/>
                  <a:gd name="T8" fmla="*/ 0 60000 65536"/>
                  <a:gd name="T9" fmla="*/ 0 w 388"/>
                  <a:gd name="T10" fmla="*/ 0 h 144"/>
                  <a:gd name="T11" fmla="*/ 388 w 388"/>
                  <a:gd name="T12" fmla="*/ 144 h 144"/>
                </a:gdLst>
                <a:ahLst/>
                <a:cxnLst>
                  <a:cxn ang="T6">
                    <a:pos x="T0" y="T1"/>
                  </a:cxn>
                  <a:cxn ang="T7">
                    <a:pos x="T2" y="T3"/>
                  </a:cxn>
                  <a:cxn ang="T8">
                    <a:pos x="T4" y="T5"/>
                  </a:cxn>
                </a:cxnLst>
                <a:rect l="T9" t="T10" r="T11" b="T12"/>
                <a:pathLst>
                  <a:path w="388" h="144">
                    <a:moveTo>
                      <a:pt x="0" y="144"/>
                    </a:moveTo>
                    <a:lnTo>
                      <a:pt x="0" y="0"/>
                    </a:lnTo>
                    <a:lnTo>
                      <a:pt x="388" y="0"/>
                    </a:lnTo>
                  </a:path>
                </a:pathLst>
              </a:custGeom>
              <a:noFill/>
              <a:ln w="571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latin typeface="+mn-lt"/>
                </a:endParaRPr>
              </a:p>
            </p:txBody>
          </p:sp>
          <p:sp>
            <p:nvSpPr>
              <p:cNvPr id="66637" name="Rectangle 83"/>
              <p:cNvSpPr>
                <a:spLocks noChangeArrowheads="1"/>
              </p:cNvSpPr>
              <p:nvPr/>
            </p:nvSpPr>
            <p:spPr bwMode="auto">
              <a:xfrm>
                <a:off x="4690" y="2665"/>
                <a:ext cx="865" cy="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nSpc>
                    <a:spcPct val="85000"/>
                  </a:lnSpc>
                </a:pPr>
                <a:r>
                  <a:rPr lang="en-US" altLang="en-US" sz="1600">
                    <a:latin typeface="+mn-lt"/>
                  </a:rPr>
                  <a:t>Actual work progress</a:t>
                </a:r>
              </a:p>
            </p:txBody>
          </p:sp>
          <p:sp>
            <p:nvSpPr>
              <p:cNvPr id="67668" name="Rectangle 84"/>
              <p:cNvSpPr>
                <a:spLocks noChangeArrowheads="1"/>
              </p:cNvSpPr>
              <p:nvPr/>
            </p:nvSpPr>
            <p:spPr bwMode="auto">
              <a:xfrm>
                <a:off x="4204" y="2860"/>
                <a:ext cx="280" cy="200"/>
              </a:xfrm>
              <a:prstGeom prst="rect">
                <a:avLst/>
              </a:prstGeom>
              <a:solidFill>
                <a:schemeClr val="accent6">
                  <a:lumMod val="75000"/>
                </a:schemeClr>
              </a:solidFill>
              <a:ln w="38100">
                <a:solidFill>
                  <a:schemeClr val="tx1"/>
                </a:solidFill>
                <a:miter lim="800000"/>
                <a:headEnd/>
                <a:tailEnd/>
              </a:ln>
              <a:effectLst/>
              <a:extLst/>
            </p:spPr>
            <p:txBody>
              <a:bodyPr wrap="none" anchor="ctr"/>
              <a:lstStyle/>
              <a:p>
                <a:pPr fontAlgn="auto">
                  <a:spcBef>
                    <a:spcPts val="0"/>
                  </a:spcBef>
                  <a:spcAft>
                    <a:spcPts val="0"/>
                  </a:spcAft>
                  <a:defRPr/>
                </a:pPr>
                <a:endParaRPr lang="en-US" dirty="0">
                  <a:latin typeface="+mn-lt"/>
                  <a:cs typeface="+mn-cs"/>
                </a:endParaRPr>
              </a:p>
            </p:txBody>
          </p:sp>
        </p:grpSp>
        <p:grpSp>
          <p:nvGrpSpPr>
            <p:cNvPr id="66628" name="Group 85"/>
            <p:cNvGrpSpPr>
              <a:grpSpLocks/>
            </p:cNvGrpSpPr>
            <p:nvPr/>
          </p:nvGrpSpPr>
          <p:grpSpPr bwMode="auto">
            <a:xfrm>
              <a:off x="4124" y="2979"/>
              <a:ext cx="1556" cy="429"/>
              <a:chOff x="4124" y="2979"/>
              <a:chExt cx="1556" cy="429"/>
            </a:xfrm>
          </p:grpSpPr>
          <p:sp>
            <p:nvSpPr>
              <p:cNvPr id="66634" name="Rectangle 86"/>
              <p:cNvSpPr>
                <a:spLocks noChangeArrowheads="1"/>
              </p:cNvSpPr>
              <p:nvPr/>
            </p:nvSpPr>
            <p:spPr bwMode="auto">
              <a:xfrm>
                <a:off x="4124" y="3039"/>
                <a:ext cx="440" cy="200"/>
              </a:xfrm>
              <a:prstGeom prst="rect">
                <a:avLst/>
              </a:prstGeom>
              <a:solidFill>
                <a:srgbClr val="F1ABA2"/>
              </a:solidFill>
              <a:ln w="38100">
                <a:solidFill>
                  <a:schemeClr val="tx1"/>
                </a:solidFill>
                <a:miter lim="800000"/>
                <a:headEnd/>
                <a:tailEnd/>
              </a:ln>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latin typeface="+mn-lt"/>
                </a:endParaRPr>
              </a:p>
            </p:txBody>
          </p:sp>
          <p:sp>
            <p:nvSpPr>
              <p:cNvPr id="66635" name="Rectangle 87"/>
              <p:cNvSpPr>
                <a:spLocks noChangeArrowheads="1"/>
              </p:cNvSpPr>
              <p:nvPr/>
            </p:nvSpPr>
            <p:spPr bwMode="auto">
              <a:xfrm>
                <a:off x="4610" y="2979"/>
                <a:ext cx="1070" cy="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nSpc>
                    <a:spcPct val="85000"/>
                  </a:lnSpc>
                </a:pPr>
                <a:r>
                  <a:rPr lang="en-US" altLang="en-US" sz="1600">
                    <a:latin typeface="+mn-lt"/>
                  </a:rPr>
                  <a:t>Nonproduction time</a:t>
                </a:r>
              </a:p>
            </p:txBody>
          </p:sp>
        </p:grpSp>
        <p:grpSp>
          <p:nvGrpSpPr>
            <p:cNvPr id="66629" name="Group 88"/>
            <p:cNvGrpSpPr>
              <a:grpSpLocks/>
            </p:cNvGrpSpPr>
            <p:nvPr/>
          </p:nvGrpSpPr>
          <p:grpSpPr bwMode="auto">
            <a:xfrm>
              <a:off x="4269" y="3368"/>
              <a:ext cx="1294" cy="605"/>
              <a:chOff x="4349" y="3368"/>
              <a:chExt cx="1294" cy="605"/>
            </a:xfrm>
          </p:grpSpPr>
          <p:grpSp>
            <p:nvGrpSpPr>
              <p:cNvPr id="66630" name="Group 89"/>
              <p:cNvGrpSpPr>
                <a:grpSpLocks/>
              </p:cNvGrpSpPr>
              <p:nvPr/>
            </p:nvGrpSpPr>
            <p:grpSpPr bwMode="auto">
              <a:xfrm>
                <a:off x="4349" y="3456"/>
                <a:ext cx="126" cy="275"/>
                <a:chOff x="4349" y="3397"/>
                <a:chExt cx="126" cy="275"/>
              </a:xfrm>
            </p:grpSpPr>
            <p:sp>
              <p:nvSpPr>
                <p:cNvPr id="66632" name="Line 90"/>
                <p:cNvSpPr>
                  <a:spLocks noChangeShapeType="1"/>
                </p:cNvSpPr>
                <p:nvPr/>
              </p:nvSpPr>
              <p:spPr bwMode="auto">
                <a:xfrm>
                  <a:off x="4416" y="3397"/>
                  <a:ext cx="0" cy="157"/>
                </a:xfrm>
                <a:prstGeom prst="line">
                  <a:avLst/>
                </a:prstGeom>
                <a:noFill/>
                <a:ln w="57150">
                  <a:solidFill>
                    <a:srgbClr val="175097"/>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US">
                    <a:latin typeface="+mn-lt"/>
                  </a:endParaRPr>
                </a:p>
              </p:txBody>
            </p:sp>
            <p:sp>
              <p:nvSpPr>
                <p:cNvPr id="66633" name="Freeform 91"/>
                <p:cNvSpPr>
                  <a:spLocks/>
                </p:cNvSpPr>
                <p:nvPr/>
              </p:nvSpPr>
              <p:spPr bwMode="auto">
                <a:xfrm>
                  <a:off x="4349" y="3548"/>
                  <a:ext cx="126" cy="124"/>
                </a:xfrm>
                <a:custGeom>
                  <a:avLst/>
                  <a:gdLst>
                    <a:gd name="T0" fmla="*/ 0 w 126"/>
                    <a:gd name="T1" fmla="*/ 124 h 124"/>
                    <a:gd name="T2" fmla="*/ 68 w 126"/>
                    <a:gd name="T3" fmla="*/ 0 h 124"/>
                    <a:gd name="T4" fmla="*/ 126 w 126"/>
                    <a:gd name="T5" fmla="*/ 124 h 124"/>
                    <a:gd name="T6" fmla="*/ 0 60000 65536"/>
                    <a:gd name="T7" fmla="*/ 0 60000 65536"/>
                    <a:gd name="T8" fmla="*/ 0 60000 65536"/>
                    <a:gd name="T9" fmla="*/ 0 w 126"/>
                    <a:gd name="T10" fmla="*/ 0 h 124"/>
                    <a:gd name="T11" fmla="*/ 126 w 126"/>
                    <a:gd name="T12" fmla="*/ 124 h 124"/>
                  </a:gdLst>
                  <a:ahLst/>
                  <a:cxnLst>
                    <a:cxn ang="T6">
                      <a:pos x="T0" y="T1"/>
                    </a:cxn>
                    <a:cxn ang="T7">
                      <a:pos x="T2" y="T3"/>
                    </a:cxn>
                    <a:cxn ang="T8">
                      <a:pos x="T4" y="T5"/>
                    </a:cxn>
                  </a:cxnLst>
                  <a:rect l="T9" t="T10" r="T11" b="T12"/>
                  <a:pathLst>
                    <a:path w="126" h="124">
                      <a:moveTo>
                        <a:pt x="0" y="124"/>
                      </a:moveTo>
                      <a:lnTo>
                        <a:pt x="68" y="0"/>
                      </a:lnTo>
                      <a:lnTo>
                        <a:pt x="126" y="124"/>
                      </a:lnTo>
                    </a:path>
                  </a:pathLst>
                </a:custGeom>
                <a:noFill/>
                <a:ln w="57150" cmpd="sng">
                  <a:solidFill>
                    <a:srgbClr val="175097"/>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latin typeface="+mn-lt"/>
                  </a:endParaRPr>
                </a:p>
              </p:txBody>
            </p:sp>
          </p:grpSp>
          <p:sp>
            <p:nvSpPr>
              <p:cNvPr id="66631" name="Rectangle 92"/>
              <p:cNvSpPr>
                <a:spLocks noChangeArrowheads="1"/>
              </p:cNvSpPr>
              <p:nvPr/>
            </p:nvSpPr>
            <p:spPr bwMode="auto">
              <a:xfrm>
                <a:off x="4695" y="3368"/>
                <a:ext cx="948" cy="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nSpc>
                    <a:spcPct val="85000"/>
                  </a:lnSpc>
                </a:pPr>
                <a:r>
                  <a:rPr lang="en-US" altLang="en-US" sz="1600">
                    <a:latin typeface="+mn-lt"/>
                  </a:rPr>
                  <a:t>Point in time when chart is reviewed</a:t>
                </a:r>
              </a:p>
            </p:txBody>
          </p:sp>
        </p:grpSp>
      </p:gr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nodeType="afterEffect">
                                  <p:stCondLst>
                                    <p:cond delay="1000"/>
                                  </p:stCondLst>
                                  <p:childTnLst>
                                    <p:set>
                                      <p:cBhvr>
                                        <p:cTn id="6" dur="1" fill="hold">
                                          <p:stCondLst>
                                            <p:cond delay="0"/>
                                          </p:stCondLst>
                                        </p:cTn>
                                        <p:tgtEl>
                                          <p:spTgt spid="67681"/>
                                        </p:tgtEl>
                                        <p:attrNameLst>
                                          <p:attrName>style.visibility</p:attrName>
                                        </p:attrNameLst>
                                      </p:cBhvr>
                                      <p:to>
                                        <p:strVal val="visible"/>
                                      </p:to>
                                    </p:set>
                                    <p:animEffect transition="in" filter="strips(downRight)">
                                      <p:cBhvr>
                                        <p:cTn id="7" dur="1000"/>
                                        <p:tgtEl>
                                          <p:spTgt spid="67681"/>
                                        </p:tgtEl>
                                      </p:cBhvr>
                                    </p:animEffect>
                                  </p:childTnLst>
                                </p:cTn>
                              </p:par>
                            </p:childTnLst>
                          </p:cTn>
                        </p:par>
                        <p:par>
                          <p:cTn id="8" fill="hold" nodeType="afterGroup">
                            <p:stCondLst>
                              <p:cond delay="2000"/>
                            </p:stCondLst>
                            <p:childTnLst>
                              <p:par>
                                <p:cTn id="9" presetID="22" presetClass="entr" presetSubtype="1" fill="hold" nodeType="afterEffect">
                                  <p:stCondLst>
                                    <p:cond delay="1000"/>
                                  </p:stCondLst>
                                  <p:childTnLst>
                                    <p:set>
                                      <p:cBhvr>
                                        <p:cTn id="10" dur="1" fill="hold">
                                          <p:stCondLst>
                                            <p:cond delay="0"/>
                                          </p:stCondLst>
                                        </p:cTn>
                                        <p:tgtEl>
                                          <p:spTgt spid="67655"/>
                                        </p:tgtEl>
                                        <p:attrNameLst>
                                          <p:attrName>style.visibility</p:attrName>
                                        </p:attrNameLst>
                                      </p:cBhvr>
                                      <p:to>
                                        <p:strVal val="visible"/>
                                      </p:to>
                                    </p:set>
                                    <p:animEffect transition="in" filter="wipe(up)">
                                      <p:cBhvr>
                                        <p:cTn id="11" dur="1000"/>
                                        <p:tgtEl>
                                          <p:spTgt spid="67655"/>
                                        </p:tgtEl>
                                      </p:cBhvr>
                                    </p:animEffect>
                                  </p:childTnLst>
                                </p:cTn>
                              </p:par>
                            </p:childTnLst>
                          </p:cTn>
                        </p:par>
                        <p:par>
                          <p:cTn id="12" fill="hold" nodeType="afterGroup">
                            <p:stCondLst>
                              <p:cond delay="4000"/>
                            </p:stCondLst>
                            <p:childTnLst>
                              <p:par>
                                <p:cTn id="13" presetID="22" presetClass="entr" presetSubtype="8" fill="hold" grpId="0" nodeType="afterEffect">
                                  <p:stCondLst>
                                    <p:cond delay="1000"/>
                                  </p:stCondLst>
                                  <p:childTnLst>
                                    <p:set>
                                      <p:cBhvr>
                                        <p:cTn id="14" dur="1" fill="hold">
                                          <p:stCondLst>
                                            <p:cond delay="0"/>
                                          </p:stCondLst>
                                        </p:cTn>
                                        <p:tgtEl>
                                          <p:spTgt spid="67641"/>
                                        </p:tgtEl>
                                        <p:attrNameLst>
                                          <p:attrName>style.visibility</p:attrName>
                                        </p:attrNameLst>
                                      </p:cBhvr>
                                      <p:to>
                                        <p:strVal val="visible"/>
                                      </p:to>
                                    </p:set>
                                    <p:animEffect transition="in" filter="wipe(left)">
                                      <p:cBhvr>
                                        <p:cTn id="15" dur="1000"/>
                                        <p:tgtEl>
                                          <p:spTgt spid="67641"/>
                                        </p:tgtEl>
                                      </p:cBhvr>
                                    </p:animEffect>
                                  </p:childTnLst>
                                </p:cTn>
                              </p:par>
                            </p:childTnLst>
                          </p:cTn>
                        </p:par>
                        <p:par>
                          <p:cTn id="16" fill="hold" nodeType="afterGroup">
                            <p:stCondLst>
                              <p:cond delay="6000"/>
                            </p:stCondLst>
                            <p:childTnLst>
                              <p:par>
                                <p:cTn id="17" presetID="22" presetClass="entr" presetSubtype="8" fill="hold" grpId="0" nodeType="afterEffect">
                                  <p:stCondLst>
                                    <p:cond delay="1000"/>
                                  </p:stCondLst>
                                  <p:childTnLst>
                                    <p:set>
                                      <p:cBhvr>
                                        <p:cTn id="18" dur="1" fill="hold">
                                          <p:stCondLst>
                                            <p:cond delay="0"/>
                                          </p:stCondLst>
                                        </p:cTn>
                                        <p:tgtEl>
                                          <p:spTgt spid="67644"/>
                                        </p:tgtEl>
                                        <p:attrNameLst>
                                          <p:attrName>style.visibility</p:attrName>
                                        </p:attrNameLst>
                                      </p:cBhvr>
                                      <p:to>
                                        <p:strVal val="visible"/>
                                      </p:to>
                                    </p:set>
                                    <p:animEffect transition="in" filter="wipe(left)">
                                      <p:cBhvr>
                                        <p:cTn id="19" dur="1000"/>
                                        <p:tgtEl>
                                          <p:spTgt spid="67644"/>
                                        </p:tgtEl>
                                      </p:cBhvr>
                                    </p:animEffect>
                                  </p:childTnLst>
                                </p:cTn>
                              </p:par>
                            </p:childTnLst>
                          </p:cTn>
                        </p:par>
                        <p:par>
                          <p:cTn id="20" fill="hold" nodeType="afterGroup">
                            <p:stCondLst>
                              <p:cond delay="8000"/>
                            </p:stCondLst>
                            <p:childTnLst>
                              <p:par>
                                <p:cTn id="21" presetID="22" presetClass="entr" presetSubtype="8" fill="hold" grpId="0" nodeType="afterEffect">
                                  <p:stCondLst>
                                    <p:cond delay="1000"/>
                                  </p:stCondLst>
                                  <p:childTnLst>
                                    <p:set>
                                      <p:cBhvr>
                                        <p:cTn id="22" dur="1" fill="hold">
                                          <p:stCondLst>
                                            <p:cond delay="0"/>
                                          </p:stCondLst>
                                        </p:cTn>
                                        <p:tgtEl>
                                          <p:spTgt spid="67645"/>
                                        </p:tgtEl>
                                        <p:attrNameLst>
                                          <p:attrName>style.visibility</p:attrName>
                                        </p:attrNameLst>
                                      </p:cBhvr>
                                      <p:to>
                                        <p:strVal val="visible"/>
                                      </p:to>
                                    </p:set>
                                    <p:animEffect transition="in" filter="wipe(left)">
                                      <p:cBhvr>
                                        <p:cTn id="23" dur="1000"/>
                                        <p:tgtEl>
                                          <p:spTgt spid="67645"/>
                                        </p:tgtEl>
                                      </p:cBhvr>
                                    </p:animEffect>
                                  </p:childTnLst>
                                </p:cTn>
                              </p:par>
                            </p:childTnLst>
                          </p:cTn>
                        </p:par>
                        <p:par>
                          <p:cTn id="24" fill="hold" nodeType="afterGroup">
                            <p:stCondLst>
                              <p:cond delay="10000"/>
                            </p:stCondLst>
                            <p:childTnLst>
                              <p:par>
                                <p:cTn id="25" presetID="22" presetClass="entr" presetSubtype="8" fill="hold" nodeType="afterEffect">
                                  <p:stCondLst>
                                    <p:cond delay="0"/>
                                  </p:stCondLst>
                                  <p:childTnLst>
                                    <p:set>
                                      <p:cBhvr>
                                        <p:cTn id="26" dur="1" fill="hold">
                                          <p:stCondLst>
                                            <p:cond delay="0"/>
                                          </p:stCondLst>
                                        </p:cTn>
                                        <p:tgtEl>
                                          <p:spTgt spid="67682"/>
                                        </p:tgtEl>
                                        <p:attrNameLst>
                                          <p:attrName>style.visibility</p:attrName>
                                        </p:attrNameLst>
                                      </p:cBhvr>
                                      <p:to>
                                        <p:strVal val="visible"/>
                                      </p:to>
                                    </p:set>
                                    <p:animEffect transition="in" filter="wipe(left)">
                                      <p:cBhvr>
                                        <p:cTn id="27" dur="1000"/>
                                        <p:tgtEl>
                                          <p:spTgt spid="67682"/>
                                        </p:tgtEl>
                                      </p:cBhvr>
                                    </p:animEffect>
                                  </p:childTnLst>
                                </p:cTn>
                              </p:par>
                            </p:childTnLst>
                          </p:cTn>
                        </p:par>
                        <p:par>
                          <p:cTn id="28" fill="hold" nodeType="afterGroup">
                            <p:stCondLst>
                              <p:cond delay="11000"/>
                            </p:stCondLst>
                            <p:childTnLst>
                              <p:par>
                                <p:cTn id="29" presetID="22" presetClass="entr" presetSubtype="4" fill="hold" nodeType="afterEffect">
                                  <p:stCondLst>
                                    <p:cond delay="1000"/>
                                  </p:stCondLst>
                                  <p:childTnLst>
                                    <p:set>
                                      <p:cBhvr>
                                        <p:cTn id="30" dur="1" fill="hold">
                                          <p:stCondLst>
                                            <p:cond delay="0"/>
                                          </p:stCondLst>
                                        </p:cTn>
                                        <p:tgtEl>
                                          <p:spTgt spid="67646"/>
                                        </p:tgtEl>
                                        <p:attrNameLst>
                                          <p:attrName>style.visibility</p:attrName>
                                        </p:attrNameLst>
                                      </p:cBhvr>
                                      <p:to>
                                        <p:strVal val="visible"/>
                                      </p:to>
                                    </p:set>
                                    <p:animEffect transition="in" filter="wipe(down)">
                                      <p:cBhvr>
                                        <p:cTn id="31" dur="1000"/>
                                        <p:tgtEl>
                                          <p:spTgt spid="67646"/>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67640"/>
                                        </p:tgtEl>
                                        <p:attrNameLst>
                                          <p:attrName>style.visibility</p:attrName>
                                        </p:attrNameLst>
                                      </p:cBhvr>
                                      <p:to>
                                        <p:strVal val="visible"/>
                                      </p:to>
                                    </p:set>
                                    <p:animEffect transition="in" filter="wipe(left)">
                                      <p:cBhvr>
                                        <p:cTn id="36" dur="1000"/>
                                        <p:tgtEl>
                                          <p:spTgt spid="67640"/>
                                        </p:tgtEl>
                                      </p:cBhvr>
                                    </p:animEffect>
                                  </p:childTnLst>
                                </p:cTn>
                              </p:par>
                            </p:childTnLst>
                          </p:cTn>
                        </p:par>
                        <p:par>
                          <p:cTn id="37" fill="hold" nodeType="afterGroup">
                            <p:stCondLst>
                              <p:cond delay="1000"/>
                            </p:stCondLst>
                            <p:childTnLst>
                              <p:par>
                                <p:cTn id="38" presetID="22" presetClass="entr" presetSubtype="8" fill="hold" grpId="0" nodeType="afterEffect">
                                  <p:stCondLst>
                                    <p:cond delay="1000"/>
                                  </p:stCondLst>
                                  <p:childTnLst>
                                    <p:set>
                                      <p:cBhvr>
                                        <p:cTn id="39" dur="1" fill="hold">
                                          <p:stCondLst>
                                            <p:cond delay="0"/>
                                          </p:stCondLst>
                                        </p:cTn>
                                        <p:tgtEl>
                                          <p:spTgt spid="67643"/>
                                        </p:tgtEl>
                                        <p:attrNameLst>
                                          <p:attrName>style.visibility</p:attrName>
                                        </p:attrNameLst>
                                      </p:cBhvr>
                                      <p:to>
                                        <p:strVal val="visible"/>
                                      </p:to>
                                    </p:set>
                                    <p:animEffect transition="in" filter="wipe(left)">
                                      <p:cBhvr>
                                        <p:cTn id="40" dur="1000"/>
                                        <p:tgtEl>
                                          <p:spTgt spid="67643"/>
                                        </p:tgtEl>
                                      </p:cBhvr>
                                    </p:animEffect>
                                  </p:childTnLst>
                                </p:cTn>
                              </p:par>
                            </p:childTnLst>
                          </p:cTn>
                        </p:par>
                        <p:par>
                          <p:cTn id="41" fill="hold" nodeType="afterGroup">
                            <p:stCondLst>
                              <p:cond delay="3000"/>
                            </p:stCondLst>
                            <p:childTnLst>
                              <p:par>
                                <p:cTn id="42" presetID="22" presetClass="entr" presetSubtype="8" fill="hold" grpId="0" nodeType="afterEffect">
                                  <p:stCondLst>
                                    <p:cond delay="1000"/>
                                  </p:stCondLst>
                                  <p:childTnLst>
                                    <p:set>
                                      <p:cBhvr>
                                        <p:cTn id="43" dur="1" fill="hold">
                                          <p:stCondLst>
                                            <p:cond delay="0"/>
                                          </p:stCondLst>
                                        </p:cTn>
                                        <p:tgtEl>
                                          <p:spTgt spid="67642"/>
                                        </p:tgtEl>
                                        <p:attrNameLst>
                                          <p:attrName>style.visibility</p:attrName>
                                        </p:attrNameLst>
                                      </p:cBhvr>
                                      <p:to>
                                        <p:strVal val="visible"/>
                                      </p:to>
                                    </p:set>
                                    <p:animEffect transition="in" filter="wipe(left)">
                                      <p:cBhvr>
                                        <p:cTn id="44" dur="1000"/>
                                        <p:tgtEl>
                                          <p:spTgt spid="67642"/>
                                        </p:tgtEl>
                                      </p:cBhvr>
                                    </p:animEffect>
                                  </p:childTnLst>
                                </p:cTn>
                              </p:par>
                            </p:childTnLst>
                          </p:cTn>
                        </p:par>
                        <p:par>
                          <p:cTn id="45" fill="hold" nodeType="afterGroup">
                            <p:stCondLst>
                              <p:cond delay="5000"/>
                            </p:stCondLst>
                            <p:childTnLst>
                              <p:par>
                                <p:cTn id="46" presetID="22" presetClass="entr" presetSubtype="8" fill="hold" grpId="0" nodeType="afterEffect">
                                  <p:stCondLst>
                                    <p:cond delay="0"/>
                                  </p:stCondLst>
                                  <p:childTnLst>
                                    <p:set>
                                      <p:cBhvr>
                                        <p:cTn id="47" dur="1" fill="hold">
                                          <p:stCondLst>
                                            <p:cond delay="0"/>
                                          </p:stCondLst>
                                        </p:cTn>
                                        <p:tgtEl>
                                          <p:spTgt spid="67587"/>
                                        </p:tgtEl>
                                        <p:attrNameLst>
                                          <p:attrName>style.visibility</p:attrName>
                                        </p:attrNameLst>
                                      </p:cBhvr>
                                      <p:to>
                                        <p:strVal val="visible"/>
                                      </p:to>
                                    </p:set>
                                    <p:animEffect transition="in" filter="wipe(left)">
                                      <p:cBhvr>
                                        <p:cTn id="48" dur="1000"/>
                                        <p:tgtEl>
                                          <p:spTgt spid="675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7" grpId="0" autoUpdateAnimBg="0"/>
      <p:bldP spid="67640" grpId="0" animBg="1"/>
      <p:bldP spid="67641" grpId="0" animBg="1"/>
      <p:bldP spid="67642" grpId="0" animBg="1"/>
      <p:bldP spid="67643" grpId="0" animBg="1"/>
      <p:bldP spid="67644" grpId="0" animBg="1"/>
      <p:bldP spid="67645"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ChangeArrowheads="1"/>
          </p:cNvSpPr>
          <p:nvPr>
            <p:ph type="title"/>
          </p:nvPr>
        </p:nvSpPr>
        <p:spPr/>
        <p:txBody>
          <a:bodyPr/>
          <a:lstStyle/>
          <a:p>
            <a:pPr>
              <a:lnSpc>
                <a:spcPct val="80000"/>
              </a:lnSpc>
            </a:pPr>
            <a:r>
              <a:rPr lang="en-US" altLang="en-US" smtClean="0">
                <a:latin typeface="+mn-lt"/>
                <a:cs typeface="Arial" pitchFamily="34" charset="0"/>
              </a:rPr>
              <a:t>Assignment Method</a:t>
            </a:r>
          </a:p>
        </p:txBody>
      </p:sp>
      <p:sp>
        <p:nvSpPr>
          <p:cNvPr id="68610" name="Content Placeholder 1"/>
          <p:cNvSpPr>
            <a:spLocks noGrp="1"/>
          </p:cNvSpPr>
          <p:nvPr>
            <p:ph idx="1"/>
          </p:nvPr>
        </p:nvSpPr>
        <p:spPr>
          <a:xfrm>
            <a:off x="820738" y="1312069"/>
            <a:ext cx="7378700" cy="3394472"/>
          </a:xfrm>
        </p:spPr>
        <p:txBody>
          <a:bodyPr>
            <a:normAutofit/>
          </a:bodyPr>
          <a:lstStyle/>
          <a:p>
            <a:pPr marL="395288" indent="-349250">
              <a:spcAft>
                <a:spcPts val="1200"/>
              </a:spcAft>
              <a:buFont typeface="Courier New" pitchFamily="49" charset="0"/>
              <a:buChar char="o"/>
            </a:pPr>
            <a:r>
              <a:rPr lang="en-US" altLang="en-US" sz="2400" smtClean="0">
                <a:latin typeface="+mn-lt"/>
                <a:cs typeface="Arial" pitchFamily="34" charset="0"/>
              </a:rPr>
              <a:t>A special class of linear programming models that assigns tasks or jobs to resources</a:t>
            </a:r>
          </a:p>
          <a:p>
            <a:pPr marL="395288" indent="-349250">
              <a:spcAft>
                <a:spcPts val="1200"/>
              </a:spcAft>
              <a:buFont typeface="Courier New" pitchFamily="49" charset="0"/>
              <a:buChar char="o"/>
            </a:pPr>
            <a:r>
              <a:rPr lang="en-US" altLang="en-US" sz="2400" smtClean="0">
                <a:latin typeface="+mn-lt"/>
                <a:cs typeface="Arial" pitchFamily="34" charset="0"/>
              </a:rPr>
              <a:t>Objective is to minimize cost or time</a:t>
            </a:r>
          </a:p>
          <a:p>
            <a:pPr marL="395288" indent="-349250">
              <a:spcAft>
                <a:spcPts val="1200"/>
              </a:spcAft>
              <a:buFont typeface="Courier New" pitchFamily="49" charset="0"/>
              <a:buChar char="o"/>
            </a:pPr>
            <a:r>
              <a:rPr lang="en-US" altLang="en-US" sz="2400" smtClean="0">
                <a:latin typeface="+mn-lt"/>
                <a:cs typeface="Arial" pitchFamily="34" charset="0"/>
              </a:rPr>
              <a:t>Only one job (or worker) is assigned to one machine (or project)</a:t>
            </a:r>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p:cNvSpPr>
            <a:spLocks noGrp="1" noChangeArrowheads="1"/>
          </p:cNvSpPr>
          <p:nvPr>
            <p:ph type="title"/>
          </p:nvPr>
        </p:nvSpPr>
        <p:spPr/>
        <p:txBody>
          <a:bodyPr/>
          <a:lstStyle/>
          <a:p>
            <a:pPr>
              <a:lnSpc>
                <a:spcPct val="80000"/>
              </a:lnSpc>
            </a:pPr>
            <a:r>
              <a:rPr lang="en-US" altLang="en-US" smtClean="0">
                <a:cs typeface="Arial" pitchFamily="34" charset="0"/>
              </a:rPr>
              <a:t>Assignment Method</a:t>
            </a:r>
          </a:p>
        </p:txBody>
      </p:sp>
      <p:sp>
        <p:nvSpPr>
          <p:cNvPr id="70658" name="Content Placeholder 1"/>
          <p:cNvSpPr>
            <a:spLocks noGrp="1"/>
          </p:cNvSpPr>
          <p:nvPr>
            <p:ph idx="1"/>
          </p:nvPr>
        </p:nvSpPr>
        <p:spPr>
          <a:xfrm>
            <a:off x="457200" y="1200150"/>
            <a:ext cx="8229600" cy="866775"/>
          </a:xfrm>
        </p:spPr>
        <p:txBody>
          <a:bodyPr/>
          <a:lstStyle/>
          <a:p>
            <a:pPr marL="346075" indent="-300038">
              <a:buFont typeface="Courier New" pitchFamily="49" charset="0"/>
              <a:buChar char="o"/>
            </a:pPr>
            <a:r>
              <a:rPr lang="en-US" altLang="en-US" smtClean="0">
                <a:cs typeface="Arial" pitchFamily="34" charset="0"/>
              </a:rPr>
              <a:t>Build a </a:t>
            </a:r>
            <a:r>
              <a:rPr lang="en-US" altLang="en-US" sz="2800" smtClean="0">
                <a:cs typeface="Arial" pitchFamily="34" charset="0"/>
              </a:rPr>
              <a:t>table</a:t>
            </a:r>
            <a:r>
              <a:rPr lang="en-US" altLang="en-US" smtClean="0">
                <a:cs typeface="Arial" pitchFamily="34" charset="0"/>
              </a:rPr>
              <a:t> of costs or time associated with particular assignments</a:t>
            </a:r>
          </a:p>
        </p:txBody>
      </p:sp>
      <p:graphicFrame>
        <p:nvGraphicFramePr>
          <p:cNvPr id="3" name="Table 2"/>
          <p:cNvGraphicFramePr>
            <a:graphicFrameLocks noGrp="1"/>
          </p:cNvGraphicFramePr>
          <p:nvPr>
            <p:extLst>
              <p:ext uri="{D42A27DB-BD31-4B8C-83A1-F6EECF244321}">
                <p14:modId xmlns:p14="http://schemas.microsoft.com/office/powerpoint/2010/main" val="908919120"/>
              </p:ext>
            </p:extLst>
          </p:nvPr>
        </p:nvGraphicFramePr>
        <p:xfrm>
          <a:off x="1136820" y="2600325"/>
          <a:ext cx="6483180" cy="1714500"/>
        </p:xfrm>
        <a:graphic>
          <a:graphicData uri="http://schemas.openxmlformats.org/drawingml/2006/table">
            <a:tbl>
              <a:tblPr firstRow="1" bandRow="1">
                <a:tableStyleId>{2D5ABB26-0587-4C30-8999-92F81FD0307C}</a:tableStyleId>
              </a:tblPr>
              <a:tblGrid>
                <a:gridCol w="1620795"/>
                <a:gridCol w="1620795"/>
                <a:gridCol w="1620795"/>
                <a:gridCol w="1620795"/>
              </a:tblGrid>
              <a:tr h="278130">
                <a:tc>
                  <a:txBody>
                    <a:bodyPr/>
                    <a:lstStyle/>
                    <a:p>
                      <a:pPr algn="ctr"/>
                      <a:endParaRPr lang="en-US" sz="1800" b="1" dirty="0">
                        <a:solidFill>
                          <a:schemeClr val="bg1"/>
                        </a:solidFill>
                      </a:endParaRPr>
                    </a:p>
                  </a:txBody>
                  <a:tcPr marT="34290" marB="34290">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noFill/>
                      <a:prstDash val="solid"/>
                      <a:round/>
                      <a:headEnd type="none" w="med" len="med"/>
                      <a:tailEnd type="none" w="med" len="med"/>
                    </a:lnB>
                    <a:solidFill>
                      <a:schemeClr val="accent1"/>
                    </a:solidFill>
                  </a:tcPr>
                </a:tc>
                <a:tc gridSpan="3">
                  <a:txBody>
                    <a:bodyPr/>
                    <a:lstStyle/>
                    <a:p>
                      <a:pPr algn="ctr"/>
                      <a:r>
                        <a:rPr lang="en-US" sz="1800" b="1" dirty="0" smtClean="0">
                          <a:solidFill>
                            <a:schemeClr val="bg1"/>
                          </a:solidFill>
                        </a:rPr>
                        <a:t>TYPESETTER</a:t>
                      </a:r>
                      <a:endParaRPr lang="en-US" sz="1800" b="1" dirty="0">
                        <a:solidFill>
                          <a:schemeClr val="bg1"/>
                        </a:solidFill>
                      </a:endParaRPr>
                    </a:p>
                  </a:txBody>
                  <a:tcPr marT="34290" marB="34290">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hMerge="1">
                  <a:txBody>
                    <a:bodyPr/>
                    <a:lstStyle/>
                    <a:p>
                      <a:endParaRPr lang="en-US" b="1" dirty="0">
                        <a:solidFill>
                          <a:schemeClr val="bg1"/>
                        </a:solidFil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hMerge="1">
                  <a:txBody>
                    <a:bodyPr/>
                    <a:lstStyle/>
                    <a:p>
                      <a:endParaRPr lang="en-US" b="1" dirty="0">
                        <a:solidFill>
                          <a:schemeClr val="bg1"/>
                        </a:solidFil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r>
              <a:tr h="278130">
                <a:tc>
                  <a:txBody>
                    <a:bodyPr/>
                    <a:lstStyle/>
                    <a:p>
                      <a:pPr algn="ctr"/>
                      <a:r>
                        <a:rPr lang="en-US" sz="1800" b="1" dirty="0" smtClean="0">
                          <a:solidFill>
                            <a:schemeClr val="bg1"/>
                          </a:solidFill>
                        </a:rPr>
                        <a:t>JOB</a:t>
                      </a:r>
                      <a:endParaRPr lang="en-US" sz="1800" b="1" dirty="0">
                        <a:solidFill>
                          <a:schemeClr val="bg1"/>
                        </a:solidFill>
                      </a:endParaRPr>
                    </a:p>
                  </a:txBody>
                  <a:tcPr marT="34290" marB="34290">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pPr algn="ctr"/>
                      <a:r>
                        <a:rPr lang="en-US" sz="1800" b="1" dirty="0" smtClean="0">
                          <a:solidFill>
                            <a:schemeClr val="bg1"/>
                          </a:solidFill>
                        </a:rPr>
                        <a:t>A</a:t>
                      </a:r>
                      <a:endParaRPr lang="en-US" sz="1800" b="1" dirty="0">
                        <a:solidFill>
                          <a:schemeClr val="bg1"/>
                        </a:solidFill>
                      </a:endParaRPr>
                    </a:p>
                  </a:txBody>
                  <a:tcPr marT="34290" marB="34290">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pPr algn="ctr"/>
                      <a:r>
                        <a:rPr lang="en-US" sz="1800" b="1" dirty="0" smtClean="0">
                          <a:solidFill>
                            <a:schemeClr val="bg1"/>
                          </a:solidFill>
                        </a:rPr>
                        <a:t>B</a:t>
                      </a:r>
                      <a:endParaRPr lang="en-US" sz="1800" b="1" dirty="0">
                        <a:solidFill>
                          <a:schemeClr val="bg1"/>
                        </a:solidFill>
                      </a:endParaRPr>
                    </a:p>
                  </a:txBody>
                  <a:tcPr marT="34290" marB="34290">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pPr algn="ctr"/>
                      <a:r>
                        <a:rPr lang="en-US" sz="1800" b="1" dirty="0" smtClean="0">
                          <a:solidFill>
                            <a:schemeClr val="bg1"/>
                          </a:solidFill>
                        </a:rPr>
                        <a:t>C</a:t>
                      </a:r>
                      <a:endParaRPr lang="en-US" sz="1800" b="1" dirty="0">
                        <a:solidFill>
                          <a:schemeClr val="bg1"/>
                        </a:solidFill>
                      </a:endParaRPr>
                    </a:p>
                  </a:txBody>
                  <a:tcPr marT="34290" marB="34290">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r>
              <a:tr h="278130">
                <a:tc>
                  <a:txBody>
                    <a:bodyPr/>
                    <a:lstStyle/>
                    <a:p>
                      <a:pPr algn="ctr"/>
                      <a:r>
                        <a:rPr lang="en-US" sz="1800" dirty="0" smtClean="0"/>
                        <a:t>R-34</a:t>
                      </a:r>
                      <a:endParaRPr lang="en-US" sz="1800" dirty="0"/>
                    </a:p>
                  </a:txBody>
                  <a:tcPr marT="34290" marB="34290">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800" dirty="0" smtClean="0"/>
                        <a:t>$11</a:t>
                      </a:r>
                      <a:endParaRPr lang="en-US" sz="1800" dirty="0"/>
                    </a:p>
                  </a:txBody>
                  <a:tcPr marT="34290" marB="34290">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800" dirty="0" smtClean="0"/>
                        <a:t>$14</a:t>
                      </a:r>
                      <a:endParaRPr lang="en-US" sz="1800" dirty="0"/>
                    </a:p>
                  </a:txBody>
                  <a:tcPr marT="34290" marB="34290">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800" dirty="0" smtClean="0"/>
                        <a:t>$  6</a:t>
                      </a:r>
                      <a:endParaRPr lang="en-US" sz="1800" dirty="0"/>
                    </a:p>
                  </a:txBody>
                  <a:tcPr marT="34290" marB="34290">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78130">
                <a:tc>
                  <a:txBody>
                    <a:bodyPr/>
                    <a:lstStyle/>
                    <a:p>
                      <a:pPr algn="ctr"/>
                      <a:r>
                        <a:rPr lang="en-US" sz="1800" dirty="0" smtClean="0"/>
                        <a:t>S-66</a:t>
                      </a:r>
                      <a:endParaRPr lang="en-US" sz="1800" dirty="0"/>
                    </a:p>
                  </a:txBody>
                  <a:tcPr marT="34290" marB="34290">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800" dirty="0" smtClean="0"/>
                        <a:t>$  8</a:t>
                      </a:r>
                      <a:endParaRPr lang="en-US" sz="1800" dirty="0"/>
                    </a:p>
                  </a:txBody>
                  <a:tcPr marT="34290" marB="34290">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800" dirty="0" smtClean="0"/>
                        <a:t>$10</a:t>
                      </a:r>
                      <a:endParaRPr lang="en-US" sz="1800" dirty="0"/>
                    </a:p>
                  </a:txBody>
                  <a:tcPr marT="34290" marB="34290">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800" dirty="0" smtClean="0"/>
                        <a:t>$11</a:t>
                      </a:r>
                      <a:endParaRPr lang="en-US" sz="1800" dirty="0"/>
                    </a:p>
                  </a:txBody>
                  <a:tcPr marT="34290" marB="34290">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78130">
                <a:tc>
                  <a:txBody>
                    <a:bodyPr/>
                    <a:lstStyle/>
                    <a:p>
                      <a:pPr algn="ctr"/>
                      <a:r>
                        <a:rPr lang="en-US" sz="1800" dirty="0" smtClean="0"/>
                        <a:t>T-50</a:t>
                      </a:r>
                      <a:endParaRPr lang="en-US" sz="1800" dirty="0"/>
                    </a:p>
                  </a:txBody>
                  <a:tcPr marT="34290" marB="34290">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r>
                        <a:rPr lang="en-US" sz="1800" dirty="0" smtClean="0"/>
                        <a:t>$  9</a:t>
                      </a:r>
                      <a:endParaRPr lang="en-US" sz="1800" dirty="0"/>
                    </a:p>
                  </a:txBody>
                  <a:tcPr marT="34290" marB="34290">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r>
                        <a:rPr lang="en-US" sz="1800" dirty="0" smtClean="0"/>
                        <a:t>$12</a:t>
                      </a:r>
                      <a:endParaRPr lang="en-US" sz="1800" dirty="0"/>
                    </a:p>
                  </a:txBody>
                  <a:tcPr marT="34290" marB="34290">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r>
                        <a:rPr lang="en-US" sz="1800" dirty="0" smtClean="0"/>
                        <a:t>$  7</a:t>
                      </a:r>
                      <a:endParaRPr lang="en-US" sz="1800" dirty="0"/>
                    </a:p>
                  </a:txBody>
                  <a:tcPr marT="34290" marB="34290">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nodeType="afterEffect">
                                  <p:stCondLst>
                                    <p:cond delay="100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2/3*#ppt_w"/>
                                          </p:val>
                                        </p:tav>
                                        <p:tav tm="100000">
                                          <p:val>
                                            <p:strVal val="#ppt_w"/>
                                          </p:val>
                                        </p:tav>
                                      </p:tavLst>
                                    </p:anim>
                                    <p:anim calcmode="lin" valueType="num">
                                      <p:cBhvr>
                                        <p:cTn id="8" dur="1000" fill="hold"/>
                                        <p:tgtEl>
                                          <p:spTgt spid="3"/>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p:cNvSpPr>
            <a:spLocks noGrp="1" noChangeArrowheads="1"/>
          </p:cNvSpPr>
          <p:nvPr>
            <p:ph type="title"/>
          </p:nvPr>
        </p:nvSpPr>
        <p:spPr/>
        <p:txBody>
          <a:bodyPr/>
          <a:lstStyle/>
          <a:p>
            <a:pPr>
              <a:lnSpc>
                <a:spcPct val="80000"/>
              </a:lnSpc>
            </a:pPr>
            <a:r>
              <a:rPr lang="en-US" altLang="en-US" smtClean="0">
                <a:latin typeface="+mn-lt"/>
                <a:cs typeface="Arial" pitchFamily="34" charset="0"/>
              </a:rPr>
              <a:t>Assignment Method</a:t>
            </a:r>
          </a:p>
        </p:txBody>
      </p:sp>
      <p:sp>
        <p:nvSpPr>
          <p:cNvPr id="72706" name="Content Placeholder 1"/>
          <p:cNvSpPr>
            <a:spLocks noGrp="1"/>
          </p:cNvSpPr>
          <p:nvPr>
            <p:ph idx="1"/>
          </p:nvPr>
        </p:nvSpPr>
        <p:spPr>
          <a:xfrm>
            <a:off x="665163" y="1200151"/>
            <a:ext cx="7734300" cy="3394472"/>
          </a:xfrm>
        </p:spPr>
        <p:txBody>
          <a:bodyPr>
            <a:normAutofit lnSpcReduction="10000"/>
          </a:bodyPr>
          <a:lstStyle/>
          <a:p>
            <a:pPr marL="514350" indent="-514350">
              <a:buFont typeface="Arial" pitchFamily="34" charset="0"/>
              <a:buAutoNum type="arabicPeriod"/>
            </a:pPr>
            <a:r>
              <a:rPr lang="en-US" altLang="en-US" sz="2800" smtClean="0">
                <a:latin typeface="+mn-lt"/>
                <a:cs typeface="Arial" pitchFamily="34" charset="0"/>
              </a:rPr>
              <a:t>Create zero opportunity costs by repeatedly subtracting the lowest costs from each row and column</a:t>
            </a:r>
          </a:p>
          <a:p>
            <a:pPr marL="514350" indent="-514350">
              <a:buFont typeface="Arial" pitchFamily="34" charset="0"/>
              <a:buAutoNum type="arabicPeriod"/>
            </a:pPr>
            <a:r>
              <a:rPr lang="en-US" altLang="en-US" sz="2800" smtClean="0">
                <a:latin typeface="+mn-lt"/>
                <a:cs typeface="Arial" pitchFamily="34" charset="0"/>
              </a:rPr>
              <a:t>Draw the minimum number of vertical and horizontal lines necessary to cover all the zeros in the table. If the number of lines equals either the number of rows or the number of columns, proceed to step 4. Otherwise proceed to step 3.</a:t>
            </a:r>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2706"/>
                                        </p:tgtEl>
                                        <p:attrNameLst>
                                          <p:attrName>style.visibility</p:attrName>
                                        </p:attrNameLst>
                                      </p:cBhvr>
                                      <p:to>
                                        <p:strVal val="visible"/>
                                      </p:to>
                                    </p:set>
                                    <p:animEffect transition="in" filter="fade">
                                      <p:cBhvr>
                                        <p:cTn id="7" dur="1000"/>
                                        <p:tgtEl>
                                          <p:spTgt spid="72706"/>
                                        </p:tgtEl>
                                      </p:cBhvr>
                                    </p:animEffect>
                                    <p:anim calcmode="lin" valueType="num">
                                      <p:cBhvr>
                                        <p:cTn id="8" dur="1000" fill="hold"/>
                                        <p:tgtEl>
                                          <p:spTgt spid="72706"/>
                                        </p:tgtEl>
                                        <p:attrNameLst>
                                          <p:attrName>ppt_x</p:attrName>
                                        </p:attrNameLst>
                                      </p:cBhvr>
                                      <p:tavLst>
                                        <p:tav tm="0">
                                          <p:val>
                                            <p:strVal val="#ppt_x"/>
                                          </p:val>
                                        </p:tav>
                                        <p:tav tm="100000">
                                          <p:val>
                                            <p:strVal val="#ppt_x"/>
                                          </p:val>
                                        </p:tav>
                                      </p:tavLst>
                                    </p:anim>
                                    <p:anim calcmode="lin" valueType="num">
                                      <p:cBhvr>
                                        <p:cTn id="9" dur="1000" fill="hold"/>
                                        <p:tgtEl>
                                          <p:spTgt spid="7270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xit" presetSubtype="0" fill="hold" grpId="1" nodeType="clickEffect">
                                  <p:stCondLst>
                                    <p:cond delay="0"/>
                                  </p:stCondLst>
                                  <p:childTnLst>
                                    <p:animEffect transition="out" filter="fade">
                                      <p:cBhvr>
                                        <p:cTn id="13" dur="1750"/>
                                        <p:tgtEl>
                                          <p:spTgt spid="72706"/>
                                        </p:tgtEl>
                                      </p:cBhvr>
                                    </p:animEffect>
                                    <p:anim calcmode="lin" valueType="num">
                                      <p:cBhvr>
                                        <p:cTn id="14" dur="1750"/>
                                        <p:tgtEl>
                                          <p:spTgt spid="72706"/>
                                        </p:tgtEl>
                                        <p:attrNameLst>
                                          <p:attrName>ppt_x</p:attrName>
                                        </p:attrNameLst>
                                      </p:cBhvr>
                                      <p:tavLst>
                                        <p:tav tm="0">
                                          <p:val>
                                            <p:strVal val="ppt_x"/>
                                          </p:val>
                                        </p:tav>
                                        <p:tav tm="100000">
                                          <p:val>
                                            <p:strVal val="ppt_x"/>
                                          </p:val>
                                        </p:tav>
                                      </p:tavLst>
                                    </p:anim>
                                    <p:anim calcmode="lin" valueType="num">
                                      <p:cBhvr>
                                        <p:cTn id="15" dur="1750"/>
                                        <p:tgtEl>
                                          <p:spTgt spid="72706"/>
                                        </p:tgtEl>
                                        <p:attrNameLst>
                                          <p:attrName>ppt_y</p:attrName>
                                        </p:attrNameLst>
                                      </p:cBhvr>
                                      <p:tavLst>
                                        <p:tav tm="0">
                                          <p:val>
                                            <p:strVal val="ppt_y"/>
                                          </p:val>
                                        </p:tav>
                                        <p:tav tm="100000">
                                          <p:val>
                                            <p:strVal val="ppt_y-.1"/>
                                          </p:val>
                                        </p:tav>
                                      </p:tavLst>
                                    </p:anim>
                                    <p:set>
                                      <p:cBhvr>
                                        <p:cTn id="16" dur="1" fill="hold">
                                          <p:stCondLst>
                                            <p:cond delay="1749"/>
                                          </p:stCondLst>
                                        </p:cTn>
                                        <p:tgtEl>
                                          <p:spTgt spid="7270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06" grpId="0"/>
      <p:bldP spid="72706" grpId="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p:cNvSpPr>
            <a:spLocks noGrp="1" noChangeArrowheads="1"/>
          </p:cNvSpPr>
          <p:nvPr>
            <p:ph type="title"/>
          </p:nvPr>
        </p:nvSpPr>
        <p:spPr/>
        <p:txBody>
          <a:bodyPr/>
          <a:lstStyle/>
          <a:p>
            <a:pPr>
              <a:lnSpc>
                <a:spcPct val="80000"/>
              </a:lnSpc>
            </a:pPr>
            <a:r>
              <a:rPr lang="en-US" altLang="en-US" smtClean="0">
                <a:latin typeface="+mn-lt"/>
                <a:cs typeface="Arial" pitchFamily="34" charset="0"/>
              </a:rPr>
              <a:t>Assignment Method</a:t>
            </a:r>
          </a:p>
        </p:txBody>
      </p:sp>
      <p:sp>
        <p:nvSpPr>
          <p:cNvPr id="74754" name="Content Placeholder 1"/>
          <p:cNvSpPr>
            <a:spLocks noGrp="1"/>
          </p:cNvSpPr>
          <p:nvPr>
            <p:ph idx="1"/>
          </p:nvPr>
        </p:nvSpPr>
        <p:spPr>
          <a:xfrm>
            <a:off x="622300" y="1200151"/>
            <a:ext cx="7899400" cy="3394472"/>
          </a:xfrm>
        </p:spPr>
        <p:txBody>
          <a:bodyPr>
            <a:normAutofit lnSpcReduction="10000"/>
          </a:bodyPr>
          <a:lstStyle/>
          <a:p>
            <a:pPr marL="514350" indent="-514350">
              <a:buFont typeface="Arial" pitchFamily="34" charset="0"/>
              <a:buAutoNum type="arabicPeriod" startAt="3"/>
            </a:pPr>
            <a:r>
              <a:rPr lang="en-US" altLang="en-US" sz="2800" smtClean="0">
                <a:latin typeface="+mn-lt"/>
                <a:cs typeface="Arial" pitchFamily="34" charset="0"/>
              </a:rPr>
              <a:t>Subtract the smallest number not covered by a line from all other uncovered numbers. Add the same number to any number at the intersection of two lines. Return to step 2.</a:t>
            </a:r>
          </a:p>
          <a:p>
            <a:pPr marL="514350" indent="-514350">
              <a:buFont typeface="Arial" pitchFamily="34" charset="0"/>
              <a:buAutoNum type="arabicPeriod" startAt="3"/>
            </a:pPr>
            <a:r>
              <a:rPr lang="en-US" altLang="en-US" sz="2800" smtClean="0">
                <a:latin typeface="+mn-lt"/>
                <a:cs typeface="Arial" pitchFamily="34" charset="0"/>
              </a:rPr>
              <a:t>Optimal assignments are at zero locations in the table. Select one, draw lines through the row and column involved, and continue to the next assignment.</a:t>
            </a:r>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74754"/>
                                        </p:tgtEl>
                                        <p:attrNameLst>
                                          <p:attrName>style.visibility</p:attrName>
                                        </p:attrNameLst>
                                      </p:cBhvr>
                                      <p:to>
                                        <p:strVal val="visible"/>
                                      </p:to>
                                    </p:set>
                                    <p:animEffect transition="in" filter="fade">
                                      <p:cBhvr>
                                        <p:cTn id="7" dur="1500"/>
                                        <p:tgtEl>
                                          <p:spTgt spid="74754"/>
                                        </p:tgtEl>
                                      </p:cBhvr>
                                    </p:animEffect>
                                    <p:anim calcmode="lin" valueType="num">
                                      <p:cBhvr>
                                        <p:cTn id="8" dur="1500" fill="hold"/>
                                        <p:tgtEl>
                                          <p:spTgt spid="74754"/>
                                        </p:tgtEl>
                                        <p:attrNameLst>
                                          <p:attrName>ppt_x</p:attrName>
                                        </p:attrNameLst>
                                      </p:cBhvr>
                                      <p:tavLst>
                                        <p:tav tm="0">
                                          <p:val>
                                            <p:strVal val="#ppt_x"/>
                                          </p:val>
                                        </p:tav>
                                        <p:tav tm="100000">
                                          <p:val>
                                            <p:strVal val="#ppt_x"/>
                                          </p:val>
                                        </p:tav>
                                      </p:tavLst>
                                    </p:anim>
                                    <p:anim calcmode="lin" valueType="num">
                                      <p:cBhvr>
                                        <p:cTn id="9" dur="1500" fill="hold"/>
                                        <p:tgtEl>
                                          <p:spTgt spid="747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ChangeArrowheads="1"/>
          </p:cNvSpPr>
          <p:nvPr>
            <p:ph type="title"/>
          </p:nvPr>
        </p:nvSpPr>
        <p:spPr>
          <a:xfrm>
            <a:off x="685800" y="381000"/>
            <a:ext cx="7772400" cy="695325"/>
          </a:xfrm>
        </p:spPr>
        <p:txBody>
          <a:bodyPr/>
          <a:lstStyle/>
          <a:p>
            <a:pPr>
              <a:lnSpc>
                <a:spcPct val="80000"/>
              </a:lnSpc>
            </a:pPr>
            <a:r>
              <a:rPr lang="en-US" altLang="en-US" smtClean="0">
                <a:latin typeface="+mn-lt"/>
                <a:cs typeface="Arial" pitchFamily="34" charset="0"/>
              </a:rPr>
              <a:t>Assignment Example</a:t>
            </a:r>
          </a:p>
        </p:txBody>
      </p:sp>
      <p:grpSp>
        <p:nvGrpSpPr>
          <p:cNvPr id="77827" name="Group 3"/>
          <p:cNvGrpSpPr>
            <a:grpSpLocks/>
          </p:cNvGrpSpPr>
          <p:nvPr/>
        </p:nvGrpSpPr>
        <p:grpSpPr bwMode="auto">
          <a:xfrm>
            <a:off x="2646364" y="1179910"/>
            <a:ext cx="3851275" cy="1589485"/>
            <a:chOff x="1667" y="991"/>
            <a:chExt cx="2426" cy="1335"/>
          </a:xfrm>
        </p:grpSpPr>
        <p:sp>
          <p:nvSpPr>
            <p:cNvPr id="77828" name="Rectangle 4"/>
            <p:cNvSpPr>
              <a:spLocks noChangeArrowheads="1"/>
            </p:cNvSpPr>
            <p:nvPr/>
          </p:nvSpPr>
          <p:spPr bwMode="auto">
            <a:xfrm>
              <a:off x="1673" y="997"/>
              <a:ext cx="2414" cy="579"/>
            </a:xfrm>
            <a:prstGeom prst="rect">
              <a:avLst/>
            </a:prstGeom>
            <a:solidFill>
              <a:schemeClr val="accent3">
                <a:lumMod val="75000"/>
              </a:schemeClr>
            </a:solidFill>
            <a:ln>
              <a:noFill/>
            </a:ln>
            <a:effectLst/>
            <a:extLst/>
          </p:spPr>
          <p:txBody>
            <a:bodyPr wrap="none" anchor="ctr"/>
            <a:lstStyle/>
            <a:p>
              <a:pPr fontAlgn="auto">
                <a:spcBef>
                  <a:spcPts val="0"/>
                </a:spcBef>
                <a:spcAft>
                  <a:spcPts val="200"/>
                </a:spcAft>
                <a:defRPr/>
              </a:pPr>
              <a:endParaRPr lang="en-US" sz="1400" dirty="0">
                <a:latin typeface="+mn-lt"/>
                <a:cs typeface="+mn-cs"/>
              </a:endParaRPr>
            </a:p>
          </p:txBody>
        </p:sp>
        <p:sp>
          <p:nvSpPr>
            <p:cNvPr id="76836" name="Freeform 5"/>
            <p:cNvSpPr>
              <a:spLocks/>
            </p:cNvSpPr>
            <p:nvPr/>
          </p:nvSpPr>
          <p:spPr bwMode="auto">
            <a:xfrm>
              <a:off x="1674" y="1194"/>
              <a:ext cx="834" cy="1053"/>
            </a:xfrm>
            <a:custGeom>
              <a:avLst/>
              <a:gdLst>
                <a:gd name="T0" fmla="*/ 0 w 834"/>
                <a:gd name="T1" fmla="*/ 0 h 1053"/>
                <a:gd name="T2" fmla="*/ 0 w 834"/>
                <a:gd name="T3" fmla="*/ 1053 h 1053"/>
                <a:gd name="T4" fmla="*/ 834 w 834"/>
                <a:gd name="T5" fmla="*/ 1053 h 1053"/>
                <a:gd name="T6" fmla="*/ 834 w 834"/>
                <a:gd name="T7" fmla="*/ 378 h 1053"/>
                <a:gd name="T8" fmla="*/ 0 w 834"/>
                <a:gd name="T9" fmla="*/ 0 h 1053"/>
                <a:gd name="T10" fmla="*/ 0 60000 65536"/>
                <a:gd name="T11" fmla="*/ 0 60000 65536"/>
                <a:gd name="T12" fmla="*/ 0 60000 65536"/>
                <a:gd name="T13" fmla="*/ 0 60000 65536"/>
                <a:gd name="T14" fmla="*/ 0 60000 65536"/>
                <a:gd name="T15" fmla="*/ 0 w 834"/>
                <a:gd name="T16" fmla="*/ 0 h 1053"/>
                <a:gd name="T17" fmla="*/ 834 w 834"/>
                <a:gd name="T18" fmla="*/ 1053 h 1053"/>
              </a:gdLst>
              <a:ahLst/>
              <a:cxnLst>
                <a:cxn ang="T10">
                  <a:pos x="T0" y="T1"/>
                </a:cxn>
                <a:cxn ang="T11">
                  <a:pos x="T2" y="T3"/>
                </a:cxn>
                <a:cxn ang="T12">
                  <a:pos x="T4" y="T5"/>
                </a:cxn>
                <a:cxn ang="T13">
                  <a:pos x="T6" y="T7"/>
                </a:cxn>
                <a:cxn ang="T14">
                  <a:pos x="T8" y="T9"/>
                </a:cxn>
              </a:cxnLst>
              <a:rect l="T15" t="T16" r="T17" b="T18"/>
              <a:pathLst>
                <a:path w="834" h="1053">
                  <a:moveTo>
                    <a:pt x="0" y="0"/>
                  </a:moveTo>
                  <a:lnTo>
                    <a:pt x="0" y="1053"/>
                  </a:lnTo>
                  <a:lnTo>
                    <a:pt x="834" y="1053"/>
                  </a:lnTo>
                  <a:lnTo>
                    <a:pt x="834" y="378"/>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spcAft>
                  <a:spcPts val="200"/>
                </a:spcAft>
              </a:pPr>
              <a:endParaRPr lang="en-US" sz="1400"/>
            </a:p>
          </p:txBody>
        </p:sp>
        <p:grpSp>
          <p:nvGrpSpPr>
            <p:cNvPr id="76837" name="Group 6"/>
            <p:cNvGrpSpPr>
              <a:grpSpLocks/>
            </p:cNvGrpSpPr>
            <p:nvPr/>
          </p:nvGrpSpPr>
          <p:grpSpPr bwMode="auto">
            <a:xfrm>
              <a:off x="1667" y="991"/>
              <a:ext cx="2426" cy="1335"/>
              <a:chOff x="230" y="2527"/>
              <a:chExt cx="2426" cy="1335"/>
            </a:xfrm>
          </p:grpSpPr>
          <p:sp>
            <p:nvSpPr>
              <p:cNvPr id="76838" name="Rectangle 7"/>
              <p:cNvSpPr>
                <a:spLocks noChangeArrowheads="1"/>
              </p:cNvSpPr>
              <p:nvPr/>
            </p:nvSpPr>
            <p:spPr bwMode="auto">
              <a:xfrm>
                <a:off x="282" y="2687"/>
                <a:ext cx="2270" cy="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tabLst>
                    <a:tab pos="1524000" algn="ctr"/>
                    <a:tab pos="2387600" algn="ctr"/>
                    <a:tab pos="3238500" algn="ctr"/>
                  </a:tabLst>
                  <a:defRPr>
                    <a:solidFill>
                      <a:schemeClr val="tx1"/>
                    </a:solidFill>
                    <a:latin typeface="Arial" pitchFamily="34" charset="0"/>
                    <a:cs typeface="Arial" pitchFamily="34" charset="0"/>
                  </a:defRPr>
                </a:lvl1pPr>
                <a:lvl2pPr marL="742950" indent="-285750">
                  <a:tabLst>
                    <a:tab pos="1524000" algn="ctr"/>
                    <a:tab pos="2387600" algn="ctr"/>
                    <a:tab pos="3238500" algn="ctr"/>
                  </a:tabLst>
                  <a:defRPr>
                    <a:solidFill>
                      <a:schemeClr val="tx1"/>
                    </a:solidFill>
                    <a:latin typeface="Arial" pitchFamily="34" charset="0"/>
                    <a:cs typeface="Arial" pitchFamily="34" charset="0"/>
                  </a:defRPr>
                </a:lvl2pPr>
                <a:lvl3pPr marL="1143000" indent="-228600">
                  <a:tabLst>
                    <a:tab pos="1524000" algn="ctr"/>
                    <a:tab pos="2387600" algn="ctr"/>
                    <a:tab pos="3238500" algn="ctr"/>
                  </a:tabLst>
                  <a:defRPr>
                    <a:solidFill>
                      <a:schemeClr val="tx1"/>
                    </a:solidFill>
                    <a:latin typeface="Arial" pitchFamily="34" charset="0"/>
                    <a:cs typeface="Arial" pitchFamily="34" charset="0"/>
                  </a:defRPr>
                </a:lvl3pPr>
                <a:lvl4pPr marL="1600200" indent="-228600">
                  <a:tabLst>
                    <a:tab pos="1524000" algn="ctr"/>
                    <a:tab pos="2387600" algn="ctr"/>
                    <a:tab pos="3238500" algn="ctr"/>
                  </a:tabLst>
                  <a:defRPr>
                    <a:solidFill>
                      <a:schemeClr val="tx1"/>
                    </a:solidFill>
                    <a:latin typeface="Arial" pitchFamily="34" charset="0"/>
                    <a:cs typeface="Arial" pitchFamily="34" charset="0"/>
                  </a:defRPr>
                </a:lvl4pPr>
                <a:lvl5pPr marL="2057400" indent="-228600">
                  <a:tabLst>
                    <a:tab pos="1524000" algn="ctr"/>
                    <a:tab pos="2387600" algn="ctr"/>
                    <a:tab pos="3238500" algn="ctr"/>
                  </a:tabLst>
                  <a:defRPr>
                    <a:solidFill>
                      <a:schemeClr val="tx1"/>
                    </a:solidFill>
                    <a:latin typeface="Arial" pitchFamily="34" charset="0"/>
                    <a:cs typeface="Arial" pitchFamily="34" charset="0"/>
                  </a:defRPr>
                </a:lvl5pPr>
                <a:lvl6pPr marL="2514600" indent="-228600" defTabSz="457200" fontAlgn="base">
                  <a:spcBef>
                    <a:spcPct val="0"/>
                  </a:spcBef>
                  <a:spcAft>
                    <a:spcPct val="0"/>
                  </a:spcAft>
                  <a:tabLst>
                    <a:tab pos="1524000" algn="ctr"/>
                    <a:tab pos="2387600" algn="ctr"/>
                    <a:tab pos="3238500" algn="ctr"/>
                  </a:tabLst>
                  <a:defRPr>
                    <a:solidFill>
                      <a:schemeClr val="tx1"/>
                    </a:solidFill>
                    <a:latin typeface="Arial" pitchFamily="34" charset="0"/>
                    <a:cs typeface="Arial" pitchFamily="34" charset="0"/>
                  </a:defRPr>
                </a:lvl6pPr>
                <a:lvl7pPr marL="2971800" indent="-228600" defTabSz="457200" fontAlgn="base">
                  <a:spcBef>
                    <a:spcPct val="0"/>
                  </a:spcBef>
                  <a:spcAft>
                    <a:spcPct val="0"/>
                  </a:spcAft>
                  <a:tabLst>
                    <a:tab pos="1524000" algn="ctr"/>
                    <a:tab pos="2387600" algn="ctr"/>
                    <a:tab pos="3238500" algn="ctr"/>
                  </a:tabLst>
                  <a:defRPr>
                    <a:solidFill>
                      <a:schemeClr val="tx1"/>
                    </a:solidFill>
                    <a:latin typeface="Arial" pitchFamily="34" charset="0"/>
                    <a:cs typeface="Arial" pitchFamily="34" charset="0"/>
                  </a:defRPr>
                </a:lvl7pPr>
                <a:lvl8pPr marL="3429000" indent="-228600" defTabSz="457200" fontAlgn="base">
                  <a:spcBef>
                    <a:spcPct val="0"/>
                  </a:spcBef>
                  <a:spcAft>
                    <a:spcPct val="0"/>
                  </a:spcAft>
                  <a:tabLst>
                    <a:tab pos="1524000" algn="ctr"/>
                    <a:tab pos="2387600" algn="ctr"/>
                    <a:tab pos="3238500" algn="ctr"/>
                  </a:tabLst>
                  <a:defRPr>
                    <a:solidFill>
                      <a:schemeClr val="tx1"/>
                    </a:solidFill>
                    <a:latin typeface="Arial" pitchFamily="34" charset="0"/>
                    <a:cs typeface="Arial" pitchFamily="34" charset="0"/>
                  </a:defRPr>
                </a:lvl8pPr>
                <a:lvl9pPr marL="3886200" indent="-228600" defTabSz="457200" fontAlgn="base">
                  <a:spcBef>
                    <a:spcPct val="0"/>
                  </a:spcBef>
                  <a:spcAft>
                    <a:spcPct val="0"/>
                  </a:spcAft>
                  <a:tabLst>
                    <a:tab pos="1524000" algn="ctr"/>
                    <a:tab pos="2387600" algn="ctr"/>
                    <a:tab pos="3238500" algn="ctr"/>
                  </a:tabLst>
                  <a:defRPr>
                    <a:solidFill>
                      <a:schemeClr val="tx1"/>
                    </a:solidFill>
                    <a:latin typeface="Arial" pitchFamily="34" charset="0"/>
                    <a:cs typeface="Arial" pitchFamily="34" charset="0"/>
                  </a:defRPr>
                </a:lvl9pPr>
              </a:lstStyle>
              <a:p>
                <a:pPr>
                  <a:spcAft>
                    <a:spcPts val="200"/>
                  </a:spcAft>
                </a:pPr>
                <a:r>
                  <a:rPr lang="en-US" altLang="en-US" sz="1400"/>
                  <a:t>	A	B	C</a:t>
                </a:r>
              </a:p>
              <a:p>
                <a:pPr>
                  <a:spcAft>
                    <a:spcPts val="200"/>
                  </a:spcAft>
                </a:pPr>
                <a:r>
                  <a:rPr lang="en-US" altLang="en-US" sz="1400"/>
                  <a:t>Job</a:t>
                </a:r>
              </a:p>
              <a:p>
                <a:pPr>
                  <a:lnSpc>
                    <a:spcPct val="115000"/>
                  </a:lnSpc>
                  <a:spcAft>
                    <a:spcPts val="200"/>
                  </a:spcAft>
                </a:pPr>
                <a:r>
                  <a:rPr lang="en-US" altLang="en-US" sz="1400"/>
                  <a:t>R-34	$11	$14	$  6</a:t>
                </a:r>
              </a:p>
              <a:p>
                <a:pPr>
                  <a:lnSpc>
                    <a:spcPct val="115000"/>
                  </a:lnSpc>
                  <a:spcAft>
                    <a:spcPts val="200"/>
                  </a:spcAft>
                </a:pPr>
                <a:r>
                  <a:rPr lang="en-US" altLang="en-US" sz="1400"/>
                  <a:t>S-66	$  8	$10	$11</a:t>
                </a:r>
              </a:p>
              <a:p>
                <a:pPr>
                  <a:lnSpc>
                    <a:spcPct val="115000"/>
                  </a:lnSpc>
                  <a:spcAft>
                    <a:spcPts val="200"/>
                  </a:spcAft>
                </a:pPr>
                <a:r>
                  <a:rPr lang="en-US" altLang="en-US" sz="1400"/>
                  <a:t>T-50	$  9	$12	$  7</a:t>
                </a:r>
              </a:p>
            </p:txBody>
          </p:sp>
          <p:sp>
            <p:nvSpPr>
              <p:cNvPr id="76839" name="Rectangle 8"/>
              <p:cNvSpPr>
                <a:spLocks noChangeArrowheads="1"/>
              </p:cNvSpPr>
              <p:nvPr/>
            </p:nvSpPr>
            <p:spPr bwMode="auto">
              <a:xfrm>
                <a:off x="230" y="2527"/>
                <a:ext cx="642"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spcAft>
                    <a:spcPts val="200"/>
                  </a:spcAft>
                </a:pPr>
                <a:r>
                  <a:rPr lang="en-US" altLang="en-US" sz="1400"/>
                  <a:t>Typesetter</a:t>
                </a:r>
              </a:p>
            </p:txBody>
          </p:sp>
          <p:sp>
            <p:nvSpPr>
              <p:cNvPr id="76840" name="Rectangle 9"/>
              <p:cNvSpPr>
                <a:spLocks noChangeArrowheads="1"/>
              </p:cNvSpPr>
              <p:nvPr/>
            </p:nvSpPr>
            <p:spPr bwMode="auto">
              <a:xfrm>
                <a:off x="240" y="2536"/>
                <a:ext cx="2416" cy="124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spcAft>
                    <a:spcPts val="200"/>
                  </a:spcAft>
                </a:pPr>
                <a:endParaRPr lang="en-US" altLang="en-US" sz="1400"/>
              </a:p>
            </p:txBody>
          </p:sp>
          <p:sp>
            <p:nvSpPr>
              <p:cNvPr id="76841" name="Line 10"/>
              <p:cNvSpPr>
                <a:spLocks noChangeShapeType="1"/>
              </p:cNvSpPr>
              <p:nvPr/>
            </p:nvSpPr>
            <p:spPr bwMode="auto">
              <a:xfrm>
                <a:off x="2160" y="2528"/>
                <a:ext cx="0" cy="124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spcAft>
                    <a:spcPts val="200"/>
                  </a:spcAft>
                </a:pPr>
                <a:endParaRPr lang="en-US" sz="1400"/>
              </a:p>
            </p:txBody>
          </p:sp>
          <p:sp>
            <p:nvSpPr>
              <p:cNvPr id="76842" name="Line 11"/>
              <p:cNvSpPr>
                <a:spLocks noChangeShapeType="1"/>
              </p:cNvSpPr>
              <p:nvPr/>
            </p:nvSpPr>
            <p:spPr bwMode="auto">
              <a:xfrm>
                <a:off x="1072" y="2536"/>
                <a:ext cx="0" cy="124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spcAft>
                    <a:spcPts val="200"/>
                  </a:spcAft>
                </a:pPr>
                <a:endParaRPr lang="en-US" sz="1400"/>
              </a:p>
            </p:txBody>
          </p:sp>
          <p:sp>
            <p:nvSpPr>
              <p:cNvPr id="76843" name="Line 12"/>
              <p:cNvSpPr>
                <a:spLocks noChangeShapeType="1"/>
              </p:cNvSpPr>
              <p:nvPr/>
            </p:nvSpPr>
            <p:spPr bwMode="auto">
              <a:xfrm>
                <a:off x="1616" y="2536"/>
                <a:ext cx="0" cy="124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spcAft>
                    <a:spcPts val="200"/>
                  </a:spcAft>
                </a:pPr>
                <a:endParaRPr lang="en-US" sz="1400"/>
              </a:p>
            </p:txBody>
          </p:sp>
          <p:sp>
            <p:nvSpPr>
              <p:cNvPr id="76844" name="Line 13"/>
              <p:cNvSpPr>
                <a:spLocks noChangeShapeType="1"/>
              </p:cNvSpPr>
              <p:nvPr/>
            </p:nvSpPr>
            <p:spPr bwMode="auto">
              <a:xfrm>
                <a:off x="232" y="3112"/>
                <a:ext cx="241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spcAft>
                    <a:spcPts val="200"/>
                  </a:spcAft>
                </a:pPr>
                <a:endParaRPr lang="en-US" sz="1400"/>
              </a:p>
            </p:txBody>
          </p:sp>
          <p:sp>
            <p:nvSpPr>
              <p:cNvPr id="76845" name="Line 14"/>
              <p:cNvSpPr>
                <a:spLocks noChangeShapeType="1"/>
              </p:cNvSpPr>
              <p:nvPr/>
            </p:nvSpPr>
            <p:spPr bwMode="auto">
              <a:xfrm>
                <a:off x="232" y="3336"/>
                <a:ext cx="241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spcAft>
                    <a:spcPts val="200"/>
                  </a:spcAft>
                </a:pPr>
                <a:endParaRPr lang="en-US" sz="1400"/>
              </a:p>
            </p:txBody>
          </p:sp>
          <p:sp>
            <p:nvSpPr>
              <p:cNvPr id="76846" name="Line 15"/>
              <p:cNvSpPr>
                <a:spLocks noChangeShapeType="1"/>
              </p:cNvSpPr>
              <p:nvPr/>
            </p:nvSpPr>
            <p:spPr bwMode="auto">
              <a:xfrm>
                <a:off x="240" y="3552"/>
                <a:ext cx="241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spcAft>
                    <a:spcPts val="200"/>
                  </a:spcAft>
                </a:pPr>
                <a:endParaRPr lang="en-US" sz="1400"/>
              </a:p>
            </p:txBody>
          </p:sp>
          <p:sp>
            <p:nvSpPr>
              <p:cNvPr id="76847" name="Line 16"/>
              <p:cNvSpPr>
                <a:spLocks noChangeShapeType="1"/>
              </p:cNvSpPr>
              <p:nvPr/>
            </p:nvSpPr>
            <p:spPr bwMode="auto">
              <a:xfrm>
                <a:off x="232" y="2728"/>
                <a:ext cx="832" cy="37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spcAft>
                    <a:spcPts val="200"/>
                  </a:spcAft>
                </a:pPr>
                <a:endParaRPr lang="en-US" sz="1400"/>
              </a:p>
            </p:txBody>
          </p:sp>
        </p:grpSp>
      </p:grpSp>
      <p:grpSp>
        <p:nvGrpSpPr>
          <p:cNvPr id="77841" name="Group 17"/>
          <p:cNvGrpSpPr>
            <a:grpSpLocks/>
          </p:cNvGrpSpPr>
          <p:nvPr/>
        </p:nvGrpSpPr>
        <p:grpSpPr bwMode="auto">
          <a:xfrm>
            <a:off x="474664" y="2811066"/>
            <a:ext cx="3862387" cy="1977629"/>
            <a:chOff x="299" y="2361"/>
            <a:chExt cx="2433" cy="1661"/>
          </a:xfrm>
        </p:grpSpPr>
        <p:sp>
          <p:nvSpPr>
            <p:cNvPr id="76820" name="Rectangle 18"/>
            <p:cNvSpPr>
              <a:spLocks noChangeArrowheads="1"/>
            </p:cNvSpPr>
            <p:nvPr/>
          </p:nvSpPr>
          <p:spPr bwMode="auto">
            <a:xfrm>
              <a:off x="318" y="2696"/>
              <a:ext cx="2414" cy="575"/>
            </a:xfrm>
            <a:prstGeom prst="rect">
              <a:avLst/>
            </a:prstGeom>
            <a:solidFill>
              <a:srgbClr val="EEA94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spcAft>
                  <a:spcPts val="200"/>
                </a:spcAft>
              </a:pPr>
              <a:endParaRPr lang="en-US" altLang="en-US" sz="1400"/>
            </a:p>
          </p:txBody>
        </p:sp>
        <p:sp>
          <p:nvSpPr>
            <p:cNvPr id="76821" name="Freeform 19"/>
            <p:cNvSpPr>
              <a:spLocks/>
            </p:cNvSpPr>
            <p:nvPr/>
          </p:nvSpPr>
          <p:spPr bwMode="auto">
            <a:xfrm>
              <a:off x="305" y="2893"/>
              <a:ext cx="834" cy="1053"/>
            </a:xfrm>
            <a:custGeom>
              <a:avLst/>
              <a:gdLst>
                <a:gd name="T0" fmla="*/ 0 w 834"/>
                <a:gd name="T1" fmla="*/ 0 h 1053"/>
                <a:gd name="T2" fmla="*/ 0 w 834"/>
                <a:gd name="T3" fmla="*/ 1053 h 1053"/>
                <a:gd name="T4" fmla="*/ 834 w 834"/>
                <a:gd name="T5" fmla="*/ 1053 h 1053"/>
                <a:gd name="T6" fmla="*/ 834 w 834"/>
                <a:gd name="T7" fmla="*/ 378 h 1053"/>
                <a:gd name="T8" fmla="*/ 0 w 834"/>
                <a:gd name="T9" fmla="*/ 0 h 1053"/>
                <a:gd name="T10" fmla="*/ 0 60000 65536"/>
                <a:gd name="T11" fmla="*/ 0 60000 65536"/>
                <a:gd name="T12" fmla="*/ 0 60000 65536"/>
                <a:gd name="T13" fmla="*/ 0 60000 65536"/>
                <a:gd name="T14" fmla="*/ 0 60000 65536"/>
                <a:gd name="T15" fmla="*/ 0 w 834"/>
                <a:gd name="T16" fmla="*/ 0 h 1053"/>
                <a:gd name="T17" fmla="*/ 834 w 834"/>
                <a:gd name="T18" fmla="*/ 1053 h 1053"/>
              </a:gdLst>
              <a:ahLst/>
              <a:cxnLst>
                <a:cxn ang="T10">
                  <a:pos x="T0" y="T1"/>
                </a:cxn>
                <a:cxn ang="T11">
                  <a:pos x="T2" y="T3"/>
                </a:cxn>
                <a:cxn ang="T12">
                  <a:pos x="T4" y="T5"/>
                </a:cxn>
                <a:cxn ang="T13">
                  <a:pos x="T6" y="T7"/>
                </a:cxn>
                <a:cxn ang="T14">
                  <a:pos x="T8" y="T9"/>
                </a:cxn>
              </a:cxnLst>
              <a:rect l="T15" t="T16" r="T17" b="T18"/>
              <a:pathLst>
                <a:path w="834" h="1053">
                  <a:moveTo>
                    <a:pt x="0" y="0"/>
                  </a:moveTo>
                  <a:lnTo>
                    <a:pt x="0" y="1053"/>
                  </a:lnTo>
                  <a:lnTo>
                    <a:pt x="834" y="1053"/>
                  </a:lnTo>
                  <a:lnTo>
                    <a:pt x="834" y="378"/>
                  </a:lnTo>
                  <a:lnTo>
                    <a:pt x="0" y="0"/>
                  </a:ln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spcAft>
                  <a:spcPts val="200"/>
                </a:spcAft>
              </a:pPr>
              <a:endParaRPr lang="en-US" sz="1400"/>
            </a:p>
          </p:txBody>
        </p:sp>
        <p:grpSp>
          <p:nvGrpSpPr>
            <p:cNvPr id="76822" name="Group 20"/>
            <p:cNvGrpSpPr>
              <a:grpSpLocks/>
            </p:cNvGrpSpPr>
            <p:nvPr/>
          </p:nvGrpSpPr>
          <p:grpSpPr bwMode="auto">
            <a:xfrm>
              <a:off x="299" y="2361"/>
              <a:ext cx="2426" cy="1661"/>
              <a:chOff x="299" y="2361"/>
              <a:chExt cx="2426" cy="1661"/>
            </a:xfrm>
          </p:grpSpPr>
          <p:grpSp>
            <p:nvGrpSpPr>
              <p:cNvPr id="76823" name="Group 21"/>
              <p:cNvGrpSpPr>
                <a:grpSpLocks/>
              </p:cNvGrpSpPr>
              <p:nvPr/>
            </p:nvGrpSpPr>
            <p:grpSpPr bwMode="auto">
              <a:xfrm>
                <a:off x="299" y="2687"/>
                <a:ext cx="2426" cy="1335"/>
                <a:chOff x="230" y="2527"/>
                <a:chExt cx="2426" cy="1335"/>
              </a:xfrm>
            </p:grpSpPr>
            <p:sp>
              <p:nvSpPr>
                <p:cNvPr id="76825" name="Rectangle 22"/>
                <p:cNvSpPr>
                  <a:spLocks noChangeArrowheads="1"/>
                </p:cNvSpPr>
                <p:nvPr/>
              </p:nvSpPr>
              <p:spPr bwMode="auto">
                <a:xfrm>
                  <a:off x="282" y="2687"/>
                  <a:ext cx="2270" cy="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tabLst>
                      <a:tab pos="1524000" algn="ctr"/>
                      <a:tab pos="2387600" algn="ctr"/>
                      <a:tab pos="3238500" algn="ctr"/>
                    </a:tabLst>
                    <a:defRPr>
                      <a:solidFill>
                        <a:schemeClr val="tx1"/>
                      </a:solidFill>
                      <a:latin typeface="Arial" pitchFamily="34" charset="0"/>
                      <a:cs typeface="Arial" pitchFamily="34" charset="0"/>
                    </a:defRPr>
                  </a:lvl1pPr>
                  <a:lvl2pPr marL="742950" indent="-285750">
                    <a:tabLst>
                      <a:tab pos="1524000" algn="ctr"/>
                      <a:tab pos="2387600" algn="ctr"/>
                      <a:tab pos="3238500" algn="ctr"/>
                    </a:tabLst>
                    <a:defRPr>
                      <a:solidFill>
                        <a:schemeClr val="tx1"/>
                      </a:solidFill>
                      <a:latin typeface="Arial" pitchFamily="34" charset="0"/>
                      <a:cs typeface="Arial" pitchFamily="34" charset="0"/>
                    </a:defRPr>
                  </a:lvl2pPr>
                  <a:lvl3pPr marL="1143000" indent="-228600">
                    <a:tabLst>
                      <a:tab pos="1524000" algn="ctr"/>
                      <a:tab pos="2387600" algn="ctr"/>
                      <a:tab pos="3238500" algn="ctr"/>
                    </a:tabLst>
                    <a:defRPr>
                      <a:solidFill>
                        <a:schemeClr val="tx1"/>
                      </a:solidFill>
                      <a:latin typeface="Arial" pitchFamily="34" charset="0"/>
                      <a:cs typeface="Arial" pitchFamily="34" charset="0"/>
                    </a:defRPr>
                  </a:lvl3pPr>
                  <a:lvl4pPr marL="1600200" indent="-228600">
                    <a:tabLst>
                      <a:tab pos="1524000" algn="ctr"/>
                      <a:tab pos="2387600" algn="ctr"/>
                      <a:tab pos="3238500" algn="ctr"/>
                    </a:tabLst>
                    <a:defRPr>
                      <a:solidFill>
                        <a:schemeClr val="tx1"/>
                      </a:solidFill>
                      <a:latin typeface="Arial" pitchFamily="34" charset="0"/>
                      <a:cs typeface="Arial" pitchFamily="34" charset="0"/>
                    </a:defRPr>
                  </a:lvl4pPr>
                  <a:lvl5pPr marL="2057400" indent="-228600">
                    <a:tabLst>
                      <a:tab pos="1524000" algn="ctr"/>
                      <a:tab pos="2387600" algn="ctr"/>
                      <a:tab pos="3238500" algn="ctr"/>
                    </a:tabLst>
                    <a:defRPr>
                      <a:solidFill>
                        <a:schemeClr val="tx1"/>
                      </a:solidFill>
                      <a:latin typeface="Arial" pitchFamily="34" charset="0"/>
                      <a:cs typeface="Arial" pitchFamily="34" charset="0"/>
                    </a:defRPr>
                  </a:lvl5pPr>
                  <a:lvl6pPr marL="2514600" indent="-228600" defTabSz="457200" fontAlgn="base">
                    <a:spcBef>
                      <a:spcPct val="0"/>
                    </a:spcBef>
                    <a:spcAft>
                      <a:spcPct val="0"/>
                    </a:spcAft>
                    <a:tabLst>
                      <a:tab pos="1524000" algn="ctr"/>
                      <a:tab pos="2387600" algn="ctr"/>
                      <a:tab pos="3238500" algn="ctr"/>
                    </a:tabLst>
                    <a:defRPr>
                      <a:solidFill>
                        <a:schemeClr val="tx1"/>
                      </a:solidFill>
                      <a:latin typeface="Arial" pitchFamily="34" charset="0"/>
                      <a:cs typeface="Arial" pitchFamily="34" charset="0"/>
                    </a:defRPr>
                  </a:lvl6pPr>
                  <a:lvl7pPr marL="2971800" indent="-228600" defTabSz="457200" fontAlgn="base">
                    <a:spcBef>
                      <a:spcPct val="0"/>
                    </a:spcBef>
                    <a:spcAft>
                      <a:spcPct val="0"/>
                    </a:spcAft>
                    <a:tabLst>
                      <a:tab pos="1524000" algn="ctr"/>
                      <a:tab pos="2387600" algn="ctr"/>
                      <a:tab pos="3238500" algn="ctr"/>
                    </a:tabLst>
                    <a:defRPr>
                      <a:solidFill>
                        <a:schemeClr val="tx1"/>
                      </a:solidFill>
                      <a:latin typeface="Arial" pitchFamily="34" charset="0"/>
                      <a:cs typeface="Arial" pitchFamily="34" charset="0"/>
                    </a:defRPr>
                  </a:lvl7pPr>
                  <a:lvl8pPr marL="3429000" indent="-228600" defTabSz="457200" fontAlgn="base">
                    <a:spcBef>
                      <a:spcPct val="0"/>
                    </a:spcBef>
                    <a:spcAft>
                      <a:spcPct val="0"/>
                    </a:spcAft>
                    <a:tabLst>
                      <a:tab pos="1524000" algn="ctr"/>
                      <a:tab pos="2387600" algn="ctr"/>
                      <a:tab pos="3238500" algn="ctr"/>
                    </a:tabLst>
                    <a:defRPr>
                      <a:solidFill>
                        <a:schemeClr val="tx1"/>
                      </a:solidFill>
                      <a:latin typeface="Arial" pitchFamily="34" charset="0"/>
                      <a:cs typeface="Arial" pitchFamily="34" charset="0"/>
                    </a:defRPr>
                  </a:lvl8pPr>
                  <a:lvl9pPr marL="3886200" indent="-228600" defTabSz="457200" fontAlgn="base">
                    <a:spcBef>
                      <a:spcPct val="0"/>
                    </a:spcBef>
                    <a:spcAft>
                      <a:spcPct val="0"/>
                    </a:spcAft>
                    <a:tabLst>
                      <a:tab pos="1524000" algn="ctr"/>
                      <a:tab pos="2387600" algn="ctr"/>
                      <a:tab pos="3238500" algn="ctr"/>
                    </a:tabLst>
                    <a:defRPr>
                      <a:solidFill>
                        <a:schemeClr val="tx1"/>
                      </a:solidFill>
                      <a:latin typeface="Arial" pitchFamily="34" charset="0"/>
                      <a:cs typeface="Arial" pitchFamily="34" charset="0"/>
                    </a:defRPr>
                  </a:lvl9pPr>
                </a:lstStyle>
                <a:p>
                  <a:pPr>
                    <a:spcAft>
                      <a:spcPts val="200"/>
                    </a:spcAft>
                  </a:pPr>
                  <a:r>
                    <a:rPr lang="en-US" altLang="en-US" sz="1400"/>
                    <a:t>	A	B	C</a:t>
                  </a:r>
                </a:p>
                <a:p>
                  <a:pPr>
                    <a:spcAft>
                      <a:spcPts val="200"/>
                    </a:spcAft>
                  </a:pPr>
                  <a:r>
                    <a:rPr lang="en-US" altLang="en-US" sz="1400"/>
                    <a:t>Job</a:t>
                  </a:r>
                </a:p>
                <a:p>
                  <a:pPr>
                    <a:lnSpc>
                      <a:spcPct val="115000"/>
                    </a:lnSpc>
                    <a:spcAft>
                      <a:spcPts val="200"/>
                    </a:spcAft>
                  </a:pPr>
                  <a:r>
                    <a:rPr lang="en-US" altLang="en-US" sz="1400"/>
                    <a:t>R-34	$  5	$  8	$  0</a:t>
                  </a:r>
                </a:p>
                <a:p>
                  <a:pPr>
                    <a:lnSpc>
                      <a:spcPct val="115000"/>
                    </a:lnSpc>
                    <a:spcAft>
                      <a:spcPts val="200"/>
                    </a:spcAft>
                  </a:pPr>
                  <a:r>
                    <a:rPr lang="en-US" altLang="en-US" sz="1400"/>
                    <a:t>S-66	$  0	$  2	$  3</a:t>
                  </a:r>
                </a:p>
                <a:p>
                  <a:pPr>
                    <a:lnSpc>
                      <a:spcPct val="115000"/>
                    </a:lnSpc>
                    <a:spcAft>
                      <a:spcPts val="200"/>
                    </a:spcAft>
                  </a:pPr>
                  <a:r>
                    <a:rPr lang="en-US" altLang="en-US" sz="1400"/>
                    <a:t>T-50	$  2	$  5	$  0</a:t>
                  </a:r>
                </a:p>
              </p:txBody>
            </p:sp>
            <p:sp>
              <p:nvSpPr>
                <p:cNvPr id="76826" name="Rectangle 23"/>
                <p:cNvSpPr>
                  <a:spLocks noChangeArrowheads="1"/>
                </p:cNvSpPr>
                <p:nvPr/>
              </p:nvSpPr>
              <p:spPr bwMode="auto">
                <a:xfrm>
                  <a:off x="230" y="2527"/>
                  <a:ext cx="642"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spcAft>
                      <a:spcPts val="200"/>
                    </a:spcAft>
                  </a:pPr>
                  <a:r>
                    <a:rPr lang="en-US" altLang="en-US" sz="1400"/>
                    <a:t>Typesetter</a:t>
                  </a:r>
                </a:p>
              </p:txBody>
            </p:sp>
            <p:sp>
              <p:nvSpPr>
                <p:cNvPr id="76827" name="Rectangle 24"/>
                <p:cNvSpPr>
                  <a:spLocks noChangeArrowheads="1"/>
                </p:cNvSpPr>
                <p:nvPr/>
              </p:nvSpPr>
              <p:spPr bwMode="auto">
                <a:xfrm>
                  <a:off x="240" y="2536"/>
                  <a:ext cx="2416" cy="124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spcAft>
                      <a:spcPts val="200"/>
                    </a:spcAft>
                  </a:pPr>
                  <a:endParaRPr lang="en-US" altLang="en-US" sz="1400"/>
                </a:p>
              </p:txBody>
            </p:sp>
            <p:sp>
              <p:nvSpPr>
                <p:cNvPr id="76828" name="Line 25"/>
                <p:cNvSpPr>
                  <a:spLocks noChangeShapeType="1"/>
                </p:cNvSpPr>
                <p:nvPr/>
              </p:nvSpPr>
              <p:spPr bwMode="auto">
                <a:xfrm>
                  <a:off x="2160" y="2528"/>
                  <a:ext cx="0" cy="124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spcAft>
                      <a:spcPts val="200"/>
                    </a:spcAft>
                  </a:pPr>
                  <a:endParaRPr lang="en-US" sz="1400"/>
                </a:p>
              </p:txBody>
            </p:sp>
            <p:sp>
              <p:nvSpPr>
                <p:cNvPr id="76829" name="Line 26"/>
                <p:cNvSpPr>
                  <a:spLocks noChangeShapeType="1"/>
                </p:cNvSpPr>
                <p:nvPr/>
              </p:nvSpPr>
              <p:spPr bwMode="auto">
                <a:xfrm>
                  <a:off x="1072" y="2536"/>
                  <a:ext cx="0" cy="124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spcAft>
                      <a:spcPts val="200"/>
                    </a:spcAft>
                  </a:pPr>
                  <a:endParaRPr lang="en-US" sz="1400"/>
                </a:p>
              </p:txBody>
            </p:sp>
            <p:sp>
              <p:nvSpPr>
                <p:cNvPr id="76830" name="Line 27"/>
                <p:cNvSpPr>
                  <a:spLocks noChangeShapeType="1"/>
                </p:cNvSpPr>
                <p:nvPr/>
              </p:nvSpPr>
              <p:spPr bwMode="auto">
                <a:xfrm>
                  <a:off x="1616" y="2536"/>
                  <a:ext cx="0" cy="124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spcAft>
                      <a:spcPts val="200"/>
                    </a:spcAft>
                  </a:pPr>
                  <a:endParaRPr lang="en-US" sz="1400"/>
                </a:p>
              </p:txBody>
            </p:sp>
            <p:sp>
              <p:nvSpPr>
                <p:cNvPr id="76831" name="Line 28"/>
                <p:cNvSpPr>
                  <a:spLocks noChangeShapeType="1"/>
                </p:cNvSpPr>
                <p:nvPr/>
              </p:nvSpPr>
              <p:spPr bwMode="auto">
                <a:xfrm>
                  <a:off x="232" y="3112"/>
                  <a:ext cx="241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spcAft>
                      <a:spcPts val="200"/>
                    </a:spcAft>
                  </a:pPr>
                  <a:endParaRPr lang="en-US" sz="1400"/>
                </a:p>
              </p:txBody>
            </p:sp>
            <p:sp>
              <p:nvSpPr>
                <p:cNvPr id="76832" name="Line 29"/>
                <p:cNvSpPr>
                  <a:spLocks noChangeShapeType="1"/>
                </p:cNvSpPr>
                <p:nvPr/>
              </p:nvSpPr>
              <p:spPr bwMode="auto">
                <a:xfrm>
                  <a:off x="232" y="3336"/>
                  <a:ext cx="241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spcAft>
                      <a:spcPts val="200"/>
                    </a:spcAft>
                  </a:pPr>
                  <a:endParaRPr lang="en-US" sz="1400"/>
                </a:p>
              </p:txBody>
            </p:sp>
            <p:sp>
              <p:nvSpPr>
                <p:cNvPr id="76833" name="Line 30"/>
                <p:cNvSpPr>
                  <a:spLocks noChangeShapeType="1"/>
                </p:cNvSpPr>
                <p:nvPr/>
              </p:nvSpPr>
              <p:spPr bwMode="auto">
                <a:xfrm>
                  <a:off x="240" y="3552"/>
                  <a:ext cx="241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spcAft>
                      <a:spcPts val="200"/>
                    </a:spcAft>
                  </a:pPr>
                  <a:endParaRPr lang="en-US" sz="1400"/>
                </a:p>
              </p:txBody>
            </p:sp>
            <p:sp>
              <p:nvSpPr>
                <p:cNvPr id="76834" name="Line 31"/>
                <p:cNvSpPr>
                  <a:spLocks noChangeShapeType="1"/>
                </p:cNvSpPr>
                <p:nvPr/>
              </p:nvSpPr>
              <p:spPr bwMode="auto">
                <a:xfrm>
                  <a:off x="232" y="2728"/>
                  <a:ext cx="832" cy="37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spcAft>
                      <a:spcPts val="200"/>
                    </a:spcAft>
                  </a:pPr>
                  <a:endParaRPr lang="en-US" sz="1400"/>
                </a:p>
              </p:txBody>
            </p:sp>
          </p:grpSp>
          <p:sp>
            <p:nvSpPr>
              <p:cNvPr id="76824" name="Rectangle 32"/>
              <p:cNvSpPr>
                <a:spLocks noChangeArrowheads="1"/>
              </p:cNvSpPr>
              <p:nvPr/>
            </p:nvSpPr>
            <p:spPr bwMode="auto">
              <a:xfrm>
                <a:off x="750" y="2361"/>
                <a:ext cx="888"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spcAft>
                    <a:spcPts val="200"/>
                  </a:spcAft>
                </a:pPr>
                <a:r>
                  <a:rPr lang="en-US" altLang="en-US" sz="1400"/>
                  <a:t>Step 1a - Rows</a:t>
                </a:r>
              </a:p>
            </p:txBody>
          </p:sp>
        </p:grpSp>
      </p:grpSp>
      <p:grpSp>
        <p:nvGrpSpPr>
          <p:cNvPr id="77857" name="Group 33"/>
          <p:cNvGrpSpPr>
            <a:grpSpLocks/>
          </p:cNvGrpSpPr>
          <p:nvPr/>
        </p:nvGrpSpPr>
        <p:grpSpPr bwMode="auto">
          <a:xfrm>
            <a:off x="4945064" y="2811065"/>
            <a:ext cx="3863975" cy="1977628"/>
            <a:chOff x="3115" y="2361"/>
            <a:chExt cx="2434" cy="1661"/>
          </a:xfrm>
        </p:grpSpPr>
        <p:sp>
          <p:nvSpPr>
            <p:cNvPr id="76805" name="Rectangle 34"/>
            <p:cNvSpPr>
              <a:spLocks noChangeArrowheads="1"/>
            </p:cNvSpPr>
            <p:nvPr/>
          </p:nvSpPr>
          <p:spPr bwMode="auto">
            <a:xfrm>
              <a:off x="3135" y="2700"/>
              <a:ext cx="2414" cy="567"/>
            </a:xfrm>
            <a:prstGeom prst="rect">
              <a:avLst/>
            </a:prstGeom>
            <a:solidFill>
              <a:srgbClr val="EEA94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spcAft>
                  <a:spcPts val="200"/>
                </a:spcAft>
              </a:pPr>
              <a:endParaRPr lang="en-US" altLang="en-US" sz="1400"/>
            </a:p>
          </p:txBody>
        </p:sp>
        <p:sp>
          <p:nvSpPr>
            <p:cNvPr id="76806" name="Freeform 35"/>
            <p:cNvSpPr>
              <a:spLocks/>
            </p:cNvSpPr>
            <p:nvPr/>
          </p:nvSpPr>
          <p:spPr bwMode="auto">
            <a:xfrm>
              <a:off x="3123" y="2889"/>
              <a:ext cx="834" cy="1053"/>
            </a:xfrm>
            <a:custGeom>
              <a:avLst/>
              <a:gdLst>
                <a:gd name="T0" fmla="*/ 0 w 834"/>
                <a:gd name="T1" fmla="*/ 0 h 1053"/>
                <a:gd name="T2" fmla="*/ 0 w 834"/>
                <a:gd name="T3" fmla="*/ 1053 h 1053"/>
                <a:gd name="T4" fmla="*/ 834 w 834"/>
                <a:gd name="T5" fmla="*/ 1053 h 1053"/>
                <a:gd name="T6" fmla="*/ 834 w 834"/>
                <a:gd name="T7" fmla="*/ 378 h 1053"/>
                <a:gd name="T8" fmla="*/ 0 w 834"/>
                <a:gd name="T9" fmla="*/ 0 h 1053"/>
                <a:gd name="T10" fmla="*/ 0 60000 65536"/>
                <a:gd name="T11" fmla="*/ 0 60000 65536"/>
                <a:gd name="T12" fmla="*/ 0 60000 65536"/>
                <a:gd name="T13" fmla="*/ 0 60000 65536"/>
                <a:gd name="T14" fmla="*/ 0 60000 65536"/>
                <a:gd name="T15" fmla="*/ 0 w 834"/>
                <a:gd name="T16" fmla="*/ 0 h 1053"/>
                <a:gd name="T17" fmla="*/ 834 w 834"/>
                <a:gd name="T18" fmla="*/ 1053 h 1053"/>
              </a:gdLst>
              <a:ahLst/>
              <a:cxnLst>
                <a:cxn ang="T10">
                  <a:pos x="T0" y="T1"/>
                </a:cxn>
                <a:cxn ang="T11">
                  <a:pos x="T2" y="T3"/>
                </a:cxn>
                <a:cxn ang="T12">
                  <a:pos x="T4" y="T5"/>
                </a:cxn>
                <a:cxn ang="T13">
                  <a:pos x="T6" y="T7"/>
                </a:cxn>
                <a:cxn ang="T14">
                  <a:pos x="T8" y="T9"/>
                </a:cxn>
              </a:cxnLst>
              <a:rect l="T15" t="T16" r="T17" b="T18"/>
              <a:pathLst>
                <a:path w="834" h="1053">
                  <a:moveTo>
                    <a:pt x="0" y="0"/>
                  </a:moveTo>
                  <a:lnTo>
                    <a:pt x="0" y="1053"/>
                  </a:lnTo>
                  <a:lnTo>
                    <a:pt x="834" y="1053"/>
                  </a:lnTo>
                  <a:lnTo>
                    <a:pt x="834" y="378"/>
                  </a:lnTo>
                  <a:lnTo>
                    <a:pt x="0" y="0"/>
                  </a:ln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spcAft>
                  <a:spcPts val="200"/>
                </a:spcAft>
              </a:pPr>
              <a:endParaRPr lang="en-US" sz="1400"/>
            </a:p>
          </p:txBody>
        </p:sp>
        <p:grpSp>
          <p:nvGrpSpPr>
            <p:cNvPr id="76807" name="Group 36"/>
            <p:cNvGrpSpPr>
              <a:grpSpLocks/>
            </p:cNvGrpSpPr>
            <p:nvPr/>
          </p:nvGrpSpPr>
          <p:grpSpPr bwMode="auto">
            <a:xfrm>
              <a:off x="3115" y="2361"/>
              <a:ext cx="2426" cy="1661"/>
              <a:chOff x="3115" y="2361"/>
              <a:chExt cx="2426" cy="1661"/>
            </a:xfrm>
          </p:grpSpPr>
          <p:grpSp>
            <p:nvGrpSpPr>
              <p:cNvPr id="76808" name="Group 37"/>
              <p:cNvGrpSpPr>
                <a:grpSpLocks/>
              </p:cNvGrpSpPr>
              <p:nvPr/>
            </p:nvGrpSpPr>
            <p:grpSpPr bwMode="auto">
              <a:xfrm>
                <a:off x="3115" y="2687"/>
                <a:ext cx="2426" cy="1335"/>
                <a:chOff x="230" y="2527"/>
                <a:chExt cx="2426" cy="1335"/>
              </a:xfrm>
            </p:grpSpPr>
            <p:sp>
              <p:nvSpPr>
                <p:cNvPr id="76810" name="Rectangle 38"/>
                <p:cNvSpPr>
                  <a:spLocks noChangeArrowheads="1"/>
                </p:cNvSpPr>
                <p:nvPr/>
              </p:nvSpPr>
              <p:spPr bwMode="auto">
                <a:xfrm>
                  <a:off x="282" y="2687"/>
                  <a:ext cx="2270" cy="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tabLst>
                      <a:tab pos="1524000" algn="ctr"/>
                      <a:tab pos="2387600" algn="ctr"/>
                      <a:tab pos="3238500" algn="ctr"/>
                    </a:tabLst>
                    <a:defRPr>
                      <a:solidFill>
                        <a:schemeClr val="tx1"/>
                      </a:solidFill>
                      <a:latin typeface="Arial" pitchFamily="34" charset="0"/>
                      <a:cs typeface="Arial" pitchFamily="34" charset="0"/>
                    </a:defRPr>
                  </a:lvl1pPr>
                  <a:lvl2pPr marL="742950" indent="-285750">
                    <a:tabLst>
                      <a:tab pos="1524000" algn="ctr"/>
                      <a:tab pos="2387600" algn="ctr"/>
                      <a:tab pos="3238500" algn="ctr"/>
                    </a:tabLst>
                    <a:defRPr>
                      <a:solidFill>
                        <a:schemeClr val="tx1"/>
                      </a:solidFill>
                      <a:latin typeface="Arial" pitchFamily="34" charset="0"/>
                      <a:cs typeface="Arial" pitchFamily="34" charset="0"/>
                    </a:defRPr>
                  </a:lvl2pPr>
                  <a:lvl3pPr marL="1143000" indent="-228600">
                    <a:tabLst>
                      <a:tab pos="1524000" algn="ctr"/>
                      <a:tab pos="2387600" algn="ctr"/>
                      <a:tab pos="3238500" algn="ctr"/>
                    </a:tabLst>
                    <a:defRPr>
                      <a:solidFill>
                        <a:schemeClr val="tx1"/>
                      </a:solidFill>
                      <a:latin typeface="Arial" pitchFamily="34" charset="0"/>
                      <a:cs typeface="Arial" pitchFamily="34" charset="0"/>
                    </a:defRPr>
                  </a:lvl3pPr>
                  <a:lvl4pPr marL="1600200" indent="-228600">
                    <a:tabLst>
                      <a:tab pos="1524000" algn="ctr"/>
                      <a:tab pos="2387600" algn="ctr"/>
                      <a:tab pos="3238500" algn="ctr"/>
                    </a:tabLst>
                    <a:defRPr>
                      <a:solidFill>
                        <a:schemeClr val="tx1"/>
                      </a:solidFill>
                      <a:latin typeface="Arial" pitchFamily="34" charset="0"/>
                      <a:cs typeface="Arial" pitchFamily="34" charset="0"/>
                    </a:defRPr>
                  </a:lvl4pPr>
                  <a:lvl5pPr marL="2057400" indent="-228600">
                    <a:tabLst>
                      <a:tab pos="1524000" algn="ctr"/>
                      <a:tab pos="2387600" algn="ctr"/>
                      <a:tab pos="3238500" algn="ctr"/>
                    </a:tabLst>
                    <a:defRPr>
                      <a:solidFill>
                        <a:schemeClr val="tx1"/>
                      </a:solidFill>
                      <a:latin typeface="Arial" pitchFamily="34" charset="0"/>
                      <a:cs typeface="Arial" pitchFamily="34" charset="0"/>
                    </a:defRPr>
                  </a:lvl5pPr>
                  <a:lvl6pPr marL="2514600" indent="-228600" defTabSz="457200" fontAlgn="base">
                    <a:spcBef>
                      <a:spcPct val="0"/>
                    </a:spcBef>
                    <a:spcAft>
                      <a:spcPct val="0"/>
                    </a:spcAft>
                    <a:tabLst>
                      <a:tab pos="1524000" algn="ctr"/>
                      <a:tab pos="2387600" algn="ctr"/>
                      <a:tab pos="3238500" algn="ctr"/>
                    </a:tabLst>
                    <a:defRPr>
                      <a:solidFill>
                        <a:schemeClr val="tx1"/>
                      </a:solidFill>
                      <a:latin typeface="Arial" pitchFamily="34" charset="0"/>
                      <a:cs typeface="Arial" pitchFamily="34" charset="0"/>
                    </a:defRPr>
                  </a:lvl6pPr>
                  <a:lvl7pPr marL="2971800" indent="-228600" defTabSz="457200" fontAlgn="base">
                    <a:spcBef>
                      <a:spcPct val="0"/>
                    </a:spcBef>
                    <a:spcAft>
                      <a:spcPct val="0"/>
                    </a:spcAft>
                    <a:tabLst>
                      <a:tab pos="1524000" algn="ctr"/>
                      <a:tab pos="2387600" algn="ctr"/>
                      <a:tab pos="3238500" algn="ctr"/>
                    </a:tabLst>
                    <a:defRPr>
                      <a:solidFill>
                        <a:schemeClr val="tx1"/>
                      </a:solidFill>
                      <a:latin typeface="Arial" pitchFamily="34" charset="0"/>
                      <a:cs typeface="Arial" pitchFamily="34" charset="0"/>
                    </a:defRPr>
                  </a:lvl7pPr>
                  <a:lvl8pPr marL="3429000" indent="-228600" defTabSz="457200" fontAlgn="base">
                    <a:spcBef>
                      <a:spcPct val="0"/>
                    </a:spcBef>
                    <a:spcAft>
                      <a:spcPct val="0"/>
                    </a:spcAft>
                    <a:tabLst>
                      <a:tab pos="1524000" algn="ctr"/>
                      <a:tab pos="2387600" algn="ctr"/>
                      <a:tab pos="3238500" algn="ctr"/>
                    </a:tabLst>
                    <a:defRPr>
                      <a:solidFill>
                        <a:schemeClr val="tx1"/>
                      </a:solidFill>
                      <a:latin typeface="Arial" pitchFamily="34" charset="0"/>
                      <a:cs typeface="Arial" pitchFamily="34" charset="0"/>
                    </a:defRPr>
                  </a:lvl8pPr>
                  <a:lvl9pPr marL="3886200" indent="-228600" defTabSz="457200" fontAlgn="base">
                    <a:spcBef>
                      <a:spcPct val="0"/>
                    </a:spcBef>
                    <a:spcAft>
                      <a:spcPct val="0"/>
                    </a:spcAft>
                    <a:tabLst>
                      <a:tab pos="1524000" algn="ctr"/>
                      <a:tab pos="2387600" algn="ctr"/>
                      <a:tab pos="3238500" algn="ctr"/>
                    </a:tabLst>
                    <a:defRPr>
                      <a:solidFill>
                        <a:schemeClr val="tx1"/>
                      </a:solidFill>
                      <a:latin typeface="Arial" pitchFamily="34" charset="0"/>
                      <a:cs typeface="Arial" pitchFamily="34" charset="0"/>
                    </a:defRPr>
                  </a:lvl9pPr>
                </a:lstStyle>
                <a:p>
                  <a:pPr>
                    <a:spcAft>
                      <a:spcPts val="200"/>
                    </a:spcAft>
                  </a:pPr>
                  <a:r>
                    <a:rPr lang="en-US" altLang="en-US" sz="1400"/>
                    <a:t>	A	B	C</a:t>
                  </a:r>
                </a:p>
                <a:p>
                  <a:pPr>
                    <a:spcAft>
                      <a:spcPts val="200"/>
                    </a:spcAft>
                  </a:pPr>
                  <a:r>
                    <a:rPr lang="en-US" altLang="en-US" sz="1400"/>
                    <a:t>Job</a:t>
                  </a:r>
                </a:p>
                <a:p>
                  <a:pPr>
                    <a:lnSpc>
                      <a:spcPct val="115000"/>
                    </a:lnSpc>
                    <a:spcAft>
                      <a:spcPts val="200"/>
                    </a:spcAft>
                  </a:pPr>
                  <a:r>
                    <a:rPr lang="en-US" altLang="en-US" sz="1400"/>
                    <a:t>R-34	$  5	$  6	$  0</a:t>
                  </a:r>
                </a:p>
                <a:p>
                  <a:pPr>
                    <a:lnSpc>
                      <a:spcPct val="115000"/>
                    </a:lnSpc>
                    <a:spcAft>
                      <a:spcPts val="200"/>
                    </a:spcAft>
                  </a:pPr>
                  <a:r>
                    <a:rPr lang="en-US" altLang="en-US" sz="1400"/>
                    <a:t>S-66	$  0	$  0	$  3</a:t>
                  </a:r>
                </a:p>
                <a:p>
                  <a:pPr>
                    <a:lnSpc>
                      <a:spcPct val="115000"/>
                    </a:lnSpc>
                    <a:spcAft>
                      <a:spcPts val="200"/>
                    </a:spcAft>
                  </a:pPr>
                  <a:r>
                    <a:rPr lang="en-US" altLang="en-US" sz="1400"/>
                    <a:t>T-50	$  2	$  3	$  0</a:t>
                  </a:r>
                </a:p>
              </p:txBody>
            </p:sp>
            <p:sp>
              <p:nvSpPr>
                <p:cNvPr id="76811" name="Rectangle 39"/>
                <p:cNvSpPr>
                  <a:spLocks noChangeArrowheads="1"/>
                </p:cNvSpPr>
                <p:nvPr/>
              </p:nvSpPr>
              <p:spPr bwMode="auto">
                <a:xfrm>
                  <a:off x="230" y="2527"/>
                  <a:ext cx="642"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spcAft>
                      <a:spcPts val="200"/>
                    </a:spcAft>
                  </a:pPr>
                  <a:r>
                    <a:rPr lang="en-US" altLang="en-US" sz="1400"/>
                    <a:t>Typesetter</a:t>
                  </a:r>
                </a:p>
              </p:txBody>
            </p:sp>
            <p:sp>
              <p:nvSpPr>
                <p:cNvPr id="76812" name="Rectangle 40"/>
                <p:cNvSpPr>
                  <a:spLocks noChangeArrowheads="1"/>
                </p:cNvSpPr>
                <p:nvPr/>
              </p:nvSpPr>
              <p:spPr bwMode="auto">
                <a:xfrm>
                  <a:off x="240" y="2536"/>
                  <a:ext cx="2416" cy="124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spcAft>
                      <a:spcPts val="200"/>
                    </a:spcAft>
                  </a:pPr>
                  <a:endParaRPr lang="en-US" altLang="en-US" sz="1400"/>
                </a:p>
              </p:txBody>
            </p:sp>
            <p:sp>
              <p:nvSpPr>
                <p:cNvPr id="76813" name="Line 41"/>
                <p:cNvSpPr>
                  <a:spLocks noChangeShapeType="1"/>
                </p:cNvSpPr>
                <p:nvPr/>
              </p:nvSpPr>
              <p:spPr bwMode="auto">
                <a:xfrm>
                  <a:off x="2160" y="2528"/>
                  <a:ext cx="0" cy="124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spcAft>
                      <a:spcPts val="200"/>
                    </a:spcAft>
                  </a:pPr>
                  <a:endParaRPr lang="en-US" sz="1400"/>
                </a:p>
              </p:txBody>
            </p:sp>
            <p:sp>
              <p:nvSpPr>
                <p:cNvPr id="76814" name="Line 42"/>
                <p:cNvSpPr>
                  <a:spLocks noChangeShapeType="1"/>
                </p:cNvSpPr>
                <p:nvPr/>
              </p:nvSpPr>
              <p:spPr bwMode="auto">
                <a:xfrm>
                  <a:off x="1072" y="2536"/>
                  <a:ext cx="0" cy="124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spcAft>
                      <a:spcPts val="200"/>
                    </a:spcAft>
                  </a:pPr>
                  <a:endParaRPr lang="en-US" sz="1400"/>
                </a:p>
              </p:txBody>
            </p:sp>
            <p:sp>
              <p:nvSpPr>
                <p:cNvPr id="76815" name="Line 43"/>
                <p:cNvSpPr>
                  <a:spLocks noChangeShapeType="1"/>
                </p:cNvSpPr>
                <p:nvPr/>
              </p:nvSpPr>
              <p:spPr bwMode="auto">
                <a:xfrm>
                  <a:off x="1616" y="2536"/>
                  <a:ext cx="0" cy="124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spcAft>
                      <a:spcPts val="200"/>
                    </a:spcAft>
                  </a:pPr>
                  <a:endParaRPr lang="en-US" sz="1400"/>
                </a:p>
              </p:txBody>
            </p:sp>
            <p:sp>
              <p:nvSpPr>
                <p:cNvPr id="76816" name="Line 44"/>
                <p:cNvSpPr>
                  <a:spLocks noChangeShapeType="1"/>
                </p:cNvSpPr>
                <p:nvPr/>
              </p:nvSpPr>
              <p:spPr bwMode="auto">
                <a:xfrm>
                  <a:off x="232" y="3112"/>
                  <a:ext cx="241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spcAft>
                      <a:spcPts val="200"/>
                    </a:spcAft>
                  </a:pPr>
                  <a:endParaRPr lang="en-US" sz="1400"/>
                </a:p>
              </p:txBody>
            </p:sp>
            <p:sp>
              <p:nvSpPr>
                <p:cNvPr id="76817" name="Line 45"/>
                <p:cNvSpPr>
                  <a:spLocks noChangeShapeType="1"/>
                </p:cNvSpPr>
                <p:nvPr/>
              </p:nvSpPr>
              <p:spPr bwMode="auto">
                <a:xfrm>
                  <a:off x="232" y="3336"/>
                  <a:ext cx="241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spcAft>
                      <a:spcPts val="200"/>
                    </a:spcAft>
                  </a:pPr>
                  <a:endParaRPr lang="en-US" sz="1400"/>
                </a:p>
              </p:txBody>
            </p:sp>
            <p:sp>
              <p:nvSpPr>
                <p:cNvPr id="76818" name="Line 46"/>
                <p:cNvSpPr>
                  <a:spLocks noChangeShapeType="1"/>
                </p:cNvSpPr>
                <p:nvPr/>
              </p:nvSpPr>
              <p:spPr bwMode="auto">
                <a:xfrm>
                  <a:off x="240" y="3552"/>
                  <a:ext cx="241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spcAft>
                      <a:spcPts val="200"/>
                    </a:spcAft>
                  </a:pPr>
                  <a:endParaRPr lang="en-US" sz="1400"/>
                </a:p>
              </p:txBody>
            </p:sp>
            <p:sp>
              <p:nvSpPr>
                <p:cNvPr id="76819" name="Line 47"/>
                <p:cNvSpPr>
                  <a:spLocks noChangeShapeType="1"/>
                </p:cNvSpPr>
                <p:nvPr/>
              </p:nvSpPr>
              <p:spPr bwMode="auto">
                <a:xfrm>
                  <a:off x="232" y="2728"/>
                  <a:ext cx="832" cy="37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spcAft>
                      <a:spcPts val="200"/>
                    </a:spcAft>
                  </a:pPr>
                  <a:endParaRPr lang="en-US" sz="1400"/>
                </a:p>
              </p:txBody>
            </p:sp>
          </p:grpSp>
          <p:sp>
            <p:nvSpPr>
              <p:cNvPr id="76809" name="Rectangle 48"/>
              <p:cNvSpPr>
                <a:spLocks noChangeArrowheads="1"/>
              </p:cNvSpPr>
              <p:nvPr/>
            </p:nvSpPr>
            <p:spPr bwMode="auto">
              <a:xfrm>
                <a:off x="3454" y="2361"/>
                <a:ext cx="1050"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spcAft>
                    <a:spcPts val="200"/>
                  </a:spcAft>
                </a:pPr>
                <a:r>
                  <a:rPr lang="en-US" altLang="en-US" sz="1400"/>
                  <a:t>Step 1b - Columns</a:t>
                </a:r>
              </a:p>
            </p:txBody>
          </p:sp>
        </p:grpSp>
      </p:gr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nodeType="afterEffect">
                                  <p:stCondLst>
                                    <p:cond delay="1000"/>
                                  </p:stCondLst>
                                  <p:childTnLst>
                                    <p:set>
                                      <p:cBhvr>
                                        <p:cTn id="6" dur="1" fill="hold">
                                          <p:stCondLst>
                                            <p:cond delay="0"/>
                                          </p:stCondLst>
                                        </p:cTn>
                                        <p:tgtEl>
                                          <p:spTgt spid="77827"/>
                                        </p:tgtEl>
                                        <p:attrNameLst>
                                          <p:attrName>style.visibility</p:attrName>
                                        </p:attrNameLst>
                                      </p:cBhvr>
                                      <p:to>
                                        <p:strVal val="visible"/>
                                      </p:to>
                                    </p:set>
                                    <p:animEffect transition="in" filter="strips(downRight)">
                                      <p:cBhvr>
                                        <p:cTn id="7" dur="1000"/>
                                        <p:tgtEl>
                                          <p:spTgt spid="7782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77841"/>
                                        </p:tgtEl>
                                        <p:attrNameLst>
                                          <p:attrName>style.visibility</p:attrName>
                                        </p:attrNameLst>
                                      </p:cBhvr>
                                      <p:to>
                                        <p:strVal val="visible"/>
                                      </p:to>
                                    </p:set>
                                    <p:animEffect transition="in" filter="strips(downRight)">
                                      <p:cBhvr>
                                        <p:cTn id="12" dur="1000"/>
                                        <p:tgtEl>
                                          <p:spTgt spid="7784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77857"/>
                                        </p:tgtEl>
                                        <p:attrNameLst>
                                          <p:attrName>style.visibility</p:attrName>
                                        </p:attrNameLst>
                                      </p:cBhvr>
                                      <p:to>
                                        <p:strVal val="visible"/>
                                      </p:to>
                                    </p:set>
                                    <p:animEffect transition="in" filter="strips(downRight)">
                                      <p:cBhvr>
                                        <p:cTn id="17" dur="1000"/>
                                        <p:tgtEl>
                                          <p:spTgt spid="778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p:cNvSpPr>
            <a:spLocks noGrp="1" noChangeArrowheads="1"/>
          </p:cNvSpPr>
          <p:nvPr>
            <p:ph type="title"/>
          </p:nvPr>
        </p:nvSpPr>
        <p:spPr>
          <a:xfrm>
            <a:off x="685800" y="381000"/>
            <a:ext cx="7772400" cy="695325"/>
          </a:xfrm>
        </p:spPr>
        <p:txBody>
          <a:bodyPr/>
          <a:lstStyle/>
          <a:p>
            <a:pPr>
              <a:lnSpc>
                <a:spcPct val="80000"/>
              </a:lnSpc>
            </a:pPr>
            <a:r>
              <a:rPr lang="en-US" altLang="en-US" smtClean="0">
                <a:latin typeface="+mn-lt"/>
                <a:cs typeface="Arial" pitchFamily="34" charset="0"/>
              </a:rPr>
              <a:t>Assignment Example</a:t>
            </a:r>
          </a:p>
        </p:txBody>
      </p:sp>
      <p:grpSp>
        <p:nvGrpSpPr>
          <p:cNvPr id="79875" name="Group 3"/>
          <p:cNvGrpSpPr>
            <a:grpSpLocks/>
          </p:cNvGrpSpPr>
          <p:nvPr/>
        </p:nvGrpSpPr>
        <p:grpSpPr bwMode="auto">
          <a:xfrm>
            <a:off x="423864" y="1290638"/>
            <a:ext cx="3851275" cy="1944291"/>
            <a:chOff x="267" y="1084"/>
            <a:chExt cx="2426" cy="1633"/>
          </a:xfrm>
        </p:grpSpPr>
        <p:sp>
          <p:nvSpPr>
            <p:cNvPr id="79876" name="Rectangle 4"/>
            <p:cNvSpPr>
              <a:spLocks noChangeArrowheads="1"/>
            </p:cNvSpPr>
            <p:nvPr/>
          </p:nvSpPr>
          <p:spPr bwMode="auto">
            <a:xfrm>
              <a:off x="279" y="1416"/>
              <a:ext cx="2414" cy="575"/>
            </a:xfrm>
            <a:prstGeom prst="rect">
              <a:avLst/>
            </a:prstGeom>
            <a:solidFill>
              <a:schemeClr val="accent3">
                <a:lumMod val="75000"/>
              </a:schemeClr>
            </a:solidFill>
            <a:ln>
              <a:noFill/>
            </a:ln>
            <a:effectLst/>
            <a:extLst/>
          </p:spPr>
          <p:txBody>
            <a:bodyPr wrap="none" anchor="ctr"/>
            <a:lstStyle/>
            <a:p>
              <a:pPr fontAlgn="auto">
                <a:spcBef>
                  <a:spcPts val="0"/>
                </a:spcBef>
                <a:spcAft>
                  <a:spcPts val="200"/>
                </a:spcAft>
                <a:defRPr/>
              </a:pPr>
              <a:endParaRPr lang="en-US" sz="1200" dirty="0">
                <a:latin typeface="+mn-lt"/>
                <a:cs typeface="+mn-cs"/>
              </a:endParaRPr>
            </a:p>
          </p:txBody>
        </p:sp>
        <p:sp>
          <p:nvSpPr>
            <p:cNvPr id="78875" name="Freeform 5"/>
            <p:cNvSpPr>
              <a:spLocks/>
            </p:cNvSpPr>
            <p:nvPr/>
          </p:nvSpPr>
          <p:spPr bwMode="auto">
            <a:xfrm>
              <a:off x="275" y="1612"/>
              <a:ext cx="834" cy="1053"/>
            </a:xfrm>
            <a:custGeom>
              <a:avLst/>
              <a:gdLst>
                <a:gd name="T0" fmla="*/ 0 w 834"/>
                <a:gd name="T1" fmla="*/ 0 h 1053"/>
                <a:gd name="T2" fmla="*/ 0 w 834"/>
                <a:gd name="T3" fmla="*/ 1053 h 1053"/>
                <a:gd name="T4" fmla="*/ 834 w 834"/>
                <a:gd name="T5" fmla="*/ 1053 h 1053"/>
                <a:gd name="T6" fmla="*/ 834 w 834"/>
                <a:gd name="T7" fmla="*/ 378 h 1053"/>
                <a:gd name="T8" fmla="*/ 0 w 834"/>
                <a:gd name="T9" fmla="*/ 0 h 1053"/>
                <a:gd name="T10" fmla="*/ 0 60000 65536"/>
                <a:gd name="T11" fmla="*/ 0 60000 65536"/>
                <a:gd name="T12" fmla="*/ 0 60000 65536"/>
                <a:gd name="T13" fmla="*/ 0 60000 65536"/>
                <a:gd name="T14" fmla="*/ 0 60000 65536"/>
                <a:gd name="T15" fmla="*/ 0 w 834"/>
                <a:gd name="T16" fmla="*/ 0 h 1053"/>
                <a:gd name="T17" fmla="*/ 834 w 834"/>
                <a:gd name="T18" fmla="*/ 1053 h 1053"/>
              </a:gdLst>
              <a:ahLst/>
              <a:cxnLst>
                <a:cxn ang="T10">
                  <a:pos x="T0" y="T1"/>
                </a:cxn>
                <a:cxn ang="T11">
                  <a:pos x="T2" y="T3"/>
                </a:cxn>
                <a:cxn ang="T12">
                  <a:pos x="T4" y="T5"/>
                </a:cxn>
                <a:cxn ang="T13">
                  <a:pos x="T6" y="T7"/>
                </a:cxn>
                <a:cxn ang="T14">
                  <a:pos x="T8" y="T9"/>
                </a:cxn>
              </a:cxnLst>
              <a:rect l="T15" t="T16" r="T17" b="T18"/>
              <a:pathLst>
                <a:path w="834" h="1053">
                  <a:moveTo>
                    <a:pt x="0" y="0"/>
                  </a:moveTo>
                  <a:lnTo>
                    <a:pt x="0" y="1053"/>
                  </a:lnTo>
                  <a:lnTo>
                    <a:pt x="834" y="1053"/>
                  </a:lnTo>
                  <a:lnTo>
                    <a:pt x="834" y="378"/>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spcAft>
                  <a:spcPts val="200"/>
                </a:spcAft>
              </a:pPr>
              <a:endParaRPr lang="en-US" sz="1200"/>
            </a:p>
          </p:txBody>
        </p:sp>
        <p:grpSp>
          <p:nvGrpSpPr>
            <p:cNvPr id="78876" name="Group 6"/>
            <p:cNvGrpSpPr>
              <a:grpSpLocks/>
            </p:cNvGrpSpPr>
            <p:nvPr/>
          </p:nvGrpSpPr>
          <p:grpSpPr bwMode="auto">
            <a:xfrm>
              <a:off x="267" y="1084"/>
              <a:ext cx="2426" cy="1633"/>
              <a:chOff x="267" y="1084"/>
              <a:chExt cx="2426" cy="1633"/>
            </a:xfrm>
          </p:grpSpPr>
          <p:sp>
            <p:nvSpPr>
              <p:cNvPr id="78877" name="Rectangle 7"/>
              <p:cNvSpPr>
                <a:spLocks noChangeArrowheads="1"/>
              </p:cNvSpPr>
              <p:nvPr/>
            </p:nvSpPr>
            <p:spPr bwMode="auto">
              <a:xfrm>
                <a:off x="814" y="1084"/>
                <a:ext cx="713"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spcAft>
                    <a:spcPts val="200"/>
                  </a:spcAft>
                </a:pPr>
                <a:r>
                  <a:rPr lang="en-US" altLang="en-US" sz="1200"/>
                  <a:t>Step 2 - Lines</a:t>
                </a:r>
              </a:p>
            </p:txBody>
          </p:sp>
          <p:grpSp>
            <p:nvGrpSpPr>
              <p:cNvPr id="78878" name="Group 8"/>
              <p:cNvGrpSpPr>
                <a:grpSpLocks/>
              </p:cNvGrpSpPr>
              <p:nvPr/>
            </p:nvGrpSpPr>
            <p:grpSpPr bwMode="auto">
              <a:xfrm>
                <a:off x="267" y="1407"/>
                <a:ext cx="2426" cy="1310"/>
                <a:chOff x="230" y="2527"/>
                <a:chExt cx="2426" cy="1310"/>
              </a:xfrm>
            </p:grpSpPr>
            <p:sp>
              <p:nvSpPr>
                <p:cNvPr id="78879" name="Rectangle 9"/>
                <p:cNvSpPr>
                  <a:spLocks noChangeArrowheads="1"/>
                </p:cNvSpPr>
                <p:nvPr/>
              </p:nvSpPr>
              <p:spPr bwMode="auto">
                <a:xfrm>
                  <a:off x="282" y="2687"/>
                  <a:ext cx="2270" cy="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tabLst>
                      <a:tab pos="1524000" algn="ctr"/>
                      <a:tab pos="2387600" algn="ctr"/>
                      <a:tab pos="3238500" algn="ctr"/>
                    </a:tabLst>
                    <a:defRPr>
                      <a:solidFill>
                        <a:schemeClr val="tx1"/>
                      </a:solidFill>
                      <a:latin typeface="Arial" pitchFamily="34" charset="0"/>
                      <a:cs typeface="Arial" pitchFamily="34" charset="0"/>
                    </a:defRPr>
                  </a:lvl1pPr>
                  <a:lvl2pPr marL="742950" indent="-285750">
                    <a:tabLst>
                      <a:tab pos="1524000" algn="ctr"/>
                      <a:tab pos="2387600" algn="ctr"/>
                      <a:tab pos="3238500" algn="ctr"/>
                    </a:tabLst>
                    <a:defRPr>
                      <a:solidFill>
                        <a:schemeClr val="tx1"/>
                      </a:solidFill>
                      <a:latin typeface="Arial" pitchFamily="34" charset="0"/>
                      <a:cs typeface="Arial" pitchFamily="34" charset="0"/>
                    </a:defRPr>
                  </a:lvl2pPr>
                  <a:lvl3pPr marL="1143000" indent="-228600">
                    <a:tabLst>
                      <a:tab pos="1524000" algn="ctr"/>
                      <a:tab pos="2387600" algn="ctr"/>
                      <a:tab pos="3238500" algn="ctr"/>
                    </a:tabLst>
                    <a:defRPr>
                      <a:solidFill>
                        <a:schemeClr val="tx1"/>
                      </a:solidFill>
                      <a:latin typeface="Arial" pitchFamily="34" charset="0"/>
                      <a:cs typeface="Arial" pitchFamily="34" charset="0"/>
                    </a:defRPr>
                  </a:lvl3pPr>
                  <a:lvl4pPr marL="1600200" indent="-228600">
                    <a:tabLst>
                      <a:tab pos="1524000" algn="ctr"/>
                      <a:tab pos="2387600" algn="ctr"/>
                      <a:tab pos="3238500" algn="ctr"/>
                    </a:tabLst>
                    <a:defRPr>
                      <a:solidFill>
                        <a:schemeClr val="tx1"/>
                      </a:solidFill>
                      <a:latin typeface="Arial" pitchFamily="34" charset="0"/>
                      <a:cs typeface="Arial" pitchFamily="34" charset="0"/>
                    </a:defRPr>
                  </a:lvl4pPr>
                  <a:lvl5pPr marL="2057400" indent="-228600">
                    <a:tabLst>
                      <a:tab pos="1524000" algn="ctr"/>
                      <a:tab pos="2387600" algn="ctr"/>
                      <a:tab pos="3238500" algn="ctr"/>
                    </a:tabLst>
                    <a:defRPr>
                      <a:solidFill>
                        <a:schemeClr val="tx1"/>
                      </a:solidFill>
                      <a:latin typeface="Arial" pitchFamily="34" charset="0"/>
                      <a:cs typeface="Arial" pitchFamily="34" charset="0"/>
                    </a:defRPr>
                  </a:lvl5pPr>
                  <a:lvl6pPr marL="2514600" indent="-228600" defTabSz="457200" fontAlgn="base">
                    <a:spcBef>
                      <a:spcPct val="0"/>
                    </a:spcBef>
                    <a:spcAft>
                      <a:spcPct val="0"/>
                    </a:spcAft>
                    <a:tabLst>
                      <a:tab pos="1524000" algn="ctr"/>
                      <a:tab pos="2387600" algn="ctr"/>
                      <a:tab pos="3238500" algn="ctr"/>
                    </a:tabLst>
                    <a:defRPr>
                      <a:solidFill>
                        <a:schemeClr val="tx1"/>
                      </a:solidFill>
                      <a:latin typeface="Arial" pitchFamily="34" charset="0"/>
                      <a:cs typeface="Arial" pitchFamily="34" charset="0"/>
                    </a:defRPr>
                  </a:lvl6pPr>
                  <a:lvl7pPr marL="2971800" indent="-228600" defTabSz="457200" fontAlgn="base">
                    <a:spcBef>
                      <a:spcPct val="0"/>
                    </a:spcBef>
                    <a:spcAft>
                      <a:spcPct val="0"/>
                    </a:spcAft>
                    <a:tabLst>
                      <a:tab pos="1524000" algn="ctr"/>
                      <a:tab pos="2387600" algn="ctr"/>
                      <a:tab pos="3238500" algn="ctr"/>
                    </a:tabLst>
                    <a:defRPr>
                      <a:solidFill>
                        <a:schemeClr val="tx1"/>
                      </a:solidFill>
                      <a:latin typeface="Arial" pitchFamily="34" charset="0"/>
                      <a:cs typeface="Arial" pitchFamily="34" charset="0"/>
                    </a:defRPr>
                  </a:lvl7pPr>
                  <a:lvl8pPr marL="3429000" indent="-228600" defTabSz="457200" fontAlgn="base">
                    <a:spcBef>
                      <a:spcPct val="0"/>
                    </a:spcBef>
                    <a:spcAft>
                      <a:spcPct val="0"/>
                    </a:spcAft>
                    <a:tabLst>
                      <a:tab pos="1524000" algn="ctr"/>
                      <a:tab pos="2387600" algn="ctr"/>
                      <a:tab pos="3238500" algn="ctr"/>
                    </a:tabLst>
                    <a:defRPr>
                      <a:solidFill>
                        <a:schemeClr val="tx1"/>
                      </a:solidFill>
                      <a:latin typeface="Arial" pitchFamily="34" charset="0"/>
                      <a:cs typeface="Arial" pitchFamily="34" charset="0"/>
                    </a:defRPr>
                  </a:lvl8pPr>
                  <a:lvl9pPr marL="3886200" indent="-228600" defTabSz="457200" fontAlgn="base">
                    <a:spcBef>
                      <a:spcPct val="0"/>
                    </a:spcBef>
                    <a:spcAft>
                      <a:spcPct val="0"/>
                    </a:spcAft>
                    <a:tabLst>
                      <a:tab pos="1524000" algn="ctr"/>
                      <a:tab pos="2387600" algn="ctr"/>
                      <a:tab pos="3238500" algn="ctr"/>
                    </a:tabLst>
                    <a:defRPr>
                      <a:solidFill>
                        <a:schemeClr val="tx1"/>
                      </a:solidFill>
                      <a:latin typeface="Arial" pitchFamily="34" charset="0"/>
                      <a:cs typeface="Arial" pitchFamily="34" charset="0"/>
                    </a:defRPr>
                  </a:lvl9pPr>
                </a:lstStyle>
                <a:p>
                  <a:pPr>
                    <a:spcAft>
                      <a:spcPts val="200"/>
                    </a:spcAft>
                  </a:pPr>
                  <a:r>
                    <a:rPr lang="en-US" altLang="en-US" sz="1400"/>
                    <a:t>	A	B	C</a:t>
                  </a:r>
                </a:p>
                <a:p>
                  <a:pPr>
                    <a:spcAft>
                      <a:spcPts val="200"/>
                    </a:spcAft>
                  </a:pPr>
                  <a:r>
                    <a:rPr lang="en-US" altLang="en-US" sz="1400"/>
                    <a:t>Job</a:t>
                  </a:r>
                </a:p>
                <a:p>
                  <a:pPr>
                    <a:lnSpc>
                      <a:spcPct val="115000"/>
                    </a:lnSpc>
                    <a:spcAft>
                      <a:spcPts val="200"/>
                    </a:spcAft>
                  </a:pPr>
                  <a:r>
                    <a:rPr lang="en-US" altLang="en-US" sz="1400"/>
                    <a:t>R-34	$  5	$  6	$  0</a:t>
                  </a:r>
                </a:p>
                <a:p>
                  <a:pPr>
                    <a:lnSpc>
                      <a:spcPct val="115000"/>
                    </a:lnSpc>
                    <a:spcAft>
                      <a:spcPts val="200"/>
                    </a:spcAft>
                  </a:pPr>
                  <a:r>
                    <a:rPr lang="en-US" altLang="en-US" sz="1400"/>
                    <a:t>S-66	$  0	$  0	$  3</a:t>
                  </a:r>
                </a:p>
                <a:p>
                  <a:pPr>
                    <a:lnSpc>
                      <a:spcPct val="115000"/>
                    </a:lnSpc>
                    <a:spcAft>
                      <a:spcPts val="200"/>
                    </a:spcAft>
                  </a:pPr>
                  <a:r>
                    <a:rPr lang="en-US" altLang="en-US" sz="1400"/>
                    <a:t>T-50	$  2	$  3	$  0</a:t>
                  </a:r>
                </a:p>
              </p:txBody>
            </p:sp>
            <p:sp>
              <p:nvSpPr>
                <p:cNvPr id="78880" name="Rectangle 10"/>
                <p:cNvSpPr>
                  <a:spLocks noChangeArrowheads="1"/>
                </p:cNvSpPr>
                <p:nvPr/>
              </p:nvSpPr>
              <p:spPr bwMode="auto">
                <a:xfrm>
                  <a:off x="230" y="2527"/>
                  <a:ext cx="568"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spcAft>
                      <a:spcPts val="200"/>
                    </a:spcAft>
                  </a:pPr>
                  <a:r>
                    <a:rPr lang="en-US" altLang="en-US" sz="1200"/>
                    <a:t>Typesetter</a:t>
                  </a:r>
                </a:p>
              </p:txBody>
            </p:sp>
            <p:sp>
              <p:nvSpPr>
                <p:cNvPr id="78881" name="Rectangle 11"/>
                <p:cNvSpPr>
                  <a:spLocks noChangeArrowheads="1"/>
                </p:cNvSpPr>
                <p:nvPr/>
              </p:nvSpPr>
              <p:spPr bwMode="auto">
                <a:xfrm>
                  <a:off x="240" y="2536"/>
                  <a:ext cx="2416" cy="124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spcAft>
                      <a:spcPts val="200"/>
                    </a:spcAft>
                  </a:pPr>
                  <a:endParaRPr lang="en-US" altLang="en-US" sz="1200"/>
                </a:p>
              </p:txBody>
            </p:sp>
            <p:sp>
              <p:nvSpPr>
                <p:cNvPr id="78882" name="Line 12"/>
                <p:cNvSpPr>
                  <a:spLocks noChangeShapeType="1"/>
                </p:cNvSpPr>
                <p:nvPr/>
              </p:nvSpPr>
              <p:spPr bwMode="auto">
                <a:xfrm>
                  <a:off x="2160" y="2528"/>
                  <a:ext cx="0" cy="124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spcAft>
                      <a:spcPts val="200"/>
                    </a:spcAft>
                  </a:pPr>
                  <a:endParaRPr lang="en-US" sz="1200"/>
                </a:p>
              </p:txBody>
            </p:sp>
            <p:sp>
              <p:nvSpPr>
                <p:cNvPr id="78883" name="Line 13"/>
                <p:cNvSpPr>
                  <a:spLocks noChangeShapeType="1"/>
                </p:cNvSpPr>
                <p:nvPr/>
              </p:nvSpPr>
              <p:spPr bwMode="auto">
                <a:xfrm>
                  <a:off x="1072" y="2536"/>
                  <a:ext cx="0" cy="124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spcAft>
                      <a:spcPts val="200"/>
                    </a:spcAft>
                  </a:pPr>
                  <a:endParaRPr lang="en-US" sz="1200"/>
                </a:p>
              </p:txBody>
            </p:sp>
            <p:sp>
              <p:nvSpPr>
                <p:cNvPr id="78884" name="Line 14"/>
                <p:cNvSpPr>
                  <a:spLocks noChangeShapeType="1"/>
                </p:cNvSpPr>
                <p:nvPr/>
              </p:nvSpPr>
              <p:spPr bwMode="auto">
                <a:xfrm>
                  <a:off x="1616" y="2536"/>
                  <a:ext cx="0" cy="124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spcAft>
                      <a:spcPts val="200"/>
                    </a:spcAft>
                  </a:pPr>
                  <a:endParaRPr lang="en-US" sz="1200"/>
                </a:p>
              </p:txBody>
            </p:sp>
            <p:sp>
              <p:nvSpPr>
                <p:cNvPr id="78885" name="Line 15"/>
                <p:cNvSpPr>
                  <a:spLocks noChangeShapeType="1"/>
                </p:cNvSpPr>
                <p:nvPr/>
              </p:nvSpPr>
              <p:spPr bwMode="auto">
                <a:xfrm>
                  <a:off x="232" y="3112"/>
                  <a:ext cx="241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spcAft>
                      <a:spcPts val="200"/>
                    </a:spcAft>
                  </a:pPr>
                  <a:endParaRPr lang="en-US" sz="1200"/>
                </a:p>
              </p:txBody>
            </p:sp>
            <p:sp>
              <p:nvSpPr>
                <p:cNvPr id="78886" name="Line 16"/>
                <p:cNvSpPr>
                  <a:spLocks noChangeShapeType="1"/>
                </p:cNvSpPr>
                <p:nvPr/>
              </p:nvSpPr>
              <p:spPr bwMode="auto">
                <a:xfrm>
                  <a:off x="232" y="3336"/>
                  <a:ext cx="241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spcAft>
                      <a:spcPts val="200"/>
                    </a:spcAft>
                  </a:pPr>
                  <a:endParaRPr lang="en-US" sz="1200"/>
                </a:p>
              </p:txBody>
            </p:sp>
            <p:sp>
              <p:nvSpPr>
                <p:cNvPr id="78887" name="Line 17"/>
                <p:cNvSpPr>
                  <a:spLocks noChangeShapeType="1"/>
                </p:cNvSpPr>
                <p:nvPr/>
              </p:nvSpPr>
              <p:spPr bwMode="auto">
                <a:xfrm>
                  <a:off x="240" y="3552"/>
                  <a:ext cx="241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spcAft>
                      <a:spcPts val="200"/>
                    </a:spcAft>
                  </a:pPr>
                  <a:endParaRPr lang="en-US" sz="1200"/>
                </a:p>
              </p:txBody>
            </p:sp>
            <p:sp>
              <p:nvSpPr>
                <p:cNvPr id="78888" name="Line 18"/>
                <p:cNvSpPr>
                  <a:spLocks noChangeShapeType="1"/>
                </p:cNvSpPr>
                <p:nvPr/>
              </p:nvSpPr>
              <p:spPr bwMode="auto">
                <a:xfrm>
                  <a:off x="232" y="2728"/>
                  <a:ext cx="832" cy="37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spcAft>
                      <a:spcPts val="200"/>
                    </a:spcAft>
                  </a:pPr>
                  <a:endParaRPr lang="en-US" sz="1200"/>
                </a:p>
              </p:txBody>
            </p:sp>
          </p:grpSp>
        </p:grpSp>
      </p:grpSp>
      <p:sp>
        <p:nvSpPr>
          <p:cNvPr id="79891" name="Line 19"/>
          <p:cNvSpPr>
            <a:spLocks noChangeShapeType="1"/>
          </p:cNvSpPr>
          <p:nvPr/>
        </p:nvSpPr>
        <p:spPr bwMode="auto">
          <a:xfrm>
            <a:off x="1638300" y="2762250"/>
            <a:ext cx="2717800"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spcAft>
                <a:spcPts val="200"/>
              </a:spcAft>
            </a:pPr>
            <a:endParaRPr lang="en-US" sz="1200"/>
          </a:p>
        </p:txBody>
      </p:sp>
      <p:sp>
        <p:nvSpPr>
          <p:cNvPr id="79892" name="Line 20"/>
          <p:cNvSpPr>
            <a:spLocks noChangeShapeType="1"/>
          </p:cNvSpPr>
          <p:nvPr/>
        </p:nvSpPr>
        <p:spPr bwMode="auto">
          <a:xfrm>
            <a:off x="3937000" y="2238375"/>
            <a:ext cx="0" cy="1019175"/>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spcAft>
                <a:spcPts val="200"/>
              </a:spcAft>
            </a:pPr>
            <a:endParaRPr lang="en-US" sz="1200"/>
          </a:p>
        </p:txBody>
      </p:sp>
      <p:sp>
        <p:nvSpPr>
          <p:cNvPr id="79893" name="Rectangle 21"/>
          <p:cNvSpPr>
            <a:spLocks noChangeArrowheads="1"/>
          </p:cNvSpPr>
          <p:nvPr/>
        </p:nvSpPr>
        <p:spPr bwMode="auto">
          <a:xfrm>
            <a:off x="606426" y="3742135"/>
            <a:ext cx="3616325" cy="406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nSpc>
                <a:spcPct val="85000"/>
              </a:lnSpc>
              <a:spcAft>
                <a:spcPts val="200"/>
              </a:spcAft>
            </a:pPr>
            <a:r>
              <a:rPr lang="en-US" altLang="en-US" sz="1200"/>
              <a:t>Because only two lines are needed to cover all the zeros, the solution is not optimal</a:t>
            </a:r>
          </a:p>
        </p:txBody>
      </p:sp>
      <p:grpSp>
        <p:nvGrpSpPr>
          <p:cNvPr id="79894" name="Group 22"/>
          <p:cNvGrpSpPr>
            <a:grpSpLocks/>
          </p:cNvGrpSpPr>
          <p:nvPr/>
        </p:nvGrpSpPr>
        <p:grpSpPr bwMode="auto">
          <a:xfrm>
            <a:off x="4818064" y="2828925"/>
            <a:ext cx="3851275" cy="1944291"/>
            <a:chOff x="3035" y="2376"/>
            <a:chExt cx="2426" cy="1633"/>
          </a:xfrm>
        </p:grpSpPr>
        <p:sp>
          <p:nvSpPr>
            <p:cNvPr id="78859" name="Rectangle 23"/>
            <p:cNvSpPr>
              <a:spLocks noChangeArrowheads="1"/>
            </p:cNvSpPr>
            <p:nvPr/>
          </p:nvSpPr>
          <p:spPr bwMode="auto">
            <a:xfrm>
              <a:off x="3045" y="2707"/>
              <a:ext cx="2414" cy="575"/>
            </a:xfrm>
            <a:prstGeom prst="rect">
              <a:avLst/>
            </a:prstGeom>
            <a:solidFill>
              <a:srgbClr val="EEA94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spcAft>
                  <a:spcPts val="200"/>
                </a:spcAft>
              </a:pPr>
              <a:endParaRPr lang="en-US" altLang="en-US" sz="1200"/>
            </a:p>
          </p:txBody>
        </p:sp>
        <p:sp>
          <p:nvSpPr>
            <p:cNvPr id="78860" name="Freeform 24"/>
            <p:cNvSpPr>
              <a:spLocks/>
            </p:cNvSpPr>
            <p:nvPr/>
          </p:nvSpPr>
          <p:spPr bwMode="auto">
            <a:xfrm>
              <a:off x="3044" y="2902"/>
              <a:ext cx="834" cy="1053"/>
            </a:xfrm>
            <a:custGeom>
              <a:avLst/>
              <a:gdLst>
                <a:gd name="T0" fmla="*/ 0 w 834"/>
                <a:gd name="T1" fmla="*/ 0 h 1053"/>
                <a:gd name="T2" fmla="*/ 0 w 834"/>
                <a:gd name="T3" fmla="*/ 1053 h 1053"/>
                <a:gd name="T4" fmla="*/ 834 w 834"/>
                <a:gd name="T5" fmla="*/ 1053 h 1053"/>
                <a:gd name="T6" fmla="*/ 834 w 834"/>
                <a:gd name="T7" fmla="*/ 378 h 1053"/>
                <a:gd name="T8" fmla="*/ 0 w 834"/>
                <a:gd name="T9" fmla="*/ 0 h 1053"/>
                <a:gd name="T10" fmla="*/ 0 60000 65536"/>
                <a:gd name="T11" fmla="*/ 0 60000 65536"/>
                <a:gd name="T12" fmla="*/ 0 60000 65536"/>
                <a:gd name="T13" fmla="*/ 0 60000 65536"/>
                <a:gd name="T14" fmla="*/ 0 60000 65536"/>
                <a:gd name="T15" fmla="*/ 0 w 834"/>
                <a:gd name="T16" fmla="*/ 0 h 1053"/>
                <a:gd name="T17" fmla="*/ 834 w 834"/>
                <a:gd name="T18" fmla="*/ 1053 h 1053"/>
              </a:gdLst>
              <a:ahLst/>
              <a:cxnLst>
                <a:cxn ang="T10">
                  <a:pos x="T0" y="T1"/>
                </a:cxn>
                <a:cxn ang="T11">
                  <a:pos x="T2" y="T3"/>
                </a:cxn>
                <a:cxn ang="T12">
                  <a:pos x="T4" y="T5"/>
                </a:cxn>
                <a:cxn ang="T13">
                  <a:pos x="T6" y="T7"/>
                </a:cxn>
                <a:cxn ang="T14">
                  <a:pos x="T8" y="T9"/>
                </a:cxn>
              </a:cxnLst>
              <a:rect l="T15" t="T16" r="T17" b="T18"/>
              <a:pathLst>
                <a:path w="834" h="1053">
                  <a:moveTo>
                    <a:pt x="0" y="0"/>
                  </a:moveTo>
                  <a:lnTo>
                    <a:pt x="0" y="1053"/>
                  </a:lnTo>
                  <a:lnTo>
                    <a:pt x="834" y="1053"/>
                  </a:lnTo>
                  <a:lnTo>
                    <a:pt x="834" y="378"/>
                  </a:lnTo>
                  <a:lnTo>
                    <a:pt x="0" y="0"/>
                  </a:ln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spcAft>
                  <a:spcPts val="200"/>
                </a:spcAft>
              </a:pPr>
              <a:endParaRPr lang="en-US" sz="1200"/>
            </a:p>
          </p:txBody>
        </p:sp>
        <p:grpSp>
          <p:nvGrpSpPr>
            <p:cNvPr id="78861" name="Group 25"/>
            <p:cNvGrpSpPr>
              <a:grpSpLocks/>
            </p:cNvGrpSpPr>
            <p:nvPr/>
          </p:nvGrpSpPr>
          <p:grpSpPr bwMode="auto">
            <a:xfrm>
              <a:off x="3035" y="2376"/>
              <a:ext cx="2426" cy="1633"/>
              <a:chOff x="3035" y="2376"/>
              <a:chExt cx="2426" cy="1633"/>
            </a:xfrm>
          </p:grpSpPr>
          <p:sp>
            <p:nvSpPr>
              <p:cNvPr id="78862" name="Rectangle 26"/>
              <p:cNvSpPr>
                <a:spLocks noChangeArrowheads="1"/>
              </p:cNvSpPr>
              <p:nvPr/>
            </p:nvSpPr>
            <p:spPr bwMode="auto">
              <a:xfrm>
                <a:off x="3286" y="2376"/>
                <a:ext cx="972"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spcAft>
                    <a:spcPts val="200"/>
                  </a:spcAft>
                </a:pPr>
                <a:r>
                  <a:rPr lang="en-US" altLang="en-US" sz="1200"/>
                  <a:t>Step 3 - Subtraction</a:t>
                </a:r>
              </a:p>
            </p:txBody>
          </p:sp>
          <p:grpSp>
            <p:nvGrpSpPr>
              <p:cNvPr id="78863" name="Group 27"/>
              <p:cNvGrpSpPr>
                <a:grpSpLocks/>
              </p:cNvGrpSpPr>
              <p:nvPr/>
            </p:nvGrpSpPr>
            <p:grpSpPr bwMode="auto">
              <a:xfrm>
                <a:off x="3035" y="2699"/>
                <a:ext cx="2426" cy="1310"/>
                <a:chOff x="230" y="2527"/>
                <a:chExt cx="2426" cy="1310"/>
              </a:xfrm>
            </p:grpSpPr>
            <p:sp>
              <p:nvSpPr>
                <p:cNvPr id="78864" name="Rectangle 28"/>
                <p:cNvSpPr>
                  <a:spLocks noChangeArrowheads="1"/>
                </p:cNvSpPr>
                <p:nvPr/>
              </p:nvSpPr>
              <p:spPr bwMode="auto">
                <a:xfrm>
                  <a:off x="282" y="2687"/>
                  <a:ext cx="2270" cy="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tabLst>
                      <a:tab pos="1524000" algn="ctr"/>
                      <a:tab pos="2387600" algn="ctr"/>
                      <a:tab pos="3238500" algn="ctr"/>
                    </a:tabLst>
                    <a:defRPr>
                      <a:solidFill>
                        <a:schemeClr val="tx1"/>
                      </a:solidFill>
                      <a:latin typeface="Arial" pitchFamily="34" charset="0"/>
                      <a:cs typeface="Arial" pitchFamily="34" charset="0"/>
                    </a:defRPr>
                  </a:lvl1pPr>
                  <a:lvl2pPr marL="742950" indent="-285750">
                    <a:tabLst>
                      <a:tab pos="1524000" algn="ctr"/>
                      <a:tab pos="2387600" algn="ctr"/>
                      <a:tab pos="3238500" algn="ctr"/>
                    </a:tabLst>
                    <a:defRPr>
                      <a:solidFill>
                        <a:schemeClr val="tx1"/>
                      </a:solidFill>
                      <a:latin typeface="Arial" pitchFamily="34" charset="0"/>
                      <a:cs typeface="Arial" pitchFamily="34" charset="0"/>
                    </a:defRPr>
                  </a:lvl2pPr>
                  <a:lvl3pPr marL="1143000" indent="-228600">
                    <a:tabLst>
                      <a:tab pos="1524000" algn="ctr"/>
                      <a:tab pos="2387600" algn="ctr"/>
                      <a:tab pos="3238500" algn="ctr"/>
                    </a:tabLst>
                    <a:defRPr>
                      <a:solidFill>
                        <a:schemeClr val="tx1"/>
                      </a:solidFill>
                      <a:latin typeface="Arial" pitchFamily="34" charset="0"/>
                      <a:cs typeface="Arial" pitchFamily="34" charset="0"/>
                    </a:defRPr>
                  </a:lvl3pPr>
                  <a:lvl4pPr marL="1600200" indent="-228600">
                    <a:tabLst>
                      <a:tab pos="1524000" algn="ctr"/>
                      <a:tab pos="2387600" algn="ctr"/>
                      <a:tab pos="3238500" algn="ctr"/>
                    </a:tabLst>
                    <a:defRPr>
                      <a:solidFill>
                        <a:schemeClr val="tx1"/>
                      </a:solidFill>
                      <a:latin typeface="Arial" pitchFamily="34" charset="0"/>
                      <a:cs typeface="Arial" pitchFamily="34" charset="0"/>
                    </a:defRPr>
                  </a:lvl4pPr>
                  <a:lvl5pPr marL="2057400" indent="-228600">
                    <a:tabLst>
                      <a:tab pos="1524000" algn="ctr"/>
                      <a:tab pos="2387600" algn="ctr"/>
                      <a:tab pos="3238500" algn="ctr"/>
                    </a:tabLst>
                    <a:defRPr>
                      <a:solidFill>
                        <a:schemeClr val="tx1"/>
                      </a:solidFill>
                      <a:latin typeface="Arial" pitchFamily="34" charset="0"/>
                      <a:cs typeface="Arial" pitchFamily="34" charset="0"/>
                    </a:defRPr>
                  </a:lvl5pPr>
                  <a:lvl6pPr marL="2514600" indent="-228600" defTabSz="457200" fontAlgn="base">
                    <a:spcBef>
                      <a:spcPct val="0"/>
                    </a:spcBef>
                    <a:spcAft>
                      <a:spcPct val="0"/>
                    </a:spcAft>
                    <a:tabLst>
                      <a:tab pos="1524000" algn="ctr"/>
                      <a:tab pos="2387600" algn="ctr"/>
                      <a:tab pos="3238500" algn="ctr"/>
                    </a:tabLst>
                    <a:defRPr>
                      <a:solidFill>
                        <a:schemeClr val="tx1"/>
                      </a:solidFill>
                      <a:latin typeface="Arial" pitchFamily="34" charset="0"/>
                      <a:cs typeface="Arial" pitchFamily="34" charset="0"/>
                    </a:defRPr>
                  </a:lvl6pPr>
                  <a:lvl7pPr marL="2971800" indent="-228600" defTabSz="457200" fontAlgn="base">
                    <a:spcBef>
                      <a:spcPct val="0"/>
                    </a:spcBef>
                    <a:spcAft>
                      <a:spcPct val="0"/>
                    </a:spcAft>
                    <a:tabLst>
                      <a:tab pos="1524000" algn="ctr"/>
                      <a:tab pos="2387600" algn="ctr"/>
                      <a:tab pos="3238500" algn="ctr"/>
                    </a:tabLst>
                    <a:defRPr>
                      <a:solidFill>
                        <a:schemeClr val="tx1"/>
                      </a:solidFill>
                      <a:latin typeface="Arial" pitchFamily="34" charset="0"/>
                      <a:cs typeface="Arial" pitchFamily="34" charset="0"/>
                    </a:defRPr>
                  </a:lvl7pPr>
                  <a:lvl8pPr marL="3429000" indent="-228600" defTabSz="457200" fontAlgn="base">
                    <a:spcBef>
                      <a:spcPct val="0"/>
                    </a:spcBef>
                    <a:spcAft>
                      <a:spcPct val="0"/>
                    </a:spcAft>
                    <a:tabLst>
                      <a:tab pos="1524000" algn="ctr"/>
                      <a:tab pos="2387600" algn="ctr"/>
                      <a:tab pos="3238500" algn="ctr"/>
                    </a:tabLst>
                    <a:defRPr>
                      <a:solidFill>
                        <a:schemeClr val="tx1"/>
                      </a:solidFill>
                      <a:latin typeface="Arial" pitchFamily="34" charset="0"/>
                      <a:cs typeface="Arial" pitchFamily="34" charset="0"/>
                    </a:defRPr>
                  </a:lvl8pPr>
                  <a:lvl9pPr marL="3886200" indent="-228600" defTabSz="457200" fontAlgn="base">
                    <a:spcBef>
                      <a:spcPct val="0"/>
                    </a:spcBef>
                    <a:spcAft>
                      <a:spcPct val="0"/>
                    </a:spcAft>
                    <a:tabLst>
                      <a:tab pos="1524000" algn="ctr"/>
                      <a:tab pos="2387600" algn="ctr"/>
                      <a:tab pos="3238500" algn="ctr"/>
                    </a:tabLst>
                    <a:defRPr>
                      <a:solidFill>
                        <a:schemeClr val="tx1"/>
                      </a:solidFill>
                      <a:latin typeface="Arial" pitchFamily="34" charset="0"/>
                      <a:cs typeface="Arial" pitchFamily="34" charset="0"/>
                    </a:defRPr>
                  </a:lvl9pPr>
                </a:lstStyle>
                <a:p>
                  <a:pPr>
                    <a:spcAft>
                      <a:spcPts val="200"/>
                    </a:spcAft>
                  </a:pPr>
                  <a:r>
                    <a:rPr lang="en-US" altLang="en-US" sz="1400"/>
                    <a:t>	A	B	C</a:t>
                  </a:r>
                </a:p>
                <a:p>
                  <a:pPr>
                    <a:spcAft>
                      <a:spcPts val="200"/>
                    </a:spcAft>
                  </a:pPr>
                  <a:r>
                    <a:rPr lang="en-US" altLang="en-US" sz="1400"/>
                    <a:t>Job</a:t>
                  </a:r>
                </a:p>
                <a:p>
                  <a:pPr>
                    <a:lnSpc>
                      <a:spcPct val="115000"/>
                    </a:lnSpc>
                    <a:spcAft>
                      <a:spcPts val="200"/>
                    </a:spcAft>
                  </a:pPr>
                  <a:r>
                    <a:rPr lang="en-US" altLang="en-US" sz="1400"/>
                    <a:t>R-34	$  3	$  4	$  0</a:t>
                  </a:r>
                </a:p>
                <a:p>
                  <a:pPr>
                    <a:lnSpc>
                      <a:spcPct val="115000"/>
                    </a:lnSpc>
                    <a:spcAft>
                      <a:spcPts val="200"/>
                    </a:spcAft>
                  </a:pPr>
                  <a:r>
                    <a:rPr lang="en-US" altLang="en-US" sz="1400"/>
                    <a:t>S-66	$  0	$  0	$  5</a:t>
                  </a:r>
                </a:p>
                <a:p>
                  <a:pPr>
                    <a:lnSpc>
                      <a:spcPct val="115000"/>
                    </a:lnSpc>
                    <a:spcAft>
                      <a:spcPts val="200"/>
                    </a:spcAft>
                  </a:pPr>
                  <a:r>
                    <a:rPr lang="en-US" altLang="en-US" sz="1400"/>
                    <a:t>T-50	$  0	$  1	$  0</a:t>
                  </a:r>
                </a:p>
              </p:txBody>
            </p:sp>
            <p:sp>
              <p:nvSpPr>
                <p:cNvPr id="78865" name="Rectangle 29"/>
                <p:cNvSpPr>
                  <a:spLocks noChangeArrowheads="1"/>
                </p:cNvSpPr>
                <p:nvPr/>
              </p:nvSpPr>
              <p:spPr bwMode="auto">
                <a:xfrm>
                  <a:off x="230" y="2527"/>
                  <a:ext cx="568"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spcAft>
                      <a:spcPts val="200"/>
                    </a:spcAft>
                  </a:pPr>
                  <a:r>
                    <a:rPr lang="en-US" altLang="en-US" sz="1200"/>
                    <a:t>Typesetter</a:t>
                  </a:r>
                </a:p>
              </p:txBody>
            </p:sp>
            <p:sp>
              <p:nvSpPr>
                <p:cNvPr id="78866" name="Rectangle 30"/>
                <p:cNvSpPr>
                  <a:spLocks noChangeArrowheads="1"/>
                </p:cNvSpPr>
                <p:nvPr/>
              </p:nvSpPr>
              <p:spPr bwMode="auto">
                <a:xfrm>
                  <a:off x="240" y="2536"/>
                  <a:ext cx="2416" cy="124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spcAft>
                      <a:spcPts val="200"/>
                    </a:spcAft>
                  </a:pPr>
                  <a:endParaRPr lang="en-US" altLang="en-US" sz="1200"/>
                </a:p>
              </p:txBody>
            </p:sp>
            <p:sp>
              <p:nvSpPr>
                <p:cNvPr id="78867" name="Line 31"/>
                <p:cNvSpPr>
                  <a:spLocks noChangeShapeType="1"/>
                </p:cNvSpPr>
                <p:nvPr/>
              </p:nvSpPr>
              <p:spPr bwMode="auto">
                <a:xfrm>
                  <a:off x="2160" y="2528"/>
                  <a:ext cx="0" cy="124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spcAft>
                      <a:spcPts val="200"/>
                    </a:spcAft>
                  </a:pPr>
                  <a:endParaRPr lang="en-US" sz="1200"/>
                </a:p>
              </p:txBody>
            </p:sp>
            <p:sp>
              <p:nvSpPr>
                <p:cNvPr id="78868" name="Line 32"/>
                <p:cNvSpPr>
                  <a:spLocks noChangeShapeType="1"/>
                </p:cNvSpPr>
                <p:nvPr/>
              </p:nvSpPr>
              <p:spPr bwMode="auto">
                <a:xfrm>
                  <a:off x="1072" y="2536"/>
                  <a:ext cx="0" cy="124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spcAft>
                      <a:spcPts val="200"/>
                    </a:spcAft>
                  </a:pPr>
                  <a:endParaRPr lang="en-US" sz="1200"/>
                </a:p>
              </p:txBody>
            </p:sp>
            <p:sp>
              <p:nvSpPr>
                <p:cNvPr id="78869" name="Line 33"/>
                <p:cNvSpPr>
                  <a:spLocks noChangeShapeType="1"/>
                </p:cNvSpPr>
                <p:nvPr/>
              </p:nvSpPr>
              <p:spPr bwMode="auto">
                <a:xfrm>
                  <a:off x="1616" y="2536"/>
                  <a:ext cx="0" cy="124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spcAft>
                      <a:spcPts val="200"/>
                    </a:spcAft>
                  </a:pPr>
                  <a:endParaRPr lang="en-US" sz="1200"/>
                </a:p>
              </p:txBody>
            </p:sp>
            <p:sp>
              <p:nvSpPr>
                <p:cNvPr id="78870" name="Line 34"/>
                <p:cNvSpPr>
                  <a:spLocks noChangeShapeType="1"/>
                </p:cNvSpPr>
                <p:nvPr/>
              </p:nvSpPr>
              <p:spPr bwMode="auto">
                <a:xfrm>
                  <a:off x="232" y="3112"/>
                  <a:ext cx="241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spcAft>
                      <a:spcPts val="200"/>
                    </a:spcAft>
                  </a:pPr>
                  <a:endParaRPr lang="en-US" sz="1200"/>
                </a:p>
              </p:txBody>
            </p:sp>
            <p:sp>
              <p:nvSpPr>
                <p:cNvPr id="78871" name="Line 35"/>
                <p:cNvSpPr>
                  <a:spLocks noChangeShapeType="1"/>
                </p:cNvSpPr>
                <p:nvPr/>
              </p:nvSpPr>
              <p:spPr bwMode="auto">
                <a:xfrm>
                  <a:off x="232" y="3336"/>
                  <a:ext cx="241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spcAft>
                      <a:spcPts val="200"/>
                    </a:spcAft>
                  </a:pPr>
                  <a:endParaRPr lang="en-US" sz="1200"/>
                </a:p>
              </p:txBody>
            </p:sp>
            <p:sp>
              <p:nvSpPr>
                <p:cNvPr id="78872" name="Line 36"/>
                <p:cNvSpPr>
                  <a:spLocks noChangeShapeType="1"/>
                </p:cNvSpPr>
                <p:nvPr/>
              </p:nvSpPr>
              <p:spPr bwMode="auto">
                <a:xfrm>
                  <a:off x="240" y="3552"/>
                  <a:ext cx="241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spcAft>
                      <a:spcPts val="200"/>
                    </a:spcAft>
                  </a:pPr>
                  <a:endParaRPr lang="en-US" sz="1200"/>
                </a:p>
              </p:txBody>
            </p:sp>
            <p:sp>
              <p:nvSpPr>
                <p:cNvPr id="78873" name="Line 37"/>
                <p:cNvSpPr>
                  <a:spLocks noChangeShapeType="1"/>
                </p:cNvSpPr>
                <p:nvPr/>
              </p:nvSpPr>
              <p:spPr bwMode="auto">
                <a:xfrm>
                  <a:off x="232" y="2728"/>
                  <a:ext cx="832" cy="37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spcAft>
                      <a:spcPts val="200"/>
                    </a:spcAft>
                  </a:pPr>
                  <a:endParaRPr lang="en-US" sz="1200"/>
                </a:p>
              </p:txBody>
            </p:sp>
          </p:grpSp>
        </p:grpSp>
      </p:grpSp>
      <p:sp>
        <p:nvSpPr>
          <p:cNvPr id="79910" name="Rectangle 38"/>
          <p:cNvSpPr>
            <a:spLocks noChangeArrowheads="1"/>
          </p:cNvSpPr>
          <p:nvPr/>
        </p:nvSpPr>
        <p:spPr bwMode="auto">
          <a:xfrm>
            <a:off x="4873625" y="1220391"/>
            <a:ext cx="3867150" cy="563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nSpc>
                <a:spcPct val="85000"/>
              </a:lnSpc>
              <a:spcAft>
                <a:spcPts val="200"/>
              </a:spcAft>
            </a:pPr>
            <a:r>
              <a:rPr lang="en-US" altLang="en-US" sz="1200"/>
              <a:t>The smallest uncovered number is 2 so this is subtracted from all other uncovered numbers and added to numbers at the intersection of lines</a:t>
            </a:r>
          </a:p>
        </p:txBody>
      </p:sp>
      <p:grpSp>
        <p:nvGrpSpPr>
          <p:cNvPr id="5" name="Group 4"/>
          <p:cNvGrpSpPr>
            <a:grpSpLocks/>
          </p:cNvGrpSpPr>
          <p:nvPr/>
        </p:nvGrpSpPr>
        <p:grpSpPr bwMode="auto">
          <a:xfrm>
            <a:off x="1373188" y="3019429"/>
            <a:ext cx="2093843" cy="609776"/>
            <a:chOff x="1372607" y="4025900"/>
            <a:chExt cx="2094639" cy="813552"/>
          </a:xfrm>
        </p:grpSpPr>
        <p:sp>
          <p:nvSpPr>
            <p:cNvPr id="78857" name="TextBox 1"/>
            <p:cNvSpPr txBox="1">
              <a:spLocks noChangeArrowheads="1"/>
            </p:cNvSpPr>
            <p:nvPr/>
          </p:nvSpPr>
          <p:spPr bwMode="auto">
            <a:xfrm>
              <a:off x="1372607" y="4469885"/>
              <a:ext cx="2094639" cy="369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spcAft>
                  <a:spcPts val="200"/>
                </a:spcAft>
              </a:pPr>
              <a:r>
                <a:rPr lang="en-US" altLang="en-US" sz="1200"/>
                <a:t>Smallest uncovered number</a:t>
              </a:r>
            </a:p>
          </p:txBody>
        </p:sp>
        <p:cxnSp>
          <p:nvCxnSpPr>
            <p:cNvPr id="4" name="Straight Arrow Connector 3"/>
            <p:cNvCxnSpPr/>
            <p:nvPr/>
          </p:nvCxnSpPr>
          <p:spPr>
            <a:xfrm flipH="1" flipV="1">
              <a:off x="2412814" y="4025900"/>
              <a:ext cx="211218" cy="513090"/>
            </a:xfrm>
            <a:prstGeom prst="straightConnector1">
              <a:avLst/>
            </a:prstGeom>
            <a:ln w="38100" cmpd="sng">
              <a:solidFill>
                <a:schemeClr val="tx1"/>
              </a:solidFill>
              <a:tailEnd type="triangle" w="med" len="sm"/>
            </a:ln>
            <a:effectLst/>
          </p:spPr>
          <p:style>
            <a:lnRef idx="2">
              <a:schemeClr val="accent1"/>
            </a:lnRef>
            <a:fillRef idx="0">
              <a:schemeClr val="accent1"/>
            </a:fillRef>
            <a:effectRef idx="1">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nodeType="afterEffect">
                                  <p:stCondLst>
                                    <p:cond delay="1000"/>
                                  </p:stCondLst>
                                  <p:childTnLst>
                                    <p:set>
                                      <p:cBhvr>
                                        <p:cTn id="6" dur="1" fill="hold">
                                          <p:stCondLst>
                                            <p:cond delay="0"/>
                                          </p:stCondLst>
                                        </p:cTn>
                                        <p:tgtEl>
                                          <p:spTgt spid="79875"/>
                                        </p:tgtEl>
                                        <p:attrNameLst>
                                          <p:attrName>style.visibility</p:attrName>
                                        </p:attrNameLst>
                                      </p:cBhvr>
                                      <p:to>
                                        <p:strVal val="visible"/>
                                      </p:to>
                                    </p:set>
                                    <p:animEffect transition="in" filter="strips(downRight)">
                                      <p:cBhvr>
                                        <p:cTn id="7" dur="1000"/>
                                        <p:tgtEl>
                                          <p:spTgt spid="7987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9891"/>
                                        </p:tgtEl>
                                        <p:attrNameLst>
                                          <p:attrName>style.visibility</p:attrName>
                                        </p:attrNameLst>
                                      </p:cBhvr>
                                      <p:to>
                                        <p:strVal val="visible"/>
                                      </p:to>
                                    </p:set>
                                    <p:animEffect transition="in" filter="wipe(left)">
                                      <p:cBhvr>
                                        <p:cTn id="12" dur="1000"/>
                                        <p:tgtEl>
                                          <p:spTgt spid="79891"/>
                                        </p:tgtEl>
                                      </p:cBhvr>
                                    </p:animEffect>
                                  </p:childTnLst>
                                </p:cTn>
                              </p:par>
                            </p:childTnLst>
                          </p:cTn>
                        </p:par>
                        <p:par>
                          <p:cTn id="13" fill="hold" nodeType="afterGroup">
                            <p:stCondLst>
                              <p:cond delay="1000"/>
                            </p:stCondLst>
                            <p:childTnLst>
                              <p:par>
                                <p:cTn id="14" presetID="22" presetClass="entr" presetSubtype="1" fill="hold" grpId="0" nodeType="afterEffect">
                                  <p:stCondLst>
                                    <p:cond delay="1000"/>
                                  </p:stCondLst>
                                  <p:childTnLst>
                                    <p:set>
                                      <p:cBhvr>
                                        <p:cTn id="15" dur="1" fill="hold">
                                          <p:stCondLst>
                                            <p:cond delay="0"/>
                                          </p:stCondLst>
                                        </p:cTn>
                                        <p:tgtEl>
                                          <p:spTgt spid="79892"/>
                                        </p:tgtEl>
                                        <p:attrNameLst>
                                          <p:attrName>style.visibility</p:attrName>
                                        </p:attrNameLst>
                                      </p:cBhvr>
                                      <p:to>
                                        <p:strVal val="visible"/>
                                      </p:to>
                                    </p:set>
                                    <p:animEffect transition="in" filter="wipe(up)">
                                      <p:cBhvr>
                                        <p:cTn id="16" dur="1000"/>
                                        <p:tgtEl>
                                          <p:spTgt spid="79892"/>
                                        </p:tgtEl>
                                      </p:cBhvr>
                                    </p:animEffect>
                                  </p:childTnLst>
                                </p:cTn>
                              </p:par>
                            </p:childTnLst>
                          </p:cTn>
                        </p:par>
                        <p:par>
                          <p:cTn id="17" fill="hold" nodeType="afterGroup">
                            <p:stCondLst>
                              <p:cond delay="3000"/>
                            </p:stCondLst>
                            <p:childTnLst>
                              <p:par>
                                <p:cTn id="18" presetID="18" presetClass="entr" presetSubtype="6" fill="hold" grpId="0" nodeType="afterEffect">
                                  <p:stCondLst>
                                    <p:cond delay="1000"/>
                                  </p:stCondLst>
                                  <p:childTnLst>
                                    <p:set>
                                      <p:cBhvr>
                                        <p:cTn id="19" dur="1" fill="hold">
                                          <p:stCondLst>
                                            <p:cond delay="0"/>
                                          </p:stCondLst>
                                        </p:cTn>
                                        <p:tgtEl>
                                          <p:spTgt spid="79893"/>
                                        </p:tgtEl>
                                        <p:attrNameLst>
                                          <p:attrName>style.visibility</p:attrName>
                                        </p:attrNameLst>
                                      </p:cBhvr>
                                      <p:to>
                                        <p:strVal val="visible"/>
                                      </p:to>
                                    </p:set>
                                    <p:animEffect transition="in" filter="strips(downRight)">
                                      <p:cBhvr>
                                        <p:cTn id="20" dur="1000"/>
                                        <p:tgtEl>
                                          <p:spTgt spid="79893"/>
                                        </p:tgtEl>
                                      </p:cBhvr>
                                    </p:animEffect>
                                  </p:childTnLst>
                                </p:cTn>
                              </p:par>
                            </p:childTnLst>
                          </p:cTn>
                        </p:par>
                        <p:par>
                          <p:cTn id="21" fill="hold" nodeType="afterGroup">
                            <p:stCondLst>
                              <p:cond delay="5000"/>
                            </p:stCondLst>
                            <p:childTnLst>
                              <p:par>
                                <p:cTn id="22" presetID="18" presetClass="entr" presetSubtype="6" fill="hold" grpId="0" nodeType="afterEffect">
                                  <p:stCondLst>
                                    <p:cond delay="2000"/>
                                  </p:stCondLst>
                                  <p:childTnLst>
                                    <p:set>
                                      <p:cBhvr>
                                        <p:cTn id="23" dur="1" fill="hold">
                                          <p:stCondLst>
                                            <p:cond delay="0"/>
                                          </p:stCondLst>
                                        </p:cTn>
                                        <p:tgtEl>
                                          <p:spTgt spid="79910"/>
                                        </p:tgtEl>
                                        <p:attrNameLst>
                                          <p:attrName>style.visibility</p:attrName>
                                        </p:attrNameLst>
                                      </p:cBhvr>
                                      <p:to>
                                        <p:strVal val="visible"/>
                                      </p:to>
                                    </p:set>
                                    <p:animEffect transition="in" filter="strips(downRight)">
                                      <p:cBhvr>
                                        <p:cTn id="24" dur="1000"/>
                                        <p:tgtEl>
                                          <p:spTgt spid="79910"/>
                                        </p:tgtEl>
                                      </p:cBhvr>
                                    </p:animEffect>
                                  </p:childTnLst>
                                </p:cTn>
                              </p:par>
                              <p:par>
                                <p:cTn id="25" presetID="18" presetClass="entr" presetSubtype="3" fill="hold" nodeType="withEffect">
                                  <p:stCondLst>
                                    <p:cond delay="2000"/>
                                  </p:stCondLst>
                                  <p:childTnLst>
                                    <p:set>
                                      <p:cBhvr>
                                        <p:cTn id="26" dur="1" fill="hold">
                                          <p:stCondLst>
                                            <p:cond delay="0"/>
                                          </p:stCondLst>
                                        </p:cTn>
                                        <p:tgtEl>
                                          <p:spTgt spid="5"/>
                                        </p:tgtEl>
                                        <p:attrNameLst>
                                          <p:attrName>style.visibility</p:attrName>
                                        </p:attrNameLst>
                                      </p:cBhvr>
                                      <p:to>
                                        <p:strVal val="visible"/>
                                      </p:to>
                                    </p:set>
                                    <p:animEffect transition="in" filter="strips(upRight)">
                                      <p:cBhvr>
                                        <p:cTn id="27" dur="1000"/>
                                        <p:tgtEl>
                                          <p:spTgt spid="5"/>
                                        </p:tgtEl>
                                      </p:cBhvr>
                                    </p:animEffect>
                                  </p:childTnLst>
                                </p:cTn>
                              </p:par>
                            </p:childTnLst>
                          </p:cTn>
                        </p:par>
                        <p:par>
                          <p:cTn id="28" fill="hold" nodeType="afterGroup">
                            <p:stCondLst>
                              <p:cond delay="8000"/>
                            </p:stCondLst>
                            <p:childTnLst>
                              <p:par>
                                <p:cTn id="29" presetID="18" presetClass="entr" presetSubtype="6" fill="hold" nodeType="afterEffect">
                                  <p:stCondLst>
                                    <p:cond delay="1000"/>
                                  </p:stCondLst>
                                  <p:childTnLst>
                                    <p:set>
                                      <p:cBhvr>
                                        <p:cTn id="30" dur="1" fill="hold">
                                          <p:stCondLst>
                                            <p:cond delay="0"/>
                                          </p:stCondLst>
                                        </p:cTn>
                                        <p:tgtEl>
                                          <p:spTgt spid="79894"/>
                                        </p:tgtEl>
                                        <p:attrNameLst>
                                          <p:attrName>style.visibility</p:attrName>
                                        </p:attrNameLst>
                                      </p:cBhvr>
                                      <p:to>
                                        <p:strVal val="visible"/>
                                      </p:to>
                                    </p:set>
                                    <p:animEffect transition="in" filter="strips(downRight)">
                                      <p:cBhvr>
                                        <p:cTn id="31" dur="1000"/>
                                        <p:tgtEl>
                                          <p:spTgt spid="798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891" grpId="0" animBg="1"/>
      <p:bldP spid="79892" grpId="0" animBg="1"/>
      <p:bldP spid="79893" grpId="0" autoUpdateAnimBg="0"/>
      <p:bldP spid="79910" grpId="0"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p:cNvSpPr>
            <a:spLocks noGrp="1" noChangeArrowheads="1"/>
          </p:cNvSpPr>
          <p:nvPr>
            <p:ph type="title"/>
          </p:nvPr>
        </p:nvSpPr>
        <p:spPr>
          <a:xfrm>
            <a:off x="685800" y="381000"/>
            <a:ext cx="7772400" cy="695325"/>
          </a:xfrm>
        </p:spPr>
        <p:txBody>
          <a:bodyPr/>
          <a:lstStyle/>
          <a:p>
            <a:pPr>
              <a:lnSpc>
                <a:spcPct val="80000"/>
              </a:lnSpc>
            </a:pPr>
            <a:r>
              <a:rPr lang="en-US" altLang="en-US" smtClean="0">
                <a:latin typeface="+mn-lt"/>
                <a:cs typeface="Arial" pitchFamily="34" charset="0"/>
              </a:rPr>
              <a:t>Assignment Example</a:t>
            </a:r>
          </a:p>
        </p:txBody>
      </p:sp>
      <p:sp>
        <p:nvSpPr>
          <p:cNvPr id="81923" name="Rectangle 3"/>
          <p:cNvSpPr>
            <a:spLocks noChangeArrowheads="1"/>
          </p:cNvSpPr>
          <p:nvPr/>
        </p:nvSpPr>
        <p:spPr bwMode="auto">
          <a:xfrm>
            <a:off x="606426" y="3439716"/>
            <a:ext cx="3616325" cy="406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nSpc>
                <a:spcPct val="85000"/>
              </a:lnSpc>
              <a:spcAft>
                <a:spcPts val="200"/>
              </a:spcAft>
            </a:pPr>
            <a:r>
              <a:rPr lang="en-US" altLang="en-US" sz="1200"/>
              <a:t>Because three lines are needed, the solution is optimal and assignments can be made</a:t>
            </a:r>
          </a:p>
        </p:txBody>
      </p:sp>
      <p:grpSp>
        <p:nvGrpSpPr>
          <p:cNvPr id="81924" name="Group 4"/>
          <p:cNvGrpSpPr>
            <a:grpSpLocks/>
          </p:cNvGrpSpPr>
          <p:nvPr/>
        </p:nvGrpSpPr>
        <p:grpSpPr bwMode="auto">
          <a:xfrm>
            <a:off x="385764" y="1219200"/>
            <a:ext cx="3856037" cy="1991915"/>
            <a:chOff x="243" y="1024"/>
            <a:chExt cx="2429" cy="1673"/>
          </a:xfrm>
        </p:grpSpPr>
        <p:sp>
          <p:nvSpPr>
            <p:cNvPr id="81925" name="Rectangle 5"/>
            <p:cNvSpPr>
              <a:spLocks noChangeArrowheads="1"/>
            </p:cNvSpPr>
            <p:nvPr/>
          </p:nvSpPr>
          <p:spPr bwMode="auto">
            <a:xfrm>
              <a:off x="258" y="1397"/>
              <a:ext cx="2414" cy="575"/>
            </a:xfrm>
            <a:prstGeom prst="rect">
              <a:avLst/>
            </a:prstGeom>
            <a:solidFill>
              <a:schemeClr val="accent3">
                <a:lumMod val="75000"/>
              </a:schemeClr>
            </a:solidFill>
            <a:ln>
              <a:noFill/>
            </a:ln>
            <a:effectLst/>
            <a:extLst/>
          </p:spPr>
          <p:txBody>
            <a:bodyPr wrap="none" anchor="ctr"/>
            <a:lstStyle/>
            <a:p>
              <a:pPr fontAlgn="auto">
                <a:spcBef>
                  <a:spcPts val="0"/>
                </a:spcBef>
                <a:spcAft>
                  <a:spcPts val="200"/>
                </a:spcAft>
                <a:defRPr/>
              </a:pPr>
              <a:endParaRPr lang="en-US" sz="1200" dirty="0">
                <a:latin typeface="+mn-lt"/>
                <a:cs typeface="+mn-cs"/>
              </a:endParaRPr>
            </a:p>
          </p:txBody>
        </p:sp>
        <p:sp>
          <p:nvSpPr>
            <p:cNvPr id="80928" name="Freeform 6"/>
            <p:cNvSpPr>
              <a:spLocks/>
            </p:cNvSpPr>
            <p:nvPr/>
          </p:nvSpPr>
          <p:spPr bwMode="auto">
            <a:xfrm>
              <a:off x="253" y="1592"/>
              <a:ext cx="834" cy="1053"/>
            </a:xfrm>
            <a:custGeom>
              <a:avLst/>
              <a:gdLst>
                <a:gd name="T0" fmla="*/ 0 w 834"/>
                <a:gd name="T1" fmla="*/ 0 h 1053"/>
                <a:gd name="T2" fmla="*/ 0 w 834"/>
                <a:gd name="T3" fmla="*/ 1053 h 1053"/>
                <a:gd name="T4" fmla="*/ 834 w 834"/>
                <a:gd name="T5" fmla="*/ 1053 h 1053"/>
                <a:gd name="T6" fmla="*/ 834 w 834"/>
                <a:gd name="T7" fmla="*/ 378 h 1053"/>
                <a:gd name="T8" fmla="*/ 0 w 834"/>
                <a:gd name="T9" fmla="*/ 0 h 1053"/>
                <a:gd name="T10" fmla="*/ 0 60000 65536"/>
                <a:gd name="T11" fmla="*/ 0 60000 65536"/>
                <a:gd name="T12" fmla="*/ 0 60000 65536"/>
                <a:gd name="T13" fmla="*/ 0 60000 65536"/>
                <a:gd name="T14" fmla="*/ 0 60000 65536"/>
                <a:gd name="T15" fmla="*/ 0 w 834"/>
                <a:gd name="T16" fmla="*/ 0 h 1053"/>
                <a:gd name="T17" fmla="*/ 834 w 834"/>
                <a:gd name="T18" fmla="*/ 1053 h 1053"/>
              </a:gdLst>
              <a:ahLst/>
              <a:cxnLst>
                <a:cxn ang="T10">
                  <a:pos x="T0" y="T1"/>
                </a:cxn>
                <a:cxn ang="T11">
                  <a:pos x="T2" y="T3"/>
                </a:cxn>
                <a:cxn ang="T12">
                  <a:pos x="T4" y="T5"/>
                </a:cxn>
                <a:cxn ang="T13">
                  <a:pos x="T6" y="T7"/>
                </a:cxn>
                <a:cxn ang="T14">
                  <a:pos x="T8" y="T9"/>
                </a:cxn>
              </a:cxnLst>
              <a:rect l="T15" t="T16" r="T17" b="T18"/>
              <a:pathLst>
                <a:path w="834" h="1053">
                  <a:moveTo>
                    <a:pt x="0" y="0"/>
                  </a:moveTo>
                  <a:lnTo>
                    <a:pt x="0" y="1053"/>
                  </a:lnTo>
                  <a:lnTo>
                    <a:pt x="834" y="1053"/>
                  </a:lnTo>
                  <a:lnTo>
                    <a:pt x="834" y="378"/>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spcAft>
                  <a:spcPts val="200"/>
                </a:spcAft>
              </a:pPr>
              <a:endParaRPr lang="en-US" sz="1200"/>
            </a:p>
          </p:txBody>
        </p:sp>
        <p:grpSp>
          <p:nvGrpSpPr>
            <p:cNvPr id="80929" name="Group 7"/>
            <p:cNvGrpSpPr>
              <a:grpSpLocks/>
            </p:cNvGrpSpPr>
            <p:nvPr/>
          </p:nvGrpSpPr>
          <p:grpSpPr bwMode="auto">
            <a:xfrm>
              <a:off x="243" y="1024"/>
              <a:ext cx="2426" cy="1673"/>
              <a:chOff x="243" y="1024"/>
              <a:chExt cx="2426" cy="1673"/>
            </a:xfrm>
          </p:grpSpPr>
          <p:sp>
            <p:nvSpPr>
              <p:cNvPr id="80930" name="Rectangle 8"/>
              <p:cNvSpPr>
                <a:spLocks noChangeArrowheads="1"/>
              </p:cNvSpPr>
              <p:nvPr/>
            </p:nvSpPr>
            <p:spPr bwMode="auto">
              <a:xfrm>
                <a:off x="750" y="1024"/>
                <a:ext cx="713"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spcAft>
                    <a:spcPts val="200"/>
                  </a:spcAft>
                </a:pPr>
                <a:r>
                  <a:rPr lang="en-US" altLang="en-US" sz="1200"/>
                  <a:t>Step 2 - Lines</a:t>
                </a:r>
              </a:p>
            </p:txBody>
          </p:sp>
          <p:grpSp>
            <p:nvGrpSpPr>
              <p:cNvPr id="80931" name="Group 9"/>
              <p:cNvGrpSpPr>
                <a:grpSpLocks/>
              </p:cNvGrpSpPr>
              <p:nvPr/>
            </p:nvGrpSpPr>
            <p:grpSpPr bwMode="auto">
              <a:xfrm>
                <a:off x="243" y="1387"/>
                <a:ext cx="2426" cy="1310"/>
                <a:chOff x="230" y="2527"/>
                <a:chExt cx="2426" cy="1310"/>
              </a:xfrm>
            </p:grpSpPr>
            <p:sp>
              <p:nvSpPr>
                <p:cNvPr id="80932" name="Rectangle 10"/>
                <p:cNvSpPr>
                  <a:spLocks noChangeArrowheads="1"/>
                </p:cNvSpPr>
                <p:nvPr/>
              </p:nvSpPr>
              <p:spPr bwMode="auto">
                <a:xfrm>
                  <a:off x="282" y="2687"/>
                  <a:ext cx="2270" cy="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tabLst>
                      <a:tab pos="1524000" algn="ctr"/>
                      <a:tab pos="2387600" algn="ctr"/>
                      <a:tab pos="3238500" algn="ctr"/>
                    </a:tabLst>
                    <a:defRPr>
                      <a:solidFill>
                        <a:schemeClr val="tx1"/>
                      </a:solidFill>
                      <a:latin typeface="Arial" pitchFamily="34" charset="0"/>
                      <a:cs typeface="Arial" pitchFamily="34" charset="0"/>
                    </a:defRPr>
                  </a:lvl1pPr>
                  <a:lvl2pPr marL="742950" indent="-285750">
                    <a:tabLst>
                      <a:tab pos="1524000" algn="ctr"/>
                      <a:tab pos="2387600" algn="ctr"/>
                      <a:tab pos="3238500" algn="ctr"/>
                    </a:tabLst>
                    <a:defRPr>
                      <a:solidFill>
                        <a:schemeClr val="tx1"/>
                      </a:solidFill>
                      <a:latin typeface="Arial" pitchFamily="34" charset="0"/>
                      <a:cs typeface="Arial" pitchFamily="34" charset="0"/>
                    </a:defRPr>
                  </a:lvl2pPr>
                  <a:lvl3pPr marL="1143000" indent="-228600">
                    <a:tabLst>
                      <a:tab pos="1524000" algn="ctr"/>
                      <a:tab pos="2387600" algn="ctr"/>
                      <a:tab pos="3238500" algn="ctr"/>
                    </a:tabLst>
                    <a:defRPr>
                      <a:solidFill>
                        <a:schemeClr val="tx1"/>
                      </a:solidFill>
                      <a:latin typeface="Arial" pitchFamily="34" charset="0"/>
                      <a:cs typeface="Arial" pitchFamily="34" charset="0"/>
                    </a:defRPr>
                  </a:lvl3pPr>
                  <a:lvl4pPr marL="1600200" indent="-228600">
                    <a:tabLst>
                      <a:tab pos="1524000" algn="ctr"/>
                      <a:tab pos="2387600" algn="ctr"/>
                      <a:tab pos="3238500" algn="ctr"/>
                    </a:tabLst>
                    <a:defRPr>
                      <a:solidFill>
                        <a:schemeClr val="tx1"/>
                      </a:solidFill>
                      <a:latin typeface="Arial" pitchFamily="34" charset="0"/>
                      <a:cs typeface="Arial" pitchFamily="34" charset="0"/>
                    </a:defRPr>
                  </a:lvl4pPr>
                  <a:lvl5pPr marL="2057400" indent="-228600">
                    <a:tabLst>
                      <a:tab pos="1524000" algn="ctr"/>
                      <a:tab pos="2387600" algn="ctr"/>
                      <a:tab pos="3238500" algn="ctr"/>
                    </a:tabLst>
                    <a:defRPr>
                      <a:solidFill>
                        <a:schemeClr val="tx1"/>
                      </a:solidFill>
                      <a:latin typeface="Arial" pitchFamily="34" charset="0"/>
                      <a:cs typeface="Arial" pitchFamily="34" charset="0"/>
                    </a:defRPr>
                  </a:lvl5pPr>
                  <a:lvl6pPr marL="2514600" indent="-228600" defTabSz="457200" fontAlgn="base">
                    <a:spcBef>
                      <a:spcPct val="0"/>
                    </a:spcBef>
                    <a:spcAft>
                      <a:spcPct val="0"/>
                    </a:spcAft>
                    <a:tabLst>
                      <a:tab pos="1524000" algn="ctr"/>
                      <a:tab pos="2387600" algn="ctr"/>
                      <a:tab pos="3238500" algn="ctr"/>
                    </a:tabLst>
                    <a:defRPr>
                      <a:solidFill>
                        <a:schemeClr val="tx1"/>
                      </a:solidFill>
                      <a:latin typeface="Arial" pitchFamily="34" charset="0"/>
                      <a:cs typeface="Arial" pitchFamily="34" charset="0"/>
                    </a:defRPr>
                  </a:lvl6pPr>
                  <a:lvl7pPr marL="2971800" indent="-228600" defTabSz="457200" fontAlgn="base">
                    <a:spcBef>
                      <a:spcPct val="0"/>
                    </a:spcBef>
                    <a:spcAft>
                      <a:spcPct val="0"/>
                    </a:spcAft>
                    <a:tabLst>
                      <a:tab pos="1524000" algn="ctr"/>
                      <a:tab pos="2387600" algn="ctr"/>
                      <a:tab pos="3238500" algn="ctr"/>
                    </a:tabLst>
                    <a:defRPr>
                      <a:solidFill>
                        <a:schemeClr val="tx1"/>
                      </a:solidFill>
                      <a:latin typeface="Arial" pitchFamily="34" charset="0"/>
                      <a:cs typeface="Arial" pitchFamily="34" charset="0"/>
                    </a:defRPr>
                  </a:lvl7pPr>
                  <a:lvl8pPr marL="3429000" indent="-228600" defTabSz="457200" fontAlgn="base">
                    <a:spcBef>
                      <a:spcPct val="0"/>
                    </a:spcBef>
                    <a:spcAft>
                      <a:spcPct val="0"/>
                    </a:spcAft>
                    <a:tabLst>
                      <a:tab pos="1524000" algn="ctr"/>
                      <a:tab pos="2387600" algn="ctr"/>
                      <a:tab pos="3238500" algn="ctr"/>
                    </a:tabLst>
                    <a:defRPr>
                      <a:solidFill>
                        <a:schemeClr val="tx1"/>
                      </a:solidFill>
                      <a:latin typeface="Arial" pitchFamily="34" charset="0"/>
                      <a:cs typeface="Arial" pitchFamily="34" charset="0"/>
                    </a:defRPr>
                  </a:lvl8pPr>
                  <a:lvl9pPr marL="3886200" indent="-228600" defTabSz="457200" fontAlgn="base">
                    <a:spcBef>
                      <a:spcPct val="0"/>
                    </a:spcBef>
                    <a:spcAft>
                      <a:spcPct val="0"/>
                    </a:spcAft>
                    <a:tabLst>
                      <a:tab pos="1524000" algn="ctr"/>
                      <a:tab pos="2387600" algn="ctr"/>
                      <a:tab pos="3238500" algn="ctr"/>
                    </a:tabLst>
                    <a:defRPr>
                      <a:solidFill>
                        <a:schemeClr val="tx1"/>
                      </a:solidFill>
                      <a:latin typeface="Arial" pitchFamily="34" charset="0"/>
                      <a:cs typeface="Arial" pitchFamily="34" charset="0"/>
                    </a:defRPr>
                  </a:lvl9pPr>
                </a:lstStyle>
                <a:p>
                  <a:pPr>
                    <a:spcAft>
                      <a:spcPts val="200"/>
                    </a:spcAft>
                  </a:pPr>
                  <a:r>
                    <a:rPr lang="en-US" altLang="en-US" sz="1400"/>
                    <a:t>	A	B	C</a:t>
                  </a:r>
                </a:p>
                <a:p>
                  <a:pPr>
                    <a:spcAft>
                      <a:spcPts val="200"/>
                    </a:spcAft>
                  </a:pPr>
                  <a:r>
                    <a:rPr lang="en-US" altLang="en-US" sz="1400"/>
                    <a:t>Job</a:t>
                  </a:r>
                </a:p>
                <a:p>
                  <a:pPr>
                    <a:lnSpc>
                      <a:spcPct val="115000"/>
                    </a:lnSpc>
                    <a:spcAft>
                      <a:spcPts val="200"/>
                    </a:spcAft>
                  </a:pPr>
                  <a:r>
                    <a:rPr lang="en-US" altLang="en-US" sz="1400"/>
                    <a:t>R-34	$  3	$  4	$  0</a:t>
                  </a:r>
                </a:p>
                <a:p>
                  <a:pPr>
                    <a:lnSpc>
                      <a:spcPct val="115000"/>
                    </a:lnSpc>
                    <a:spcAft>
                      <a:spcPts val="200"/>
                    </a:spcAft>
                  </a:pPr>
                  <a:r>
                    <a:rPr lang="en-US" altLang="en-US" sz="1400"/>
                    <a:t>S-66	$  0	$  0	$  5</a:t>
                  </a:r>
                </a:p>
                <a:p>
                  <a:pPr>
                    <a:lnSpc>
                      <a:spcPct val="115000"/>
                    </a:lnSpc>
                    <a:spcAft>
                      <a:spcPts val="200"/>
                    </a:spcAft>
                  </a:pPr>
                  <a:r>
                    <a:rPr lang="en-US" altLang="en-US" sz="1400"/>
                    <a:t>T-50	$  0	$  1	$  0</a:t>
                  </a:r>
                </a:p>
              </p:txBody>
            </p:sp>
            <p:sp>
              <p:nvSpPr>
                <p:cNvPr id="80933" name="Rectangle 11"/>
                <p:cNvSpPr>
                  <a:spLocks noChangeArrowheads="1"/>
                </p:cNvSpPr>
                <p:nvPr/>
              </p:nvSpPr>
              <p:spPr bwMode="auto">
                <a:xfrm>
                  <a:off x="230" y="2527"/>
                  <a:ext cx="568"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spcAft>
                      <a:spcPts val="200"/>
                    </a:spcAft>
                  </a:pPr>
                  <a:r>
                    <a:rPr lang="en-US" altLang="en-US" sz="1200"/>
                    <a:t>Typesetter</a:t>
                  </a:r>
                </a:p>
              </p:txBody>
            </p:sp>
            <p:sp>
              <p:nvSpPr>
                <p:cNvPr id="80934" name="Rectangle 12"/>
                <p:cNvSpPr>
                  <a:spLocks noChangeArrowheads="1"/>
                </p:cNvSpPr>
                <p:nvPr/>
              </p:nvSpPr>
              <p:spPr bwMode="auto">
                <a:xfrm>
                  <a:off x="240" y="2536"/>
                  <a:ext cx="2416" cy="124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spcAft>
                      <a:spcPts val="200"/>
                    </a:spcAft>
                  </a:pPr>
                  <a:endParaRPr lang="en-US" altLang="en-US" sz="1200"/>
                </a:p>
              </p:txBody>
            </p:sp>
            <p:sp>
              <p:nvSpPr>
                <p:cNvPr id="80935" name="Line 13"/>
                <p:cNvSpPr>
                  <a:spLocks noChangeShapeType="1"/>
                </p:cNvSpPr>
                <p:nvPr/>
              </p:nvSpPr>
              <p:spPr bwMode="auto">
                <a:xfrm>
                  <a:off x="2160" y="2528"/>
                  <a:ext cx="0" cy="124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spcAft>
                      <a:spcPts val="200"/>
                    </a:spcAft>
                  </a:pPr>
                  <a:endParaRPr lang="en-US" sz="1200"/>
                </a:p>
              </p:txBody>
            </p:sp>
            <p:sp>
              <p:nvSpPr>
                <p:cNvPr id="80936" name="Line 14"/>
                <p:cNvSpPr>
                  <a:spLocks noChangeShapeType="1"/>
                </p:cNvSpPr>
                <p:nvPr/>
              </p:nvSpPr>
              <p:spPr bwMode="auto">
                <a:xfrm>
                  <a:off x="1072" y="2536"/>
                  <a:ext cx="0" cy="124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spcAft>
                      <a:spcPts val="200"/>
                    </a:spcAft>
                  </a:pPr>
                  <a:endParaRPr lang="en-US" sz="1200"/>
                </a:p>
              </p:txBody>
            </p:sp>
            <p:sp>
              <p:nvSpPr>
                <p:cNvPr id="80937" name="Line 15"/>
                <p:cNvSpPr>
                  <a:spLocks noChangeShapeType="1"/>
                </p:cNvSpPr>
                <p:nvPr/>
              </p:nvSpPr>
              <p:spPr bwMode="auto">
                <a:xfrm>
                  <a:off x="1616" y="2536"/>
                  <a:ext cx="0" cy="124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spcAft>
                      <a:spcPts val="200"/>
                    </a:spcAft>
                  </a:pPr>
                  <a:endParaRPr lang="en-US" sz="1200"/>
                </a:p>
              </p:txBody>
            </p:sp>
            <p:sp>
              <p:nvSpPr>
                <p:cNvPr id="80938" name="Line 16"/>
                <p:cNvSpPr>
                  <a:spLocks noChangeShapeType="1"/>
                </p:cNvSpPr>
                <p:nvPr/>
              </p:nvSpPr>
              <p:spPr bwMode="auto">
                <a:xfrm>
                  <a:off x="232" y="3112"/>
                  <a:ext cx="241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spcAft>
                      <a:spcPts val="200"/>
                    </a:spcAft>
                  </a:pPr>
                  <a:endParaRPr lang="en-US" sz="1200"/>
                </a:p>
              </p:txBody>
            </p:sp>
            <p:sp>
              <p:nvSpPr>
                <p:cNvPr id="80939" name="Line 17"/>
                <p:cNvSpPr>
                  <a:spLocks noChangeShapeType="1"/>
                </p:cNvSpPr>
                <p:nvPr/>
              </p:nvSpPr>
              <p:spPr bwMode="auto">
                <a:xfrm>
                  <a:off x="232" y="3336"/>
                  <a:ext cx="241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spcAft>
                      <a:spcPts val="200"/>
                    </a:spcAft>
                  </a:pPr>
                  <a:endParaRPr lang="en-US" sz="1200"/>
                </a:p>
              </p:txBody>
            </p:sp>
            <p:sp>
              <p:nvSpPr>
                <p:cNvPr id="80940" name="Line 18"/>
                <p:cNvSpPr>
                  <a:spLocks noChangeShapeType="1"/>
                </p:cNvSpPr>
                <p:nvPr/>
              </p:nvSpPr>
              <p:spPr bwMode="auto">
                <a:xfrm>
                  <a:off x="240" y="3552"/>
                  <a:ext cx="241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spcAft>
                      <a:spcPts val="200"/>
                    </a:spcAft>
                  </a:pPr>
                  <a:endParaRPr lang="en-US" sz="1200"/>
                </a:p>
              </p:txBody>
            </p:sp>
            <p:sp>
              <p:nvSpPr>
                <p:cNvPr id="80941" name="Line 19"/>
                <p:cNvSpPr>
                  <a:spLocks noChangeShapeType="1"/>
                </p:cNvSpPr>
                <p:nvPr/>
              </p:nvSpPr>
              <p:spPr bwMode="auto">
                <a:xfrm>
                  <a:off x="232" y="2728"/>
                  <a:ext cx="832" cy="37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spcAft>
                      <a:spcPts val="200"/>
                    </a:spcAft>
                  </a:pPr>
                  <a:endParaRPr lang="en-US" sz="1200"/>
                </a:p>
              </p:txBody>
            </p:sp>
          </p:grpSp>
        </p:grpSp>
      </p:grpSp>
      <p:sp>
        <p:nvSpPr>
          <p:cNvPr id="81940" name="Rectangle 20"/>
          <p:cNvSpPr>
            <a:spLocks noChangeArrowheads="1"/>
          </p:cNvSpPr>
          <p:nvPr/>
        </p:nvSpPr>
        <p:spPr bwMode="auto">
          <a:xfrm>
            <a:off x="4648201" y="1172766"/>
            <a:ext cx="4168775" cy="406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nSpc>
                <a:spcPct val="85000"/>
              </a:lnSpc>
              <a:spcAft>
                <a:spcPts val="200"/>
              </a:spcAft>
            </a:pPr>
            <a:r>
              <a:rPr lang="en-US" altLang="en-US" sz="1200"/>
              <a:t>Start by assigning R-34 to worker C as this is the only possible assignment for worker C.</a:t>
            </a:r>
          </a:p>
        </p:txBody>
      </p:sp>
      <p:sp>
        <p:nvSpPr>
          <p:cNvPr id="81941" name="Line 21"/>
          <p:cNvSpPr>
            <a:spLocks noChangeShapeType="1"/>
          </p:cNvSpPr>
          <p:nvPr/>
        </p:nvSpPr>
        <p:spPr bwMode="auto">
          <a:xfrm>
            <a:off x="2209800" y="2238375"/>
            <a:ext cx="0" cy="1019175"/>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spcAft>
                <a:spcPts val="200"/>
              </a:spcAft>
            </a:pPr>
            <a:endParaRPr lang="en-US" sz="1200"/>
          </a:p>
        </p:txBody>
      </p:sp>
      <p:sp>
        <p:nvSpPr>
          <p:cNvPr id="81942" name="Line 22"/>
          <p:cNvSpPr>
            <a:spLocks noChangeShapeType="1"/>
          </p:cNvSpPr>
          <p:nvPr/>
        </p:nvSpPr>
        <p:spPr bwMode="auto">
          <a:xfrm>
            <a:off x="3073400" y="2238375"/>
            <a:ext cx="0" cy="1019175"/>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spcAft>
                <a:spcPts val="200"/>
              </a:spcAft>
            </a:pPr>
            <a:endParaRPr lang="en-US" sz="1200"/>
          </a:p>
        </p:txBody>
      </p:sp>
      <p:grpSp>
        <p:nvGrpSpPr>
          <p:cNvPr id="5" name="Group 4"/>
          <p:cNvGrpSpPr>
            <a:grpSpLocks/>
          </p:cNvGrpSpPr>
          <p:nvPr/>
        </p:nvGrpSpPr>
        <p:grpSpPr bwMode="auto">
          <a:xfrm>
            <a:off x="4830763" y="2886074"/>
            <a:ext cx="3852862" cy="1991814"/>
            <a:chOff x="4830763" y="3848100"/>
            <a:chExt cx="3852862" cy="2655647"/>
          </a:xfrm>
        </p:grpSpPr>
        <p:sp>
          <p:nvSpPr>
            <p:cNvPr id="80906" name="Rectangle 33"/>
            <p:cNvSpPr>
              <a:spLocks noChangeArrowheads="1"/>
            </p:cNvSpPr>
            <p:nvPr/>
          </p:nvSpPr>
          <p:spPr bwMode="auto">
            <a:xfrm>
              <a:off x="5140326" y="3848100"/>
              <a:ext cx="1636538" cy="369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spcAft>
                  <a:spcPts val="200"/>
                </a:spcAft>
              </a:pPr>
              <a:r>
                <a:rPr lang="en-US" altLang="en-US" sz="1200"/>
                <a:t>Step 4 - Assignments</a:t>
              </a:r>
            </a:p>
          </p:txBody>
        </p:sp>
        <p:grpSp>
          <p:nvGrpSpPr>
            <p:cNvPr id="80907" name="Group 3"/>
            <p:cNvGrpSpPr>
              <a:grpSpLocks/>
            </p:cNvGrpSpPr>
            <p:nvPr/>
          </p:nvGrpSpPr>
          <p:grpSpPr bwMode="auto">
            <a:xfrm>
              <a:off x="4830763" y="4424363"/>
              <a:ext cx="3852862" cy="2079384"/>
              <a:chOff x="4830763" y="4424363"/>
              <a:chExt cx="3852862" cy="2079384"/>
            </a:xfrm>
          </p:grpSpPr>
          <p:grpSp>
            <p:nvGrpSpPr>
              <p:cNvPr id="80908" name="Group 1"/>
              <p:cNvGrpSpPr>
                <a:grpSpLocks/>
              </p:cNvGrpSpPr>
              <p:nvPr/>
            </p:nvGrpSpPr>
            <p:grpSpPr bwMode="auto">
              <a:xfrm>
                <a:off x="4841875" y="4437063"/>
                <a:ext cx="3841750" cy="1984375"/>
                <a:chOff x="4841875" y="4437063"/>
                <a:chExt cx="3841750" cy="1984375"/>
              </a:xfrm>
            </p:grpSpPr>
            <p:sp>
              <p:nvSpPr>
                <p:cNvPr id="81945" name="Rectangle 25"/>
                <p:cNvSpPr>
                  <a:spLocks noChangeArrowheads="1"/>
                </p:cNvSpPr>
                <p:nvPr/>
              </p:nvSpPr>
              <p:spPr bwMode="auto">
                <a:xfrm>
                  <a:off x="7037388" y="4440214"/>
                  <a:ext cx="863600" cy="909600"/>
                </a:xfrm>
                <a:prstGeom prst="rect">
                  <a:avLst/>
                </a:prstGeom>
                <a:solidFill>
                  <a:schemeClr val="accent4"/>
                </a:solidFill>
                <a:ln>
                  <a:noFill/>
                </a:ln>
                <a:effectLst/>
                <a:extLst/>
              </p:spPr>
              <p:txBody>
                <a:bodyPr wrap="none" anchor="ctr"/>
                <a:lstStyle/>
                <a:p>
                  <a:pPr fontAlgn="auto">
                    <a:spcBef>
                      <a:spcPts val="0"/>
                    </a:spcBef>
                    <a:spcAft>
                      <a:spcPts val="200"/>
                    </a:spcAft>
                    <a:defRPr/>
                  </a:pPr>
                  <a:endParaRPr lang="en-US" sz="1200" dirty="0">
                    <a:latin typeface="+mn-lt"/>
                    <a:cs typeface="+mn-cs"/>
                  </a:endParaRPr>
                </a:p>
              </p:txBody>
            </p:sp>
            <p:sp>
              <p:nvSpPr>
                <p:cNvPr id="80921" name="Rectangle 26"/>
                <p:cNvSpPr>
                  <a:spLocks noChangeArrowheads="1"/>
                </p:cNvSpPr>
                <p:nvPr/>
              </p:nvSpPr>
              <p:spPr bwMode="auto">
                <a:xfrm>
                  <a:off x="6165850" y="4440238"/>
                  <a:ext cx="863600" cy="914400"/>
                </a:xfrm>
                <a:prstGeom prst="rect">
                  <a:avLst/>
                </a:prstGeom>
                <a:solidFill>
                  <a:srgbClr val="9FACC7"/>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spcAft>
                      <a:spcPts val="200"/>
                    </a:spcAft>
                  </a:pPr>
                  <a:endParaRPr lang="en-US" altLang="en-US" sz="1200"/>
                </a:p>
              </p:txBody>
            </p:sp>
            <p:sp>
              <p:nvSpPr>
                <p:cNvPr id="80922" name="Rectangle 27"/>
                <p:cNvSpPr>
                  <a:spLocks noChangeArrowheads="1"/>
                </p:cNvSpPr>
                <p:nvPr/>
              </p:nvSpPr>
              <p:spPr bwMode="auto">
                <a:xfrm>
                  <a:off x="4841875" y="5351463"/>
                  <a:ext cx="1323975" cy="354013"/>
                </a:xfrm>
                <a:prstGeom prst="rect">
                  <a:avLst/>
                </a:prstGeom>
                <a:solidFill>
                  <a:srgbClr val="F75F75"/>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spcAft>
                      <a:spcPts val="200"/>
                    </a:spcAft>
                  </a:pPr>
                  <a:endParaRPr lang="en-US" altLang="en-US" sz="1200"/>
                </a:p>
              </p:txBody>
            </p:sp>
            <p:sp>
              <p:nvSpPr>
                <p:cNvPr id="80923" name="Rectangle 28"/>
                <p:cNvSpPr>
                  <a:spLocks noChangeArrowheads="1"/>
                </p:cNvSpPr>
                <p:nvPr/>
              </p:nvSpPr>
              <p:spPr bwMode="auto">
                <a:xfrm>
                  <a:off x="7893050" y="4437063"/>
                  <a:ext cx="790575" cy="1268413"/>
                </a:xfrm>
                <a:prstGeom prst="rect">
                  <a:avLst/>
                </a:prstGeom>
                <a:solidFill>
                  <a:srgbClr val="EEA94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spcAft>
                      <a:spcPts val="200"/>
                    </a:spcAft>
                  </a:pPr>
                  <a:endParaRPr lang="en-US" altLang="en-US" sz="1200"/>
                </a:p>
              </p:txBody>
            </p:sp>
            <p:sp>
              <p:nvSpPr>
                <p:cNvPr id="80924" name="Rectangle 29"/>
                <p:cNvSpPr>
                  <a:spLocks noChangeArrowheads="1"/>
                </p:cNvSpPr>
                <p:nvPr/>
              </p:nvSpPr>
              <p:spPr bwMode="auto">
                <a:xfrm>
                  <a:off x="4843463" y="6053138"/>
                  <a:ext cx="2187575" cy="36830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spcAft>
                      <a:spcPts val="200"/>
                    </a:spcAft>
                  </a:pPr>
                  <a:endParaRPr lang="en-US" altLang="en-US" sz="1200"/>
                </a:p>
              </p:txBody>
            </p:sp>
            <p:sp>
              <p:nvSpPr>
                <p:cNvPr id="81950" name="Rectangle 30"/>
                <p:cNvSpPr>
                  <a:spLocks noChangeArrowheads="1"/>
                </p:cNvSpPr>
                <p:nvPr/>
              </p:nvSpPr>
              <p:spPr bwMode="auto">
                <a:xfrm>
                  <a:off x="7031038" y="5710163"/>
                  <a:ext cx="863600" cy="347648"/>
                </a:xfrm>
                <a:prstGeom prst="rect">
                  <a:avLst/>
                </a:prstGeom>
                <a:solidFill>
                  <a:schemeClr val="accent4"/>
                </a:solidFill>
                <a:ln>
                  <a:noFill/>
                </a:ln>
                <a:effectLst/>
                <a:extLst/>
              </p:spPr>
              <p:txBody>
                <a:bodyPr wrap="none" anchor="ctr"/>
                <a:lstStyle/>
                <a:p>
                  <a:pPr fontAlgn="auto">
                    <a:spcBef>
                      <a:spcPts val="0"/>
                    </a:spcBef>
                    <a:spcAft>
                      <a:spcPts val="200"/>
                    </a:spcAft>
                    <a:defRPr/>
                  </a:pPr>
                  <a:endParaRPr lang="en-US" sz="1200" dirty="0">
                    <a:latin typeface="+mn-lt"/>
                    <a:cs typeface="+mn-cs"/>
                  </a:endParaRPr>
                </a:p>
              </p:txBody>
            </p:sp>
            <p:sp>
              <p:nvSpPr>
                <p:cNvPr id="80926" name="Rectangle 31"/>
                <p:cNvSpPr>
                  <a:spLocks noChangeArrowheads="1"/>
                </p:cNvSpPr>
                <p:nvPr/>
              </p:nvSpPr>
              <p:spPr bwMode="auto">
                <a:xfrm>
                  <a:off x="4843463" y="5707063"/>
                  <a:ext cx="1328738" cy="350838"/>
                </a:xfrm>
                <a:prstGeom prst="rect">
                  <a:avLst/>
                </a:prstGeom>
                <a:solidFill>
                  <a:srgbClr val="BDD6AE"/>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spcAft>
                      <a:spcPts val="200"/>
                    </a:spcAft>
                  </a:pPr>
                  <a:endParaRPr lang="en-US" altLang="en-US" sz="1200"/>
                </a:p>
              </p:txBody>
            </p:sp>
          </p:grpSp>
          <p:grpSp>
            <p:nvGrpSpPr>
              <p:cNvPr id="80909" name="Group 2"/>
              <p:cNvGrpSpPr>
                <a:grpSpLocks/>
              </p:cNvGrpSpPr>
              <p:nvPr/>
            </p:nvGrpSpPr>
            <p:grpSpPr bwMode="auto">
              <a:xfrm>
                <a:off x="4830763" y="4424363"/>
                <a:ext cx="3851275" cy="2079384"/>
                <a:chOff x="4830763" y="4424363"/>
                <a:chExt cx="3851275" cy="2079384"/>
              </a:xfrm>
            </p:grpSpPr>
            <p:sp>
              <p:nvSpPr>
                <p:cNvPr id="80910" name="Rectangle 35"/>
                <p:cNvSpPr>
                  <a:spLocks noChangeArrowheads="1"/>
                </p:cNvSpPr>
                <p:nvPr/>
              </p:nvSpPr>
              <p:spPr bwMode="auto">
                <a:xfrm>
                  <a:off x="4913313" y="4678363"/>
                  <a:ext cx="3603872" cy="1825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tabLst>
                      <a:tab pos="1524000" algn="ctr"/>
                      <a:tab pos="2387600" algn="ctr"/>
                      <a:tab pos="3238500" algn="ctr"/>
                    </a:tabLst>
                    <a:defRPr>
                      <a:solidFill>
                        <a:schemeClr val="tx1"/>
                      </a:solidFill>
                      <a:latin typeface="Arial" pitchFamily="34" charset="0"/>
                      <a:cs typeface="Arial" pitchFamily="34" charset="0"/>
                    </a:defRPr>
                  </a:lvl1pPr>
                  <a:lvl2pPr marL="742950" indent="-285750">
                    <a:tabLst>
                      <a:tab pos="1524000" algn="ctr"/>
                      <a:tab pos="2387600" algn="ctr"/>
                      <a:tab pos="3238500" algn="ctr"/>
                    </a:tabLst>
                    <a:defRPr>
                      <a:solidFill>
                        <a:schemeClr val="tx1"/>
                      </a:solidFill>
                      <a:latin typeface="Arial" pitchFamily="34" charset="0"/>
                      <a:cs typeface="Arial" pitchFamily="34" charset="0"/>
                    </a:defRPr>
                  </a:lvl2pPr>
                  <a:lvl3pPr marL="1143000" indent="-228600">
                    <a:tabLst>
                      <a:tab pos="1524000" algn="ctr"/>
                      <a:tab pos="2387600" algn="ctr"/>
                      <a:tab pos="3238500" algn="ctr"/>
                    </a:tabLst>
                    <a:defRPr>
                      <a:solidFill>
                        <a:schemeClr val="tx1"/>
                      </a:solidFill>
                      <a:latin typeface="Arial" pitchFamily="34" charset="0"/>
                      <a:cs typeface="Arial" pitchFamily="34" charset="0"/>
                    </a:defRPr>
                  </a:lvl3pPr>
                  <a:lvl4pPr marL="1600200" indent="-228600">
                    <a:tabLst>
                      <a:tab pos="1524000" algn="ctr"/>
                      <a:tab pos="2387600" algn="ctr"/>
                      <a:tab pos="3238500" algn="ctr"/>
                    </a:tabLst>
                    <a:defRPr>
                      <a:solidFill>
                        <a:schemeClr val="tx1"/>
                      </a:solidFill>
                      <a:latin typeface="Arial" pitchFamily="34" charset="0"/>
                      <a:cs typeface="Arial" pitchFamily="34" charset="0"/>
                    </a:defRPr>
                  </a:lvl4pPr>
                  <a:lvl5pPr marL="2057400" indent="-228600">
                    <a:tabLst>
                      <a:tab pos="1524000" algn="ctr"/>
                      <a:tab pos="2387600" algn="ctr"/>
                      <a:tab pos="3238500" algn="ctr"/>
                    </a:tabLst>
                    <a:defRPr>
                      <a:solidFill>
                        <a:schemeClr val="tx1"/>
                      </a:solidFill>
                      <a:latin typeface="Arial" pitchFamily="34" charset="0"/>
                      <a:cs typeface="Arial" pitchFamily="34" charset="0"/>
                    </a:defRPr>
                  </a:lvl5pPr>
                  <a:lvl6pPr marL="2514600" indent="-228600" defTabSz="457200" fontAlgn="base">
                    <a:spcBef>
                      <a:spcPct val="0"/>
                    </a:spcBef>
                    <a:spcAft>
                      <a:spcPct val="0"/>
                    </a:spcAft>
                    <a:tabLst>
                      <a:tab pos="1524000" algn="ctr"/>
                      <a:tab pos="2387600" algn="ctr"/>
                      <a:tab pos="3238500" algn="ctr"/>
                    </a:tabLst>
                    <a:defRPr>
                      <a:solidFill>
                        <a:schemeClr val="tx1"/>
                      </a:solidFill>
                      <a:latin typeface="Arial" pitchFamily="34" charset="0"/>
                      <a:cs typeface="Arial" pitchFamily="34" charset="0"/>
                    </a:defRPr>
                  </a:lvl6pPr>
                  <a:lvl7pPr marL="2971800" indent="-228600" defTabSz="457200" fontAlgn="base">
                    <a:spcBef>
                      <a:spcPct val="0"/>
                    </a:spcBef>
                    <a:spcAft>
                      <a:spcPct val="0"/>
                    </a:spcAft>
                    <a:tabLst>
                      <a:tab pos="1524000" algn="ctr"/>
                      <a:tab pos="2387600" algn="ctr"/>
                      <a:tab pos="3238500" algn="ctr"/>
                    </a:tabLst>
                    <a:defRPr>
                      <a:solidFill>
                        <a:schemeClr val="tx1"/>
                      </a:solidFill>
                      <a:latin typeface="Arial" pitchFamily="34" charset="0"/>
                      <a:cs typeface="Arial" pitchFamily="34" charset="0"/>
                    </a:defRPr>
                  </a:lvl7pPr>
                  <a:lvl8pPr marL="3429000" indent="-228600" defTabSz="457200" fontAlgn="base">
                    <a:spcBef>
                      <a:spcPct val="0"/>
                    </a:spcBef>
                    <a:spcAft>
                      <a:spcPct val="0"/>
                    </a:spcAft>
                    <a:tabLst>
                      <a:tab pos="1524000" algn="ctr"/>
                      <a:tab pos="2387600" algn="ctr"/>
                      <a:tab pos="3238500" algn="ctr"/>
                    </a:tabLst>
                    <a:defRPr>
                      <a:solidFill>
                        <a:schemeClr val="tx1"/>
                      </a:solidFill>
                      <a:latin typeface="Arial" pitchFamily="34" charset="0"/>
                      <a:cs typeface="Arial" pitchFamily="34" charset="0"/>
                    </a:defRPr>
                  </a:lvl8pPr>
                  <a:lvl9pPr marL="3886200" indent="-228600" defTabSz="457200" fontAlgn="base">
                    <a:spcBef>
                      <a:spcPct val="0"/>
                    </a:spcBef>
                    <a:spcAft>
                      <a:spcPct val="0"/>
                    </a:spcAft>
                    <a:tabLst>
                      <a:tab pos="1524000" algn="ctr"/>
                      <a:tab pos="2387600" algn="ctr"/>
                      <a:tab pos="3238500" algn="ctr"/>
                    </a:tabLst>
                    <a:defRPr>
                      <a:solidFill>
                        <a:schemeClr val="tx1"/>
                      </a:solidFill>
                      <a:latin typeface="Arial" pitchFamily="34" charset="0"/>
                      <a:cs typeface="Arial" pitchFamily="34" charset="0"/>
                    </a:defRPr>
                  </a:lvl9pPr>
                </a:lstStyle>
                <a:p>
                  <a:pPr>
                    <a:spcAft>
                      <a:spcPts val="200"/>
                    </a:spcAft>
                  </a:pPr>
                  <a:r>
                    <a:rPr lang="en-US" altLang="en-US" sz="1400"/>
                    <a:t>	A	B	C</a:t>
                  </a:r>
                </a:p>
                <a:p>
                  <a:pPr>
                    <a:spcAft>
                      <a:spcPts val="200"/>
                    </a:spcAft>
                  </a:pPr>
                  <a:r>
                    <a:rPr lang="en-US" altLang="en-US" sz="1400"/>
                    <a:t>Job</a:t>
                  </a:r>
                </a:p>
                <a:p>
                  <a:pPr>
                    <a:lnSpc>
                      <a:spcPct val="115000"/>
                    </a:lnSpc>
                    <a:spcAft>
                      <a:spcPts val="200"/>
                    </a:spcAft>
                  </a:pPr>
                  <a:r>
                    <a:rPr lang="en-US" altLang="en-US" sz="1400"/>
                    <a:t>R-34	$  3	$  4	$  0</a:t>
                  </a:r>
                </a:p>
                <a:p>
                  <a:pPr>
                    <a:lnSpc>
                      <a:spcPct val="115000"/>
                    </a:lnSpc>
                    <a:spcAft>
                      <a:spcPts val="200"/>
                    </a:spcAft>
                  </a:pPr>
                  <a:r>
                    <a:rPr lang="en-US" altLang="en-US" sz="1400"/>
                    <a:t>S-66	$  0	$  0	$  5</a:t>
                  </a:r>
                </a:p>
                <a:p>
                  <a:pPr>
                    <a:lnSpc>
                      <a:spcPct val="115000"/>
                    </a:lnSpc>
                    <a:spcAft>
                      <a:spcPts val="200"/>
                    </a:spcAft>
                  </a:pPr>
                  <a:r>
                    <a:rPr lang="en-US" altLang="en-US" sz="1400"/>
                    <a:t>T-50	$  0	$  1	$  0</a:t>
                  </a:r>
                </a:p>
              </p:txBody>
            </p:sp>
            <p:sp>
              <p:nvSpPr>
                <p:cNvPr id="80911" name="Rectangle 36"/>
                <p:cNvSpPr>
                  <a:spLocks noChangeArrowheads="1"/>
                </p:cNvSpPr>
                <p:nvPr/>
              </p:nvSpPr>
              <p:spPr bwMode="auto">
                <a:xfrm>
                  <a:off x="4830763" y="4424363"/>
                  <a:ext cx="902363" cy="369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spcAft>
                      <a:spcPts val="200"/>
                    </a:spcAft>
                  </a:pPr>
                  <a:r>
                    <a:rPr lang="en-US" altLang="en-US" sz="1200"/>
                    <a:t>Typesetter</a:t>
                  </a:r>
                </a:p>
              </p:txBody>
            </p:sp>
            <p:sp>
              <p:nvSpPr>
                <p:cNvPr id="80912" name="Rectangle 37"/>
                <p:cNvSpPr>
                  <a:spLocks noChangeArrowheads="1"/>
                </p:cNvSpPr>
                <p:nvPr/>
              </p:nvSpPr>
              <p:spPr bwMode="auto">
                <a:xfrm>
                  <a:off x="4846638" y="4438651"/>
                  <a:ext cx="3835400" cy="198120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spcAft>
                      <a:spcPts val="200"/>
                    </a:spcAft>
                  </a:pPr>
                  <a:endParaRPr lang="en-US" altLang="en-US" sz="1200"/>
                </a:p>
              </p:txBody>
            </p:sp>
            <p:sp>
              <p:nvSpPr>
                <p:cNvPr id="80913" name="Line 38"/>
                <p:cNvSpPr>
                  <a:spLocks noChangeShapeType="1"/>
                </p:cNvSpPr>
                <p:nvPr/>
              </p:nvSpPr>
              <p:spPr bwMode="auto">
                <a:xfrm>
                  <a:off x="7894638" y="4425951"/>
                  <a:ext cx="0" cy="19812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spcAft>
                      <a:spcPts val="200"/>
                    </a:spcAft>
                  </a:pPr>
                  <a:endParaRPr lang="en-US" sz="1200"/>
                </a:p>
              </p:txBody>
            </p:sp>
            <p:sp>
              <p:nvSpPr>
                <p:cNvPr id="80914" name="Line 39"/>
                <p:cNvSpPr>
                  <a:spLocks noChangeShapeType="1"/>
                </p:cNvSpPr>
                <p:nvPr/>
              </p:nvSpPr>
              <p:spPr bwMode="auto">
                <a:xfrm>
                  <a:off x="6167438" y="4438651"/>
                  <a:ext cx="0" cy="19685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spcAft>
                      <a:spcPts val="200"/>
                    </a:spcAft>
                  </a:pPr>
                  <a:endParaRPr lang="en-US" sz="1200"/>
                </a:p>
              </p:txBody>
            </p:sp>
            <p:sp>
              <p:nvSpPr>
                <p:cNvPr id="80915" name="Line 40"/>
                <p:cNvSpPr>
                  <a:spLocks noChangeShapeType="1"/>
                </p:cNvSpPr>
                <p:nvPr/>
              </p:nvSpPr>
              <p:spPr bwMode="auto">
                <a:xfrm>
                  <a:off x="7031038" y="4438651"/>
                  <a:ext cx="0" cy="19812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spcAft>
                      <a:spcPts val="200"/>
                    </a:spcAft>
                  </a:pPr>
                  <a:endParaRPr lang="en-US" sz="1200"/>
                </a:p>
              </p:txBody>
            </p:sp>
            <p:sp>
              <p:nvSpPr>
                <p:cNvPr id="80916" name="Line 41"/>
                <p:cNvSpPr>
                  <a:spLocks noChangeShapeType="1"/>
                </p:cNvSpPr>
                <p:nvPr/>
              </p:nvSpPr>
              <p:spPr bwMode="auto">
                <a:xfrm>
                  <a:off x="4833938" y="5353051"/>
                  <a:ext cx="38354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spcAft>
                      <a:spcPts val="200"/>
                    </a:spcAft>
                  </a:pPr>
                  <a:endParaRPr lang="en-US" sz="1200"/>
                </a:p>
              </p:txBody>
            </p:sp>
            <p:sp>
              <p:nvSpPr>
                <p:cNvPr id="80917" name="Line 42"/>
                <p:cNvSpPr>
                  <a:spLocks noChangeShapeType="1"/>
                </p:cNvSpPr>
                <p:nvPr/>
              </p:nvSpPr>
              <p:spPr bwMode="auto">
                <a:xfrm>
                  <a:off x="4833938" y="5708651"/>
                  <a:ext cx="38354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spcAft>
                      <a:spcPts val="200"/>
                    </a:spcAft>
                  </a:pPr>
                  <a:endParaRPr lang="en-US" sz="1200"/>
                </a:p>
              </p:txBody>
            </p:sp>
            <p:sp>
              <p:nvSpPr>
                <p:cNvPr id="80918" name="Line 43"/>
                <p:cNvSpPr>
                  <a:spLocks noChangeShapeType="1"/>
                </p:cNvSpPr>
                <p:nvPr/>
              </p:nvSpPr>
              <p:spPr bwMode="auto">
                <a:xfrm>
                  <a:off x="4846638" y="6051551"/>
                  <a:ext cx="38354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spcAft>
                      <a:spcPts val="200"/>
                    </a:spcAft>
                  </a:pPr>
                  <a:endParaRPr lang="en-US" sz="1200"/>
                </a:p>
              </p:txBody>
            </p:sp>
            <p:sp>
              <p:nvSpPr>
                <p:cNvPr id="80919" name="Line 44"/>
                <p:cNvSpPr>
                  <a:spLocks noChangeShapeType="1"/>
                </p:cNvSpPr>
                <p:nvPr/>
              </p:nvSpPr>
              <p:spPr bwMode="auto">
                <a:xfrm>
                  <a:off x="4833938" y="4743451"/>
                  <a:ext cx="1320800" cy="5969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spcAft>
                      <a:spcPts val="200"/>
                    </a:spcAft>
                  </a:pPr>
                  <a:endParaRPr lang="en-US" sz="1200"/>
                </a:p>
              </p:txBody>
            </p:sp>
          </p:grpSp>
        </p:grpSp>
      </p:grpSp>
      <p:sp>
        <p:nvSpPr>
          <p:cNvPr id="81965" name="Rectangle 45"/>
          <p:cNvSpPr>
            <a:spLocks noChangeArrowheads="1"/>
          </p:cNvSpPr>
          <p:nvPr/>
        </p:nvSpPr>
        <p:spPr bwMode="auto">
          <a:xfrm>
            <a:off x="4648201" y="1868091"/>
            <a:ext cx="4168775" cy="406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1524000" algn="l"/>
              </a:tabLst>
              <a:defRPr>
                <a:solidFill>
                  <a:schemeClr val="tx1"/>
                </a:solidFill>
                <a:latin typeface="Arial" pitchFamily="34" charset="0"/>
                <a:cs typeface="Arial" pitchFamily="34" charset="0"/>
              </a:defRPr>
            </a:lvl1pPr>
            <a:lvl2pPr marL="742950" indent="-285750">
              <a:tabLst>
                <a:tab pos="1524000" algn="l"/>
              </a:tabLst>
              <a:defRPr>
                <a:solidFill>
                  <a:schemeClr val="tx1"/>
                </a:solidFill>
                <a:latin typeface="Arial" pitchFamily="34" charset="0"/>
                <a:cs typeface="Arial" pitchFamily="34" charset="0"/>
              </a:defRPr>
            </a:lvl2pPr>
            <a:lvl3pPr marL="1143000" indent="-228600">
              <a:tabLst>
                <a:tab pos="1524000" algn="l"/>
              </a:tabLst>
              <a:defRPr>
                <a:solidFill>
                  <a:schemeClr val="tx1"/>
                </a:solidFill>
                <a:latin typeface="Arial" pitchFamily="34" charset="0"/>
                <a:cs typeface="Arial" pitchFamily="34" charset="0"/>
              </a:defRPr>
            </a:lvl3pPr>
            <a:lvl4pPr marL="1600200" indent="-228600">
              <a:tabLst>
                <a:tab pos="1524000" algn="l"/>
              </a:tabLst>
              <a:defRPr>
                <a:solidFill>
                  <a:schemeClr val="tx1"/>
                </a:solidFill>
                <a:latin typeface="Arial" pitchFamily="34" charset="0"/>
                <a:cs typeface="Arial" pitchFamily="34" charset="0"/>
              </a:defRPr>
            </a:lvl4pPr>
            <a:lvl5pPr marL="2057400" indent="-228600">
              <a:tabLst>
                <a:tab pos="1524000" algn="l"/>
              </a:tabLst>
              <a:defRPr>
                <a:solidFill>
                  <a:schemeClr val="tx1"/>
                </a:solidFill>
                <a:latin typeface="Arial" pitchFamily="34" charset="0"/>
                <a:cs typeface="Arial" pitchFamily="34" charset="0"/>
              </a:defRPr>
            </a:lvl5pPr>
            <a:lvl6pPr marL="2514600" indent="-228600" defTabSz="457200" fontAlgn="base">
              <a:spcBef>
                <a:spcPct val="0"/>
              </a:spcBef>
              <a:spcAft>
                <a:spcPct val="0"/>
              </a:spcAft>
              <a:tabLst>
                <a:tab pos="1524000" algn="l"/>
              </a:tabLst>
              <a:defRPr>
                <a:solidFill>
                  <a:schemeClr val="tx1"/>
                </a:solidFill>
                <a:latin typeface="Arial" pitchFamily="34" charset="0"/>
                <a:cs typeface="Arial" pitchFamily="34" charset="0"/>
              </a:defRPr>
            </a:lvl6pPr>
            <a:lvl7pPr marL="2971800" indent="-228600" defTabSz="457200" fontAlgn="base">
              <a:spcBef>
                <a:spcPct val="0"/>
              </a:spcBef>
              <a:spcAft>
                <a:spcPct val="0"/>
              </a:spcAft>
              <a:tabLst>
                <a:tab pos="1524000" algn="l"/>
              </a:tabLst>
              <a:defRPr>
                <a:solidFill>
                  <a:schemeClr val="tx1"/>
                </a:solidFill>
                <a:latin typeface="Arial" pitchFamily="34" charset="0"/>
                <a:cs typeface="Arial" pitchFamily="34" charset="0"/>
              </a:defRPr>
            </a:lvl7pPr>
            <a:lvl8pPr marL="3429000" indent="-228600" defTabSz="457200" fontAlgn="base">
              <a:spcBef>
                <a:spcPct val="0"/>
              </a:spcBef>
              <a:spcAft>
                <a:spcPct val="0"/>
              </a:spcAft>
              <a:tabLst>
                <a:tab pos="1524000" algn="l"/>
              </a:tabLst>
              <a:defRPr>
                <a:solidFill>
                  <a:schemeClr val="tx1"/>
                </a:solidFill>
                <a:latin typeface="Arial" pitchFamily="34" charset="0"/>
                <a:cs typeface="Arial" pitchFamily="34" charset="0"/>
              </a:defRPr>
            </a:lvl8pPr>
            <a:lvl9pPr marL="3886200" indent="-228600" defTabSz="457200" fontAlgn="base">
              <a:spcBef>
                <a:spcPct val="0"/>
              </a:spcBef>
              <a:spcAft>
                <a:spcPct val="0"/>
              </a:spcAft>
              <a:tabLst>
                <a:tab pos="1524000" algn="l"/>
              </a:tabLst>
              <a:defRPr>
                <a:solidFill>
                  <a:schemeClr val="tx1"/>
                </a:solidFill>
                <a:latin typeface="Arial" pitchFamily="34" charset="0"/>
                <a:cs typeface="Arial" pitchFamily="34" charset="0"/>
              </a:defRPr>
            </a:lvl9pPr>
          </a:lstStyle>
          <a:p>
            <a:pPr>
              <a:lnSpc>
                <a:spcPct val="85000"/>
              </a:lnSpc>
              <a:spcAft>
                <a:spcPts val="200"/>
              </a:spcAft>
              <a:tabLst/>
            </a:pPr>
            <a:r>
              <a:rPr lang="en-US" altLang="en-US" sz="1200" smtClean="0"/>
              <a:t>Job </a:t>
            </a:r>
            <a:r>
              <a:rPr lang="en-US" altLang="en-US" sz="1200"/>
              <a:t>T-50 must go to worker A as worker C is already assigned. This leaves S-66 for worker B.</a:t>
            </a:r>
          </a:p>
        </p:txBody>
      </p:sp>
      <p:sp>
        <p:nvSpPr>
          <p:cNvPr id="81966" name="Line 46"/>
          <p:cNvSpPr>
            <a:spLocks noChangeShapeType="1"/>
          </p:cNvSpPr>
          <p:nvPr/>
        </p:nvSpPr>
        <p:spPr bwMode="auto">
          <a:xfrm>
            <a:off x="3937000" y="2238375"/>
            <a:ext cx="0" cy="1019175"/>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spcAft>
                <a:spcPts val="200"/>
              </a:spcAft>
            </a:pPr>
            <a:endParaRPr lang="en-US" sz="1200"/>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nodeType="afterEffect">
                                  <p:stCondLst>
                                    <p:cond delay="1000"/>
                                  </p:stCondLst>
                                  <p:childTnLst>
                                    <p:set>
                                      <p:cBhvr>
                                        <p:cTn id="6" dur="1" fill="hold">
                                          <p:stCondLst>
                                            <p:cond delay="0"/>
                                          </p:stCondLst>
                                        </p:cTn>
                                        <p:tgtEl>
                                          <p:spTgt spid="81924"/>
                                        </p:tgtEl>
                                        <p:attrNameLst>
                                          <p:attrName>style.visibility</p:attrName>
                                        </p:attrNameLst>
                                      </p:cBhvr>
                                      <p:to>
                                        <p:strVal val="visible"/>
                                      </p:to>
                                    </p:set>
                                    <p:animEffect transition="in" filter="strips(downRight)">
                                      <p:cBhvr>
                                        <p:cTn id="7" dur="1000"/>
                                        <p:tgtEl>
                                          <p:spTgt spid="8192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81941"/>
                                        </p:tgtEl>
                                        <p:attrNameLst>
                                          <p:attrName>style.visibility</p:attrName>
                                        </p:attrNameLst>
                                      </p:cBhvr>
                                      <p:to>
                                        <p:strVal val="visible"/>
                                      </p:to>
                                    </p:set>
                                    <p:animEffect transition="in" filter="wipe(up)">
                                      <p:cBhvr>
                                        <p:cTn id="12" dur="1000"/>
                                        <p:tgtEl>
                                          <p:spTgt spid="81941"/>
                                        </p:tgtEl>
                                      </p:cBhvr>
                                    </p:animEffect>
                                  </p:childTnLst>
                                </p:cTn>
                              </p:par>
                            </p:childTnLst>
                          </p:cTn>
                        </p:par>
                        <p:par>
                          <p:cTn id="13" fill="hold" nodeType="afterGroup">
                            <p:stCondLst>
                              <p:cond delay="1000"/>
                            </p:stCondLst>
                            <p:childTnLst>
                              <p:par>
                                <p:cTn id="14" presetID="22" presetClass="entr" presetSubtype="1" fill="hold" grpId="0" nodeType="afterEffect">
                                  <p:stCondLst>
                                    <p:cond delay="0"/>
                                  </p:stCondLst>
                                  <p:childTnLst>
                                    <p:set>
                                      <p:cBhvr>
                                        <p:cTn id="15" dur="1" fill="hold">
                                          <p:stCondLst>
                                            <p:cond delay="0"/>
                                          </p:stCondLst>
                                        </p:cTn>
                                        <p:tgtEl>
                                          <p:spTgt spid="81942"/>
                                        </p:tgtEl>
                                        <p:attrNameLst>
                                          <p:attrName>style.visibility</p:attrName>
                                        </p:attrNameLst>
                                      </p:cBhvr>
                                      <p:to>
                                        <p:strVal val="visible"/>
                                      </p:to>
                                    </p:set>
                                    <p:animEffect transition="in" filter="wipe(up)">
                                      <p:cBhvr>
                                        <p:cTn id="16" dur="1000"/>
                                        <p:tgtEl>
                                          <p:spTgt spid="81942"/>
                                        </p:tgtEl>
                                      </p:cBhvr>
                                    </p:animEffect>
                                  </p:childTnLst>
                                </p:cTn>
                              </p:par>
                            </p:childTnLst>
                          </p:cTn>
                        </p:par>
                        <p:par>
                          <p:cTn id="17" fill="hold" nodeType="afterGroup">
                            <p:stCondLst>
                              <p:cond delay="2000"/>
                            </p:stCondLst>
                            <p:childTnLst>
                              <p:par>
                                <p:cTn id="18" presetID="22" presetClass="entr" presetSubtype="1" fill="hold" grpId="0" nodeType="afterEffect">
                                  <p:stCondLst>
                                    <p:cond delay="0"/>
                                  </p:stCondLst>
                                  <p:childTnLst>
                                    <p:set>
                                      <p:cBhvr>
                                        <p:cTn id="19" dur="1" fill="hold">
                                          <p:stCondLst>
                                            <p:cond delay="0"/>
                                          </p:stCondLst>
                                        </p:cTn>
                                        <p:tgtEl>
                                          <p:spTgt spid="81966"/>
                                        </p:tgtEl>
                                        <p:attrNameLst>
                                          <p:attrName>style.visibility</p:attrName>
                                        </p:attrNameLst>
                                      </p:cBhvr>
                                      <p:to>
                                        <p:strVal val="visible"/>
                                      </p:to>
                                    </p:set>
                                    <p:animEffect transition="in" filter="wipe(up)">
                                      <p:cBhvr>
                                        <p:cTn id="20" dur="1000"/>
                                        <p:tgtEl>
                                          <p:spTgt spid="81966"/>
                                        </p:tgtEl>
                                      </p:cBhvr>
                                    </p:animEffect>
                                  </p:childTnLst>
                                </p:cTn>
                              </p:par>
                            </p:childTnLst>
                          </p:cTn>
                        </p:par>
                        <p:par>
                          <p:cTn id="21" fill="hold" nodeType="afterGroup">
                            <p:stCondLst>
                              <p:cond delay="3000"/>
                            </p:stCondLst>
                            <p:childTnLst>
                              <p:par>
                                <p:cTn id="22" presetID="18" presetClass="entr" presetSubtype="6" fill="hold" grpId="0" nodeType="afterEffect">
                                  <p:stCondLst>
                                    <p:cond delay="1000"/>
                                  </p:stCondLst>
                                  <p:childTnLst>
                                    <p:set>
                                      <p:cBhvr>
                                        <p:cTn id="23" dur="1" fill="hold">
                                          <p:stCondLst>
                                            <p:cond delay="0"/>
                                          </p:stCondLst>
                                        </p:cTn>
                                        <p:tgtEl>
                                          <p:spTgt spid="81923"/>
                                        </p:tgtEl>
                                        <p:attrNameLst>
                                          <p:attrName>style.visibility</p:attrName>
                                        </p:attrNameLst>
                                      </p:cBhvr>
                                      <p:to>
                                        <p:strVal val="visible"/>
                                      </p:to>
                                    </p:set>
                                    <p:animEffect transition="in" filter="strips(downRight)">
                                      <p:cBhvr>
                                        <p:cTn id="24" dur="1000"/>
                                        <p:tgtEl>
                                          <p:spTgt spid="81923"/>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8" presetClass="entr" presetSubtype="6" fill="hold" grpId="0" nodeType="clickEffect">
                                  <p:stCondLst>
                                    <p:cond delay="0"/>
                                  </p:stCondLst>
                                  <p:childTnLst>
                                    <p:set>
                                      <p:cBhvr>
                                        <p:cTn id="28" dur="1" fill="hold">
                                          <p:stCondLst>
                                            <p:cond delay="0"/>
                                          </p:stCondLst>
                                        </p:cTn>
                                        <p:tgtEl>
                                          <p:spTgt spid="81940"/>
                                        </p:tgtEl>
                                        <p:attrNameLst>
                                          <p:attrName>style.visibility</p:attrName>
                                        </p:attrNameLst>
                                      </p:cBhvr>
                                      <p:to>
                                        <p:strVal val="visible"/>
                                      </p:to>
                                    </p:set>
                                    <p:animEffect transition="in" filter="strips(downRight)">
                                      <p:cBhvr>
                                        <p:cTn id="29" dur="1000"/>
                                        <p:tgtEl>
                                          <p:spTgt spid="81940"/>
                                        </p:tgtEl>
                                      </p:cBhvr>
                                    </p:animEffect>
                                  </p:childTnLst>
                                </p:cTn>
                              </p:par>
                              <p:par>
                                <p:cTn id="30" presetID="18" presetClass="entr" presetSubtype="6" fill="hold" nodeType="withEffect">
                                  <p:stCondLst>
                                    <p:cond delay="1000"/>
                                  </p:stCondLst>
                                  <p:childTnLst>
                                    <p:set>
                                      <p:cBhvr>
                                        <p:cTn id="31" dur="1" fill="hold">
                                          <p:stCondLst>
                                            <p:cond delay="0"/>
                                          </p:stCondLst>
                                        </p:cTn>
                                        <p:tgtEl>
                                          <p:spTgt spid="5"/>
                                        </p:tgtEl>
                                        <p:attrNameLst>
                                          <p:attrName>style.visibility</p:attrName>
                                        </p:attrNameLst>
                                      </p:cBhvr>
                                      <p:to>
                                        <p:strVal val="visible"/>
                                      </p:to>
                                    </p:set>
                                    <p:animEffect transition="in" filter="strips(downRight)">
                                      <p:cBhvr>
                                        <p:cTn id="32" dur="1000"/>
                                        <p:tgtEl>
                                          <p:spTgt spid="5"/>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6" fill="hold" grpId="0" nodeType="clickEffect">
                                  <p:stCondLst>
                                    <p:cond delay="0"/>
                                  </p:stCondLst>
                                  <p:childTnLst>
                                    <p:set>
                                      <p:cBhvr>
                                        <p:cTn id="36" dur="1" fill="hold">
                                          <p:stCondLst>
                                            <p:cond delay="0"/>
                                          </p:stCondLst>
                                        </p:cTn>
                                        <p:tgtEl>
                                          <p:spTgt spid="81965"/>
                                        </p:tgtEl>
                                        <p:attrNameLst>
                                          <p:attrName>style.visibility</p:attrName>
                                        </p:attrNameLst>
                                      </p:cBhvr>
                                      <p:to>
                                        <p:strVal val="visible"/>
                                      </p:to>
                                    </p:set>
                                    <p:animEffect transition="in" filter="strips(downRight)">
                                      <p:cBhvr>
                                        <p:cTn id="37" dur="1000"/>
                                        <p:tgtEl>
                                          <p:spTgt spid="819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23" grpId="0" autoUpdateAnimBg="0"/>
      <p:bldP spid="81940" grpId="0" autoUpdateAnimBg="0"/>
      <p:bldP spid="81941" grpId="0" animBg="1"/>
      <p:bldP spid="81942" grpId="0" animBg="1"/>
      <p:bldP spid="81965" grpId="0" autoUpdateAnimBg="0"/>
      <p:bldP spid="81966" grpId="0" animBg="1"/>
    </p:bld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53" name="Group 52"/>
          <p:cNvGrpSpPr>
            <a:grpSpLocks/>
          </p:cNvGrpSpPr>
          <p:nvPr/>
        </p:nvGrpSpPr>
        <p:grpSpPr bwMode="auto">
          <a:xfrm>
            <a:off x="4843463" y="1572818"/>
            <a:ext cx="3852862" cy="1538508"/>
            <a:chOff x="4830763" y="4424363"/>
            <a:chExt cx="3852862" cy="2051237"/>
          </a:xfrm>
        </p:grpSpPr>
        <p:grpSp>
          <p:nvGrpSpPr>
            <p:cNvPr id="82962" name="Group 53"/>
            <p:cNvGrpSpPr>
              <a:grpSpLocks/>
            </p:cNvGrpSpPr>
            <p:nvPr/>
          </p:nvGrpSpPr>
          <p:grpSpPr bwMode="auto">
            <a:xfrm>
              <a:off x="4841875" y="4437063"/>
              <a:ext cx="3841750" cy="1984375"/>
              <a:chOff x="4841875" y="4437063"/>
              <a:chExt cx="3841750" cy="1984375"/>
            </a:xfrm>
          </p:grpSpPr>
          <p:sp>
            <p:nvSpPr>
              <p:cNvPr id="66" name="Rectangle 25"/>
              <p:cNvSpPr>
                <a:spLocks noChangeArrowheads="1"/>
              </p:cNvSpPr>
              <p:nvPr/>
            </p:nvSpPr>
            <p:spPr bwMode="auto">
              <a:xfrm>
                <a:off x="7037388" y="4440237"/>
                <a:ext cx="863600" cy="909590"/>
              </a:xfrm>
              <a:prstGeom prst="rect">
                <a:avLst/>
              </a:prstGeom>
              <a:solidFill>
                <a:schemeClr val="accent4"/>
              </a:solidFill>
              <a:ln>
                <a:noFill/>
              </a:ln>
              <a:effectLst/>
              <a:extLst/>
            </p:spPr>
            <p:txBody>
              <a:bodyPr wrap="none" anchor="ctr"/>
              <a:lstStyle/>
              <a:p>
                <a:pPr fontAlgn="auto">
                  <a:spcBef>
                    <a:spcPts val="0"/>
                  </a:spcBef>
                  <a:spcAft>
                    <a:spcPts val="200"/>
                  </a:spcAft>
                  <a:defRPr/>
                </a:pPr>
                <a:endParaRPr lang="en-US" sz="1200" dirty="0">
                  <a:latin typeface="+mn-lt"/>
                  <a:cs typeface="+mn-cs"/>
                </a:endParaRPr>
              </a:p>
            </p:txBody>
          </p:sp>
          <p:sp>
            <p:nvSpPr>
              <p:cNvPr id="82975" name="Rectangle 26"/>
              <p:cNvSpPr>
                <a:spLocks noChangeArrowheads="1"/>
              </p:cNvSpPr>
              <p:nvPr/>
            </p:nvSpPr>
            <p:spPr bwMode="auto">
              <a:xfrm>
                <a:off x="6165850" y="4440238"/>
                <a:ext cx="863600" cy="914400"/>
              </a:xfrm>
              <a:prstGeom prst="rect">
                <a:avLst/>
              </a:prstGeom>
              <a:solidFill>
                <a:srgbClr val="9FACC7"/>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spcAft>
                    <a:spcPts val="200"/>
                  </a:spcAft>
                </a:pPr>
                <a:endParaRPr lang="en-US" altLang="en-US" sz="1200"/>
              </a:p>
            </p:txBody>
          </p:sp>
          <p:sp>
            <p:nvSpPr>
              <p:cNvPr id="82976" name="Rectangle 27"/>
              <p:cNvSpPr>
                <a:spLocks noChangeArrowheads="1"/>
              </p:cNvSpPr>
              <p:nvPr/>
            </p:nvSpPr>
            <p:spPr bwMode="auto">
              <a:xfrm>
                <a:off x="4841875" y="5351463"/>
                <a:ext cx="1323975" cy="354013"/>
              </a:xfrm>
              <a:prstGeom prst="rect">
                <a:avLst/>
              </a:prstGeom>
              <a:solidFill>
                <a:srgbClr val="F75F75"/>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spcAft>
                    <a:spcPts val="200"/>
                  </a:spcAft>
                </a:pPr>
                <a:endParaRPr lang="en-US" altLang="en-US" sz="1200"/>
              </a:p>
            </p:txBody>
          </p:sp>
          <p:sp>
            <p:nvSpPr>
              <p:cNvPr id="82977" name="Rectangle 28"/>
              <p:cNvSpPr>
                <a:spLocks noChangeArrowheads="1"/>
              </p:cNvSpPr>
              <p:nvPr/>
            </p:nvSpPr>
            <p:spPr bwMode="auto">
              <a:xfrm>
                <a:off x="7893050" y="4437063"/>
                <a:ext cx="790575" cy="1268413"/>
              </a:xfrm>
              <a:prstGeom prst="rect">
                <a:avLst/>
              </a:prstGeom>
              <a:solidFill>
                <a:srgbClr val="EEA94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spcAft>
                    <a:spcPts val="200"/>
                  </a:spcAft>
                </a:pPr>
                <a:endParaRPr lang="en-US" altLang="en-US" sz="1200"/>
              </a:p>
            </p:txBody>
          </p:sp>
          <p:sp>
            <p:nvSpPr>
              <p:cNvPr id="82978" name="Rectangle 29"/>
              <p:cNvSpPr>
                <a:spLocks noChangeArrowheads="1"/>
              </p:cNvSpPr>
              <p:nvPr/>
            </p:nvSpPr>
            <p:spPr bwMode="auto">
              <a:xfrm>
                <a:off x="4843463" y="6053138"/>
                <a:ext cx="2187575" cy="36830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spcAft>
                    <a:spcPts val="200"/>
                  </a:spcAft>
                </a:pPr>
                <a:endParaRPr lang="en-US" altLang="en-US" sz="1200"/>
              </a:p>
            </p:txBody>
          </p:sp>
          <p:sp>
            <p:nvSpPr>
              <p:cNvPr id="71" name="Rectangle 30"/>
              <p:cNvSpPr>
                <a:spLocks noChangeArrowheads="1"/>
              </p:cNvSpPr>
              <p:nvPr/>
            </p:nvSpPr>
            <p:spPr bwMode="auto">
              <a:xfrm>
                <a:off x="7031038" y="5710172"/>
                <a:ext cx="863600" cy="347644"/>
              </a:xfrm>
              <a:prstGeom prst="rect">
                <a:avLst/>
              </a:prstGeom>
              <a:solidFill>
                <a:schemeClr val="accent4"/>
              </a:solidFill>
              <a:ln>
                <a:noFill/>
              </a:ln>
              <a:effectLst/>
              <a:extLst/>
            </p:spPr>
            <p:txBody>
              <a:bodyPr wrap="none" anchor="ctr"/>
              <a:lstStyle/>
              <a:p>
                <a:pPr fontAlgn="auto">
                  <a:spcBef>
                    <a:spcPts val="0"/>
                  </a:spcBef>
                  <a:spcAft>
                    <a:spcPts val="200"/>
                  </a:spcAft>
                  <a:defRPr/>
                </a:pPr>
                <a:endParaRPr lang="en-US" sz="1200" dirty="0">
                  <a:latin typeface="+mn-lt"/>
                  <a:cs typeface="+mn-cs"/>
                </a:endParaRPr>
              </a:p>
            </p:txBody>
          </p:sp>
          <p:sp>
            <p:nvSpPr>
              <p:cNvPr id="82980" name="Rectangle 31"/>
              <p:cNvSpPr>
                <a:spLocks noChangeArrowheads="1"/>
              </p:cNvSpPr>
              <p:nvPr/>
            </p:nvSpPr>
            <p:spPr bwMode="auto">
              <a:xfrm>
                <a:off x="4843463" y="5707063"/>
                <a:ext cx="1328738" cy="350838"/>
              </a:xfrm>
              <a:prstGeom prst="rect">
                <a:avLst/>
              </a:prstGeom>
              <a:solidFill>
                <a:srgbClr val="BDD6AE"/>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spcAft>
                    <a:spcPts val="200"/>
                  </a:spcAft>
                </a:pPr>
                <a:endParaRPr lang="en-US" altLang="en-US" sz="1200"/>
              </a:p>
            </p:txBody>
          </p:sp>
        </p:grpSp>
        <p:grpSp>
          <p:nvGrpSpPr>
            <p:cNvPr id="82963" name="Group 54"/>
            <p:cNvGrpSpPr>
              <a:grpSpLocks/>
            </p:cNvGrpSpPr>
            <p:nvPr/>
          </p:nvGrpSpPr>
          <p:grpSpPr bwMode="auto">
            <a:xfrm>
              <a:off x="4830763" y="4424363"/>
              <a:ext cx="3851275" cy="2051237"/>
              <a:chOff x="4830763" y="4424363"/>
              <a:chExt cx="3851275" cy="2051237"/>
            </a:xfrm>
          </p:grpSpPr>
          <p:sp>
            <p:nvSpPr>
              <p:cNvPr id="82964" name="Rectangle 35"/>
              <p:cNvSpPr>
                <a:spLocks noChangeArrowheads="1"/>
              </p:cNvSpPr>
              <p:nvPr/>
            </p:nvSpPr>
            <p:spPr bwMode="auto">
              <a:xfrm>
                <a:off x="4913313" y="4678363"/>
                <a:ext cx="3603872" cy="1797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tabLst>
                    <a:tab pos="1524000" algn="ctr"/>
                    <a:tab pos="2387600" algn="ctr"/>
                    <a:tab pos="3238500" algn="ctr"/>
                  </a:tabLst>
                  <a:defRPr>
                    <a:solidFill>
                      <a:schemeClr val="tx1"/>
                    </a:solidFill>
                    <a:latin typeface="Arial" pitchFamily="34" charset="0"/>
                    <a:cs typeface="Arial" pitchFamily="34" charset="0"/>
                  </a:defRPr>
                </a:lvl1pPr>
                <a:lvl2pPr marL="742950" indent="-285750">
                  <a:tabLst>
                    <a:tab pos="1524000" algn="ctr"/>
                    <a:tab pos="2387600" algn="ctr"/>
                    <a:tab pos="3238500" algn="ctr"/>
                  </a:tabLst>
                  <a:defRPr>
                    <a:solidFill>
                      <a:schemeClr val="tx1"/>
                    </a:solidFill>
                    <a:latin typeface="Arial" pitchFamily="34" charset="0"/>
                    <a:cs typeface="Arial" pitchFamily="34" charset="0"/>
                  </a:defRPr>
                </a:lvl2pPr>
                <a:lvl3pPr marL="1143000" indent="-228600">
                  <a:tabLst>
                    <a:tab pos="1524000" algn="ctr"/>
                    <a:tab pos="2387600" algn="ctr"/>
                    <a:tab pos="3238500" algn="ctr"/>
                  </a:tabLst>
                  <a:defRPr>
                    <a:solidFill>
                      <a:schemeClr val="tx1"/>
                    </a:solidFill>
                    <a:latin typeface="Arial" pitchFamily="34" charset="0"/>
                    <a:cs typeface="Arial" pitchFamily="34" charset="0"/>
                  </a:defRPr>
                </a:lvl3pPr>
                <a:lvl4pPr marL="1600200" indent="-228600">
                  <a:tabLst>
                    <a:tab pos="1524000" algn="ctr"/>
                    <a:tab pos="2387600" algn="ctr"/>
                    <a:tab pos="3238500" algn="ctr"/>
                  </a:tabLst>
                  <a:defRPr>
                    <a:solidFill>
                      <a:schemeClr val="tx1"/>
                    </a:solidFill>
                    <a:latin typeface="Arial" pitchFamily="34" charset="0"/>
                    <a:cs typeface="Arial" pitchFamily="34" charset="0"/>
                  </a:defRPr>
                </a:lvl4pPr>
                <a:lvl5pPr marL="2057400" indent="-228600">
                  <a:tabLst>
                    <a:tab pos="1524000" algn="ctr"/>
                    <a:tab pos="2387600" algn="ctr"/>
                    <a:tab pos="3238500" algn="ctr"/>
                  </a:tabLst>
                  <a:defRPr>
                    <a:solidFill>
                      <a:schemeClr val="tx1"/>
                    </a:solidFill>
                    <a:latin typeface="Arial" pitchFamily="34" charset="0"/>
                    <a:cs typeface="Arial" pitchFamily="34" charset="0"/>
                  </a:defRPr>
                </a:lvl5pPr>
                <a:lvl6pPr marL="2514600" indent="-228600" defTabSz="457200" fontAlgn="base">
                  <a:spcBef>
                    <a:spcPct val="0"/>
                  </a:spcBef>
                  <a:spcAft>
                    <a:spcPct val="0"/>
                  </a:spcAft>
                  <a:tabLst>
                    <a:tab pos="1524000" algn="ctr"/>
                    <a:tab pos="2387600" algn="ctr"/>
                    <a:tab pos="3238500" algn="ctr"/>
                  </a:tabLst>
                  <a:defRPr>
                    <a:solidFill>
                      <a:schemeClr val="tx1"/>
                    </a:solidFill>
                    <a:latin typeface="Arial" pitchFamily="34" charset="0"/>
                    <a:cs typeface="Arial" pitchFamily="34" charset="0"/>
                  </a:defRPr>
                </a:lvl6pPr>
                <a:lvl7pPr marL="2971800" indent="-228600" defTabSz="457200" fontAlgn="base">
                  <a:spcBef>
                    <a:spcPct val="0"/>
                  </a:spcBef>
                  <a:spcAft>
                    <a:spcPct val="0"/>
                  </a:spcAft>
                  <a:tabLst>
                    <a:tab pos="1524000" algn="ctr"/>
                    <a:tab pos="2387600" algn="ctr"/>
                    <a:tab pos="3238500" algn="ctr"/>
                  </a:tabLst>
                  <a:defRPr>
                    <a:solidFill>
                      <a:schemeClr val="tx1"/>
                    </a:solidFill>
                    <a:latin typeface="Arial" pitchFamily="34" charset="0"/>
                    <a:cs typeface="Arial" pitchFamily="34" charset="0"/>
                  </a:defRPr>
                </a:lvl7pPr>
                <a:lvl8pPr marL="3429000" indent="-228600" defTabSz="457200" fontAlgn="base">
                  <a:spcBef>
                    <a:spcPct val="0"/>
                  </a:spcBef>
                  <a:spcAft>
                    <a:spcPct val="0"/>
                  </a:spcAft>
                  <a:tabLst>
                    <a:tab pos="1524000" algn="ctr"/>
                    <a:tab pos="2387600" algn="ctr"/>
                    <a:tab pos="3238500" algn="ctr"/>
                  </a:tabLst>
                  <a:defRPr>
                    <a:solidFill>
                      <a:schemeClr val="tx1"/>
                    </a:solidFill>
                    <a:latin typeface="Arial" pitchFamily="34" charset="0"/>
                    <a:cs typeface="Arial" pitchFamily="34" charset="0"/>
                  </a:defRPr>
                </a:lvl8pPr>
                <a:lvl9pPr marL="3886200" indent="-228600" defTabSz="457200" fontAlgn="base">
                  <a:spcBef>
                    <a:spcPct val="0"/>
                  </a:spcBef>
                  <a:spcAft>
                    <a:spcPct val="0"/>
                  </a:spcAft>
                  <a:tabLst>
                    <a:tab pos="1524000" algn="ctr"/>
                    <a:tab pos="2387600" algn="ctr"/>
                    <a:tab pos="3238500" algn="ctr"/>
                  </a:tabLst>
                  <a:defRPr>
                    <a:solidFill>
                      <a:schemeClr val="tx1"/>
                    </a:solidFill>
                    <a:latin typeface="Arial" pitchFamily="34" charset="0"/>
                    <a:cs typeface="Arial" pitchFamily="34" charset="0"/>
                  </a:defRPr>
                </a:lvl9pPr>
              </a:lstStyle>
              <a:p>
                <a:pPr>
                  <a:spcAft>
                    <a:spcPts val="200"/>
                  </a:spcAft>
                </a:pPr>
                <a:r>
                  <a:rPr lang="en-US" altLang="en-US" sz="1400"/>
                  <a:t>	A	B	C</a:t>
                </a:r>
              </a:p>
              <a:p>
                <a:pPr>
                  <a:spcAft>
                    <a:spcPts val="200"/>
                  </a:spcAft>
                </a:pPr>
                <a:r>
                  <a:rPr lang="en-US" altLang="en-US" sz="1400"/>
                  <a:t>Job</a:t>
                </a:r>
              </a:p>
              <a:p>
                <a:pPr>
                  <a:lnSpc>
                    <a:spcPct val="115000"/>
                  </a:lnSpc>
                  <a:spcAft>
                    <a:spcPts val="200"/>
                  </a:spcAft>
                </a:pPr>
                <a:r>
                  <a:rPr lang="en-US" altLang="en-US" sz="1400"/>
                  <a:t>R-34	$  3	$  4	$  0</a:t>
                </a:r>
              </a:p>
              <a:p>
                <a:pPr>
                  <a:lnSpc>
                    <a:spcPct val="115000"/>
                  </a:lnSpc>
                  <a:spcAft>
                    <a:spcPts val="200"/>
                  </a:spcAft>
                </a:pPr>
                <a:r>
                  <a:rPr lang="en-US" altLang="en-US" sz="1400"/>
                  <a:t>S-66	$  0	$  0	$  5</a:t>
                </a:r>
              </a:p>
              <a:p>
                <a:pPr>
                  <a:lnSpc>
                    <a:spcPct val="115000"/>
                  </a:lnSpc>
                  <a:spcAft>
                    <a:spcPts val="200"/>
                  </a:spcAft>
                </a:pPr>
                <a:r>
                  <a:rPr lang="en-US" altLang="en-US" sz="1400"/>
                  <a:t>T-50	$  0	$  1	$  0</a:t>
                </a:r>
              </a:p>
            </p:txBody>
          </p:sp>
          <p:sp>
            <p:nvSpPr>
              <p:cNvPr id="82965" name="Rectangle 36"/>
              <p:cNvSpPr>
                <a:spLocks noChangeArrowheads="1"/>
              </p:cNvSpPr>
              <p:nvPr/>
            </p:nvSpPr>
            <p:spPr bwMode="auto">
              <a:xfrm>
                <a:off x="4830763" y="4424363"/>
                <a:ext cx="902363" cy="369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spcAft>
                    <a:spcPts val="200"/>
                  </a:spcAft>
                </a:pPr>
                <a:r>
                  <a:rPr lang="en-US" altLang="en-US" sz="1200"/>
                  <a:t>Typesetter</a:t>
                </a:r>
              </a:p>
            </p:txBody>
          </p:sp>
          <p:sp>
            <p:nvSpPr>
              <p:cNvPr id="82966" name="Rectangle 37"/>
              <p:cNvSpPr>
                <a:spLocks noChangeArrowheads="1"/>
              </p:cNvSpPr>
              <p:nvPr/>
            </p:nvSpPr>
            <p:spPr bwMode="auto">
              <a:xfrm>
                <a:off x="4846638" y="4438651"/>
                <a:ext cx="3835400" cy="198120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spcAft>
                    <a:spcPts val="200"/>
                  </a:spcAft>
                </a:pPr>
                <a:endParaRPr lang="en-US" altLang="en-US" sz="1200"/>
              </a:p>
            </p:txBody>
          </p:sp>
          <p:sp>
            <p:nvSpPr>
              <p:cNvPr id="82967" name="Line 38"/>
              <p:cNvSpPr>
                <a:spLocks noChangeShapeType="1"/>
              </p:cNvSpPr>
              <p:nvPr/>
            </p:nvSpPr>
            <p:spPr bwMode="auto">
              <a:xfrm>
                <a:off x="7894638" y="4425951"/>
                <a:ext cx="0" cy="19812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spcAft>
                    <a:spcPts val="200"/>
                  </a:spcAft>
                </a:pPr>
                <a:endParaRPr lang="en-US" sz="1200"/>
              </a:p>
            </p:txBody>
          </p:sp>
          <p:sp>
            <p:nvSpPr>
              <p:cNvPr id="82968" name="Line 39"/>
              <p:cNvSpPr>
                <a:spLocks noChangeShapeType="1"/>
              </p:cNvSpPr>
              <p:nvPr/>
            </p:nvSpPr>
            <p:spPr bwMode="auto">
              <a:xfrm>
                <a:off x="6167438" y="4438651"/>
                <a:ext cx="0" cy="19685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spcAft>
                    <a:spcPts val="200"/>
                  </a:spcAft>
                </a:pPr>
                <a:endParaRPr lang="en-US" sz="1200"/>
              </a:p>
            </p:txBody>
          </p:sp>
          <p:sp>
            <p:nvSpPr>
              <p:cNvPr id="82969" name="Line 40"/>
              <p:cNvSpPr>
                <a:spLocks noChangeShapeType="1"/>
              </p:cNvSpPr>
              <p:nvPr/>
            </p:nvSpPr>
            <p:spPr bwMode="auto">
              <a:xfrm>
                <a:off x="7031038" y="4438651"/>
                <a:ext cx="0" cy="19812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spcAft>
                    <a:spcPts val="200"/>
                  </a:spcAft>
                </a:pPr>
                <a:endParaRPr lang="en-US" sz="1200"/>
              </a:p>
            </p:txBody>
          </p:sp>
          <p:sp>
            <p:nvSpPr>
              <p:cNvPr id="82970" name="Line 41"/>
              <p:cNvSpPr>
                <a:spLocks noChangeShapeType="1"/>
              </p:cNvSpPr>
              <p:nvPr/>
            </p:nvSpPr>
            <p:spPr bwMode="auto">
              <a:xfrm>
                <a:off x="4833938" y="5353051"/>
                <a:ext cx="38354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spcAft>
                    <a:spcPts val="200"/>
                  </a:spcAft>
                </a:pPr>
                <a:endParaRPr lang="en-US" sz="1200"/>
              </a:p>
            </p:txBody>
          </p:sp>
          <p:sp>
            <p:nvSpPr>
              <p:cNvPr id="82971" name="Line 42"/>
              <p:cNvSpPr>
                <a:spLocks noChangeShapeType="1"/>
              </p:cNvSpPr>
              <p:nvPr/>
            </p:nvSpPr>
            <p:spPr bwMode="auto">
              <a:xfrm>
                <a:off x="4833938" y="5708651"/>
                <a:ext cx="38354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spcAft>
                    <a:spcPts val="200"/>
                  </a:spcAft>
                </a:pPr>
                <a:endParaRPr lang="en-US" sz="1200"/>
              </a:p>
            </p:txBody>
          </p:sp>
          <p:sp>
            <p:nvSpPr>
              <p:cNvPr id="82972" name="Line 43"/>
              <p:cNvSpPr>
                <a:spLocks noChangeShapeType="1"/>
              </p:cNvSpPr>
              <p:nvPr/>
            </p:nvSpPr>
            <p:spPr bwMode="auto">
              <a:xfrm>
                <a:off x="4846638" y="6051551"/>
                <a:ext cx="38354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spcAft>
                    <a:spcPts val="200"/>
                  </a:spcAft>
                </a:pPr>
                <a:endParaRPr lang="en-US" sz="1200"/>
              </a:p>
            </p:txBody>
          </p:sp>
          <p:sp>
            <p:nvSpPr>
              <p:cNvPr id="82973" name="Line 44"/>
              <p:cNvSpPr>
                <a:spLocks noChangeShapeType="1"/>
              </p:cNvSpPr>
              <p:nvPr/>
            </p:nvSpPr>
            <p:spPr bwMode="auto">
              <a:xfrm>
                <a:off x="4833938" y="4743451"/>
                <a:ext cx="1320800" cy="5969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spcAft>
                    <a:spcPts val="200"/>
                  </a:spcAft>
                </a:pPr>
                <a:endParaRPr lang="en-US" sz="1200"/>
              </a:p>
            </p:txBody>
          </p:sp>
        </p:grpSp>
      </p:grpSp>
      <p:sp>
        <p:nvSpPr>
          <p:cNvPr id="82946" name="Rectangle 2"/>
          <p:cNvSpPr>
            <a:spLocks noGrp="1" noChangeArrowheads="1"/>
          </p:cNvSpPr>
          <p:nvPr>
            <p:ph type="title"/>
          </p:nvPr>
        </p:nvSpPr>
        <p:spPr>
          <a:xfrm>
            <a:off x="685800" y="381000"/>
            <a:ext cx="7772400" cy="695325"/>
          </a:xfrm>
        </p:spPr>
        <p:txBody>
          <a:bodyPr/>
          <a:lstStyle/>
          <a:p>
            <a:pPr>
              <a:lnSpc>
                <a:spcPct val="80000"/>
              </a:lnSpc>
            </a:pPr>
            <a:r>
              <a:rPr lang="en-US" altLang="en-US" smtClean="0">
                <a:latin typeface="+mn-lt"/>
                <a:cs typeface="Arial" pitchFamily="34" charset="0"/>
              </a:rPr>
              <a:t>Assignment Example</a:t>
            </a:r>
          </a:p>
        </p:txBody>
      </p:sp>
      <p:grpSp>
        <p:nvGrpSpPr>
          <p:cNvPr id="83971" name="Group 3"/>
          <p:cNvGrpSpPr>
            <a:grpSpLocks/>
          </p:cNvGrpSpPr>
          <p:nvPr/>
        </p:nvGrpSpPr>
        <p:grpSpPr bwMode="auto">
          <a:xfrm>
            <a:off x="996950" y="3296841"/>
            <a:ext cx="7150100" cy="1379934"/>
            <a:chOff x="628" y="1104"/>
            <a:chExt cx="4504" cy="1296"/>
          </a:xfrm>
          <a:solidFill>
            <a:schemeClr val="accent4"/>
          </a:solidFill>
        </p:grpSpPr>
        <p:sp>
          <p:nvSpPr>
            <p:cNvPr id="83972" name="Rectangle 4"/>
            <p:cNvSpPr>
              <a:spLocks noChangeArrowheads="1"/>
            </p:cNvSpPr>
            <p:nvPr/>
          </p:nvSpPr>
          <p:spPr bwMode="auto">
            <a:xfrm>
              <a:off x="628" y="1104"/>
              <a:ext cx="4504" cy="1296"/>
            </a:xfrm>
            <a:prstGeom prst="rect">
              <a:avLst/>
            </a:prstGeom>
            <a:grpFill/>
            <a:ln w="9525">
              <a:solidFill>
                <a:schemeClr val="tx1"/>
              </a:solidFill>
              <a:miter lim="800000"/>
              <a:headEnd/>
              <a:tailEnd/>
            </a:ln>
            <a:effectLst/>
            <a:extLst/>
          </p:spPr>
          <p:txBody>
            <a:bodyPr wrap="none" anchor="ctr"/>
            <a:lstStyle/>
            <a:p>
              <a:pPr fontAlgn="auto">
                <a:spcBef>
                  <a:spcPts val="0"/>
                </a:spcBef>
                <a:spcAft>
                  <a:spcPts val="200"/>
                </a:spcAft>
                <a:defRPr/>
              </a:pPr>
              <a:endParaRPr lang="en-US" sz="1200" dirty="0">
                <a:latin typeface="+mn-lt"/>
                <a:cs typeface="+mn-cs"/>
              </a:endParaRPr>
            </a:p>
          </p:txBody>
        </p:sp>
        <p:sp>
          <p:nvSpPr>
            <p:cNvPr id="83973" name="Rectangle 5"/>
            <p:cNvSpPr>
              <a:spLocks noChangeArrowheads="1"/>
            </p:cNvSpPr>
            <p:nvPr/>
          </p:nvSpPr>
          <p:spPr bwMode="auto">
            <a:xfrm>
              <a:off x="935" y="1319"/>
              <a:ext cx="2364" cy="800"/>
            </a:xfrm>
            <a:prstGeom prst="rect">
              <a:avLst/>
            </a:prstGeom>
            <a:grpFill/>
            <a:ln>
              <a:noFill/>
            </a:ln>
            <a:effectLst/>
            <a:extLst/>
          </p:spPr>
          <p:txBody>
            <a:bodyPr wrap="none">
              <a:spAutoFit/>
            </a:bodyPr>
            <a:lstStyle/>
            <a:p>
              <a:pPr fontAlgn="auto">
                <a:spcBef>
                  <a:spcPts val="0"/>
                </a:spcBef>
                <a:spcAft>
                  <a:spcPts val="200"/>
                </a:spcAft>
                <a:defRPr/>
              </a:pPr>
              <a:r>
                <a:rPr lang="en-US" dirty="0">
                  <a:latin typeface="+mn-lt"/>
                  <a:cs typeface="+mn-cs"/>
                </a:rPr>
                <a:t>From the original cost table</a:t>
              </a:r>
              <a:endParaRPr lang="en-US" sz="1000" dirty="0">
                <a:latin typeface="+mn-lt"/>
                <a:cs typeface="+mn-cs"/>
              </a:endParaRPr>
            </a:p>
            <a:p>
              <a:pPr fontAlgn="auto">
                <a:spcBef>
                  <a:spcPts val="0"/>
                </a:spcBef>
                <a:spcAft>
                  <a:spcPts val="200"/>
                </a:spcAft>
                <a:defRPr/>
              </a:pPr>
              <a:endParaRPr lang="en-US" sz="1000" dirty="0">
                <a:latin typeface="+mn-lt"/>
                <a:cs typeface="+mn-cs"/>
              </a:endParaRPr>
            </a:p>
            <a:p>
              <a:pPr fontAlgn="auto">
                <a:spcBef>
                  <a:spcPts val="0"/>
                </a:spcBef>
                <a:spcAft>
                  <a:spcPts val="200"/>
                </a:spcAft>
                <a:defRPr/>
              </a:pPr>
              <a:r>
                <a:rPr lang="en-US" dirty="0">
                  <a:latin typeface="+mn-lt"/>
                  <a:cs typeface="+mn-cs"/>
                </a:rPr>
                <a:t>Minimum cost = $6 + $10 + $9 = $25</a:t>
              </a:r>
            </a:p>
          </p:txBody>
        </p:sp>
      </p:grpSp>
      <p:grpSp>
        <p:nvGrpSpPr>
          <p:cNvPr id="73" name="Group 3"/>
          <p:cNvGrpSpPr>
            <a:grpSpLocks/>
          </p:cNvGrpSpPr>
          <p:nvPr/>
        </p:nvGrpSpPr>
        <p:grpSpPr bwMode="auto">
          <a:xfrm>
            <a:off x="449264" y="1537098"/>
            <a:ext cx="3851275" cy="1538288"/>
            <a:chOff x="1667" y="991"/>
            <a:chExt cx="2426" cy="1292"/>
          </a:xfrm>
        </p:grpSpPr>
        <p:sp>
          <p:nvSpPr>
            <p:cNvPr id="74" name="Rectangle 4"/>
            <p:cNvSpPr>
              <a:spLocks noChangeArrowheads="1"/>
            </p:cNvSpPr>
            <p:nvPr/>
          </p:nvSpPr>
          <p:spPr bwMode="auto">
            <a:xfrm>
              <a:off x="1673" y="997"/>
              <a:ext cx="2414" cy="579"/>
            </a:xfrm>
            <a:prstGeom prst="rect">
              <a:avLst/>
            </a:prstGeom>
            <a:solidFill>
              <a:schemeClr val="accent3">
                <a:lumMod val="75000"/>
              </a:schemeClr>
            </a:solidFill>
            <a:ln>
              <a:noFill/>
            </a:ln>
            <a:effectLst/>
            <a:extLst/>
          </p:spPr>
          <p:txBody>
            <a:bodyPr wrap="none" anchor="ctr"/>
            <a:lstStyle/>
            <a:p>
              <a:pPr fontAlgn="auto">
                <a:spcBef>
                  <a:spcPts val="0"/>
                </a:spcBef>
                <a:spcAft>
                  <a:spcPts val="200"/>
                </a:spcAft>
                <a:defRPr/>
              </a:pPr>
              <a:endParaRPr lang="en-US" sz="1200" dirty="0">
                <a:latin typeface="+mn-lt"/>
                <a:cs typeface="+mn-cs"/>
              </a:endParaRPr>
            </a:p>
          </p:txBody>
        </p:sp>
        <p:sp>
          <p:nvSpPr>
            <p:cNvPr id="82950" name="Freeform 5"/>
            <p:cNvSpPr>
              <a:spLocks/>
            </p:cNvSpPr>
            <p:nvPr/>
          </p:nvSpPr>
          <p:spPr bwMode="auto">
            <a:xfrm>
              <a:off x="1674" y="1194"/>
              <a:ext cx="834" cy="1053"/>
            </a:xfrm>
            <a:custGeom>
              <a:avLst/>
              <a:gdLst>
                <a:gd name="T0" fmla="*/ 0 w 834"/>
                <a:gd name="T1" fmla="*/ 0 h 1053"/>
                <a:gd name="T2" fmla="*/ 0 w 834"/>
                <a:gd name="T3" fmla="*/ 1053 h 1053"/>
                <a:gd name="T4" fmla="*/ 834 w 834"/>
                <a:gd name="T5" fmla="*/ 1053 h 1053"/>
                <a:gd name="T6" fmla="*/ 834 w 834"/>
                <a:gd name="T7" fmla="*/ 378 h 1053"/>
                <a:gd name="T8" fmla="*/ 0 w 834"/>
                <a:gd name="T9" fmla="*/ 0 h 1053"/>
                <a:gd name="T10" fmla="*/ 0 60000 65536"/>
                <a:gd name="T11" fmla="*/ 0 60000 65536"/>
                <a:gd name="T12" fmla="*/ 0 60000 65536"/>
                <a:gd name="T13" fmla="*/ 0 60000 65536"/>
                <a:gd name="T14" fmla="*/ 0 60000 65536"/>
                <a:gd name="T15" fmla="*/ 0 w 834"/>
                <a:gd name="T16" fmla="*/ 0 h 1053"/>
                <a:gd name="T17" fmla="*/ 834 w 834"/>
                <a:gd name="T18" fmla="*/ 1053 h 1053"/>
              </a:gdLst>
              <a:ahLst/>
              <a:cxnLst>
                <a:cxn ang="T10">
                  <a:pos x="T0" y="T1"/>
                </a:cxn>
                <a:cxn ang="T11">
                  <a:pos x="T2" y="T3"/>
                </a:cxn>
                <a:cxn ang="T12">
                  <a:pos x="T4" y="T5"/>
                </a:cxn>
                <a:cxn ang="T13">
                  <a:pos x="T6" y="T7"/>
                </a:cxn>
                <a:cxn ang="T14">
                  <a:pos x="T8" y="T9"/>
                </a:cxn>
              </a:cxnLst>
              <a:rect l="T15" t="T16" r="T17" b="T18"/>
              <a:pathLst>
                <a:path w="834" h="1053">
                  <a:moveTo>
                    <a:pt x="0" y="0"/>
                  </a:moveTo>
                  <a:lnTo>
                    <a:pt x="0" y="1053"/>
                  </a:lnTo>
                  <a:lnTo>
                    <a:pt x="834" y="1053"/>
                  </a:lnTo>
                  <a:lnTo>
                    <a:pt x="834" y="378"/>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spcAft>
                  <a:spcPts val="200"/>
                </a:spcAft>
              </a:pPr>
              <a:endParaRPr lang="en-US" sz="1200"/>
            </a:p>
          </p:txBody>
        </p:sp>
        <p:grpSp>
          <p:nvGrpSpPr>
            <p:cNvPr id="82951" name="Group 6"/>
            <p:cNvGrpSpPr>
              <a:grpSpLocks/>
            </p:cNvGrpSpPr>
            <p:nvPr/>
          </p:nvGrpSpPr>
          <p:grpSpPr bwMode="auto">
            <a:xfrm>
              <a:off x="1667" y="991"/>
              <a:ext cx="2426" cy="1292"/>
              <a:chOff x="230" y="2527"/>
              <a:chExt cx="2426" cy="1292"/>
            </a:xfrm>
          </p:grpSpPr>
          <p:sp>
            <p:nvSpPr>
              <p:cNvPr id="82952" name="Rectangle 7"/>
              <p:cNvSpPr>
                <a:spLocks noChangeArrowheads="1"/>
              </p:cNvSpPr>
              <p:nvPr/>
            </p:nvSpPr>
            <p:spPr bwMode="auto">
              <a:xfrm>
                <a:off x="282" y="2687"/>
                <a:ext cx="2270" cy="1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tabLst>
                    <a:tab pos="1524000" algn="ctr"/>
                    <a:tab pos="2387600" algn="ctr"/>
                    <a:tab pos="3238500" algn="ctr"/>
                  </a:tabLst>
                  <a:defRPr>
                    <a:solidFill>
                      <a:schemeClr val="tx1"/>
                    </a:solidFill>
                    <a:latin typeface="Arial" pitchFamily="34" charset="0"/>
                    <a:cs typeface="Arial" pitchFamily="34" charset="0"/>
                  </a:defRPr>
                </a:lvl1pPr>
                <a:lvl2pPr marL="742950" indent="-285750">
                  <a:tabLst>
                    <a:tab pos="1524000" algn="ctr"/>
                    <a:tab pos="2387600" algn="ctr"/>
                    <a:tab pos="3238500" algn="ctr"/>
                  </a:tabLst>
                  <a:defRPr>
                    <a:solidFill>
                      <a:schemeClr val="tx1"/>
                    </a:solidFill>
                    <a:latin typeface="Arial" pitchFamily="34" charset="0"/>
                    <a:cs typeface="Arial" pitchFamily="34" charset="0"/>
                  </a:defRPr>
                </a:lvl2pPr>
                <a:lvl3pPr marL="1143000" indent="-228600">
                  <a:tabLst>
                    <a:tab pos="1524000" algn="ctr"/>
                    <a:tab pos="2387600" algn="ctr"/>
                    <a:tab pos="3238500" algn="ctr"/>
                  </a:tabLst>
                  <a:defRPr>
                    <a:solidFill>
                      <a:schemeClr val="tx1"/>
                    </a:solidFill>
                    <a:latin typeface="Arial" pitchFamily="34" charset="0"/>
                    <a:cs typeface="Arial" pitchFamily="34" charset="0"/>
                  </a:defRPr>
                </a:lvl3pPr>
                <a:lvl4pPr marL="1600200" indent="-228600">
                  <a:tabLst>
                    <a:tab pos="1524000" algn="ctr"/>
                    <a:tab pos="2387600" algn="ctr"/>
                    <a:tab pos="3238500" algn="ctr"/>
                  </a:tabLst>
                  <a:defRPr>
                    <a:solidFill>
                      <a:schemeClr val="tx1"/>
                    </a:solidFill>
                    <a:latin typeface="Arial" pitchFamily="34" charset="0"/>
                    <a:cs typeface="Arial" pitchFamily="34" charset="0"/>
                  </a:defRPr>
                </a:lvl4pPr>
                <a:lvl5pPr marL="2057400" indent="-228600">
                  <a:tabLst>
                    <a:tab pos="1524000" algn="ctr"/>
                    <a:tab pos="2387600" algn="ctr"/>
                    <a:tab pos="3238500" algn="ctr"/>
                  </a:tabLst>
                  <a:defRPr>
                    <a:solidFill>
                      <a:schemeClr val="tx1"/>
                    </a:solidFill>
                    <a:latin typeface="Arial" pitchFamily="34" charset="0"/>
                    <a:cs typeface="Arial" pitchFamily="34" charset="0"/>
                  </a:defRPr>
                </a:lvl5pPr>
                <a:lvl6pPr marL="2514600" indent="-228600" defTabSz="457200" fontAlgn="base">
                  <a:spcBef>
                    <a:spcPct val="0"/>
                  </a:spcBef>
                  <a:spcAft>
                    <a:spcPct val="0"/>
                  </a:spcAft>
                  <a:tabLst>
                    <a:tab pos="1524000" algn="ctr"/>
                    <a:tab pos="2387600" algn="ctr"/>
                    <a:tab pos="3238500" algn="ctr"/>
                  </a:tabLst>
                  <a:defRPr>
                    <a:solidFill>
                      <a:schemeClr val="tx1"/>
                    </a:solidFill>
                    <a:latin typeface="Arial" pitchFamily="34" charset="0"/>
                    <a:cs typeface="Arial" pitchFamily="34" charset="0"/>
                  </a:defRPr>
                </a:lvl6pPr>
                <a:lvl7pPr marL="2971800" indent="-228600" defTabSz="457200" fontAlgn="base">
                  <a:spcBef>
                    <a:spcPct val="0"/>
                  </a:spcBef>
                  <a:spcAft>
                    <a:spcPct val="0"/>
                  </a:spcAft>
                  <a:tabLst>
                    <a:tab pos="1524000" algn="ctr"/>
                    <a:tab pos="2387600" algn="ctr"/>
                    <a:tab pos="3238500" algn="ctr"/>
                  </a:tabLst>
                  <a:defRPr>
                    <a:solidFill>
                      <a:schemeClr val="tx1"/>
                    </a:solidFill>
                    <a:latin typeface="Arial" pitchFamily="34" charset="0"/>
                    <a:cs typeface="Arial" pitchFamily="34" charset="0"/>
                  </a:defRPr>
                </a:lvl7pPr>
                <a:lvl8pPr marL="3429000" indent="-228600" defTabSz="457200" fontAlgn="base">
                  <a:spcBef>
                    <a:spcPct val="0"/>
                  </a:spcBef>
                  <a:spcAft>
                    <a:spcPct val="0"/>
                  </a:spcAft>
                  <a:tabLst>
                    <a:tab pos="1524000" algn="ctr"/>
                    <a:tab pos="2387600" algn="ctr"/>
                    <a:tab pos="3238500" algn="ctr"/>
                  </a:tabLst>
                  <a:defRPr>
                    <a:solidFill>
                      <a:schemeClr val="tx1"/>
                    </a:solidFill>
                    <a:latin typeface="Arial" pitchFamily="34" charset="0"/>
                    <a:cs typeface="Arial" pitchFamily="34" charset="0"/>
                  </a:defRPr>
                </a:lvl8pPr>
                <a:lvl9pPr marL="3886200" indent="-228600" defTabSz="457200" fontAlgn="base">
                  <a:spcBef>
                    <a:spcPct val="0"/>
                  </a:spcBef>
                  <a:spcAft>
                    <a:spcPct val="0"/>
                  </a:spcAft>
                  <a:tabLst>
                    <a:tab pos="1524000" algn="ctr"/>
                    <a:tab pos="2387600" algn="ctr"/>
                    <a:tab pos="3238500" algn="ctr"/>
                  </a:tabLst>
                  <a:defRPr>
                    <a:solidFill>
                      <a:schemeClr val="tx1"/>
                    </a:solidFill>
                    <a:latin typeface="Arial" pitchFamily="34" charset="0"/>
                    <a:cs typeface="Arial" pitchFamily="34" charset="0"/>
                  </a:defRPr>
                </a:lvl9pPr>
              </a:lstStyle>
              <a:p>
                <a:pPr>
                  <a:spcAft>
                    <a:spcPts val="200"/>
                  </a:spcAft>
                </a:pPr>
                <a:r>
                  <a:rPr lang="en-US" altLang="en-US" sz="1400"/>
                  <a:t>	A	B	C</a:t>
                </a:r>
              </a:p>
              <a:p>
                <a:pPr>
                  <a:spcAft>
                    <a:spcPts val="200"/>
                  </a:spcAft>
                </a:pPr>
                <a:r>
                  <a:rPr lang="en-US" altLang="en-US" sz="1400"/>
                  <a:t>Job</a:t>
                </a:r>
              </a:p>
              <a:p>
                <a:pPr>
                  <a:lnSpc>
                    <a:spcPct val="115000"/>
                  </a:lnSpc>
                  <a:spcAft>
                    <a:spcPts val="200"/>
                  </a:spcAft>
                </a:pPr>
                <a:r>
                  <a:rPr lang="en-US" altLang="en-US" sz="1400"/>
                  <a:t>R-34	$11	$14	$  6</a:t>
                </a:r>
              </a:p>
              <a:p>
                <a:pPr>
                  <a:lnSpc>
                    <a:spcPct val="115000"/>
                  </a:lnSpc>
                  <a:spcAft>
                    <a:spcPts val="200"/>
                  </a:spcAft>
                </a:pPr>
                <a:r>
                  <a:rPr lang="en-US" altLang="en-US" sz="1400"/>
                  <a:t>S-66	$  8	$10	$11</a:t>
                </a:r>
              </a:p>
              <a:p>
                <a:pPr>
                  <a:lnSpc>
                    <a:spcPct val="115000"/>
                  </a:lnSpc>
                  <a:spcAft>
                    <a:spcPts val="200"/>
                  </a:spcAft>
                </a:pPr>
                <a:r>
                  <a:rPr lang="en-US" altLang="en-US" sz="1400"/>
                  <a:t>T-50	$  9	$12	$  7</a:t>
                </a:r>
              </a:p>
            </p:txBody>
          </p:sp>
          <p:sp>
            <p:nvSpPr>
              <p:cNvPr id="82953" name="Rectangle 8"/>
              <p:cNvSpPr>
                <a:spLocks noChangeArrowheads="1"/>
              </p:cNvSpPr>
              <p:nvPr/>
            </p:nvSpPr>
            <p:spPr bwMode="auto">
              <a:xfrm>
                <a:off x="230" y="2527"/>
                <a:ext cx="568"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spcAft>
                    <a:spcPts val="200"/>
                  </a:spcAft>
                </a:pPr>
                <a:r>
                  <a:rPr lang="en-US" altLang="en-US" sz="1200"/>
                  <a:t>Typesetter</a:t>
                </a:r>
              </a:p>
            </p:txBody>
          </p:sp>
          <p:sp>
            <p:nvSpPr>
              <p:cNvPr id="82954" name="Rectangle 9"/>
              <p:cNvSpPr>
                <a:spLocks noChangeArrowheads="1"/>
              </p:cNvSpPr>
              <p:nvPr/>
            </p:nvSpPr>
            <p:spPr bwMode="auto">
              <a:xfrm>
                <a:off x="240" y="2536"/>
                <a:ext cx="2416" cy="124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spcAft>
                    <a:spcPts val="200"/>
                  </a:spcAft>
                </a:pPr>
                <a:endParaRPr lang="en-US" altLang="en-US" sz="1200"/>
              </a:p>
            </p:txBody>
          </p:sp>
          <p:sp>
            <p:nvSpPr>
              <p:cNvPr id="82955" name="Line 10"/>
              <p:cNvSpPr>
                <a:spLocks noChangeShapeType="1"/>
              </p:cNvSpPr>
              <p:nvPr/>
            </p:nvSpPr>
            <p:spPr bwMode="auto">
              <a:xfrm>
                <a:off x="2160" y="2528"/>
                <a:ext cx="0" cy="124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spcAft>
                    <a:spcPts val="200"/>
                  </a:spcAft>
                </a:pPr>
                <a:endParaRPr lang="en-US" sz="1200"/>
              </a:p>
            </p:txBody>
          </p:sp>
          <p:sp>
            <p:nvSpPr>
              <p:cNvPr id="82956" name="Line 11"/>
              <p:cNvSpPr>
                <a:spLocks noChangeShapeType="1"/>
              </p:cNvSpPr>
              <p:nvPr/>
            </p:nvSpPr>
            <p:spPr bwMode="auto">
              <a:xfrm>
                <a:off x="1072" y="2536"/>
                <a:ext cx="0" cy="124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spcAft>
                    <a:spcPts val="200"/>
                  </a:spcAft>
                </a:pPr>
                <a:endParaRPr lang="en-US" sz="1200"/>
              </a:p>
            </p:txBody>
          </p:sp>
          <p:sp>
            <p:nvSpPr>
              <p:cNvPr id="82957" name="Line 12"/>
              <p:cNvSpPr>
                <a:spLocks noChangeShapeType="1"/>
              </p:cNvSpPr>
              <p:nvPr/>
            </p:nvSpPr>
            <p:spPr bwMode="auto">
              <a:xfrm>
                <a:off x="1616" y="2536"/>
                <a:ext cx="0" cy="124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spcAft>
                    <a:spcPts val="200"/>
                  </a:spcAft>
                </a:pPr>
                <a:endParaRPr lang="en-US" sz="1200"/>
              </a:p>
            </p:txBody>
          </p:sp>
          <p:sp>
            <p:nvSpPr>
              <p:cNvPr id="82958" name="Line 13"/>
              <p:cNvSpPr>
                <a:spLocks noChangeShapeType="1"/>
              </p:cNvSpPr>
              <p:nvPr/>
            </p:nvSpPr>
            <p:spPr bwMode="auto">
              <a:xfrm>
                <a:off x="232" y="3112"/>
                <a:ext cx="241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spcAft>
                    <a:spcPts val="200"/>
                  </a:spcAft>
                </a:pPr>
                <a:endParaRPr lang="en-US" sz="1200"/>
              </a:p>
            </p:txBody>
          </p:sp>
          <p:sp>
            <p:nvSpPr>
              <p:cNvPr id="82959" name="Line 14"/>
              <p:cNvSpPr>
                <a:spLocks noChangeShapeType="1"/>
              </p:cNvSpPr>
              <p:nvPr/>
            </p:nvSpPr>
            <p:spPr bwMode="auto">
              <a:xfrm>
                <a:off x="232" y="3336"/>
                <a:ext cx="241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spcAft>
                    <a:spcPts val="200"/>
                  </a:spcAft>
                </a:pPr>
                <a:endParaRPr lang="en-US" sz="1200"/>
              </a:p>
            </p:txBody>
          </p:sp>
          <p:sp>
            <p:nvSpPr>
              <p:cNvPr id="82960" name="Line 15"/>
              <p:cNvSpPr>
                <a:spLocks noChangeShapeType="1"/>
              </p:cNvSpPr>
              <p:nvPr/>
            </p:nvSpPr>
            <p:spPr bwMode="auto">
              <a:xfrm>
                <a:off x="240" y="3552"/>
                <a:ext cx="241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spcAft>
                    <a:spcPts val="200"/>
                  </a:spcAft>
                </a:pPr>
                <a:endParaRPr lang="en-US" sz="1200"/>
              </a:p>
            </p:txBody>
          </p:sp>
          <p:sp>
            <p:nvSpPr>
              <p:cNvPr id="82961" name="Line 16"/>
              <p:cNvSpPr>
                <a:spLocks noChangeShapeType="1"/>
              </p:cNvSpPr>
              <p:nvPr/>
            </p:nvSpPr>
            <p:spPr bwMode="auto">
              <a:xfrm>
                <a:off x="232" y="2728"/>
                <a:ext cx="832" cy="37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spcAft>
                    <a:spcPts val="200"/>
                  </a:spcAft>
                </a:pPr>
                <a:endParaRPr lang="en-US" sz="1200"/>
              </a:p>
            </p:txBody>
          </p:sp>
        </p:grpSp>
      </p:gr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nodeType="afterEffect">
                                  <p:stCondLst>
                                    <p:cond delay="1000"/>
                                  </p:stCondLst>
                                  <p:childTnLst>
                                    <p:set>
                                      <p:cBhvr>
                                        <p:cTn id="6" dur="1" fill="hold">
                                          <p:stCondLst>
                                            <p:cond delay="0"/>
                                          </p:stCondLst>
                                        </p:cTn>
                                        <p:tgtEl>
                                          <p:spTgt spid="73"/>
                                        </p:tgtEl>
                                        <p:attrNameLst>
                                          <p:attrName>style.visibility</p:attrName>
                                        </p:attrNameLst>
                                      </p:cBhvr>
                                      <p:to>
                                        <p:strVal val="visible"/>
                                      </p:to>
                                    </p:set>
                                    <p:animEffect transition="in" filter="strips(downRight)">
                                      <p:cBhvr>
                                        <p:cTn id="7" dur="1000"/>
                                        <p:tgtEl>
                                          <p:spTgt spid="73"/>
                                        </p:tgtEl>
                                      </p:cBhvr>
                                    </p:animEffect>
                                  </p:childTnLst>
                                </p:cTn>
                              </p:par>
                            </p:childTnLst>
                          </p:cTn>
                        </p:par>
                        <p:par>
                          <p:cTn id="8" fill="hold" nodeType="afterGroup">
                            <p:stCondLst>
                              <p:cond delay="2000"/>
                            </p:stCondLst>
                            <p:childTnLst>
                              <p:par>
                                <p:cTn id="9" presetID="18" presetClass="entr" presetSubtype="6" fill="hold" nodeType="afterEffect">
                                  <p:stCondLst>
                                    <p:cond delay="1000"/>
                                  </p:stCondLst>
                                  <p:childTnLst>
                                    <p:set>
                                      <p:cBhvr>
                                        <p:cTn id="10" dur="1" fill="hold">
                                          <p:stCondLst>
                                            <p:cond delay="0"/>
                                          </p:stCondLst>
                                        </p:cTn>
                                        <p:tgtEl>
                                          <p:spTgt spid="53"/>
                                        </p:tgtEl>
                                        <p:attrNameLst>
                                          <p:attrName>style.visibility</p:attrName>
                                        </p:attrNameLst>
                                      </p:cBhvr>
                                      <p:to>
                                        <p:strVal val="visible"/>
                                      </p:to>
                                    </p:set>
                                    <p:animEffect transition="in" filter="strips(downRight)">
                                      <p:cBhvr>
                                        <p:cTn id="11" dur="1000"/>
                                        <p:tgtEl>
                                          <p:spTgt spid="53"/>
                                        </p:tgtEl>
                                      </p:cBhvr>
                                    </p:animEffect>
                                  </p:childTnLst>
                                </p:cTn>
                              </p:par>
                            </p:childTnLst>
                          </p:cTn>
                        </p:par>
                        <p:par>
                          <p:cTn id="12" fill="hold" nodeType="afterGroup">
                            <p:stCondLst>
                              <p:cond delay="4000"/>
                            </p:stCondLst>
                            <p:childTnLst>
                              <p:par>
                                <p:cTn id="13" presetID="18" presetClass="entr" presetSubtype="6" fill="hold" nodeType="afterEffect">
                                  <p:stCondLst>
                                    <p:cond delay="1000"/>
                                  </p:stCondLst>
                                  <p:childTnLst>
                                    <p:set>
                                      <p:cBhvr>
                                        <p:cTn id="14" dur="1" fill="hold">
                                          <p:stCondLst>
                                            <p:cond delay="0"/>
                                          </p:stCondLst>
                                        </p:cTn>
                                        <p:tgtEl>
                                          <p:spTgt spid="83971"/>
                                        </p:tgtEl>
                                        <p:attrNameLst>
                                          <p:attrName>style.visibility</p:attrName>
                                        </p:attrNameLst>
                                      </p:cBhvr>
                                      <p:to>
                                        <p:strVal val="visible"/>
                                      </p:to>
                                    </p:set>
                                    <p:animEffect transition="in" filter="strips(downRight)">
                                      <p:cBhvr>
                                        <p:cTn id="15" dur="1000"/>
                                        <p:tgtEl>
                                          <p:spTgt spid="839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p:cNvSpPr>
            <a:spLocks noGrp="1" noChangeArrowheads="1"/>
          </p:cNvSpPr>
          <p:nvPr>
            <p:ph type="title"/>
          </p:nvPr>
        </p:nvSpPr>
        <p:spPr/>
        <p:txBody>
          <a:bodyPr/>
          <a:lstStyle/>
          <a:p>
            <a:pPr>
              <a:lnSpc>
                <a:spcPct val="80000"/>
              </a:lnSpc>
            </a:pPr>
            <a:r>
              <a:rPr lang="en-US" altLang="en-US" smtClean="0">
                <a:cs typeface="Arial" pitchFamily="34" charset="0"/>
              </a:rPr>
              <a:t>Sequencing Jobs</a:t>
            </a:r>
          </a:p>
        </p:txBody>
      </p:sp>
      <p:sp>
        <p:nvSpPr>
          <p:cNvPr id="84994" name="Content Placeholder 1"/>
          <p:cNvSpPr>
            <a:spLocks noGrp="1"/>
          </p:cNvSpPr>
          <p:nvPr>
            <p:ph idx="1"/>
          </p:nvPr>
        </p:nvSpPr>
        <p:spPr>
          <a:xfrm>
            <a:off x="617538" y="1200150"/>
            <a:ext cx="7874000" cy="3562350"/>
          </a:xfrm>
        </p:spPr>
        <p:txBody>
          <a:bodyPr/>
          <a:lstStyle/>
          <a:p>
            <a:pPr marL="395288" indent="-349250">
              <a:buFont typeface="Wingdings" pitchFamily="2" charset="2"/>
              <a:buChar char="v"/>
            </a:pPr>
            <a:r>
              <a:rPr lang="en-US" altLang="en-US" smtClean="0">
                <a:latin typeface="+mn-lt"/>
                <a:cs typeface="Arial" pitchFamily="34" charset="0"/>
              </a:rPr>
              <a:t>Specifies the order in which jobs should be performed at work centers</a:t>
            </a:r>
          </a:p>
          <a:p>
            <a:pPr marL="395288" indent="-349250">
              <a:buFont typeface="Wingdings" pitchFamily="2" charset="2"/>
              <a:buChar char="v"/>
            </a:pPr>
            <a:r>
              <a:rPr lang="en-US" altLang="en-US" smtClean="0">
                <a:latin typeface="+mn-lt"/>
                <a:cs typeface="Arial" pitchFamily="34" charset="0"/>
              </a:rPr>
              <a:t>Priority rules are used to dispatch or sequence jobs</a:t>
            </a:r>
          </a:p>
          <a:p>
            <a:pPr marL="692150" lvl="1" indent="-296863">
              <a:buFont typeface="Courier New" pitchFamily="49" charset="0"/>
              <a:buChar char="o"/>
            </a:pPr>
            <a:r>
              <a:rPr lang="en-US" altLang="en-US" smtClean="0">
                <a:latin typeface="+mn-lt"/>
                <a:cs typeface="Arial" pitchFamily="34" charset="0"/>
              </a:rPr>
              <a:t>FCFS: </a:t>
            </a:r>
            <a:r>
              <a:rPr lang="en-US" altLang="en-US" b="1" smtClean="0">
                <a:solidFill>
                  <a:schemeClr val="tx2"/>
                </a:solidFill>
                <a:latin typeface="+mn-lt"/>
                <a:cs typeface="Arial" pitchFamily="34" charset="0"/>
              </a:rPr>
              <a:t>First come, first served</a:t>
            </a:r>
          </a:p>
          <a:p>
            <a:pPr marL="692150" lvl="1" indent="-296863">
              <a:buFont typeface="Courier New" pitchFamily="49" charset="0"/>
              <a:buChar char="o"/>
            </a:pPr>
            <a:r>
              <a:rPr lang="en-US" altLang="en-US" smtClean="0">
                <a:latin typeface="+mn-lt"/>
                <a:cs typeface="Arial" pitchFamily="34" charset="0"/>
              </a:rPr>
              <a:t>SPT: </a:t>
            </a:r>
            <a:r>
              <a:rPr lang="en-US" altLang="en-US" b="1" smtClean="0">
                <a:solidFill>
                  <a:srgbClr val="255898"/>
                </a:solidFill>
                <a:latin typeface="+mn-lt"/>
                <a:cs typeface="Arial" pitchFamily="34" charset="0"/>
              </a:rPr>
              <a:t>Shortest processing time</a:t>
            </a:r>
          </a:p>
          <a:p>
            <a:pPr marL="692150" lvl="1" indent="-296863">
              <a:buFont typeface="Courier New" pitchFamily="49" charset="0"/>
              <a:buChar char="o"/>
            </a:pPr>
            <a:r>
              <a:rPr lang="en-US" altLang="en-US" smtClean="0">
                <a:latin typeface="+mn-lt"/>
                <a:cs typeface="Arial" pitchFamily="34" charset="0"/>
              </a:rPr>
              <a:t>EDD: </a:t>
            </a:r>
            <a:r>
              <a:rPr lang="en-US" altLang="en-US" b="1" smtClean="0">
                <a:solidFill>
                  <a:srgbClr val="255898"/>
                </a:solidFill>
                <a:latin typeface="+mn-lt"/>
                <a:cs typeface="Arial" pitchFamily="34" charset="0"/>
              </a:rPr>
              <a:t>Earliest due date</a:t>
            </a:r>
          </a:p>
          <a:p>
            <a:pPr marL="692150" lvl="1" indent="-296863">
              <a:buFont typeface="Courier New" pitchFamily="49" charset="0"/>
              <a:buChar char="o"/>
            </a:pPr>
            <a:r>
              <a:rPr lang="en-US" altLang="en-US" smtClean="0">
                <a:latin typeface="+mn-lt"/>
                <a:cs typeface="Arial" pitchFamily="34" charset="0"/>
              </a:rPr>
              <a:t>LPT: </a:t>
            </a:r>
            <a:r>
              <a:rPr lang="en-US" altLang="en-US" b="1" smtClean="0">
                <a:solidFill>
                  <a:srgbClr val="255898"/>
                </a:solidFill>
                <a:latin typeface="+mn-lt"/>
                <a:cs typeface="Arial" pitchFamily="34" charset="0"/>
              </a:rPr>
              <a:t>Longest processing time</a:t>
            </a:r>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8"/>
          <p:cNvSpPr>
            <a:spLocks noGrp="1" noChangeArrowheads="1"/>
          </p:cNvSpPr>
          <p:nvPr>
            <p:ph type="title"/>
          </p:nvPr>
        </p:nvSpPr>
        <p:spPr/>
        <p:txBody>
          <a:bodyPr/>
          <a:lstStyle/>
          <a:p>
            <a:pPr>
              <a:lnSpc>
                <a:spcPct val="80000"/>
              </a:lnSpc>
            </a:pPr>
            <a:r>
              <a:rPr lang="en-US" altLang="en-US" smtClean="0">
                <a:cs typeface="Arial" pitchFamily="34" charset="0"/>
              </a:rPr>
              <a:t>Sequencing Example</a:t>
            </a:r>
          </a:p>
        </p:txBody>
      </p:sp>
      <p:graphicFrame>
        <p:nvGraphicFramePr>
          <p:cNvPr id="88116" name="Group 52"/>
          <p:cNvGraphicFramePr>
            <a:graphicFrameLocks noGrp="1"/>
          </p:cNvGraphicFramePr>
          <p:nvPr/>
        </p:nvGraphicFramePr>
        <p:xfrm>
          <a:off x="1143000" y="2124075"/>
          <a:ext cx="6858000" cy="2424112"/>
        </p:xfrm>
        <a:graphic>
          <a:graphicData uri="http://schemas.openxmlformats.org/drawingml/2006/table">
            <a:tbl>
              <a:tblPr/>
              <a:tblGrid>
                <a:gridCol w="1536700"/>
                <a:gridCol w="3365500"/>
                <a:gridCol w="1955800"/>
              </a:tblGrid>
              <a:tr h="809403">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800" b="0" i="0" u="none" strike="noStrike" cap="none" normalizeH="0" baseline="0" dirty="0">
                          <a:ln>
                            <a:noFill/>
                          </a:ln>
                          <a:solidFill>
                            <a:schemeClr val="tx1"/>
                          </a:solidFill>
                          <a:effectLst/>
                          <a:latin typeface="Arial" charset="0"/>
                          <a:ea typeface="ＭＳ Ｐゴシック" charset="0"/>
                          <a:cs typeface="ＭＳ Ｐゴシック" charset="0"/>
                        </a:rPr>
                        <a:t>Job</a:t>
                      </a:r>
                    </a:p>
                  </a:txBody>
                  <a:tcPr marT="34297" marB="34297" anchor="b" horzOverflow="overflow">
                    <a:lnL cap="flat">
                      <a:noFill/>
                    </a:lnL>
                    <a:lnR>
                      <a:noFill/>
                    </a:lnR>
                    <a:lnT cap="flat">
                      <a:noFill/>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800" b="0" i="0" u="none" strike="noStrike" cap="none" normalizeH="0" baseline="0" dirty="0">
                          <a:ln>
                            <a:noFill/>
                          </a:ln>
                          <a:solidFill>
                            <a:schemeClr val="tx1"/>
                          </a:solidFill>
                          <a:effectLst/>
                          <a:latin typeface="Arial" charset="0"/>
                          <a:ea typeface="ＭＳ Ｐゴシック" charset="0"/>
                          <a:cs typeface="ＭＳ Ｐゴシック" charset="0"/>
                        </a:rPr>
                        <a:t>Job Work (Processing) Time</a:t>
                      </a:r>
                      <a:br>
                        <a:rPr kumimoji="0" lang="en-US" sz="1800" b="0" i="0" u="none" strike="noStrike" cap="none" normalizeH="0" baseline="0" dirty="0">
                          <a:ln>
                            <a:noFill/>
                          </a:ln>
                          <a:solidFill>
                            <a:schemeClr val="tx1"/>
                          </a:solidFill>
                          <a:effectLst/>
                          <a:latin typeface="Arial" charset="0"/>
                          <a:ea typeface="ＭＳ Ｐゴシック" charset="0"/>
                          <a:cs typeface="ＭＳ Ｐゴシック" charset="0"/>
                        </a:rPr>
                      </a:br>
                      <a:r>
                        <a:rPr kumimoji="0" lang="en-US" sz="1800" b="0" i="0" u="none" strike="noStrike" cap="none" normalizeH="0" baseline="0" dirty="0">
                          <a:ln>
                            <a:noFill/>
                          </a:ln>
                          <a:solidFill>
                            <a:schemeClr val="tx1"/>
                          </a:solidFill>
                          <a:effectLst/>
                          <a:latin typeface="Arial" charset="0"/>
                          <a:ea typeface="ＭＳ Ｐゴシック" charset="0"/>
                          <a:cs typeface="ＭＳ Ｐゴシック" charset="0"/>
                        </a:rPr>
                        <a:t>(Days)</a:t>
                      </a:r>
                    </a:p>
                  </a:txBody>
                  <a:tcPr marT="34297" marB="34297" anchor="b" horzOverflow="overflow">
                    <a:lnL>
                      <a:noFill/>
                    </a:lnL>
                    <a:lnR>
                      <a:noFill/>
                    </a:lnR>
                    <a:lnT cap="flat">
                      <a:noFill/>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800" b="0" i="0" u="none" strike="noStrike" cap="none" normalizeH="0" baseline="0" dirty="0">
                          <a:ln>
                            <a:noFill/>
                          </a:ln>
                          <a:solidFill>
                            <a:schemeClr val="tx1"/>
                          </a:solidFill>
                          <a:effectLst/>
                          <a:latin typeface="Arial" charset="0"/>
                          <a:ea typeface="ＭＳ Ｐゴシック" charset="0"/>
                          <a:cs typeface="ＭＳ Ｐゴシック" charset="0"/>
                        </a:rPr>
                        <a:t>Job Due Date</a:t>
                      </a:r>
                      <a:br>
                        <a:rPr kumimoji="0" lang="en-US" sz="1800" b="0" i="0" u="none" strike="noStrike" cap="none" normalizeH="0" baseline="0" dirty="0">
                          <a:ln>
                            <a:noFill/>
                          </a:ln>
                          <a:solidFill>
                            <a:schemeClr val="tx1"/>
                          </a:solidFill>
                          <a:effectLst/>
                          <a:latin typeface="Arial" charset="0"/>
                          <a:ea typeface="ＭＳ Ｐゴシック" charset="0"/>
                          <a:cs typeface="ＭＳ Ｐゴシック" charset="0"/>
                        </a:rPr>
                      </a:br>
                      <a:r>
                        <a:rPr kumimoji="0" lang="en-US" sz="1800" b="0" i="0" u="none" strike="noStrike" cap="none" normalizeH="0" baseline="0" dirty="0">
                          <a:ln>
                            <a:noFill/>
                          </a:ln>
                          <a:solidFill>
                            <a:schemeClr val="tx1"/>
                          </a:solidFill>
                          <a:effectLst/>
                          <a:latin typeface="Arial" charset="0"/>
                          <a:ea typeface="ＭＳ Ｐゴシック" charset="0"/>
                          <a:cs typeface="ＭＳ Ｐゴシック" charset="0"/>
                        </a:rPr>
                        <a:t>(Days)</a:t>
                      </a:r>
                    </a:p>
                  </a:txBody>
                  <a:tcPr marT="34297" marB="34297" anchor="b" horzOverflow="overflow">
                    <a:lnL>
                      <a:noFill/>
                    </a:lnL>
                    <a:lnR cap="flat">
                      <a:noFill/>
                    </a:lnR>
                    <a:lnT cap="flat">
                      <a:noFill/>
                    </a:lnT>
                    <a:lnB w="38100" cap="flat" cmpd="sng" algn="ctr">
                      <a:solidFill>
                        <a:schemeClr val="tx1"/>
                      </a:solidFill>
                      <a:prstDash val="solid"/>
                      <a:round/>
                      <a:headEnd type="none" w="med" len="med"/>
                      <a:tailEnd type="none" w="med" len="med"/>
                    </a:lnB>
                    <a:lnTlToBr>
                      <a:noFill/>
                    </a:lnTlToBr>
                    <a:lnBlToTr>
                      <a:noFill/>
                    </a:lnBlToTr>
                    <a:noFill/>
                  </a:tcPr>
                </a:tc>
              </a:tr>
              <a:tr h="316769">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800" b="0" i="0" u="none" strike="noStrike" cap="none" normalizeH="0" baseline="0" dirty="0">
                          <a:ln>
                            <a:noFill/>
                          </a:ln>
                          <a:solidFill>
                            <a:schemeClr val="tx1"/>
                          </a:solidFill>
                          <a:effectLst/>
                          <a:latin typeface="Arial" charset="0"/>
                          <a:ea typeface="ＭＳ Ｐゴシック" charset="0"/>
                          <a:cs typeface="ＭＳ Ｐゴシック" charset="0"/>
                        </a:rPr>
                        <a:t>A</a:t>
                      </a:r>
                    </a:p>
                  </a:txBody>
                  <a:tcPr marT="34297" marB="34297" horzOverflow="overflow">
                    <a:lnL cap="flat">
                      <a:noFill/>
                    </a:lnL>
                    <a:lnR>
                      <a:noFill/>
                    </a:lnR>
                    <a:lnT w="38100" cap="flat" cmpd="sng" algn="ctr">
                      <a:solidFill>
                        <a:schemeClr val="tx1"/>
                      </a:solidFill>
                      <a:prstDash val="solid"/>
                      <a:round/>
                      <a:headEnd type="none" w="med" len="med"/>
                      <a:tailEnd type="none" w="med" len="med"/>
                    </a:lnT>
                    <a:lnB>
                      <a:noFill/>
                    </a:lnB>
                    <a:lnTlToBr>
                      <a:noFill/>
                    </a:lnTlToBr>
                    <a:lnBlToTr>
                      <a:noFill/>
                    </a:lnBlToTr>
                    <a:solidFill>
                      <a:schemeClr val="accent4"/>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800" b="0" i="0" u="none" strike="noStrike" cap="none" normalizeH="0" baseline="0" dirty="0">
                          <a:ln>
                            <a:noFill/>
                          </a:ln>
                          <a:solidFill>
                            <a:schemeClr val="tx1"/>
                          </a:solidFill>
                          <a:effectLst/>
                          <a:latin typeface="Arial" charset="0"/>
                          <a:ea typeface="ＭＳ Ｐゴシック" charset="0"/>
                          <a:cs typeface="ＭＳ Ｐゴシック" charset="0"/>
                        </a:rPr>
                        <a:t>6</a:t>
                      </a:r>
                    </a:p>
                  </a:txBody>
                  <a:tcPr marT="34297" marB="34297" horzOverflow="overflow">
                    <a:lnL>
                      <a:noFill/>
                    </a:lnL>
                    <a:lnR>
                      <a:noFill/>
                    </a:lnR>
                    <a:lnT w="38100" cap="flat" cmpd="sng" algn="ctr">
                      <a:solidFill>
                        <a:schemeClr val="tx1"/>
                      </a:solidFill>
                      <a:prstDash val="solid"/>
                      <a:round/>
                      <a:headEnd type="none" w="med" len="med"/>
                      <a:tailEnd type="none" w="med" len="med"/>
                    </a:lnT>
                    <a:lnB>
                      <a:noFill/>
                    </a:lnB>
                    <a:lnTlToBr>
                      <a:noFill/>
                    </a:lnTlToBr>
                    <a:lnBlToTr>
                      <a:noFill/>
                    </a:lnBlToTr>
                    <a:solidFill>
                      <a:schemeClr val="accent4"/>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1054100" algn="r"/>
                        </a:tabLst>
                      </a:pPr>
                      <a:r>
                        <a:rPr kumimoji="0" lang="en-US" sz="1800" b="0" i="0" u="none" strike="noStrike" cap="none" normalizeH="0" baseline="0" dirty="0">
                          <a:ln>
                            <a:noFill/>
                          </a:ln>
                          <a:solidFill>
                            <a:schemeClr val="tx1"/>
                          </a:solidFill>
                          <a:effectLst/>
                          <a:latin typeface="Arial" charset="0"/>
                          <a:ea typeface="ＭＳ Ｐゴシック" charset="0"/>
                          <a:cs typeface="ＭＳ Ｐゴシック" charset="0"/>
                        </a:rPr>
                        <a:t>	8</a:t>
                      </a:r>
                    </a:p>
                  </a:txBody>
                  <a:tcPr marT="34297" marB="34297" horzOverflow="overflow">
                    <a:lnL>
                      <a:noFill/>
                    </a:lnL>
                    <a:lnR cap="flat">
                      <a:noFill/>
                    </a:lnR>
                    <a:lnT w="38100" cap="flat" cmpd="sng" algn="ctr">
                      <a:solidFill>
                        <a:schemeClr val="tx1"/>
                      </a:solidFill>
                      <a:prstDash val="solid"/>
                      <a:round/>
                      <a:headEnd type="none" w="med" len="med"/>
                      <a:tailEnd type="none" w="med" len="med"/>
                    </a:lnT>
                    <a:lnB>
                      <a:noFill/>
                    </a:lnB>
                    <a:lnTlToBr>
                      <a:noFill/>
                    </a:lnTlToBr>
                    <a:lnBlToTr>
                      <a:noFill/>
                    </a:lnBlToTr>
                    <a:solidFill>
                      <a:schemeClr val="accent4"/>
                    </a:solidFill>
                  </a:tcPr>
                </a:tc>
              </a:tr>
              <a:tr h="315530">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800" b="0" i="0" u="none" strike="noStrike" cap="none" normalizeH="0" baseline="0" dirty="0">
                          <a:ln>
                            <a:noFill/>
                          </a:ln>
                          <a:solidFill>
                            <a:schemeClr val="tx1"/>
                          </a:solidFill>
                          <a:effectLst/>
                          <a:latin typeface="Arial" charset="0"/>
                          <a:ea typeface="ＭＳ Ｐゴシック" charset="0"/>
                          <a:cs typeface="ＭＳ Ｐゴシック" charset="0"/>
                        </a:rPr>
                        <a:t>B</a:t>
                      </a:r>
                    </a:p>
                  </a:txBody>
                  <a:tcPr marT="34297" marB="34297" horzOverflow="overflow">
                    <a:lnL cap="flat">
                      <a:noFill/>
                    </a:lnL>
                    <a:lnR>
                      <a:noFill/>
                    </a:lnR>
                    <a:lnT>
                      <a:noFill/>
                    </a:lnT>
                    <a:lnB>
                      <a:noFill/>
                    </a:lnB>
                    <a:lnTlToBr>
                      <a:noFill/>
                    </a:lnTlToBr>
                    <a:lnBlToTr>
                      <a:noFill/>
                    </a:lnBlToTr>
                    <a:solidFill>
                      <a:schemeClr val="accent6">
                        <a:lumMod val="75000"/>
                      </a:schemeClr>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800" b="0" i="0" u="none" strike="noStrike" cap="none" normalizeH="0" baseline="0" dirty="0">
                          <a:ln>
                            <a:noFill/>
                          </a:ln>
                          <a:solidFill>
                            <a:schemeClr val="tx1"/>
                          </a:solidFill>
                          <a:effectLst/>
                          <a:latin typeface="Arial" charset="0"/>
                          <a:ea typeface="ＭＳ Ｐゴシック" charset="0"/>
                          <a:cs typeface="ＭＳ Ｐゴシック" charset="0"/>
                        </a:rPr>
                        <a:t>2</a:t>
                      </a:r>
                    </a:p>
                  </a:txBody>
                  <a:tcPr marT="34297" marB="34297" horzOverflow="overflow">
                    <a:lnL>
                      <a:noFill/>
                    </a:lnL>
                    <a:lnR>
                      <a:noFill/>
                    </a:lnR>
                    <a:lnT>
                      <a:noFill/>
                    </a:lnT>
                    <a:lnB>
                      <a:noFill/>
                    </a:lnB>
                    <a:lnTlToBr>
                      <a:noFill/>
                    </a:lnTlToBr>
                    <a:lnBlToTr>
                      <a:noFill/>
                    </a:lnBlToTr>
                    <a:solidFill>
                      <a:schemeClr val="accent6">
                        <a:lumMod val="75000"/>
                      </a:schemeClr>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1054100" algn="r"/>
                        </a:tabLst>
                      </a:pPr>
                      <a:r>
                        <a:rPr kumimoji="0" lang="en-US" sz="1800" b="0" i="0" u="none" strike="noStrike" cap="none" normalizeH="0" baseline="0" dirty="0">
                          <a:ln>
                            <a:noFill/>
                          </a:ln>
                          <a:solidFill>
                            <a:schemeClr val="tx1"/>
                          </a:solidFill>
                          <a:effectLst/>
                          <a:latin typeface="Arial" charset="0"/>
                          <a:ea typeface="ＭＳ Ｐゴシック" charset="0"/>
                          <a:cs typeface="ＭＳ Ｐゴシック" charset="0"/>
                        </a:rPr>
                        <a:t>	6</a:t>
                      </a:r>
                    </a:p>
                  </a:txBody>
                  <a:tcPr marT="34297" marB="34297" horzOverflow="overflow">
                    <a:lnL>
                      <a:noFill/>
                    </a:lnL>
                    <a:lnR cap="flat">
                      <a:noFill/>
                    </a:lnR>
                    <a:lnT>
                      <a:noFill/>
                    </a:lnT>
                    <a:lnB>
                      <a:noFill/>
                    </a:lnB>
                    <a:lnTlToBr>
                      <a:noFill/>
                    </a:lnTlToBr>
                    <a:lnBlToTr>
                      <a:noFill/>
                    </a:lnBlToTr>
                    <a:solidFill>
                      <a:schemeClr val="accent6">
                        <a:lumMod val="75000"/>
                      </a:schemeClr>
                    </a:solidFill>
                  </a:tcPr>
                </a:tc>
              </a:tr>
              <a:tr h="315530">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800" b="0" i="0" u="none" strike="noStrike" cap="none" normalizeH="0" baseline="0" dirty="0">
                          <a:ln>
                            <a:noFill/>
                          </a:ln>
                          <a:solidFill>
                            <a:schemeClr val="tx1"/>
                          </a:solidFill>
                          <a:effectLst/>
                          <a:latin typeface="Arial" charset="0"/>
                          <a:ea typeface="ＭＳ Ｐゴシック" charset="0"/>
                          <a:cs typeface="ＭＳ Ｐゴシック" charset="0"/>
                        </a:rPr>
                        <a:t>C</a:t>
                      </a:r>
                    </a:p>
                  </a:txBody>
                  <a:tcPr marT="34297" marB="34297" horzOverflow="overflow">
                    <a:lnL cap="flat">
                      <a:noFill/>
                    </a:lnL>
                    <a:lnR>
                      <a:noFill/>
                    </a:lnR>
                    <a:lnT>
                      <a:noFill/>
                    </a:lnT>
                    <a:lnB>
                      <a:noFill/>
                    </a:lnB>
                    <a:lnTlToBr>
                      <a:noFill/>
                    </a:lnTlToBr>
                    <a:lnBlToTr>
                      <a:noFill/>
                    </a:lnBlToTr>
                    <a:solidFill>
                      <a:schemeClr val="accent2"/>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800" b="0" i="0" u="none" strike="noStrike" cap="none" normalizeH="0" baseline="0" dirty="0">
                          <a:ln>
                            <a:noFill/>
                          </a:ln>
                          <a:solidFill>
                            <a:schemeClr val="tx1"/>
                          </a:solidFill>
                          <a:effectLst/>
                          <a:latin typeface="Arial" charset="0"/>
                          <a:ea typeface="ＭＳ Ｐゴシック" charset="0"/>
                          <a:cs typeface="ＭＳ Ｐゴシック" charset="0"/>
                        </a:rPr>
                        <a:t>8</a:t>
                      </a:r>
                    </a:p>
                  </a:txBody>
                  <a:tcPr marT="34297" marB="34297" horzOverflow="overflow">
                    <a:lnL>
                      <a:noFill/>
                    </a:lnL>
                    <a:lnR>
                      <a:noFill/>
                    </a:lnR>
                    <a:lnT>
                      <a:noFill/>
                    </a:lnT>
                    <a:lnB>
                      <a:noFill/>
                    </a:lnB>
                    <a:lnTlToBr>
                      <a:noFill/>
                    </a:lnTlToBr>
                    <a:lnBlToTr>
                      <a:noFill/>
                    </a:lnBlToTr>
                    <a:solidFill>
                      <a:schemeClr val="accent2"/>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1054100" algn="r"/>
                        </a:tabLst>
                      </a:pPr>
                      <a:r>
                        <a:rPr kumimoji="0" lang="en-US" sz="1800" b="0" i="0" u="none" strike="noStrike" cap="none" normalizeH="0" baseline="0" dirty="0">
                          <a:ln>
                            <a:noFill/>
                          </a:ln>
                          <a:solidFill>
                            <a:schemeClr val="tx1"/>
                          </a:solidFill>
                          <a:effectLst/>
                          <a:latin typeface="Arial" charset="0"/>
                          <a:ea typeface="ＭＳ Ｐゴシック" charset="0"/>
                          <a:cs typeface="ＭＳ Ｐゴシック" charset="0"/>
                        </a:rPr>
                        <a:t>	18</a:t>
                      </a:r>
                    </a:p>
                  </a:txBody>
                  <a:tcPr marT="34297" marB="34297" horzOverflow="overflow">
                    <a:lnL>
                      <a:noFill/>
                    </a:lnL>
                    <a:lnR cap="flat">
                      <a:noFill/>
                    </a:lnR>
                    <a:lnT>
                      <a:noFill/>
                    </a:lnT>
                    <a:lnB>
                      <a:noFill/>
                    </a:lnB>
                    <a:lnTlToBr>
                      <a:noFill/>
                    </a:lnTlToBr>
                    <a:lnBlToTr>
                      <a:noFill/>
                    </a:lnBlToTr>
                    <a:solidFill>
                      <a:schemeClr val="accent2"/>
                    </a:solidFill>
                  </a:tcPr>
                </a:tc>
              </a:tr>
              <a:tr h="333440">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800" b="0" i="0" u="none" strike="noStrike" cap="none" normalizeH="0" baseline="0" dirty="0">
                          <a:ln>
                            <a:noFill/>
                          </a:ln>
                          <a:solidFill>
                            <a:schemeClr val="tx1"/>
                          </a:solidFill>
                          <a:effectLst/>
                          <a:latin typeface="Arial" charset="0"/>
                          <a:ea typeface="ＭＳ Ｐゴシック" charset="0"/>
                          <a:cs typeface="ＭＳ Ｐゴシック" charset="0"/>
                        </a:rPr>
                        <a:t>D</a:t>
                      </a:r>
                    </a:p>
                  </a:txBody>
                  <a:tcPr marT="34297" marB="34297" horzOverflow="overflow">
                    <a:lnL cap="flat">
                      <a:noFill/>
                    </a:lnL>
                    <a:lnR>
                      <a:noFill/>
                    </a:lnR>
                    <a:lnT>
                      <a:noFill/>
                    </a:lnT>
                    <a:lnB>
                      <a:noFill/>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800" b="0" i="0" u="none" strike="noStrike" cap="none" normalizeH="0" baseline="0" dirty="0">
                          <a:ln>
                            <a:noFill/>
                          </a:ln>
                          <a:solidFill>
                            <a:schemeClr val="tx1"/>
                          </a:solidFill>
                          <a:effectLst/>
                          <a:latin typeface="Arial" charset="0"/>
                          <a:ea typeface="ＭＳ Ｐゴシック" charset="0"/>
                          <a:cs typeface="ＭＳ Ｐゴシック" charset="0"/>
                        </a:rPr>
                        <a:t>3</a:t>
                      </a:r>
                    </a:p>
                  </a:txBody>
                  <a:tcPr marT="34297" marB="34297" horzOverflow="overflow">
                    <a:lnL>
                      <a:noFill/>
                    </a:lnL>
                    <a:lnR>
                      <a:noFill/>
                    </a:lnR>
                    <a:lnT>
                      <a:noFill/>
                    </a:lnT>
                    <a:lnB>
                      <a:noFill/>
                    </a:lnB>
                    <a:lnTlToBr>
                      <a:noFill/>
                    </a:lnTlToBr>
                    <a:lnBlToTr>
                      <a:noFill/>
                    </a:lnBlToTr>
                    <a:solidFill>
                      <a:schemeClr val="accent3"/>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1054100" algn="r"/>
                        </a:tabLst>
                      </a:pPr>
                      <a:r>
                        <a:rPr kumimoji="0" lang="en-US" sz="1800" b="0" i="0" u="none" strike="noStrike" cap="none" normalizeH="0" baseline="0" dirty="0">
                          <a:ln>
                            <a:noFill/>
                          </a:ln>
                          <a:solidFill>
                            <a:schemeClr val="tx1"/>
                          </a:solidFill>
                          <a:effectLst/>
                          <a:latin typeface="Arial" charset="0"/>
                          <a:ea typeface="ＭＳ Ｐゴシック" charset="0"/>
                          <a:cs typeface="ＭＳ Ｐゴシック" charset="0"/>
                        </a:rPr>
                        <a:t>	15</a:t>
                      </a:r>
                    </a:p>
                  </a:txBody>
                  <a:tcPr marT="34297" marB="34297" horzOverflow="overflow">
                    <a:lnL>
                      <a:noFill/>
                    </a:lnL>
                    <a:lnR cap="flat">
                      <a:noFill/>
                    </a:lnR>
                    <a:lnT>
                      <a:noFill/>
                    </a:lnT>
                    <a:lnB>
                      <a:noFill/>
                    </a:lnB>
                    <a:lnTlToBr>
                      <a:noFill/>
                    </a:lnTlToBr>
                    <a:lnBlToTr>
                      <a:noFill/>
                    </a:lnBlToTr>
                    <a:solidFill>
                      <a:schemeClr val="accent3"/>
                    </a:solidFill>
                  </a:tcPr>
                </a:tc>
              </a:tr>
              <a:tr h="333440">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800" b="0" i="0" u="none" strike="noStrike" cap="none" normalizeH="0" baseline="0" dirty="0">
                          <a:ln>
                            <a:noFill/>
                          </a:ln>
                          <a:solidFill>
                            <a:schemeClr val="tx1"/>
                          </a:solidFill>
                          <a:effectLst/>
                          <a:latin typeface="Arial" charset="0"/>
                          <a:ea typeface="ＭＳ Ｐゴシック" charset="0"/>
                          <a:cs typeface="ＭＳ Ｐゴシック" charset="0"/>
                        </a:rPr>
                        <a:t>E</a:t>
                      </a:r>
                    </a:p>
                  </a:txBody>
                  <a:tcPr marT="34297" marB="34297" horzOverflow="overflow">
                    <a:lnL cap="flat">
                      <a:noFill/>
                    </a:lnL>
                    <a:lnR>
                      <a:noFill/>
                    </a:lnR>
                    <a:lnT>
                      <a:noFill/>
                    </a:lnT>
                    <a:lnB cap="flat">
                      <a:noFill/>
                    </a:lnB>
                    <a:lnTlToBr>
                      <a:noFill/>
                    </a:lnTlToBr>
                    <a:lnBlToTr>
                      <a:noFill/>
                    </a:lnBlToTr>
                    <a:solidFill>
                      <a:schemeClr val="accent4">
                        <a:lumMod val="50000"/>
                      </a:schemeClr>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800" b="0" i="0" u="none" strike="noStrike" cap="none" normalizeH="0" baseline="0" dirty="0">
                          <a:ln>
                            <a:noFill/>
                          </a:ln>
                          <a:solidFill>
                            <a:schemeClr val="tx1"/>
                          </a:solidFill>
                          <a:effectLst/>
                          <a:latin typeface="Arial" charset="0"/>
                          <a:ea typeface="ＭＳ Ｐゴシック" charset="0"/>
                          <a:cs typeface="ＭＳ Ｐゴシック" charset="0"/>
                        </a:rPr>
                        <a:t>9</a:t>
                      </a:r>
                    </a:p>
                  </a:txBody>
                  <a:tcPr marT="34297" marB="34297" horzOverflow="overflow">
                    <a:lnL>
                      <a:noFill/>
                    </a:lnL>
                    <a:lnR>
                      <a:noFill/>
                    </a:lnR>
                    <a:lnT>
                      <a:noFill/>
                    </a:lnT>
                    <a:lnB cap="flat">
                      <a:noFill/>
                    </a:lnB>
                    <a:lnTlToBr>
                      <a:noFill/>
                    </a:lnTlToBr>
                    <a:lnBlToTr>
                      <a:noFill/>
                    </a:lnBlToTr>
                    <a:solidFill>
                      <a:schemeClr val="accent4">
                        <a:lumMod val="50000"/>
                      </a:schemeClr>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1054100" algn="r"/>
                        </a:tabLst>
                      </a:pPr>
                      <a:r>
                        <a:rPr kumimoji="0" lang="en-US" sz="1800" b="0" i="0" u="none" strike="noStrike" cap="none" normalizeH="0" baseline="0" dirty="0">
                          <a:ln>
                            <a:noFill/>
                          </a:ln>
                          <a:solidFill>
                            <a:schemeClr val="tx1"/>
                          </a:solidFill>
                          <a:effectLst/>
                          <a:latin typeface="Arial" charset="0"/>
                          <a:ea typeface="ＭＳ Ｐゴシック" charset="0"/>
                          <a:cs typeface="ＭＳ Ｐゴシック" charset="0"/>
                        </a:rPr>
                        <a:t>	23</a:t>
                      </a:r>
                    </a:p>
                  </a:txBody>
                  <a:tcPr marT="34297" marB="34297" horzOverflow="overflow">
                    <a:lnL>
                      <a:noFill/>
                    </a:lnL>
                    <a:lnR cap="flat">
                      <a:noFill/>
                    </a:lnR>
                    <a:lnT>
                      <a:noFill/>
                    </a:lnT>
                    <a:lnB cap="flat">
                      <a:noFill/>
                    </a:lnB>
                    <a:lnTlToBr>
                      <a:noFill/>
                    </a:lnTlToBr>
                    <a:lnBlToTr>
                      <a:noFill/>
                    </a:lnBlToTr>
                    <a:solidFill>
                      <a:schemeClr val="accent4">
                        <a:lumMod val="50000"/>
                      </a:schemeClr>
                    </a:solidFill>
                  </a:tcPr>
                </a:tc>
              </a:tr>
            </a:tbl>
          </a:graphicData>
        </a:graphic>
      </p:graphicFrame>
      <p:sp>
        <p:nvSpPr>
          <p:cNvPr id="88111" name="Rectangle 47"/>
          <p:cNvSpPr>
            <a:spLocks noChangeArrowheads="1"/>
          </p:cNvSpPr>
          <p:nvPr/>
        </p:nvSpPr>
        <p:spPr bwMode="auto">
          <a:xfrm>
            <a:off x="984250" y="1277541"/>
            <a:ext cx="7175500"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nSpc>
                <a:spcPct val="90000"/>
              </a:lnSpc>
            </a:pPr>
            <a:r>
              <a:rPr lang="en-US" altLang="en-US" sz="2800"/>
              <a:t>Apply the four popular sequencing rules to these five jobs</a:t>
            </a:r>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88111"/>
                                        </p:tgtEl>
                                        <p:attrNameLst>
                                          <p:attrName>style.visibility</p:attrName>
                                        </p:attrNameLst>
                                      </p:cBhvr>
                                      <p:to>
                                        <p:strVal val="visible"/>
                                      </p:to>
                                    </p:set>
                                    <p:animEffect transition="in" filter="strips(downRight)">
                                      <p:cBhvr>
                                        <p:cTn id="7" dur="1000"/>
                                        <p:tgtEl>
                                          <p:spTgt spid="88111"/>
                                        </p:tgtEl>
                                      </p:cBhvr>
                                    </p:animEffect>
                                  </p:childTnLst>
                                </p:cTn>
                              </p:par>
                            </p:childTnLst>
                          </p:cTn>
                        </p:par>
                        <p:par>
                          <p:cTn id="8" fill="hold" nodeType="afterGroup">
                            <p:stCondLst>
                              <p:cond delay="2000"/>
                            </p:stCondLst>
                            <p:childTnLst>
                              <p:par>
                                <p:cTn id="9" presetID="18" presetClass="entr" presetSubtype="6" fill="hold" nodeType="afterEffect">
                                  <p:stCondLst>
                                    <p:cond delay="1000"/>
                                  </p:stCondLst>
                                  <p:childTnLst>
                                    <p:set>
                                      <p:cBhvr>
                                        <p:cTn id="10" dur="1" fill="hold">
                                          <p:stCondLst>
                                            <p:cond delay="0"/>
                                          </p:stCondLst>
                                        </p:cTn>
                                        <p:tgtEl>
                                          <p:spTgt spid="88116"/>
                                        </p:tgtEl>
                                        <p:attrNameLst>
                                          <p:attrName>style.visibility</p:attrName>
                                        </p:attrNameLst>
                                      </p:cBhvr>
                                      <p:to>
                                        <p:strVal val="visible"/>
                                      </p:to>
                                    </p:set>
                                    <p:animEffect transition="in" filter="strips(downRight)">
                                      <p:cBhvr>
                                        <p:cTn id="11" dur="1000"/>
                                        <p:tgtEl>
                                          <p:spTgt spid="88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111" grpId="0" autoUpdateAnimBg="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8"/>
          <p:cNvSpPr>
            <a:spLocks noGrp="1" noChangeArrowheads="1"/>
          </p:cNvSpPr>
          <p:nvPr>
            <p:ph type="title"/>
          </p:nvPr>
        </p:nvSpPr>
        <p:spPr/>
        <p:txBody>
          <a:bodyPr/>
          <a:lstStyle/>
          <a:p>
            <a:pPr>
              <a:lnSpc>
                <a:spcPct val="80000"/>
              </a:lnSpc>
            </a:pPr>
            <a:r>
              <a:rPr lang="en-US" altLang="en-US" smtClean="0">
                <a:latin typeface="+mn-lt"/>
                <a:cs typeface="Arial" pitchFamily="34" charset="0"/>
              </a:rPr>
              <a:t>Sequencing Example</a:t>
            </a:r>
          </a:p>
        </p:txBody>
      </p:sp>
      <p:graphicFrame>
        <p:nvGraphicFramePr>
          <p:cNvPr id="90595" name="Group 483"/>
          <p:cNvGraphicFramePr>
            <a:graphicFrameLocks noGrp="1"/>
          </p:cNvGraphicFramePr>
          <p:nvPr/>
        </p:nvGraphicFramePr>
        <p:xfrm>
          <a:off x="685800" y="1800226"/>
          <a:ext cx="7753350" cy="2469354"/>
        </p:xfrm>
        <a:graphic>
          <a:graphicData uri="http://schemas.openxmlformats.org/drawingml/2006/table">
            <a:tbl>
              <a:tblPr/>
              <a:tblGrid>
                <a:gridCol w="1600200"/>
                <a:gridCol w="838200"/>
                <a:gridCol w="520700"/>
                <a:gridCol w="836613"/>
                <a:gridCol w="242887"/>
                <a:gridCol w="558800"/>
                <a:gridCol w="236538"/>
                <a:gridCol w="1447800"/>
                <a:gridCol w="490537"/>
                <a:gridCol w="490538"/>
                <a:gridCol w="490537"/>
              </a:tblGrid>
              <a:tr h="685932">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rPr>
                        <a:t>Job Sequence</a:t>
                      </a:r>
                    </a:p>
                  </a:txBody>
                  <a:tcPr marT="34297" marB="34297" anchor="b" horzOverflow="overflow">
                    <a:lnL cap="flat">
                      <a:noFill/>
                    </a:lnL>
                    <a:lnR>
                      <a:noFill/>
                    </a:lnR>
                    <a:lnT cap="flat">
                      <a:noFill/>
                    </a:lnT>
                    <a:lnB w="28575" cap="flat" cmpd="sng" algn="ctr">
                      <a:solidFill>
                        <a:schemeClr val="tx1"/>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rPr>
                        <a:t>Job Work (Processing) Time</a:t>
                      </a:r>
                    </a:p>
                  </a:txBody>
                  <a:tcPr marT="34297" marB="34297" anchor="b" horzOverflow="overflow">
                    <a:lnL>
                      <a:noFill/>
                    </a:lnL>
                    <a:lnR>
                      <a:noFill/>
                    </a:lnR>
                    <a:lnT cap="flat">
                      <a:noFill/>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gridSpan="3">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rPr>
                        <a:t>Flow Time</a:t>
                      </a:r>
                    </a:p>
                  </a:txBody>
                  <a:tcPr marT="34297" marB="34297" anchor="b" horzOverflow="overflow">
                    <a:lnL>
                      <a:noFill/>
                    </a:lnL>
                    <a:lnR>
                      <a:noFill/>
                    </a:lnR>
                    <a:lnT cap="flat">
                      <a:noFill/>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rPr>
                        <a:t>Job Due Date</a:t>
                      </a:r>
                    </a:p>
                  </a:txBody>
                  <a:tcPr marT="34297" marB="34297" anchor="b" horzOverflow="overflow">
                    <a:lnL>
                      <a:noFill/>
                    </a:lnL>
                    <a:lnR>
                      <a:noFill/>
                    </a:lnR>
                    <a:lnT cap="flat">
                      <a:noFill/>
                    </a:lnT>
                    <a:lnB w="28575" cap="flat" cmpd="sng" algn="ctr">
                      <a:solidFill>
                        <a:schemeClr val="tx1"/>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rPr>
                        <a:t>Job Lateness</a:t>
                      </a:r>
                    </a:p>
                  </a:txBody>
                  <a:tcPr marT="34297" marB="34297" anchor="b" horzOverflow="overflow">
                    <a:lnL>
                      <a:noFill/>
                    </a:lnL>
                    <a:lnR cap="flat">
                      <a:noFill/>
                    </a:lnR>
                    <a:lnT cap="flat">
                      <a:noFill/>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r>
              <a:tr h="297237">
                <a:tc>
                  <a:txBody>
                    <a:bodyPr/>
                    <a:lstStyle/>
                    <a:p>
                      <a:pPr marL="0" marR="0" lvl="0" indent="0" algn="ctr" defTabSz="914400" rtl="0" eaLnBrk="1" fontAlgn="base" latinLnBrk="0" hangingPunct="1">
                        <a:lnSpc>
                          <a:spcPct val="100000"/>
                        </a:lnSpc>
                        <a:spcBef>
                          <a:spcPct val="0"/>
                        </a:spcBef>
                        <a:spcAft>
                          <a:spcPts val="0"/>
                        </a:spcAft>
                        <a:buClr>
                          <a:srgbClr val="BF0922"/>
                        </a:buClr>
                        <a:buSzTx/>
                        <a:buFont typeface="Wingdings" charset="0"/>
                        <a:buNone/>
                        <a:tabLst/>
                      </a:pPr>
                      <a:r>
                        <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rPr>
                        <a:t>A</a:t>
                      </a:r>
                    </a:p>
                  </a:txBody>
                  <a:tcPr marT="34297" marB="34297" anchor="ctr" horzOverflow="overflow">
                    <a:lnL cap="flat">
                      <a:noFill/>
                    </a:lnL>
                    <a:lnR>
                      <a:noFill/>
                    </a:lnR>
                    <a:lnT w="28575" cap="flat" cmpd="sng" algn="ctr">
                      <a:solidFill>
                        <a:schemeClr val="tx1"/>
                      </a:solidFill>
                      <a:prstDash val="solid"/>
                      <a:round/>
                      <a:headEnd type="none" w="med" len="med"/>
                      <a:tailEnd type="none" w="med" len="med"/>
                    </a:lnT>
                    <a:lnB>
                      <a:noFill/>
                    </a:lnB>
                    <a:lnTlToBr>
                      <a:noFill/>
                    </a:lnTlToBr>
                    <a:lnBlToTr>
                      <a:noFill/>
                    </a:lnBlToTr>
                    <a:solidFill>
                      <a:schemeClr val="accent4"/>
                    </a:solidFill>
                  </a:tcPr>
                </a:tc>
                <a:tc>
                  <a:txBody>
                    <a:bodyPr/>
                    <a:lstStyle/>
                    <a:p>
                      <a:pPr marL="0" marR="0" lvl="0" indent="0" algn="l" defTabSz="914400" rtl="0" eaLnBrk="1" fontAlgn="base" latinLnBrk="0" hangingPunct="1">
                        <a:lnSpc>
                          <a:spcPct val="100000"/>
                        </a:lnSpc>
                        <a:spcBef>
                          <a:spcPct val="0"/>
                        </a:spcBef>
                        <a:spcAft>
                          <a:spcPts val="0"/>
                        </a:spcAft>
                        <a:buClr>
                          <a:srgbClr val="BF0922"/>
                        </a:buClr>
                        <a:buSzTx/>
                        <a:buFont typeface="Wingdings" charset="0"/>
                        <a:buNone/>
                        <a:tabLst>
                          <a:tab pos="11430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7" marB="34297" anchor="ctr"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solidFill>
                      <a:schemeClr val="accent4"/>
                    </a:solidFill>
                  </a:tcPr>
                </a:tc>
                <a:tc>
                  <a:txBody>
                    <a:bodyPr/>
                    <a:lstStyle/>
                    <a:p>
                      <a:pPr marL="0" marR="0" lvl="0" indent="0" algn="r" defTabSz="914400" rtl="0" eaLnBrk="1" fontAlgn="base" latinLnBrk="0" hangingPunct="1">
                        <a:lnSpc>
                          <a:spcPct val="100000"/>
                        </a:lnSpc>
                        <a:spcBef>
                          <a:spcPct val="0"/>
                        </a:spcBef>
                        <a:spcAft>
                          <a:spcPts val="0"/>
                        </a:spcAft>
                        <a:buClr>
                          <a:srgbClr val="BF0922"/>
                        </a:buClr>
                        <a:buSzTx/>
                        <a:buFont typeface="Wingdings" charset="0"/>
                        <a:buNone/>
                        <a:tabLst>
                          <a:tab pos="1143000" algn="r"/>
                        </a:tabLst>
                      </a:pPr>
                      <a:r>
                        <a:rPr kumimoji="0" lang="en-US" sz="1500" b="0" i="0" u="none" strike="noStrike" cap="none" normalizeH="0" baseline="0" dirty="0" smtClean="0">
                          <a:ln>
                            <a:noFill/>
                          </a:ln>
                          <a:solidFill>
                            <a:schemeClr val="tx1"/>
                          </a:solidFill>
                          <a:effectLst/>
                          <a:latin typeface="Arial" charset="0"/>
                          <a:ea typeface="ＭＳ Ｐゴシック" charset="0"/>
                          <a:cs typeface="ＭＳ Ｐゴシック" charset="0"/>
                        </a:rPr>
                        <a:t>6</a:t>
                      </a: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7" marB="34297" anchor="ctr"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solidFill>
                      <a:schemeClr val="accent4"/>
                    </a:solidFill>
                  </a:tcPr>
                </a:tc>
                <a:tc>
                  <a:txBody>
                    <a:bodyPr/>
                    <a:lstStyle/>
                    <a:p>
                      <a:pPr marL="0" marR="0" lvl="0" indent="0" algn="l" defTabSz="914400" rtl="0" eaLnBrk="1" fontAlgn="base" latinLnBrk="0" hangingPunct="1">
                        <a:lnSpc>
                          <a:spcPct val="100000"/>
                        </a:lnSpc>
                        <a:spcBef>
                          <a:spcPct val="0"/>
                        </a:spcBef>
                        <a:spcAft>
                          <a:spcPts val="0"/>
                        </a:spcAft>
                        <a:buClr>
                          <a:srgbClr val="BF0922"/>
                        </a:buClr>
                        <a:buSzTx/>
                        <a:buFont typeface="Wingdings" charset="0"/>
                        <a:buNone/>
                        <a:tabLst>
                          <a:tab pos="11430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7" marB="34297" anchor="ctr"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solidFill>
                      <a:schemeClr val="accent4"/>
                    </a:solidFill>
                  </a:tcPr>
                </a:tc>
                <a:tc>
                  <a:txBody>
                    <a:bodyPr/>
                    <a:lstStyle/>
                    <a:p>
                      <a:pPr marL="0" marR="0" lvl="0" indent="0" algn="l" defTabSz="914400" rtl="0" eaLnBrk="1" fontAlgn="base" latinLnBrk="0" hangingPunct="1">
                        <a:lnSpc>
                          <a:spcPct val="100000"/>
                        </a:lnSpc>
                        <a:spcBef>
                          <a:spcPct val="0"/>
                        </a:spcBef>
                        <a:spcAft>
                          <a:spcPts val="0"/>
                        </a:spcAft>
                        <a:buClr>
                          <a:srgbClr val="BF0922"/>
                        </a:buClr>
                        <a:buSzTx/>
                        <a:buFont typeface="Wingdings" charset="0"/>
                        <a:buNone/>
                        <a:tabLst>
                          <a:tab pos="5715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7" marB="34297" anchor="ctr"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solidFill>
                      <a:schemeClr val="accent4"/>
                    </a:solidFill>
                  </a:tcPr>
                </a:tc>
                <a:tc>
                  <a:txBody>
                    <a:bodyPr/>
                    <a:lstStyle/>
                    <a:p>
                      <a:pPr marL="0" marR="0" lvl="0" indent="0" algn="r" defTabSz="914400" rtl="0" eaLnBrk="1" fontAlgn="base" latinLnBrk="0" hangingPunct="1">
                        <a:lnSpc>
                          <a:spcPct val="100000"/>
                        </a:lnSpc>
                        <a:spcBef>
                          <a:spcPct val="0"/>
                        </a:spcBef>
                        <a:spcAft>
                          <a:spcPts val="0"/>
                        </a:spcAft>
                        <a:buClr>
                          <a:srgbClr val="BF0922"/>
                        </a:buClr>
                        <a:buSzTx/>
                        <a:buFont typeface="Wingdings" charset="0"/>
                        <a:buNone/>
                        <a:tabLst>
                          <a:tab pos="571500" algn="r"/>
                        </a:tabLst>
                      </a:pPr>
                      <a:r>
                        <a:rPr kumimoji="0" lang="en-US" sz="1500" b="0" i="0" u="none" strike="noStrike" cap="none" normalizeH="0" baseline="0" dirty="0" smtClean="0">
                          <a:ln>
                            <a:noFill/>
                          </a:ln>
                          <a:solidFill>
                            <a:schemeClr val="tx1"/>
                          </a:solidFill>
                          <a:effectLst/>
                          <a:latin typeface="Arial" charset="0"/>
                          <a:ea typeface="ＭＳ Ｐゴシック" charset="0"/>
                          <a:cs typeface="ＭＳ Ｐゴシック" charset="0"/>
                        </a:rPr>
                        <a:t>6</a:t>
                      </a: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7" marB="34297" anchor="ctr"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solidFill>
                      <a:schemeClr val="accent4"/>
                    </a:solidFill>
                  </a:tcPr>
                </a:tc>
                <a:tc>
                  <a:txBody>
                    <a:bodyPr/>
                    <a:lstStyle/>
                    <a:p>
                      <a:pPr marL="0" marR="0" lvl="0" indent="0" algn="l" defTabSz="914400" rtl="0" eaLnBrk="1" fontAlgn="base" latinLnBrk="0" hangingPunct="1">
                        <a:lnSpc>
                          <a:spcPct val="100000"/>
                        </a:lnSpc>
                        <a:spcBef>
                          <a:spcPct val="0"/>
                        </a:spcBef>
                        <a:spcAft>
                          <a:spcPts val="0"/>
                        </a:spcAft>
                        <a:buClr>
                          <a:srgbClr val="BF0922"/>
                        </a:buClr>
                        <a:buSzTx/>
                        <a:buFont typeface="Wingdings" charset="0"/>
                        <a:buNone/>
                        <a:tabLst>
                          <a:tab pos="5715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7" marB="34297" anchor="ctr"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solidFill>
                      <a:schemeClr val="accent4"/>
                    </a:solidFill>
                  </a:tcPr>
                </a:tc>
                <a:tc>
                  <a:txBody>
                    <a:bodyPr/>
                    <a:lstStyle/>
                    <a:p>
                      <a:pPr marL="0" marR="0" lvl="0" indent="0" algn="l" defTabSz="914400" rtl="0" eaLnBrk="1" fontAlgn="base" latinLnBrk="0" hangingPunct="1">
                        <a:lnSpc>
                          <a:spcPct val="100000"/>
                        </a:lnSpc>
                        <a:spcBef>
                          <a:spcPct val="0"/>
                        </a:spcBef>
                        <a:spcAft>
                          <a:spcPts val="0"/>
                        </a:spcAft>
                        <a:buClr>
                          <a:srgbClr val="BF0922"/>
                        </a:buClr>
                        <a:buSzTx/>
                        <a:buFont typeface="Wingdings" charset="0"/>
                        <a:buNone/>
                        <a:tabLst>
                          <a:tab pos="762000" algn="r"/>
                        </a:tabLst>
                      </a:pPr>
                      <a:r>
                        <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rPr>
                        <a:t>	8</a:t>
                      </a:r>
                    </a:p>
                  </a:txBody>
                  <a:tcPr marT="34297" marB="34297" anchor="ctr"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solidFill>
                      <a:schemeClr val="accent4"/>
                    </a:solidFill>
                  </a:tcPr>
                </a:tc>
                <a:tc>
                  <a:txBody>
                    <a:bodyPr/>
                    <a:lstStyle/>
                    <a:p>
                      <a:pPr marL="0" marR="0" lvl="0" indent="0" algn="l" defTabSz="914400" rtl="0" eaLnBrk="1" fontAlgn="base" latinLnBrk="0" hangingPunct="1">
                        <a:lnSpc>
                          <a:spcPct val="100000"/>
                        </a:lnSpc>
                        <a:spcBef>
                          <a:spcPct val="0"/>
                        </a:spcBef>
                        <a:spcAft>
                          <a:spcPts val="0"/>
                        </a:spcAft>
                        <a:buClr>
                          <a:srgbClr val="BF0922"/>
                        </a:buClr>
                        <a:buSzTx/>
                        <a:buFont typeface="Wingdings" charset="0"/>
                        <a:buNone/>
                        <a:tabLst>
                          <a:tab pos="8636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7" marB="34297" anchor="ctr"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solidFill>
                      <a:schemeClr val="accent4"/>
                    </a:solidFill>
                  </a:tcPr>
                </a:tc>
                <a:tc>
                  <a:txBody>
                    <a:bodyPr/>
                    <a:lstStyle/>
                    <a:p>
                      <a:pPr marL="0" marR="0" lvl="0" indent="0" algn="r" defTabSz="914400" rtl="0" eaLnBrk="1" fontAlgn="base" latinLnBrk="0" hangingPunct="1">
                        <a:lnSpc>
                          <a:spcPct val="100000"/>
                        </a:lnSpc>
                        <a:spcBef>
                          <a:spcPct val="0"/>
                        </a:spcBef>
                        <a:spcAft>
                          <a:spcPts val="0"/>
                        </a:spcAft>
                        <a:buClr>
                          <a:srgbClr val="BF0922"/>
                        </a:buClr>
                        <a:buSzTx/>
                        <a:buFont typeface="Wingdings" charset="0"/>
                        <a:buNone/>
                        <a:tabLst>
                          <a:tab pos="863600" algn="r"/>
                        </a:tabLst>
                      </a:pPr>
                      <a:r>
                        <a:rPr kumimoji="0" lang="en-US" sz="1500" b="0" i="0" u="none" strike="noStrike" cap="none" normalizeH="0" baseline="0" dirty="0" smtClean="0">
                          <a:ln>
                            <a:noFill/>
                          </a:ln>
                          <a:solidFill>
                            <a:schemeClr val="tx1"/>
                          </a:solidFill>
                          <a:effectLst/>
                          <a:latin typeface="Arial" charset="0"/>
                          <a:ea typeface="ＭＳ Ｐゴシック" charset="0"/>
                          <a:cs typeface="ＭＳ Ｐゴシック" charset="0"/>
                        </a:rPr>
                        <a:t>0</a:t>
                      </a: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7" marB="34297" anchor="ctr"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solidFill>
                      <a:schemeClr val="accent4"/>
                    </a:solidFill>
                  </a:tcPr>
                </a:tc>
                <a:tc>
                  <a:txBody>
                    <a:bodyPr/>
                    <a:lstStyle/>
                    <a:p>
                      <a:pPr marL="0" marR="0" lvl="0" indent="0" algn="l" defTabSz="914400" rtl="0" eaLnBrk="1" fontAlgn="base" latinLnBrk="0" hangingPunct="1">
                        <a:lnSpc>
                          <a:spcPct val="100000"/>
                        </a:lnSpc>
                        <a:spcBef>
                          <a:spcPct val="0"/>
                        </a:spcBef>
                        <a:spcAft>
                          <a:spcPts val="0"/>
                        </a:spcAft>
                        <a:buClr>
                          <a:srgbClr val="BF0922"/>
                        </a:buClr>
                        <a:buSzTx/>
                        <a:buFont typeface="Wingdings" charset="0"/>
                        <a:buNone/>
                        <a:tabLst>
                          <a:tab pos="8636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7" marB="34297" anchor="ctr" horzOverflow="overflow">
                    <a:lnL>
                      <a:noFill/>
                    </a:lnL>
                    <a:lnR cap="flat">
                      <a:noFill/>
                    </a:lnR>
                    <a:lnT w="28575" cap="flat" cmpd="sng" algn="ctr">
                      <a:solidFill>
                        <a:schemeClr val="tx1"/>
                      </a:solidFill>
                      <a:prstDash val="solid"/>
                      <a:round/>
                      <a:headEnd type="none" w="med" len="med"/>
                      <a:tailEnd type="none" w="med" len="med"/>
                    </a:lnT>
                    <a:lnB>
                      <a:noFill/>
                    </a:lnB>
                    <a:lnTlToBr>
                      <a:noFill/>
                    </a:lnTlToBr>
                    <a:lnBlToTr>
                      <a:noFill/>
                    </a:lnBlToTr>
                    <a:solidFill>
                      <a:schemeClr val="accent4"/>
                    </a:solidFill>
                  </a:tcPr>
                </a:tc>
              </a:tr>
              <a:tr h="297237">
                <a:tc>
                  <a:txBody>
                    <a:bodyPr/>
                    <a:lstStyle/>
                    <a:p>
                      <a:pPr marL="0" marR="0" lvl="0" indent="0" algn="ctr" defTabSz="914400" rtl="0" eaLnBrk="1" fontAlgn="base" latinLnBrk="0" hangingPunct="1">
                        <a:lnSpc>
                          <a:spcPct val="100000"/>
                        </a:lnSpc>
                        <a:spcBef>
                          <a:spcPct val="0"/>
                        </a:spcBef>
                        <a:spcAft>
                          <a:spcPts val="0"/>
                        </a:spcAft>
                        <a:buClr>
                          <a:srgbClr val="BF0922"/>
                        </a:buClr>
                        <a:buSzTx/>
                        <a:buFont typeface="Wingdings" charset="0"/>
                        <a:buNone/>
                        <a:tabLst/>
                      </a:pPr>
                      <a:r>
                        <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rPr>
                        <a:t>B</a:t>
                      </a:r>
                    </a:p>
                  </a:txBody>
                  <a:tcPr marT="34297" marB="34297" anchor="ctr" horzOverflow="overflow">
                    <a:lnL cap="flat">
                      <a:noFill/>
                    </a:lnL>
                    <a:lnR>
                      <a:noFill/>
                    </a:lnR>
                    <a:lnT>
                      <a:noFill/>
                    </a:lnT>
                    <a:lnB>
                      <a:noFill/>
                    </a:lnB>
                    <a:lnTlToBr>
                      <a:noFill/>
                    </a:lnTlToBr>
                    <a:lnBlToTr>
                      <a:noFill/>
                    </a:lnBlToTr>
                    <a:solidFill>
                      <a:schemeClr val="accent6">
                        <a:lumMod val="75000"/>
                      </a:schemeClr>
                    </a:solidFill>
                  </a:tcPr>
                </a:tc>
                <a:tc>
                  <a:txBody>
                    <a:bodyPr/>
                    <a:lstStyle/>
                    <a:p>
                      <a:pPr marL="0" marR="0" lvl="0" indent="0" algn="l" defTabSz="914400" rtl="0" eaLnBrk="1" fontAlgn="base" latinLnBrk="0" hangingPunct="1">
                        <a:lnSpc>
                          <a:spcPct val="100000"/>
                        </a:lnSpc>
                        <a:spcBef>
                          <a:spcPct val="0"/>
                        </a:spcBef>
                        <a:spcAft>
                          <a:spcPts val="0"/>
                        </a:spcAft>
                        <a:buClr>
                          <a:srgbClr val="BF0922"/>
                        </a:buClr>
                        <a:buSzTx/>
                        <a:buFont typeface="Wingdings" charset="0"/>
                        <a:buNone/>
                        <a:tabLst>
                          <a:tab pos="11430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7" marB="34297" anchor="ctr" horzOverflow="overflow">
                    <a:lnL>
                      <a:noFill/>
                    </a:lnL>
                    <a:lnR>
                      <a:noFill/>
                    </a:lnR>
                    <a:lnT>
                      <a:noFill/>
                    </a:lnT>
                    <a:lnB>
                      <a:noFill/>
                    </a:lnB>
                    <a:lnTlToBr>
                      <a:noFill/>
                    </a:lnTlToBr>
                    <a:lnBlToTr>
                      <a:noFill/>
                    </a:lnBlToTr>
                    <a:solidFill>
                      <a:schemeClr val="accent6">
                        <a:lumMod val="75000"/>
                      </a:schemeClr>
                    </a:solidFill>
                  </a:tcPr>
                </a:tc>
                <a:tc>
                  <a:txBody>
                    <a:bodyPr/>
                    <a:lstStyle/>
                    <a:p>
                      <a:pPr marL="0" marR="0" lvl="0" indent="0" algn="r" defTabSz="914400" rtl="0" eaLnBrk="1" fontAlgn="base" latinLnBrk="0" hangingPunct="1">
                        <a:lnSpc>
                          <a:spcPct val="100000"/>
                        </a:lnSpc>
                        <a:spcBef>
                          <a:spcPct val="0"/>
                        </a:spcBef>
                        <a:spcAft>
                          <a:spcPts val="0"/>
                        </a:spcAft>
                        <a:buClr>
                          <a:srgbClr val="BF0922"/>
                        </a:buClr>
                        <a:buSzTx/>
                        <a:buFont typeface="Wingdings" charset="0"/>
                        <a:buNone/>
                        <a:tabLst>
                          <a:tab pos="1143000" algn="r"/>
                        </a:tabLst>
                      </a:pPr>
                      <a:r>
                        <a:rPr kumimoji="0" lang="en-US" sz="1500" b="0" i="0" u="none" strike="noStrike" cap="none" normalizeH="0" baseline="0" dirty="0" smtClean="0">
                          <a:ln>
                            <a:noFill/>
                          </a:ln>
                          <a:solidFill>
                            <a:schemeClr val="tx1"/>
                          </a:solidFill>
                          <a:effectLst/>
                          <a:latin typeface="Arial" charset="0"/>
                          <a:ea typeface="ＭＳ Ｐゴシック" charset="0"/>
                          <a:cs typeface="ＭＳ Ｐゴシック" charset="0"/>
                        </a:rPr>
                        <a:t>2</a:t>
                      </a: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7" marB="34297" anchor="ctr" horzOverflow="overflow">
                    <a:lnL>
                      <a:noFill/>
                    </a:lnL>
                    <a:lnR>
                      <a:noFill/>
                    </a:lnR>
                    <a:lnT>
                      <a:noFill/>
                    </a:lnT>
                    <a:lnB>
                      <a:noFill/>
                    </a:lnB>
                    <a:lnTlToBr>
                      <a:noFill/>
                    </a:lnTlToBr>
                    <a:lnBlToTr>
                      <a:noFill/>
                    </a:lnBlToTr>
                    <a:solidFill>
                      <a:schemeClr val="accent6">
                        <a:lumMod val="75000"/>
                      </a:schemeClr>
                    </a:solidFill>
                  </a:tcPr>
                </a:tc>
                <a:tc>
                  <a:txBody>
                    <a:bodyPr/>
                    <a:lstStyle/>
                    <a:p>
                      <a:pPr marL="0" marR="0" lvl="0" indent="0" algn="l" defTabSz="914400" rtl="0" eaLnBrk="1" fontAlgn="base" latinLnBrk="0" hangingPunct="1">
                        <a:lnSpc>
                          <a:spcPct val="100000"/>
                        </a:lnSpc>
                        <a:spcBef>
                          <a:spcPct val="0"/>
                        </a:spcBef>
                        <a:spcAft>
                          <a:spcPts val="0"/>
                        </a:spcAft>
                        <a:buClr>
                          <a:srgbClr val="BF0922"/>
                        </a:buClr>
                        <a:buSzTx/>
                        <a:buFont typeface="Wingdings" charset="0"/>
                        <a:buNone/>
                        <a:tabLst>
                          <a:tab pos="11430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7" marB="34297" anchor="ctr" horzOverflow="overflow">
                    <a:lnL>
                      <a:noFill/>
                    </a:lnL>
                    <a:lnR>
                      <a:noFill/>
                    </a:lnR>
                    <a:lnT>
                      <a:noFill/>
                    </a:lnT>
                    <a:lnB>
                      <a:noFill/>
                    </a:lnB>
                    <a:lnTlToBr>
                      <a:noFill/>
                    </a:lnTlToBr>
                    <a:lnBlToTr>
                      <a:noFill/>
                    </a:lnBlToTr>
                    <a:solidFill>
                      <a:schemeClr val="accent6">
                        <a:lumMod val="75000"/>
                      </a:schemeClr>
                    </a:solidFill>
                  </a:tcPr>
                </a:tc>
                <a:tc>
                  <a:txBody>
                    <a:bodyPr/>
                    <a:lstStyle/>
                    <a:p>
                      <a:pPr marL="0" marR="0" lvl="0" indent="0" algn="l" defTabSz="914400" rtl="0" eaLnBrk="1" fontAlgn="base" latinLnBrk="0" hangingPunct="1">
                        <a:lnSpc>
                          <a:spcPct val="100000"/>
                        </a:lnSpc>
                        <a:spcBef>
                          <a:spcPct val="0"/>
                        </a:spcBef>
                        <a:spcAft>
                          <a:spcPts val="0"/>
                        </a:spcAft>
                        <a:buClr>
                          <a:srgbClr val="BF0922"/>
                        </a:buClr>
                        <a:buSzTx/>
                        <a:buFont typeface="Wingdings" charset="0"/>
                        <a:buNone/>
                        <a:tabLst>
                          <a:tab pos="5715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7" marB="34297" anchor="ctr" horzOverflow="overflow">
                    <a:lnL>
                      <a:noFill/>
                    </a:lnL>
                    <a:lnR>
                      <a:noFill/>
                    </a:lnR>
                    <a:lnT>
                      <a:noFill/>
                    </a:lnT>
                    <a:lnB>
                      <a:noFill/>
                    </a:lnB>
                    <a:lnTlToBr>
                      <a:noFill/>
                    </a:lnTlToBr>
                    <a:lnBlToTr>
                      <a:noFill/>
                    </a:lnBlToTr>
                    <a:solidFill>
                      <a:schemeClr val="accent6">
                        <a:lumMod val="75000"/>
                      </a:schemeClr>
                    </a:solidFill>
                  </a:tcPr>
                </a:tc>
                <a:tc>
                  <a:txBody>
                    <a:bodyPr/>
                    <a:lstStyle/>
                    <a:p>
                      <a:pPr marL="0" marR="0" lvl="0" indent="0" algn="r" defTabSz="914400" rtl="0" eaLnBrk="1" fontAlgn="base" latinLnBrk="0" hangingPunct="1">
                        <a:lnSpc>
                          <a:spcPct val="100000"/>
                        </a:lnSpc>
                        <a:spcBef>
                          <a:spcPct val="0"/>
                        </a:spcBef>
                        <a:spcAft>
                          <a:spcPts val="0"/>
                        </a:spcAft>
                        <a:buClr>
                          <a:srgbClr val="BF0922"/>
                        </a:buClr>
                        <a:buSzTx/>
                        <a:buFont typeface="Wingdings" charset="0"/>
                        <a:buNone/>
                        <a:tabLst>
                          <a:tab pos="571500" algn="r"/>
                        </a:tabLst>
                      </a:pPr>
                      <a:r>
                        <a:rPr kumimoji="0" lang="en-US" sz="1500" b="0" i="0" u="none" strike="noStrike" cap="none" normalizeH="0" baseline="0" dirty="0" smtClean="0">
                          <a:ln>
                            <a:noFill/>
                          </a:ln>
                          <a:solidFill>
                            <a:schemeClr val="tx1"/>
                          </a:solidFill>
                          <a:effectLst/>
                          <a:latin typeface="Arial" charset="0"/>
                          <a:ea typeface="ＭＳ Ｐゴシック" charset="0"/>
                          <a:cs typeface="ＭＳ Ｐゴシック" charset="0"/>
                        </a:rPr>
                        <a:t>8</a:t>
                      </a: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7" marB="34297" anchor="ctr" horzOverflow="overflow">
                    <a:lnL>
                      <a:noFill/>
                    </a:lnL>
                    <a:lnR>
                      <a:noFill/>
                    </a:lnR>
                    <a:lnT>
                      <a:noFill/>
                    </a:lnT>
                    <a:lnB>
                      <a:noFill/>
                    </a:lnB>
                    <a:lnTlToBr>
                      <a:noFill/>
                    </a:lnTlToBr>
                    <a:lnBlToTr>
                      <a:noFill/>
                    </a:lnBlToTr>
                    <a:solidFill>
                      <a:schemeClr val="accent6">
                        <a:lumMod val="75000"/>
                      </a:schemeClr>
                    </a:solidFill>
                  </a:tcPr>
                </a:tc>
                <a:tc>
                  <a:txBody>
                    <a:bodyPr/>
                    <a:lstStyle/>
                    <a:p>
                      <a:pPr marL="0" marR="0" lvl="0" indent="0" algn="l" defTabSz="914400" rtl="0" eaLnBrk="1" fontAlgn="base" latinLnBrk="0" hangingPunct="1">
                        <a:lnSpc>
                          <a:spcPct val="100000"/>
                        </a:lnSpc>
                        <a:spcBef>
                          <a:spcPct val="0"/>
                        </a:spcBef>
                        <a:spcAft>
                          <a:spcPts val="0"/>
                        </a:spcAft>
                        <a:buClr>
                          <a:srgbClr val="BF0922"/>
                        </a:buClr>
                        <a:buSzTx/>
                        <a:buFont typeface="Wingdings" charset="0"/>
                        <a:buNone/>
                        <a:tabLst>
                          <a:tab pos="5715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7" marB="34297" anchor="ctr" horzOverflow="overflow">
                    <a:lnL>
                      <a:noFill/>
                    </a:lnL>
                    <a:lnR>
                      <a:noFill/>
                    </a:lnR>
                    <a:lnT>
                      <a:noFill/>
                    </a:lnT>
                    <a:lnB>
                      <a:noFill/>
                    </a:lnB>
                    <a:lnTlToBr>
                      <a:noFill/>
                    </a:lnTlToBr>
                    <a:lnBlToTr>
                      <a:noFill/>
                    </a:lnBlToTr>
                    <a:solidFill>
                      <a:schemeClr val="accent6">
                        <a:lumMod val="75000"/>
                      </a:schemeClr>
                    </a:solidFill>
                  </a:tcPr>
                </a:tc>
                <a:tc>
                  <a:txBody>
                    <a:bodyPr/>
                    <a:lstStyle/>
                    <a:p>
                      <a:pPr marL="0" marR="0" lvl="0" indent="0" algn="l" defTabSz="914400" rtl="0" eaLnBrk="1" fontAlgn="base" latinLnBrk="0" hangingPunct="1">
                        <a:lnSpc>
                          <a:spcPct val="100000"/>
                        </a:lnSpc>
                        <a:spcBef>
                          <a:spcPct val="0"/>
                        </a:spcBef>
                        <a:spcAft>
                          <a:spcPts val="0"/>
                        </a:spcAft>
                        <a:buClr>
                          <a:srgbClr val="BF0922"/>
                        </a:buClr>
                        <a:buSzTx/>
                        <a:buFont typeface="Wingdings" charset="0"/>
                        <a:buNone/>
                        <a:tabLst>
                          <a:tab pos="762000" algn="r"/>
                        </a:tabLst>
                      </a:pPr>
                      <a:r>
                        <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rPr>
                        <a:t>	6</a:t>
                      </a:r>
                    </a:p>
                  </a:txBody>
                  <a:tcPr marT="34297" marB="34297" anchor="ctr" horzOverflow="overflow">
                    <a:lnL>
                      <a:noFill/>
                    </a:lnL>
                    <a:lnR>
                      <a:noFill/>
                    </a:lnR>
                    <a:lnT>
                      <a:noFill/>
                    </a:lnT>
                    <a:lnB>
                      <a:noFill/>
                    </a:lnB>
                    <a:lnTlToBr>
                      <a:noFill/>
                    </a:lnTlToBr>
                    <a:lnBlToTr>
                      <a:noFill/>
                    </a:lnBlToTr>
                    <a:solidFill>
                      <a:schemeClr val="accent6">
                        <a:lumMod val="75000"/>
                      </a:schemeClr>
                    </a:solidFill>
                  </a:tcPr>
                </a:tc>
                <a:tc>
                  <a:txBody>
                    <a:bodyPr/>
                    <a:lstStyle/>
                    <a:p>
                      <a:pPr marL="0" marR="0" lvl="0" indent="0" algn="l" defTabSz="914400" rtl="0" eaLnBrk="1" fontAlgn="base" latinLnBrk="0" hangingPunct="1">
                        <a:lnSpc>
                          <a:spcPct val="100000"/>
                        </a:lnSpc>
                        <a:spcBef>
                          <a:spcPct val="0"/>
                        </a:spcBef>
                        <a:spcAft>
                          <a:spcPts val="0"/>
                        </a:spcAft>
                        <a:buClr>
                          <a:srgbClr val="BF0922"/>
                        </a:buClr>
                        <a:buSzTx/>
                        <a:buFont typeface="Wingdings" charset="0"/>
                        <a:buNone/>
                        <a:tabLst>
                          <a:tab pos="8636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7" marB="34297" anchor="ctr" horzOverflow="overflow">
                    <a:lnL>
                      <a:noFill/>
                    </a:lnL>
                    <a:lnR>
                      <a:noFill/>
                    </a:lnR>
                    <a:lnT>
                      <a:noFill/>
                    </a:lnT>
                    <a:lnB>
                      <a:noFill/>
                    </a:lnB>
                    <a:lnTlToBr>
                      <a:noFill/>
                    </a:lnTlToBr>
                    <a:lnBlToTr>
                      <a:noFill/>
                    </a:lnBlToTr>
                    <a:solidFill>
                      <a:schemeClr val="accent6">
                        <a:lumMod val="75000"/>
                      </a:schemeClr>
                    </a:solidFill>
                  </a:tcPr>
                </a:tc>
                <a:tc>
                  <a:txBody>
                    <a:bodyPr/>
                    <a:lstStyle/>
                    <a:p>
                      <a:pPr marL="0" marR="0" lvl="0" indent="0" algn="r" defTabSz="914400" rtl="0" eaLnBrk="1" fontAlgn="base" latinLnBrk="0" hangingPunct="1">
                        <a:lnSpc>
                          <a:spcPct val="100000"/>
                        </a:lnSpc>
                        <a:spcBef>
                          <a:spcPct val="0"/>
                        </a:spcBef>
                        <a:spcAft>
                          <a:spcPts val="0"/>
                        </a:spcAft>
                        <a:buClr>
                          <a:srgbClr val="BF0922"/>
                        </a:buClr>
                        <a:buSzTx/>
                        <a:buFont typeface="Wingdings" charset="0"/>
                        <a:buNone/>
                        <a:tabLst>
                          <a:tab pos="863600" algn="r"/>
                        </a:tabLst>
                      </a:pPr>
                      <a:r>
                        <a:rPr kumimoji="0" lang="en-US" sz="1500" b="0" i="0" u="none" strike="noStrike" cap="none" normalizeH="0" baseline="0" dirty="0" smtClean="0">
                          <a:ln>
                            <a:noFill/>
                          </a:ln>
                          <a:solidFill>
                            <a:schemeClr val="tx1"/>
                          </a:solidFill>
                          <a:effectLst/>
                          <a:latin typeface="Arial" charset="0"/>
                          <a:ea typeface="ＭＳ Ｐゴシック" charset="0"/>
                          <a:cs typeface="ＭＳ Ｐゴシック" charset="0"/>
                        </a:rPr>
                        <a:t>2</a:t>
                      </a: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7" marB="34297" anchor="ctr" horzOverflow="overflow">
                    <a:lnL>
                      <a:noFill/>
                    </a:lnL>
                    <a:lnR>
                      <a:noFill/>
                    </a:lnR>
                    <a:lnT>
                      <a:noFill/>
                    </a:lnT>
                    <a:lnB>
                      <a:noFill/>
                    </a:lnB>
                    <a:lnTlToBr>
                      <a:noFill/>
                    </a:lnTlToBr>
                    <a:lnBlToTr>
                      <a:noFill/>
                    </a:lnBlToTr>
                    <a:solidFill>
                      <a:schemeClr val="accent6">
                        <a:lumMod val="75000"/>
                      </a:schemeClr>
                    </a:solidFill>
                  </a:tcPr>
                </a:tc>
                <a:tc>
                  <a:txBody>
                    <a:bodyPr/>
                    <a:lstStyle/>
                    <a:p>
                      <a:pPr marL="0" marR="0" lvl="0" indent="0" algn="l" defTabSz="914400" rtl="0" eaLnBrk="1" fontAlgn="base" latinLnBrk="0" hangingPunct="1">
                        <a:lnSpc>
                          <a:spcPct val="100000"/>
                        </a:lnSpc>
                        <a:spcBef>
                          <a:spcPct val="0"/>
                        </a:spcBef>
                        <a:spcAft>
                          <a:spcPts val="0"/>
                        </a:spcAft>
                        <a:buClr>
                          <a:srgbClr val="BF0922"/>
                        </a:buClr>
                        <a:buSzTx/>
                        <a:buFont typeface="Wingdings" charset="0"/>
                        <a:buNone/>
                        <a:tabLst>
                          <a:tab pos="8636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7" marB="34297" anchor="ctr" horzOverflow="overflow">
                    <a:lnL>
                      <a:noFill/>
                    </a:lnL>
                    <a:lnR cap="flat">
                      <a:noFill/>
                    </a:lnR>
                    <a:lnT>
                      <a:noFill/>
                    </a:lnT>
                    <a:lnB>
                      <a:noFill/>
                    </a:lnB>
                    <a:lnTlToBr>
                      <a:noFill/>
                    </a:lnTlToBr>
                    <a:lnBlToTr>
                      <a:noFill/>
                    </a:lnBlToTr>
                    <a:solidFill>
                      <a:schemeClr val="accent6">
                        <a:lumMod val="75000"/>
                      </a:schemeClr>
                    </a:solidFill>
                  </a:tcPr>
                </a:tc>
              </a:tr>
              <a:tr h="297237">
                <a:tc>
                  <a:txBody>
                    <a:bodyPr/>
                    <a:lstStyle/>
                    <a:p>
                      <a:pPr marL="0" marR="0" lvl="0" indent="0" algn="ctr" defTabSz="914400" rtl="0" eaLnBrk="1" fontAlgn="base" latinLnBrk="0" hangingPunct="1">
                        <a:lnSpc>
                          <a:spcPct val="100000"/>
                        </a:lnSpc>
                        <a:spcBef>
                          <a:spcPct val="0"/>
                        </a:spcBef>
                        <a:spcAft>
                          <a:spcPts val="0"/>
                        </a:spcAft>
                        <a:buClr>
                          <a:srgbClr val="BF0922"/>
                        </a:buClr>
                        <a:buSzTx/>
                        <a:buFont typeface="Wingdings" charset="0"/>
                        <a:buNone/>
                        <a:tabLst/>
                      </a:pPr>
                      <a:r>
                        <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rPr>
                        <a:t>C</a:t>
                      </a:r>
                    </a:p>
                  </a:txBody>
                  <a:tcPr marT="34297" marB="34297" anchor="ctr" horzOverflow="overflow">
                    <a:lnL cap="flat">
                      <a:noFill/>
                    </a:lnL>
                    <a:lnR>
                      <a:noFill/>
                    </a:lnR>
                    <a:lnT>
                      <a:noFill/>
                    </a:lnT>
                    <a:lnB>
                      <a:noFill/>
                    </a:lnB>
                    <a:lnTlToBr>
                      <a:noFill/>
                    </a:lnTlToBr>
                    <a:lnBlToTr>
                      <a:noFill/>
                    </a:lnBlToTr>
                    <a:solidFill>
                      <a:schemeClr val="accent2"/>
                    </a:solidFill>
                  </a:tcPr>
                </a:tc>
                <a:tc>
                  <a:txBody>
                    <a:bodyPr/>
                    <a:lstStyle/>
                    <a:p>
                      <a:pPr marL="0" marR="0" lvl="0" indent="0" algn="l" defTabSz="914400" rtl="0" eaLnBrk="1" fontAlgn="base" latinLnBrk="0" hangingPunct="1">
                        <a:lnSpc>
                          <a:spcPct val="100000"/>
                        </a:lnSpc>
                        <a:spcBef>
                          <a:spcPct val="0"/>
                        </a:spcBef>
                        <a:spcAft>
                          <a:spcPts val="0"/>
                        </a:spcAft>
                        <a:buClr>
                          <a:srgbClr val="BF0922"/>
                        </a:buClr>
                        <a:buSzTx/>
                        <a:buFont typeface="Wingdings" charset="0"/>
                        <a:buNone/>
                        <a:tabLst>
                          <a:tab pos="11430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7" marB="34297" anchor="ctr" horzOverflow="overflow">
                    <a:lnL>
                      <a:noFill/>
                    </a:lnL>
                    <a:lnR>
                      <a:noFill/>
                    </a:lnR>
                    <a:lnT>
                      <a:noFill/>
                    </a:lnT>
                    <a:lnB>
                      <a:noFill/>
                    </a:lnB>
                    <a:lnTlToBr>
                      <a:noFill/>
                    </a:lnTlToBr>
                    <a:lnBlToTr>
                      <a:noFill/>
                    </a:lnBlToTr>
                    <a:solidFill>
                      <a:schemeClr val="accent2"/>
                    </a:solidFill>
                  </a:tcPr>
                </a:tc>
                <a:tc>
                  <a:txBody>
                    <a:bodyPr/>
                    <a:lstStyle/>
                    <a:p>
                      <a:pPr marL="0" marR="0" lvl="0" indent="0" algn="r" defTabSz="914400" rtl="0" eaLnBrk="1" fontAlgn="base" latinLnBrk="0" hangingPunct="1">
                        <a:lnSpc>
                          <a:spcPct val="100000"/>
                        </a:lnSpc>
                        <a:spcBef>
                          <a:spcPct val="0"/>
                        </a:spcBef>
                        <a:spcAft>
                          <a:spcPts val="0"/>
                        </a:spcAft>
                        <a:buClr>
                          <a:srgbClr val="BF0922"/>
                        </a:buClr>
                        <a:buSzTx/>
                        <a:buFont typeface="Wingdings" charset="0"/>
                        <a:buNone/>
                        <a:tabLst>
                          <a:tab pos="1143000" algn="r"/>
                        </a:tabLst>
                      </a:pPr>
                      <a:r>
                        <a:rPr kumimoji="0" lang="en-US" sz="1500" b="0" i="0" u="none" strike="noStrike" cap="none" normalizeH="0" baseline="0" dirty="0" smtClean="0">
                          <a:ln>
                            <a:noFill/>
                          </a:ln>
                          <a:solidFill>
                            <a:schemeClr val="tx1"/>
                          </a:solidFill>
                          <a:effectLst/>
                          <a:latin typeface="Arial" charset="0"/>
                          <a:ea typeface="ＭＳ Ｐゴシック" charset="0"/>
                          <a:cs typeface="ＭＳ Ｐゴシック" charset="0"/>
                        </a:rPr>
                        <a:t>8</a:t>
                      </a: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7" marB="34297" anchor="ctr" horzOverflow="overflow">
                    <a:lnL>
                      <a:noFill/>
                    </a:lnL>
                    <a:lnR>
                      <a:noFill/>
                    </a:lnR>
                    <a:lnT>
                      <a:noFill/>
                    </a:lnT>
                    <a:lnB>
                      <a:noFill/>
                    </a:lnB>
                    <a:lnTlToBr>
                      <a:noFill/>
                    </a:lnTlToBr>
                    <a:lnBlToTr>
                      <a:noFill/>
                    </a:lnBlToTr>
                    <a:solidFill>
                      <a:schemeClr val="accent2"/>
                    </a:solidFill>
                  </a:tcPr>
                </a:tc>
                <a:tc>
                  <a:txBody>
                    <a:bodyPr/>
                    <a:lstStyle/>
                    <a:p>
                      <a:pPr marL="0" marR="0" lvl="0" indent="0" algn="l" defTabSz="914400" rtl="0" eaLnBrk="1" fontAlgn="base" latinLnBrk="0" hangingPunct="1">
                        <a:lnSpc>
                          <a:spcPct val="100000"/>
                        </a:lnSpc>
                        <a:spcBef>
                          <a:spcPct val="0"/>
                        </a:spcBef>
                        <a:spcAft>
                          <a:spcPts val="0"/>
                        </a:spcAft>
                        <a:buClr>
                          <a:srgbClr val="BF0922"/>
                        </a:buClr>
                        <a:buSzTx/>
                        <a:buFont typeface="Wingdings" charset="0"/>
                        <a:buNone/>
                        <a:tabLst>
                          <a:tab pos="11430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7" marB="34297" anchor="ctr" horzOverflow="overflow">
                    <a:lnL>
                      <a:noFill/>
                    </a:lnL>
                    <a:lnR>
                      <a:noFill/>
                    </a:lnR>
                    <a:lnT>
                      <a:noFill/>
                    </a:lnT>
                    <a:lnB>
                      <a:noFill/>
                    </a:lnB>
                    <a:lnTlToBr>
                      <a:noFill/>
                    </a:lnTlToBr>
                    <a:lnBlToTr>
                      <a:noFill/>
                    </a:lnBlToTr>
                    <a:solidFill>
                      <a:schemeClr val="accent2"/>
                    </a:solidFill>
                  </a:tcPr>
                </a:tc>
                <a:tc>
                  <a:txBody>
                    <a:bodyPr/>
                    <a:lstStyle/>
                    <a:p>
                      <a:pPr marL="0" marR="0" lvl="0" indent="0" algn="l" defTabSz="914400" rtl="0" eaLnBrk="1" fontAlgn="base" latinLnBrk="0" hangingPunct="1">
                        <a:lnSpc>
                          <a:spcPct val="100000"/>
                        </a:lnSpc>
                        <a:spcBef>
                          <a:spcPct val="0"/>
                        </a:spcBef>
                        <a:spcAft>
                          <a:spcPts val="0"/>
                        </a:spcAft>
                        <a:buClr>
                          <a:srgbClr val="BF0922"/>
                        </a:buClr>
                        <a:buSzTx/>
                        <a:buFont typeface="Wingdings" charset="0"/>
                        <a:buNone/>
                        <a:tabLst>
                          <a:tab pos="5715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7" marB="34297" anchor="ctr" horzOverflow="overflow">
                    <a:lnL>
                      <a:noFill/>
                    </a:lnL>
                    <a:lnR>
                      <a:noFill/>
                    </a:lnR>
                    <a:lnT>
                      <a:noFill/>
                    </a:lnT>
                    <a:lnB>
                      <a:noFill/>
                    </a:lnB>
                    <a:lnTlToBr>
                      <a:noFill/>
                    </a:lnTlToBr>
                    <a:lnBlToTr>
                      <a:noFill/>
                    </a:lnBlToTr>
                    <a:solidFill>
                      <a:schemeClr val="accent2"/>
                    </a:solidFill>
                  </a:tcPr>
                </a:tc>
                <a:tc>
                  <a:txBody>
                    <a:bodyPr/>
                    <a:lstStyle/>
                    <a:p>
                      <a:pPr marL="0" marR="0" lvl="0" indent="0" algn="r" defTabSz="914400" rtl="0" eaLnBrk="1" fontAlgn="base" latinLnBrk="0" hangingPunct="1">
                        <a:lnSpc>
                          <a:spcPct val="100000"/>
                        </a:lnSpc>
                        <a:spcBef>
                          <a:spcPct val="0"/>
                        </a:spcBef>
                        <a:spcAft>
                          <a:spcPts val="0"/>
                        </a:spcAft>
                        <a:buClr>
                          <a:srgbClr val="BF0922"/>
                        </a:buClr>
                        <a:buSzTx/>
                        <a:buFont typeface="Wingdings" charset="0"/>
                        <a:buNone/>
                        <a:tabLst>
                          <a:tab pos="571500" algn="r"/>
                        </a:tabLst>
                      </a:pPr>
                      <a:r>
                        <a:rPr kumimoji="0" lang="en-US" sz="1500" b="0" i="0" u="none" strike="noStrike" cap="none" normalizeH="0" baseline="0" dirty="0" smtClean="0">
                          <a:ln>
                            <a:noFill/>
                          </a:ln>
                          <a:solidFill>
                            <a:schemeClr val="tx1"/>
                          </a:solidFill>
                          <a:effectLst/>
                          <a:latin typeface="Arial" charset="0"/>
                          <a:ea typeface="ＭＳ Ｐゴシック" charset="0"/>
                          <a:cs typeface="ＭＳ Ｐゴシック" charset="0"/>
                        </a:rPr>
                        <a:t>16</a:t>
                      </a: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7" marB="34297" anchor="ctr" horzOverflow="overflow">
                    <a:lnL>
                      <a:noFill/>
                    </a:lnL>
                    <a:lnR>
                      <a:noFill/>
                    </a:lnR>
                    <a:lnT>
                      <a:noFill/>
                    </a:lnT>
                    <a:lnB>
                      <a:noFill/>
                    </a:lnB>
                    <a:lnTlToBr>
                      <a:noFill/>
                    </a:lnTlToBr>
                    <a:lnBlToTr>
                      <a:noFill/>
                    </a:lnBlToTr>
                    <a:solidFill>
                      <a:schemeClr val="accent2"/>
                    </a:solidFill>
                  </a:tcPr>
                </a:tc>
                <a:tc>
                  <a:txBody>
                    <a:bodyPr/>
                    <a:lstStyle/>
                    <a:p>
                      <a:pPr marL="0" marR="0" lvl="0" indent="0" algn="l" defTabSz="914400" rtl="0" eaLnBrk="1" fontAlgn="base" latinLnBrk="0" hangingPunct="1">
                        <a:lnSpc>
                          <a:spcPct val="100000"/>
                        </a:lnSpc>
                        <a:spcBef>
                          <a:spcPct val="0"/>
                        </a:spcBef>
                        <a:spcAft>
                          <a:spcPts val="0"/>
                        </a:spcAft>
                        <a:buClr>
                          <a:srgbClr val="BF0922"/>
                        </a:buClr>
                        <a:buSzTx/>
                        <a:buFont typeface="Wingdings" charset="0"/>
                        <a:buNone/>
                        <a:tabLst>
                          <a:tab pos="5715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7" marB="34297" anchor="ctr" horzOverflow="overflow">
                    <a:lnL>
                      <a:noFill/>
                    </a:lnL>
                    <a:lnR>
                      <a:noFill/>
                    </a:lnR>
                    <a:lnT>
                      <a:noFill/>
                    </a:lnT>
                    <a:lnB>
                      <a:noFill/>
                    </a:lnB>
                    <a:lnTlToBr>
                      <a:noFill/>
                    </a:lnTlToBr>
                    <a:lnBlToTr>
                      <a:noFill/>
                    </a:lnBlToTr>
                    <a:solidFill>
                      <a:schemeClr val="accent2"/>
                    </a:solidFill>
                  </a:tcPr>
                </a:tc>
                <a:tc>
                  <a:txBody>
                    <a:bodyPr/>
                    <a:lstStyle/>
                    <a:p>
                      <a:pPr marL="0" marR="0" lvl="0" indent="0" algn="l" defTabSz="914400" rtl="0" eaLnBrk="1" fontAlgn="base" latinLnBrk="0" hangingPunct="1">
                        <a:lnSpc>
                          <a:spcPct val="100000"/>
                        </a:lnSpc>
                        <a:spcBef>
                          <a:spcPct val="0"/>
                        </a:spcBef>
                        <a:spcAft>
                          <a:spcPts val="0"/>
                        </a:spcAft>
                        <a:buClr>
                          <a:srgbClr val="BF0922"/>
                        </a:buClr>
                        <a:buSzTx/>
                        <a:buFont typeface="Wingdings" charset="0"/>
                        <a:buNone/>
                        <a:tabLst>
                          <a:tab pos="762000" algn="r"/>
                        </a:tabLst>
                      </a:pPr>
                      <a:r>
                        <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rPr>
                        <a:t>	18</a:t>
                      </a:r>
                    </a:p>
                  </a:txBody>
                  <a:tcPr marT="34297" marB="34297" anchor="ctr" horzOverflow="overflow">
                    <a:lnL>
                      <a:noFill/>
                    </a:lnL>
                    <a:lnR>
                      <a:noFill/>
                    </a:lnR>
                    <a:lnT>
                      <a:noFill/>
                    </a:lnT>
                    <a:lnB>
                      <a:noFill/>
                    </a:lnB>
                    <a:lnTlToBr>
                      <a:noFill/>
                    </a:lnTlToBr>
                    <a:lnBlToTr>
                      <a:noFill/>
                    </a:lnBlToTr>
                    <a:solidFill>
                      <a:schemeClr val="accent2"/>
                    </a:solidFill>
                  </a:tcPr>
                </a:tc>
                <a:tc>
                  <a:txBody>
                    <a:bodyPr/>
                    <a:lstStyle/>
                    <a:p>
                      <a:pPr marL="0" marR="0" lvl="0" indent="0" algn="l" defTabSz="914400" rtl="0" eaLnBrk="1" fontAlgn="base" latinLnBrk="0" hangingPunct="1">
                        <a:lnSpc>
                          <a:spcPct val="100000"/>
                        </a:lnSpc>
                        <a:spcBef>
                          <a:spcPct val="0"/>
                        </a:spcBef>
                        <a:spcAft>
                          <a:spcPts val="0"/>
                        </a:spcAft>
                        <a:buClr>
                          <a:srgbClr val="BF0922"/>
                        </a:buClr>
                        <a:buSzTx/>
                        <a:buFont typeface="Wingdings" charset="0"/>
                        <a:buNone/>
                        <a:tabLst>
                          <a:tab pos="8636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7" marB="34297" anchor="ctr" horzOverflow="overflow">
                    <a:lnL>
                      <a:noFill/>
                    </a:lnL>
                    <a:lnR>
                      <a:noFill/>
                    </a:lnR>
                    <a:lnT>
                      <a:noFill/>
                    </a:lnT>
                    <a:lnB>
                      <a:noFill/>
                    </a:lnB>
                    <a:lnTlToBr>
                      <a:noFill/>
                    </a:lnTlToBr>
                    <a:lnBlToTr>
                      <a:noFill/>
                    </a:lnBlToTr>
                    <a:solidFill>
                      <a:schemeClr val="accent2"/>
                    </a:solidFill>
                  </a:tcPr>
                </a:tc>
                <a:tc>
                  <a:txBody>
                    <a:bodyPr/>
                    <a:lstStyle/>
                    <a:p>
                      <a:pPr marL="0" marR="0" lvl="0" indent="0" algn="r" defTabSz="914400" rtl="0" eaLnBrk="1" fontAlgn="base" latinLnBrk="0" hangingPunct="1">
                        <a:lnSpc>
                          <a:spcPct val="100000"/>
                        </a:lnSpc>
                        <a:spcBef>
                          <a:spcPct val="0"/>
                        </a:spcBef>
                        <a:spcAft>
                          <a:spcPts val="0"/>
                        </a:spcAft>
                        <a:buClr>
                          <a:srgbClr val="BF0922"/>
                        </a:buClr>
                        <a:buSzTx/>
                        <a:buFont typeface="Wingdings" charset="0"/>
                        <a:buNone/>
                        <a:tabLst>
                          <a:tab pos="863600" algn="r"/>
                        </a:tabLst>
                      </a:pPr>
                      <a:r>
                        <a:rPr kumimoji="0" lang="en-US" sz="1500" b="0" i="0" u="none" strike="noStrike" cap="none" normalizeH="0" baseline="0" dirty="0" smtClean="0">
                          <a:ln>
                            <a:noFill/>
                          </a:ln>
                          <a:solidFill>
                            <a:schemeClr val="tx1"/>
                          </a:solidFill>
                          <a:effectLst/>
                          <a:latin typeface="Arial" charset="0"/>
                          <a:ea typeface="ＭＳ Ｐゴシック" charset="0"/>
                          <a:cs typeface="ＭＳ Ｐゴシック" charset="0"/>
                        </a:rPr>
                        <a:t>0</a:t>
                      </a: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7" marB="34297" anchor="ctr" horzOverflow="overflow">
                    <a:lnL>
                      <a:noFill/>
                    </a:lnL>
                    <a:lnR>
                      <a:noFill/>
                    </a:lnR>
                    <a:lnT>
                      <a:noFill/>
                    </a:lnT>
                    <a:lnB>
                      <a:noFill/>
                    </a:lnB>
                    <a:lnTlToBr>
                      <a:noFill/>
                    </a:lnTlToBr>
                    <a:lnBlToTr>
                      <a:noFill/>
                    </a:lnBlToTr>
                    <a:solidFill>
                      <a:schemeClr val="accent2"/>
                    </a:solidFill>
                  </a:tcPr>
                </a:tc>
                <a:tc>
                  <a:txBody>
                    <a:bodyPr/>
                    <a:lstStyle/>
                    <a:p>
                      <a:pPr marL="0" marR="0" lvl="0" indent="0" algn="l" defTabSz="914400" rtl="0" eaLnBrk="1" fontAlgn="base" latinLnBrk="0" hangingPunct="1">
                        <a:lnSpc>
                          <a:spcPct val="100000"/>
                        </a:lnSpc>
                        <a:spcBef>
                          <a:spcPct val="0"/>
                        </a:spcBef>
                        <a:spcAft>
                          <a:spcPts val="0"/>
                        </a:spcAft>
                        <a:buClr>
                          <a:srgbClr val="BF0922"/>
                        </a:buClr>
                        <a:buSzTx/>
                        <a:buFont typeface="Wingdings" charset="0"/>
                        <a:buNone/>
                        <a:tabLst>
                          <a:tab pos="8636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7" marB="34297" anchor="ctr" horzOverflow="overflow">
                    <a:lnL>
                      <a:noFill/>
                    </a:lnL>
                    <a:lnR cap="flat">
                      <a:noFill/>
                    </a:lnR>
                    <a:lnT>
                      <a:noFill/>
                    </a:lnT>
                    <a:lnB>
                      <a:noFill/>
                    </a:lnB>
                    <a:lnTlToBr>
                      <a:noFill/>
                    </a:lnTlToBr>
                    <a:lnBlToTr>
                      <a:noFill/>
                    </a:lnBlToTr>
                    <a:solidFill>
                      <a:schemeClr val="accent2"/>
                    </a:solidFill>
                  </a:tcPr>
                </a:tc>
              </a:tr>
              <a:tr h="297237">
                <a:tc>
                  <a:txBody>
                    <a:bodyPr/>
                    <a:lstStyle/>
                    <a:p>
                      <a:pPr marL="0" marR="0" lvl="0" indent="0" algn="ctr" defTabSz="914400" rtl="0" eaLnBrk="1" fontAlgn="base" latinLnBrk="0" hangingPunct="1">
                        <a:lnSpc>
                          <a:spcPct val="100000"/>
                        </a:lnSpc>
                        <a:spcBef>
                          <a:spcPct val="0"/>
                        </a:spcBef>
                        <a:spcAft>
                          <a:spcPts val="0"/>
                        </a:spcAft>
                        <a:buClr>
                          <a:srgbClr val="BF0922"/>
                        </a:buClr>
                        <a:buSzTx/>
                        <a:buFont typeface="Wingdings" charset="0"/>
                        <a:buNone/>
                        <a:tabLst/>
                      </a:pPr>
                      <a:r>
                        <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rPr>
                        <a:t>D</a:t>
                      </a:r>
                    </a:p>
                  </a:txBody>
                  <a:tcPr marT="34297" marB="34297" anchor="ctr" horzOverflow="overflow">
                    <a:lnL cap="flat">
                      <a:noFill/>
                    </a:lnL>
                    <a:lnR>
                      <a:noFill/>
                    </a:lnR>
                    <a:lnT>
                      <a:noFill/>
                    </a:lnT>
                    <a:lnB>
                      <a:noFill/>
                    </a:lnB>
                    <a:lnTlToBr>
                      <a:noFill/>
                    </a:lnTlToBr>
                    <a:lnBlToTr>
                      <a:noFill/>
                    </a:lnBlToTr>
                    <a:solidFill>
                      <a:schemeClr val="accent3"/>
                    </a:solidFill>
                  </a:tcPr>
                </a:tc>
                <a:tc>
                  <a:txBody>
                    <a:bodyPr/>
                    <a:lstStyle/>
                    <a:p>
                      <a:pPr marL="0" marR="0" lvl="0" indent="0" algn="l" defTabSz="914400" rtl="0" eaLnBrk="1" fontAlgn="base" latinLnBrk="0" hangingPunct="1">
                        <a:lnSpc>
                          <a:spcPct val="100000"/>
                        </a:lnSpc>
                        <a:spcBef>
                          <a:spcPct val="0"/>
                        </a:spcBef>
                        <a:spcAft>
                          <a:spcPts val="0"/>
                        </a:spcAft>
                        <a:buClr>
                          <a:srgbClr val="BF0922"/>
                        </a:buClr>
                        <a:buSzTx/>
                        <a:buFont typeface="Wingdings" charset="0"/>
                        <a:buNone/>
                        <a:tabLst>
                          <a:tab pos="11430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7" marB="34297" anchor="ctr" horzOverflow="overflow">
                    <a:lnL>
                      <a:noFill/>
                    </a:lnL>
                    <a:lnR>
                      <a:noFill/>
                    </a:lnR>
                    <a:lnT>
                      <a:noFill/>
                    </a:lnT>
                    <a:lnB>
                      <a:noFill/>
                    </a:lnB>
                    <a:lnTlToBr>
                      <a:noFill/>
                    </a:lnTlToBr>
                    <a:lnBlToTr>
                      <a:noFill/>
                    </a:lnBlToTr>
                    <a:solidFill>
                      <a:schemeClr val="accent3"/>
                    </a:solidFill>
                  </a:tcPr>
                </a:tc>
                <a:tc>
                  <a:txBody>
                    <a:bodyPr/>
                    <a:lstStyle/>
                    <a:p>
                      <a:pPr marL="0" marR="0" lvl="0" indent="0" algn="r" defTabSz="914400" rtl="0" eaLnBrk="1" fontAlgn="base" latinLnBrk="0" hangingPunct="1">
                        <a:lnSpc>
                          <a:spcPct val="100000"/>
                        </a:lnSpc>
                        <a:spcBef>
                          <a:spcPct val="0"/>
                        </a:spcBef>
                        <a:spcAft>
                          <a:spcPts val="0"/>
                        </a:spcAft>
                        <a:buClr>
                          <a:srgbClr val="BF0922"/>
                        </a:buClr>
                        <a:buSzTx/>
                        <a:buFont typeface="Wingdings" charset="0"/>
                        <a:buNone/>
                        <a:tabLst>
                          <a:tab pos="1143000" algn="r"/>
                        </a:tabLst>
                      </a:pPr>
                      <a:r>
                        <a:rPr kumimoji="0" lang="en-US" sz="1500" b="0" i="0" u="none" strike="noStrike" cap="none" normalizeH="0" baseline="0" dirty="0" smtClean="0">
                          <a:ln>
                            <a:noFill/>
                          </a:ln>
                          <a:solidFill>
                            <a:schemeClr val="tx1"/>
                          </a:solidFill>
                          <a:effectLst/>
                          <a:latin typeface="Arial" charset="0"/>
                          <a:ea typeface="ＭＳ Ｐゴシック" charset="0"/>
                          <a:cs typeface="ＭＳ Ｐゴシック" charset="0"/>
                        </a:rPr>
                        <a:t>3</a:t>
                      </a: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7" marB="34297" anchor="ctr" horzOverflow="overflow">
                    <a:lnL>
                      <a:noFill/>
                    </a:lnL>
                    <a:lnR>
                      <a:noFill/>
                    </a:lnR>
                    <a:lnT>
                      <a:noFill/>
                    </a:lnT>
                    <a:lnB>
                      <a:noFill/>
                    </a:lnB>
                    <a:lnTlToBr>
                      <a:noFill/>
                    </a:lnTlToBr>
                    <a:lnBlToTr>
                      <a:noFill/>
                    </a:lnBlToTr>
                    <a:solidFill>
                      <a:schemeClr val="accent3"/>
                    </a:solidFill>
                  </a:tcPr>
                </a:tc>
                <a:tc>
                  <a:txBody>
                    <a:bodyPr/>
                    <a:lstStyle/>
                    <a:p>
                      <a:pPr marL="0" marR="0" lvl="0" indent="0" algn="l" defTabSz="914400" rtl="0" eaLnBrk="1" fontAlgn="base" latinLnBrk="0" hangingPunct="1">
                        <a:lnSpc>
                          <a:spcPct val="100000"/>
                        </a:lnSpc>
                        <a:spcBef>
                          <a:spcPct val="0"/>
                        </a:spcBef>
                        <a:spcAft>
                          <a:spcPts val="0"/>
                        </a:spcAft>
                        <a:buClr>
                          <a:srgbClr val="BF0922"/>
                        </a:buClr>
                        <a:buSzTx/>
                        <a:buFont typeface="Wingdings" charset="0"/>
                        <a:buNone/>
                        <a:tabLst>
                          <a:tab pos="11430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7" marB="34297" anchor="ctr" horzOverflow="overflow">
                    <a:lnL>
                      <a:noFill/>
                    </a:lnL>
                    <a:lnR>
                      <a:noFill/>
                    </a:lnR>
                    <a:lnT>
                      <a:noFill/>
                    </a:lnT>
                    <a:lnB>
                      <a:noFill/>
                    </a:lnB>
                    <a:lnTlToBr>
                      <a:noFill/>
                    </a:lnTlToBr>
                    <a:lnBlToTr>
                      <a:noFill/>
                    </a:lnBlToTr>
                    <a:solidFill>
                      <a:schemeClr val="accent3"/>
                    </a:solidFill>
                  </a:tcPr>
                </a:tc>
                <a:tc>
                  <a:txBody>
                    <a:bodyPr/>
                    <a:lstStyle/>
                    <a:p>
                      <a:pPr marL="0" marR="0" lvl="0" indent="0" algn="l" defTabSz="914400" rtl="0" eaLnBrk="1" fontAlgn="base" latinLnBrk="0" hangingPunct="1">
                        <a:lnSpc>
                          <a:spcPct val="100000"/>
                        </a:lnSpc>
                        <a:spcBef>
                          <a:spcPct val="0"/>
                        </a:spcBef>
                        <a:spcAft>
                          <a:spcPts val="0"/>
                        </a:spcAft>
                        <a:buClr>
                          <a:srgbClr val="BF0922"/>
                        </a:buClr>
                        <a:buSzTx/>
                        <a:buFont typeface="Wingdings" charset="0"/>
                        <a:buNone/>
                        <a:tabLst>
                          <a:tab pos="5715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7" marB="34297" anchor="ctr" horzOverflow="overflow">
                    <a:lnL>
                      <a:noFill/>
                    </a:lnL>
                    <a:lnR>
                      <a:noFill/>
                    </a:lnR>
                    <a:lnT>
                      <a:noFill/>
                    </a:lnT>
                    <a:lnB>
                      <a:noFill/>
                    </a:lnB>
                    <a:lnTlToBr>
                      <a:noFill/>
                    </a:lnTlToBr>
                    <a:lnBlToTr>
                      <a:noFill/>
                    </a:lnBlToTr>
                    <a:solidFill>
                      <a:schemeClr val="accent3"/>
                    </a:solidFill>
                  </a:tcPr>
                </a:tc>
                <a:tc>
                  <a:txBody>
                    <a:bodyPr/>
                    <a:lstStyle/>
                    <a:p>
                      <a:pPr marL="0" marR="0" lvl="0" indent="0" algn="r" defTabSz="914400" rtl="0" eaLnBrk="1" fontAlgn="base" latinLnBrk="0" hangingPunct="1">
                        <a:lnSpc>
                          <a:spcPct val="100000"/>
                        </a:lnSpc>
                        <a:spcBef>
                          <a:spcPct val="0"/>
                        </a:spcBef>
                        <a:spcAft>
                          <a:spcPts val="0"/>
                        </a:spcAft>
                        <a:buClr>
                          <a:srgbClr val="BF0922"/>
                        </a:buClr>
                        <a:buSzTx/>
                        <a:buFont typeface="Wingdings" charset="0"/>
                        <a:buNone/>
                        <a:tabLst>
                          <a:tab pos="571500" algn="r"/>
                        </a:tabLst>
                      </a:pPr>
                      <a:r>
                        <a:rPr kumimoji="0" lang="en-US" sz="1500" b="0" i="0" u="none" strike="noStrike" cap="none" normalizeH="0" baseline="0" dirty="0" smtClean="0">
                          <a:ln>
                            <a:noFill/>
                          </a:ln>
                          <a:solidFill>
                            <a:schemeClr val="tx1"/>
                          </a:solidFill>
                          <a:effectLst/>
                          <a:latin typeface="Arial" charset="0"/>
                          <a:ea typeface="ＭＳ Ｐゴシック" charset="0"/>
                          <a:cs typeface="ＭＳ Ｐゴシック" charset="0"/>
                        </a:rPr>
                        <a:t>19</a:t>
                      </a: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7" marB="34297" anchor="ctr" horzOverflow="overflow">
                    <a:lnL>
                      <a:noFill/>
                    </a:lnL>
                    <a:lnR>
                      <a:noFill/>
                    </a:lnR>
                    <a:lnT>
                      <a:noFill/>
                    </a:lnT>
                    <a:lnB>
                      <a:noFill/>
                    </a:lnB>
                    <a:lnTlToBr>
                      <a:noFill/>
                    </a:lnTlToBr>
                    <a:lnBlToTr>
                      <a:noFill/>
                    </a:lnBlToTr>
                    <a:solidFill>
                      <a:schemeClr val="accent3"/>
                    </a:solidFill>
                  </a:tcPr>
                </a:tc>
                <a:tc>
                  <a:txBody>
                    <a:bodyPr/>
                    <a:lstStyle/>
                    <a:p>
                      <a:pPr marL="0" marR="0" lvl="0" indent="0" algn="l" defTabSz="914400" rtl="0" eaLnBrk="1" fontAlgn="base" latinLnBrk="0" hangingPunct="1">
                        <a:lnSpc>
                          <a:spcPct val="100000"/>
                        </a:lnSpc>
                        <a:spcBef>
                          <a:spcPct val="0"/>
                        </a:spcBef>
                        <a:spcAft>
                          <a:spcPts val="0"/>
                        </a:spcAft>
                        <a:buClr>
                          <a:srgbClr val="BF0922"/>
                        </a:buClr>
                        <a:buSzTx/>
                        <a:buFont typeface="Wingdings" charset="0"/>
                        <a:buNone/>
                        <a:tabLst>
                          <a:tab pos="5715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7" marB="34297" anchor="ctr" horzOverflow="overflow">
                    <a:lnL>
                      <a:noFill/>
                    </a:lnL>
                    <a:lnR>
                      <a:noFill/>
                    </a:lnR>
                    <a:lnT>
                      <a:noFill/>
                    </a:lnT>
                    <a:lnB>
                      <a:noFill/>
                    </a:lnB>
                    <a:lnTlToBr>
                      <a:noFill/>
                    </a:lnTlToBr>
                    <a:lnBlToTr>
                      <a:noFill/>
                    </a:lnBlToTr>
                    <a:solidFill>
                      <a:schemeClr val="accent3"/>
                    </a:solidFill>
                  </a:tcPr>
                </a:tc>
                <a:tc>
                  <a:txBody>
                    <a:bodyPr/>
                    <a:lstStyle/>
                    <a:p>
                      <a:pPr marL="0" marR="0" lvl="0" indent="0" algn="l" defTabSz="914400" rtl="0" eaLnBrk="1" fontAlgn="base" latinLnBrk="0" hangingPunct="1">
                        <a:lnSpc>
                          <a:spcPct val="100000"/>
                        </a:lnSpc>
                        <a:spcBef>
                          <a:spcPct val="0"/>
                        </a:spcBef>
                        <a:spcAft>
                          <a:spcPts val="0"/>
                        </a:spcAft>
                        <a:buClr>
                          <a:srgbClr val="BF0922"/>
                        </a:buClr>
                        <a:buSzTx/>
                        <a:buFont typeface="Wingdings" charset="0"/>
                        <a:buNone/>
                        <a:tabLst>
                          <a:tab pos="762000" algn="r"/>
                        </a:tabLst>
                      </a:pPr>
                      <a:r>
                        <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rPr>
                        <a:t>	15</a:t>
                      </a:r>
                    </a:p>
                  </a:txBody>
                  <a:tcPr marT="34297" marB="34297" anchor="ctr" horzOverflow="overflow">
                    <a:lnL>
                      <a:noFill/>
                    </a:lnL>
                    <a:lnR>
                      <a:noFill/>
                    </a:lnR>
                    <a:lnT>
                      <a:noFill/>
                    </a:lnT>
                    <a:lnB>
                      <a:noFill/>
                    </a:lnB>
                    <a:lnTlToBr>
                      <a:noFill/>
                    </a:lnTlToBr>
                    <a:lnBlToTr>
                      <a:noFill/>
                    </a:lnBlToTr>
                    <a:solidFill>
                      <a:schemeClr val="accent3"/>
                    </a:solidFill>
                  </a:tcPr>
                </a:tc>
                <a:tc>
                  <a:txBody>
                    <a:bodyPr/>
                    <a:lstStyle/>
                    <a:p>
                      <a:pPr marL="0" marR="0" lvl="0" indent="0" algn="l" defTabSz="914400" rtl="0" eaLnBrk="1" fontAlgn="base" latinLnBrk="0" hangingPunct="1">
                        <a:lnSpc>
                          <a:spcPct val="100000"/>
                        </a:lnSpc>
                        <a:spcBef>
                          <a:spcPct val="0"/>
                        </a:spcBef>
                        <a:spcAft>
                          <a:spcPts val="0"/>
                        </a:spcAft>
                        <a:buClr>
                          <a:srgbClr val="BF0922"/>
                        </a:buClr>
                        <a:buSzTx/>
                        <a:buFont typeface="Wingdings" charset="0"/>
                        <a:buNone/>
                        <a:tabLst>
                          <a:tab pos="8636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7" marB="34297" anchor="ctr" horzOverflow="overflow">
                    <a:lnL>
                      <a:noFill/>
                    </a:lnL>
                    <a:lnR>
                      <a:noFill/>
                    </a:lnR>
                    <a:lnT>
                      <a:noFill/>
                    </a:lnT>
                    <a:lnB>
                      <a:noFill/>
                    </a:lnB>
                    <a:lnTlToBr>
                      <a:noFill/>
                    </a:lnTlToBr>
                    <a:lnBlToTr>
                      <a:noFill/>
                    </a:lnBlToTr>
                    <a:solidFill>
                      <a:schemeClr val="accent3"/>
                    </a:solidFill>
                  </a:tcPr>
                </a:tc>
                <a:tc>
                  <a:txBody>
                    <a:bodyPr/>
                    <a:lstStyle/>
                    <a:p>
                      <a:pPr marL="0" marR="0" lvl="0" indent="0" algn="r" defTabSz="914400" rtl="0" eaLnBrk="1" fontAlgn="base" latinLnBrk="0" hangingPunct="1">
                        <a:lnSpc>
                          <a:spcPct val="100000"/>
                        </a:lnSpc>
                        <a:spcBef>
                          <a:spcPct val="0"/>
                        </a:spcBef>
                        <a:spcAft>
                          <a:spcPts val="0"/>
                        </a:spcAft>
                        <a:buClr>
                          <a:srgbClr val="BF0922"/>
                        </a:buClr>
                        <a:buSzTx/>
                        <a:buFont typeface="Wingdings" charset="0"/>
                        <a:buNone/>
                        <a:tabLst>
                          <a:tab pos="863600" algn="r"/>
                        </a:tabLst>
                      </a:pPr>
                      <a:r>
                        <a:rPr kumimoji="0" lang="en-US" sz="1500" b="0" i="0" u="none" strike="noStrike" cap="none" normalizeH="0" baseline="0" dirty="0" smtClean="0">
                          <a:ln>
                            <a:noFill/>
                          </a:ln>
                          <a:solidFill>
                            <a:schemeClr val="tx1"/>
                          </a:solidFill>
                          <a:effectLst/>
                          <a:latin typeface="Arial" charset="0"/>
                          <a:ea typeface="ＭＳ Ｐゴシック" charset="0"/>
                          <a:cs typeface="ＭＳ Ｐゴシック" charset="0"/>
                        </a:rPr>
                        <a:t>4</a:t>
                      </a: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7" marB="34297" anchor="ctr" horzOverflow="overflow">
                    <a:lnL>
                      <a:noFill/>
                    </a:lnL>
                    <a:lnR>
                      <a:noFill/>
                    </a:lnR>
                    <a:lnT>
                      <a:noFill/>
                    </a:lnT>
                    <a:lnB>
                      <a:noFill/>
                    </a:lnB>
                    <a:lnTlToBr>
                      <a:noFill/>
                    </a:lnTlToBr>
                    <a:lnBlToTr>
                      <a:noFill/>
                    </a:lnBlToTr>
                    <a:solidFill>
                      <a:schemeClr val="accent3"/>
                    </a:solidFill>
                  </a:tcPr>
                </a:tc>
                <a:tc>
                  <a:txBody>
                    <a:bodyPr/>
                    <a:lstStyle/>
                    <a:p>
                      <a:pPr marL="0" marR="0" lvl="0" indent="0" algn="l" defTabSz="914400" rtl="0" eaLnBrk="1" fontAlgn="base" latinLnBrk="0" hangingPunct="1">
                        <a:lnSpc>
                          <a:spcPct val="100000"/>
                        </a:lnSpc>
                        <a:spcBef>
                          <a:spcPct val="0"/>
                        </a:spcBef>
                        <a:spcAft>
                          <a:spcPts val="0"/>
                        </a:spcAft>
                        <a:buClr>
                          <a:srgbClr val="BF0922"/>
                        </a:buClr>
                        <a:buSzTx/>
                        <a:buFont typeface="Wingdings" charset="0"/>
                        <a:buNone/>
                        <a:tabLst>
                          <a:tab pos="8636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7" marB="34297" anchor="ctr" horzOverflow="overflow">
                    <a:lnL>
                      <a:noFill/>
                    </a:lnL>
                    <a:lnR cap="flat">
                      <a:noFill/>
                    </a:lnR>
                    <a:lnT>
                      <a:noFill/>
                    </a:lnT>
                    <a:lnB>
                      <a:noFill/>
                    </a:lnB>
                    <a:lnTlToBr>
                      <a:noFill/>
                    </a:lnTlToBr>
                    <a:lnBlToTr>
                      <a:noFill/>
                    </a:lnBlToTr>
                    <a:solidFill>
                      <a:schemeClr val="accent3"/>
                    </a:solidFill>
                  </a:tcPr>
                </a:tc>
              </a:tr>
              <a:tr h="297237">
                <a:tc>
                  <a:txBody>
                    <a:bodyPr/>
                    <a:lstStyle/>
                    <a:p>
                      <a:pPr marL="0" marR="0" lvl="0" indent="0" algn="ctr" defTabSz="914400" rtl="0" eaLnBrk="1" fontAlgn="base" latinLnBrk="0" hangingPunct="1">
                        <a:lnSpc>
                          <a:spcPct val="100000"/>
                        </a:lnSpc>
                        <a:spcBef>
                          <a:spcPct val="0"/>
                        </a:spcBef>
                        <a:spcAft>
                          <a:spcPts val="0"/>
                        </a:spcAft>
                        <a:buClr>
                          <a:srgbClr val="BF0922"/>
                        </a:buClr>
                        <a:buSzTx/>
                        <a:buFont typeface="Wingdings" charset="0"/>
                        <a:buNone/>
                        <a:tabLst/>
                      </a:pPr>
                      <a:r>
                        <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rPr>
                        <a:t>E</a:t>
                      </a:r>
                    </a:p>
                  </a:txBody>
                  <a:tcPr marT="34297" marB="34297" anchor="ctr" horzOverflow="overflow">
                    <a:lnL cap="flat">
                      <a:noFill/>
                    </a:lnL>
                    <a:lnR>
                      <a:noFill/>
                    </a:lnR>
                    <a:lnT>
                      <a:noFill/>
                    </a:lnT>
                    <a:lnB>
                      <a:noFill/>
                    </a:lnB>
                    <a:lnTlToBr>
                      <a:noFill/>
                    </a:lnTlToBr>
                    <a:lnBlToTr>
                      <a:noFill/>
                    </a:lnBlToTr>
                    <a:solidFill>
                      <a:schemeClr val="accent4">
                        <a:lumMod val="50000"/>
                      </a:schemeClr>
                    </a:solidFill>
                  </a:tcPr>
                </a:tc>
                <a:tc>
                  <a:txBody>
                    <a:bodyPr/>
                    <a:lstStyle/>
                    <a:p>
                      <a:pPr marL="0" marR="0" lvl="0" indent="0" algn="l" defTabSz="914400" rtl="0" eaLnBrk="1" fontAlgn="base" latinLnBrk="0" hangingPunct="1">
                        <a:lnSpc>
                          <a:spcPct val="100000"/>
                        </a:lnSpc>
                        <a:spcBef>
                          <a:spcPct val="0"/>
                        </a:spcBef>
                        <a:spcAft>
                          <a:spcPts val="0"/>
                        </a:spcAft>
                        <a:buClr>
                          <a:srgbClr val="BF0922"/>
                        </a:buClr>
                        <a:buSzTx/>
                        <a:buFont typeface="Wingdings" charset="0"/>
                        <a:buNone/>
                        <a:tabLst>
                          <a:tab pos="11430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7" marB="34297" anchor="ctr" horzOverflow="overflow">
                    <a:lnL>
                      <a:noFill/>
                    </a:lnL>
                    <a:lnR>
                      <a:noFill/>
                    </a:lnR>
                    <a:lnT>
                      <a:noFill/>
                    </a:lnT>
                    <a:lnB>
                      <a:noFill/>
                    </a:lnB>
                    <a:lnTlToBr>
                      <a:noFill/>
                    </a:lnTlToBr>
                    <a:lnBlToTr>
                      <a:noFill/>
                    </a:lnBlToTr>
                    <a:solidFill>
                      <a:schemeClr val="accent4">
                        <a:lumMod val="50000"/>
                      </a:schemeClr>
                    </a:solidFill>
                  </a:tcPr>
                </a:tc>
                <a:tc>
                  <a:txBody>
                    <a:bodyPr/>
                    <a:lstStyle/>
                    <a:p>
                      <a:pPr marL="0" marR="0" lvl="0" indent="0" algn="r" defTabSz="914400" rtl="0" eaLnBrk="1" fontAlgn="base" latinLnBrk="0" hangingPunct="1">
                        <a:lnSpc>
                          <a:spcPct val="100000"/>
                        </a:lnSpc>
                        <a:spcBef>
                          <a:spcPct val="0"/>
                        </a:spcBef>
                        <a:spcAft>
                          <a:spcPts val="0"/>
                        </a:spcAft>
                        <a:buClr>
                          <a:srgbClr val="BF0922"/>
                        </a:buClr>
                        <a:buSzTx/>
                        <a:buFont typeface="Wingdings" charset="0"/>
                        <a:buNone/>
                        <a:tabLst>
                          <a:tab pos="1143000" algn="r"/>
                        </a:tabLst>
                      </a:pPr>
                      <a:r>
                        <a:rPr kumimoji="0" lang="en-US" sz="1500" b="0" i="0" u="none" strike="noStrike" cap="none" normalizeH="0" baseline="0" dirty="0" smtClean="0">
                          <a:ln>
                            <a:noFill/>
                          </a:ln>
                          <a:solidFill>
                            <a:schemeClr val="tx1"/>
                          </a:solidFill>
                          <a:effectLst/>
                          <a:latin typeface="Arial" charset="0"/>
                          <a:ea typeface="ＭＳ Ｐゴシック" charset="0"/>
                          <a:cs typeface="ＭＳ Ｐゴシック" charset="0"/>
                        </a:rPr>
                        <a:t>9</a:t>
                      </a: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7" marB="34297" anchor="ctr"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solidFill>
                      <a:schemeClr val="accent4">
                        <a:lumMod val="50000"/>
                      </a:schemeClr>
                    </a:solidFill>
                  </a:tcPr>
                </a:tc>
                <a:tc>
                  <a:txBody>
                    <a:bodyPr/>
                    <a:lstStyle/>
                    <a:p>
                      <a:pPr marL="0" marR="0" lvl="0" indent="0" algn="l" defTabSz="914400" rtl="0" eaLnBrk="1" fontAlgn="base" latinLnBrk="0" hangingPunct="1">
                        <a:lnSpc>
                          <a:spcPct val="100000"/>
                        </a:lnSpc>
                        <a:spcBef>
                          <a:spcPct val="0"/>
                        </a:spcBef>
                        <a:spcAft>
                          <a:spcPts val="0"/>
                        </a:spcAft>
                        <a:buClr>
                          <a:srgbClr val="BF0922"/>
                        </a:buClr>
                        <a:buSzTx/>
                        <a:buFont typeface="Wingdings" charset="0"/>
                        <a:buNone/>
                        <a:tabLst>
                          <a:tab pos="11430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7" marB="34297" anchor="ctr" horzOverflow="overflow">
                    <a:lnL>
                      <a:noFill/>
                    </a:lnL>
                    <a:lnR>
                      <a:noFill/>
                    </a:lnR>
                    <a:lnT>
                      <a:noFill/>
                    </a:lnT>
                    <a:lnB>
                      <a:noFill/>
                    </a:lnB>
                    <a:lnTlToBr>
                      <a:noFill/>
                    </a:lnTlToBr>
                    <a:lnBlToTr>
                      <a:noFill/>
                    </a:lnBlToTr>
                    <a:solidFill>
                      <a:schemeClr val="accent4">
                        <a:lumMod val="50000"/>
                      </a:schemeClr>
                    </a:solidFill>
                  </a:tcPr>
                </a:tc>
                <a:tc>
                  <a:txBody>
                    <a:bodyPr/>
                    <a:lstStyle/>
                    <a:p>
                      <a:pPr marL="0" marR="0" lvl="0" indent="0" algn="l" defTabSz="914400" rtl="0" eaLnBrk="1" fontAlgn="base" latinLnBrk="0" hangingPunct="1">
                        <a:lnSpc>
                          <a:spcPct val="100000"/>
                        </a:lnSpc>
                        <a:spcBef>
                          <a:spcPct val="0"/>
                        </a:spcBef>
                        <a:spcAft>
                          <a:spcPts val="0"/>
                        </a:spcAft>
                        <a:buClr>
                          <a:srgbClr val="BF0922"/>
                        </a:buClr>
                        <a:buSzTx/>
                        <a:buFont typeface="Wingdings" charset="0"/>
                        <a:buNone/>
                        <a:tabLst>
                          <a:tab pos="5715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7" marB="34297" anchor="ctr" horzOverflow="overflow">
                    <a:lnL>
                      <a:noFill/>
                    </a:lnL>
                    <a:lnR>
                      <a:noFill/>
                    </a:lnR>
                    <a:lnT>
                      <a:noFill/>
                    </a:lnT>
                    <a:lnB>
                      <a:noFill/>
                    </a:lnB>
                    <a:lnTlToBr>
                      <a:noFill/>
                    </a:lnTlToBr>
                    <a:lnBlToTr>
                      <a:noFill/>
                    </a:lnBlToTr>
                    <a:solidFill>
                      <a:schemeClr val="accent4">
                        <a:lumMod val="50000"/>
                      </a:schemeClr>
                    </a:solidFill>
                  </a:tcPr>
                </a:tc>
                <a:tc>
                  <a:txBody>
                    <a:bodyPr/>
                    <a:lstStyle/>
                    <a:p>
                      <a:pPr marL="0" marR="0" lvl="0" indent="0" algn="r" defTabSz="914400" rtl="0" eaLnBrk="1" fontAlgn="base" latinLnBrk="0" hangingPunct="1">
                        <a:lnSpc>
                          <a:spcPct val="100000"/>
                        </a:lnSpc>
                        <a:spcBef>
                          <a:spcPct val="0"/>
                        </a:spcBef>
                        <a:spcAft>
                          <a:spcPts val="0"/>
                        </a:spcAft>
                        <a:buClr>
                          <a:srgbClr val="BF0922"/>
                        </a:buClr>
                        <a:buSzTx/>
                        <a:buFont typeface="Wingdings" charset="0"/>
                        <a:buNone/>
                        <a:tabLst>
                          <a:tab pos="571500" algn="r"/>
                        </a:tabLst>
                      </a:pPr>
                      <a:r>
                        <a:rPr kumimoji="0" lang="en-US" sz="1500" b="0" i="0" u="none" strike="noStrike" cap="none" normalizeH="0" baseline="0" dirty="0" smtClean="0">
                          <a:ln>
                            <a:noFill/>
                          </a:ln>
                          <a:solidFill>
                            <a:schemeClr val="tx1"/>
                          </a:solidFill>
                          <a:effectLst/>
                          <a:latin typeface="Arial" charset="0"/>
                          <a:ea typeface="ＭＳ Ｐゴシック" charset="0"/>
                          <a:cs typeface="ＭＳ Ｐゴシック" charset="0"/>
                        </a:rPr>
                        <a:t>28</a:t>
                      </a: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7" marB="34297" anchor="ctr"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solidFill>
                      <a:schemeClr val="accent4">
                        <a:lumMod val="50000"/>
                      </a:schemeClr>
                    </a:solidFill>
                  </a:tcPr>
                </a:tc>
                <a:tc>
                  <a:txBody>
                    <a:bodyPr/>
                    <a:lstStyle/>
                    <a:p>
                      <a:pPr marL="0" marR="0" lvl="0" indent="0" algn="l" defTabSz="914400" rtl="0" eaLnBrk="1" fontAlgn="base" latinLnBrk="0" hangingPunct="1">
                        <a:lnSpc>
                          <a:spcPct val="100000"/>
                        </a:lnSpc>
                        <a:spcBef>
                          <a:spcPct val="0"/>
                        </a:spcBef>
                        <a:spcAft>
                          <a:spcPts val="0"/>
                        </a:spcAft>
                        <a:buClr>
                          <a:srgbClr val="BF0922"/>
                        </a:buClr>
                        <a:buSzTx/>
                        <a:buFont typeface="Wingdings" charset="0"/>
                        <a:buNone/>
                        <a:tabLst>
                          <a:tab pos="5715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7" marB="34297" anchor="ctr" horzOverflow="overflow">
                    <a:lnL>
                      <a:noFill/>
                    </a:lnL>
                    <a:lnR>
                      <a:noFill/>
                    </a:lnR>
                    <a:lnT>
                      <a:noFill/>
                    </a:lnT>
                    <a:lnB>
                      <a:noFill/>
                    </a:lnB>
                    <a:lnTlToBr>
                      <a:noFill/>
                    </a:lnTlToBr>
                    <a:lnBlToTr>
                      <a:noFill/>
                    </a:lnBlToTr>
                    <a:solidFill>
                      <a:schemeClr val="accent4">
                        <a:lumMod val="50000"/>
                      </a:schemeClr>
                    </a:solidFill>
                  </a:tcPr>
                </a:tc>
                <a:tc>
                  <a:txBody>
                    <a:bodyPr/>
                    <a:lstStyle/>
                    <a:p>
                      <a:pPr marL="0" marR="0" lvl="0" indent="0" algn="l" defTabSz="914400" rtl="0" eaLnBrk="1" fontAlgn="base" latinLnBrk="0" hangingPunct="1">
                        <a:lnSpc>
                          <a:spcPct val="100000"/>
                        </a:lnSpc>
                        <a:spcBef>
                          <a:spcPct val="0"/>
                        </a:spcBef>
                        <a:spcAft>
                          <a:spcPts val="0"/>
                        </a:spcAft>
                        <a:buClr>
                          <a:srgbClr val="BF0922"/>
                        </a:buClr>
                        <a:buSzTx/>
                        <a:buFont typeface="Wingdings" charset="0"/>
                        <a:buNone/>
                        <a:tabLst>
                          <a:tab pos="762000" algn="r"/>
                        </a:tabLst>
                      </a:pPr>
                      <a:r>
                        <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rPr>
                        <a:t>	23</a:t>
                      </a:r>
                    </a:p>
                  </a:txBody>
                  <a:tcPr marT="34297" marB="34297" anchor="ctr" horzOverflow="overflow">
                    <a:lnL>
                      <a:noFill/>
                    </a:lnL>
                    <a:lnR>
                      <a:noFill/>
                    </a:lnR>
                    <a:lnT>
                      <a:noFill/>
                    </a:lnT>
                    <a:lnB>
                      <a:noFill/>
                    </a:lnB>
                    <a:lnTlToBr>
                      <a:noFill/>
                    </a:lnTlToBr>
                    <a:lnBlToTr>
                      <a:noFill/>
                    </a:lnBlToTr>
                    <a:solidFill>
                      <a:schemeClr val="accent4">
                        <a:lumMod val="50000"/>
                      </a:schemeClr>
                    </a:solidFill>
                  </a:tcPr>
                </a:tc>
                <a:tc>
                  <a:txBody>
                    <a:bodyPr/>
                    <a:lstStyle/>
                    <a:p>
                      <a:pPr marL="0" marR="0" lvl="0" indent="0" algn="l" defTabSz="914400" rtl="0" eaLnBrk="1" fontAlgn="base" latinLnBrk="0" hangingPunct="1">
                        <a:lnSpc>
                          <a:spcPct val="100000"/>
                        </a:lnSpc>
                        <a:spcBef>
                          <a:spcPct val="0"/>
                        </a:spcBef>
                        <a:spcAft>
                          <a:spcPts val="0"/>
                        </a:spcAft>
                        <a:buClr>
                          <a:srgbClr val="BF0922"/>
                        </a:buClr>
                        <a:buSzTx/>
                        <a:buFont typeface="Wingdings" charset="0"/>
                        <a:buNone/>
                        <a:tabLst>
                          <a:tab pos="8636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7" marB="34297" anchor="ctr" horzOverflow="overflow">
                    <a:lnL>
                      <a:noFill/>
                    </a:lnL>
                    <a:lnR>
                      <a:noFill/>
                    </a:lnR>
                    <a:lnT>
                      <a:noFill/>
                    </a:lnT>
                    <a:lnB>
                      <a:noFill/>
                    </a:lnB>
                    <a:lnTlToBr>
                      <a:noFill/>
                    </a:lnTlToBr>
                    <a:lnBlToTr>
                      <a:noFill/>
                    </a:lnBlToTr>
                    <a:solidFill>
                      <a:schemeClr val="accent4">
                        <a:lumMod val="50000"/>
                      </a:schemeClr>
                    </a:solidFill>
                  </a:tcPr>
                </a:tc>
                <a:tc>
                  <a:txBody>
                    <a:bodyPr/>
                    <a:lstStyle/>
                    <a:p>
                      <a:pPr marL="0" marR="0" lvl="0" indent="0" algn="r" defTabSz="914400" rtl="0" eaLnBrk="1" fontAlgn="base" latinLnBrk="0" hangingPunct="1">
                        <a:lnSpc>
                          <a:spcPct val="100000"/>
                        </a:lnSpc>
                        <a:spcBef>
                          <a:spcPct val="0"/>
                        </a:spcBef>
                        <a:spcAft>
                          <a:spcPts val="0"/>
                        </a:spcAft>
                        <a:buClr>
                          <a:srgbClr val="BF0922"/>
                        </a:buClr>
                        <a:buSzTx/>
                        <a:buFont typeface="Wingdings" charset="0"/>
                        <a:buNone/>
                        <a:tabLst>
                          <a:tab pos="863600" algn="r"/>
                        </a:tabLst>
                      </a:pPr>
                      <a:r>
                        <a:rPr kumimoji="0" lang="en-US" sz="1500" b="0" i="0" u="none" strike="noStrike" cap="none" normalizeH="0" baseline="0" dirty="0" smtClean="0">
                          <a:ln>
                            <a:noFill/>
                          </a:ln>
                          <a:solidFill>
                            <a:schemeClr val="tx1"/>
                          </a:solidFill>
                          <a:effectLst/>
                          <a:latin typeface="Arial" charset="0"/>
                          <a:ea typeface="ＭＳ Ｐゴシック" charset="0"/>
                          <a:cs typeface="ＭＳ Ｐゴシック" charset="0"/>
                        </a:rPr>
                        <a:t>5</a:t>
                      </a: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7" marB="34297" anchor="ctr"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solidFill>
                      <a:schemeClr val="accent4">
                        <a:lumMod val="50000"/>
                      </a:schemeClr>
                    </a:solidFill>
                  </a:tcPr>
                </a:tc>
                <a:tc>
                  <a:txBody>
                    <a:bodyPr/>
                    <a:lstStyle/>
                    <a:p>
                      <a:pPr marL="0" marR="0" lvl="0" indent="0" algn="l" defTabSz="914400" rtl="0" eaLnBrk="1" fontAlgn="base" latinLnBrk="0" hangingPunct="1">
                        <a:lnSpc>
                          <a:spcPct val="100000"/>
                        </a:lnSpc>
                        <a:spcBef>
                          <a:spcPct val="0"/>
                        </a:spcBef>
                        <a:spcAft>
                          <a:spcPts val="0"/>
                        </a:spcAft>
                        <a:buClr>
                          <a:srgbClr val="BF0922"/>
                        </a:buClr>
                        <a:buSzTx/>
                        <a:buFont typeface="Wingdings" charset="0"/>
                        <a:buNone/>
                        <a:tabLst>
                          <a:tab pos="8636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7" marB="34297" anchor="ctr" horzOverflow="overflow">
                    <a:lnL>
                      <a:noFill/>
                    </a:lnL>
                    <a:lnR cap="flat">
                      <a:noFill/>
                    </a:lnR>
                    <a:lnT>
                      <a:noFill/>
                    </a:lnT>
                    <a:lnB>
                      <a:noFill/>
                    </a:lnB>
                    <a:lnTlToBr>
                      <a:noFill/>
                    </a:lnTlToBr>
                    <a:lnBlToTr>
                      <a:noFill/>
                    </a:lnBlToTr>
                    <a:solidFill>
                      <a:schemeClr val="accent4">
                        <a:lumMod val="50000"/>
                      </a:schemeClr>
                    </a:solidFill>
                  </a:tcPr>
                </a:tc>
              </a:tr>
              <a:tr h="297237">
                <a:tc>
                  <a:txBody>
                    <a:bodyPr/>
                    <a:lstStyle/>
                    <a:p>
                      <a:pPr marL="0" marR="0" lvl="0" indent="0" algn="l" defTabSz="914400" rtl="0" eaLnBrk="1" fontAlgn="base" latinLnBrk="0" hangingPunct="1">
                        <a:lnSpc>
                          <a:spcPct val="100000"/>
                        </a:lnSpc>
                        <a:spcBef>
                          <a:spcPct val="0"/>
                        </a:spcBef>
                        <a:spcAft>
                          <a:spcPts val="0"/>
                        </a:spcAft>
                        <a:buClr>
                          <a:srgbClr val="BF0922"/>
                        </a:buClr>
                        <a:buSzTx/>
                        <a:buFont typeface="Wingdings" charset="0"/>
                        <a:buNone/>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7" marB="34297" anchor="ctr"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ts val="0"/>
                        </a:spcAft>
                        <a:buClr>
                          <a:srgbClr val="BF0922"/>
                        </a:buClr>
                        <a:buSzTx/>
                        <a:buFont typeface="Wingdings" charset="0"/>
                        <a:buNone/>
                        <a:tabLst>
                          <a:tab pos="11430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7" marB="34297" anchor="ctr" horzOverflow="overflow">
                    <a:lnL>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ts val="0"/>
                        </a:spcAft>
                        <a:buClr>
                          <a:srgbClr val="BF0922"/>
                        </a:buClr>
                        <a:buSzTx/>
                        <a:buFont typeface="Wingdings" charset="0"/>
                        <a:buNone/>
                        <a:tabLst>
                          <a:tab pos="1143000" algn="r"/>
                        </a:tabLst>
                      </a:pPr>
                      <a:r>
                        <a:rPr kumimoji="0" lang="en-US" sz="1500" b="0" i="0" u="none" strike="noStrike" cap="none" normalizeH="0" baseline="0" dirty="0" smtClean="0">
                          <a:ln>
                            <a:noFill/>
                          </a:ln>
                          <a:solidFill>
                            <a:schemeClr val="tx1"/>
                          </a:solidFill>
                          <a:effectLst/>
                          <a:latin typeface="Arial" charset="0"/>
                          <a:ea typeface="ＭＳ Ｐゴシック" charset="0"/>
                          <a:cs typeface="ＭＳ Ｐゴシック" charset="0"/>
                        </a:rPr>
                        <a:t>28</a:t>
                      </a: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7" marB="34297" anchor="ctr" horzOverflow="overflow">
                    <a:lnL>
                      <a:noFill/>
                    </a:lnL>
                    <a:lnR>
                      <a:noFill/>
                    </a:lnR>
                    <a:lnT w="28575"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ts val="0"/>
                        </a:spcAft>
                        <a:buClr>
                          <a:srgbClr val="BF0922"/>
                        </a:buClr>
                        <a:buSzTx/>
                        <a:buFont typeface="Wingdings" charset="0"/>
                        <a:buNone/>
                        <a:tabLst>
                          <a:tab pos="11430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7" marB="34297" anchor="ctr" horzOverflow="overflow">
                    <a:lnL>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ts val="0"/>
                        </a:spcAft>
                        <a:buClr>
                          <a:srgbClr val="BF0922"/>
                        </a:buClr>
                        <a:buSzTx/>
                        <a:buFont typeface="Wingdings" charset="0"/>
                        <a:buNone/>
                        <a:tabLst>
                          <a:tab pos="5715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7" marB="34297" anchor="ctr" horzOverflow="overflow">
                    <a:lnL>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ts val="0"/>
                        </a:spcAft>
                        <a:buClr>
                          <a:srgbClr val="BF0922"/>
                        </a:buClr>
                        <a:buSzTx/>
                        <a:buFont typeface="Wingdings" charset="0"/>
                        <a:buNone/>
                        <a:tabLst>
                          <a:tab pos="571500" algn="r"/>
                        </a:tabLst>
                      </a:pPr>
                      <a:r>
                        <a:rPr kumimoji="0" lang="en-US" sz="1500" b="0" i="0" u="none" strike="noStrike" cap="none" normalizeH="0" baseline="0" dirty="0" smtClean="0">
                          <a:ln>
                            <a:noFill/>
                          </a:ln>
                          <a:solidFill>
                            <a:schemeClr val="tx1"/>
                          </a:solidFill>
                          <a:effectLst/>
                          <a:latin typeface="Arial" charset="0"/>
                          <a:ea typeface="ＭＳ Ｐゴシック" charset="0"/>
                          <a:cs typeface="ＭＳ Ｐゴシック" charset="0"/>
                        </a:rPr>
                        <a:t>77</a:t>
                      </a: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7" marB="34297" anchor="ctr" horzOverflow="overflow">
                    <a:lnL>
                      <a:noFill/>
                    </a:lnL>
                    <a:lnR>
                      <a:noFill/>
                    </a:lnR>
                    <a:lnT w="28575"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ts val="0"/>
                        </a:spcAft>
                        <a:buClr>
                          <a:srgbClr val="BF0922"/>
                        </a:buClr>
                        <a:buSzTx/>
                        <a:buFont typeface="Wingdings" charset="0"/>
                        <a:buNone/>
                        <a:tabLst>
                          <a:tab pos="5715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7" marB="34297" anchor="ctr" horzOverflow="overflow">
                    <a:lnL>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ts val="0"/>
                        </a:spcAft>
                        <a:buClr>
                          <a:srgbClr val="BF0922"/>
                        </a:buClr>
                        <a:buSzTx/>
                        <a:buFont typeface="Wingdings" charset="0"/>
                        <a:buNone/>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7" marB="34297" anchor="ctr" horzOverflow="overflow">
                    <a:lnL>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ts val="0"/>
                        </a:spcAft>
                        <a:buClr>
                          <a:srgbClr val="BF0922"/>
                        </a:buClr>
                        <a:buSzTx/>
                        <a:buFont typeface="Wingdings" charset="0"/>
                        <a:buNone/>
                        <a:tabLst>
                          <a:tab pos="8636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7" marB="34297" anchor="ctr" horzOverflow="overflow">
                    <a:lnL>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ts val="0"/>
                        </a:spcAft>
                        <a:buClr>
                          <a:srgbClr val="BF0922"/>
                        </a:buClr>
                        <a:buSzTx/>
                        <a:buFont typeface="Wingdings" charset="0"/>
                        <a:buNone/>
                        <a:tabLst>
                          <a:tab pos="863600" algn="r"/>
                        </a:tabLst>
                      </a:pPr>
                      <a:r>
                        <a:rPr kumimoji="0" lang="en-US" sz="1500" b="0" i="0" u="none" strike="noStrike" cap="none" normalizeH="0" baseline="0" dirty="0" smtClean="0">
                          <a:ln>
                            <a:noFill/>
                          </a:ln>
                          <a:solidFill>
                            <a:schemeClr val="tx1"/>
                          </a:solidFill>
                          <a:effectLst/>
                          <a:latin typeface="Arial" charset="0"/>
                          <a:ea typeface="ＭＳ Ｐゴシック" charset="0"/>
                          <a:cs typeface="ＭＳ Ｐゴシック" charset="0"/>
                        </a:rPr>
                        <a:t>11</a:t>
                      </a: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7" marB="34297" anchor="ctr" horzOverflow="overflow">
                    <a:lnL>
                      <a:noFill/>
                    </a:lnL>
                    <a:lnR>
                      <a:noFill/>
                    </a:lnR>
                    <a:lnT w="28575"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ts val="0"/>
                        </a:spcAft>
                        <a:buClr>
                          <a:srgbClr val="BF0922"/>
                        </a:buClr>
                        <a:buSzTx/>
                        <a:buFont typeface="Wingdings" charset="0"/>
                        <a:buNone/>
                        <a:tabLst>
                          <a:tab pos="8636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7" marB="34297" anchor="ctr" horzOverflow="overflow">
                    <a:lnL>
                      <a:noFill/>
                    </a:lnL>
                    <a:lnR cap="flat">
                      <a:noFill/>
                    </a:lnR>
                    <a:lnT>
                      <a:noFill/>
                    </a:lnT>
                    <a:lnB cap="flat">
                      <a:noFill/>
                    </a:lnB>
                    <a:lnTlToBr>
                      <a:noFill/>
                    </a:lnTlToBr>
                    <a:lnBlToTr>
                      <a:noFill/>
                    </a:lnBlToTr>
                    <a:noFill/>
                  </a:tcPr>
                </a:tc>
              </a:tr>
            </a:tbl>
          </a:graphicData>
        </a:graphic>
      </p:graphicFrame>
      <p:sp>
        <p:nvSpPr>
          <p:cNvPr id="90184" name="Rectangle 72"/>
          <p:cNvSpPr>
            <a:spLocks noChangeArrowheads="1"/>
          </p:cNvSpPr>
          <p:nvPr/>
        </p:nvSpPr>
        <p:spPr bwMode="auto">
          <a:xfrm>
            <a:off x="657225" y="1191816"/>
            <a:ext cx="412824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2800">
                <a:latin typeface="+mn-lt"/>
              </a:rPr>
              <a:t>FCFS: Sequence A-B-C-D-E</a:t>
            </a:r>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90184"/>
                                        </p:tgtEl>
                                        <p:attrNameLst>
                                          <p:attrName>style.visibility</p:attrName>
                                        </p:attrNameLst>
                                      </p:cBhvr>
                                      <p:to>
                                        <p:strVal val="visible"/>
                                      </p:to>
                                    </p:set>
                                    <p:animEffect transition="in" filter="strips(downRight)">
                                      <p:cBhvr>
                                        <p:cTn id="7" dur="1000"/>
                                        <p:tgtEl>
                                          <p:spTgt spid="90184"/>
                                        </p:tgtEl>
                                      </p:cBhvr>
                                    </p:animEffect>
                                  </p:childTnLst>
                                </p:cTn>
                              </p:par>
                            </p:childTnLst>
                          </p:cTn>
                        </p:par>
                        <p:par>
                          <p:cTn id="8" fill="hold" nodeType="afterGroup">
                            <p:stCondLst>
                              <p:cond delay="2000"/>
                            </p:stCondLst>
                            <p:childTnLst>
                              <p:par>
                                <p:cTn id="9" presetID="18" presetClass="entr" presetSubtype="6" fill="hold" nodeType="afterEffect">
                                  <p:stCondLst>
                                    <p:cond delay="1000"/>
                                  </p:stCondLst>
                                  <p:childTnLst>
                                    <p:set>
                                      <p:cBhvr>
                                        <p:cTn id="10" dur="1" fill="hold">
                                          <p:stCondLst>
                                            <p:cond delay="0"/>
                                          </p:stCondLst>
                                        </p:cTn>
                                        <p:tgtEl>
                                          <p:spTgt spid="90595"/>
                                        </p:tgtEl>
                                        <p:attrNameLst>
                                          <p:attrName>style.visibility</p:attrName>
                                        </p:attrNameLst>
                                      </p:cBhvr>
                                      <p:to>
                                        <p:strVal val="visible"/>
                                      </p:to>
                                    </p:set>
                                    <p:animEffect transition="in" filter="strips(downRight)">
                                      <p:cBhvr>
                                        <p:cTn id="11" dur="1000"/>
                                        <p:tgtEl>
                                          <p:spTgt spid="905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84" grpId="0" autoUpdateAnimBg="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2"/>
          <p:cNvSpPr>
            <a:spLocks noGrp="1" noChangeArrowheads="1"/>
          </p:cNvSpPr>
          <p:nvPr>
            <p:ph type="title"/>
          </p:nvPr>
        </p:nvSpPr>
        <p:spPr/>
        <p:txBody>
          <a:bodyPr/>
          <a:lstStyle/>
          <a:p>
            <a:pPr>
              <a:lnSpc>
                <a:spcPct val="80000"/>
              </a:lnSpc>
            </a:pPr>
            <a:r>
              <a:rPr lang="en-US" altLang="en-US" smtClean="0">
                <a:cs typeface="Arial" pitchFamily="34" charset="0"/>
              </a:rPr>
              <a:t>Sequencing Example</a:t>
            </a:r>
          </a:p>
        </p:txBody>
      </p:sp>
      <p:sp>
        <p:nvSpPr>
          <p:cNvPr id="91138" name="Rectangle 66"/>
          <p:cNvSpPr>
            <a:spLocks noChangeArrowheads="1"/>
          </p:cNvSpPr>
          <p:nvPr/>
        </p:nvSpPr>
        <p:spPr bwMode="auto">
          <a:xfrm>
            <a:off x="657225" y="1191816"/>
            <a:ext cx="412824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2800">
                <a:latin typeface="+mn-lt"/>
              </a:rPr>
              <a:t>FCFS: Sequence A-B-C-D-E</a:t>
            </a:r>
          </a:p>
        </p:txBody>
      </p:sp>
      <p:sp>
        <p:nvSpPr>
          <p:cNvPr id="92227" name="Rectangle 67"/>
          <p:cNvSpPr>
            <a:spLocks noChangeArrowheads="1"/>
          </p:cNvSpPr>
          <p:nvPr/>
        </p:nvSpPr>
        <p:spPr bwMode="auto">
          <a:xfrm>
            <a:off x="342900" y="1844279"/>
            <a:ext cx="8458200" cy="2571750"/>
          </a:xfrm>
          <a:prstGeom prst="rect">
            <a:avLst/>
          </a:prstGeom>
          <a:solidFill>
            <a:schemeClr val="accent4"/>
          </a:solidFill>
          <a:ln w="9525">
            <a:solidFill>
              <a:schemeClr val="tx1"/>
            </a:solidFill>
            <a:miter lim="800000"/>
            <a:headEnd/>
            <a:tailEnd/>
          </a:ln>
          <a:effectLst/>
          <a:extLst/>
        </p:spPr>
        <p:txBody>
          <a:bodyPr wrap="none" anchor="ctr"/>
          <a:lstStyle/>
          <a:p>
            <a:pPr fontAlgn="auto">
              <a:spcBef>
                <a:spcPts val="0"/>
              </a:spcBef>
              <a:spcAft>
                <a:spcPts val="0"/>
              </a:spcAft>
              <a:defRPr/>
            </a:pPr>
            <a:endParaRPr lang="en-US" sz="1400" dirty="0">
              <a:latin typeface="+mn-lt"/>
              <a:cs typeface="+mn-cs"/>
            </a:endParaRPr>
          </a:p>
        </p:txBody>
      </p:sp>
      <p:grpSp>
        <p:nvGrpSpPr>
          <p:cNvPr id="92228" name="Group 68"/>
          <p:cNvGrpSpPr>
            <a:grpSpLocks/>
          </p:cNvGrpSpPr>
          <p:nvPr/>
        </p:nvGrpSpPr>
        <p:grpSpPr bwMode="auto">
          <a:xfrm>
            <a:off x="500064" y="1970485"/>
            <a:ext cx="7607304" cy="566737"/>
            <a:chOff x="315" y="1655"/>
            <a:chExt cx="4792" cy="476"/>
          </a:xfrm>
        </p:grpSpPr>
        <p:sp>
          <p:nvSpPr>
            <p:cNvPr id="91157" name="Rectangle 69"/>
            <p:cNvSpPr>
              <a:spLocks noChangeArrowheads="1"/>
            </p:cNvSpPr>
            <p:nvPr/>
          </p:nvSpPr>
          <p:spPr bwMode="auto">
            <a:xfrm>
              <a:off x="315" y="1756"/>
              <a:ext cx="4792"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600"/>
                <a:t>Average completion time =     </a:t>
              </a:r>
              <a:r>
                <a:rPr lang="en-US" altLang="en-US" sz="1600" smtClean="0"/>
                <a:t>                                                    </a:t>
              </a:r>
              <a:r>
                <a:rPr lang="en-US" altLang="en-US" sz="1600"/>
                <a:t>= 77/5 = 15.4 days</a:t>
              </a:r>
            </a:p>
          </p:txBody>
        </p:sp>
        <p:grpSp>
          <p:nvGrpSpPr>
            <p:cNvPr id="91158" name="Group 70"/>
            <p:cNvGrpSpPr>
              <a:grpSpLocks/>
            </p:cNvGrpSpPr>
            <p:nvPr/>
          </p:nvGrpSpPr>
          <p:grpSpPr bwMode="auto">
            <a:xfrm>
              <a:off x="2333" y="1655"/>
              <a:ext cx="1506" cy="476"/>
              <a:chOff x="2333" y="1655"/>
              <a:chExt cx="1506" cy="476"/>
            </a:xfrm>
          </p:grpSpPr>
          <p:sp>
            <p:nvSpPr>
              <p:cNvPr id="91159" name="Rectangle 71"/>
              <p:cNvSpPr>
                <a:spLocks noChangeArrowheads="1"/>
              </p:cNvSpPr>
              <p:nvPr/>
            </p:nvSpPr>
            <p:spPr bwMode="auto">
              <a:xfrm>
                <a:off x="2476" y="1655"/>
                <a:ext cx="1195" cy="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gn="ctr">
                  <a:lnSpc>
                    <a:spcPct val="110000"/>
                  </a:lnSpc>
                </a:pPr>
                <a:r>
                  <a:rPr lang="en-US" altLang="en-US" sz="1400"/>
                  <a:t>Sum of total flow time</a:t>
                </a:r>
              </a:p>
              <a:p>
                <a:pPr algn="ctr">
                  <a:lnSpc>
                    <a:spcPct val="110000"/>
                  </a:lnSpc>
                </a:pPr>
                <a:r>
                  <a:rPr lang="en-US" altLang="en-US" sz="1400"/>
                  <a:t>Number of jobs</a:t>
                </a:r>
              </a:p>
            </p:txBody>
          </p:sp>
          <p:sp>
            <p:nvSpPr>
              <p:cNvPr id="91160" name="Line 72"/>
              <p:cNvSpPr>
                <a:spLocks noChangeShapeType="1"/>
              </p:cNvSpPr>
              <p:nvPr/>
            </p:nvSpPr>
            <p:spPr bwMode="auto">
              <a:xfrm flipH="1">
                <a:off x="2333" y="1885"/>
                <a:ext cx="150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400"/>
              </a:p>
            </p:txBody>
          </p:sp>
        </p:grpSp>
      </p:grpSp>
      <p:grpSp>
        <p:nvGrpSpPr>
          <p:cNvPr id="92249" name="Group 89"/>
          <p:cNvGrpSpPr>
            <a:grpSpLocks/>
          </p:cNvGrpSpPr>
          <p:nvPr/>
        </p:nvGrpSpPr>
        <p:grpSpPr bwMode="auto">
          <a:xfrm>
            <a:off x="1154114" y="2572940"/>
            <a:ext cx="6778629" cy="566737"/>
            <a:chOff x="455" y="2161"/>
            <a:chExt cx="4270" cy="476"/>
          </a:xfrm>
        </p:grpSpPr>
        <p:sp>
          <p:nvSpPr>
            <p:cNvPr id="91153" name="Rectangle 74"/>
            <p:cNvSpPr>
              <a:spLocks noChangeArrowheads="1"/>
            </p:cNvSpPr>
            <p:nvPr/>
          </p:nvSpPr>
          <p:spPr bwMode="auto">
            <a:xfrm>
              <a:off x="455" y="2278"/>
              <a:ext cx="4270"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600"/>
                <a:t>Utilization metric =    </a:t>
              </a:r>
              <a:r>
                <a:rPr lang="en-US" altLang="en-US" sz="1600" smtClean="0"/>
                <a:t>                                                       </a:t>
              </a:r>
              <a:r>
                <a:rPr lang="en-US" altLang="en-US" sz="1600"/>
                <a:t>= 28/77 = 36.4%</a:t>
              </a:r>
            </a:p>
          </p:txBody>
        </p:sp>
        <p:grpSp>
          <p:nvGrpSpPr>
            <p:cNvPr id="91154" name="Group 75"/>
            <p:cNvGrpSpPr>
              <a:grpSpLocks/>
            </p:cNvGrpSpPr>
            <p:nvPr/>
          </p:nvGrpSpPr>
          <p:grpSpPr bwMode="auto">
            <a:xfrm>
              <a:off x="1887" y="2161"/>
              <a:ext cx="1510" cy="476"/>
              <a:chOff x="1887" y="2161"/>
              <a:chExt cx="1510" cy="476"/>
            </a:xfrm>
          </p:grpSpPr>
          <p:sp>
            <p:nvSpPr>
              <p:cNvPr id="91155" name="Rectangle 76"/>
              <p:cNvSpPr>
                <a:spLocks noChangeArrowheads="1"/>
              </p:cNvSpPr>
              <p:nvPr/>
            </p:nvSpPr>
            <p:spPr bwMode="auto">
              <a:xfrm>
                <a:off x="2048" y="2161"/>
                <a:ext cx="1195" cy="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gn="ctr">
                  <a:lnSpc>
                    <a:spcPct val="110000"/>
                  </a:lnSpc>
                </a:pPr>
                <a:r>
                  <a:rPr lang="en-US" altLang="en-US" sz="1400"/>
                  <a:t>Total job work time</a:t>
                </a:r>
              </a:p>
              <a:p>
                <a:pPr algn="ctr">
                  <a:lnSpc>
                    <a:spcPct val="110000"/>
                  </a:lnSpc>
                </a:pPr>
                <a:r>
                  <a:rPr lang="en-US" altLang="en-US" sz="1400"/>
                  <a:t>Sum of total flow time</a:t>
                </a:r>
              </a:p>
            </p:txBody>
          </p:sp>
          <p:sp>
            <p:nvSpPr>
              <p:cNvPr id="91156" name="Line 77"/>
              <p:cNvSpPr>
                <a:spLocks noChangeShapeType="1"/>
              </p:cNvSpPr>
              <p:nvPr/>
            </p:nvSpPr>
            <p:spPr bwMode="auto">
              <a:xfrm>
                <a:off x="1887" y="2399"/>
                <a:ext cx="151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400"/>
              </a:p>
            </p:txBody>
          </p:sp>
        </p:grpSp>
      </p:grpSp>
      <p:grpSp>
        <p:nvGrpSpPr>
          <p:cNvPr id="92238" name="Group 78"/>
          <p:cNvGrpSpPr>
            <a:grpSpLocks/>
          </p:cNvGrpSpPr>
          <p:nvPr/>
        </p:nvGrpSpPr>
        <p:grpSpPr bwMode="auto">
          <a:xfrm>
            <a:off x="676275" y="3176582"/>
            <a:ext cx="7521578" cy="566737"/>
            <a:chOff x="426" y="2668"/>
            <a:chExt cx="4738" cy="476"/>
          </a:xfrm>
        </p:grpSpPr>
        <p:sp>
          <p:nvSpPr>
            <p:cNvPr id="91148" name="Rectangle 79"/>
            <p:cNvSpPr>
              <a:spLocks noChangeArrowheads="1"/>
            </p:cNvSpPr>
            <p:nvPr/>
          </p:nvSpPr>
          <p:spPr bwMode="auto">
            <a:xfrm>
              <a:off x="426" y="2698"/>
              <a:ext cx="1631" cy="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gn="r">
                <a:lnSpc>
                  <a:spcPct val="85000"/>
                </a:lnSpc>
              </a:pPr>
              <a:r>
                <a:rPr lang="en-US" altLang="en-US" sz="1600"/>
                <a:t>Average number of jobs in the system</a:t>
              </a:r>
            </a:p>
          </p:txBody>
        </p:sp>
        <p:sp>
          <p:nvSpPr>
            <p:cNvPr id="91149" name="Rectangle 80"/>
            <p:cNvSpPr>
              <a:spLocks noChangeArrowheads="1"/>
            </p:cNvSpPr>
            <p:nvPr/>
          </p:nvSpPr>
          <p:spPr bwMode="auto">
            <a:xfrm>
              <a:off x="2010" y="2765"/>
              <a:ext cx="3154"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600" smtClean="0"/>
                <a:t>=                                                   </a:t>
              </a:r>
              <a:r>
                <a:rPr lang="en-US" altLang="en-US" sz="1600"/>
                <a:t>= 77/28 = 2.75 jobs</a:t>
              </a:r>
            </a:p>
          </p:txBody>
        </p:sp>
        <p:grpSp>
          <p:nvGrpSpPr>
            <p:cNvPr id="91150" name="Group 81"/>
            <p:cNvGrpSpPr>
              <a:grpSpLocks/>
            </p:cNvGrpSpPr>
            <p:nvPr/>
          </p:nvGrpSpPr>
          <p:grpSpPr bwMode="auto">
            <a:xfrm>
              <a:off x="2220" y="2668"/>
              <a:ext cx="1521" cy="476"/>
              <a:chOff x="2220" y="2668"/>
              <a:chExt cx="1521" cy="476"/>
            </a:xfrm>
          </p:grpSpPr>
          <p:sp>
            <p:nvSpPr>
              <p:cNvPr id="91151" name="Rectangle 82"/>
              <p:cNvSpPr>
                <a:spLocks noChangeArrowheads="1"/>
              </p:cNvSpPr>
              <p:nvPr/>
            </p:nvSpPr>
            <p:spPr bwMode="auto">
              <a:xfrm>
                <a:off x="2392" y="2668"/>
                <a:ext cx="1195" cy="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gn="ctr">
                  <a:lnSpc>
                    <a:spcPct val="110000"/>
                  </a:lnSpc>
                </a:pPr>
                <a:r>
                  <a:rPr lang="en-US" altLang="en-US" sz="1400"/>
                  <a:t>Sum of total flow time</a:t>
                </a:r>
              </a:p>
              <a:p>
                <a:pPr algn="ctr">
                  <a:lnSpc>
                    <a:spcPct val="110000"/>
                  </a:lnSpc>
                </a:pPr>
                <a:r>
                  <a:rPr lang="en-US" altLang="en-US" sz="1400"/>
                  <a:t>Total job work time</a:t>
                </a:r>
              </a:p>
            </p:txBody>
          </p:sp>
          <p:sp>
            <p:nvSpPr>
              <p:cNvPr id="91152" name="Line 83"/>
              <p:cNvSpPr>
                <a:spLocks noChangeShapeType="1"/>
              </p:cNvSpPr>
              <p:nvPr/>
            </p:nvSpPr>
            <p:spPr bwMode="auto">
              <a:xfrm>
                <a:off x="2220" y="2890"/>
                <a:ext cx="152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400"/>
              </a:p>
            </p:txBody>
          </p:sp>
        </p:grpSp>
      </p:grpSp>
      <p:grpSp>
        <p:nvGrpSpPr>
          <p:cNvPr id="92244" name="Group 84"/>
          <p:cNvGrpSpPr>
            <a:grpSpLocks/>
          </p:cNvGrpSpPr>
          <p:nvPr/>
        </p:nvGrpSpPr>
        <p:grpSpPr bwMode="auto">
          <a:xfrm>
            <a:off x="1066801" y="3780234"/>
            <a:ext cx="6904042" cy="566737"/>
            <a:chOff x="672" y="3175"/>
            <a:chExt cx="4349" cy="476"/>
          </a:xfrm>
        </p:grpSpPr>
        <p:sp>
          <p:nvSpPr>
            <p:cNvPr id="91144" name="Rectangle 85"/>
            <p:cNvSpPr>
              <a:spLocks noChangeArrowheads="1"/>
            </p:cNvSpPr>
            <p:nvPr/>
          </p:nvSpPr>
          <p:spPr bwMode="auto">
            <a:xfrm>
              <a:off x="672" y="3292"/>
              <a:ext cx="4349"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600"/>
                <a:t>Average job lateness =     </a:t>
              </a:r>
              <a:r>
                <a:rPr lang="en-US" altLang="en-US" sz="1600" smtClean="0"/>
                <a:t>                                                 </a:t>
              </a:r>
              <a:r>
                <a:rPr lang="en-US" altLang="en-US" sz="1600"/>
                <a:t>= 11/5 = 2.2 days</a:t>
              </a:r>
            </a:p>
          </p:txBody>
        </p:sp>
        <p:grpSp>
          <p:nvGrpSpPr>
            <p:cNvPr id="91145" name="Group 86"/>
            <p:cNvGrpSpPr>
              <a:grpSpLocks/>
            </p:cNvGrpSpPr>
            <p:nvPr/>
          </p:nvGrpSpPr>
          <p:grpSpPr bwMode="auto">
            <a:xfrm>
              <a:off x="2436" y="3175"/>
              <a:ext cx="1139" cy="476"/>
              <a:chOff x="2436" y="3175"/>
              <a:chExt cx="1139" cy="476"/>
            </a:xfrm>
          </p:grpSpPr>
          <p:sp>
            <p:nvSpPr>
              <p:cNvPr id="91146" name="Rectangle 87"/>
              <p:cNvSpPr>
                <a:spLocks noChangeArrowheads="1"/>
              </p:cNvSpPr>
              <p:nvPr/>
            </p:nvSpPr>
            <p:spPr bwMode="auto">
              <a:xfrm>
                <a:off x="2565" y="3175"/>
                <a:ext cx="881" cy="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gn="ctr">
                  <a:lnSpc>
                    <a:spcPct val="110000"/>
                  </a:lnSpc>
                </a:pPr>
                <a:r>
                  <a:rPr lang="en-US" altLang="en-US" sz="1400"/>
                  <a:t>Total late days</a:t>
                </a:r>
              </a:p>
              <a:p>
                <a:pPr algn="ctr">
                  <a:lnSpc>
                    <a:spcPct val="110000"/>
                  </a:lnSpc>
                </a:pPr>
                <a:r>
                  <a:rPr lang="en-US" altLang="en-US" sz="1400"/>
                  <a:t>Number of jobs</a:t>
                </a:r>
              </a:p>
            </p:txBody>
          </p:sp>
          <p:sp>
            <p:nvSpPr>
              <p:cNvPr id="91147" name="Line 88"/>
              <p:cNvSpPr>
                <a:spLocks noChangeShapeType="1"/>
              </p:cNvSpPr>
              <p:nvPr/>
            </p:nvSpPr>
            <p:spPr bwMode="auto">
              <a:xfrm>
                <a:off x="2436" y="3413"/>
                <a:ext cx="1139"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400"/>
              </a:p>
            </p:txBody>
          </p:sp>
        </p:grpSp>
      </p:gr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1000"/>
                                  </p:stCondLst>
                                  <p:childTnLst>
                                    <p:set>
                                      <p:cBhvr>
                                        <p:cTn id="6" dur="1" fill="hold">
                                          <p:stCondLst>
                                            <p:cond delay="0"/>
                                          </p:stCondLst>
                                        </p:cTn>
                                        <p:tgtEl>
                                          <p:spTgt spid="92228"/>
                                        </p:tgtEl>
                                        <p:attrNameLst>
                                          <p:attrName>style.visibility</p:attrName>
                                        </p:attrNameLst>
                                      </p:cBhvr>
                                      <p:to>
                                        <p:strVal val="visible"/>
                                      </p:to>
                                    </p:set>
                                    <p:animEffect transition="in" filter="wipe(left)">
                                      <p:cBhvr>
                                        <p:cTn id="7" dur="1000"/>
                                        <p:tgtEl>
                                          <p:spTgt spid="92228"/>
                                        </p:tgtEl>
                                      </p:cBhvr>
                                    </p:animEffect>
                                  </p:childTnLst>
                                </p:cTn>
                              </p:par>
                            </p:childTnLst>
                          </p:cTn>
                        </p:par>
                        <p:par>
                          <p:cTn id="8" fill="hold" nodeType="afterGroup">
                            <p:stCondLst>
                              <p:cond delay="2000"/>
                            </p:stCondLst>
                            <p:childTnLst>
                              <p:par>
                                <p:cTn id="9" presetID="22" presetClass="entr" presetSubtype="8" fill="hold" nodeType="afterEffect">
                                  <p:stCondLst>
                                    <p:cond delay="1000"/>
                                  </p:stCondLst>
                                  <p:childTnLst>
                                    <p:set>
                                      <p:cBhvr>
                                        <p:cTn id="10" dur="1" fill="hold">
                                          <p:stCondLst>
                                            <p:cond delay="0"/>
                                          </p:stCondLst>
                                        </p:cTn>
                                        <p:tgtEl>
                                          <p:spTgt spid="92249"/>
                                        </p:tgtEl>
                                        <p:attrNameLst>
                                          <p:attrName>style.visibility</p:attrName>
                                        </p:attrNameLst>
                                      </p:cBhvr>
                                      <p:to>
                                        <p:strVal val="visible"/>
                                      </p:to>
                                    </p:set>
                                    <p:animEffect transition="in" filter="wipe(left)">
                                      <p:cBhvr>
                                        <p:cTn id="11" dur="1000"/>
                                        <p:tgtEl>
                                          <p:spTgt spid="92249"/>
                                        </p:tgtEl>
                                      </p:cBhvr>
                                    </p:animEffect>
                                  </p:childTnLst>
                                </p:cTn>
                              </p:par>
                            </p:childTnLst>
                          </p:cTn>
                        </p:par>
                        <p:par>
                          <p:cTn id="12" fill="hold" nodeType="afterGroup">
                            <p:stCondLst>
                              <p:cond delay="4000"/>
                            </p:stCondLst>
                            <p:childTnLst>
                              <p:par>
                                <p:cTn id="13" presetID="22" presetClass="entr" presetSubtype="8" fill="hold" nodeType="afterEffect">
                                  <p:stCondLst>
                                    <p:cond delay="1000"/>
                                  </p:stCondLst>
                                  <p:childTnLst>
                                    <p:set>
                                      <p:cBhvr>
                                        <p:cTn id="14" dur="1" fill="hold">
                                          <p:stCondLst>
                                            <p:cond delay="0"/>
                                          </p:stCondLst>
                                        </p:cTn>
                                        <p:tgtEl>
                                          <p:spTgt spid="92238"/>
                                        </p:tgtEl>
                                        <p:attrNameLst>
                                          <p:attrName>style.visibility</p:attrName>
                                        </p:attrNameLst>
                                      </p:cBhvr>
                                      <p:to>
                                        <p:strVal val="visible"/>
                                      </p:to>
                                    </p:set>
                                    <p:animEffect transition="in" filter="wipe(left)">
                                      <p:cBhvr>
                                        <p:cTn id="15" dur="1000"/>
                                        <p:tgtEl>
                                          <p:spTgt spid="92238"/>
                                        </p:tgtEl>
                                      </p:cBhvr>
                                    </p:animEffect>
                                  </p:childTnLst>
                                </p:cTn>
                              </p:par>
                            </p:childTnLst>
                          </p:cTn>
                        </p:par>
                        <p:par>
                          <p:cTn id="16" fill="hold" nodeType="afterGroup">
                            <p:stCondLst>
                              <p:cond delay="6000"/>
                            </p:stCondLst>
                            <p:childTnLst>
                              <p:par>
                                <p:cTn id="17" presetID="22" presetClass="entr" presetSubtype="8" fill="hold" nodeType="afterEffect">
                                  <p:stCondLst>
                                    <p:cond delay="1000"/>
                                  </p:stCondLst>
                                  <p:childTnLst>
                                    <p:set>
                                      <p:cBhvr>
                                        <p:cTn id="18" dur="1" fill="hold">
                                          <p:stCondLst>
                                            <p:cond delay="0"/>
                                          </p:stCondLst>
                                        </p:cTn>
                                        <p:tgtEl>
                                          <p:spTgt spid="92244"/>
                                        </p:tgtEl>
                                        <p:attrNameLst>
                                          <p:attrName>style.visibility</p:attrName>
                                        </p:attrNameLst>
                                      </p:cBhvr>
                                      <p:to>
                                        <p:strVal val="visible"/>
                                      </p:to>
                                    </p:set>
                                    <p:animEffect transition="in" filter="wipe(left)">
                                      <p:cBhvr>
                                        <p:cTn id="19" dur="1000"/>
                                        <p:tgtEl>
                                          <p:spTgt spid="922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8"/>
          <p:cNvSpPr>
            <a:spLocks noGrp="1" noChangeArrowheads="1"/>
          </p:cNvSpPr>
          <p:nvPr>
            <p:ph type="title"/>
          </p:nvPr>
        </p:nvSpPr>
        <p:spPr/>
        <p:txBody>
          <a:bodyPr/>
          <a:lstStyle/>
          <a:p>
            <a:pPr>
              <a:lnSpc>
                <a:spcPct val="80000"/>
              </a:lnSpc>
            </a:pPr>
            <a:r>
              <a:rPr lang="en-US" altLang="en-US" smtClean="0">
                <a:latin typeface="+mn-lt"/>
                <a:cs typeface="Arial" pitchFamily="34" charset="0"/>
              </a:rPr>
              <a:t>Sequencing Example</a:t>
            </a:r>
          </a:p>
        </p:txBody>
      </p:sp>
      <p:sp>
        <p:nvSpPr>
          <p:cNvPr id="94280" name="Rectangle 72"/>
          <p:cNvSpPr>
            <a:spLocks noChangeArrowheads="1"/>
          </p:cNvSpPr>
          <p:nvPr/>
        </p:nvSpPr>
        <p:spPr bwMode="auto">
          <a:xfrm>
            <a:off x="657225" y="1191816"/>
            <a:ext cx="39611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2800">
                <a:latin typeface="Gill Sans MT" pitchFamily="34" charset="0"/>
              </a:rPr>
              <a:t>SPT: Sequence B-D-A-C-E</a:t>
            </a:r>
          </a:p>
        </p:txBody>
      </p:sp>
      <p:graphicFrame>
        <p:nvGraphicFramePr>
          <p:cNvPr id="94287" name="Group 79"/>
          <p:cNvGraphicFramePr>
            <a:graphicFrameLocks noGrp="1"/>
          </p:cNvGraphicFramePr>
          <p:nvPr/>
        </p:nvGraphicFramePr>
        <p:xfrm>
          <a:off x="685800" y="1800225"/>
          <a:ext cx="7753350" cy="2686050"/>
        </p:xfrm>
        <a:graphic>
          <a:graphicData uri="http://schemas.openxmlformats.org/drawingml/2006/table">
            <a:tbl>
              <a:tblPr/>
              <a:tblGrid>
                <a:gridCol w="1600200"/>
                <a:gridCol w="838200"/>
                <a:gridCol w="520700"/>
                <a:gridCol w="836613"/>
                <a:gridCol w="242887"/>
                <a:gridCol w="558800"/>
                <a:gridCol w="236538"/>
                <a:gridCol w="1447800"/>
                <a:gridCol w="490537"/>
                <a:gridCol w="490538"/>
                <a:gridCol w="490537"/>
              </a:tblGrid>
              <a:tr h="685800">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rPr>
                        <a:t>Job Sequence</a:t>
                      </a:r>
                    </a:p>
                  </a:txBody>
                  <a:tcPr marT="34290" marB="34290" anchor="b" horzOverflow="overflow">
                    <a:lnL cap="flat">
                      <a:noFill/>
                    </a:lnL>
                    <a:lnR>
                      <a:noFill/>
                    </a:lnR>
                    <a:lnT cap="flat">
                      <a:noFill/>
                    </a:lnT>
                    <a:lnB w="28575" cap="flat" cmpd="sng" algn="ctr">
                      <a:solidFill>
                        <a:schemeClr val="tx1"/>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rPr>
                        <a:t>Job Work (Processing) Time</a:t>
                      </a:r>
                    </a:p>
                  </a:txBody>
                  <a:tcPr marT="34290" marB="34290" anchor="b" horzOverflow="overflow">
                    <a:lnL>
                      <a:noFill/>
                    </a:lnL>
                    <a:lnR>
                      <a:noFill/>
                    </a:lnR>
                    <a:lnT cap="flat">
                      <a:noFill/>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gridSpan="3">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rPr>
                        <a:t>Flow Time</a:t>
                      </a:r>
                    </a:p>
                  </a:txBody>
                  <a:tcPr marT="34290" marB="34290" anchor="b" horzOverflow="overflow">
                    <a:lnL>
                      <a:noFill/>
                    </a:lnL>
                    <a:lnR>
                      <a:noFill/>
                    </a:lnR>
                    <a:lnT cap="flat">
                      <a:noFill/>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rPr>
                        <a:t>Job Due Date</a:t>
                      </a:r>
                    </a:p>
                  </a:txBody>
                  <a:tcPr marT="34290" marB="34290" anchor="b" horzOverflow="overflow">
                    <a:lnL>
                      <a:noFill/>
                    </a:lnL>
                    <a:lnR>
                      <a:noFill/>
                    </a:lnR>
                    <a:lnT cap="flat">
                      <a:noFill/>
                    </a:lnT>
                    <a:lnB w="28575" cap="flat" cmpd="sng" algn="ctr">
                      <a:solidFill>
                        <a:schemeClr val="tx1"/>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rPr>
                        <a:t>Job Lateness</a:t>
                      </a:r>
                    </a:p>
                  </a:txBody>
                  <a:tcPr marT="34290" marB="34290" anchor="b" horzOverflow="overflow">
                    <a:lnL>
                      <a:noFill/>
                    </a:lnL>
                    <a:lnR cap="flat">
                      <a:noFill/>
                    </a:lnR>
                    <a:lnT cap="flat">
                      <a:noFill/>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r>
              <a:tr h="342900">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rPr>
                        <a:t>B</a:t>
                      </a:r>
                    </a:p>
                  </a:txBody>
                  <a:tcPr marT="34290" marB="34290" anchor="ctr" horzOverflow="overflow">
                    <a:lnL cap="flat">
                      <a:noFill/>
                    </a:lnL>
                    <a:lnR>
                      <a:noFill/>
                    </a:lnR>
                    <a:lnT w="28575" cap="flat" cmpd="sng" algn="ctr">
                      <a:solidFill>
                        <a:schemeClr val="tx1"/>
                      </a:solidFill>
                      <a:prstDash val="solid"/>
                      <a:round/>
                      <a:headEnd type="none" w="med" len="med"/>
                      <a:tailEnd type="none" w="med" len="med"/>
                    </a:lnT>
                    <a:lnB>
                      <a:noFill/>
                    </a:lnB>
                    <a:lnTlToBr>
                      <a:noFill/>
                    </a:lnTlToBr>
                    <a:lnBlToTr>
                      <a:noFill/>
                    </a:lnBlToTr>
                    <a:solidFill>
                      <a:schemeClr val="accent6">
                        <a:lumMod val="75000"/>
                      </a:schemeClr>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11430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solidFill>
                      <a:schemeClr val="accent6">
                        <a:lumMod val="75000"/>
                      </a:schemeClr>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tab pos="1143000" algn="r"/>
                        </a:tabLst>
                      </a:pPr>
                      <a:r>
                        <a:rPr kumimoji="0" lang="en-US" sz="1500" b="0" i="0" u="none" strike="noStrike" cap="none" normalizeH="0" baseline="0" dirty="0" smtClean="0">
                          <a:ln>
                            <a:noFill/>
                          </a:ln>
                          <a:solidFill>
                            <a:schemeClr val="tx1"/>
                          </a:solidFill>
                          <a:effectLst/>
                          <a:latin typeface="Arial" charset="0"/>
                          <a:ea typeface="ＭＳ Ｐゴシック" charset="0"/>
                          <a:cs typeface="ＭＳ Ｐゴシック" charset="0"/>
                        </a:rPr>
                        <a:t>2</a:t>
                      </a: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solidFill>
                      <a:schemeClr val="accent6">
                        <a:lumMod val="75000"/>
                      </a:schemeClr>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11430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solidFill>
                      <a:schemeClr val="accent6">
                        <a:lumMod val="75000"/>
                      </a:schemeClr>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5715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solidFill>
                      <a:schemeClr val="accent6">
                        <a:lumMod val="75000"/>
                      </a:schemeClr>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tab pos="571500" algn="r"/>
                        </a:tabLst>
                      </a:pPr>
                      <a:r>
                        <a:rPr kumimoji="0" lang="en-US" sz="1500" b="0" i="0" u="none" strike="noStrike" cap="none" normalizeH="0" baseline="0" dirty="0" smtClean="0">
                          <a:ln>
                            <a:noFill/>
                          </a:ln>
                          <a:solidFill>
                            <a:schemeClr val="tx1"/>
                          </a:solidFill>
                          <a:effectLst/>
                          <a:latin typeface="Arial" charset="0"/>
                          <a:ea typeface="ＭＳ Ｐゴシック" charset="0"/>
                          <a:cs typeface="ＭＳ Ｐゴシック" charset="0"/>
                        </a:rPr>
                        <a:t>2</a:t>
                      </a: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solidFill>
                      <a:schemeClr val="accent6">
                        <a:lumMod val="75000"/>
                      </a:schemeClr>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5715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solidFill>
                      <a:schemeClr val="accent6">
                        <a:lumMod val="75000"/>
                      </a:schemeClr>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762000" algn="r"/>
                        </a:tabLst>
                      </a:pPr>
                      <a:r>
                        <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rPr>
                        <a:t>	6</a:t>
                      </a:r>
                    </a:p>
                  </a:txBody>
                  <a:tcPr marT="34290" marB="34290" anchor="ctr"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solidFill>
                      <a:schemeClr val="accent6">
                        <a:lumMod val="75000"/>
                      </a:schemeClr>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8636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solidFill>
                      <a:schemeClr val="accent6">
                        <a:lumMod val="75000"/>
                      </a:schemeClr>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tab pos="863600" algn="r"/>
                        </a:tabLst>
                      </a:pPr>
                      <a:r>
                        <a:rPr kumimoji="0" lang="en-US" sz="1500" b="0" i="0" u="none" strike="noStrike" cap="none" normalizeH="0" baseline="0" dirty="0" smtClean="0">
                          <a:ln>
                            <a:noFill/>
                          </a:ln>
                          <a:solidFill>
                            <a:schemeClr val="tx1"/>
                          </a:solidFill>
                          <a:effectLst/>
                          <a:latin typeface="Arial" charset="0"/>
                          <a:ea typeface="ＭＳ Ｐゴシック" charset="0"/>
                          <a:cs typeface="ＭＳ Ｐゴシック" charset="0"/>
                        </a:rPr>
                        <a:t>0</a:t>
                      </a: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solidFill>
                      <a:schemeClr val="accent6">
                        <a:lumMod val="75000"/>
                      </a:schemeClr>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8636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cap="flat">
                      <a:noFill/>
                    </a:lnR>
                    <a:lnT w="28575" cap="flat" cmpd="sng" algn="ctr">
                      <a:solidFill>
                        <a:schemeClr val="tx1"/>
                      </a:solidFill>
                      <a:prstDash val="solid"/>
                      <a:round/>
                      <a:headEnd type="none" w="med" len="med"/>
                      <a:tailEnd type="none" w="med" len="med"/>
                    </a:lnT>
                    <a:lnB>
                      <a:noFill/>
                    </a:lnB>
                    <a:lnTlToBr>
                      <a:noFill/>
                    </a:lnTlToBr>
                    <a:lnBlToTr>
                      <a:noFill/>
                    </a:lnBlToTr>
                    <a:solidFill>
                      <a:schemeClr val="accent6">
                        <a:lumMod val="75000"/>
                      </a:schemeClr>
                    </a:solidFill>
                  </a:tcPr>
                </a:tc>
              </a:tr>
              <a:tr h="333375">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rPr>
                        <a:t>D</a:t>
                      </a:r>
                    </a:p>
                  </a:txBody>
                  <a:tcPr marT="34290" marB="34290" anchor="ctr" horzOverflow="overflow">
                    <a:lnL cap="flat">
                      <a:noFill/>
                    </a:lnL>
                    <a:lnR>
                      <a:noFill/>
                    </a:lnR>
                    <a:lnT>
                      <a:noFill/>
                    </a:lnT>
                    <a:lnB>
                      <a:noFill/>
                    </a:lnB>
                    <a:lnTlToBr>
                      <a:noFill/>
                    </a:lnTlToBr>
                    <a:lnBlToTr>
                      <a:noFill/>
                    </a:lnBlToTr>
                    <a:solidFill>
                      <a:schemeClr val="accent3"/>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11430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a:noFill/>
                    </a:lnT>
                    <a:lnB>
                      <a:noFill/>
                    </a:lnB>
                    <a:lnTlToBr>
                      <a:noFill/>
                    </a:lnTlToBr>
                    <a:lnBlToTr>
                      <a:noFill/>
                    </a:lnBlToTr>
                    <a:solidFill>
                      <a:schemeClr val="accent3"/>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tab pos="1143000" algn="r"/>
                        </a:tabLst>
                      </a:pPr>
                      <a:r>
                        <a:rPr kumimoji="0" lang="en-US" sz="1500" b="0" i="0" u="none" strike="noStrike" cap="none" normalizeH="0" baseline="0" dirty="0" smtClean="0">
                          <a:ln>
                            <a:noFill/>
                          </a:ln>
                          <a:solidFill>
                            <a:schemeClr val="tx1"/>
                          </a:solidFill>
                          <a:effectLst/>
                          <a:latin typeface="Arial" charset="0"/>
                          <a:ea typeface="ＭＳ Ｐゴシック" charset="0"/>
                          <a:cs typeface="ＭＳ Ｐゴシック" charset="0"/>
                        </a:rPr>
                        <a:t>3</a:t>
                      </a: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a:noFill/>
                    </a:lnT>
                    <a:lnB>
                      <a:noFill/>
                    </a:lnB>
                    <a:lnTlToBr>
                      <a:noFill/>
                    </a:lnTlToBr>
                    <a:lnBlToTr>
                      <a:noFill/>
                    </a:lnBlToTr>
                    <a:solidFill>
                      <a:schemeClr val="accent3"/>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11430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a:noFill/>
                    </a:lnT>
                    <a:lnB>
                      <a:noFill/>
                    </a:lnB>
                    <a:lnTlToBr>
                      <a:noFill/>
                    </a:lnTlToBr>
                    <a:lnBlToTr>
                      <a:noFill/>
                    </a:lnBlToTr>
                    <a:solidFill>
                      <a:schemeClr val="accent3"/>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5715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a:noFill/>
                    </a:lnT>
                    <a:lnB>
                      <a:noFill/>
                    </a:lnB>
                    <a:lnTlToBr>
                      <a:noFill/>
                    </a:lnTlToBr>
                    <a:lnBlToTr>
                      <a:noFill/>
                    </a:lnBlToTr>
                    <a:solidFill>
                      <a:schemeClr val="accent3"/>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tab pos="571500" algn="r"/>
                        </a:tabLst>
                      </a:pPr>
                      <a:r>
                        <a:rPr kumimoji="0" lang="en-US" sz="1500" b="0" i="0" u="none" strike="noStrike" cap="none" normalizeH="0" baseline="0" dirty="0" smtClean="0">
                          <a:ln>
                            <a:noFill/>
                          </a:ln>
                          <a:solidFill>
                            <a:schemeClr val="tx1"/>
                          </a:solidFill>
                          <a:effectLst/>
                          <a:latin typeface="Arial" charset="0"/>
                          <a:ea typeface="ＭＳ Ｐゴシック" charset="0"/>
                          <a:cs typeface="ＭＳ Ｐゴシック" charset="0"/>
                        </a:rPr>
                        <a:t>5</a:t>
                      </a: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a:noFill/>
                    </a:lnT>
                    <a:lnB>
                      <a:noFill/>
                    </a:lnB>
                    <a:lnTlToBr>
                      <a:noFill/>
                    </a:lnTlToBr>
                    <a:lnBlToTr>
                      <a:noFill/>
                    </a:lnBlToTr>
                    <a:solidFill>
                      <a:schemeClr val="accent3"/>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5715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a:noFill/>
                    </a:lnT>
                    <a:lnB>
                      <a:noFill/>
                    </a:lnB>
                    <a:lnTlToBr>
                      <a:noFill/>
                    </a:lnTlToBr>
                    <a:lnBlToTr>
                      <a:noFill/>
                    </a:lnBlToTr>
                    <a:solidFill>
                      <a:schemeClr val="accent3"/>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762000" algn="r"/>
                        </a:tabLst>
                      </a:pPr>
                      <a:r>
                        <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rPr>
                        <a:t>	15</a:t>
                      </a:r>
                    </a:p>
                  </a:txBody>
                  <a:tcPr marT="34290" marB="34290" anchor="ctr" horzOverflow="overflow">
                    <a:lnL>
                      <a:noFill/>
                    </a:lnL>
                    <a:lnR>
                      <a:noFill/>
                    </a:lnR>
                    <a:lnT>
                      <a:noFill/>
                    </a:lnT>
                    <a:lnB>
                      <a:noFill/>
                    </a:lnB>
                    <a:lnTlToBr>
                      <a:noFill/>
                    </a:lnTlToBr>
                    <a:lnBlToTr>
                      <a:noFill/>
                    </a:lnBlToTr>
                    <a:solidFill>
                      <a:schemeClr val="accent3"/>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8636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a:noFill/>
                    </a:lnT>
                    <a:lnB>
                      <a:noFill/>
                    </a:lnB>
                    <a:lnTlToBr>
                      <a:noFill/>
                    </a:lnTlToBr>
                    <a:lnBlToTr>
                      <a:noFill/>
                    </a:lnBlToTr>
                    <a:solidFill>
                      <a:schemeClr val="accent3"/>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tab pos="863600" algn="r"/>
                        </a:tabLst>
                      </a:pPr>
                      <a:r>
                        <a:rPr kumimoji="0" lang="en-US" sz="1500" b="0" i="0" u="none" strike="noStrike" cap="none" normalizeH="0" baseline="0" dirty="0" smtClean="0">
                          <a:ln>
                            <a:noFill/>
                          </a:ln>
                          <a:solidFill>
                            <a:schemeClr val="tx1"/>
                          </a:solidFill>
                          <a:effectLst/>
                          <a:latin typeface="Arial" charset="0"/>
                          <a:ea typeface="ＭＳ Ｐゴシック" charset="0"/>
                          <a:cs typeface="ＭＳ Ｐゴシック" charset="0"/>
                        </a:rPr>
                        <a:t>0</a:t>
                      </a: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a:noFill/>
                    </a:lnT>
                    <a:lnB>
                      <a:noFill/>
                    </a:lnB>
                    <a:lnTlToBr>
                      <a:noFill/>
                    </a:lnTlToBr>
                    <a:lnBlToTr>
                      <a:noFill/>
                    </a:lnBlToTr>
                    <a:solidFill>
                      <a:schemeClr val="accent3"/>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8636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cap="flat">
                      <a:noFill/>
                    </a:lnR>
                    <a:lnT>
                      <a:noFill/>
                    </a:lnT>
                    <a:lnB>
                      <a:noFill/>
                    </a:lnB>
                    <a:lnTlToBr>
                      <a:noFill/>
                    </a:lnTlToBr>
                    <a:lnBlToTr>
                      <a:noFill/>
                    </a:lnBlToTr>
                    <a:solidFill>
                      <a:schemeClr val="accent3"/>
                    </a:solidFill>
                  </a:tcPr>
                </a:tc>
              </a:tr>
              <a:tr h="333375">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rPr>
                        <a:t>A</a:t>
                      </a:r>
                    </a:p>
                  </a:txBody>
                  <a:tcPr marT="34290" marB="34290" anchor="ctr" horzOverflow="overflow">
                    <a:lnL cap="flat">
                      <a:noFill/>
                    </a:lnL>
                    <a:lnR>
                      <a:noFill/>
                    </a:lnR>
                    <a:lnT>
                      <a:noFill/>
                    </a:lnT>
                    <a:lnB>
                      <a:noFill/>
                    </a:lnB>
                    <a:lnTlToBr>
                      <a:noFill/>
                    </a:lnTlToBr>
                    <a:lnBlToTr>
                      <a:noFill/>
                    </a:lnBlToTr>
                    <a:solidFill>
                      <a:schemeClr val="accent4"/>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11430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a:noFill/>
                    </a:lnT>
                    <a:lnB>
                      <a:noFill/>
                    </a:lnB>
                    <a:lnTlToBr>
                      <a:noFill/>
                    </a:lnTlToBr>
                    <a:lnBlToTr>
                      <a:noFill/>
                    </a:lnBlToTr>
                    <a:solidFill>
                      <a:schemeClr val="accent4"/>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tab pos="1143000" algn="r"/>
                        </a:tabLst>
                      </a:pPr>
                      <a:r>
                        <a:rPr kumimoji="0" lang="en-US" sz="1500" b="0" i="0" u="none" strike="noStrike" cap="none" normalizeH="0" baseline="0" dirty="0" smtClean="0">
                          <a:ln>
                            <a:noFill/>
                          </a:ln>
                          <a:solidFill>
                            <a:schemeClr val="tx1"/>
                          </a:solidFill>
                          <a:effectLst/>
                          <a:latin typeface="Arial" charset="0"/>
                          <a:ea typeface="ＭＳ Ｐゴシック" charset="0"/>
                          <a:cs typeface="ＭＳ Ｐゴシック" charset="0"/>
                        </a:rPr>
                        <a:t>6</a:t>
                      </a: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a:noFill/>
                    </a:lnT>
                    <a:lnB>
                      <a:noFill/>
                    </a:lnB>
                    <a:lnTlToBr>
                      <a:noFill/>
                    </a:lnTlToBr>
                    <a:lnBlToTr>
                      <a:noFill/>
                    </a:lnBlToTr>
                    <a:solidFill>
                      <a:schemeClr val="accent4"/>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11430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a:noFill/>
                    </a:lnT>
                    <a:lnB>
                      <a:noFill/>
                    </a:lnB>
                    <a:lnTlToBr>
                      <a:noFill/>
                    </a:lnTlToBr>
                    <a:lnBlToTr>
                      <a:noFill/>
                    </a:lnBlToTr>
                    <a:solidFill>
                      <a:schemeClr val="accent4"/>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5715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a:noFill/>
                    </a:lnT>
                    <a:lnB>
                      <a:noFill/>
                    </a:lnB>
                    <a:lnTlToBr>
                      <a:noFill/>
                    </a:lnTlToBr>
                    <a:lnBlToTr>
                      <a:noFill/>
                    </a:lnBlToTr>
                    <a:solidFill>
                      <a:schemeClr val="accent4"/>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tab pos="571500" algn="r"/>
                        </a:tabLst>
                      </a:pPr>
                      <a:r>
                        <a:rPr kumimoji="0" lang="en-US" sz="1500" b="0" i="0" u="none" strike="noStrike" cap="none" normalizeH="0" baseline="0" dirty="0" smtClean="0">
                          <a:ln>
                            <a:noFill/>
                          </a:ln>
                          <a:solidFill>
                            <a:schemeClr val="tx1"/>
                          </a:solidFill>
                          <a:effectLst/>
                          <a:latin typeface="Arial" charset="0"/>
                          <a:ea typeface="ＭＳ Ｐゴシック" charset="0"/>
                          <a:cs typeface="ＭＳ Ｐゴシック" charset="0"/>
                        </a:rPr>
                        <a:t>11</a:t>
                      </a: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a:noFill/>
                    </a:lnT>
                    <a:lnB>
                      <a:noFill/>
                    </a:lnB>
                    <a:lnTlToBr>
                      <a:noFill/>
                    </a:lnTlToBr>
                    <a:lnBlToTr>
                      <a:noFill/>
                    </a:lnBlToTr>
                    <a:solidFill>
                      <a:schemeClr val="accent4"/>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5715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a:noFill/>
                    </a:lnT>
                    <a:lnB>
                      <a:noFill/>
                    </a:lnB>
                    <a:lnTlToBr>
                      <a:noFill/>
                    </a:lnTlToBr>
                    <a:lnBlToTr>
                      <a:noFill/>
                    </a:lnBlToTr>
                    <a:solidFill>
                      <a:schemeClr val="accent4"/>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762000" algn="r"/>
                        </a:tabLst>
                      </a:pPr>
                      <a:r>
                        <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rPr>
                        <a:t>	8</a:t>
                      </a:r>
                    </a:p>
                  </a:txBody>
                  <a:tcPr marT="34290" marB="34290" anchor="ctr" horzOverflow="overflow">
                    <a:lnL>
                      <a:noFill/>
                    </a:lnL>
                    <a:lnR>
                      <a:noFill/>
                    </a:lnR>
                    <a:lnT>
                      <a:noFill/>
                    </a:lnT>
                    <a:lnB>
                      <a:noFill/>
                    </a:lnB>
                    <a:lnTlToBr>
                      <a:noFill/>
                    </a:lnTlToBr>
                    <a:lnBlToTr>
                      <a:noFill/>
                    </a:lnBlToTr>
                    <a:solidFill>
                      <a:schemeClr val="accent4"/>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8636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a:noFill/>
                    </a:lnT>
                    <a:lnB>
                      <a:noFill/>
                    </a:lnB>
                    <a:lnTlToBr>
                      <a:noFill/>
                    </a:lnTlToBr>
                    <a:lnBlToTr>
                      <a:noFill/>
                    </a:lnBlToTr>
                    <a:solidFill>
                      <a:schemeClr val="accent4"/>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tab pos="863600" algn="r"/>
                        </a:tabLst>
                      </a:pPr>
                      <a:r>
                        <a:rPr kumimoji="0" lang="en-US" sz="1500" b="0" i="0" u="none" strike="noStrike" cap="none" normalizeH="0" baseline="0" dirty="0" smtClean="0">
                          <a:ln>
                            <a:noFill/>
                          </a:ln>
                          <a:solidFill>
                            <a:schemeClr val="tx1"/>
                          </a:solidFill>
                          <a:effectLst/>
                          <a:latin typeface="Arial" charset="0"/>
                          <a:ea typeface="ＭＳ Ｐゴシック" charset="0"/>
                          <a:cs typeface="ＭＳ Ｐゴシック" charset="0"/>
                        </a:rPr>
                        <a:t>3</a:t>
                      </a: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a:noFill/>
                    </a:lnT>
                    <a:lnB>
                      <a:noFill/>
                    </a:lnB>
                    <a:lnTlToBr>
                      <a:noFill/>
                    </a:lnTlToBr>
                    <a:lnBlToTr>
                      <a:noFill/>
                    </a:lnBlToTr>
                    <a:solidFill>
                      <a:schemeClr val="accent4"/>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8636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cap="flat">
                      <a:noFill/>
                    </a:lnR>
                    <a:lnT>
                      <a:noFill/>
                    </a:lnT>
                    <a:lnB>
                      <a:noFill/>
                    </a:lnB>
                    <a:lnTlToBr>
                      <a:noFill/>
                    </a:lnTlToBr>
                    <a:lnBlToTr>
                      <a:noFill/>
                    </a:lnBlToTr>
                    <a:solidFill>
                      <a:schemeClr val="accent4"/>
                    </a:solidFill>
                  </a:tcPr>
                </a:tc>
              </a:tr>
              <a:tr h="314325">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rPr>
                        <a:t>C</a:t>
                      </a:r>
                    </a:p>
                  </a:txBody>
                  <a:tcPr marT="34290" marB="34290" anchor="ctr" horzOverflow="overflow">
                    <a:lnL cap="flat">
                      <a:noFill/>
                    </a:lnL>
                    <a:lnR>
                      <a:noFill/>
                    </a:lnR>
                    <a:lnT>
                      <a:noFill/>
                    </a:lnT>
                    <a:lnB>
                      <a:noFill/>
                    </a:lnB>
                    <a:lnTlToBr>
                      <a:noFill/>
                    </a:lnTlToBr>
                    <a:lnBlToTr>
                      <a:noFill/>
                    </a:lnBlToTr>
                    <a:solidFill>
                      <a:schemeClr val="accent2"/>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11430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a:noFill/>
                    </a:lnT>
                    <a:lnB>
                      <a:noFill/>
                    </a:lnB>
                    <a:lnTlToBr>
                      <a:noFill/>
                    </a:lnTlToBr>
                    <a:lnBlToTr>
                      <a:noFill/>
                    </a:lnBlToTr>
                    <a:solidFill>
                      <a:schemeClr val="accent2"/>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tab pos="1143000" algn="r"/>
                        </a:tabLst>
                      </a:pPr>
                      <a:r>
                        <a:rPr kumimoji="0" lang="en-US" sz="1500" b="0" i="0" u="none" strike="noStrike" cap="none" normalizeH="0" baseline="0" dirty="0" smtClean="0">
                          <a:ln>
                            <a:noFill/>
                          </a:ln>
                          <a:solidFill>
                            <a:schemeClr val="tx1"/>
                          </a:solidFill>
                          <a:effectLst/>
                          <a:latin typeface="Arial" charset="0"/>
                          <a:ea typeface="ＭＳ Ｐゴシック" charset="0"/>
                          <a:cs typeface="ＭＳ Ｐゴシック" charset="0"/>
                        </a:rPr>
                        <a:t>8</a:t>
                      </a: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a:noFill/>
                    </a:lnT>
                    <a:lnB>
                      <a:noFill/>
                    </a:lnB>
                    <a:lnTlToBr>
                      <a:noFill/>
                    </a:lnTlToBr>
                    <a:lnBlToTr>
                      <a:noFill/>
                    </a:lnBlToTr>
                    <a:solidFill>
                      <a:schemeClr val="accent2"/>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11430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a:noFill/>
                    </a:lnT>
                    <a:lnB>
                      <a:noFill/>
                    </a:lnB>
                    <a:lnTlToBr>
                      <a:noFill/>
                    </a:lnTlToBr>
                    <a:lnBlToTr>
                      <a:noFill/>
                    </a:lnBlToTr>
                    <a:solidFill>
                      <a:schemeClr val="accent2"/>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5715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a:noFill/>
                    </a:lnT>
                    <a:lnB>
                      <a:noFill/>
                    </a:lnB>
                    <a:lnTlToBr>
                      <a:noFill/>
                    </a:lnTlToBr>
                    <a:lnBlToTr>
                      <a:noFill/>
                    </a:lnBlToTr>
                    <a:solidFill>
                      <a:schemeClr val="accent2"/>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tab pos="571500" algn="r"/>
                        </a:tabLst>
                      </a:pPr>
                      <a:r>
                        <a:rPr kumimoji="0" lang="en-US" sz="1500" b="0" i="0" u="none" strike="noStrike" cap="none" normalizeH="0" baseline="0" dirty="0" smtClean="0">
                          <a:ln>
                            <a:noFill/>
                          </a:ln>
                          <a:solidFill>
                            <a:schemeClr val="tx1"/>
                          </a:solidFill>
                          <a:effectLst/>
                          <a:latin typeface="Arial" charset="0"/>
                          <a:ea typeface="ＭＳ Ｐゴシック" charset="0"/>
                          <a:cs typeface="ＭＳ Ｐゴシック" charset="0"/>
                        </a:rPr>
                        <a:t>19</a:t>
                      </a: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a:noFill/>
                    </a:lnT>
                    <a:lnB>
                      <a:noFill/>
                    </a:lnB>
                    <a:lnTlToBr>
                      <a:noFill/>
                    </a:lnTlToBr>
                    <a:lnBlToTr>
                      <a:noFill/>
                    </a:lnBlToTr>
                    <a:solidFill>
                      <a:schemeClr val="accent2"/>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5715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a:noFill/>
                    </a:lnT>
                    <a:lnB>
                      <a:noFill/>
                    </a:lnB>
                    <a:lnTlToBr>
                      <a:noFill/>
                    </a:lnTlToBr>
                    <a:lnBlToTr>
                      <a:noFill/>
                    </a:lnBlToTr>
                    <a:solidFill>
                      <a:schemeClr val="accent2"/>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762000" algn="r"/>
                        </a:tabLst>
                      </a:pPr>
                      <a:r>
                        <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rPr>
                        <a:t>	18</a:t>
                      </a:r>
                    </a:p>
                  </a:txBody>
                  <a:tcPr marT="34290" marB="34290" anchor="ctr" horzOverflow="overflow">
                    <a:lnL>
                      <a:noFill/>
                    </a:lnL>
                    <a:lnR>
                      <a:noFill/>
                    </a:lnR>
                    <a:lnT>
                      <a:noFill/>
                    </a:lnT>
                    <a:lnB>
                      <a:noFill/>
                    </a:lnB>
                    <a:lnTlToBr>
                      <a:noFill/>
                    </a:lnTlToBr>
                    <a:lnBlToTr>
                      <a:noFill/>
                    </a:lnBlToTr>
                    <a:solidFill>
                      <a:schemeClr val="accent2"/>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8636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a:noFill/>
                    </a:lnT>
                    <a:lnB>
                      <a:noFill/>
                    </a:lnB>
                    <a:lnTlToBr>
                      <a:noFill/>
                    </a:lnTlToBr>
                    <a:lnBlToTr>
                      <a:noFill/>
                    </a:lnBlToTr>
                    <a:solidFill>
                      <a:schemeClr val="accent2"/>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tab pos="863600" algn="r"/>
                        </a:tabLst>
                      </a:pPr>
                      <a:r>
                        <a:rPr kumimoji="0" lang="en-US" sz="1500" b="0" i="0" u="none" strike="noStrike" cap="none" normalizeH="0" baseline="0" dirty="0" smtClean="0">
                          <a:ln>
                            <a:noFill/>
                          </a:ln>
                          <a:solidFill>
                            <a:schemeClr val="tx1"/>
                          </a:solidFill>
                          <a:effectLst/>
                          <a:latin typeface="Arial" charset="0"/>
                          <a:ea typeface="ＭＳ Ｐゴシック" charset="0"/>
                          <a:cs typeface="ＭＳ Ｐゴシック" charset="0"/>
                        </a:rPr>
                        <a:t>1</a:t>
                      </a: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a:noFill/>
                    </a:lnT>
                    <a:lnB>
                      <a:noFill/>
                    </a:lnB>
                    <a:lnTlToBr>
                      <a:noFill/>
                    </a:lnTlToBr>
                    <a:lnBlToTr>
                      <a:noFill/>
                    </a:lnBlToTr>
                    <a:solidFill>
                      <a:schemeClr val="accent2"/>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8636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cap="flat">
                      <a:noFill/>
                    </a:lnR>
                    <a:lnT>
                      <a:noFill/>
                    </a:lnT>
                    <a:lnB>
                      <a:noFill/>
                    </a:lnB>
                    <a:lnTlToBr>
                      <a:noFill/>
                    </a:lnTlToBr>
                    <a:lnBlToTr>
                      <a:noFill/>
                    </a:lnBlToTr>
                    <a:solidFill>
                      <a:schemeClr val="accent2"/>
                    </a:solidFill>
                  </a:tcPr>
                </a:tc>
              </a:tr>
              <a:tr h="342900">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rPr>
                        <a:t>E</a:t>
                      </a:r>
                    </a:p>
                  </a:txBody>
                  <a:tcPr marT="34290" marB="34290" anchor="ctr" horzOverflow="overflow">
                    <a:lnL cap="flat">
                      <a:noFill/>
                    </a:lnL>
                    <a:lnR>
                      <a:noFill/>
                    </a:lnR>
                    <a:lnT>
                      <a:noFill/>
                    </a:lnT>
                    <a:lnB>
                      <a:noFill/>
                    </a:lnB>
                    <a:lnTlToBr>
                      <a:noFill/>
                    </a:lnTlToBr>
                    <a:lnBlToTr>
                      <a:noFill/>
                    </a:lnBlToTr>
                    <a:solidFill>
                      <a:schemeClr val="accent4">
                        <a:lumMod val="50000"/>
                      </a:schemeClr>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11430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a:noFill/>
                    </a:lnT>
                    <a:lnB>
                      <a:noFill/>
                    </a:lnB>
                    <a:lnTlToBr>
                      <a:noFill/>
                    </a:lnTlToBr>
                    <a:lnBlToTr>
                      <a:noFill/>
                    </a:lnBlToTr>
                    <a:solidFill>
                      <a:schemeClr val="accent4">
                        <a:lumMod val="50000"/>
                      </a:schemeClr>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tab pos="1143000" algn="r"/>
                        </a:tabLst>
                      </a:pPr>
                      <a:r>
                        <a:rPr kumimoji="0" lang="en-US" sz="1500" b="0" i="0" u="none" strike="noStrike" cap="none" normalizeH="0" baseline="0" dirty="0" smtClean="0">
                          <a:ln>
                            <a:noFill/>
                          </a:ln>
                          <a:solidFill>
                            <a:schemeClr val="tx1"/>
                          </a:solidFill>
                          <a:effectLst/>
                          <a:latin typeface="Arial" charset="0"/>
                          <a:ea typeface="ＭＳ Ｐゴシック" charset="0"/>
                          <a:cs typeface="ＭＳ Ｐゴシック" charset="0"/>
                        </a:rPr>
                        <a:t>9</a:t>
                      </a: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solidFill>
                      <a:schemeClr val="accent4">
                        <a:lumMod val="50000"/>
                      </a:schemeClr>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11430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a:noFill/>
                    </a:lnT>
                    <a:lnB>
                      <a:noFill/>
                    </a:lnB>
                    <a:lnTlToBr>
                      <a:noFill/>
                    </a:lnTlToBr>
                    <a:lnBlToTr>
                      <a:noFill/>
                    </a:lnBlToTr>
                    <a:solidFill>
                      <a:schemeClr val="accent4">
                        <a:lumMod val="50000"/>
                      </a:schemeClr>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5715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a:noFill/>
                    </a:lnT>
                    <a:lnB>
                      <a:noFill/>
                    </a:lnB>
                    <a:lnTlToBr>
                      <a:noFill/>
                    </a:lnTlToBr>
                    <a:lnBlToTr>
                      <a:noFill/>
                    </a:lnBlToTr>
                    <a:solidFill>
                      <a:schemeClr val="accent4">
                        <a:lumMod val="50000"/>
                      </a:schemeClr>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tab pos="571500" algn="r"/>
                        </a:tabLst>
                      </a:pPr>
                      <a:r>
                        <a:rPr kumimoji="0" lang="en-US" sz="1500" b="0" i="0" u="none" strike="noStrike" cap="none" normalizeH="0" baseline="0" dirty="0" smtClean="0">
                          <a:ln>
                            <a:noFill/>
                          </a:ln>
                          <a:solidFill>
                            <a:schemeClr val="tx1"/>
                          </a:solidFill>
                          <a:effectLst/>
                          <a:latin typeface="Arial" charset="0"/>
                          <a:ea typeface="ＭＳ Ｐゴシック" charset="0"/>
                          <a:cs typeface="ＭＳ Ｐゴシック" charset="0"/>
                        </a:rPr>
                        <a:t>28</a:t>
                      </a: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solidFill>
                      <a:schemeClr val="accent4">
                        <a:lumMod val="50000"/>
                      </a:schemeClr>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5715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a:noFill/>
                    </a:lnT>
                    <a:lnB>
                      <a:noFill/>
                    </a:lnB>
                    <a:lnTlToBr>
                      <a:noFill/>
                    </a:lnTlToBr>
                    <a:lnBlToTr>
                      <a:noFill/>
                    </a:lnBlToTr>
                    <a:solidFill>
                      <a:schemeClr val="accent4">
                        <a:lumMod val="50000"/>
                      </a:schemeClr>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762000" algn="r"/>
                        </a:tabLst>
                      </a:pPr>
                      <a:r>
                        <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rPr>
                        <a:t>	23</a:t>
                      </a:r>
                    </a:p>
                  </a:txBody>
                  <a:tcPr marT="34290" marB="34290" anchor="ctr" horzOverflow="overflow">
                    <a:lnL>
                      <a:noFill/>
                    </a:lnL>
                    <a:lnR>
                      <a:noFill/>
                    </a:lnR>
                    <a:lnT>
                      <a:noFill/>
                    </a:lnT>
                    <a:lnB>
                      <a:noFill/>
                    </a:lnB>
                    <a:lnTlToBr>
                      <a:noFill/>
                    </a:lnTlToBr>
                    <a:lnBlToTr>
                      <a:noFill/>
                    </a:lnBlToTr>
                    <a:solidFill>
                      <a:schemeClr val="accent4">
                        <a:lumMod val="50000"/>
                      </a:schemeClr>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8636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a:noFill/>
                    </a:lnT>
                    <a:lnB>
                      <a:noFill/>
                    </a:lnB>
                    <a:lnTlToBr>
                      <a:noFill/>
                    </a:lnTlToBr>
                    <a:lnBlToTr>
                      <a:noFill/>
                    </a:lnBlToTr>
                    <a:solidFill>
                      <a:schemeClr val="accent4">
                        <a:lumMod val="50000"/>
                      </a:schemeClr>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tab pos="863600" algn="r"/>
                        </a:tabLst>
                      </a:pPr>
                      <a:r>
                        <a:rPr kumimoji="0" lang="en-US" sz="1500" b="0" i="0" u="none" strike="noStrike" cap="none" normalizeH="0" baseline="0" dirty="0" smtClean="0">
                          <a:ln>
                            <a:noFill/>
                          </a:ln>
                          <a:solidFill>
                            <a:schemeClr val="tx1"/>
                          </a:solidFill>
                          <a:effectLst/>
                          <a:latin typeface="Arial" charset="0"/>
                          <a:ea typeface="ＭＳ Ｐゴシック" charset="0"/>
                          <a:cs typeface="ＭＳ Ｐゴシック" charset="0"/>
                        </a:rPr>
                        <a:t>5</a:t>
                      </a: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solidFill>
                      <a:schemeClr val="accent4">
                        <a:lumMod val="50000"/>
                      </a:schemeClr>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8636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cap="flat">
                      <a:noFill/>
                    </a:lnR>
                    <a:lnT>
                      <a:noFill/>
                    </a:lnT>
                    <a:lnB>
                      <a:noFill/>
                    </a:lnB>
                    <a:lnTlToBr>
                      <a:noFill/>
                    </a:lnTlToBr>
                    <a:lnBlToTr>
                      <a:noFill/>
                    </a:lnBlToTr>
                    <a:solidFill>
                      <a:schemeClr val="accent4">
                        <a:lumMod val="50000"/>
                      </a:schemeClr>
                    </a:solidFill>
                  </a:tcPr>
                </a:tc>
              </a:tr>
              <a:tr h="333375">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11430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tab pos="1143000" algn="r"/>
                        </a:tabLst>
                      </a:pPr>
                      <a:r>
                        <a:rPr kumimoji="0" lang="en-US" sz="1500" b="0" i="0" u="none" strike="noStrike" cap="none" normalizeH="0" baseline="0" dirty="0" smtClean="0">
                          <a:ln>
                            <a:noFill/>
                          </a:ln>
                          <a:solidFill>
                            <a:schemeClr val="tx1"/>
                          </a:solidFill>
                          <a:effectLst/>
                          <a:latin typeface="Arial" charset="0"/>
                          <a:ea typeface="ＭＳ Ｐゴシック" charset="0"/>
                          <a:cs typeface="ＭＳ Ｐゴシック" charset="0"/>
                        </a:rPr>
                        <a:t>28</a:t>
                      </a: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w="28575"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11430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5715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tab pos="571500" algn="r"/>
                        </a:tabLst>
                      </a:pPr>
                      <a:r>
                        <a:rPr kumimoji="0" lang="en-US" sz="1500" b="0" i="0" u="none" strike="noStrike" cap="none" normalizeH="0" baseline="0" dirty="0" smtClean="0">
                          <a:ln>
                            <a:noFill/>
                          </a:ln>
                          <a:solidFill>
                            <a:schemeClr val="tx1"/>
                          </a:solidFill>
                          <a:effectLst/>
                          <a:latin typeface="Arial" charset="0"/>
                          <a:ea typeface="ＭＳ Ｐゴシック" charset="0"/>
                          <a:cs typeface="ＭＳ Ｐゴシック" charset="0"/>
                        </a:rPr>
                        <a:t>65</a:t>
                      </a: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w="28575"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5715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8636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tab pos="863600" algn="r"/>
                        </a:tabLst>
                      </a:pPr>
                      <a:r>
                        <a:rPr kumimoji="0" lang="en-US" sz="1500" b="0" i="0" u="none" strike="noStrike" cap="none" normalizeH="0" baseline="0" dirty="0" smtClean="0">
                          <a:ln>
                            <a:noFill/>
                          </a:ln>
                          <a:solidFill>
                            <a:schemeClr val="tx1"/>
                          </a:solidFill>
                          <a:effectLst/>
                          <a:latin typeface="Arial" charset="0"/>
                          <a:ea typeface="ＭＳ Ｐゴシック" charset="0"/>
                          <a:cs typeface="ＭＳ Ｐゴシック" charset="0"/>
                        </a:rPr>
                        <a:t>9</a:t>
                      </a: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w="28575"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8636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cap="flat">
                      <a:noFill/>
                    </a:lnR>
                    <a:lnT>
                      <a:noFill/>
                    </a:lnT>
                    <a:lnB cap="flat">
                      <a:noFill/>
                    </a:lnB>
                    <a:lnTlToBr>
                      <a:noFill/>
                    </a:lnTlToBr>
                    <a:lnBlToTr>
                      <a:noFill/>
                    </a:lnBlToTr>
                    <a:noFill/>
                  </a:tcPr>
                </a:tc>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94280"/>
                                        </p:tgtEl>
                                        <p:attrNameLst>
                                          <p:attrName>style.visibility</p:attrName>
                                        </p:attrNameLst>
                                      </p:cBhvr>
                                      <p:to>
                                        <p:strVal val="visible"/>
                                      </p:to>
                                    </p:set>
                                    <p:animEffect transition="in" filter="strips(downRight)">
                                      <p:cBhvr>
                                        <p:cTn id="7" dur="1000"/>
                                        <p:tgtEl>
                                          <p:spTgt spid="94280"/>
                                        </p:tgtEl>
                                      </p:cBhvr>
                                    </p:animEffect>
                                  </p:childTnLst>
                                </p:cTn>
                              </p:par>
                            </p:childTnLst>
                          </p:cTn>
                        </p:par>
                        <p:par>
                          <p:cTn id="8" fill="hold" nodeType="afterGroup">
                            <p:stCondLst>
                              <p:cond delay="2000"/>
                            </p:stCondLst>
                            <p:childTnLst>
                              <p:par>
                                <p:cTn id="9" presetID="18" presetClass="entr" presetSubtype="6" fill="hold" nodeType="afterEffect">
                                  <p:stCondLst>
                                    <p:cond delay="1000"/>
                                  </p:stCondLst>
                                  <p:childTnLst>
                                    <p:set>
                                      <p:cBhvr>
                                        <p:cTn id="10" dur="1" fill="hold">
                                          <p:stCondLst>
                                            <p:cond delay="0"/>
                                          </p:stCondLst>
                                        </p:cTn>
                                        <p:tgtEl>
                                          <p:spTgt spid="94287"/>
                                        </p:tgtEl>
                                        <p:attrNameLst>
                                          <p:attrName>style.visibility</p:attrName>
                                        </p:attrNameLst>
                                      </p:cBhvr>
                                      <p:to>
                                        <p:strVal val="visible"/>
                                      </p:to>
                                    </p:set>
                                    <p:animEffect transition="in" filter="strips(downRight)">
                                      <p:cBhvr>
                                        <p:cTn id="11" dur="1000"/>
                                        <p:tgtEl>
                                          <p:spTgt spid="942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80" grpId="0" autoUpdateAnimBg="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Grp="1" noChangeArrowheads="1"/>
          </p:cNvSpPr>
          <p:nvPr>
            <p:ph type="title"/>
          </p:nvPr>
        </p:nvSpPr>
        <p:spPr/>
        <p:txBody>
          <a:bodyPr/>
          <a:lstStyle/>
          <a:p>
            <a:pPr>
              <a:lnSpc>
                <a:spcPct val="80000"/>
              </a:lnSpc>
            </a:pPr>
            <a:r>
              <a:rPr lang="en-US" altLang="en-US" smtClean="0">
                <a:latin typeface="+mn-lt"/>
                <a:cs typeface="Arial" pitchFamily="34" charset="0"/>
              </a:rPr>
              <a:t>Sequencing Example</a:t>
            </a:r>
          </a:p>
        </p:txBody>
      </p:sp>
      <p:sp>
        <p:nvSpPr>
          <p:cNvPr id="95234" name="Rectangle 66"/>
          <p:cNvSpPr>
            <a:spLocks noChangeArrowheads="1"/>
          </p:cNvSpPr>
          <p:nvPr/>
        </p:nvSpPr>
        <p:spPr bwMode="auto">
          <a:xfrm>
            <a:off x="657225" y="1191816"/>
            <a:ext cx="39611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2800">
                <a:latin typeface="+mn-lt"/>
              </a:rPr>
              <a:t>SPT: Sequence B-D-A-C-E</a:t>
            </a:r>
          </a:p>
        </p:txBody>
      </p:sp>
      <p:sp>
        <p:nvSpPr>
          <p:cNvPr id="96323" name="Rectangle 67"/>
          <p:cNvSpPr>
            <a:spLocks noChangeArrowheads="1"/>
          </p:cNvSpPr>
          <p:nvPr/>
        </p:nvSpPr>
        <p:spPr bwMode="auto">
          <a:xfrm>
            <a:off x="342900" y="1844279"/>
            <a:ext cx="8458200" cy="2571750"/>
          </a:xfrm>
          <a:prstGeom prst="rect">
            <a:avLst/>
          </a:prstGeom>
          <a:solidFill>
            <a:schemeClr val="accent4"/>
          </a:solidFill>
          <a:ln w="9525">
            <a:solidFill>
              <a:schemeClr val="tx1"/>
            </a:solidFill>
            <a:miter lim="800000"/>
            <a:headEnd/>
            <a:tailEnd/>
          </a:ln>
          <a:effectLst/>
          <a:extLst/>
        </p:spPr>
        <p:txBody>
          <a:bodyPr wrap="none" anchor="ctr"/>
          <a:lstStyle/>
          <a:p>
            <a:pPr fontAlgn="auto">
              <a:spcBef>
                <a:spcPts val="0"/>
              </a:spcBef>
              <a:spcAft>
                <a:spcPts val="0"/>
              </a:spcAft>
              <a:defRPr/>
            </a:pPr>
            <a:endParaRPr lang="en-US" sz="1400" dirty="0">
              <a:latin typeface="+mn-lt"/>
              <a:cs typeface="+mn-cs"/>
            </a:endParaRPr>
          </a:p>
        </p:txBody>
      </p:sp>
      <p:grpSp>
        <p:nvGrpSpPr>
          <p:cNvPr id="96324" name="Group 68"/>
          <p:cNvGrpSpPr>
            <a:grpSpLocks/>
          </p:cNvGrpSpPr>
          <p:nvPr/>
        </p:nvGrpSpPr>
        <p:grpSpPr bwMode="auto">
          <a:xfrm>
            <a:off x="585788" y="1970485"/>
            <a:ext cx="7435854" cy="566737"/>
            <a:chOff x="315" y="1655"/>
            <a:chExt cx="4684" cy="476"/>
          </a:xfrm>
        </p:grpSpPr>
        <p:sp>
          <p:nvSpPr>
            <p:cNvPr id="95253" name="Rectangle 69"/>
            <p:cNvSpPr>
              <a:spLocks noChangeArrowheads="1"/>
            </p:cNvSpPr>
            <p:nvPr/>
          </p:nvSpPr>
          <p:spPr bwMode="auto">
            <a:xfrm>
              <a:off x="315" y="1756"/>
              <a:ext cx="4684"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600"/>
                <a:t>Average completion time = </a:t>
              </a:r>
              <a:r>
                <a:rPr lang="en-US" altLang="en-US" sz="1600" smtClean="0"/>
                <a:t>                                                        </a:t>
              </a:r>
              <a:r>
                <a:rPr lang="en-US" altLang="en-US" sz="1600"/>
                <a:t>= 65/5 = 13 days</a:t>
              </a:r>
            </a:p>
          </p:txBody>
        </p:sp>
        <p:grpSp>
          <p:nvGrpSpPr>
            <p:cNvPr id="95254" name="Group 70"/>
            <p:cNvGrpSpPr>
              <a:grpSpLocks/>
            </p:cNvGrpSpPr>
            <p:nvPr/>
          </p:nvGrpSpPr>
          <p:grpSpPr bwMode="auto">
            <a:xfrm>
              <a:off x="2333" y="1655"/>
              <a:ext cx="1506" cy="476"/>
              <a:chOff x="2333" y="1655"/>
              <a:chExt cx="1506" cy="476"/>
            </a:xfrm>
          </p:grpSpPr>
          <p:sp>
            <p:nvSpPr>
              <p:cNvPr id="95255" name="Rectangle 71"/>
              <p:cNvSpPr>
                <a:spLocks noChangeArrowheads="1"/>
              </p:cNvSpPr>
              <p:nvPr/>
            </p:nvSpPr>
            <p:spPr bwMode="auto">
              <a:xfrm>
                <a:off x="2484" y="1655"/>
                <a:ext cx="1195" cy="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gn="ctr">
                  <a:lnSpc>
                    <a:spcPct val="110000"/>
                  </a:lnSpc>
                </a:pPr>
                <a:r>
                  <a:rPr lang="en-US" altLang="en-US" sz="1400"/>
                  <a:t>Sum of total flow time</a:t>
                </a:r>
              </a:p>
              <a:p>
                <a:pPr algn="ctr">
                  <a:lnSpc>
                    <a:spcPct val="110000"/>
                  </a:lnSpc>
                </a:pPr>
                <a:r>
                  <a:rPr lang="en-US" altLang="en-US" sz="1400"/>
                  <a:t>Number of jobs</a:t>
                </a:r>
              </a:p>
            </p:txBody>
          </p:sp>
          <p:sp>
            <p:nvSpPr>
              <p:cNvPr id="95256" name="Line 72"/>
              <p:cNvSpPr>
                <a:spLocks noChangeShapeType="1"/>
              </p:cNvSpPr>
              <p:nvPr/>
            </p:nvSpPr>
            <p:spPr bwMode="auto">
              <a:xfrm flipH="1">
                <a:off x="2333" y="1885"/>
                <a:ext cx="150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400"/>
              </a:p>
            </p:txBody>
          </p:sp>
        </p:grpSp>
      </p:grpSp>
      <p:grpSp>
        <p:nvGrpSpPr>
          <p:cNvPr id="96345" name="Group 89"/>
          <p:cNvGrpSpPr>
            <a:grpSpLocks/>
          </p:cNvGrpSpPr>
          <p:nvPr/>
        </p:nvGrpSpPr>
        <p:grpSpPr bwMode="auto">
          <a:xfrm>
            <a:off x="1077914" y="2572940"/>
            <a:ext cx="6894517" cy="566737"/>
            <a:chOff x="463" y="2161"/>
            <a:chExt cx="4343" cy="476"/>
          </a:xfrm>
        </p:grpSpPr>
        <p:sp>
          <p:nvSpPr>
            <p:cNvPr id="95249" name="Rectangle 74"/>
            <p:cNvSpPr>
              <a:spLocks noChangeArrowheads="1"/>
            </p:cNvSpPr>
            <p:nvPr/>
          </p:nvSpPr>
          <p:spPr bwMode="auto">
            <a:xfrm>
              <a:off x="463" y="2278"/>
              <a:ext cx="4343"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600"/>
                <a:t>Utilization metric =      </a:t>
              </a:r>
              <a:r>
                <a:rPr lang="en-US" altLang="en-US" sz="1600" smtClean="0"/>
                <a:t>                                                       </a:t>
              </a:r>
              <a:r>
                <a:rPr lang="en-US" altLang="en-US" sz="1600"/>
                <a:t>= 28/65 = 43.1%</a:t>
              </a:r>
            </a:p>
          </p:txBody>
        </p:sp>
        <p:grpSp>
          <p:nvGrpSpPr>
            <p:cNvPr id="95250" name="Group 75"/>
            <p:cNvGrpSpPr>
              <a:grpSpLocks/>
            </p:cNvGrpSpPr>
            <p:nvPr/>
          </p:nvGrpSpPr>
          <p:grpSpPr bwMode="auto">
            <a:xfrm>
              <a:off x="1895" y="2161"/>
              <a:ext cx="1510" cy="476"/>
              <a:chOff x="1895" y="2161"/>
              <a:chExt cx="1510" cy="476"/>
            </a:xfrm>
          </p:grpSpPr>
          <p:sp>
            <p:nvSpPr>
              <p:cNvPr id="95251" name="Rectangle 76"/>
              <p:cNvSpPr>
                <a:spLocks noChangeArrowheads="1"/>
              </p:cNvSpPr>
              <p:nvPr/>
            </p:nvSpPr>
            <p:spPr bwMode="auto">
              <a:xfrm>
                <a:off x="2056" y="2161"/>
                <a:ext cx="1195" cy="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gn="ctr">
                  <a:lnSpc>
                    <a:spcPct val="110000"/>
                  </a:lnSpc>
                </a:pPr>
                <a:r>
                  <a:rPr lang="en-US" altLang="en-US" sz="1400"/>
                  <a:t>Total job work time</a:t>
                </a:r>
              </a:p>
              <a:p>
                <a:pPr algn="ctr">
                  <a:lnSpc>
                    <a:spcPct val="110000"/>
                  </a:lnSpc>
                </a:pPr>
                <a:r>
                  <a:rPr lang="en-US" altLang="en-US" sz="1400"/>
                  <a:t>Sum of total flow time</a:t>
                </a:r>
              </a:p>
            </p:txBody>
          </p:sp>
          <p:sp>
            <p:nvSpPr>
              <p:cNvPr id="95252" name="Line 77"/>
              <p:cNvSpPr>
                <a:spLocks noChangeShapeType="1"/>
              </p:cNvSpPr>
              <p:nvPr/>
            </p:nvSpPr>
            <p:spPr bwMode="auto">
              <a:xfrm>
                <a:off x="1895" y="2399"/>
                <a:ext cx="151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400"/>
              </a:p>
            </p:txBody>
          </p:sp>
        </p:grpSp>
      </p:grpSp>
      <p:grpSp>
        <p:nvGrpSpPr>
          <p:cNvPr id="96334" name="Group 78"/>
          <p:cNvGrpSpPr>
            <a:grpSpLocks/>
          </p:cNvGrpSpPr>
          <p:nvPr/>
        </p:nvGrpSpPr>
        <p:grpSpPr bwMode="auto">
          <a:xfrm>
            <a:off x="777875" y="3176582"/>
            <a:ext cx="7477128" cy="566737"/>
            <a:chOff x="490" y="2668"/>
            <a:chExt cx="4710" cy="476"/>
          </a:xfrm>
        </p:grpSpPr>
        <p:sp>
          <p:nvSpPr>
            <p:cNvPr id="95244" name="Rectangle 79"/>
            <p:cNvSpPr>
              <a:spLocks noChangeArrowheads="1"/>
            </p:cNvSpPr>
            <p:nvPr/>
          </p:nvSpPr>
          <p:spPr bwMode="auto">
            <a:xfrm>
              <a:off x="490" y="2698"/>
              <a:ext cx="1631" cy="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nSpc>
                  <a:spcPct val="85000"/>
                </a:lnSpc>
              </a:pPr>
              <a:r>
                <a:rPr lang="en-US" altLang="en-US" sz="1600"/>
                <a:t>Average number of jobs in the system</a:t>
              </a:r>
            </a:p>
          </p:txBody>
        </p:sp>
        <p:sp>
          <p:nvSpPr>
            <p:cNvPr id="95245" name="Rectangle 80"/>
            <p:cNvSpPr>
              <a:spLocks noChangeArrowheads="1"/>
            </p:cNvSpPr>
            <p:nvPr/>
          </p:nvSpPr>
          <p:spPr bwMode="auto">
            <a:xfrm>
              <a:off x="2010" y="2765"/>
              <a:ext cx="3190"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600" smtClean="0"/>
                <a:t>=                                                   </a:t>
              </a:r>
              <a:r>
                <a:rPr lang="en-US" altLang="en-US" sz="1600"/>
                <a:t>= 65/28 = 2.32 jobs</a:t>
              </a:r>
            </a:p>
          </p:txBody>
        </p:sp>
        <p:grpSp>
          <p:nvGrpSpPr>
            <p:cNvPr id="95246" name="Group 81"/>
            <p:cNvGrpSpPr>
              <a:grpSpLocks/>
            </p:cNvGrpSpPr>
            <p:nvPr/>
          </p:nvGrpSpPr>
          <p:grpSpPr bwMode="auto">
            <a:xfrm>
              <a:off x="2212" y="2668"/>
              <a:ext cx="1521" cy="476"/>
              <a:chOff x="2212" y="2668"/>
              <a:chExt cx="1521" cy="476"/>
            </a:xfrm>
          </p:grpSpPr>
          <p:sp>
            <p:nvSpPr>
              <p:cNvPr id="95247" name="Rectangle 82"/>
              <p:cNvSpPr>
                <a:spLocks noChangeArrowheads="1"/>
              </p:cNvSpPr>
              <p:nvPr/>
            </p:nvSpPr>
            <p:spPr bwMode="auto">
              <a:xfrm>
                <a:off x="2384" y="2668"/>
                <a:ext cx="1195" cy="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gn="ctr">
                  <a:lnSpc>
                    <a:spcPct val="110000"/>
                  </a:lnSpc>
                </a:pPr>
                <a:r>
                  <a:rPr lang="en-US" altLang="en-US" sz="1400"/>
                  <a:t>Sum of total flow time</a:t>
                </a:r>
              </a:p>
              <a:p>
                <a:pPr algn="ctr">
                  <a:lnSpc>
                    <a:spcPct val="110000"/>
                  </a:lnSpc>
                </a:pPr>
                <a:r>
                  <a:rPr lang="en-US" altLang="en-US" sz="1400"/>
                  <a:t>Total job work time</a:t>
                </a:r>
              </a:p>
            </p:txBody>
          </p:sp>
          <p:sp>
            <p:nvSpPr>
              <p:cNvPr id="95248" name="Line 83"/>
              <p:cNvSpPr>
                <a:spLocks noChangeShapeType="1"/>
              </p:cNvSpPr>
              <p:nvPr/>
            </p:nvSpPr>
            <p:spPr bwMode="auto">
              <a:xfrm>
                <a:off x="2212" y="2890"/>
                <a:ext cx="152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400"/>
              </a:p>
            </p:txBody>
          </p:sp>
        </p:grpSp>
      </p:grpSp>
      <p:grpSp>
        <p:nvGrpSpPr>
          <p:cNvPr id="96340" name="Group 84"/>
          <p:cNvGrpSpPr>
            <a:grpSpLocks/>
          </p:cNvGrpSpPr>
          <p:nvPr/>
        </p:nvGrpSpPr>
        <p:grpSpPr bwMode="auto">
          <a:xfrm>
            <a:off x="1138239" y="3780234"/>
            <a:ext cx="6805617" cy="566737"/>
            <a:chOff x="672" y="3175"/>
            <a:chExt cx="4287" cy="476"/>
          </a:xfrm>
        </p:grpSpPr>
        <p:sp>
          <p:nvSpPr>
            <p:cNvPr id="95240" name="Rectangle 85"/>
            <p:cNvSpPr>
              <a:spLocks noChangeArrowheads="1"/>
            </p:cNvSpPr>
            <p:nvPr/>
          </p:nvSpPr>
          <p:spPr bwMode="auto">
            <a:xfrm>
              <a:off x="672" y="3292"/>
              <a:ext cx="4287"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600"/>
                <a:t>Average job lateness = </a:t>
              </a:r>
              <a:r>
                <a:rPr lang="en-US" altLang="en-US" sz="1600" smtClean="0"/>
                <a:t>                                                    </a:t>
              </a:r>
              <a:r>
                <a:rPr lang="en-US" altLang="en-US" sz="1600"/>
                <a:t>= 9/5 = 1.8 days</a:t>
              </a:r>
            </a:p>
          </p:txBody>
        </p:sp>
        <p:grpSp>
          <p:nvGrpSpPr>
            <p:cNvPr id="95241" name="Group 86"/>
            <p:cNvGrpSpPr>
              <a:grpSpLocks/>
            </p:cNvGrpSpPr>
            <p:nvPr/>
          </p:nvGrpSpPr>
          <p:grpSpPr bwMode="auto">
            <a:xfrm>
              <a:off x="2428" y="3175"/>
              <a:ext cx="1139" cy="476"/>
              <a:chOff x="2428" y="3175"/>
              <a:chExt cx="1139" cy="476"/>
            </a:xfrm>
          </p:grpSpPr>
          <p:sp>
            <p:nvSpPr>
              <p:cNvPr id="95242" name="Rectangle 87"/>
              <p:cNvSpPr>
                <a:spLocks noChangeArrowheads="1"/>
              </p:cNvSpPr>
              <p:nvPr/>
            </p:nvSpPr>
            <p:spPr bwMode="auto">
              <a:xfrm>
                <a:off x="2557" y="3175"/>
                <a:ext cx="881" cy="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gn="ctr">
                  <a:lnSpc>
                    <a:spcPct val="110000"/>
                  </a:lnSpc>
                </a:pPr>
                <a:r>
                  <a:rPr lang="en-US" altLang="en-US" sz="1400"/>
                  <a:t>Total late days</a:t>
                </a:r>
              </a:p>
              <a:p>
                <a:pPr algn="ctr">
                  <a:lnSpc>
                    <a:spcPct val="110000"/>
                  </a:lnSpc>
                </a:pPr>
                <a:r>
                  <a:rPr lang="en-US" altLang="en-US" sz="1400"/>
                  <a:t>Number of jobs</a:t>
                </a:r>
              </a:p>
            </p:txBody>
          </p:sp>
          <p:sp>
            <p:nvSpPr>
              <p:cNvPr id="95243" name="Line 88"/>
              <p:cNvSpPr>
                <a:spLocks noChangeShapeType="1"/>
              </p:cNvSpPr>
              <p:nvPr/>
            </p:nvSpPr>
            <p:spPr bwMode="auto">
              <a:xfrm>
                <a:off x="2428" y="3413"/>
                <a:ext cx="1139"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400"/>
              </a:p>
            </p:txBody>
          </p:sp>
        </p:grpSp>
      </p:gr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1000"/>
                                  </p:stCondLst>
                                  <p:childTnLst>
                                    <p:set>
                                      <p:cBhvr>
                                        <p:cTn id="6" dur="1" fill="hold">
                                          <p:stCondLst>
                                            <p:cond delay="0"/>
                                          </p:stCondLst>
                                        </p:cTn>
                                        <p:tgtEl>
                                          <p:spTgt spid="96324"/>
                                        </p:tgtEl>
                                        <p:attrNameLst>
                                          <p:attrName>style.visibility</p:attrName>
                                        </p:attrNameLst>
                                      </p:cBhvr>
                                      <p:to>
                                        <p:strVal val="visible"/>
                                      </p:to>
                                    </p:set>
                                    <p:animEffect transition="in" filter="wipe(left)">
                                      <p:cBhvr>
                                        <p:cTn id="7" dur="1000"/>
                                        <p:tgtEl>
                                          <p:spTgt spid="96324"/>
                                        </p:tgtEl>
                                      </p:cBhvr>
                                    </p:animEffect>
                                  </p:childTnLst>
                                </p:cTn>
                              </p:par>
                            </p:childTnLst>
                          </p:cTn>
                        </p:par>
                        <p:par>
                          <p:cTn id="8" fill="hold" nodeType="afterGroup">
                            <p:stCondLst>
                              <p:cond delay="2000"/>
                            </p:stCondLst>
                            <p:childTnLst>
                              <p:par>
                                <p:cTn id="9" presetID="22" presetClass="entr" presetSubtype="8" fill="hold" nodeType="afterEffect">
                                  <p:stCondLst>
                                    <p:cond delay="1000"/>
                                  </p:stCondLst>
                                  <p:childTnLst>
                                    <p:set>
                                      <p:cBhvr>
                                        <p:cTn id="10" dur="1" fill="hold">
                                          <p:stCondLst>
                                            <p:cond delay="0"/>
                                          </p:stCondLst>
                                        </p:cTn>
                                        <p:tgtEl>
                                          <p:spTgt spid="96345"/>
                                        </p:tgtEl>
                                        <p:attrNameLst>
                                          <p:attrName>style.visibility</p:attrName>
                                        </p:attrNameLst>
                                      </p:cBhvr>
                                      <p:to>
                                        <p:strVal val="visible"/>
                                      </p:to>
                                    </p:set>
                                    <p:animEffect transition="in" filter="wipe(left)">
                                      <p:cBhvr>
                                        <p:cTn id="11" dur="1000"/>
                                        <p:tgtEl>
                                          <p:spTgt spid="96345"/>
                                        </p:tgtEl>
                                      </p:cBhvr>
                                    </p:animEffect>
                                  </p:childTnLst>
                                </p:cTn>
                              </p:par>
                            </p:childTnLst>
                          </p:cTn>
                        </p:par>
                        <p:par>
                          <p:cTn id="12" fill="hold" nodeType="afterGroup">
                            <p:stCondLst>
                              <p:cond delay="4000"/>
                            </p:stCondLst>
                            <p:childTnLst>
                              <p:par>
                                <p:cTn id="13" presetID="22" presetClass="entr" presetSubtype="8" fill="hold" nodeType="afterEffect">
                                  <p:stCondLst>
                                    <p:cond delay="1000"/>
                                  </p:stCondLst>
                                  <p:childTnLst>
                                    <p:set>
                                      <p:cBhvr>
                                        <p:cTn id="14" dur="1" fill="hold">
                                          <p:stCondLst>
                                            <p:cond delay="0"/>
                                          </p:stCondLst>
                                        </p:cTn>
                                        <p:tgtEl>
                                          <p:spTgt spid="96334"/>
                                        </p:tgtEl>
                                        <p:attrNameLst>
                                          <p:attrName>style.visibility</p:attrName>
                                        </p:attrNameLst>
                                      </p:cBhvr>
                                      <p:to>
                                        <p:strVal val="visible"/>
                                      </p:to>
                                    </p:set>
                                    <p:animEffect transition="in" filter="wipe(left)">
                                      <p:cBhvr>
                                        <p:cTn id="15" dur="1000"/>
                                        <p:tgtEl>
                                          <p:spTgt spid="96334"/>
                                        </p:tgtEl>
                                      </p:cBhvr>
                                    </p:animEffect>
                                  </p:childTnLst>
                                </p:cTn>
                              </p:par>
                            </p:childTnLst>
                          </p:cTn>
                        </p:par>
                        <p:par>
                          <p:cTn id="16" fill="hold" nodeType="afterGroup">
                            <p:stCondLst>
                              <p:cond delay="6000"/>
                            </p:stCondLst>
                            <p:childTnLst>
                              <p:par>
                                <p:cTn id="17" presetID="22" presetClass="entr" presetSubtype="8" fill="hold" nodeType="afterEffect">
                                  <p:stCondLst>
                                    <p:cond delay="1000"/>
                                  </p:stCondLst>
                                  <p:childTnLst>
                                    <p:set>
                                      <p:cBhvr>
                                        <p:cTn id="18" dur="1" fill="hold">
                                          <p:stCondLst>
                                            <p:cond delay="0"/>
                                          </p:stCondLst>
                                        </p:cTn>
                                        <p:tgtEl>
                                          <p:spTgt spid="96340"/>
                                        </p:tgtEl>
                                        <p:attrNameLst>
                                          <p:attrName>style.visibility</p:attrName>
                                        </p:attrNameLst>
                                      </p:cBhvr>
                                      <p:to>
                                        <p:strVal val="visible"/>
                                      </p:to>
                                    </p:set>
                                    <p:animEffect transition="in" filter="wipe(left)">
                                      <p:cBhvr>
                                        <p:cTn id="19" dur="1000"/>
                                        <p:tgtEl>
                                          <p:spTgt spid="963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8383" name="Group 79"/>
          <p:cNvGraphicFramePr>
            <a:graphicFrameLocks noGrp="1"/>
          </p:cNvGraphicFramePr>
          <p:nvPr/>
        </p:nvGraphicFramePr>
        <p:xfrm>
          <a:off x="685800" y="1800225"/>
          <a:ext cx="7753350" cy="2686050"/>
        </p:xfrm>
        <a:graphic>
          <a:graphicData uri="http://schemas.openxmlformats.org/drawingml/2006/table">
            <a:tbl>
              <a:tblPr/>
              <a:tblGrid>
                <a:gridCol w="1600200"/>
                <a:gridCol w="838200"/>
                <a:gridCol w="520700"/>
                <a:gridCol w="836613"/>
                <a:gridCol w="242887"/>
                <a:gridCol w="558800"/>
                <a:gridCol w="236538"/>
                <a:gridCol w="1447800"/>
                <a:gridCol w="490537"/>
                <a:gridCol w="490538"/>
                <a:gridCol w="490537"/>
              </a:tblGrid>
              <a:tr h="685800">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rPr>
                        <a:t>Job Sequence</a:t>
                      </a:r>
                    </a:p>
                  </a:txBody>
                  <a:tcPr marT="34290" marB="34290" anchor="b" horzOverflow="overflow">
                    <a:lnL cap="flat">
                      <a:noFill/>
                    </a:lnL>
                    <a:lnR>
                      <a:noFill/>
                    </a:lnR>
                    <a:lnT cap="flat">
                      <a:noFill/>
                    </a:lnT>
                    <a:lnB w="28575" cap="flat" cmpd="sng" algn="ctr">
                      <a:solidFill>
                        <a:schemeClr val="tx1"/>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rPr>
                        <a:t>Job Work (Processing) Time</a:t>
                      </a:r>
                    </a:p>
                  </a:txBody>
                  <a:tcPr marT="34290" marB="34290" anchor="b" horzOverflow="overflow">
                    <a:lnL>
                      <a:noFill/>
                    </a:lnL>
                    <a:lnR>
                      <a:noFill/>
                    </a:lnR>
                    <a:lnT cap="flat">
                      <a:noFill/>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gridSpan="3">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rPr>
                        <a:t>Flow Time</a:t>
                      </a:r>
                    </a:p>
                  </a:txBody>
                  <a:tcPr marT="34290" marB="34290" anchor="b" horzOverflow="overflow">
                    <a:lnL>
                      <a:noFill/>
                    </a:lnL>
                    <a:lnR>
                      <a:noFill/>
                    </a:lnR>
                    <a:lnT cap="flat">
                      <a:noFill/>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rPr>
                        <a:t>Job Due Date</a:t>
                      </a:r>
                    </a:p>
                  </a:txBody>
                  <a:tcPr marT="34290" marB="34290" anchor="b" horzOverflow="overflow">
                    <a:lnL>
                      <a:noFill/>
                    </a:lnL>
                    <a:lnR>
                      <a:noFill/>
                    </a:lnR>
                    <a:lnT cap="flat">
                      <a:noFill/>
                    </a:lnT>
                    <a:lnB w="28575" cap="flat" cmpd="sng" algn="ctr">
                      <a:solidFill>
                        <a:schemeClr val="tx1"/>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rPr>
                        <a:t>Job Lateness</a:t>
                      </a:r>
                    </a:p>
                  </a:txBody>
                  <a:tcPr marT="34290" marB="34290" anchor="b" horzOverflow="overflow">
                    <a:lnL>
                      <a:noFill/>
                    </a:lnL>
                    <a:lnR cap="flat">
                      <a:noFill/>
                    </a:lnR>
                    <a:lnT cap="flat">
                      <a:noFill/>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r>
              <a:tr h="342900">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rPr>
                        <a:t>B</a:t>
                      </a:r>
                    </a:p>
                  </a:txBody>
                  <a:tcPr marT="34290" marB="34290" anchor="ctr" horzOverflow="overflow">
                    <a:lnL cap="flat">
                      <a:noFill/>
                    </a:lnL>
                    <a:lnR>
                      <a:noFill/>
                    </a:lnR>
                    <a:lnT w="28575" cap="flat" cmpd="sng" algn="ctr">
                      <a:solidFill>
                        <a:schemeClr val="tx1"/>
                      </a:solidFill>
                      <a:prstDash val="solid"/>
                      <a:round/>
                      <a:headEnd type="none" w="med" len="med"/>
                      <a:tailEnd type="none" w="med" len="med"/>
                    </a:lnT>
                    <a:lnB>
                      <a:noFill/>
                    </a:lnB>
                    <a:lnTlToBr>
                      <a:noFill/>
                    </a:lnTlToBr>
                    <a:lnBlToTr>
                      <a:noFill/>
                    </a:lnBlToTr>
                    <a:solidFill>
                      <a:schemeClr val="accent6">
                        <a:lumMod val="75000"/>
                      </a:schemeClr>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11430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solidFill>
                      <a:schemeClr val="accent6">
                        <a:lumMod val="75000"/>
                      </a:schemeClr>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tab pos="1143000" algn="r"/>
                        </a:tabLst>
                      </a:pPr>
                      <a:r>
                        <a:rPr kumimoji="0" lang="en-US" sz="1500" b="0" i="0" u="none" strike="noStrike" cap="none" normalizeH="0" baseline="0" dirty="0" smtClean="0">
                          <a:ln>
                            <a:noFill/>
                          </a:ln>
                          <a:solidFill>
                            <a:schemeClr val="tx1"/>
                          </a:solidFill>
                          <a:effectLst/>
                          <a:latin typeface="Arial" charset="0"/>
                          <a:ea typeface="ＭＳ Ｐゴシック" charset="0"/>
                          <a:cs typeface="ＭＳ Ｐゴシック" charset="0"/>
                        </a:rPr>
                        <a:t>2</a:t>
                      </a: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solidFill>
                      <a:schemeClr val="accent6">
                        <a:lumMod val="75000"/>
                      </a:schemeClr>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11430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solidFill>
                      <a:schemeClr val="accent6">
                        <a:lumMod val="75000"/>
                      </a:schemeClr>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5715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solidFill>
                      <a:schemeClr val="accent6">
                        <a:lumMod val="75000"/>
                      </a:schemeClr>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tab pos="571500" algn="r"/>
                        </a:tabLst>
                      </a:pPr>
                      <a:r>
                        <a:rPr kumimoji="0" lang="en-US" sz="1500" b="0" i="0" u="none" strike="noStrike" cap="none" normalizeH="0" baseline="0" dirty="0" smtClean="0">
                          <a:ln>
                            <a:noFill/>
                          </a:ln>
                          <a:solidFill>
                            <a:schemeClr val="tx1"/>
                          </a:solidFill>
                          <a:effectLst/>
                          <a:latin typeface="Arial" charset="0"/>
                          <a:ea typeface="ＭＳ Ｐゴシック" charset="0"/>
                          <a:cs typeface="ＭＳ Ｐゴシック" charset="0"/>
                        </a:rPr>
                        <a:t>2</a:t>
                      </a: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solidFill>
                      <a:schemeClr val="accent6">
                        <a:lumMod val="75000"/>
                      </a:schemeClr>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5715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solidFill>
                      <a:schemeClr val="accent6">
                        <a:lumMod val="75000"/>
                      </a:schemeClr>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762000" algn="r"/>
                        </a:tabLst>
                      </a:pPr>
                      <a:r>
                        <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rPr>
                        <a:t>	6</a:t>
                      </a:r>
                    </a:p>
                  </a:txBody>
                  <a:tcPr marT="34290" marB="34290" anchor="ctr"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solidFill>
                      <a:schemeClr val="accent6">
                        <a:lumMod val="75000"/>
                      </a:schemeClr>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8636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solidFill>
                      <a:schemeClr val="accent6">
                        <a:lumMod val="75000"/>
                      </a:schemeClr>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tab pos="863600" algn="r"/>
                        </a:tabLst>
                      </a:pPr>
                      <a:r>
                        <a:rPr kumimoji="0" lang="en-US" sz="1500" b="0" i="0" u="none" strike="noStrike" cap="none" normalizeH="0" baseline="0" dirty="0" smtClean="0">
                          <a:ln>
                            <a:noFill/>
                          </a:ln>
                          <a:solidFill>
                            <a:schemeClr val="tx1"/>
                          </a:solidFill>
                          <a:effectLst/>
                          <a:latin typeface="Arial" charset="0"/>
                          <a:ea typeface="ＭＳ Ｐゴシック" charset="0"/>
                          <a:cs typeface="ＭＳ Ｐゴシック" charset="0"/>
                        </a:rPr>
                        <a:t>0</a:t>
                      </a: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solidFill>
                      <a:schemeClr val="accent6">
                        <a:lumMod val="75000"/>
                      </a:schemeClr>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8636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cap="flat">
                      <a:noFill/>
                    </a:lnR>
                    <a:lnT w="28575" cap="flat" cmpd="sng" algn="ctr">
                      <a:solidFill>
                        <a:schemeClr val="tx1"/>
                      </a:solidFill>
                      <a:prstDash val="solid"/>
                      <a:round/>
                      <a:headEnd type="none" w="med" len="med"/>
                      <a:tailEnd type="none" w="med" len="med"/>
                    </a:lnT>
                    <a:lnB>
                      <a:noFill/>
                    </a:lnB>
                    <a:lnTlToBr>
                      <a:noFill/>
                    </a:lnTlToBr>
                    <a:lnBlToTr>
                      <a:noFill/>
                    </a:lnBlToTr>
                    <a:solidFill>
                      <a:schemeClr val="accent6">
                        <a:lumMod val="75000"/>
                      </a:schemeClr>
                    </a:solidFill>
                  </a:tcPr>
                </a:tc>
              </a:tr>
              <a:tr h="333375">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rPr>
                        <a:t>A</a:t>
                      </a:r>
                    </a:p>
                  </a:txBody>
                  <a:tcPr marT="34290" marB="34290" anchor="ctr" horzOverflow="overflow">
                    <a:lnL cap="flat">
                      <a:noFill/>
                    </a:lnL>
                    <a:lnR>
                      <a:noFill/>
                    </a:lnR>
                    <a:lnT>
                      <a:noFill/>
                    </a:lnT>
                    <a:lnB>
                      <a:noFill/>
                    </a:lnB>
                    <a:lnTlToBr>
                      <a:noFill/>
                    </a:lnTlToBr>
                    <a:lnBlToTr>
                      <a:noFill/>
                    </a:lnBlToTr>
                    <a:solidFill>
                      <a:schemeClr val="accent4"/>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11430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a:noFill/>
                    </a:lnT>
                    <a:lnB>
                      <a:noFill/>
                    </a:lnB>
                    <a:lnTlToBr>
                      <a:noFill/>
                    </a:lnTlToBr>
                    <a:lnBlToTr>
                      <a:noFill/>
                    </a:lnBlToTr>
                    <a:solidFill>
                      <a:schemeClr val="accent4"/>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tab pos="1143000" algn="r"/>
                        </a:tabLst>
                      </a:pPr>
                      <a:r>
                        <a:rPr kumimoji="0" lang="en-US" sz="1500" b="0" i="0" u="none" strike="noStrike" cap="none" normalizeH="0" baseline="0" dirty="0" smtClean="0">
                          <a:ln>
                            <a:noFill/>
                          </a:ln>
                          <a:solidFill>
                            <a:schemeClr val="tx1"/>
                          </a:solidFill>
                          <a:effectLst/>
                          <a:latin typeface="Arial" charset="0"/>
                          <a:ea typeface="ＭＳ Ｐゴシック" charset="0"/>
                          <a:cs typeface="ＭＳ Ｐゴシック" charset="0"/>
                        </a:rPr>
                        <a:t>6</a:t>
                      </a: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a:noFill/>
                    </a:lnT>
                    <a:lnB>
                      <a:noFill/>
                    </a:lnB>
                    <a:lnTlToBr>
                      <a:noFill/>
                    </a:lnTlToBr>
                    <a:lnBlToTr>
                      <a:noFill/>
                    </a:lnBlToTr>
                    <a:solidFill>
                      <a:schemeClr val="accent4"/>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11430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a:noFill/>
                    </a:lnT>
                    <a:lnB>
                      <a:noFill/>
                    </a:lnB>
                    <a:lnTlToBr>
                      <a:noFill/>
                    </a:lnTlToBr>
                    <a:lnBlToTr>
                      <a:noFill/>
                    </a:lnBlToTr>
                    <a:solidFill>
                      <a:schemeClr val="accent4"/>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5715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a:noFill/>
                    </a:lnT>
                    <a:lnB>
                      <a:noFill/>
                    </a:lnB>
                    <a:lnTlToBr>
                      <a:noFill/>
                    </a:lnTlToBr>
                    <a:lnBlToTr>
                      <a:noFill/>
                    </a:lnBlToTr>
                    <a:solidFill>
                      <a:schemeClr val="accent4"/>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tab pos="571500" algn="r"/>
                        </a:tabLst>
                      </a:pPr>
                      <a:r>
                        <a:rPr kumimoji="0" lang="en-US" sz="1500" b="0" i="0" u="none" strike="noStrike" cap="none" normalizeH="0" baseline="0" dirty="0" smtClean="0">
                          <a:ln>
                            <a:noFill/>
                          </a:ln>
                          <a:solidFill>
                            <a:schemeClr val="tx1"/>
                          </a:solidFill>
                          <a:effectLst/>
                          <a:latin typeface="Arial" charset="0"/>
                          <a:ea typeface="ＭＳ Ｐゴシック" charset="0"/>
                          <a:cs typeface="ＭＳ Ｐゴシック" charset="0"/>
                        </a:rPr>
                        <a:t>8</a:t>
                      </a: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a:noFill/>
                    </a:lnT>
                    <a:lnB>
                      <a:noFill/>
                    </a:lnB>
                    <a:lnTlToBr>
                      <a:noFill/>
                    </a:lnTlToBr>
                    <a:lnBlToTr>
                      <a:noFill/>
                    </a:lnBlToTr>
                    <a:solidFill>
                      <a:schemeClr val="accent4"/>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5715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a:noFill/>
                    </a:lnT>
                    <a:lnB>
                      <a:noFill/>
                    </a:lnB>
                    <a:lnTlToBr>
                      <a:noFill/>
                    </a:lnTlToBr>
                    <a:lnBlToTr>
                      <a:noFill/>
                    </a:lnBlToTr>
                    <a:solidFill>
                      <a:schemeClr val="accent4"/>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762000" algn="r"/>
                        </a:tabLst>
                      </a:pPr>
                      <a:r>
                        <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rPr>
                        <a:t>	8</a:t>
                      </a:r>
                    </a:p>
                  </a:txBody>
                  <a:tcPr marT="34290" marB="34290" anchor="ctr" horzOverflow="overflow">
                    <a:lnL>
                      <a:noFill/>
                    </a:lnL>
                    <a:lnR>
                      <a:noFill/>
                    </a:lnR>
                    <a:lnT>
                      <a:noFill/>
                    </a:lnT>
                    <a:lnB>
                      <a:noFill/>
                    </a:lnB>
                    <a:lnTlToBr>
                      <a:noFill/>
                    </a:lnTlToBr>
                    <a:lnBlToTr>
                      <a:noFill/>
                    </a:lnBlToTr>
                    <a:solidFill>
                      <a:schemeClr val="accent4"/>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8636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a:noFill/>
                    </a:lnT>
                    <a:lnB>
                      <a:noFill/>
                    </a:lnB>
                    <a:lnTlToBr>
                      <a:noFill/>
                    </a:lnTlToBr>
                    <a:lnBlToTr>
                      <a:noFill/>
                    </a:lnBlToTr>
                    <a:solidFill>
                      <a:schemeClr val="accent4"/>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tab pos="863600" algn="r"/>
                        </a:tabLst>
                      </a:pPr>
                      <a:r>
                        <a:rPr kumimoji="0" lang="en-US" sz="1500" b="0" i="0" u="none" strike="noStrike" cap="none" normalizeH="0" baseline="0" dirty="0" smtClean="0">
                          <a:ln>
                            <a:noFill/>
                          </a:ln>
                          <a:solidFill>
                            <a:schemeClr val="tx1"/>
                          </a:solidFill>
                          <a:effectLst/>
                          <a:latin typeface="Arial" charset="0"/>
                          <a:ea typeface="ＭＳ Ｐゴシック" charset="0"/>
                          <a:cs typeface="ＭＳ Ｐゴシック" charset="0"/>
                        </a:rPr>
                        <a:t>0</a:t>
                      </a: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a:noFill/>
                    </a:lnT>
                    <a:lnB>
                      <a:noFill/>
                    </a:lnB>
                    <a:lnTlToBr>
                      <a:noFill/>
                    </a:lnTlToBr>
                    <a:lnBlToTr>
                      <a:noFill/>
                    </a:lnBlToTr>
                    <a:solidFill>
                      <a:schemeClr val="accent4"/>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8636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cap="flat">
                      <a:noFill/>
                    </a:lnR>
                    <a:lnT>
                      <a:noFill/>
                    </a:lnT>
                    <a:lnB>
                      <a:noFill/>
                    </a:lnB>
                    <a:lnTlToBr>
                      <a:noFill/>
                    </a:lnTlToBr>
                    <a:lnBlToTr>
                      <a:noFill/>
                    </a:lnBlToTr>
                    <a:solidFill>
                      <a:schemeClr val="accent4"/>
                    </a:solidFill>
                  </a:tcPr>
                </a:tc>
              </a:tr>
              <a:tr h="333375">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rPr>
                        <a:t>D</a:t>
                      </a:r>
                    </a:p>
                  </a:txBody>
                  <a:tcPr marT="34290" marB="34290" anchor="ctr" horzOverflow="overflow">
                    <a:lnL cap="flat">
                      <a:noFill/>
                    </a:lnL>
                    <a:lnR>
                      <a:noFill/>
                    </a:lnR>
                    <a:lnT>
                      <a:noFill/>
                    </a:lnT>
                    <a:lnB>
                      <a:noFill/>
                    </a:lnB>
                    <a:lnTlToBr>
                      <a:noFill/>
                    </a:lnTlToBr>
                    <a:lnBlToTr>
                      <a:noFill/>
                    </a:lnBlToTr>
                    <a:solidFill>
                      <a:schemeClr val="accent3"/>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11430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a:noFill/>
                    </a:lnT>
                    <a:lnB>
                      <a:noFill/>
                    </a:lnB>
                    <a:lnTlToBr>
                      <a:noFill/>
                    </a:lnTlToBr>
                    <a:lnBlToTr>
                      <a:noFill/>
                    </a:lnBlToTr>
                    <a:solidFill>
                      <a:schemeClr val="accent3"/>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tab pos="1143000" algn="r"/>
                        </a:tabLst>
                      </a:pPr>
                      <a:r>
                        <a:rPr kumimoji="0" lang="en-US" sz="1500" b="0" i="0" u="none" strike="noStrike" cap="none" normalizeH="0" baseline="0" dirty="0" smtClean="0">
                          <a:ln>
                            <a:noFill/>
                          </a:ln>
                          <a:solidFill>
                            <a:schemeClr val="tx1"/>
                          </a:solidFill>
                          <a:effectLst/>
                          <a:latin typeface="Arial" charset="0"/>
                          <a:ea typeface="ＭＳ Ｐゴシック" charset="0"/>
                          <a:cs typeface="ＭＳ Ｐゴシック" charset="0"/>
                        </a:rPr>
                        <a:t>3</a:t>
                      </a: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a:noFill/>
                    </a:lnT>
                    <a:lnB>
                      <a:noFill/>
                    </a:lnB>
                    <a:lnTlToBr>
                      <a:noFill/>
                    </a:lnTlToBr>
                    <a:lnBlToTr>
                      <a:noFill/>
                    </a:lnBlToTr>
                    <a:solidFill>
                      <a:schemeClr val="accent3"/>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11430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a:noFill/>
                    </a:lnT>
                    <a:lnB>
                      <a:noFill/>
                    </a:lnB>
                    <a:lnTlToBr>
                      <a:noFill/>
                    </a:lnTlToBr>
                    <a:lnBlToTr>
                      <a:noFill/>
                    </a:lnBlToTr>
                    <a:solidFill>
                      <a:schemeClr val="accent3"/>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5715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a:noFill/>
                    </a:lnT>
                    <a:lnB>
                      <a:noFill/>
                    </a:lnB>
                    <a:lnTlToBr>
                      <a:noFill/>
                    </a:lnTlToBr>
                    <a:lnBlToTr>
                      <a:noFill/>
                    </a:lnBlToTr>
                    <a:solidFill>
                      <a:schemeClr val="accent3"/>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tab pos="571500" algn="r"/>
                        </a:tabLst>
                      </a:pPr>
                      <a:r>
                        <a:rPr kumimoji="0" lang="en-US" sz="1500" b="0" i="0" u="none" strike="noStrike" cap="none" normalizeH="0" baseline="0" dirty="0" smtClean="0">
                          <a:ln>
                            <a:noFill/>
                          </a:ln>
                          <a:solidFill>
                            <a:schemeClr val="tx1"/>
                          </a:solidFill>
                          <a:effectLst/>
                          <a:latin typeface="Arial" charset="0"/>
                          <a:ea typeface="ＭＳ Ｐゴシック" charset="0"/>
                          <a:cs typeface="ＭＳ Ｐゴシック" charset="0"/>
                        </a:rPr>
                        <a:t>11</a:t>
                      </a: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a:noFill/>
                    </a:lnT>
                    <a:lnB>
                      <a:noFill/>
                    </a:lnB>
                    <a:lnTlToBr>
                      <a:noFill/>
                    </a:lnTlToBr>
                    <a:lnBlToTr>
                      <a:noFill/>
                    </a:lnBlToTr>
                    <a:solidFill>
                      <a:schemeClr val="accent3"/>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5715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a:noFill/>
                    </a:lnT>
                    <a:lnB>
                      <a:noFill/>
                    </a:lnB>
                    <a:lnTlToBr>
                      <a:noFill/>
                    </a:lnTlToBr>
                    <a:lnBlToTr>
                      <a:noFill/>
                    </a:lnBlToTr>
                    <a:solidFill>
                      <a:schemeClr val="accent3"/>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762000" algn="r"/>
                        </a:tabLst>
                      </a:pPr>
                      <a:r>
                        <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rPr>
                        <a:t>	15</a:t>
                      </a:r>
                    </a:p>
                  </a:txBody>
                  <a:tcPr marT="34290" marB="34290" anchor="ctr" horzOverflow="overflow">
                    <a:lnL>
                      <a:noFill/>
                    </a:lnL>
                    <a:lnR>
                      <a:noFill/>
                    </a:lnR>
                    <a:lnT>
                      <a:noFill/>
                    </a:lnT>
                    <a:lnB>
                      <a:noFill/>
                    </a:lnB>
                    <a:lnTlToBr>
                      <a:noFill/>
                    </a:lnTlToBr>
                    <a:lnBlToTr>
                      <a:noFill/>
                    </a:lnBlToTr>
                    <a:solidFill>
                      <a:schemeClr val="accent3"/>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8636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a:noFill/>
                    </a:lnT>
                    <a:lnB>
                      <a:noFill/>
                    </a:lnB>
                    <a:lnTlToBr>
                      <a:noFill/>
                    </a:lnTlToBr>
                    <a:lnBlToTr>
                      <a:noFill/>
                    </a:lnBlToTr>
                    <a:solidFill>
                      <a:schemeClr val="accent3"/>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tab pos="863600" algn="r"/>
                        </a:tabLst>
                      </a:pPr>
                      <a:r>
                        <a:rPr kumimoji="0" lang="en-US" sz="1500" b="0" i="0" u="none" strike="noStrike" cap="none" normalizeH="0" baseline="0" dirty="0" smtClean="0">
                          <a:ln>
                            <a:noFill/>
                          </a:ln>
                          <a:solidFill>
                            <a:schemeClr val="tx1"/>
                          </a:solidFill>
                          <a:effectLst/>
                          <a:latin typeface="Arial" charset="0"/>
                          <a:ea typeface="ＭＳ Ｐゴシック" charset="0"/>
                          <a:cs typeface="ＭＳ Ｐゴシック" charset="0"/>
                        </a:rPr>
                        <a:t>0</a:t>
                      </a: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a:noFill/>
                    </a:lnT>
                    <a:lnB>
                      <a:noFill/>
                    </a:lnB>
                    <a:lnTlToBr>
                      <a:noFill/>
                    </a:lnTlToBr>
                    <a:lnBlToTr>
                      <a:noFill/>
                    </a:lnBlToTr>
                    <a:solidFill>
                      <a:schemeClr val="accent3"/>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8636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cap="flat">
                      <a:noFill/>
                    </a:lnR>
                    <a:lnT>
                      <a:noFill/>
                    </a:lnT>
                    <a:lnB>
                      <a:noFill/>
                    </a:lnB>
                    <a:lnTlToBr>
                      <a:noFill/>
                    </a:lnTlToBr>
                    <a:lnBlToTr>
                      <a:noFill/>
                    </a:lnBlToTr>
                    <a:solidFill>
                      <a:schemeClr val="accent3"/>
                    </a:solidFill>
                  </a:tcPr>
                </a:tc>
              </a:tr>
              <a:tr h="314325">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rPr>
                        <a:t>C</a:t>
                      </a:r>
                    </a:p>
                  </a:txBody>
                  <a:tcPr marT="34290" marB="34290" anchor="ctr" horzOverflow="overflow">
                    <a:lnL cap="flat">
                      <a:noFill/>
                    </a:lnL>
                    <a:lnR>
                      <a:noFill/>
                    </a:lnR>
                    <a:lnT>
                      <a:noFill/>
                    </a:lnT>
                    <a:lnB>
                      <a:noFill/>
                    </a:lnB>
                    <a:lnTlToBr>
                      <a:noFill/>
                    </a:lnTlToBr>
                    <a:lnBlToTr>
                      <a:noFill/>
                    </a:lnBlToTr>
                    <a:solidFill>
                      <a:schemeClr val="accent2"/>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11430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a:noFill/>
                    </a:lnT>
                    <a:lnB>
                      <a:noFill/>
                    </a:lnB>
                    <a:lnTlToBr>
                      <a:noFill/>
                    </a:lnTlToBr>
                    <a:lnBlToTr>
                      <a:noFill/>
                    </a:lnBlToTr>
                    <a:solidFill>
                      <a:schemeClr val="accent2"/>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tab pos="1143000" algn="r"/>
                        </a:tabLst>
                      </a:pPr>
                      <a:r>
                        <a:rPr kumimoji="0" lang="en-US" sz="1500" b="0" i="0" u="none" strike="noStrike" cap="none" normalizeH="0" baseline="0" dirty="0" smtClean="0">
                          <a:ln>
                            <a:noFill/>
                          </a:ln>
                          <a:solidFill>
                            <a:schemeClr val="tx1"/>
                          </a:solidFill>
                          <a:effectLst/>
                          <a:latin typeface="Arial" charset="0"/>
                          <a:ea typeface="ＭＳ Ｐゴシック" charset="0"/>
                          <a:cs typeface="ＭＳ Ｐゴシック" charset="0"/>
                        </a:rPr>
                        <a:t>8</a:t>
                      </a: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a:noFill/>
                    </a:lnT>
                    <a:lnB>
                      <a:noFill/>
                    </a:lnB>
                    <a:lnTlToBr>
                      <a:noFill/>
                    </a:lnTlToBr>
                    <a:lnBlToTr>
                      <a:noFill/>
                    </a:lnBlToTr>
                    <a:solidFill>
                      <a:schemeClr val="accent2"/>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11430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a:noFill/>
                    </a:lnT>
                    <a:lnB>
                      <a:noFill/>
                    </a:lnB>
                    <a:lnTlToBr>
                      <a:noFill/>
                    </a:lnTlToBr>
                    <a:lnBlToTr>
                      <a:noFill/>
                    </a:lnBlToTr>
                    <a:solidFill>
                      <a:schemeClr val="accent2"/>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5715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a:noFill/>
                    </a:lnT>
                    <a:lnB>
                      <a:noFill/>
                    </a:lnB>
                    <a:lnTlToBr>
                      <a:noFill/>
                    </a:lnTlToBr>
                    <a:lnBlToTr>
                      <a:noFill/>
                    </a:lnBlToTr>
                    <a:solidFill>
                      <a:schemeClr val="accent2"/>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tab pos="571500" algn="r"/>
                        </a:tabLst>
                      </a:pPr>
                      <a:r>
                        <a:rPr kumimoji="0" lang="en-US" sz="1500" b="0" i="0" u="none" strike="noStrike" cap="none" normalizeH="0" baseline="0" dirty="0" smtClean="0">
                          <a:ln>
                            <a:noFill/>
                          </a:ln>
                          <a:solidFill>
                            <a:schemeClr val="tx1"/>
                          </a:solidFill>
                          <a:effectLst/>
                          <a:latin typeface="Arial" charset="0"/>
                          <a:ea typeface="ＭＳ Ｐゴシック" charset="0"/>
                          <a:cs typeface="ＭＳ Ｐゴシック" charset="0"/>
                        </a:rPr>
                        <a:t>19</a:t>
                      </a: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a:noFill/>
                    </a:lnT>
                    <a:lnB>
                      <a:noFill/>
                    </a:lnB>
                    <a:lnTlToBr>
                      <a:noFill/>
                    </a:lnTlToBr>
                    <a:lnBlToTr>
                      <a:noFill/>
                    </a:lnBlToTr>
                    <a:solidFill>
                      <a:schemeClr val="accent2"/>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5715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a:noFill/>
                    </a:lnT>
                    <a:lnB>
                      <a:noFill/>
                    </a:lnB>
                    <a:lnTlToBr>
                      <a:noFill/>
                    </a:lnTlToBr>
                    <a:lnBlToTr>
                      <a:noFill/>
                    </a:lnBlToTr>
                    <a:solidFill>
                      <a:schemeClr val="accent2"/>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762000" algn="r"/>
                        </a:tabLst>
                      </a:pPr>
                      <a:r>
                        <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rPr>
                        <a:t>	18</a:t>
                      </a:r>
                    </a:p>
                  </a:txBody>
                  <a:tcPr marT="34290" marB="34290" anchor="ctr" horzOverflow="overflow">
                    <a:lnL>
                      <a:noFill/>
                    </a:lnL>
                    <a:lnR>
                      <a:noFill/>
                    </a:lnR>
                    <a:lnT>
                      <a:noFill/>
                    </a:lnT>
                    <a:lnB>
                      <a:noFill/>
                    </a:lnB>
                    <a:lnTlToBr>
                      <a:noFill/>
                    </a:lnTlToBr>
                    <a:lnBlToTr>
                      <a:noFill/>
                    </a:lnBlToTr>
                    <a:solidFill>
                      <a:schemeClr val="accent2"/>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8636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a:noFill/>
                    </a:lnT>
                    <a:lnB>
                      <a:noFill/>
                    </a:lnB>
                    <a:lnTlToBr>
                      <a:noFill/>
                    </a:lnTlToBr>
                    <a:lnBlToTr>
                      <a:noFill/>
                    </a:lnBlToTr>
                    <a:solidFill>
                      <a:schemeClr val="accent2"/>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tab pos="863600" algn="r"/>
                        </a:tabLst>
                      </a:pPr>
                      <a:r>
                        <a:rPr kumimoji="0" lang="en-US" sz="1500" b="0" i="0" u="none" strike="noStrike" cap="none" normalizeH="0" baseline="0" dirty="0" smtClean="0">
                          <a:ln>
                            <a:noFill/>
                          </a:ln>
                          <a:solidFill>
                            <a:schemeClr val="tx1"/>
                          </a:solidFill>
                          <a:effectLst/>
                          <a:latin typeface="Arial" charset="0"/>
                          <a:ea typeface="ＭＳ Ｐゴシック" charset="0"/>
                          <a:cs typeface="ＭＳ Ｐゴシック" charset="0"/>
                        </a:rPr>
                        <a:t>1</a:t>
                      </a: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a:noFill/>
                    </a:lnT>
                    <a:lnB>
                      <a:noFill/>
                    </a:lnB>
                    <a:lnTlToBr>
                      <a:noFill/>
                    </a:lnTlToBr>
                    <a:lnBlToTr>
                      <a:noFill/>
                    </a:lnBlToTr>
                    <a:solidFill>
                      <a:schemeClr val="accent2"/>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8636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cap="flat">
                      <a:noFill/>
                    </a:lnR>
                    <a:lnT>
                      <a:noFill/>
                    </a:lnT>
                    <a:lnB>
                      <a:noFill/>
                    </a:lnB>
                    <a:lnTlToBr>
                      <a:noFill/>
                    </a:lnTlToBr>
                    <a:lnBlToTr>
                      <a:noFill/>
                    </a:lnBlToTr>
                    <a:solidFill>
                      <a:schemeClr val="accent2"/>
                    </a:solidFill>
                  </a:tcPr>
                </a:tc>
              </a:tr>
              <a:tr h="342900">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rPr>
                        <a:t>E</a:t>
                      </a:r>
                    </a:p>
                  </a:txBody>
                  <a:tcPr marT="34290" marB="34290" anchor="ctr" horzOverflow="overflow">
                    <a:lnL cap="flat">
                      <a:noFill/>
                    </a:lnL>
                    <a:lnR>
                      <a:noFill/>
                    </a:lnR>
                    <a:lnT>
                      <a:noFill/>
                    </a:lnT>
                    <a:lnB>
                      <a:noFill/>
                    </a:lnB>
                    <a:lnTlToBr>
                      <a:noFill/>
                    </a:lnTlToBr>
                    <a:lnBlToTr>
                      <a:noFill/>
                    </a:lnBlToTr>
                    <a:solidFill>
                      <a:schemeClr val="accent4">
                        <a:lumMod val="50000"/>
                      </a:schemeClr>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11430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a:noFill/>
                    </a:lnT>
                    <a:lnB>
                      <a:noFill/>
                    </a:lnB>
                    <a:lnTlToBr>
                      <a:noFill/>
                    </a:lnTlToBr>
                    <a:lnBlToTr>
                      <a:noFill/>
                    </a:lnBlToTr>
                    <a:solidFill>
                      <a:schemeClr val="accent4">
                        <a:lumMod val="50000"/>
                      </a:schemeClr>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tab pos="1143000" algn="r"/>
                        </a:tabLst>
                      </a:pPr>
                      <a:r>
                        <a:rPr kumimoji="0" lang="en-US" sz="1500" b="0" i="0" u="none" strike="noStrike" cap="none" normalizeH="0" baseline="0" dirty="0" smtClean="0">
                          <a:ln>
                            <a:noFill/>
                          </a:ln>
                          <a:solidFill>
                            <a:schemeClr val="tx1"/>
                          </a:solidFill>
                          <a:effectLst/>
                          <a:latin typeface="Arial" charset="0"/>
                          <a:ea typeface="ＭＳ Ｐゴシック" charset="0"/>
                          <a:cs typeface="ＭＳ Ｐゴシック" charset="0"/>
                        </a:rPr>
                        <a:t>9</a:t>
                      </a: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solidFill>
                      <a:schemeClr val="accent4">
                        <a:lumMod val="50000"/>
                      </a:schemeClr>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11430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a:noFill/>
                    </a:lnT>
                    <a:lnB>
                      <a:noFill/>
                    </a:lnB>
                    <a:lnTlToBr>
                      <a:noFill/>
                    </a:lnTlToBr>
                    <a:lnBlToTr>
                      <a:noFill/>
                    </a:lnBlToTr>
                    <a:solidFill>
                      <a:schemeClr val="accent4">
                        <a:lumMod val="50000"/>
                      </a:schemeClr>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5715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a:noFill/>
                    </a:lnT>
                    <a:lnB>
                      <a:noFill/>
                    </a:lnB>
                    <a:lnTlToBr>
                      <a:noFill/>
                    </a:lnTlToBr>
                    <a:lnBlToTr>
                      <a:noFill/>
                    </a:lnBlToTr>
                    <a:solidFill>
                      <a:schemeClr val="accent4">
                        <a:lumMod val="50000"/>
                      </a:schemeClr>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tab pos="571500" algn="r"/>
                        </a:tabLst>
                      </a:pPr>
                      <a:r>
                        <a:rPr kumimoji="0" lang="en-US" sz="1500" b="0" i="0" u="none" strike="noStrike" cap="none" normalizeH="0" baseline="0" dirty="0" smtClean="0">
                          <a:ln>
                            <a:noFill/>
                          </a:ln>
                          <a:solidFill>
                            <a:schemeClr val="tx1"/>
                          </a:solidFill>
                          <a:effectLst/>
                          <a:latin typeface="Arial" charset="0"/>
                          <a:ea typeface="ＭＳ Ｐゴシック" charset="0"/>
                          <a:cs typeface="ＭＳ Ｐゴシック" charset="0"/>
                        </a:rPr>
                        <a:t>28</a:t>
                      </a: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solidFill>
                      <a:schemeClr val="accent4">
                        <a:lumMod val="50000"/>
                      </a:schemeClr>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5715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a:noFill/>
                    </a:lnT>
                    <a:lnB>
                      <a:noFill/>
                    </a:lnB>
                    <a:lnTlToBr>
                      <a:noFill/>
                    </a:lnTlToBr>
                    <a:lnBlToTr>
                      <a:noFill/>
                    </a:lnBlToTr>
                    <a:solidFill>
                      <a:schemeClr val="accent4">
                        <a:lumMod val="50000"/>
                      </a:schemeClr>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762000" algn="r"/>
                        </a:tabLst>
                      </a:pPr>
                      <a:r>
                        <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rPr>
                        <a:t>	23</a:t>
                      </a:r>
                    </a:p>
                  </a:txBody>
                  <a:tcPr marT="34290" marB="34290" anchor="ctr" horzOverflow="overflow">
                    <a:lnL>
                      <a:noFill/>
                    </a:lnL>
                    <a:lnR>
                      <a:noFill/>
                    </a:lnR>
                    <a:lnT>
                      <a:noFill/>
                    </a:lnT>
                    <a:lnB>
                      <a:noFill/>
                    </a:lnB>
                    <a:lnTlToBr>
                      <a:noFill/>
                    </a:lnTlToBr>
                    <a:lnBlToTr>
                      <a:noFill/>
                    </a:lnBlToTr>
                    <a:solidFill>
                      <a:schemeClr val="accent4">
                        <a:lumMod val="50000"/>
                      </a:schemeClr>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8636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a:noFill/>
                    </a:lnT>
                    <a:lnB>
                      <a:noFill/>
                    </a:lnB>
                    <a:lnTlToBr>
                      <a:noFill/>
                    </a:lnTlToBr>
                    <a:lnBlToTr>
                      <a:noFill/>
                    </a:lnBlToTr>
                    <a:solidFill>
                      <a:schemeClr val="accent4">
                        <a:lumMod val="50000"/>
                      </a:schemeClr>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tab pos="863600" algn="r"/>
                        </a:tabLst>
                      </a:pPr>
                      <a:r>
                        <a:rPr kumimoji="0" lang="en-US" sz="1500" b="0" i="0" u="none" strike="noStrike" cap="none" normalizeH="0" baseline="0" dirty="0" smtClean="0">
                          <a:ln>
                            <a:noFill/>
                          </a:ln>
                          <a:solidFill>
                            <a:schemeClr val="tx1"/>
                          </a:solidFill>
                          <a:effectLst/>
                          <a:latin typeface="Arial" charset="0"/>
                          <a:ea typeface="ＭＳ Ｐゴシック" charset="0"/>
                          <a:cs typeface="ＭＳ Ｐゴシック" charset="0"/>
                        </a:rPr>
                        <a:t>5</a:t>
                      </a: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solidFill>
                      <a:schemeClr val="accent4">
                        <a:lumMod val="50000"/>
                      </a:schemeClr>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8636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cap="flat">
                      <a:noFill/>
                    </a:lnR>
                    <a:lnT>
                      <a:noFill/>
                    </a:lnT>
                    <a:lnB>
                      <a:noFill/>
                    </a:lnB>
                    <a:lnTlToBr>
                      <a:noFill/>
                    </a:lnTlToBr>
                    <a:lnBlToTr>
                      <a:noFill/>
                    </a:lnBlToTr>
                    <a:solidFill>
                      <a:schemeClr val="accent4">
                        <a:lumMod val="50000"/>
                      </a:schemeClr>
                    </a:solidFill>
                  </a:tcPr>
                </a:tc>
              </a:tr>
              <a:tr h="333375">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11430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tab pos="1143000" algn="r"/>
                        </a:tabLst>
                      </a:pPr>
                      <a:r>
                        <a:rPr kumimoji="0" lang="en-US" sz="1500" b="0" i="0" u="none" strike="noStrike" cap="none" normalizeH="0" baseline="0" dirty="0" smtClean="0">
                          <a:ln>
                            <a:noFill/>
                          </a:ln>
                          <a:solidFill>
                            <a:schemeClr val="tx1"/>
                          </a:solidFill>
                          <a:effectLst/>
                          <a:latin typeface="Arial" charset="0"/>
                          <a:ea typeface="ＭＳ Ｐゴシック" charset="0"/>
                          <a:cs typeface="ＭＳ Ｐゴシック" charset="0"/>
                        </a:rPr>
                        <a:t>28</a:t>
                      </a: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w="28575"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11430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5715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tab pos="571500" algn="r"/>
                        </a:tabLst>
                      </a:pPr>
                      <a:r>
                        <a:rPr kumimoji="0" lang="en-US" sz="1500" b="0" i="0" u="none" strike="noStrike" cap="none" normalizeH="0" baseline="0" dirty="0" smtClean="0">
                          <a:ln>
                            <a:noFill/>
                          </a:ln>
                          <a:solidFill>
                            <a:schemeClr val="tx1"/>
                          </a:solidFill>
                          <a:effectLst/>
                          <a:latin typeface="Arial" charset="0"/>
                          <a:ea typeface="ＭＳ Ｐゴシック" charset="0"/>
                          <a:cs typeface="ＭＳ Ｐゴシック" charset="0"/>
                        </a:rPr>
                        <a:t>68</a:t>
                      </a: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w="28575"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5715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8636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tab pos="863600" algn="r"/>
                        </a:tabLst>
                      </a:pPr>
                      <a:r>
                        <a:rPr kumimoji="0" lang="en-US" sz="1500" b="0" i="0" u="none" strike="noStrike" cap="none" normalizeH="0" baseline="0" dirty="0" smtClean="0">
                          <a:ln>
                            <a:noFill/>
                          </a:ln>
                          <a:solidFill>
                            <a:schemeClr val="tx1"/>
                          </a:solidFill>
                          <a:effectLst/>
                          <a:latin typeface="Arial" charset="0"/>
                          <a:ea typeface="ＭＳ Ｐゴシック" charset="0"/>
                          <a:cs typeface="ＭＳ Ｐゴシック" charset="0"/>
                        </a:rPr>
                        <a:t>6</a:t>
                      </a: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a:noFill/>
                    </a:lnR>
                    <a:lnT w="28575"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8636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a:noFill/>
                    </a:lnL>
                    <a:lnR cap="flat">
                      <a:noFill/>
                    </a:lnR>
                    <a:lnT>
                      <a:noFill/>
                    </a:lnT>
                    <a:lnB cap="flat">
                      <a:noFill/>
                    </a:lnB>
                    <a:lnTlToBr>
                      <a:noFill/>
                    </a:lnTlToBr>
                    <a:lnBlToTr>
                      <a:noFill/>
                    </a:lnBlToTr>
                    <a:noFill/>
                  </a:tcPr>
                </a:tc>
              </a:tr>
            </a:tbl>
          </a:graphicData>
        </a:graphic>
      </p:graphicFrame>
      <p:sp>
        <p:nvSpPr>
          <p:cNvPr id="97357" name="Rectangle 8"/>
          <p:cNvSpPr>
            <a:spLocks noGrp="1" noChangeArrowheads="1"/>
          </p:cNvSpPr>
          <p:nvPr>
            <p:ph type="title"/>
          </p:nvPr>
        </p:nvSpPr>
        <p:spPr/>
        <p:txBody>
          <a:bodyPr/>
          <a:lstStyle/>
          <a:p>
            <a:pPr>
              <a:lnSpc>
                <a:spcPct val="80000"/>
              </a:lnSpc>
            </a:pPr>
            <a:r>
              <a:rPr lang="en-US" altLang="en-US" smtClean="0">
                <a:latin typeface="+mn-lt"/>
                <a:cs typeface="Arial" pitchFamily="34" charset="0"/>
              </a:rPr>
              <a:t>Sequencing Example</a:t>
            </a:r>
          </a:p>
        </p:txBody>
      </p:sp>
      <p:sp>
        <p:nvSpPr>
          <p:cNvPr id="98376" name="Rectangle 72"/>
          <p:cNvSpPr>
            <a:spLocks noChangeArrowheads="1"/>
          </p:cNvSpPr>
          <p:nvPr/>
        </p:nvSpPr>
        <p:spPr bwMode="auto">
          <a:xfrm>
            <a:off x="657225" y="1191816"/>
            <a:ext cx="412574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2800">
                <a:latin typeface="+mn-lt"/>
              </a:rPr>
              <a:t>EDD: Sequence B-A-D-C-E</a:t>
            </a:r>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98376"/>
                                        </p:tgtEl>
                                        <p:attrNameLst>
                                          <p:attrName>style.visibility</p:attrName>
                                        </p:attrNameLst>
                                      </p:cBhvr>
                                      <p:to>
                                        <p:strVal val="visible"/>
                                      </p:to>
                                    </p:set>
                                    <p:animEffect transition="in" filter="strips(downRight)">
                                      <p:cBhvr>
                                        <p:cTn id="7" dur="1000"/>
                                        <p:tgtEl>
                                          <p:spTgt spid="98376"/>
                                        </p:tgtEl>
                                      </p:cBhvr>
                                    </p:animEffect>
                                  </p:childTnLst>
                                </p:cTn>
                              </p:par>
                            </p:childTnLst>
                          </p:cTn>
                        </p:par>
                        <p:par>
                          <p:cTn id="8" fill="hold" nodeType="afterGroup">
                            <p:stCondLst>
                              <p:cond delay="2000"/>
                            </p:stCondLst>
                            <p:childTnLst>
                              <p:par>
                                <p:cTn id="9" presetID="18" presetClass="entr" presetSubtype="6" fill="hold" nodeType="afterEffect">
                                  <p:stCondLst>
                                    <p:cond delay="1000"/>
                                  </p:stCondLst>
                                  <p:childTnLst>
                                    <p:set>
                                      <p:cBhvr>
                                        <p:cTn id="10" dur="1" fill="hold">
                                          <p:stCondLst>
                                            <p:cond delay="0"/>
                                          </p:stCondLst>
                                        </p:cTn>
                                        <p:tgtEl>
                                          <p:spTgt spid="98383"/>
                                        </p:tgtEl>
                                        <p:attrNameLst>
                                          <p:attrName>style.visibility</p:attrName>
                                        </p:attrNameLst>
                                      </p:cBhvr>
                                      <p:to>
                                        <p:strVal val="visible"/>
                                      </p:to>
                                    </p:set>
                                    <p:animEffect transition="in" filter="strips(downRight)">
                                      <p:cBhvr>
                                        <p:cTn id="11" dur="1000"/>
                                        <p:tgtEl>
                                          <p:spTgt spid="983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376" grpId="0" autoUpdateAnimBg="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Grp="1" noChangeArrowheads="1"/>
          </p:cNvSpPr>
          <p:nvPr>
            <p:ph type="title"/>
          </p:nvPr>
        </p:nvSpPr>
        <p:spPr/>
        <p:txBody>
          <a:bodyPr/>
          <a:lstStyle/>
          <a:p>
            <a:pPr>
              <a:lnSpc>
                <a:spcPct val="80000"/>
              </a:lnSpc>
            </a:pPr>
            <a:r>
              <a:rPr lang="en-US" altLang="en-US" smtClean="0">
                <a:latin typeface="+mn-lt"/>
                <a:cs typeface="Arial" pitchFamily="34" charset="0"/>
              </a:rPr>
              <a:t>Sequencing Example</a:t>
            </a:r>
          </a:p>
        </p:txBody>
      </p:sp>
      <p:sp>
        <p:nvSpPr>
          <p:cNvPr id="99330" name="Rectangle 66"/>
          <p:cNvSpPr>
            <a:spLocks noChangeArrowheads="1"/>
          </p:cNvSpPr>
          <p:nvPr/>
        </p:nvSpPr>
        <p:spPr bwMode="auto">
          <a:xfrm>
            <a:off x="657225" y="1191816"/>
            <a:ext cx="412574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2800">
                <a:latin typeface="+mn-lt"/>
              </a:rPr>
              <a:t>EDD: Sequence B-A-D-C-E</a:t>
            </a:r>
          </a:p>
        </p:txBody>
      </p:sp>
      <p:sp>
        <p:nvSpPr>
          <p:cNvPr id="100419" name="Rectangle 67"/>
          <p:cNvSpPr>
            <a:spLocks noChangeArrowheads="1"/>
          </p:cNvSpPr>
          <p:nvPr/>
        </p:nvSpPr>
        <p:spPr bwMode="auto">
          <a:xfrm>
            <a:off x="342900" y="1844279"/>
            <a:ext cx="8458200" cy="2571750"/>
          </a:xfrm>
          <a:prstGeom prst="rect">
            <a:avLst/>
          </a:prstGeom>
          <a:solidFill>
            <a:schemeClr val="accent4"/>
          </a:solidFill>
          <a:ln w="9525">
            <a:solidFill>
              <a:schemeClr val="tx1"/>
            </a:solidFill>
            <a:miter lim="800000"/>
            <a:headEnd/>
            <a:tailEnd/>
          </a:ln>
          <a:effectLst/>
          <a:extLst/>
        </p:spPr>
        <p:txBody>
          <a:bodyPr wrap="none" anchor="ctr"/>
          <a:lstStyle/>
          <a:p>
            <a:pPr fontAlgn="auto">
              <a:spcBef>
                <a:spcPts val="0"/>
              </a:spcBef>
              <a:spcAft>
                <a:spcPts val="0"/>
              </a:spcAft>
              <a:defRPr/>
            </a:pPr>
            <a:endParaRPr lang="en-US" sz="1400" dirty="0">
              <a:latin typeface="+mn-lt"/>
              <a:cs typeface="+mn-cs"/>
            </a:endParaRPr>
          </a:p>
        </p:txBody>
      </p:sp>
      <p:grpSp>
        <p:nvGrpSpPr>
          <p:cNvPr id="100420" name="Group 68"/>
          <p:cNvGrpSpPr>
            <a:grpSpLocks/>
          </p:cNvGrpSpPr>
          <p:nvPr/>
        </p:nvGrpSpPr>
        <p:grpSpPr bwMode="auto">
          <a:xfrm>
            <a:off x="500064" y="1970485"/>
            <a:ext cx="7723192" cy="566737"/>
            <a:chOff x="315" y="1655"/>
            <a:chExt cx="4865" cy="476"/>
          </a:xfrm>
        </p:grpSpPr>
        <p:sp>
          <p:nvSpPr>
            <p:cNvPr id="99349" name="Rectangle 69"/>
            <p:cNvSpPr>
              <a:spLocks noChangeArrowheads="1"/>
            </p:cNvSpPr>
            <p:nvPr/>
          </p:nvSpPr>
          <p:spPr bwMode="auto">
            <a:xfrm>
              <a:off x="315" y="1756"/>
              <a:ext cx="4865"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600"/>
                <a:t>Average completion time =  </a:t>
              </a:r>
              <a:r>
                <a:rPr lang="en-US" altLang="en-US" sz="1600" smtClean="0"/>
                <a:t>                                                         </a:t>
              </a:r>
              <a:r>
                <a:rPr lang="en-US" altLang="en-US" sz="1600"/>
                <a:t>= 68/5 = 13.6 days</a:t>
              </a:r>
            </a:p>
          </p:txBody>
        </p:sp>
        <p:grpSp>
          <p:nvGrpSpPr>
            <p:cNvPr id="99350" name="Group 70"/>
            <p:cNvGrpSpPr>
              <a:grpSpLocks/>
            </p:cNvGrpSpPr>
            <p:nvPr/>
          </p:nvGrpSpPr>
          <p:grpSpPr bwMode="auto">
            <a:xfrm>
              <a:off x="2341" y="1655"/>
              <a:ext cx="1506" cy="476"/>
              <a:chOff x="2341" y="1655"/>
              <a:chExt cx="1506" cy="476"/>
            </a:xfrm>
          </p:grpSpPr>
          <p:sp>
            <p:nvSpPr>
              <p:cNvPr id="99351" name="Rectangle 71"/>
              <p:cNvSpPr>
                <a:spLocks noChangeArrowheads="1"/>
              </p:cNvSpPr>
              <p:nvPr/>
            </p:nvSpPr>
            <p:spPr bwMode="auto">
              <a:xfrm>
                <a:off x="2492" y="1655"/>
                <a:ext cx="1195" cy="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gn="ctr">
                  <a:lnSpc>
                    <a:spcPct val="110000"/>
                  </a:lnSpc>
                </a:pPr>
                <a:r>
                  <a:rPr lang="en-US" altLang="en-US" sz="1400"/>
                  <a:t>Sum of total flow time</a:t>
                </a:r>
              </a:p>
              <a:p>
                <a:pPr algn="ctr">
                  <a:lnSpc>
                    <a:spcPct val="110000"/>
                  </a:lnSpc>
                </a:pPr>
                <a:r>
                  <a:rPr lang="en-US" altLang="en-US" sz="1400"/>
                  <a:t>Number of jobs</a:t>
                </a:r>
              </a:p>
            </p:txBody>
          </p:sp>
          <p:sp>
            <p:nvSpPr>
              <p:cNvPr id="99352" name="Line 72"/>
              <p:cNvSpPr>
                <a:spLocks noChangeShapeType="1"/>
              </p:cNvSpPr>
              <p:nvPr/>
            </p:nvSpPr>
            <p:spPr bwMode="auto">
              <a:xfrm flipH="1">
                <a:off x="2341" y="1885"/>
                <a:ext cx="150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400"/>
              </a:p>
            </p:txBody>
          </p:sp>
        </p:grpSp>
      </p:grpSp>
      <p:grpSp>
        <p:nvGrpSpPr>
          <p:cNvPr id="100441" name="Group 89"/>
          <p:cNvGrpSpPr>
            <a:grpSpLocks/>
          </p:cNvGrpSpPr>
          <p:nvPr/>
        </p:nvGrpSpPr>
        <p:grpSpPr bwMode="auto">
          <a:xfrm>
            <a:off x="1128714" y="2572940"/>
            <a:ext cx="6894517" cy="566737"/>
            <a:chOff x="463" y="2161"/>
            <a:chExt cx="4343" cy="476"/>
          </a:xfrm>
        </p:grpSpPr>
        <p:sp>
          <p:nvSpPr>
            <p:cNvPr id="99345" name="Rectangle 74"/>
            <p:cNvSpPr>
              <a:spLocks noChangeArrowheads="1"/>
            </p:cNvSpPr>
            <p:nvPr/>
          </p:nvSpPr>
          <p:spPr bwMode="auto">
            <a:xfrm>
              <a:off x="463" y="2278"/>
              <a:ext cx="4343"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600"/>
                <a:t>Utilization metric =  </a:t>
              </a:r>
              <a:r>
                <a:rPr lang="en-US" altLang="en-US" sz="1600" smtClean="0"/>
                <a:t>                                                           </a:t>
              </a:r>
              <a:r>
                <a:rPr lang="en-US" altLang="en-US" sz="1600"/>
                <a:t>= 28/68 = 41.2%</a:t>
              </a:r>
            </a:p>
          </p:txBody>
        </p:sp>
        <p:grpSp>
          <p:nvGrpSpPr>
            <p:cNvPr id="99346" name="Group 75"/>
            <p:cNvGrpSpPr>
              <a:grpSpLocks/>
            </p:cNvGrpSpPr>
            <p:nvPr/>
          </p:nvGrpSpPr>
          <p:grpSpPr bwMode="auto">
            <a:xfrm>
              <a:off x="1903" y="2161"/>
              <a:ext cx="1510" cy="476"/>
              <a:chOff x="1903" y="2161"/>
              <a:chExt cx="1510" cy="476"/>
            </a:xfrm>
          </p:grpSpPr>
          <p:sp>
            <p:nvSpPr>
              <p:cNvPr id="99347" name="Rectangle 76"/>
              <p:cNvSpPr>
                <a:spLocks noChangeArrowheads="1"/>
              </p:cNvSpPr>
              <p:nvPr/>
            </p:nvSpPr>
            <p:spPr bwMode="auto">
              <a:xfrm>
                <a:off x="2064" y="2161"/>
                <a:ext cx="1195" cy="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gn="ctr">
                  <a:lnSpc>
                    <a:spcPct val="110000"/>
                  </a:lnSpc>
                </a:pPr>
                <a:r>
                  <a:rPr lang="en-US" altLang="en-US" sz="1400"/>
                  <a:t>Total job work time</a:t>
                </a:r>
              </a:p>
              <a:p>
                <a:pPr algn="ctr">
                  <a:lnSpc>
                    <a:spcPct val="110000"/>
                  </a:lnSpc>
                </a:pPr>
                <a:r>
                  <a:rPr lang="en-US" altLang="en-US" sz="1400"/>
                  <a:t>Sum of total flow time</a:t>
                </a:r>
              </a:p>
            </p:txBody>
          </p:sp>
          <p:sp>
            <p:nvSpPr>
              <p:cNvPr id="99348" name="Line 77"/>
              <p:cNvSpPr>
                <a:spLocks noChangeShapeType="1"/>
              </p:cNvSpPr>
              <p:nvPr/>
            </p:nvSpPr>
            <p:spPr bwMode="auto">
              <a:xfrm>
                <a:off x="1903" y="2399"/>
                <a:ext cx="151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400"/>
              </a:p>
            </p:txBody>
          </p:sp>
        </p:grpSp>
      </p:grpSp>
      <p:grpSp>
        <p:nvGrpSpPr>
          <p:cNvPr id="100430" name="Group 78"/>
          <p:cNvGrpSpPr>
            <a:grpSpLocks/>
          </p:cNvGrpSpPr>
          <p:nvPr/>
        </p:nvGrpSpPr>
        <p:grpSpPr bwMode="auto">
          <a:xfrm>
            <a:off x="777875" y="3176582"/>
            <a:ext cx="7477128" cy="566737"/>
            <a:chOff x="490" y="2668"/>
            <a:chExt cx="4710" cy="476"/>
          </a:xfrm>
        </p:grpSpPr>
        <p:sp>
          <p:nvSpPr>
            <p:cNvPr id="99340" name="Rectangle 79"/>
            <p:cNvSpPr>
              <a:spLocks noChangeArrowheads="1"/>
            </p:cNvSpPr>
            <p:nvPr/>
          </p:nvSpPr>
          <p:spPr bwMode="auto">
            <a:xfrm>
              <a:off x="490" y="2698"/>
              <a:ext cx="1631" cy="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nSpc>
                  <a:spcPct val="85000"/>
                </a:lnSpc>
              </a:pPr>
              <a:r>
                <a:rPr lang="en-US" altLang="en-US" sz="1600"/>
                <a:t>Average number of jobs in the system</a:t>
              </a:r>
            </a:p>
          </p:txBody>
        </p:sp>
        <p:sp>
          <p:nvSpPr>
            <p:cNvPr id="99341" name="Rectangle 80"/>
            <p:cNvSpPr>
              <a:spLocks noChangeArrowheads="1"/>
            </p:cNvSpPr>
            <p:nvPr/>
          </p:nvSpPr>
          <p:spPr bwMode="auto">
            <a:xfrm>
              <a:off x="2010" y="2765"/>
              <a:ext cx="3190"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600"/>
                <a:t>= </a:t>
              </a:r>
              <a:r>
                <a:rPr lang="en-US" altLang="en-US" sz="1600" smtClean="0"/>
                <a:t>                                                   </a:t>
              </a:r>
              <a:r>
                <a:rPr lang="en-US" altLang="en-US" sz="1600"/>
                <a:t>= 68/28 = 2.43 jobs</a:t>
              </a:r>
            </a:p>
          </p:txBody>
        </p:sp>
        <p:grpSp>
          <p:nvGrpSpPr>
            <p:cNvPr id="99342" name="Group 81"/>
            <p:cNvGrpSpPr>
              <a:grpSpLocks/>
            </p:cNvGrpSpPr>
            <p:nvPr/>
          </p:nvGrpSpPr>
          <p:grpSpPr bwMode="auto">
            <a:xfrm>
              <a:off x="2212" y="2668"/>
              <a:ext cx="1521" cy="476"/>
              <a:chOff x="2212" y="2668"/>
              <a:chExt cx="1521" cy="476"/>
            </a:xfrm>
          </p:grpSpPr>
          <p:sp>
            <p:nvSpPr>
              <p:cNvPr id="99343" name="Rectangle 82"/>
              <p:cNvSpPr>
                <a:spLocks noChangeArrowheads="1"/>
              </p:cNvSpPr>
              <p:nvPr/>
            </p:nvSpPr>
            <p:spPr bwMode="auto">
              <a:xfrm>
                <a:off x="2384" y="2668"/>
                <a:ext cx="1195" cy="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gn="ctr">
                  <a:lnSpc>
                    <a:spcPct val="110000"/>
                  </a:lnSpc>
                </a:pPr>
                <a:r>
                  <a:rPr lang="en-US" altLang="en-US" sz="1400"/>
                  <a:t>Sum of total flow time</a:t>
                </a:r>
              </a:p>
              <a:p>
                <a:pPr algn="ctr">
                  <a:lnSpc>
                    <a:spcPct val="110000"/>
                  </a:lnSpc>
                </a:pPr>
                <a:r>
                  <a:rPr lang="en-US" altLang="en-US" sz="1400"/>
                  <a:t>Total job work time</a:t>
                </a:r>
              </a:p>
            </p:txBody>
          </p:sp>
          <p:sp>
            <p:nvSpPr>
              <p:cNvPr id="99344" name="Line 83"/>
              <p:cNvSpPr>
                <a:spLocks noChangeShapeType="1"/>
              </p:cNvSpPr>
              <p:nvPr/>
            </p:nvSpPr>
            <p:spPr bwMode="auto">
              <a:xfrm>
                <a:off x="2212" y="2890"/>
                <a:ext cx="152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400"/>
              </a:p>
            </p:txBody>
          </p:sp>
        </p:grpSp>
      </p:grpSp>
      <p:grpSp>
        <p:nvGrpSpPr>
          <p:cNvPr id="100436" name="Group 84"/>
          <p:cNvGrpSpPr>
            <a:grpSpLocks/>
          </p:cNvGrpSpPr>
          <p:nvPr/>
        </p:nvGrpSpPr>
        <p:grpSpPr bwMode="auto">
          <a:xfrm>
            <a:off x="1138239" y="3789759"/>
            <a:ext cx="6921505" cy="566737"/>
            <a:chOff x="672" y="3183"/>
            <a:chExt cx="4360" cy="476"/>
          </a:xfrm>
        </p:grpSpPr>
        <p:sp>
          <p:nvSpPr>
            <p:cNvPr id="99336" name="Rectangle 85"/>
            <p:cNvSpPr>
              <a:spLocks noChangeArrowheads="1"/>
            </p:cNvSpPr>
            <p:nvPr/>
          </p:nvSpPr>
          <p:spPr bwMode="auto">
            <a:xfrm>
              <a:off x="672" y="3292"/>
              <a:ext cx="4360"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600"/>
                <a:t>Average job lateness =     </a:t>
              </a:r>
              <a:r>
                <a:rPr lang="en-US" altLang="en-US" sz="1600" smtClean="0"/>
                <a:t>                                                 </a:t>
              </a:r>
              <a:r>
                <a:rPr lang="en-US" altLang="en-US" sz="1600"/>
                <a:t>= 6/5 = 1.2 days</a:t>
              </a:r>
            </a:p>
          </p:txBody>
        </p:sp>
        <p:grpSp>
          <p:nvGrpSpPr>
            <p:cNvPr id="99337" name="Group 86"/>
            <p:cNvGrpSpPr>
              <a:grpSpLocks/>
            </p:cNvGrpSpPr>
            <p:nvPr/>
          </p:nvGrpSpPr>
          <p:grpSpPr bwMode="auto">
            <a:xfrm>
              <a:off x="2436" y="3183"/>
              <a:ext cx="1139" cy="476"/>
              <a:chOff x="2436" y="3183"/>
              <a:chExt cx="1139" cy="476"/>
            </a:xfrm>
          </p:grpSpPr>
          <p:sp>
            <p:nvSpPr>
              <p:cNvPr id="99338" name="Rectangle 87"/>
              <p:cNvSpPr>
                <a:spLocks noChangeArrowheads="1"/>
              </p:cNvSpPr>
              <p:nvPr/>
            </p:nvSpPr>
            <p:spPr bwMode="auto">
              <a:xfrm>
                <a:off x="2565" y="3183"/>
                <a:ext cx="881" cy="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gn="ctr">
                  <a:lnSpc>
                    <a:spcPct val="110000"/>
                  </a:lnSpc>
                </a:pPr>
                <a:r>
                  <a:rPr lang="en-US" altLang="en-US" sz="1400"/>
                  <a:t>Total late days</a:t>
                </a:r>
              </a:p>
              <a:p>
                <a:pPr algn="ctr">
                  <a:lnSpc>
                    <a:spcPct val="110000"/>
                  </a:lnSpc>
                </a:pPr>
                <a:r>
                  <a:rPr lang="en-US" altLang="en-US" sz="1400"/>
                  <a:t>Number of jobs</a:t>
                </a:r>
              </a:p>
            </p:txBody>
          </p:sp>
          <p:sp>
            <p:nvSpPr>
              <p:cNvPr id="99339" name="Line 88"/>
              <p:cNvSpPr>
                <a:spLocks noChangeShapeType="1"/>
              </p:cNvSpPr>
              <p:nvPr/>
            </p:nvSpPr>
            <p:spPr bwMode="auto">
              <a:xfrm>
                <a:off x="2436" y="3421"/>
                <a:ext cx="1139"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400"/>
              </a:p>
            </p:txBody>
          </p:sp>
        </p:grpSp>
      </p:gr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1000"/>
                                  </p:stCondLst>
                                  <p:childTnLst>
                                    <p:set>
                                      <p:cBhvr>
                                        <p:cTn id="6" dur="1" fill="hold">
                                          <p:stCondLst>
                                            <p:cond delay="0"/>
                                          </p:stCondLst>
                                        </p:cTn>
                                        <p:tgtEl>
                                          <p:spTgt spid="100420"/>
                                        </p:tgtEl>
                                        <p:attrNameLst>
                                          <p:attrName>style.visibility</p:attrName>
                                        </p:attrNameLst>
                                      </p:cBhvr>
                                      <p:to>
                                        <p:strVal val="visible"/>
                                      </p:to>
                                    </p:set>
                                    <p:animEffect transition="in" filter="wipe(left)">
                                      <p:cBhvr>
                                        <p:cTn id="7" dur="1000"/>
                                        <p:tgtEl>
                                          <p:spTgt spid="100420"/>
                                        </p:tgtEl>
                                      </p:cBhvr>
                                    </p:animEffect>
                                  </p:childTnLst>
                                </p:cTn>
                              </p:par>
                            </p:childTnLst>
                          </p:cTn>
                        </p:par>
                        <p:par>
                          <p:cTn id="8" fill="hold" nodeType="afterGroup">
                            <p:stCondLst>
                              <p:cond delay="2000"/>
                            </p:stCondLst>
                            <p:childTnLst>
                              <p:par>
                                <p:cTn id="9" presetID="22" presetClass="entr" presetSubtype="8" fill="hold" nodeType="afterEffect">
                                  <p:stCondLst>
                                    <p:cond delay="1000"/>
                                  </p:stCondLst>
                                  <p:childTnLst>
                                    <p:set>
                                      <p:cBhvr>
                                        <p:cTn id="10" dur="1" fill="hold">
                                          <p:stCondLst>
                                            <p:cond delay="0"/>
                                          </p:stCondLst>
                                        </p:cTn>
                                        <p:tgtEl>
                                          <p:spTgt spid="100441"/>
                                        </p:tgtEl>
                                        <p:attrNameLst>
                                          <p:attrName>style.visibility</p:attrName>
                                        </p:attrNameLst>
                                      </p:cBhvr>
                                      <p:to>
                                        <p:strVal val="visible"/>
                                      </p:to>
                                    </p:set>
                                    <p:animEffect transition="in" filter="wipe(left)">
                                      <p:cBhvr>
                                        <p:cTn id="11" dur="1000"/>
                                        <p:tgtEl>
                                          <p:spTgt spid="100441"/>
                                        </p:tgtEl>
                                      </p:cBhvr>
                                    </p:animEffect>
                                  </p:childTnLst>
                                </p:cTn>
                              </p:par>
                            </p:childTnLst>
                          </p:cTn>
                        </p:par>
                        <p:par>
                          <p:cTn id="12" fill="hold" nodeType="afterGroup">
                            <p:stCondLst>
                              <p:cond delay="4000"/>
                            </p:stCondLst>
                            <p:childTnLst>
                              <p:par>
                                <p:cTn id="13" presetID="22" presetClass="entr" presetSubtype="8" fill="hold" nodeType="afterEffect">
                                  <p:stCondLst>
                                    <p:cond delay="1000"/>
                                  </p:stCondLst>
                                  <p:childTnLst>
                                    <p:set>
                                      <p:cBhvr>
                                        <p:cTn id="14" dur="1" fill="hold">
                                          <p:stCondLst>
                                            <p:cond delay="0"/>
                                          </p:stCondLst>
                                        </p:cTn>
                                        <p:tgtEl>
                                          <p:spTgt spid="100430"/>
                                        </p:tgtEl>
                                        <p:attrNameLst>
                                          <p:attrName>style.visibility</p:attrName>
                                        </p:attrNameLst>
                                      </p:cBhvr>
                                      <p:to>
                                        <p:strVal val="visible"/>
                                      </p:to>
                                    </p:set>
                                    <p:animEffect transition="in" filter="wipe(left)">
                                      <p:cBhvr>
                                        <p:cTn id="15" dur="1000"/>
                                        <p:tgtEl>
                                          <p:spTgt spid="100430"/>
                                        </p:tgtEl>
                                      </p:cBhvr>
                                    </p:animEffect>
                                  </p:childTnLst>
                                </p:cTn>
                              </p:par>
                            </p:childTnLst>
                          </p:cTn>
                        </p:par>
                        <p:par>
                          <p:cTn id="16" fill="hold" nodeType="afterGroup">
                            <p:stCondLst>
                              <p:cond delay="6000"/>
                            </p:stCondLst>
                            <p:childTnLst>
                              <p:par>
                                <p:cTn id="17" presetID="22" presetClass="entr" presetSubtype="8" fill="hold" nodeType="afterEffect">
                                  <p:stCondLst>
                                    <p:cond delay="1000"/>
                                  </p:stCondLst>
                                  <p:childTnLst>
                                    <p:set>
                                      <p:cBhvr>
                                        <p:cTn id="18" dur="1" fill="hold">
                                          <p:stCondLst>
                                            <p:cond delay="0"/>
                                          </p:stCondLst>
                                        </p:cTn>
                                        <p:tgtEl>
                                          <p:spTgt spid="100436"/>
                                        </p:tgtEl>
                                        <p:attrNameLst>
                                          <p:attrName>style.visibility</p:attrName>
                                        </p:attrNameLst>
                                      </p:cBhvr>
                                      <p:to>
                                        <p:strVal val="visible"/>
                                      </p:to>
                                    </p:set>
                                    <p:animEffect transition="in" filter="wipe(left)">
                                      <p:cBhvr>
                                        <p:cTn id="19" dur="1000"/>
                                        <p:tgtEl>
                                          <p:spTgt spid="1004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582" name="Group 182"/>
          <p:cNvGraphicFramePr>
            <a:graphicFrameLocks noGrp="1"/>
          </p:cNvGraphicFramePr>
          <p:nvPr/>
        </p:nvGraphicFramePr>
        <p:xfrm>
          <a:off x="685800" y="1800225"/>
          <a:ext cx="7804157" cy="2686050"/>
        </p:xfrm>
        <a:graphic>
          <a:graphicData uri="http://schemas.openxmlformats.org/drawingml/2006/table">
            <a:tbl>
              <a:tblPr/>
              <a:tblGrid>
                <a:gridCol w="1600070"/>
                <a:gridCol w="838132"/>
                <a:gridCol w="520658"/>
                <a:gridCol w="836545"/>
                <a:gridCol w="208266"/>
                <a:gridCol w="674633"/>
                <a:gridCol w="208266"/>
                <a:gridCol w="1446095"/>
                <a:gridCol w="490497"/>
                <a:gridCol w="490498"/>
                <a:gridCol w="490497"/>
              </a:tblGrid>
              <a:tr h="685800">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rPr>
                        <a:t>Job Sequence</a:t>
                      </a:r>
                    </a:p>
                  </a:txBody>
                  <a:tcPr marL="91433" marR="91433" marT="34290" marB="34290" anchor="b" horzOverflow="overflow">
                    <a:lnL cap="flat">
                      <a:noFill/>
                    </a:lnL>
                    <a:lnR>
                      <a:noFill/>
                    </a:lnR>
                    <a:lnT cap="flat">
                      <a:noFill/>
                    </a:lnT>
                    <a:lnB w="28575" cap="flat" cmpd="sng" algn="ctr">
                      <a:solidFill>
                        <a:schemeClr val="tx1"/>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rPr>
                        <a:t>Job Work (Processing) Time</a:t>
                      </a:r>
                    </a:p>
                  </a:txBody>
                  <a:tcPr marL="91433" marR="91433" marT="34290" marB="34290" anchor="b" horzOverflow="overflow">
                    <a:lnL>
                      <a:noFill/>
                    </a:lnL>
                    <a:lnR>
                      <a:noFill/>
                    </a:lnR>
                    <a:lnT cap="flat">
                      <a:noFill/>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gridSpan="3">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rPr>
                        <a:t>Flow Time</a:t>
                      </a:r>
                    </a:p>
                  </a:txBody>
                  <a:tcPr marL="91433" marR="91433" marT="34290" marB="34290" anchor="b" horzOverflow="overflow">
                    <a:lnL>
                      <a:noFill/>
                    </a:lnL>
                    <a:lnR>
                      <a:noFill/>
                    </a:lnR>
                    <a:lnT cap="flat">
                      <a:noFill/>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rPr>
                        <a:t>Job Due Date</a:t>
                      </a:r>
                    </a:p>
                  </a:txBody>
                  <a:tcPr marL="91433" marR="91433" marT="34290" marB="34290" anchor="b" horzOverflow="overflow">
                    <a:lnL>
                      <a:noFill/>
                    </a:lnL>
                    <a:lnR>
                      <a:noFill/>
                    </a:lnR>
                    <a:lnT cap="flat">
                      <a:noFill/>
                    </a:lnT>
                    <a:lnB w="28575" cap="flat" cmpd="sng" algn="ctr">
                      <a:solidFill>
                        <a:schemeClr val="tx1"/>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rPr>
                        <a:t>Job Lateness</a:t>
                      </a:r>
                    </a:p>
                  </a:txBody>
                  <a:tcPr marL="91433" marR="91433" marT="34290" marB="34290" anchor="b" horzOverflow="overflow">
                    <a:lnL>
                      <a:noFill/>
                    </a:lnL>
                    <a:lnR cap="flat">
                      <a:noFill/>
                    </a:lnR>
                    <a:lnT cap="flat">
                      <a:noFill/>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r>
              <a:tr h="342900">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rPr>
                        <a:t>E</a:t>
                      </a:r>
                    </a:p>
                  </a:txBody>
                  <a:tcPr marL="91433" marR="91433" marT="34290" marB="34290" anchor="ctr" horzOverflow="overflow">
                    <a:lnL cap="flat">
                      <a:noFill/>
                    </a:lnL>
                    <a:lnR>
                      <a:noFill/>
                    </a:lnR>
                    <a:lnT w="28575" cap="flat" cmpd="sng" algn="ctr">
                      <a:solidFill>
                        <a:schemeClr val="tx1"/>
                      </a:solidFill>
                      <a:prstDash val="solid"/>
                      <a:round/>
                      <a:headEnd type="none" w="med" len="med"/>
                      <a:tailEnd type="none" w="med" len="med"/>
                    </a:lnT>
                    <a:lnB>
                      <a:noFill/>
                    </a:lnB>
                    <a:lnTlToBr>
                      <a:noFill/>
                    </a:lnTlToBr>
                    <a:lnBlToTr>
                      <a:noFill/>
                    </a:lnBlToTr>
                    <a:solidFill>
                      <a:schemeClr val="accent4">
                        <a:lumMod val="50000"/>
                      </a:schemeClr>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11430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L="91433" marR="91433" marT="34290" marB="34290" anchor="ctr"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solidFill>
                      <a:schemeClr val="accent4">
                        <a:lumMod val="50000"/>
                      </a:schemeClr>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tab pos="1143000" algn="r"/>
                        </a:tabLst>
                      </a:pPr>
                      <a:r>
                        <a:rPr kumimoji="0" lang="en-US" sz="1500" b="0" i="0" u="none" strike="noStrike" cap="none" normalizeH="0" baseline="0" dirty="0" smtClean="0">
                          <a:ln>
                            <a:noFill/>
                          </a:ln>
                          <a:solidFill>
                            <a:schemeClr val="tx1"/>
                          </a:solidFill>
                          <a:effectLst/>
                          <a:latin typeface="Arial" charset="0"/>
                          <a:ea typeface="ＭＳ Ｐゴシック" charset="0"/>
                          <a:cs typeface="ＭＳ Ｐゴシック" charset="0"/>
                        </a:rPr>
                        <a:t>9</a:t>
                      </a: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L="91433" marR="91433" marT="34290" marB="34290" anchor="ctr"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solidFill>
                      <a:schemeClr val="accent4">
                        <a:lumMod val="50000"/>
                      </a:schemeClr>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11430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L="91433" marR="91433" marT="34290" marB="34290" anchor="ctr"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solidFill>
                      <a:schemeClr val="accent4">
                        <a:lumMod val="50000"/>
                      </a:schemeClr>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5715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L="91433" marR="91433" marT="34290" marB="34290" anchor="ctr"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solidFill>
                      <a:schemeClr val="accent4">
                        <a:lumMod val="50000"/>
                      </a:schemeClr>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tab pos="571500" algn="r"/>
                        </a:tabLst>
                      </a:pPr>
                      <a:r>
                        <a:rPr kumimoji="0" lang="en-US" sz="1500" b="0" i="0" u="none" strike="noStrike" cap="none" normalizeH="0" baseline="0" dirty="0" smtClean="0">
                          <a:ln>
                            <a:noFill/>
                          </a:ln>
                          <a:solidFill>
                            <a:schemeClr val="tx1"/>
                          </a:solidFill>
                          <a:effectLst/>
                          <a:latin typeface="Arial" charset="0"/>
                          <a:ea typeface="ＭＳ Ｐゴシック" charset="0"/>
                          <a:cs typeface="ＭＳ Ｐゴシック" charset="0"/>
                        </a:rPr>
                        <a:t>9</a:t>
                      </a: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L="91433" marR="91433" marT="34290" marB="34290" anchor="ctr"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solidFill>
                      <a:schemeClr val="accent4">
                        <a:lumMod val="50000"/>
                      </a:schemeClr>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5715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L="91433" marR="91433" marT="34290" marB="34290" anchor="ctr"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solidFill>
                      <a:schemeClr val="accent4">
                        <a:lumMod val="50000"/>
                      </a:schemeClr>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762000" algn="r"/>
                        </a:tabLst>
                      </a:pPr>
                      <a:r>
                        <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rPr>
                        <a:t>	23</a:t>
                      </a:r>
                    </a:p>
                  </a:txBody>
                  <a:tcPr marL="91433" marR="91433" marT="34290" marB="34290" anchor="ctr"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solidFill>
                      <a:schemeClr val="accent4">
                        <a:lumMod val="50000"/>
                      </a:schemeClr>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8636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L="91433" marR="91433" marT="34290" marB="34290" anchor="ctr"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solidFill>
                      <a:schemeClr val="accent4">
                        <a:lumMod val="50000"/>
                      </a:schemeClr>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tab pos="863600" algn="r"/>
                        </a:tabLst>
                      </a:pPr>
                      <a:r>
                        <a:rPr kumimoji="0" lang="en-US" sz="1500" b="0" i="0" u="none" strike="noStrike" cap="none" normalizeH="0" baseline="0" dirty="0" smtClean="0">
                          <a:ln>
                            <a:noFill/>
                          </a:ln>
                          <a:solidFill>
                            <a:schemeClr val="tx1"/>
                          </a:solidFill>
                          <a:effectLst/>
                          <a:latin typeface="Arial" charset="0"/>
                          <a:ea typeface="ＭＳ Ｐゴシック" charset="0"/>
                          <a:cs typeface="ＭＳ Ｐゴシック" charset="0"/>
                        </a:rPr>
                        <a:t>0</a:t>
                      </a: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L="91433" marR="91433" marT="34290" marB="34290" anchor="ctr"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solidFill>
                      <a:schemeClr val="accent4">
                        <a:lumMod val="50000"/>
                      </a:schemeClr>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8636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L="91433" marR="91433" marT="34290" marB="34290" anchor="ctr" horzOverflow="overflow">
                    <a:lnL>
                      <a:noFill/>
                    </a:lnL>
                    <a:lnR cap="flat">
                      <a:noFill/>
                    </a:lnR>
                    <a:lnT w="28575" cap="flat" cmpd="sng" algn="ctr">
                      <a:solidFill>
                        <a:schemeClr val="tx1"/>
                      </a:solidFill>
                      <a:prstDash val="solid"/>
                      <a:round/>
                      <a:headEnd type="none" w="med" len="med"/>
                      <a:tailEnd type="none" w="med" len="med"/>
                    </a:lnT>
                    <a:lnB>
                      <a:noFill/>
                    </a:lnB>
                    <a:lnTlToBr>
                      <a:noFill/>
                    </a:lnTlToBr>
                    <a:lnBlToTr>
                      <a:noFill/>
                    </a:lnBlToTr>
                    <a:solidFill>
                      <a:schemeClr val="accent4">
                        <a:lumMod val="50000"/>
                      </a:schemeClr>
                    </a:solidFill>
                  </a:tcPr>
                </a:tc>
              </a:tr>
              <a:tr h="333375">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rPr>
                        <a:t>C</a:t>
                      </a:r>
                    </a:p>
                  </a:txBody>
                  <a:tcPr marL="91433" marR="91433" marT="34290" marB="34290" anchor="ctr" horzOverflow="overflow">
                    <a:lnL cap="flat">
                      <a:noFill/>
                    </a:lnL>
                    <a:lnR>
                      <a:noFill/>
                    </a:lnR>
                    <a:lnT>
                      <a:noFill/>
                    </a:lnT>
                    <a:lnB>
                      <a:noFill/>
                    </a:lnB>
                    <a:lnTlToBr>
                      <a:noFill/>
                    </a:lnTlToBr>
                    <a:lnBlToTr>
                      <a:noFill/>
                    </a:lnBlToTr>
                    <a:solidFill>
                      <a:schemeClr val="accent2"/>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11430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L="91433" marR="91433" marT="34290" marB="34290" anchor="ctr" horzOverflow="overflow">
                    <a:lnL>
                      <a:noFill/>
                    </a:lnL>
                    <a:lnR>
                      <a:noFill/>
                    </a:lnR>
                    <a:lnT>
                      <a:noFill/>
                    </a:lnT>
                    <a:lnB>
                      <a:noFill/>
                    </a:lnB>
                    <a:lnTlToBr>
                      <a:noFill/>
                    </a:lnTlToBr>
                    <a:lnBlToTr>
                      <a:noFill/>
                    </a:lnBlToTr>
                    <a:solidFill>
                      <a:schemeClr val="accent2"/>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tab pos="1143000" algn="r"/>
                        </a:tabLst>
                      </a:pPr>
                      <a:r>
                        <a:rPr kumimoji="0" lang="en-US" sz="1500" b="0" i="0" u="none" strike="noStrike" cap="none" normalizeH="0" baseline="0" dirty="0" smtClean="0">
                          <a:ln>
                            <a:noFill/>
                          </a:ln>
                          <a:solidFill>
                            <a:schemeClr val="tx1"/>
                          </a:solidFill>
                          <a:effectLst/>
                          <a:latin typeface="Arial" charset="0"/>
                          <a:ea typeface="ＭＳ Ｐゴシック" charset="0"/>
                          <a:cs typeface="ＭＳ Ｐゴシック" charset="0"/>
                        </a:rPr>
                        <a:t>8</a:t>
                      </a: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L="91433" marR="91433" marT="34290" marB="34290" anchor="ctr" horzOverflow="overflow">
                    <a:lnL>
                      <a:noFill/>
                    </a:lnL>
                    <a:lnR>
                      <a:noFill/>
                    </a:lnR>
                    <a:lnT>
                      <a:noFill/>
                    </a:lnT>
                    <a:lnB>
                      <a:noFill/>
                    </a:lnB>
                    <a:lnTlToBr>
                      <a:noFill/>
                    </a:lnTlToBr>
                    <a:lnBlToTr>
                      <a:noFill/>
                    </a:lnBlToTr>
                    <a:solidFill>
                      <a:schemeClr val="accent2"/>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11430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L="91433" marR="91433" marT="34290" marB="34290" anchor="ctr" horzOverflow="overflow">
                    <a:lnL>
                      <a:noFill/>
                    </a:lnL>
                    <a:lnR>
                      <a:noFill/>
                    </a:lnR>
                    <a:lnT>
                      <a:noFill/>
                    </a:lnT>
                    <a:lnB>
                      <a:noFill/>
                    </a:lnB>
                    <a:lnTlToBr>
                      <a:noFill/>
                    </a:lnTlToBr>
                    <a:lnBlToTr>
                      <a:noFill/>
                    </a:lnBlToTr>
                    <a:solidFill>
                      <a:schemeClr val="accent2"/>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5715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L="91433" marR="91433" marT="34290" marB="34290" anchor="ctr" horzOverflow="overflow">
                    <a:lnL>
                      <a:noFill/>
                    </a:lnL>
                    <a:lnR>
                      <a:noFill/>
                    </a:lnR>
                    <a:lnT>
                      <a:noFill/>
                    </a:lnT>
                    <a:lnB>
                      <a:noFill/>
                    </a:lnB>
                    <a:lnTlToBr>
                      <a:noFill/>
                    </a:lnTlToBr>
                    <a:lnBlToTr>
                      <a:noFill/>
                    </a:lnBlToTr>
                    <a:solidFill>
                      <a:schemeClr val="accent2"/>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tab pos="571500" algn="r"/>
                        </a:tabLst>
                      </a:pPr>
                      <a:r>
                        <a:rPr kumimoji="0" lang="en-US" sz="1500" b="0" i="0" u="none" strike="noStrike" cap="none" normalizeH="0" baseline="0" dirty="0" smtClean="0">
                          <a:ln>
                            <a:noFill/>
                          </a:ln>
                          <a:solidFill>
                            <a:schemeClr val="tx1"/>
                          </a:solidFill>
                          <a:effectLst/>
                          <a:latin typeface="Arial" charset="0"/>
                          <a:ea typeface="ＭＳ Ｐゴシック" charset="0"/>
                          <a:cs typeface="ＭＳ Ｐゴシック" charset="0"/>
                        </a:rPr>
                        <a:t>17</a:t>
                      </a: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L="91433" marR="91433" marT="34290" marB="34290" anchor="ctr" horzOverflow="overflow">
                    <a:lnL>
                      <a:noFill/>
                    </a:lnL>
                    <a:lnR>
                      <a:noFill/>
                    </a:lnR>
                    <a:lnT>
                      <a:noFill/>
                    </a:lnT>
                    <a:lnB>
                      <a:noFill/>
                    </a:lnB>
                    <a:lnTlToBr>
                      <a:noFill/>
                    </a:lnTlToBr>
                    <a:lnBlToTr>
                      <a:noFill/>
                    </a:lnBlToTr>
                    <a:solidFill>
                      <a:schemeClr val="accent2"/>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5715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L="91433" marR="91433" marT="34290" marB="34290" anchor="ctr" horzOverflow="overflow">
                    <a:lnL>
                      <a:noFill/>
                    </a:lnL>
                    <a:lnR>
                      <a:noFill/>
                    </a:lnR>
                    <a:lnT>
                      <a:noFill/>
                    </a:lnT>
                    <a:lnB>
                      <a:noFill/>
                    </a:lnB>
                    <a:lnTlToBr>
                      <a:noFill/>
                    </a:lnTlToBr>
                    <a:lnBlToTr>
                      <a:noFill/>
                    </a:lnBlToTr>
                    <a:solidFill>
                      <a:schemeClr val="accent2"/>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762000" algn="r"/>
                        </a:tabLst>
                      </a:pPr>
                      <a:r>
                        <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rPr>
                        <a:t>	18</a:t>
                      </a:r>
                    </a:p>
                  </a:txBody>
                  <a:tcPr marL="91433" marR="91433" marT="34290" marB="34290" anchor="ctr" horzOverflow="overflow">
                    <a:lnL>
                      <a:noFill/>
                    </a:lnL>
                    <a:lnR>
                      <a:noFill/>
                    </a:lnR>
                    <a:lnT>
                      <a:noFill/>
                    </a:lnT>
                    <a:lnB>
                      <a:noFill/>
                    </a:lnB>
                    <a:lnTlToBr>
                      <a:noFill/>
                    </a:lnTlToBr>
                    <a:lnBlToTr>
                      <a:noFill/>
                    </a:lnBlToTr>
                    <a:solidFill>
                      <a:schemeClr val="accent2"/>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8636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L="91433" marR="91433" marT="34290" marB="34290" anchor="ctr" horzOverflow="overflow">
                    <a:lnL>
                      <a:noFill/>
                    </a:lnL>
                    <a:lnR>
                      <a:noFill/>
                    </a:lnR>
                    <a:lnT>
                      <a:noFill/>
                    </a:lnT>
                    <a:lnB>
                      <a:noFill/>
                    </a:lnB>
                    <a:lnTlToBr>
                      <a:noFill/>
                    </a:lnTlToBr>
                    <a:lnBlToTr>
                      <a:noFill/>
                    </a:lnBlToTr>
                    <a:solidFill>
                      <a:schemeClr val="accent2"/>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tab pos="863600" algn="r"/>
                        </a:tabLst>
                      </a:pPr>
                      <a:r>
                        <a:rPr kumimoji="0" lang="en-US" sz="1500" b="0" i="0" u="none" strike="noStrike" cap="none" normalizeH="0" baseline="0" dirty="0" smtClean="0">
                          <a:ln>
                            <a:noFill/>
                          </a:ln>
                          <a:solidFill>
                            <a:schemeClr val="tx1"/>
                          </a:solidFill>
                          <a:effectLst/>
                          <a:latin typeface="Arial" charset="0"/>
                          <a:ea typeface="ＭＳ Ｐゴシック" charset="0"/>
                          <a:cs typeface="ＭＳ Ｐゴシック" charset="0"/>
                        </a:rPr>
                        <a:t>0</a:t>
                      </a: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L="91433" marR="91433" marT="34290" marB="34290" anchor="ctr" horzOverflow="overflow">
                    <a:lnL>
                      <a:noFill/>
                    </a:lnL>
                    <a:lnR>
                      <a:noFill/>
                    </a:lnR>
                    <a:lnT>
                      <a:noFill/>
                    </a:lnT>
                    <a:lnB>
                      <a:noFill/>
                    </a:lnB>
                    <a:lnTlToBr>
                      <a:noFill/>
                    </a:lnTlToBr>
                    <a:lnBlToTr>
                      <a:noFill/>
                    </a:lnBlToTr>
                    <a:solidFill>
                      <a:schemeClr val="accent2"/>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8636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L="91433" marR="91433" marT="34290" marB="34290" anchor="ctr" horzOverflow="overflow">
                    <a:lnL>
                      <a:noFill/>
                    </a:lnL>
                    <a:lnR cap="flat">
                      <a:noFill/>
                    </a:lnR>
                    <a:lnT>
                      <a:noFill/>
                    </a:lnT>
                    <a:lnB>
                      <a:noFill/>
                    </a:lnB>
                    <a:lnTlToBr>
                      <a:noFill/>
                    </a:lnTlToBr>
                    <a:lnBlToTr>
                      <a:noFill/>
                    </a:lnBlToTr>
                    <a:solidFill>
                      <a:schemeClr val="accent2"/>
                    </a:solidFill>
                  </a:tcPr>
                </a:tc>
              </a:tr>
              <a:tr h="333375">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rPr>
                        <a:t>A</a:t>
                      </a:r>
                    </a:p>
                  </a:txBody>
                  <a:tcPr marL="91433" marR="91433" marT="34290" marB="34290" anchor="ctr" horzOverflow="overflow">
                    <a:lnL cap="flat">
                      <a:noFill/>
                    </a:lnL>
                    <a:lnR>
                      <a:noFill/>
                    </a:lnR>
                    <a:lnT>
                      <a:noFill/>
                    </a:lnT>
                    <a:lnB>
                      <a:noFill/>
                    </a:lnB>
                    <a:lnTlToBr>
                      <a:noFill/>
                    </a:lnTlToBr>
                    <a:lnBlToTr>
                      <a:noFill/>
                    </a:lnBlToTr>
                    <a:solidFill>
                      <a:schemeClr val="accent4"/>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11430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L="91433" marR="91433" marT="34290" marB="34290" anchor="ctr" horzOverflow="overflow">
                    <a:lnL>
                      <a:noFill/>
                    </a:lnL>
                    <a:lnR>
                      <a:noFill/>
                    </a:lnR>
                    <a:lnT>
                      <a:noFill/>
                    </a:lnT>
                    <a:lnB>
                      <a:noFill/>
                    </a:lnB>
                    <a:lnTlToBr>
                      <a:noFill/>
                    </a:lnTlToBr>
                    <a:lnBlToTr>
                      <a:noFill/>
                    </a:lnBlToTr>
                    <a:solidFill>
                      <a:schemeClr val="accent4"/>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tab pos="1143000" algn="r"/>
                        </a:tabLst>
                      </a:pPr>
                      <a:r>
                        <a:rPr kumimoji="0" lang="en-US" sz="1500" b="0" i="0" u="none" strike="noStrike" cap="none" normalizeH="0" baseline="0" dirty="0" smtClean="0">
                          <a:ln>
                            <a:noFill/>
                          </a:ln>
                          <a:solidFill>
                            <a:schemeClr val="tx1"/>
                          </a:solidFill>
                          <a:effectLst/>
                          <a:latin typeface="Arial" charset="0"/>
                          <a:ea typeface="ＭＳ Ｐゴシック" charset="0"/>
                          <a:cs typeface="ＭＳ Ｐゴシック" charset="0"/>
                        </a:rPr>
                        <a:t>6</a:t>
                      </a: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L="91433" marR="91433" marT="34290" marB="34290" anchor="ctr" horzOverflow="overflow">
                    <a:lnL>
                      <a:noFill/>
                    </a:lnL>
                    <a:lnR>
                      <a:noFill/>
                    </a:lnR>
                    <a:lnT>
                      <a:noFill/>
                    </a:lnT>
                    <a:lnB>
                      <a:noFill/>
                    </a:lnB>
                    <a:lnTlToBr>
                      <a:noFill/>
                    </a:lnTlToBr>
                    <a:lnBlToTr>
                      <a:noFill/>
                    </a:lnBlToTr>
                    <a:solidFill>
                      <a:schemeClr val="accent4"/>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11430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L="91433" marR="91433" marT="34290" marB="34290" anchor="ctr" horzOverflow="overflow">
                    <a:lnL>
                      <a:noFill/>
                    </a:lnL>
                    <a:lnR>
                      <a:noFill/>
                    </a:lnR>
                    <a:lnT>
                      <a:noFill/>
                    </a:lnT>
                    <a:lnB>
                      <a:noFill/>
                    </a:lnB>
                    <a:lnTlToBr>
                      <a:noFill/>
                    </a:lnTlToBr>
                    <a:lnBlToTr>
                      <a:noFill/>
                    </a:lnBlToTr>
                    <a:solidFill>
                      <a:schemeClr val="accent4"/>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5715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L="91433" marR="91433" marT="34290" marB="34290" anchor="ctr" horzOverflow="overflow">
                    <a:lnL>
                      <a:noFill/>
                    </a:lnL>
                    <a:lnR>
                      <a:noFill/>
                    </a:lnR>
                    <a:lnT>
                      <a:noFill/>
                    </a:lnT>
                    <a:lnB>
                      <a:noFill/>
                    </a:lnB>
                    <a:lnTlToBr>
                      <a:noFill/>
                    </a:lnTlToBr>
                    <a:lnBlToTr>
                      <a:noFill/>
                    </a:lnBlToTr>
                    <a:solidFill>
                      <a:schemeClr val="accent4"/>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tab pos="571500" algn="r"/>
                        </a:tabLst>
                      </a:pPr>
                      <a:r>
                        <a:rPr kumimoji="0" lang="en-US" sz="1500" b="0" i="0" u="none" strike="noStrike" cap="none" normalizeH="0" baseline="0" dirty="0" smtClean="0">
                          <a:ln>
                            <a:noFill/>
                          </a:ln>
                          <a:solidFill>
                            <a:schemeClr val="tx1"/>
                          </a:solidFill>
                          <a:effectLst/>
                          <a:latin typeface="Arial" charset="0"/>
                          <a:ea typeface="ＭＳ Ｐゴシック" charset="0"/>
                          <a:cs typeface="ＭＳ Ｐゴシック" charset="0"/>
                        </a:rPr>
                        <a:t>23</a:t>
                      </a: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L="91433" marR="91433" marT="34290" marB="34290" anchor="ctr" horzOverflow="overflow">
                    <a:lnL>
                      <a:noFill/>
                    </a:lnL>
                    <a:lnR>
                      <a:noFill/>
                    </a:lnR>
                    <a:lnT>
                      <a:noFill/>
                    </a:lnT>
                    <a:lnB>
                      <a:noFill/>
                    </a:lnB>
                    <a:lnTlToBr>
                      <a:noFill/>
                    </a:lnTlToBr>
                    <a:lnBlToTr>
                      <a:noFill/>
                    </a:lnBlToTr>
                    <a:solidFill>
                      <a:schemeClr val="accent4"/>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5715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L="91433" marR="91433" marT="34290" marB="34290" anchor="ctr" horzOverflow="overflow">
                    <a:lnL>
                      <a:noFill/>
                    </a:lnL>
                    <a:lnR>
                      <a:noFill/>
                    </a:lnR>
                    <a:lnT>
                      <a:noFill/>
                    </a:lnT>
                    <a:lnB>
                      <a:noFill/>
                    </a:lnB>
                    <a:lnTlToBr>
                      <a:noFill/>
                    </a:lnTlToBr>
                    <a:lnBlToTr>
                      <a:noFill/>
                    </a:lnBlToTr>
                    <a:solidFill>
                      <a:schemeClr val="accent4"/>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762000" algn="r"/>
                        </a:tabLst>
                      </a:pPr>
                      <a:r>
                        <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rPr>
                        <a:t>	8</a:t>
                      </a:r>
                    </a:p>
                  </a:txBody>
                  <a:tcPr marL="91433" marR="91433" marT="34290" marB="34290" anchor="ctr" horzOverflow="overflow">
                    <a:lnL>
                      <a:noFill/>
                    </a:lnL>
                    <a:lnR>
                      <a:noFill/>
                    </a:lnR>
                    <a:lnT>
                      <a:noFill/>
                    </a:lnT>
                    <a:lnB>
                      <a:noFill/>
                    </a:lnB>
                    <a:lnTlToBr>
                      <a:noFill/>
                    </a:lnTlToBr>
                    <a:lnBlToTr>
                      <a:noFill/>
                    </a:lnBlToTr>
                    <a:solidFill>
                      <a:schemeClr val="accent4"/>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8636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L="91433" marR="91433" marT="34290" marB="34290" anchor="ctr" horzOverflow="overflow">
                    <a:lnL>
                      <a:noFill/>
                    </a:lnL>
                    <a:lnR>
                      <a:noFill/>
                    </a:lnR>
                    <a:lnT>
                      <a:noFill/>
                    </a:lnT>
                    <a:lnB>
                      <a:noFill/>
                    </a:lnB>
                    <a:lnTlToBr>
                      <a:noFill/>
                    </a:lnTlToBr>
                    <a:lnBlToTr>
                      <a:noFill/>
                    </a:lnBlToTr>
                    <a:solidFill>
                      <a:schemeClr val="accent4"/>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tab pos="863600" algn="r"/>
                        </a:tabLst>
                      </a:pPr>
                      <a:r>
                        <a:rPr kumimoji="0" lang="en-US" sz="1500" b="0" i="0" u="none" strike="noStrike" cap="none" normalizeH="0" baseline="0" dirty="0" smtClean="0">
                          <a:ln>
                            <a:noFill/>
                          </a:ln>
                          <a:solidFill>
                            <a:schemeClr val="tx1"/>
                          </a:solidFill>
                          <a:effectLst/>
                          <a:latin typeface="Arial" charset="0"/>
                          <a:ea typeface="ＭＳ Ｐゴシック" charset="0"/>
                          <a:cs typeface="ＭＳ Ｐゴシック" charset="0"/>
                        </a:rPr>
                        <a:t>15</a:t>
                      </a: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L="91433" marR="91433" marT="34290" marB="34290" anchor="ctr" horzOverflow="overflow">
                    <a:lnL>
                      <a:noFill/>
                    </a:lnL>
                    <a:lnR>
                      <a:noFill/>
                    </a:lnR>
                    <a:lnT>
                      <a:noFill/>
                    </a:lnT>
                    <a:lnB>
                      <a:noFill/>
                    </a:lnB>
                    <a:lnTlToBr>
                      <a:noFill/>
                    </a:lnTlToBr>
                    <a:lnBlToTr>
                      <a:noFill/>
                    </a:lnBlToTr>
                    <a:solidFill>
                      <a:schemeClr val="accent4"/>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8636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L="91433" marR="91433" marT="34290" marB="34290" anchor="ctr" horzOverflow="overflow">
                    <a:lnL>
                      <a:noFill/>
                    </a:lnL>
                    <a:lnR cap="flat">
                      <a:noFill/>
                    </a:lnR>
                    <a:lnT>
                      <a:noFill/>
                    </a:lnT>
                    <a:lnB>
                      <a:noFill/>
                    </a:lnB>
                    <a:lnTlToBr>
                      <a:noFill/>
                    </a:lnTlToBr>
                    <a:lnBlToTr>
                      <a:noFill/>
                    </a:lnBlToTr>
                    <a:solidFill>
                      <a:schemeClr val="accent4"/>
                    </a:solidFill>
                  </a:tcPr>
                </a:tc>
              </a:tr>
              <a:tr h="314325">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rPr>
                        <a:t>D</a:t>
                      </a:r>
                    </a:p>
                  </a:txBody>
                  <a:tcPr marL="91433" marR="91433" marT="34290" marB="34290" anchor="ctr" horzOverflow="overflow">
                    <a:lnL cap="flat">
                      <a:noFill/>
                    </a:lnL>
                    <a:lnR>
                      <a:noFill/>
                    </a:lnR>
                    <a:lnT>
                      <a:noFill/>
                    </a:lnT>
                    <a:lnB>
                      <a:noFill/>
                    </a:lnB>
                    <a:lnTlToBr>
                      <a:noFill/>
                    </a:lnTlToBr>
                    <a:lnBlToTr>
                      <a:noFill/>
                    </a:lnBlToTr>
                    <a:solidFill>
                      <a:schemeClr val="accent3"/>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11430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L="91433" marR="91433" marT="34290" marB="34290" anchor="ctr" horzOverflow="overflow">
                    <a:lnL>
                      <a:noFill/>
                    </a:lnL>
                    <a:lnR>
                      <a:noFill/>
                    </a:lnR>
                    <a:lnT>
                      <a:noFill/>
                    </a:lnT>
                    <a:lnB>
                      <a:noFill/>
                    </a:lnB>
                    <a:lnTlToBr>
                      <a:noFill/>
                    </a:lnTlToBr>
                    <a:lnBlToTr>
                      <a:noFill/>
                    </a:lnBlToTr>
                    <a:solidFill>
                      <a:schemeClr val="accent3"/>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tab pos="1143000" algn="r"/>
                        </a:tabLst>
                      </a:pPr>
                      <a:r>
                        <a:rPr kumimoji="0" lang="en-US" sz="1500" b="0" i="0" u="none" strike="noStrike" cap="none" normalizeH="0" baseline="0" dirty="0" smtClean="0">
                          <a:ln>
                            <a:noFill/>
                          </a:ln>
                          <a:solidFill>
                            <a:schemeClr val="tx1"/>
                          </a:solidFill>
                          <a:effectLst/>
                          <a:latin typeface="Arial" charset="0"/>
                          <a:ea typeface="ＭＳ Ｐゴシック" charset="0"/>
                          <a:cs typeface="ＭＳ Ｐゴシック" charset="0"/>
                        </a:rPr>
                        <a:t>3</a:t>
                      </a: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L="91433" marR="91433" marT="34290" marB="34290" anchor="ctr" horzOverflow="overflow">
                    <a:lnL>
                      <a:noFill/>
                    </a:lnL>
                    <a:lnR>
                      <a:noFill/>
                    </a:lnR>
                    <a:lnT>
                      <a:noFill/>
                    </a:lnT>
                    <a:lnB>
                      <a:noFill/>
                    </a:lnB>
                    <a:lnTlToBr>
                      <a:noFill/>
                    </a:lnTlToBr>
                    <a:lnBlToTr>
                      <a:noFill/>
                    </a:lnBlToTr>
                    <a:solidFill>
                      <a:schemeClr val="accent3"/>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11430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L="91433" marR="91433" marT="34290" marB="34290" anchor="ctr" horzOverflow="overflow">
                    <a:lnL>
                      <a:noFill/>
                    </a:lnL>
                    <a:lnR>
                      <a:noFill/>
                    </a:lnR>
                    <a:lnT>
                      <a:noFill/>
                    </a:lnT>
                    <a:lnB>
                      <a:noFill/>
                    </a:lnB>
                    <a:lnTlToBr>
                      <a:noFill/>
                    </a:lnTlToBr>
                    <a:lnBlToTr>
                      <a:noFill/>
                    </a:lnBlToTr>
                    <a:solidFill>
                      <a:schemeClr val="accent3"/>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5715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L="91433" marR="91433" marT="34290" marB="34290" anchor="ctr" horzOverflow="overflow">
                    <a:lnL>
                      <a:noFill/>
                    </a:lnL>
                    <a:lnR>
                      <a:noFill/>
                    </a:lnR>
                    <a:lnT>
                      <a:noFill/>
                    </a:lnT>
                    <a:lnB>
                      <a:noFill/>
                    </a:lnB>
                    <a:lnTlToBr>
                      <a:noFill/>
                    </a:lnTlToBr>
                    <a:lnBlToTr>
                      <a:noFill/>
                    </a:lnBlToTr>
                    <a:solidFill>
                      <a:schemeClr val="accent3"/>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tab pos="571500" algn="r"/>
                        </a:tabLst>
                      </a:pPr>
                      <a:r>
                        <a:rPr kumimoji="0" lang="en-US" sz="1500" b="0" i="0" u="none" strike="noStrike" cap="none" normalizeH="0" baseline="0" dirty="0" smtClean="0">
                          <a:ln>
                            <a:noFill/>
                          </a:ln>
                          <a:solidFill>
                            <a:schemeClr val="tx1"/>
                          </a:solidFill>
                          <a:effectLst/>
                          <a:latin typeface="Arial" charset="0"/>
                          <a:ea typeface="ＭＳ Ｐゴシック" charset="0"/>
                          <a:cs typeface="ＭＳ Ｐゴシック" charset="0"/>
                        </a:rPr>
                        <a:t>26</a:t>
                      </a: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L="91433" marR="91433" marT="34290" marB="34290" anchor="ctr" horzOverflow="overflow">
                    <a:lnL>
                      <a:noFill/>
                    </a:lnL>
                    <a:lnR>
                      <a:noFill/>
                    </a:lnR>
                    <a:lnT>
                      <a:noFill/>
                    </a:lnT>
                    <a:lnB>
                      <a:noFill/>
                    </a:lnB>
                    <a:lnTlToBr>
                      <a:noFill/>
                    </a:lnTlToBr>
                    <a:lnBlToTr>
                      <a:noFill/>
                    </a:lnBlToTr>
                    <a:solidFill>
                      <a:schemeClr val="accent3"/>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5715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L="91433" marR="91433" marT="34290" marB="34290" anchor="ctr" horzOverflow="overflow">
                    <a:lnL>
                      <a:noFill/>
                    </a:lnL>
                    <a:lnR>
                      <a:noFill/>
                    </a:lnR>
                    <a:lnT>
                      <a:noFill/>
                    </a:lnT>
                    <a:lnB>
                      <a:noFill/>
                    </a:lnB>
                    <a:lnTlToBr>
                      <a:noFill/>
                    </a:lnTlToBr>
                    <a:lnBlToTr>
                      <a:noFill/>
                    </a:lnBlToTr>
                    <a:solidFill>
                      <a:schemeClr val="accent3"/>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762000" algn="r"/>
                        </a:tabLst>
                      </a:pPr>
                      <a:r>
                        <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rPr>
                        <a:t>	15</a:t>
                      </a:r>
                    </a:p>
                  </a:txBody>
                  <a:tcPr marL="91433" marR="91433" marT="34290" marB="34290" anchor="ctr" horzOverflow="overflow">
                    <a:lnL>
                      <a:noFill/>
                    </a:lnL>
                    <a:lnR>
                      <a:noFill/>
                    </a:lnR>
                    <a:lnT>
                      <a:noFill/>
                    </a:lnT>
                    <a:lnB>
                      <a:noFill/>
                    </a:lnB>
                    <a:lnTlToBr>
                      <a:noFill/>
                    </a:lnTlToBr>
                    <a:lnBlToTr>
                      <a:noFill/>
                    </a:lnBlToTr>
                    <a:solidFill>
                      <a:schemeClr val="accent3"/>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8636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L="91433" marR="91433" marT="34290" marB="34290" anchor="ctr" horzOverflow="overflow">
                    <a:lnL>
                      <a:noFill/>
                    </a:lnL>
                    <a:lnR>
                      <a:noFill/>
                    </a:lnR>
                    <a:lnT>
                      <a:noFill/>
                    </a:lnT>
                    <a:lnB>
                      <a:noFill/>
                    </a:lnB>
                    <a:lnTlToBr>
                      <a:noFill/>
                    </a:lnTlToBr>
                    <a:lnBlToTr>
                      <a:noFill/>
                    </a:lnBlToTr>
                    <a:solidFill>
                      <a:schemeClr val="accent3"/>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tab pos="863600" algn="r"/>
                        </a:tabLst>
                      </a:pPr>
                      <a:r>
                        <a:rPr kumimoji="0" lang="en-US" sz="1500" b="0" i="0" u="none" strike="noStrike" cap="none" normalizeH="0" baseline="0" dirty="0" smtClean="0">
                          <a:ln>
                            <a:noFill/>
                          </a:ln>
                          <a:solidFill>
                            <a:schemeClr val="tx1"/>
                          </a:solidFill>
                          <a:effectLst/>
                          <a:latin typeface="Arial" charset="0"/>
                          <a:ea typeface="ＭＳ Ｐゴシック" charset="0"/>
                          <a:cs typeface="ＭＳ Ｐゴシック" charset="0"/>
                        </a:rPr>
                        <a:t>11</a:t>
                      </a: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L="91433" marR="91433" marT="34290" marB="34290" anchor="ctr" horzOverflow="overflow">
                    <a:lnL>
                      <a:noFill/>
                    </a:lnL>
                    <a:lnR>
                      <a:noFill/>
                    </a:lnR>
                    <a:lnT>
                      <a:noFill/>
                    </a:lnT>
                    <a:lnB>
                      <a:noFill/>
                    </a:lnB>
                    <a:lnTlToBr>
                      <a:noFill/>
                    </a:lnTlToBr>
                    <a:lnBlToTr>
                      <a:noFill/>
                    </a:lnBlToTr>
                    <a:solidFill>
                      <a:schemeClr val="accent3"/>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8636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L="91433" marR="91433" marT="34290" marB="34290" anchor="ctr" horzOverflow="overflow">
                    <a:lnL>
                      <a:noFill/>
                    </a:lnL>
                    <a:lnR cap="flat">
                      <a:noFill/>
                    </a:lnR>
                    <a:lnT>
                      <a:noFill/>
                    </a:lnT>
                    <a:lnB>
                      <a:noFill/>
                    </a:lnB>
                    <a:lnTlToBr>
                      <a:noFill/>
                    </a:lnTlToBr>
                    <a:lnBlToTr>
                      <a:noFill/>
                    </a:lnBlToTr>
                    <a:solidFill>
                      <a:schemeClr val="accent3"/>
                    </a:solidFill>
                  </a:tcPr>
                </a:tc>
              </a:tr>
              <a:tr h="342900">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rPr>
                        <a:t>B</a:t>
                      </a:r>
                    </a:p>
                  </a:txBody>
                  <a:tcPr marL="91433" marR="91433" marT="34290" marB="34290" anchor="ctr" horzOverflow="overflow">
                    <a:lnL cap="flat">
                      <a:noFill/>
                    </a:lnL>
                    <a:lnR>
                      <a:noFill/>
                    </a:lnR>
                    <a:lnT>
                      <a:noFill/>
                    </a:lnT>
                    <a:lnB>
                      <a:noFill/>
                    </a:lnB>
                    <a:lnTlToBr>
                      <a:noFill/>
                    </a:lnTlToBr>
                    <a:lnBlToTr>
                      <a:noFill/>
                    </a:lnBlToTr>
                    <a:solidFill>
                      <a:schemeClr val="accent6">
                        <a:lumMod val="75000"/>
                      </a:schemeClr>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11430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L="91433" marR="91433" marT="34290" marB="34290" anchor="ctr" horzOverflow="overflow">
                    <a:lnL>
                      <a:noFill/>
                    </a:lnL>
                    <a:lnR>
                      <a:noFill/>
                    </a:lnR>
                    <a:lnT>
                      <a:noFill/>
                    </a:lnT>
                    <a:lnB>
                      <a:noFill/>
                    </a:lnB>
                    <a:lnTlToBr>
                      <a:noFill/>
                    </a:lnTlToBr>
                    <a:lnBlToTr>
                      <a:noFill/>
                    </a:lnBlToTr>
                    <a:solidFill>
                      <a:schemeClr val="accent6">
                        <a:lumMod val="75000"/>
                      </a:schemeClr>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tab pos="1143000" algn="r"/>
                        </a:tabLst>
                      </a:pPr>
                      <a:r>
                        <a:rPr kumimoji="0" lang="en-US" sz="1500" b="0" i="0" u="none" strike="noStrike" cap="none" normalizeH="0" baseline="0" dirty="0" smtClean="0">
                          <a:ln>
                            <a:noFill/>
                          </a:ln>
                          <a:solidFill>
                            <a:schemeClr val="tx1"/>
                          </a:solidFill>
                          <a:effectLst/>
                          <a:latin typeface="Arial" charset="0"/>
                          <a:ea typeface="ＭＳ Ｐゴシック" charset="0"/>
                          <a:cs typeface="ＭＳ Ｐゴシック" charset="0"/>
                        </a:rPr>
                        <a:t>2</a:t>
                      </a: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L="91433" marR="91433" marT="34290" marB="34290" anchor="ctr"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solidFill>
                      <a:schemeClr val="accent6">
                        <a:lumMod val="75000"/>
                      </a:schemeClr>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11430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L="91433" marR="91433" marT="34290" marB="34290" anchor="ctr" horzOverflow="overflow">
                    <a:lnL>
                      <a:noFill/>
                    </a:lnL>
                    <a:lnR>
                      <a:noFill/>
                    </a:lnR>
                    <a:lnT>
                      <a:noFill/>
                    </a:lnT>
                    <a:lnB>
                      <a:noFill/>
                    </a:lnB>
                    <a:lnTlToBr>
                      <a:noFill/>
                    </a:lnTlToBr>
                    <a:lnBlToTr>
                      <a:noFill/>
                    </a:lnBlToTr>
                    <a:solidFill>
                      <a:schemeClr val="accent6">
                        <a:lumMod val="75000"/>
                      </a:schemeClr>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5715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L="91433" marR="91433" marT="34290" marB="34290" anchor="ctr" horzOverflow="overflow">
                    <a:lnL>
                      <a:noFill/>
                    </a:lnL>
                    <a:lnR>
                      <a:noFill/>
                    </a:lnR>
                    <a:lnT>
                      <a:noFill/>
                    </a:lnT>
                    <a:lnB>
                      <a:noFill/>
                    </a:lnB>
                    <a:lnTlToBr>
                      <a:noFill/>
                    </a:lnTlToBr>
                    <a:lnBlToTr>
                      <a:noFill/>
                    </a:lnBlToTr>
                    <a:solidFill>
                      <a:schemeClr val="accent6">
                        <a:lumMod val="75000"/>
                      </a:schemeClr>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tab pos="571500" algn="r"/>
                        </a:tabLst>
                      </a:pPr>
                      <a:r>
                        <a:rPr kumimoji="0" lang="en-US" sz="1500" b="0" i="0" u="none" strike="noStrike" cap="none" normalizeH="0" baseline="0" dirty="0" smtClean="0">
                          <a:ln>
                            <a:noFill/>
                          </a:ln>
                          <a:solidFill>
                            <a:schemeClr val="tx1"/>
                          </a:solidFill>
                          <a:effectLst/>
                          <a:latin typeface="Arial" charset="0"/>
                          <a:ea typeface="ＭＳ Ｐゴシック" charset="0"/>
                          <a:cs typeface="ＭＳ Ｐゴシック" charset="0"/>
                        </a:rPr>
                        <a:t>28</a:t>
                      </a: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L="91433" marR="91433" marT="34290" marB="34290" anchor="ctr"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solidFill>
                      <a:schemeClr val="accent6">
                        <a:lumMod val="75000"/>
                      </a:schemeClr>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5715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L="91433" marR="91433" marT="34290" marB="34290" anchor="ctr" horzOverflow="overflow">
                    <a:lnL>
                      <a:noFill/>
                    </a:lnL>
                    <a:lnR>
                      <a:noFill/>
                    </a:lnR>
                    <a:lnT>
                      <a:noFill/>
                    </a:lnT>
                    <a:lnB>
                      <a:noFill/>
                    </a:lnB>
                    <a:lnTlToBr>
                      <a:noFill/>
                    </a:lnTlToBr>
                    <a:lnBlToTr>
                      <a:noFill/>
                    </a:lnBlToTr>
                    <a:solidFill>
                      <a:schemeClr val="accent6">
                        <a:lumMod val="75000"/>
                      </a:schemeClr>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762000" algn="r"/>
                        </a:tabLst>
                      </a:pPr>
                      <a:r>
                        <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rPr>
                        <a:t>	6</a:t>
                      </a:r>
                    </a:p>
                  </a:txBody>
                  <a:tcPr marL="91433" marR="91433" marT="34290" marB="34290" anchor="ctr" horzOverflow="overflow">
                    <a:lnL>
                      <a:noFill/>
                    </a:lnL>
                    <a:lnR>
                      <a:noFill/>
                    </a:lnR>
                    <a:lnT>
                      <a:noFill/>
                    </a:lnT>
                    <a:lnB>
                      <a:noFill/>
                    </a:lnB>
                    <a:lnTlToBr>
                      <a:noFill/>
                    </a:lnTlToBr>
                    <a:lnBlToTr>
                      <a:noFill/>
                    </a:lnBlToTr>
                    <a:solidFill>
                      <a:schemeClr val="accent6">
                        <a:lumMod val="75000"/>
                      </a:schemeClr>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8636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L="91433" marR="91433" marT="34290" marB="34290" anchor="ctr" horzOverflow="overflow">
                    <a:lnL>
                      <a:noFill/>
                    </a:lnL>
                    <a:lnR>
                      <a:noFill/>
                    </a:lnR>
                    <a:lnT>
                      <a:noFill/>
                    </a:lnT>
                    <a:lnB>
                      <a:noFill/>
                    </a:lnB>
                    <a:lnTlToBr>
                      <a:noFill/>
                    </a:lnTlToBr>
                    <a:lnBlToTr>
                      <a:noFill/>
                    </a:lnBlToTr>
                    <a:solidFill>
                      <a:schemeClr val="accent6">
                        <a:lumMod val="75000"/>
                      </a:schemeClr>
                    </a:solid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tab pos="863600" algn="r"/>
                        </a:tabLst>
                      </a:pPr>
                      <a:r>
                        <a:rPr kumimoji="0" lang="en-US" sz="1500" b="0" i="0" u="none" strike="noStrike" cap="none" normalizeH="0" baseline="0" dirty="0" smtClean="0">
                          <a:ln>
                            <a:noFill/>
                          </a:ln>
                          <a:solidFill>
                            <a:schemeClr val="tx1"/>
                          </a:solidFill>
                          <a:effectLst/>
                          <a:latin typeface="Arial" charset="0"/>
                          <a:ea typeface="ＭＳ Ｐゴシック" charset="0"/>
                          <a:cs typeface="ＭＳ Ｐゴシック" charset="0"/>
                        </a:rPr>
                        <a:t>22</a:t>
                      </a: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L="91433" marR="91433" marT="34290" marB="34290" anchor="ctr"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solidFill>
                      <a:schemeClr val="accent6">
                        <a:lumMod val="75000"/>
                      </a:schemeClr>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8636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L="91433" marR="91433" marT="34290" marB="34290" anchor="ctr" horzOverflow="overflow">
                    <a:lnL>
                      <a:noFill/>
                    </a:lnL>
                    <a:lnR cap="flat">
                      <a:noFill/>
                    </a:lnR>
                    <a:lnT>
                      <a:noFill/>
                    </a:lnT>
                    <a:lnB>
                      <a:noFill/>
                    </a:lnB>
                    <a:lnTlToBr>
                      <a:noFill/>
                    </a:lnTlToBr>
                    <a:lnBlToTr>
                      <a:noFill/>
                    </a:lnBlToTr>
                    <a:solidFill>
                      <a:schemeClr val="accent6">
                        <a:lumMod val="75000"/>
                      </a:schemeClr>
                    </a:solidFill>
                  </a:tcPr>
                </a:tc>
              </a:tr>
              <a:tr h="333375">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L="91433" marR="91433" marT="34290" marB="34290" anchor="ctr"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11430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L="91433" marR="91433" marT="34290" marB="34290" anchor="ctr" horzOverflow="overflow">
                    <a:lnL>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tab pos="1143000" algn="r"/>
                        </a:tabLst>
                      </a:pPr>
                      <a:r>
                        <a:rPr kumimoji="0" lang="en-US" sz="1500" b="0" i="0" u="none" strike="noStrike" cap="none" normalizeH="0" baseline="0" dirty="0" smtClean="0">
                          <a:ln>
                            <a:noFill/>
                          </a:ln>
                          <a:solidFill>
                            <a:schemeClr val="tx1"/>
                          </a:solidFill>
                          <a:effectLst/>
                          <a:latin typeface="Arial" charset="0"/>
                          <a:ea typeface="ＭＳ Ｐゴシック" charset="0"/>
                          <a:cs typeface="ＭＳ Ｐゴシック" charset="0"/>
                        </a:rPr>
                        <a:t>28</a:t>
                      </a: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L="91433" marR="91433" marT="34290" marB="34290" anchor="ctr" horzOverflow="overflow">
                    <a:lnL>
                      <a:noFill/>
                    </a:lnL>
                    <a:lnR>
                      <a:noFill/>
                    </a:lnR>
                    <a:lnT w="28575"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11430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L="91433" marR="91433" marT="34290" marB="34290" anchor="ctr" horzOverflow="overflow">
                    <a:lnL>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5715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L="91433" marR="91433" marT="34290" marB="34290" anchor="ctr" horzOverflow="overflow">
                    <a:lnL>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tab pos="571500" algn="r"/>
                        </a:tabLst>
                      </a:pPr>
                      <a:r>
                        <a:rPr kumimoji="0" lang="en-US" sz="1500" b="0" i="0" u="none" strike="noStrike" cap="none" normalizeH="0" baseline="0" dirty="0" smtClean="0">
                          <a:ln>
                            <a:noFill/>
                          </a:ln>
                          <a:solidFill>
                            <a:schemeClr val="tx1"/>
                          </a:solidFill>
                          <a:effectLst/>
                          <a:latin typeface="Arial" charset="0"/>
                          <a:ea typeface="ＭＳ Ｐゴシック" charset="0"/>
                          <a:cs typeface="ＭＳ Ｐゴシック" charset="0"/>
                        </a:rPr>
                        <a:t>103</a:t>
                      </a: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L="91433" marR="91433" marT="34290" marB="34290" anchor="ctr" horzOverflow="overflow">
                    <a:lnL>
                      <a:noFill/>
                    </a:lnL>
                    <a:lnR>
                      <a:noFill/>
                    </a:lnR>
                    <a:lnT w="28575"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5715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L="91433" marR="91433" marT="34290" marB="34290" anchor="ctr" horzOverflow="overflow">
                    <a:lnL>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L="91433" marR="91433" marT="34290" marB="34290" anchor="ctr" horzOverflow="overflow">
                    <a:lnL>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8636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L="91433" marR="91433" marT="34290" marB="34290" anchor="ctr" horzOverflow="overflow">
                    <a:lnL>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40000"/>
                        </a:spcAft>
                        <a:buClr>
                          <a:srgbClr val="BF0922"/>
                        </a:buClr>
                        <a:buSzTx/>
                        <a:buFont typeface="Wingdings" charset="0"/>
                        <a:buNone/>
                        <a:tabLst>
                          <a:tab pos="863600" algn="r"/>
                        </a:tabLst>
                      </a:pPr>
                      <a:r>
                        <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rPr>
                        <a:t>48</a:t>
                      </a:r>
                    </a:p>
                  </a:txBody>
                  <a:tcPr marL="91433" marR="91433" marT="34290" marB="34290" anchor="ctr" horzOverflow="overflow">
                    <a:lnL>
                      <a:noFill/>
                    </a:lnL>
                    <a:lnR>
                      <a:noFill/>
                    </a:lnR>
                    <a:lnT w="28575"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863600" algn="r"/>
                        </a:tabLst>
                      </a:pP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L="91433" marR="91433" marT="34290" marB="34290" anchor="ctr" horzOverflow="overflow">
                    <a:lnL>
                      <a:noFill/>
                    </a:lnL>
                    <a:lnR cap="flat">
                      <a:noFill/>
                    </a:lnR>
                    <a:lnT>
                      <a:noFill/>
                    </a:lnT>
                    <a:lnB cap="flat">
                      <a:noFill/>
                    </a:lnB>
                    <a:lnTlToBr>
                      <a:noFill/>
                    </a:lnTlToBr>
                    <a:lnBlToTr>
                      <a:noFill/>
                    </a:lnBlToTr>
                    <a:noFill/>
                  </a:tcPr>
                </a:tc>
              </a:tr>
            </a:tbl>
          </a:graphicData>
        </a:graphic>
      </p:graphicFrame>
      <p:sp>
        <p:nvSpPr>
          <p:cNvPr id="101453" name="Rectangle 8"/>
          <p:cNvSpPr>
            <a:spLocks noGrp="1" noChangeArrowheads="1"/>
          </p:cNvSpPr>
          <p:nvPr>
            <p:ph type="title"/>
          </p:nvPr>
        </p:nvSpPr>
        <p:spPr/>
        <p:txBody>
          <a:bodyPr/>
          <a:lstStyle/>
          <a:p>
            <a:pPr>
              <a:lnSpc>
                <a:spcPct val="80000"/>
              </a:lnSpc>
            </a:pPr>
            <a:r>
              <a:rPr lang="en-US" altLang="en-US" smtClean="0">
                <a:latin typeface="+mn-lt"/>
                <a:cs typeface="Arial" pitchFamily="34" charset="0"/>
              </a:rPr>
              <a:t>Sequencing Example</a:t>
            </a:r>
          </a:p>
        </p:txBody>
      </p:sp>
      <p:sp>
        <p:nvSpPr>
          <p:cNvPr id="102472" name="Rectangle 72"/>
          <p:cNvSpPr>
            <a:spLocks noChangeArrowheads="1"/>
          </p:cNvSpPr>
          <p:nvPr/>
        </p:nvSpPr>
        <p:spPr bwMode="auto">
          <a:xfrm>
            <a:off x="657226" y="1191816"/>
            <a:ext cx="397237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2800">
                <a:latin typeface="+mn-lt"/>
              </a:rPr>
              <a:t>LPT: Sequence E-C-A-D-B</a:t>
            </a:r>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02472"/>
                                        </p:tgtEl>
                                        <p:attrNameLst>
                                          <p:attrName>style.visibility</p:attrName>
                                        </p:attrNameLst>
                                      </p:cBhvr>
                                      <p:to>
                                        <p:strVal val="visible"/>
                                      </p:to>
                                    </p:set>
                                    <p:animEffect transition="in" filter="strips(downRight)">
                                      <p:cBhvr>
                                        <p:cTn id="7" dur="1000"/>
                                        <p:tgtEl>
                                          <p:spTgt spid="102472"/>
                                        </p:tgtEl>
                                      </p:cBhvr>
                                    </p:animEffect>
                                  </p:childTnLst>
                                </p:cTn>
                              </p:par>
                            </p:childTnLst>
                          </p:cTn>
                        </p:par>
                        <p:par>
                          <p:cTn id="8" fill="hold" nodeType="afterGroup">
                            <p:stCondLst>
                              <p:cond delay="2000"/>
                            </p:stCondLst>
                            <p:childTnLst>
                              <p:par>
                                <p:cTn id="9" presetID="18" presetClass="entr" presetSubtype="6" fill="hold" nodeType="afterEffect">
                                  <p:stCondLst>
                                    <p:cond delay="1000"/>
                                  </p:stCondLst>
                                  <p:childTnLst>
                                    <p:set>
                                      <p:cBhvr>
                                        <p:cTn id="10" dur="1" fill="hold">
                                          <p:stCondLst>
                                            <p:cond delay="0"/>
                                          </p:stCondLst>
                                        </p:cTn>
                                        <p:tgtEl>
                                          <p:spTgt spid="102582"/>
                                        </p:tgtEl>
                                        <p:attrNameLst>
                                          <p:attrName>style.visibility</p:attrName>
                                        </p:attrNameLst>
                                      </p:cBhvr>
                                      <p:to>
                                        <p:strVal val="visible"/>
                                      </p:to>
                                    </p:set>
                                    <p:animEffect transition="in" filter="strips(downRight)">
                                      <p:cBhvr>
                                        <p:cTn id="11" dur="1000"/>
                                        <p:tgtEl>
                                          <p:spTgt spid="1025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72" grpId="0" autoUpdateAnimBg="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2"/>
          <p:cNvSpPr>
            <a:spLocks noGrp="1" noChangeArrowheads="1"/>
          </p:cNvSpPr>
          <p:nvPr>
            <p:ph type="title"/>
          </p:nvPr>
        </p:nvSpPr>
        <p:spPr/>
        <p:txBody>
          <a:bodyPr/>
          <a:lstStyle/>
          <a:p>
            <a:pPr>
              <a:lnSpc>
                <a:spcPct val="80000"/>
              </a:lnSpc>
            </a:pPr>
            <a:r>
              <a:rPr lang="en-US" altLang="en-US" smtClean="0">
                <a:latin typeface="+mn-lt"/>
                <a:cs typeface="Arial" pitchFamily="34" charset="0"/>
              </a:rPr>
              <a:t>Sequencing Example</a:t>
            </a:r>
          </a:p>
        </p:txBody>
      </p:sp>
      <p:sp>
        <p:nvSpPr>
          <p:cNvPr id="103426" name="Rectangle 66"/>
          <p:cNvSpPr>
            <a:spLocks noChangeArrowheads="1"/>
          </p:cNvSpPr>
          <p:nvPr/>
        </p:nvSpPr>
        <p:spPr bwMode="auto">
          <a:xfrm>
            <a:off x="657226" y="1191816"/>
            <a:ext cx="397237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2800">
                <a:latin typeface="+mn-lt"/>
              </a:rPr>
              <a:t>LPT: Sequence E-C-A-D-B</a:t>
            </a:r>
          </a:p>
        </p:txBody>
      </p:sp>
      <p:sp>
        <p:nvSpPr>
          <p:cNvPr id="104515" name="Rectangle 67"/>
          <p:cNvSpPr>
            <a:spLocks noChangeArrowheads="1"/>
          </p:cNvSpPr>
          <p:nvPr/>
        </p:nvSpPr>
        <p:spPr bwMode="auto">
          <a:xfrm>
            <a:off x="342900" y="1844279"/>
            <a:ext cx="8458200" cy="2571750"/>
          </a:xfrm>
          <a:prstGeom prst="rect">
            <a:avLst/>
          </a:prstGeom>
          <a:solidFill>
            <a:schemeClr val="accent4"/>
          </a:solidFill>
          <a:ln w="9525">
            <a:solidFill>
              <a:schemeClr val="tx1"/>
            </a:solidFill>
            <a:miter lim="800000"/>
            <a:headEnd/>
            <a:tailEnd/>
          </a:ln>
          <a:effectLst/>
          <a:extLst/>
        </p:spPr>
        <p:txBody>
          <a:bodyPr wrap="none" anchor="ctr"/>
          <a:lstStyle/>
          <a:p>
            <a:pPr fontAlgn="auto">
              <a:spcBef>
                <a:spcPts val="0"/>
              </a:spcBef>
              <a:spcAft>
                <a:spcPts val="0"/>
              </a:spcAft>
              <a:defRPr/>
            </a:pPr>
            <a:endParaRPr lang="en-US" sz="1400" dirty="0">
              <a:latin typeface="+mn-lt"/>
              <a:cs typeface="+mn-cs"/>
            </a:endParaRPr>
          </a:p>
        </p:txBody>
      </p:sp>
      <p:grpSp>
        <p:nvGrpSpPr>
          <p:cNvPr id="104516" name="Group 68"/>
          <p:cNvGrpSpPr>
            <a:grpSpLocks/>
          </p:cNvGrpSpPr>
          <p:nvPr/>
        </p:nvGrpSpPr>
        <p:grpSpPr bwMode="auto">
          <a:xfrm>
            <a:off x="414338" y="1970485"/>
            <a:ext cx="7837492" cy="566737"/>
            <a:chOff x="315" y="1655"/>
            <a:chExt cx="4937" cy="476"/>
          </a:xfrm>
        </p:grpSpPr>
        <p:sp>
          <p:nvSpPr>
            <p:cNvPr id="103445" name="Rectangle 69"/>
            <p:cNvSpPr>
              <a:spLocks noChangeArrowheads="1"/>
            </p:cNvSpPr>
            <p:nvPr/>
          </p:nvSpPr>
          <p:spPr bwMode="auto">
            <a:xfrm>
              <a:off x="315" y="1756"/>
              <a:ext cx="4937"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600"/>
                <a:t>Average completion time =    </a:t>
              </a:r>
              <a:r>
                <a:rPr lang="en-US" altLang="en-US" sz="1600" smtClean="0"/>
                <a:t>                                                       </a:t>
              </a:r>
              <a:r>
                <a:rPr lang="en-US" altLang="en-US" sz="1600"/>
                <a:t>= 103/5 = 20.6 days</a:t>
              </a:r>
            </a:p>
          </p:txBody>
        </p:sp>
        <p:grpSp>
          <p:nvGrpSpPr>
            <p:cNvPr id="103446" name="Group 70"/>
            <p:cNvGrpSpPr>
              <a:grpSpLocks/>
            </p:cNvGrpSpPr>
            <p:nvPr/>
          </p:nvGrpSpPr>
          <p:grpSpPr bwMode="auto">
            <a:xfrm>
              <a:off x="2333" y="1655"/>
              <a:ext cx="1506" cy="476"/>
              <a:chOff x="2333" y="1655"/>
              <a:chExt cx="1506" cy="476"/>
            </a:xfrm>
          </p:grpSpPr>
          <p:sp>
            <p:nvSpPr>
              <p:cNvPr id="103447" name="Rectangle 71"/>
              <p:cNvSpPr>
                <a:spLocks noChangeArrowheads="1"/>
              </p:cNvSpPr>
              <p:nvPr/>
            </p:nvSpPr>
            <p:spPr bwMode="auto">
              <a:xfrm>
                <a:off x="2484" y="1655"/>
                <a:ext cx="1195" cy="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gn="ctr">
                  <a:lnSpc>
                    <a:spcPct val="110000"/>
                  </a:lnSpc>
                </a:pPr>
                <a:r>
                  <a:rPr lang="en-US" altLang="en-US" sz="1400"/>
                  <a:t>Sum of total flow time</a:t>
                </a:r>
              </a:p>
              <a:p>
                <a:pPr algn="ctr">
                  <a:lnSpc>
                    <a:spcPct val="110000"/>
                  </a:lnSpc>
                </a:pPr>
                <a:r>
                  <a:rPr lang="en-US" altLang="en-US" sz="1400"/>
                  <a:t>Number of jobs</a:t>
                </a:r>
              </a:p>
            </p:txBody>
          </p:sp>
          <p:sp>
            <p:nvSpPr>
              <p:cNvPr id="103448" name="Line 72"/>
              <p:cNvSpPr>
                <a:spLocks noChangeShapeType="1"/>
              </p:cNvSpPr>
              <p:nvPr/>
            </p:nvSpPr>
            <p:spPr bwMode="auto">
              <a:xfrm flipH="1">
                <a:off x="2333" y="1885"/>
                <a:ext cx="150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400"/>
              </a:p>
            </p:txBody>
          </p:sp>
        </p:grpSp>
      </p:grpSp>
      <p:grpSp>
        <p:nvGrpSpPr>
          <p:cNvPr id="104537" name="Group 89"/>
          <p:cNvGrpSpPr>
            <a:grpSpLocks/>
          </p:cNvGrpSpPr>
          <p:nvPr/>
        </p:nvGrpSpPr>
        <p:grpSpPr bwMode="auto">
          <a:xfrm>
            <a:off x="1068388" y="2572940"/>
            <a:ext cx="7008817" cy="566737"/>
            <a:chOff x="401" y="2161"/>
            <a:chExt cx="4415" cy="476"/>
          </a:xfrm>
        </p:grpSpPr>
        <p:sp>
          <p:nvSpPr>
            <p:cNvPr id="103441" name="Rectangle 74"/>
            <p:cNvSpPr>
              <a:spLocks noChangeArrowheads="1"/>
            </p:cNvSpPr>
            <p:nvPr/>
          </p:nvSpPr>
          <p:spPr bwMode="auto">
            <a:xfrm>
              <a:off x="401" y="2278"/>
              <a:ext cx="4415"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600"/>
                <a:t>Utilization metric =  </a:t>
              </a:r>
              <a:r>
                <a:rPr lang="en-US" altLang="en-US" sz="1600" smtClean="0"/>
                <a:t>                                                           </a:t>
              </a:r>
              <a:r>
                <a:rPr lang="en-US" altLang="en-US" sz="1600"/>
                <a:t>= 28/103 = 27.2%</a:t>
              </a:r>
            </a:p>
          </p:txBody>
        </p:sp>
        <p:grpSp>
          <p:nvGrpSpPr>
            <p:cNvPr id="103442" name="Group 75"/>
            <p:cNvGrpSpPr>
              <a:grpSpLocks/>
            </p:cNvGrpSpPr>
            <p:nvPr/>
          </p:nvGrpSpPr>
          <p:grpSpPr bwMode="auto">
            <a:xfrm>
              <a:off x="1825" y="2161"/>
              <a:ext cx="1510" cy="476"/>
              <a:chOff x="1879" y="2161"/>
              <a:chExt cx="1510" cy="476"/>
            </a:xfrm>
          </p:grpSpPr>
          <p:sp>
            <p:nvSpPr>
              <p:cNvPr id="103443" name="Rectangle 76"/>
              <p:cNvSpPr>
                <a:spLocks noChangeArrowheads="1"/>
              </p:cNvSpPr>
              <p:nvPr/>
            </p:nvSpPr>
            <p:spPr bwMode="auto">
              <a:xfrm>
                <a:off x="2040" y="2161"/>
                <a:ext cx="1195" cy="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gn="ctr">
                  <a:lnSpc>
                    <a:spcPct val="110000"/>
                  </a:lnSpc>
                </a:pPr>
                <a:r>
                  <a:rPr lang="en-US" altLang="en-US" sz="1400"/>
                  <a:t>Total job work time</a:t>
                </a:r>
              </a:p>
              <a:p>
                <a:pPr algn="ctr">
                  <a:lnSpc>
                    <a:spcPct val="110000"/>
                  </a:lnSpc>
                </a:pPr>
                <a:r>
                  <a:rPr lang="en-US" altLang="en-US" sz="1400"/>
                  <a:t>Sum of total flow time</a:t>
                </a:r>
              </a:p>
            </p:txBody>
          </p:sp>
          <p:sp>
            <p:nvSpPr>
              <p:cNvPr id="103444" name="Line 77"/>
              <p:cNvSpPr>
                <a:spLocks noChangeShapeType="1"/>
              </p:cNvSpPr>
              <p:nvPr/>
            </p:nvSpPr>
            <p:spPr bwMode="auto">
              <a:xfrm>
                <a:off x="1879" y="2399"/>
                <a:ext cx="151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400"/>
              </a:p>
            </p:txBody>
          </p:sp>
        </p:grpSp>
      </p:grpSp>
      <p:grpSp>
        <p:nvGrpSpPr>
          <p:cNvPr id="104526" name="Group 78"/>
          <p:cNvGrpSpPr>
            <a:grpSpLocks/>
          </p:cNvGrpSpPr>
          <p:nvPr/>
        </p:nvGrpSpPr>
        <p:grpSpPr bwMode="auto">
          <a:xfrm>
            <a:off x="706439" y="3176582"/>
            <a:ext cx="7705728" cy="566737"/>
            <a:chOff x="490" y="2668"/>
            <a:chExt cx="4854" cy="476"/>
          </a:xfrm>
        </p:grpSpPr>
        <p:sp>
          <p:nvSpPr>
            <p:cNvPr id="103436" name="Rectangle 79"/>
            <p:cNvSpPr>
              <a:spLocks noChangeArrowheads="1"/>
            </p:cNvSpPr>
            <p:nvPr/>
          </p:nvSpPr>
          <p:spPr bwMode="auto">
            <a:xfrm>
              <a:off x="490" y="2698"/>
              <a:ext cx="1631" cy="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nSpc>
                  <a:spcPct val="85000"/>
                </a:lnSpc>
              </a:pPr>
              <a:r>
                <a:rPr lang="en-US" altLang="en-US" sz="1600"/>
                <a:t>Average number of jobs in the system</a:t>
              </a:r>
            </a:p>
          </p:txBody>
        </p:sp>
        <p:sp>
          <p:nvSpPr>
            <p:cNvPr id="103437" name="Rectangle 80"/>
            <p:cNvSpPr>
              <a:spLocks noChangeArrowheads="1"/>
            </p:cNvSpPr>
            <p:nvPr/>
          </p:nvSpPr>
          <p:spPr bwMode="auto">
            <a:xfrm>
              <a:off x="2010" y="2765"/>
              <a:ext cx="3334"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600" smtClean="0"/>
                <a:t>=                                                    </a:t>
              </a:r>
              <a:r>
                <a:rPr lang="en-US" altLang="en-US" sz="1600"/>
                <a:t>= 103/28 = 3.68 jobs</a:t>
              </a:r>
            </a:p>
          </p:txBody>
        </p:sp>
        <p:grpSp>
          <p:nvGrpSpPr>
            <p:cNvPr id="103438" name="Group 81"/>
            <p:cNvGrpSpPr>
              <a:grpSpLocks/>
            </p:cNvGrpSpPr>
            <p:nvPr/>
          </p:nvGrpSpPr>
          <p:grpSpPr bwMode="auto">
            <a:xfrm>
              <a:off x="2212" y="2668"/>
              <a:ext cx="1521" cy="476"/>
              <a:chOff x="2212" y="2668"/>
              <a:chExt cx="1521" cy="476"/>
            </a:xfrm>
          </p:grpSpPr>
          <p:sp>
            <p:nvSpPr>
              <p:cNvPr id="103439" name="Rectangle 82"/>
              <p:cNvSpPr>
                <a:spLocks noChangeArrowheads="1"/>
              </p:cNvSpPr>
              <p:nvPr/>
            </p:nvSpPr>
            <p:spPr bwMode="auto">
              <a:xfrm>
                <a:off x="2384" y="2668"/>
                <a:ext cx="1195" cy="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gn="ctr">
                  <a:lnSpc>
                    <a:spcPct val="110000"/>
                  </a:lnSpc>
                </a:pPr>
                <a:r>
                  <a:rPr lang="en-US" altLang="en-US" sz="1400"/>
                  <a:t>Sum of total flow time</a:t>
                </a:r>
              </a:p>
              <a:p>
                <a:pPr algn="ctr">
                  <a:lnSpc>
                    <a:spcPct val="110000"/>
                  </a:lnSpc>
                </a:pPr>
                <a:r>
                  <a:rPr lang="en-US" altLang="en-US" sz="1400"/>
                  <a:t>Total job work time</a:t>
                </a:r>
              </a:p>
            </p:txBody>
          </p:sp>
          <p:sp>
            <p:nvSpPr>
              <p:cNvPr id="103440" name="Line 83"/>
              <p:cNvSpPr>
                <a:spLocks noChangeShapeType="1"/>
              </p:cNvSpPr>
              <p:nvPr/>
            </p:nvSpPr>
            <p:spPr bwMode="auto">
              <a:xfrm>
                <a:off x="2212" y="2890"/>
                <a:ext cx="152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400"/>
              </a:p>
            </p:txBody>
          </p:sp>
        </p:grpSp>
      </p:grpSp>
      <p:grpSp>
        <p:nvGrpSpPr>
          <p:cNvPr id="104532" name="Group 84"/>
          <p:cNvGrpSpPr>
            <a:grpSpLocks/>
          </p:cNvGrpSpPr>
          <p:nvPr/>
        </p:nvGrpSpPr>
        <p:grpSpPr bwMode="auto">
          <a:xfrm>
            <a:off x="1066801" y="3780234"/>
            <a:ext cx="6919917" cy="566737"/>
            <a:chOff x="672" y="3175"/>
            <a:chExt cx="4359" cy="476"/>
          </a:xfrm>
        </p:grpSpPr>
        <p:sp>
          <p:nvSpPr>
            <p:cNvPr id="103432" name="Rectangle 85"/>
            <p:cNvSpPr>
              <a:spLocks noChangeArrowheads="1"/>
            </p:cNvSpPr>
            <p:nvPr/>
          </p:nvSpPr>
          <p:spPr bwMode="auto">
            <a:xfrm>
              <a:off x="672" y="3292"/>
              <a:ext cx="4359"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600"/>
                <a:t>Average job lateness =     </a:t>
              </a:r>
              <a:r>
                <a:rPr lang="en-US" altLang="en-US" sz="1600" smtClean="0"/>
                <a:t>                                                 </a:t>
              </a:r>
              <a:r>
                <a:rPr lang="en-US" altLang="en-US" sz="1600"/>
                <a:t>= 48/5 = 9.6 days</a:t>
              </a:r>
            </a:p>
          </p:txBody>
        </p:sp>
        <p:grpSp>
          <p:nvGrpSpPr>
            <p:cNvPr id="103433" name="Group 86"/>
            <p:cNvGrpSpPr>
              <a:grpSpLocks/>
            </p:cNvGrpSpPr>
            <p:nvPr/>
          </p:nvGrpSpPr>
          <p:grpSpPr bwMode="auto">
            <a:xfrm>
              <a:off x="2444" y="3175"/>
              <a:ext cx="1139" cy="476"/>
              <a:chOff x="2444" y="3175"/>
              <a:chExt cx="1139" cy="476"/>
            </a:xfrm>
          </p:grpSpPr>
          <p:sp>
            <p:nvSpPr>
              <p:cNvPr id="103434" name="Rectangle 87"/>
              <p:cNvSpPr>
                <a:spLocks noChangeArrowheads="1"/>
              </p:cNvSpPr>
              <p:nvPr/>
            </p:nvSpPr>
            <p:spPr bwMode="auto">
              <a:xfrm>
                <a:off x="2573" y="3175"/>
                <a:ext cx="881" cy="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gn="ctr">
                  <a:lnSpc>
                    <a:spcPct val="110000"/>
                  </a:lnSpc>
                </a:pPr>
                <a:r>
                  <a:rPr lang="en-US" altLang="en-US" sz="1400"/>
                  <a:t>Total late days</a:t>
                </a:r>
              </a:p>
              <a:p>
                <a:pPr algn="ctr">
                  <a:lnSpc>
                    <a:spcPct val="110000"/>
                  </a:lnSpc>
                </a:pPr>
                <a:r>
                  <a:rPr lang="en-US" altLang="en-US" sz="1400"/>
                  <a:t>Number of jobs</a:t>
                </a:r>
              </a:p>
            </p:txBody>
          </p:sp>
          <p:sp>
            <p:nvSpPr>
              <p:cNvPr id="103435" name="Line 88"/>
              <p:cNvSpPr>
                <a:spLocks noChangeShapeType="1"/>
              </p:cNvSpPr>
              <p:nvPr/>
            </p:nvSpPr>
            <p:spPr bwMode="auto">
              <a:xfrm>
                <a:off x="2444" y="3413"/>
                <a:ext cx="1139"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400"/>
              </a:p>
            </p:txBody>
          </p:sp>
        </p:grpSp>
      </p:gr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1000"/>
                                  </p:stCondLst>
                                  <p:childTnLst>
                                    <p:set>
                                      <p:cBhvr>
                                        <p:cTn id="6" dur="1" fill="hold">
                                          <p:stCondLst>
                                            <p:cond delay="0"/>
                                          </p:stCondLst>
                                        </p:cTn>
                                        <p:tgtEl>
                                          <p:spTgt spid="104516"/>
                                        </p:tgtEl>
                                        <p:attrNameLst>
                                          <p:attrName>style.visibility</p:attrName>
                                        </p:attrNameLst>
                                      </p:cBhvr>
                                      <p:to>
                                        <p:strVal val="visible"/>
                                      </p:to>
                                    </p:set>
                                    <p:animEffect transition="in" filter="wipe(left)">
                                      <p:cBhvr>
                                        <p:cTn id="7" dur="1000"/>
                                        <p:tgtEl>
                                          <p:spTgt spid="104516"/>
                                        </p:tgtEl>
                                      </p:cBhvr>
                                    </p:animEffect>
                                  </p:childTnLst>
                                </p:cTn>
                              </p:par>
                            </p:childTnLst>
                          </p:cTn>
                        </p:par>
                        <p:par>
                          <p:cTn id="8" fill="hold" nodeType="afterGroup">
                            <p:stCondLst>
                              <p:cond delay="2000"/>
                            </p:stCondLst>
                            <p:childTnLst>
                              <p:par>
                                <p:cTn id="9" presetID="22" presetClass="entr" presetSubtype="8" fill="hold" nodeType="afterEffect">
                                  <p:stCondLst>
                                    <p:cond delay="1000"/>
                                  </p:stCondLst>
                                  <p:childTnLst>
                                    <p:set>
                                      <p:cBhvr>
                                        <p:cTn id="10" dur="1" fill="hold">
                                          <p:stCondLst>
                                            <p:cond delay="0"/>
                                          </p:stCondLst>
                                        </p:cTn>
                                        <p:tgtEl>
                                          <p:spTgt spid="104537"/>
                                        </p:tgtEl>
                                        <p:attrNameLst>
                                          <p:attrName>style.visibility</p:attrName>
                                        </p:attrNameLst>
                                      </p:cBhvr>
                                      <p:to>
                                        <p:strVal val="visible"/>
                                      </p:to>
                                    </p:set>
                                    <p:animEffect transition="in" filter="wipe(left)">
                                      <p:cBhvr>
                                        <p:cTn id="11" dur="1000"/>
                                        <p:tgtEl>
                                          <p:spTgt spid="104537"/>
                                        </p:tgtEl>
                                      </p:cBhvr>
                                    </p:animEffect>
                                  </p:childTnLst>
                                </p:cTn>
                              </p:par>
                            </p:childTnLst>
                          </p:cTn>
                        </p:par>
                        <p:par>
                          <p:cTn id="12" fill="hold" nodeType="afterGroup">
                            <p:stCondLst>
                              <p:cond delay="4000"/>
                            </p:stCondLst>
                            <p:childTnLst>
                              <p:par>
                                <p:cTn id="13" presetID="22" presetClass="entr" presetSubtype="8" fill="hold" nodeType="afterEffect">
                                  <p:stCondLst>
                                    <p:cond delay="1000"/>
                                  </p:stCondLst>
                                  <p:childTnLst>
                                    <p:set>
                                      <p:cBhvr>
                                        <p:cTn id="14" dur="1" fill="hold">
                                          <p:stCondLst>
                                            <p:cond delay="0"/>
                                          </p:stCondLst>
                                        </p:cTn>
                                        <p:tgtEl>
                                          <p:spTgt spid="104526"/>
                                        </p:tgtEl>
                                        <p:attrNameLst>
                                          <p:attrName>style.visibility</p:attrName>
                                        </p:attrNameLst>
                                      </p:cBhvr>
                                      <p:to>
                                        <p:strVal val="visible"/>
                                      </p:to>
                                    </p:set>
                                    <p:animEffect transition="in" filter="wipe(left)">
                                      <p:cBhvr>
                                        <p:cTn id="15" dur="1000"/>
                                        <p:tgtEl>
                                          <p:spTgt spid="104526"/>
                                        </p:tgtEl>
                                      </p:cBhvr>
                                    </p:animEffect>
                                  </p:childTnLst>
                                </p:cTn>
                              </p:par>
                            </p:childTnLst>
                          </p:cTn>
                        </p:par>
                        <p:par>
                          <p:cTn id="16" fill="hold" nodeType="afterGroup">
                            <p:stCondLst>
                              <p:cond delay="6000"/>
                            </p:stCondLst>
                            <p:childTnLst>
                              <p:par>
                                <p:cTn id="17" presetID="22" presetClass="entr" presetSubtype="8" fill="hold" nodeType="afterEffect">
                                  <p:stCondLst>
                                    <p:cond delay="1000"/>
                                  </p:stCondLst>
                                  <p:childTnLst>
                                    <p:set>
                                      <p:cBhvr>
                                        <p:cTn id="18" dur="1" fill="hold">
                                          <p:stCondLst>
                                            <p:cond delay="0"/>
                                          </p:stCondLst>
                                        </p:cTn>
                                        <p:tgtEl>
                                          <p:spTgt spid="104532"/>
                                        </p:tgtEl>
                                        <p:attrNameLst>
                                          <p:attrName>style.visibility</p:attrName>
                                        </p:attrNameLst>
                                      </p:cBhvr>
                                      <p:to>
                                        <p:strVal val="visible"/>
                                      </p:to>
                                    </p:set>
                                    <p:animEffect transition="in" filter="wipe(left)">
                                      <p:cBhvr>
                                        <p:cTn id="19" dur="1000"/>
                                        <p:tgtEl>
                                          <p:spTgt spid="1045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2"/>
          <p:cNvSpPr>
            <a:spLocks noGrp="1" noChangeArrowheads="1"/>
          </p:cNvSpPr>
          <p:nvPr>
            <p:ph type="title"/>
          </p:nvPr>
        </p:nvSpPr>
        <p:spPr/>
        <p:txBody>
          <a:bodyPr/>
          <a:lstStyle/>
          <a:p>
            <a:pPr>
              <a:lnSpc>
                <a:spcPct val="80000"/>
              </a:lnSpc>
            </a:pPr>
            <a:r>
              <a:rPr lang="en-US" altLang="en-US" smtClean="0">
                <a:latin typeface="+mn-lt"/>
                <a:cs typeface="Arial" pitchFamily="34" charset="0"/>
              </a:rPr>
              <a:t>Sequencing Example</a:t>
            </a:r>
          </a:p>
        </p:txBody>
      </p:sp>
      <p:graphicFrame>
        <p:nvGraphicFramePr>
          <p:cNvPr id="106499" name="Group 3"/>
          <p:cNvGraphicFramePr>
            <a:graphicFrameLocks noGrp="1"/>
          </p:cNvGraphicFramePr>
          <p:nvPr/>
        </p:nvGraphicFramePr>
        <p:xfrm>
          <a:off x="685800" y="1776412"/>
          <a:ext cx="7772400" cy="2539603"/>
        </p:xfrm>
        <a:graphic>
          <a:graphicData uri="http://schemas.openxmlformats.org/drawingml/2006/table">
            <a:tbl>
              <a:tblPr/>
              <a:tblGrid>
                <a:gridCol w="990600"/>
                <a:gridCol w="1841500"/>
                <a:gridCol w="1638300"/>
                <a:gridCol w="1816100"/>
                <a:gridCol w="1485900"/>
              </a:tblGrid>
              <a:tr h="891624">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rPr>
                        <a:t>Rule</a:t>
                      </a:r>
                    </a:p>
                  </a:txBody>
                  <a:tcPr marT="34293" marB="34293" anchor="b" horzOverflow="overflow">
                    <a:lnL cap="flat">
                      <a:noFill/>
                    </a:lnL>
                    <a:lnR>
                      <a:noFill/>
                    </a:lnR>
                    <a:lnT cap="flat">
                      <a:noFill/>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rPr>
                        <a:t>Average Completion Time (Days)</a:t>
                      </a:r>
                    </a:p>
                  </a:txBody>
                  <a:tcPr marT="34293" marB="34293" anchor="b" horzOverflow="overflow">
                    <a:lnL>
                      <a:noFill/>
                    </a:lnL>
                    <a:lnR>
                      <a:noFill/>
                    </a:lnR>
                    <a:lnT cap="flat">
                      <a:noFill/>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rPr>
                        <a:t>Utilization Metric (%)</a:t>
                      </a:r>
                    </a:p>
                  </a:txBody>
                  <a:tcPr marT="34293" marB="34293" anchor="b" horzOverflow="overflow">
                    <a:lnL>
                      <a:noFill/>
                    </a:lnL>
                    <a:lnR>
                      <a:noFill/>
                    </a:lnR>
                    <a:lnT cap="flat">
                      <a:noFill/>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rPr>
                        <a:t>Average Number of Jobs in System</a:t>
                      </a:r>
                    </a:p>
                  </a:txBody>
                  <a:tcPr marT="34293" marB="34293" anchor="b" horzOverflow="overflow">
                    <a:lnL>
                      <a:noFill/>
                    </a:lnL>
                    <a:lnR>
                      <a:noFill/>
                    </a:lnR>
                    <a:lnT cap="flat">
                      <a:noFill/>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rPr>
                        <a:t>Average Lateness (Days)</a:t>
                      </a:r>
                    </a:p>
                  </a:txBody>
                  <a:tcPr marT="34293" marB="34293" anchor="b" horzOverflow="overflow">
                    <a:lnL>
                      <a:noFill/>
                    </a:lnL>
                    <a:lnR cap="flat">
                      <a:noFill/>
                    </a:lnR>
                    <a:lnT cap="flat">
                      <a:noFill/>
                    </a:lnT>
                    <a:lnB w="38100" cap="flat" cmpd="sng" algn="ctr">
                      <a:solidFill>
                        <a:schemeClr val="tx1"/>
                      </a:solidFill>
                      <a:prstDash val="solid"/>
                      <a:round/>
                      <a:headEnd type="none" w="med" len="med"/>
                      <a:tailEnd type="none" w="med" len="med"/>
                    </a:lnB>
                    <a:lnTlToBr>
                      <a:noFill/>
                    </a:lnTlToBr>
                    <a:lnBlToTr>
                      <a:noFill/>
                    </a:lnBlToTr>
                    <a:noFill/>
                  </a:tcPr>
                </a:tc>
              </a:tr>
              <a:tr h="419139">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rPr>
                        <a:t>FCFS</a:t>
                      </a:r>
                    </a:p>
                  </a:txBody>
                  <a:tcPr marT="34293" marB="34293" anchor="ctr" horzOverflow="overflow">
                    <a:lnL cap="flat">
                      <a:noFill/>
                    </a:lnL>
                    <a:lnR>
                      <a:noFill/>
                    </a:lnR>
                    <a:lnT w="38100" cap="flat" cmpd="sng" algn="ctr">
                      <a:solidFill>
                        <a:schemeClr val="tx1"/>
                      </a:solidFill>
                      <a:prstDash val="solid"/>
                      <a:round/>
                      <a:headEnd type="none" w="med" len="med"/>
                      <a:tailEnd type="none" w="med" len="med"/>
                    </a:lnT>
                    <a:lnB>
                      <a:noFill/>
                    </a:lnB>
                    <a:lnTlToBr>
                      <a:noFill/>
                    </a:lnTlToBr>
                    <a:lnBlToTr>
                      <a:noFill/>
                    </a:lnBlToTr>
                    <a:solidFill>
                      <a:schemeClr val="accent6">
                        <a:lumMod val="75000"/>
                      </a:schemeClr>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rPr>
                        <a:t>15.4</a:t>
                      </a:r>
                    </a:p>
                  </a:txBody>
                  <a:tcPr marT="34293" marB="34293" anchor="ctr" horzOverflow="overflow">
                    <a:lnL>
                      <a:noFill/>
                    </a:lnL>
                    <a:lnR>
                      <a:noFill/>
                    </a:lnR>
                    <a:lnT w="38100" cap="flat" cmpd="sng" algn="ctr">
                      <a:solidFill>
                        <a:schemeClr val="tx1"/>
                      </a:solidFill>
                      <a:prstDash val="solid"/>
                      <a:round/>
                      <a:headEnd type="none" w="med" len="med"/>
                      <a:tailEnd type="none" w="med" len="med"/>
                    </a:lnT>
                    <a:lnB>
                      <a:noFill/>
                    </a:lnB>
                    <a:lnTlToBr>
                      <a:noFill/>
                    </a:lnTlToBr>
                    <a:lnBlToTr>
                      <a:noFill/>
                    </a:lnBlToTr>
                    <a:solidFill>
                      <a:schemeClr val="accent6">
                        <a:lumMod val="75000"/>
                      </a:schemeClr>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rPr>
                        <a:t>36.4</a:t>
                      </a:r>
                    </a:p>
                  </a:txBody>
                  <a:tcPr marT="34293" marB="34293" anchor="ctr" horzOverflow="overflow">
                    <a:lnL>
                      <a:noFill/>
                    </a:lnL>
                    <a:lnR>
                      <a:noFill/>
                    </a:lnR>
                    <a:lnT w="38100" cap="flat" cmpd="sng" algn="ctr">
                      <a:solidFill>
                        <a:schemeClr val="tx1"/>
                      </a:solidFill>
                      <a:prstDash val="solid"/>
                      <a:round/>
                      <a:headEnd type="none" w="med" len="med"/>
                      <a:tailEnd type="none" w="med" len="med"/>
                    </a:lnT>
                    <a:lnB>
                      <a:noFill/>
                    </a:lnB>
                    <a:lnTlToBr>
                      <a:noFill/>
                    </a:lnTlToBr>
                    <a:lnBlToTr>
                      <a:noFill/>
                    </a:lnBlToTr>
                    <a:solidFill>
                      <a:schemeClr val="accent6">
                        <a:lumMod val="75000"/>
                      </a:schemeClr>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rPr>
                        <a:t>2.75</a:t>
                      </a:r>
                    </a:p>
                  </a:txBody>
                  <a:tcPr marT="34293" marB="34293" anchor="ctr" horzOverflow="overflow">
                    <a:lnL>
                      <a:noFill/>
                    </a:lnL>
                    <a:lnR>
                      <a:noFill/>
                    </a:lnR>
                    <a:lnT w="38100" cap="flat" cmpd="sng" algn="ctr">
                      <a:solidFill>
                        <a:schemeClr val="tx1"/>
                      </a:solidFill>
                      <a:prstDash val="solid"/>
                      <a:round/>
                      <a:headEnd type="none" w="med" len="med"/>
                      <a:tailEnd type="none" w="med" len="med"/>
                    </a:lnT>
                    <a:lnB>
                      <a:noFill/>
                    </a:lnB>
                    <a:lnTlToBr>
                      <a:noFill/>
                    </a:lnTlToBr>
                    <a:lnBlToTr>
                      <a:noFill/>
                    </a:lnBlToTr>
                    <a:solidFill>
                      <a:schemeClr val="accent6">
                        <a:lumMod val="75000"/>
                      </a:schemeClr>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rPr>
                        <a:t>2.2</a:t>
                      </a:r>
                    </a:p>
                  </a:txBody>
                  <a:tcPr marT="34293" marB="34293" anchor="ctr" horzOverflow="overflow">
                    <a:lnL>
                      <a:noFill/>
                    </a:lnL>
                    <a:lnR cap="flat">
                      <a:noFill/>
                    </a:lnR>
                    <a:lnT w="38100" cap="flat" cmpd="sng" algn="ctr">
                      <a:solidFill>
                        <a:schemeClr val="tx1"/>
                      </a:solidFill>
                      <a:prstDash val="solid"/>
                      <a:round/>
                      <a:headEnd type="none" w="med" len="med"/>
                      <a:tailEnd type="none" w="med" len="med"/>
                    </a:lnT>
                    <a:lnB>
                      <a:noFill/>
                    </a:lnB>
                    <a:lnTlToBr>
                      <a:noFill/>
                    </a:lnTlToBr>
                    <a:lnBlToTr>
                      <a:noFill/>
                    </a:lnBlToTr>
                    <a:solidFill>
                      <a:schemeClr val="accent6">
                        <a:lumMod val="75000"/>
                      </a:schemeClr>
                    </a:solidFill>
                  </a:tcPr>
                </a:tc>
              </a:tr>
              <a:tr h="419139">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rPr>
                        <a:t>SPT</a:t>
                      </a:r>
                    </a:p>
                  </a:txBody>
                  <a:tcPr marT="34293" marB="34293" anchor="ctr" horzOverflow="overflow">
                    <a:lnL cap="flat">
                      <a:noFill/>
                    </a:lnL>
                    <a:lnR>
                      <a:noFill/>
                    </a:lnR>
                    <a:lnT>
                      <a:noFill/>
                    </a:lnT>
                    <a:lnB>
                      <a:noFill/>
                    </a:lnB>
                    <a:lnTlToBr>
                      <a:noFill/>
                    </a:lnTlToBr>
                    <a:lnBlToTr>
                      <a:noFill/>
                    </a:lnBlToTr>
                    <a:solidFill>
                      <a:schemeClr val="accent2"/>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rPr>
                        <a:t>13.0</a:t>
                      </a:r>
                    </a:p>
                  </a:txBody>
                  <a:tcPr marT="34293" marB="34293" anchor="ctr" horzOverflow="overflow">
                    <a:lnL>
                      <a:noFill/>
                    </a:lnL>
                    <a:lnR>
                      <a:noFill/>
                    </a:lnR>
                    <a:lnT>
                      <a:noFill/>
                    </a:lnT>
                    <a:lnB>
                      <a:noFill/>
                    </a:lnB>
                    <a:lnTlToBr>
                      <a:noFill/>
                    </a:lnTlToBr>
                    <a:lnBlToTr>
                      <a:noFill/>
                    </a:lnBlToTr>
                    <a:solidFill>
                      <a:schemeClr val="accent2"/>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rPr>
                        <a:t>43.1</a:t>
                      </a:r>
                    </a:p>
                  </a:txBody>
                  <a:tcPr marT="34293" marB="34293" anchor="ctr" horzOverflow="overflow">
                    <a:lnL>
                      <a:noFill/>
                    </a:lnL>
                    <a:lnR>
                      <a:noFill/>
                    </a:lnR>
                    <a:lnT>
                      <a:noFill/>
                    </a:lnT>
                    <a:lnB>
                      <a:noFill/>
                    </a:lnB>
                    <a:lnTlToBr>
                      <a:noFill/>
                    </a:lnTlToBr>
                    <a:lnBlToTr>
                      <a:noFill/>
                    </a:lnBlToTr>
                    <a:solidFill>
                      <a:schemeClr val="accent2"/>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rPr>
                        <a:t>2.32</a:t>
                      </a:r>
                    </a:p>
                  </a:txBody>
                  <a:tcPr marT="34293" marB="34293" anchor="ctr" horzOverflow="overflow">
                    <a:lnL>
                      <a:noFill/>
                    </a:lnL>
                    <a:lnR>
                      <a:noFill/>
                    </a:lnR>
                    <a:lnT>
                      <a:noFill/>
                    </a:lnT>
                    <a:lnB>
                      <a:noFill/>
                    </a:lnB>
                    <a:lnTlToBr>
                      <a:noFill/>
                    </a:lnTlToBr>
                    <a:lnBlToTr>
                      <a:noFill/>
                    </a:lnBlToTr>
                    <a:solidFill>
                      <a:schemeClr val="accent2"/>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rPr>
                        <a:t>1.8</a:t>
                      </a:r>
                    </a:p>
                  </a:txBody>
                  <a:tcPr marT="34293" marB="34293" anchor="ctr" horzOverflow="overflow">
                    <a:lnL>
                      <a:noFill/>
                    </a:lnL>
                    <a:lnR cap="flat">
                      <a:noFill/>
                    </a:lnR>
                    <a:lnT>
                      <a:noFill/>
                    </a:lnT>
                    <a:lnB>
                      <a:noFill/>
                    </a:lnB>
                    <a:lnTlToBr>
                      <a:noFill/>
                    </a:lnTlToBr>
                    <a:lnBlToTr>
                      <a:noFill/>
                    </a:lnBlToTr>
                    <a:solidFill>
                      <a:schemeClr val="accent2"/>
                    </a:solidFill>
                  </a:tcPr>
                </a:tc>
              </a:tr>
              <a:tr h="409613">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rPr>
                        <a:t>EDD</a:t>
                      </a:r>
                    </a:p>
                  </a:txBody>
                  <a:tcPr marT="34293" marB="34293" anchor="ctr" horzOverflow="overflow">
                    <a:lnL cap="flat">
                      <a:noFill/>
                    </a:lnL>
                    <a:lnR>
                      <a:noFill/>
                    </a:lnR>
                    <a:lnT>
                      <a:noFill/>
                    </a:lnT>
                    <a:lnB>
                      <a:noFill/>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rPr>
                        <a:t>13.6</a:t>
                      </a:r>
                    </a:p>
                  </a:txBody>
                  <a:tcPr marT="34293" marB="34293" anchor="ctr" horzOverflow="overflow">
                    <a:lnL>
                      <a:noFill/>
                    </a:lnL>
                    <a:lnR>
                      <a:noFill/>
                    </a:lnR>
                    <a:lnT>
                      <a:noFill/>
                    </a:lnT>
                    <a:lnB>
                      <a:noFill/>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rPr>
                        <a:t>41.2</a:t>
                      </a:r>
                    </a:p>
                  </a:txBody>
                  <a:tcPr marT="34293" marB="34293" anchor="ctr" horzOverflow="overflow">
                    <a:lnL>
                      <a:noFill/>
                    </a:lnL>
                    <a:lnR>
                      <a:noFill/>
                    </a:lnR>
                    <a:lnT>
                      <a:noFill/>
                    </a:lnT>
                    <a:lnB>
                      <a:noFill/>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rPr>
                        <a:t>2.43</a:t>
                      </a:r>
                    </a:p>
                  </a:txBody>
                  <a:tcPr marT="34293" marB="34293" anchor="ctr" horzOverflow="overflow">
                    <a:lnL>
                      <a:noFill/>
                    </a:lnL>
                    <a:lnR>
                      <a:noFill/>
                    </a:lnR>
                    <a:lnT>
                      <a:noFill/>
                    </a:lnT>
                    <a:lnB>
                      <a:noFill/>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rPr>
                        <a:t>1.2</a:t>
                      </a:r>
                    </a:p>
                  </a:txBody>
                  <a:tcPr marT="34293" marB="34293" anchor="ctr" horzOverflow="overflow">
                    <a:lnL>
                      <a:noFill/>
                    </a:lnL>
                    <a:lnR cap="flat">
                      <a:noFill/>
                    </a:lnR>
                    <a:lnT>
                      <a:noFill/>
                    </a:lnT>
                    <a:lnB>
                      <a:noFill/>
                    </a:lnB>
                    <a:lnTlToBr>
                      <a:noFill/>
                    </a:lnTlToBr>
                    <a:lnBlToTr>
                      <a:noFill/>
                    </a:lnBlToTr>
                    <a:solidFill>
                      <a:schemeClr val="accent3"/>
                    </a:solidFill>
                  </a:tcPr>
                </a:tc>
              </a:tr>
              <a:tr h="400088">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rPr>
                        <a:t>LPT</a:t>
                      </a:r>
                    </a:p>
                  </a:txBody>
                  <a:tcPr marT="34293" marB="34293" anchor="ctr" horzOverflow="overflow">
                    <a:lnL cap="flat">
                      <a:noFill/>
                    </a:lnL>
                    <a:lnR>
                      <a:noFill/>
                    </a:lnR>
                    <a:lnT>
                      <a:noFill/>
                    </a:lnT>
                    <a:lnB cap="flat">
                      <a:noFill/>
                    </a:lnB>
                    <a:lnTlToBr>
                      <a:noFill/>
                    </a:lnTlToBr>
                    <a:lnBlToTr>
                      <a:noFill/>
                    </a:lnBlToTr>
                    <a:solidFill>
                      <a:schemeClr val="accent4"/>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rPr>
                        <a:t>20.6</a:t>
                      </a:r>
                    </a:p>
                  </a:txBody>
                  <a:tcPr marT="34293" marB="34293" anchor="ctr" horzOverflow="overflow">
                    <a:lnL>
                      <a:noFill/>
                    </a:lnL>
                    <a:lnR>
                      <a:noFill/>
                    </a:lnR>
                    <a:lnT>
                      <a:noFill/>
                    </a:lnT>
                    <a:lnB cap="flat">
                      <a:noFill/>
                    </a:lnB>
                    <a:lnTlToBr>
                      <a:noFill/>
                    </a:lnTlToBr>
                    <a:lnBlToTr>
                      <a:noFill/>
                    </a:lnBlToTr>
                    <a:solidFill>
                      <a:schemeClr val="accent4"/>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rPr>
                        <a:t>27.2</a:t>
                      </a:r>
                    </a:p>
                  </a:txBody>
                  <a:tcPr marT="34293" marB="34293" anchor="ctr" horzOverflow="overflow">
                    <a:lnL>
                      <a:noFill/>
                    </a:lnL>
                    <a:lnR>
                      <a:noFill/>
                    </a:lnR>
                    <a:lnT>
                      <a:noFill/>
                    </a:lnT>
                    <a:lnB cap="flat">
                      <a:noFill/>
                    </a:lnB>
                    <a:lnTlToBr>
                      <a:noFill/>
                    </a:lnTlToBr>
                    <a:lnBlToTr>
                      <a:noFill/>
                    </a:lnBlToTr>
                    <a:solidFill>
                      <a:schemeClr val="accent4"/>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rPr>
                        <a:t>3.68</a:t>
                      </a:r>
                    </a:p>
                  </a:txBody>
                  <a:tcPr marT="34293" marB="34293" anchor="ctr" horzOverflow="overflow">
                    <a:lnL>
                      <a:noFill/>
                    </a:lnL>
                    <a:lnR>
                      <a:noFill/>
                    </a:lnR>
                    <a:lnT>
                      <a:noFill/>
                    </a:lnT>
                    <a:lnB cap="flat">
                      <a:noFill/>
                    </a:lnB>
                    <a:lnTlToBr>
                      <a:noFill/>
                    </a:lnTlToBr>
                    <a:lnBlToTr>
                      <a:noFill/>
                    </a:lnBlToTr>
                    <a:solidFill>
                      <a:schemeClr val="accent4"/>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rPr>
                        <a:t>9.6</a:t>
                      </a:r>
                    </a:p>
                  </a:txBody>
                  <a:tcPr marT="34293" marB="34293" anchor="ctr" horzOverflow="overflow">
                    <a:lnL>
                      <a:noFill/>
                    </a:lnL>
                    <a:lnR cap="flat">
                      <a:noFill/>
                    </a:lnR>
                    <a:lnT>
                      <a:noFill/>
                    </a:lnT>
                    <a:lnB cap="flat">
                      <a:noFill/>
                    </a:lnB>
                    <a:lnTlToBr>
                      <a:noFill/>
                    </a:lnTlToBr>
                    <a:lnBlToTr>
                      <a:noFill/>
                    </a:lnBlToTr>
                    <a:solidFill>
                      <a:schemeClr val="accent4"/>
                    </a:solidFill>
                  </a:tcPr>
                </a:tc>
              </a:tr>
            </a:tbl>
          </a:graphicData>
        </a:graphic>
      </p:graphicFrame>
      <p:sp>
        <p:nvSpPr>
          <p:cNvPr id="106546" name="Rectangle 50"/>
          <p:cNvSpPr>
            <a:spLocks noChangeArrowheads="1"/>
          </p:cNvSpPr>
          <p:nvPr/>
        </p:nvSpPr>
        <p:spPr bwMode="auto">
          <a:xfrm>
            <a:off x="746125" y="1296592"/>
            <a:ext cx="281949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2800">
                <a:latin typeface="+mn-lt"/>
              </a:rPr>
              <a:t>Summary of Rules</a:t>
            </a:r>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106546"/>
                                        </p:tgtEl>
                                        <p:attrNameLst>
                                          <p:attrName>style.visibility</p:attrName>
                                        </p:attrNameLst>
                                      </p:cBhvr>
                                      <p:to>
                                        <p:strVal val="visible"/>
                                      </p:to>
                                    </p:set>
                                    <p:animEffect transition="in" filter="wipe(left)">
                                      <p:cBhvr>
                                        <p:cTn id="7" dur="1000"/>
                                        <p:tgtEl>
                                          <p:spTgt spid="106546"/>
                                        </p:tgtEl>
                                      </p:cBhvr>
                                    </p:animEffect>
                                  </p:childTnLst>
                                </p:cTn>
                              </p:par>
                            </p:childTnLst>
                          </p:cTn>
                        </p:par>
                        <p:par>
                          <p:cTn id="8" fill="hold" nodeType="afterGroup">
                            <p:stCondLst>
                              <p:cond delay="2000"/>
                            </p:stCondLst>
                            <p:childTnLst>
                              <p:par>
                                <p:cTn id="9" presetID="18" presetClass="entr" presetSubtype="6" fill="hold" nodeType="afterEffect">
                                  <p:stCondLst>
                                    <p:cond delay="1000"/>
                                  </p:stCondLst>
                                  <p:childTnLst>
                                    <p:set>
                                      <p:cBhvr>
                                        <p:cTn id="10" dur="1" fill="hold">
                                          <p:stCondLst>
                                            <p:cond delay="0"/>
                                          </p:stCondLst>
                                        </p:cTn>
                                        <p:tgtEl>
                                          <p:spTgt spid="106499"/>
                                        </p:tgtEl>
                                        <p:attrNameLst>
                                          <p:attrName>style.visibility</p:attrName>
                                        </p:attrNameLst>
                                      </p:cBhvr>
                                      <p:to>
                                        <p:strVal val="visible"/>
                                      </p:to>
                                    </p:set>
                                    <p:animEffect transition="in" filter="strips(downRight)">
                                      <p:cBhvr>
                                        <p:cTn id="11" dur="1000"/>
                                        <p:tgtEl>
                                          <p:spTgt spid="1064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546" grpId="0" autoUpdateAnimBg="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a:extLst/>
        </p:spPr>
        <p:txBody>
          <a:bodyPr rtlCol="0">
            <a:normAutofit fontScale="90000"/>
          </a:bodyPr>
          <a:lstStyle/>
          <a:p>
            <a:pPr fontAlgn="auto">
              <a:lnSpc>
                <a:spcPct val="80000"/>
              </a:lnSpc>
              <a:spcAft>
                <a:spcPts val="0"/>
              </a:spcAft>
              <a:defRPr/>
            </a:pPr>
            <a:r>
              <a:rPr lang="en-US" dirty="0"/>
              <a:t>Comparison of </a:t>
            </a:r>
            <a:br>
              <a:rPr lang="en-US" dirty="0"/>
            </a:br>
            <a:r>
              <a:rPr lang="en-US" dirty="0"/>
              <a:t>Sequencing Rules</a:t>
            </a:r>
          </a:p>
        </p:txBody>
      </p:sp>
      <p:sp>
        <p:nvSpPr>
          <p:cNvPr id="2" name="Content Placeholder 1"/>
          <p:cNvSpPr>
            <a:spLocks noGrp="1"/>
          </p:cNvSpPr>
          <p:nvPr>
            <p:ph idx="1"/>
          </p:nvPr>
        </p:nvSpPr>
        <p:spPr>
          <a:xfrm>
            <a:off x="457200" y="1133475"/>
            <a:ext cx="7886700" cy="3752850"/>
          </a:xfrm>
        </p:spPr>
        <p:txBody>
          <a:bodyPr rtlCol="0">
            <a:noAutofit/>
          </a:bodyPr>
          <a:lstStyle/>
          <a:p>
            <a:pPr fontAlgn="auto">
              <a:spcBef>
                <a:spcPts val="0"/>
              </a:spcBef>
              <a:defRPr/>
            </a:pPr>
            <a:r>
              <a:rPr lang="en-US" sz="2400" dirty="0"/>
              <a:t>No one sequencing rule excels on all criteria</a:t>
            </a:r>
          </a:p>
          <a:p>
            <a:pPr marL="812800" indent="-457200" fontAlgn="auto">
              <a:spcBef>
                <a:spcPts val="0"/>
              </a:spcBef>
              <a:buFont typeface="+mj-lt"/>
              <a:buAutoNum type="arabicPeriod"/>
              <a:defRPr/>
            </a:pPr>
            <a:r>
              <a:rPr lang="en-US" dirty="0"/>
              <a:t>SPT does well on minimizing flow time and number of jobs in the system</a:t>
            </a:r>
          </a:p>
          <a:p>
            <a:pPr marL="1168400" lvl="1" indent="-355600" fontAlgn="auto">
              <a:spcBef>
                <a:spcPts val="0"/>
              </a:spcBef>
              <a:buSzPct val="60000"/>
              <a:buFont typeface="Courier New" pitchFamily="49" charset="0"/>
              <a:buChar char="o"/>
              <a:defRPr/>
            </a:pPr>
            <a:r>
              <a:rPr lang="en-US" dirty="0"/>
              <a:t>But SPT moves long jobs to </a:t>
            </a:r>
            <a:br>
              <a:rPr lang="en-US" dirty="0"/>
            </a:br>
            <a:r>
              <a:rPr lang="en-US" dirty="0"/>
              <a:t>the end which may result </a:t>
            </a:r>
            <a:br>
              <a:rPr lang="en-US" dirty="0"/>
            </a:br>
            <a:r>
              <a:rPr lang="en-US" dirty="0"/>
              <a:t>in dissatisfied customers</a:t>
            </a:r>
          </a:p>
          <a:p>
            <a:pPr marL="812800" indent="-457200" fontAlgn="auto">
              <a:spcBef>
                <a:spcPts val="0"/>
              </a:spcBef>
              <a:buFont typeface="+mj-lt"/>
              <a:buAutoNum type="arabicPeriod"/>
              <a:defRPr/>
            </a:pPr>
            <a:r>
              <a:rPr lang="en-US" dirty="0"/>
              <a:t>FCFS does not do especially </a:t>
            </a:r>
            <a:br>
              <a:rPr lang="en-US" dirty="0"/>
            </a:br>
            <a:r>
              <a:rPr lang="en-US" dirty="0"/>
              <a:t>well (or poorly) on any </a:t>
            </a:r>
            <a:br>
              <a:rPr lang="en-US" dirty="0"/>
            </a:br>
            <a:r>
              <a:rPr lang="en-US" dirty="0"/>
              <a:t>criteria but is perceived </a:t>
            </a:r>
            <a:br>
              <a:rPr lang="en-US" dirty="0"/>
            </a:br>
            <a:r>
              <a:rPr lang="en-US" dirty="0"/>
              <a:t>as fair by customers</a:t>
            </a:r>
          </a:p>
          <a:p>
            <a:pPr marL="812800" indent="-457200" fontAlgn="auto">
              <a:spcBef>
                <a:spcPts val="0"/>
              </a:spcBef>
              <a:buFont typeface="+mj-lt"/>
              <a:buAutoNum type="arabicPeriod"/>
              <a:defRPr/>
            </a:pPr>
            <a:r>
              <a:rPr lang="en-US" dirty="0"/>
              <a:t>EDD minimizes maximum </a:t>
            </a:r>
            <a:br>
              <a:rPr lang="en-US" dirty="0"/>
            </a:br>
            <a:r>
              <a:rPr lang="en-US" dirty="0" smtClean="0"/>
              <a:t>lateness</a:t>
            </a:r>
            <a:endParaRPr lang="en-US" dirty="0"/>
          </a:p>
        </p:txBody>
      </p:sp>
      <p:pic>
        <p:nvPicPr>
          <p:cNvPr id="3" name="Picture 2" descr="hospital OR.jpg"/>
          <p:cNvPicPr>
            <a:picLocks noChangeAspect="1"/>
          </p:cNvPicPr>
          <p:nvPr/>
        </p:nvPicPr>
        <p:blipFill>
          <a:blip r:embed="rId3">
            <a:extLst>
              <a:ext uri="{28A0092B-C50C-407E-A947-70E740481C1C}">
                <a14:useLocalDpi xmlns:a14="http://schemas.microsoft.com/office/drawing/2010/main" val="0"/>
              </a:ext>
            </a:extLst>
          </a:blip>
          <a:srcRect l="18497"/>
          <a:stretch>
            <a:fillRect/>
          </a:stretch>
        </p:blipFill>
        <p:spPr bwMode="auto">
          <a:xfrm>
            <a:off x="5421314" y="2421731"/>
            <a:ext cx="3138487" cy="1991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nodeType="afterEffect">
                                  <p:stCondLst>
                                    <p:cond delay="100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2/3*#ppt_w"/>
                                          </p:val>
                                        </p:tav>
                                        <p:tav tm="100000">
                                          <p:val>
                                            <p:strVal val="#ppt_w"/>
                                          </p:val>
                                        </p:tav>
                                      </p:tavLst>
                                    </p:anim>
                                    <p:anim calcmode="lin" valueType="num">
                                      <p:cBhvr>
                                        <p:cTn id="8" dur="1000" fill="hold"/>
                                        <p:tgtEl>
                                          <p:spTgt spid="3"/>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p:nvPr>
        </p:nvSpPr>
        <p:spPr/>
        <p:txBody>
          <a:bodyPr/>
          <a:lstStyle/>
          <a:p>
            <a:pPr>
              <a:lnSpc>
                <a:spcPct val="80000"/>
              </a:lnSpc>
            </a:pPr>
            <a:r>
              <a:rPr lang="en-US" altLang="en-US" smtClean="0">
                <a:latin typeface="+mn-lt"/>
                <a:cs typeface="Arial" pitchFamily="34" charset="0"/>
              </a:rPr>
              <a:t>Critical Ratio (CR)</a:t>
            </a:r>
          </a:p>
        </p:txBody>
      </p:sp>
      <p:sp>
        <p:nvSpPr>
          <p:cNvPr id="109570" name="Content Placeholder 1"/>
          <p:cNvSpPr>
            <a:spLocks noGrp="1"/>
          </p:cNvSpPr>
          <p:nvPr>
            <p:ph idx="1"/>
          </p:nvPr>
        </p:nvSpPr>
        <p:spPr>
          <a:xfrm>
            <a:off x="584201" y="1200150"/>
            <a:ext cx="7991475" cy="2438400"/>
          </a:xfrm>
        </p:spPr>
        <p:txBody>
          <a:bodyPr>
            <a:normAutofit fontScale="92500" lnSpcReduction="10000"/>
          </a:bodyPr>
          <a:lstStyle/>
          <a:p>
            <a:pPr marL="503238" indent="-457200">
              <a:buFont typeface="Arial Unicode MS" pitchFamily="34" charset="-128"/>
              <a:buChar char="❀"/>
            </a:pPr>
            <a:r>
              <a:rPr lang="en-US" altLang="en-US" sz="2800" smtClean="0">
                <a:latin typeface="+mn-lt"/>
                <a:cs typeface="Arial" pitchFamily="34" charset="0"/>
              </a:rPr>
              <a:t>An index number found by dividing the time remaining until the due date by the work time remaining on the job</a:t>
            </a:r>
          </a:p>
          <a:p>
            <a:pPr marL="503238" indent="-457200">
              <a:buFont typeface="Arial Unicode MS" pitchFamily="34" charset="-128"/>
              <a:buChar char="❀"/>
            </a:pPr>
            <a:r>
              <a:rPr lang="en-US" altLang="en-US" sz="2800" smtClean="0">
                <a:latin typeface="+mn-lt"/>
                <a:cs typeface="Arial" pitchFamily="34" charset="0"/>
              </a:rPr>
              <a:t>Jobs with low critical ratios are scheduled ahead of jobs with higher critical ratios</a:t>
            </a:r>
          </a:p>
          <a:p>
            <a:pPr marL="503238" indent="-457200">
              <a:buFont typeface="Arial Unicode MS" pitchFamily="34" charset="-128"/>
              <a:buChar char="❀"/>
            </a:pPr>
            <a:r>
              <a:rPr lang="en-US" altLang="en-US" sz="2800" smtClean="0">
                <a:latin typeface="+mn-lt"/>
                <a:cs typeface="Arial" pitchFamily="34" charset="0"/>
              </a:rPr>
              <a:t>Performs well on average job lateness criteria</a:t>
            </a:r>
          </a:p>
        </p:txBody>
      </p:sp>
      <p:grpSp>
        <p:nvGrpSpPr>
          <p:cNvPr id="110596" name="Group 4"/>
          <p:cNvGrpSpPr>
            <a:grpSpLocks/>
          </p:cNvGrpSpPr>
          <p:nvPr/>
        </p:nvGrpSpPr>
        <p:grpSpPr bwMode="auto">
          <a:xfrm>
            <a:off x="981076" y="3634975"/>
            <a:ext cx="7135813" cy="692943"/>
            <a:chOff x="270" y="3397"/>
            <a:chExt cx="4495" cy="582"/>
          </a:xfrm>
        </p:grpSpPr>
        <p:sp>
          <p:nvSpPr>
            <p:cNvPr id="109572" name="Rectangle 5"/>
            <p:cNvSpPr>
              <a:spLocks noChangeArrowheads="1"/>
            </p:cNvSpPr>
            <p:nvPr/>
          </p:nvSpPr>
          <p:spPr bwMode="auto">
            <a:xfrm>
              <a:off x="270" y="3555"/>
              <a:ext cx="2360"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2000">
                  <a:latin typeface="+mn-lt"/>
                </a:rPr>
                <a:t>CR =                                        =</a:t>
              </a:r>
            </a:p>
          </p:txBody>
        </p:sp>
        <p:grpSp>
          <p:nvGrpSpPr>
            <p:cNvPr id="109573" name="Group 6"/>
            <p:cNvGrpSpPr>
              <a:grpSpLocks/>
            </p:cNvGrpSpPr>
            <p:nvPr/>
          </p:nvGrpSpPr>
          <p:grpSpPr bwMode="auto">
            <a:xfrm>
              <a:off x="2653" y="3405"/>
              <a:ext cx="2112" cy="574"/>
              <a:chOff x="2909" y="3433"/>
              <a:chExt cx="2112" cy="574"/>
            </a:xfrm>
          </p:grpSpPr>
          <p:sp>
            <p:nvSpPr>
              <p:cNvPr id="109577" name="Rectangle 7"/>
              <p:cNvSpPr>
                <a:spLocks noChangeArrowheads="1"/>
              </p:cNvSpPr>
              <p:nvPr/>
            </p:nvSpPr>
            <p:spPr bwMode="auto">
              <a:xfrm>
                <a:off x="3181" y="3433"/>
                <a:ext cx="1567" cy="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gn="ctr">
                  <a:lnSpc>
                    <a:spcPct val="120000"/>
                  </a:lnSpc>
                </a:pPr>
                <a:r>
                  <a:rPr lang="en-US" altLang="en-US" sz="1600">
                    <a:latin typeface="+mn-lt"/>
                  </a:rPr>
                  <a:t>Due date – Today’s date</a:t>
                </a:r>
              </a:p>
              <a:p>
                <a:pPr algn="ctr">
                  <a:lnSpc>
                    <a:spcPct val="120000"/>
                  </a:lnSpc>
                </a:pPr>
                <a:r>
                  <a:rPr lang="en-US" altLang="en-US" sz="1600">
                    <a:latin typeface="+mn-lt"/>
                  </a:rPr>
                  <a:t>Work (lead) time remaining</a:t>
                </a:r>
              </a:p>
            </p:txBody>
          </p:sp>
          <p:sp>
            <p:nvSpPr>
              <p:cNvPr id="109578" name="Line 8"/>
              <p:cNvSpPr>
                <a:spLocks noChangeShapeType="1"/>
              </p:cNvSpPr>
              <p:nvPr/>
            </p:nvSpPr>
            <p:spPr bwMode="auto">
              <a:xfrm>
                <a:off x="2909" y="3712"/>
                <a:ext cx="2112"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ndParaRPr>
              </a:p>
            </p:txBody>
          </p:sp>
        </p:grpSp>
        <p:grpSp>
          <p:nvGrpSpPr>
            <p:cNvPr id="109574" name="Group 9"/>
            <p:cNvGrpSpPr>
              <a:grpSpLocks/>
            </p:cNvGrpSpPr>
            <p:nvPr/>
          </p:nvGrpSpPr>
          <p:grpSpPr bwMode="auto">
            <a:xfrm>
              <a:off x="803" y="3397"/>
              <a:ext cx="1600" cy="574"/>
              <a:chOff x="827" y="3409"/>
              <a:chExt cx="1600" cy="574"/>
            </a:xfrm>
          </p:grpSpPr>
          <p:sp>
            <p:nvSpPr>
              <p:cNvPr id="109575" name="Rectangle 10"/>
              <p:cNvSpPr>
                <a:spLocks noChangeArrowheads="1"/>
              </p:cNvSpPr>
              <p:nvPr/>
            </p:nvSpPr>
            <p:spPr bwMode="auto">
              <a:xfrm>
                <a:off x="1031" y="3409"/>
                <a:ext cx="1190" cy="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gn="ctr">
                  <a:lnSpc>
                    <a:spcPct val="120000"/>
                  </a:lnSpc>
                </a:pPr>
                <a:r>
                  <a:rPr lang="en-US" altLang="en-US" sz="1600">
                    <a:latin typeface="+mn-lt"/>
                  </a:rPr>
                  <a:t>Time remaining</a:t>
                </a:r>
              </a:p>
              <a:p>
                <a:pPr algn="ctr">
                  <a:lnSpc>
                    <a:spcPct val="120000"/>
                  </a:lnSpc>
                </a:pPr>
                <a:r>
                  <a:rPr lang="en-US" altLang="en-US" sz="1600">
                    <a:latin typeface="+mn-lt"/>
                  </a:rPr>
                  <a:t>Workdays remaining</a:t>
                </a:r>
              </a:p>
            </p:txBody>
          </p:sp>
          <p:sp>
            <p:nvSpPr>
              <p:cNvPr id="109576" name="Line 11"/>
              <p:cNvSpPr>
                <a:spLocks noChangeShapeType="1"/>
              </p:cNvSpPr>
              <p:nvPr/>
            </p:nvSpPr>
            <p:spPr bwMode="auto">
              <a:xfrm>
                <a:off x="827" y="3696"/>
                <a:ext cx="16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ndParaRPr>
              </a:p>
            </p:txBody>
          </p:sp>
        </p:grpSp>
      </p:gr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1000"/>
                                  </p:stCondLst>
                                  <p:childTnLst>
                                    <p:set>
                                      <p:cBhvr>
                                        <p:cTn id="6" dur="1" fill="hold">
                                          <p:stCondLst>
                                            <p:cond delay="0"/>
                                          </p:stCondLst>
                                        </p:cTn>
                                        <p:tgtEl>
                                          <p:spTgt spid="110596"/>
                                        </p:tgtEl>
                                        <p:attrNameLst>
                                          <p:attrName>style.visibility</p:attrName>
                                        </p:attrNameLst>
                                      </p:cBhvr>
                                      <p:to>
                                        <p:strVal val="visible"/>
                                      </p:to>
                                    </p:set>
                                    <p:animEffect transition="in" filter="wipe(left)">
                                      <p:cBhvr>
                                        <p:cTn id="7" dur="1000"/>
                                        <p:tgtEl>
                                          <p:spTgt spid="1105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2"/>
          <p:cNvSpPr>
            <a:spLocks noGrp="1" noChangeArrowheads="1"/>
          </p:cNvSpPr>
          <p:nvPr>
            <p:ph type="title"/>
          </p:nvPr>
        </p:nvSpPr>
        <p:spPr/>
        <p:txBody>
          <a:bodyPr/>
          <a:lstStyle/>
          <a:p>
            <a:r>
              <a:rPr lang="en-US" altLang="en-US" smtClean="0">
                <a:latin typeface="+mn-lt"/>
                <a:cs typeface="Arial" pitchFamily="34" charset="0"/>
              </a:rPr>
              <a:t>Critical Ratio Example</a:t>
            </a:r>
          </a:p>
        </p:txBody>
      </p:sp>
      <p:graphicFrame>
        <p:nvGraphicFramePr>
          <p:cNvPr id="112691" name="Group 51"/>
          <p:cNvGraphicFramePr>
            <a:graphicFrameLocks noGrp="1"/>
          </p:cNvGraphicFramePr>
          <p:nvPr>
            <p:extLst>
              <p:ext uri="{D42A27DB-BD31-4B8C-83A1-F6EECF244321}">
                <p14:modId xmlns:p14="http://schemas.microsoft.com/office/powerpoint/2010/main" val="3002678838"/>
              </p:ext>
            </p:extLst>
          </p:nvPr>
        </p:nvGraphicFramePr>
        <p:xfrm>
          <a:off x="782638" y="1600200"/>
          <a:ext cx="7658100" cy="1042264"/>
        </p:xfrm>
        <a:graphic>
          <a:graphicData uri="http://schemas.openxmlformats.org/drawingml/2006/table">
            <a:tbl>
              <a:tblPr>
                <a:tableStyleId>{2D5ABB26-0587-4C30-8999-92F81FD0307C}</a:tableStyleId>
              </a:tblPr>
              <a:tblGrid>
                <a:gridCol w="1747095"/>
                <a:gridCol w="2183869"/>
                <a:gridCol w="3727136"/>
              </a:tblGrid>
              <a:tr h="253707">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u="none" strike="noStrike" cap="none" normalizeH="0" baseline="0" dirty="0" smtClean="0">
                          <a:ln>
                            <a:noFill/>
                          </a:ln>
                          <a:solidFill>
                            <a:schemeClr val="bg1"/>
                          </a:solidFill>
                          <a:effectLst/>
                        </a:rPr>
                        <a:t>JOB</a:t>
                      </a:r>
                      <a:endParaRPr kumimoji="0" lang="en-US" sz="1400" b="1" i="0" u="none" strike="noStrike" cap="none" normalizeH="0" baseline="0" dirty="0">
                        <a:ln>
                          <a:noFill/>
                        </a:ln>
                        <a:solidFill>
                          <a:schemeClr val="bg1"/>
                        </a:solidFill>
                        <a:effectLst/>
                        <a:latin typeface="Arial" charset="0"/>
                        <a:ea typeface="ＭＳ Ｐゴシック" charset="0"/>
                        <a:cs typeface="ＭＳ Ｐゴシック" charset="0"/>
                      </a:endParaRPr>
                    </a:p>
                  </a:txBody>
                  <a:tcPr marT="34271" marB="34271" anchor="b"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solidFill>
                      <a:schemeClr val="accent1"/>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u="none" strike="noStrike" cap="none" normalizeH="0" baseline="0" dirty="0" smtClean="0">
                          <a:ln>
                            <a:noFill/>
                          </a:ln>
                          <a:solidFill>
                            <a:schemeClr val="bg1"/>
                          </a:solidFill>
                          <a:effectLst/>
                        </a:rPr>
                        <a:t>DUE DATE</a:t>
                      </a:r>
                      <a:endParaRPr kumimoji="0" lang="en-US" sz="1400" b="1" i="0" u="none" strike="noStrike" cap="none" normalizeH="0" baseline="0" dirty="0">
                        <a:ln>
                          <a:noFill/>
                        </a:ln>
                        <a:solidFill>
                          <a:schemeClr val="bg1"/>
                        </a:solidFill>
                        <a:effectLst/>
                        <a:latin typeface="Arial" charset="0"/>
                        <a:ea typeface="ＭＳ Ｐゴシック" charset="0"/>
                        <a:cs typeface="ＭＳ Ｐゴシック" charset="0"/>
                      </a:endParaRPr>
                    </a:p>
                  </a:txBody>
                  <a:tcPr marT="34271" marB="34271" anchor="b"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solidFill>
                      <a:schemeClr val="accent1"/>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u="none" strike="noStrike" cap="none" normalizeH="0" baseline="0" dirty="0" smtClean="0">
                          <a:ln>
                            <a:noFill/>
                          </a:ln>
                          <a:solidFill>
                            <a:schemeClr val="bg1"/>
                          </a:solidFill>
                          <a:effectLst/>
                        </a:rPr>
                        <a:t>WORKDAYS REMAINING</a:t>
                      </a:r>
                      <a:endParaRPr kumimoji="0" lang="en-US" sz="1400" b="1" i="0" u="none" strike="noStrike" cap="none" normalizeH="0" baseline="0" dirty="0">
                        <a:ln>
                          <a:noFill/>
                        </a:ln>
                        <a:solidFill>
                          <a:schemeClr val="bg1"/>
                        </a:solidFill>
                        <a:effectLst/>
                        <a:latin typeface="Arial" charset="0"/>
                        <a:ea typeface="ＭＳ Ｐゴシック" charset="0"/>
                        <a:cs typeface="ＭＳ Ｐゴシック" charset="0"/>
                      </a:endParaRPr>
                    </a:p>
                  </a:txBody>
                  <a:tcPr marT="34271" marB="34271" anchor="b"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solidFill>
                      <a:schemeClr val="accent1"/>
                    </a:solidFill>
                  </a:tcPr>
                </a:tc>
              </a:tr>
              <a:tr h="253707">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A</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71" marB="34271" anchor="ctr"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30</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71" marB="34271" anchor="ctr"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4</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71" marB="34271" anchor="ctr"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tcPr>
                </a:tc>
              </a:tr>
              <a:tr h="253707">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B</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71" marB="34271" anchor="ctr"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28</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71" marB="34271" anchor="ctr"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5</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71" marB="34271" anchor="ctr"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tcPr>
                </a:tc>
              </a:tr>
              <a:tr h="253707">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C</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71" marB="34271" anchor="ctr"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27</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71" marB="34271" anchor="ctr"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2</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71" marB="34271" anchor="ctr"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tcPr>
                </a:tc>
              </a:tr>
            </a:tbl>
          </a:graphicData>
        </a:graphic>
      </p:graphicFrame>
      <p:sp>
        <p:nvSpPr>
          <p:cNvPr id="112683" name="Rectangle 43"/>
          <p:cNvSpPr>
            <a:spLocks noChangeArrowheads="1"/>
          </p:cNvSpPr>
          <p:nvPr/>
        </p:nvSpPr>
        <p:spPr bwMode="auto">
          <a:xfrm>
            <a:off x="593725" y="1160859"/>
            <a:ext cx="19916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2000">
                <a:latin typeface="+mn-lt"/>
              </a:rPr>
              <a:t>Currently Day 25</a:t>
            </a:r>
          </a:p>
        </p:txBody>
      </p:sp>
      <p:sp>
        <p:nvSpPr>
          <p:cNvPr id="112684" name="Rectangle 44"/>
          <p:cNvSpPr>
            <a:spLocks noChangeArrowheads="1"/>
          </p:cNvSpPr>
          <p:nvPr/>
        </p:nvSpPr>
        <p:spPr bwMode="auto">
          <a:xfrm>
            <a:off x="650876" y="4077891"/>
            <a:ext cx="7840663" cy="720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nSpc>
                <a:spcPct val="85000"/>
              </a:lnSpc>
            </a:pPr>
            <a:r>
              <a:rPr lang="en-US" altLang="en-US" sz="2400">
                <a:latin typeface="+mn-lt"/>
              </a:rPr>
              <a:t>With CR &lt; 1, Job B is late. Job C is just on schedule and Job A has some slack time.</a:t>
            </a:r>
          </a:p>
        </p:txBody>
      </p:sp>
      <p:graphicFrame>
        <p:nvGraphicFramePr>
          <p:cNvPr id="7" name="Group 51"/>
          <p:cNvGraphicFramePr>
            <a:graphicFrameLocks noGrp="1"/>
          </p:cNvGraphicFramePr>
          <p:nvPr>
            <p:extLst>
              <p:ext uri="{D42A27DB-BD31-4B8C-83A1-F6EECF244321}">
                <p14:modId xmlns:p14="http://schemas.microsoft.com/office/powerpoint/2010/main" val="1599268013"/>
              </p:ext>
            </p:extLst>
          </p:nvPr>
        </p:nvGraphicFramePr>
        <p:xfrm>
          <a:off x="782638" y="2815828"/>
          <a:ext cx="7658100" cy="1042264"/>
        </p:xfrm>
        <a:graphic>
          <a:graphicData uri="http://schemas.openxmlformats.org/drawingml/2006/table">
            <a:tbl>
              <a:tblPr>
                <a:tableStyleId>{2D5ABB26-0587-4C30-8999-92F81FD0307C}</a:tableStyleId>
              </a:tblPr>
              <a:tblGrid>
                <a:gridCol w="1123438"/>
                <a:gridCol w="3440624"/>
                <a:gridCol w="3094038"/>
              </a:tblGrid>
              <a:tr h="253707">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u="none" strike="noStrike" cap="none" normalizeH="0" baseline="0" dirty="0" smtClean="0">
                          <a:ln>
                            <a:noFill/>
                          </a:ln>
                          <a:solidFill>
                            <a:schemeClr val="bg1"/>
                          </a:solidFill>
                          <a:effectLst/>
                        </a:rPr>
                        <a:t>JOB</a:t>
                      </a:r>
                      <a:endParaRPr kumimoji="0" lang="en-US" sz="1400" b="1" i="0" u="none" strike="noStrike" cap="none" normalizeH="0" baseline="0" dirty="0">
                        <a:ln>
                          <a:noFill/>
                        </a:ln>
                        <a:solidFill>
                          <a:schemeClr val="bg1"/>
                        </a:solidFill>
                        <a:effectLst/>
                        <a:latin typeface="Arial" charset="0"/>
                        <a:ea typeface="ＭＳ Ｐゴシック" charset="0"/>
                        <a:cs typeface="ＭＳ Ｐゴシック" charset="0"/>
                      </a:endParaRPr>
                    </a:p>
                  </a:txBody>
                  <a:tcPr marT="34271" marB="34271" anchor="b"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solidFill>
                      <a:schemeClr val="accent1"/>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u="none" strike="noStrike" cap="none" normalizeH="0" baseline="0" dirty="0" smtClean="0">
                          <a:ln>
                            <a:noFill/>
                          </a:ln>
                          <a:solidFill>
                            <a:schemeClr val="bg1"/>
                          </a:solidFill>
                          <a:effectLst/>
                        </a:rPr>
                        <a:t>CRITICAL RATIO</a:t>
                      </a:r>
                      <a:endParaRPr kumimoji="0" lang="en-US" sz="1400" b="1" i="0" u="none" strike="noStrike" cap="none" normalizeH="0" baseline="0" dirty="0">
                        <a:ln>
                          <a:noFill/>
                        </a:ln>
                        <a:solidFill>
                          <a:schemeClr val="bg1"/>
                        </a:solidFill>
                        <a:effectLst/>
                        <a:latin typeface="Arial" charset="0"/>
                        <a:ea typeface="ＭＳ Ｐゴシック" charset="0"/>
                        <a:cs typeface="ＭＳ Ｐゴシック" charset="0"/>
                      </a:endParaRPr>
                    </a:p>
                  </a:txBody>
                  <a:tcPr marT="34271" marB="34271" anchor="b"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solidFill>
                      <a:schemeClr val="accent1"/>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u="none" strike="noStrike" cap="none" normalizeH="0" baseline="0" dirty="0" smtClean="0">
                          <a:ln>
                            <a:noFill/>
                          </a:ln>
                          <a:solidFill>
                            <a:schemeClr val="bg1"/>
                          </a:solidFill>
                          <a:effectLst/>
                        </a:rPr>
                        <a:t>PRIORITY ORDER</a:t>
                      </a:r>
                      <a:endParaRPr kumimoji="0" lang="en-US" sz="1400" b="1" i="0" u="none" strike="noStrike" cap="none" normalizeH="0" baseline="0" dirty="0">
                        <a:ln>
                          <a:noFill/>
                        </a:ln>
                        <a:solidFill>
                          <a:schemeClr val="bg1"/>
                        </a:solidFill>
                        <a:effectLst/>
                        <a:latin typeface="Arial" charset="0"/>
                        <a:ea typeface="ＭＳ Ｐゴシック" charset="0"/>
                        <a:cs typeface="ＭＳ Ｐゴシック" charset="0"/>
                      </a:endParaRPr>
                    </a:p>
                  </a:txBody>
                  <a:tcPr marT="34271" marB="34271" anchor="b"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solidFill>
                      <a:schemeClr val="accent1"/>
                    </a:solidFill>
                  </a:tcPr>
                </a:tc>
              </a:tr>
              <a:tr h="253707">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A</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71" marB="34271" anchor="ctr"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(30 - 25)/4 = 1.25</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71" marB="34271" anchor="ctr"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3</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71" marB="34271" anchor="ctr"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tcPr>
                </a:tc>
              </a:tr>
              <a:tr h="253707">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B</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71" marB="34271" anchor="ctr"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(28 - 25)/5 =   .60</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71" marB="34271" anchor="ctr"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1</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71" marB="34271" anchor="ctr"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tcPr>
                </a:tc>
              </a:tr>
              <a:tr h="253707">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C</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71" marB="34271" anchor="ctr"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(27 - 25)/2 = 1.00</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71" marB="34271" anchor="ctr"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2</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71" marB="34271" anchor="ctr"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tcPr>
                </a:tc>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112683"/>
                                        </p:tgtEl>
                                        <p:attrNameLst>
                                          <p:attrName>style.visibility</p:attrName>
                                        </p:attrNameLst>
                                      </p:cBhvr>
                                      <p:to>
                                        <p:strVal val="visible"/>
                                      </p:to>
                                    </p:set>
                                    <p:animEffect transition="in" filter="wipe(left)">
                                      <p:cBhvr>
                                        <p:cTn id="7" dur="1000"/>
                                        <p:tgtEl>
                                          <p:spTgt spid="112683"/>
                                        </p:tgtEl>
                                      </p:cBhvr>
                                    </p:animEffect>
                                  </p:childTnLst>
                                </p:cTn>
                              </p:par>
                            </p:childTnLst>
                          </p:cTn>
                        </p:par>
                        <p:par>
                          <p:cTn id="8" fill="hold" nodeType="afterGroup">
                            <p:stCondLst>
                              <p:cond delay="2000"/>
                            </p:stCondLst>
                            <p:childTnLst>
                              <p:par>
                                <p:cTn id="9" presetID="18" presetClass="entr" presetSubtype="6" fill="hold" nodeType="afterEffect">
                                  <p:stCondLst>
                                    <p:cond delay="1000"/>
                                  </p:stCondLst>
                                  <p:childTnLst>
                                    <p:set>
                                      <p:cBhvr>
                                        <p:cTn id="10" dur="1" fill="hold">
                                          <p:stCondLst>
                                            <p:cond delay="0"/>
                                          </p:stCondLst>
                                        </p:cTn>
                                        <p:tgtEl>
                                          <p:spTgt spid="112691"/>
                                        </p:tgtEl>
                                        <p:attrNameLst>
                                          <p:attrName>style.visibility</p:attrName>
                                        </p:attrNameLst>
                                      </p:cBhvr>
                                      <p:to>
                                        <p:strVal val="visible"/>
                                      </p:to>
                                    </p:set>
                                    <p:animEffect transition="in" filter="strips(downRight)">
                                      <p:cBhvr>
                                        <p:cTn id="11" dur="1000"/>
                                        <p:tgtEl>
                                          <p:spTgt spid="112691"/>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8" presetClass="entr" presetSubtype="6" fill="hold"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strips(downRight)">
                                      <p:cBhvr>
                                        <p:cTn id="16" dur="1000"/>
                                        <p:tgtEl>
                                          <p:spTgt spid="7"/>
                                        </p:tgtEl>
                                      </p:cBhvr>
                                    </p:animEffect>
                                  </p:childTnLst>
                                </p:cTn>
                              </p:par>
                            </p:childTnLst>
                          </p:cTn>
                        </p:par>
                        <p:par>
                          <p:cTn id="17" fill="hold" nodeType="afterGroup">
                            <p:stCondLst>
                              <p:cond delay="1000"/>
                            </p:stCondLst>
                            <p:childTnLst>
                              <p:par>
                                <p:cTn id="18" presetID="22" presetClass="entr" presetSubtype="8" fill="hold" grpId="0" nodeType="afterEffect">
                                  <p:stCondLst>
                                    <p:cond delay="1000"/>
                                  </p:stCondLst>
                                  <p:childTnLst>
                                    <p:set>
                                      <p:cBhvr>
                                        <p:cTn id="19" dur="1" fill="hold">
                                          <p:stCondLst>
                                            <p:cond delay="0"/>
                                          </p:stCondLst>
                                        </p:cTn>
                                        <p:tgtEl>
                                          <p:spTgt spid="112684"/>
                                        </p:tgtEl>
                                        <p:attrNameLst>
                                          <p:attrName>style.visibility</p:attrName>
                                        </p:attrNameLst>
                                      </p:cBhvr>
                                      <p:to>
                                        <p:strVal val="visible"/>
                                      </p:to>
                                    </p:set>
                                    <p:animEffect transition="in" filter="wipe(left)">
                                      <p:cBhvr>
                                        <p:cTn id="20" dur="1000"/>
                                        <p:tgtEl>
                                          <p:spTgt spid="1126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83" grpId="0" autoUpdateAnimBg="0"/>
      <p:bldP spid="112684" grpId="0" autoUpdateAnimBg="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ChangeArrowheads="1"/>
          </p:cNvSpPr>
          <p:nvPr>
            <p:ph type="title"/>
          </p:nvPr>
        </p:nvSpPr>
        <p:spPr/>
        <p:txBody>
          <a:bodyPr/>
          <a:lstStyle/>
          <a:p>
            <a:pPr>
              <a:lnSpc>
                <a:spcPct val="80000"/>
              </a:lnSpc>
            </a:pPr>
            <a:r>
              <a:rPr lang="en-US" altLang="en-US" smtClean="0">
                <a:latin typeface="+mn-lt"/>
                <a:cs typeface="Arial" pitchFamily="34" charset="0"/>
              </a:rPr>
              <a:t>Critical Ratio Technique</a:t>
            </a:r>
          </a:p>
        </p:txBody>
      </p:sp>
      <p:sp>
        <p:nvSpPr>
          <p:cNvPr id="113666" name="Content Placeholder 1"/>
          <p:cNvSpPr>
            <a:spLocks noGrp="1"/>
          </p:cNvSpPr>
          <p:nvPr>
            <p:ph idx="1"/>
          </p:nvPr>
        </p:nvSpPr>
        <p:spPr>
          <a:xfrm>
            <a:off x="546100" y="1171576"/>
            <a:ext cx="8039100" cy="3394472"/>
          </a:xfrm>
        </p:spPr>
        <p:txBody>
          <a:bodyPr>
            <a:normAutofit/>
          </a:bodyPr>
          <a:lstStyle/>
          <a:p>
            <a:pPr marL="514350" indent="-514350">
              <a:buFont typeface="Arial" pitchFamily="34" charset="0"/>
              <a:buAutoNum type="arabicPeriod"/>
            </a:pPr>
            <a:r>
              <a:rPr lang="en-US" altLang="en-US" sz="2400" smtClean="0">
                <a:latin typeface="+mn-lt"/>
                <a:cs typeface="Arial" pitchFamily="34" charset="0"/>
              </a:rPr>
              <a:t>Helps determine the status of specific jobs</a:t>
            </a:r>
          </a:p>
          <a:p>
            <a:pPr marL="514350" indent="-514350">
              <a:buFont typeface="Arial" pitchFamily="34" charset="0"/>
              <a:buAutoNum type="arabicPeriod"/>
            </a:pPr>
            <a:r>
              <a:rPr lang="en-US" altLang="en-US" sz="2400" smtClean="0">
                <a:latin typeface="+mn-lt"/>
                <a:cs typeface="Arial" pitchFamily="34" charset="0"/>
              </a:rPr>
              <a:t>Establishes relative priorities among jobs on a common basis</a:t>
            </a:r>
          </a:p>
          <a:p>
            <a:pPr marL="514350" indent="-514350">
              <a:buFont typeface="Arial" pitchFamily="34" charset="0"/>
              <a:buAutoNum type="arabicPeriod"/>
            </a:pPr>
            <a:r>
              <a:rPr lang="en-US" altLang="en-US" sz="2400" smtClean="0">
                <a:latin typeface="+mn-lt"/>
                <a:cs typeface="Arial" pitchFamily="34" charset="0"/>
              </a:rPr>
              <a:t>Adjusts priorities automatically for changes in both demand and job progress</a:t>
            </a:r>
          </a:p>
          <a:p>
            <a:pPr marL="514350" indent="-514350">
              <a:buFont typeface="Arial" pitchFamily="34" charset="0"/>
              <a:buAutoNum type="arabicPeriod"/>
            </a:pPr>
            <a:r>
              <a:rPr lang="en-US" altLang="en-US" sz="2400" smtClean="0">
                <a:latin typeface="+mn-lt"/>
                <a:cs typeface="Arial" pitchFamily="34" charset="0"/>
              </a:rPr>
              <a:t>Dynamically tracks job progress</a:t>
            </a:r>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a:xfrm>
            <a:off x="457200" y="425053"/>
            <a:ext cx="8229600" cy="857250"/>
          </a:xfrm>
          <a:extLst/>
        </p:spPr>
        <p:txBody>
          <a:bodyPr rtlCol="0">
            <a:normAutofit fontScale="90000"/>
          </a:bodyPr>
          <a:lstStyle/>
          <a:p>
            <a:pPr fontAlgn="auto">
              <a:spcAft>
                <a:spcPts val="0"/>
              </a:spcAft>
              <a:defRPr/>
            </a:pPr>
            <a:r>
              <a:rPr lang="en-US" dirty="0"/>
              <a:t>Sequencing </a:t>
            </a:r>
            <a:r>
              <a:rPr lang="en-US" i="1" dirty="0">
                <a:latin typeface="Times New Roman"/>
                <a:cs typeface="Times New Roman"/>
              </a:rPr>
              <a:t>N</a:t>
            </a:r>
            <a:r>
              <a:rPr lang="en-US" dirty="0"/>
              <a:t> Jobs on Two Machines: Johnson’s Rule</a:t>
            </a:r>
          </a:p>
        </p:txBody>
      </p:sp>
      <p:sp>
        <p:nvSpPr>
          <p:cNvPr id="115714" name="Content Placeholder 1"/>
          <p:cNvSpPr>
            <a:spLocks noGrp="1"/>
          </p:cNvSpPr>
          <p:nvPr>
            <p:ph idx="1"/>
          </p:nvPr>
        </p:nvSpPr>
        <p:spPr>
          <a:xfrm>
            <a:off x="965200" y="1552575"/>
            <a:ext cx="7213600" cy="3048000"/>
          </a:xfrm>
        </p:spPr>
        <p:txBody>
          <a:bodyPr>
            <a:normAutofit/>
          </a:bodyPr>
          <a:lstStyle/>
          <a:p>
            <a:pPr marL="395288" indent="-349250">
              <a:buFont typeface="Courier New" pitchFamily="49" charset="0"/>
              <a:buChar char="o"/>
            </a:pPr>
            <a:r>
              <a:rPr lang="en-US" altLang="en-US" sz="2400" smtClean="0">
                <a:latin typeface="+mn-lt"/>
                <a:cs typeface="Arial" pitchFamily="34" charset="0"/>
              </a:rPr>
              <a:t>Works with two or more jobs that pass through the same two machines or work centers</a:t>
            </a:r>
          </a:p>
          <a:p>
            <a:pPr marL="395288" indent="-349250">
              <a:buFont typeface="Courier New" pitchFamily="49" charset="0"/>
              <a:buChar char="o"/>
            </a:pPr>
            <a:r>
              <a:rPr lang="en-US" altLang="en-US" sz="2400" smtClean="0">
                <a:latin typeface="+mn-lt"/>
                <a:cs typeface="Arial" pitchFamily="34" charset="0"/>
              </a:rPr>
              <a:t>Minimizes total production time and idle time</a:t>
            </a:r>
          </a:p>
          <a:p>
            <a:pPr marL="395288" indent="-349250">
              <a:buFont typeface="Courier New" pitchFamily="49" charset="0"/>
              <a:buChar char="o"/>
            </a:pPr>
            <a:r>
              <a:rPr lang="en-US" altLang="en-US" sz="2400" smtClean="0">
                <a:latin typeface="+mn-lt"/>
                <a:cs typeface="Arial" pitchFamily="34" charset="0"/>
              </a:rPr>
              <a:t>An </a:t>
            </a:r>
            <a:r>
              <a:rPr lang="en-US" altLang="en-US" sz="2400" i="1" smtClean="0">
                <a:latin typeface="+mn-lt"/>
                <a:cs typeface="Times New Roman" pitchFamily="18" charset="0"/>
              </a:rPr>
              <a:t>N</a:t>
            </a:r>
            <a:r>
              <a:rPr lang="en-US" altLang="en-US" sz="2400" smtClean="0">
                <a:latin typeface="+mn-lt"/>
                <a:cs typeface="Arial" pitchFamily="34" charset="0"/>
              </a:rPr>
              <a:t>/2 problem, </a:t>
            </a:r>
            <a:r>
              <a:rPr lang="en-US" altLang="en-US" sz="2400" i="1" smtClean="0">
                <a:latin typeface="+mn-lt"/>
                <a:cs typeface="Times New Roman" pitchFamily="18" charset="0"/>
              </a:rPr>
              <a:t>N</a:t>
            </a:r>
            <a:r>
              <a:rPr lang="en-US" altLang="en-US" sz="2400" smtClean="0">
                <a:latin typeface="+mn-lt"/>
                <a:cs typeface="Arial" pitchFamily="34" charset="0"/>
              </a:rPr>
              <a:t> number of jobs through 2 workstations</a:t>
            </a:r>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2"/>
          <p:cNvSpPr>
            <a:spLocks noGrp="1" noChangeArrowheads="1"/>
          </p:cNvSpPr>
          <p:nvPr>
            <p:ph type="title"/>
          </p:nvPr>
        </p:nvSpPr>
        <p:spPr/>
        <p:txBody>
          <a:bodyPr/>
          <a:lstStyle/>
          <a:p>
            <a:r>
              <a:rPr lang="en-US" altLang="en-US" smtClean="0">
                <a:latin typeface="+mn-lt"/>
                <a:cs typeface="Arial" pitchFamily="34" charset="0"/>
              </a:rPr>
              <a:t>Johnson’s Rule</a:t>
            </a:r>
          </a:p>
        </p:txBody>
      </p:sp>
      <p:sp>
        <p:nvSpPr>
          <p:cNvPr id="117762" name="Content Placeholder 1"/>
          <p:cNvSpPr>
            <a:spLocks noGrp="1"/>
          </p:cNvSpPr>
          <p:nvPr>
            <p:ph idx="1"/>
          </p:nvPr>
        </p:nvSpPr>
        <p:spPr>
          <a:xfrm>
            <a:off x="636588" y="1200151"/>
            <a:ext cx="7772400" cy="3394472"/>
          </a:xfrm>
        </p:spPr>
        <p:txBody>
          <a:bodyPr>
            <a:normAutofit fontScale="92500" lnSpcReduction="10000"/>
          </a:bodyPr>
          <a:lstStyle/>
          <a:p>
            <a:pPr marL="514350" indent="-514350">
              <a:buFont typeface="Arial" pitchFamily="34" charset="0"/>
              <a:buAutoNum type="arabicPeriod"/>
            </a:pPr>
            <a:r>
              <a:rPr lang="en-US" altLang="en-US" sz="2800" smtClean="0">
                <a:latin typeface="+mn-lt"/>
                <a:cs typeface="Arial" pitchFamily="34" charset="0"/>
              </a:rPr>
              <a:t>List all jobs and times for each work center</a:t>
            </a:r>
          </a:p>
          <a:p>
            <a:pPr marL="514350" indent="-514350">
              <a:buFont typeface="Arial" pitchFamily="34" charset="0"/>
              <a:buAutoNum type="arabicPeriod"/>
            </a:pPr>
            <a:r>
              <a:rPr lang="en-US" altLang="en-US" sz="2800" smtClean="0">
                <a:latin typeface="+mn-lt"/>
                <a:cs typeface="Arial" pitchFamily="34" charset="0"/>
              </a:rPr>
              <a:t>Choose the job with the shortest activity time. If that time is in the first work center, schedule the job first. If it is in the second work center, schedule the job last.</a:t>
            </a:r>
          </a:p>
          <a:p>
            <a:pPr marL="514350" indent="-514350">
              <a:buFont typeface="Arial" pitchFamily="34" charset="0"/>
              <a:buAutoNum type="arabicPeriod"/>
            </a:pPr>
            <a:r>
              <a:rPr lang="en-US" altLang="en-US" sz="2800" smtClean="0">
                <a:latin typeface="+mn-lt"/>
                <a:cs typeface="Arial" pitchFamily="34" charset="0"/>
              </a:rPr>
              <a:t>Once a job is scheduled, it is eliminated from the list </a:t>
            </a:r>
          </a:p>
          <a:p>
            <a:pPr marL="514350" indent="-514350">
              <a:buFont typeface="Arial" pitchFamily="34" charset="0"/>
              <a:buAutoNum type="arabicPeriod"/>
            </a:pPr>
            <a:r>
              <a:rPr lang="en-US" altLang="en-US" sz="2800" smtClean="0">
                <a:latin typeface="+mn-lt"/>
                <a:cs typeface="Arial" pitchFamily="34" charset="0"/>
              </a:rPr>
              <a:t>Repeat steps 2 and 3 working toward the center of the sequence</a:t>
            </a:r>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2"/>
          <p:cNvSpPr>
            <a:spLocks noGrp="1" noChangeArrowheads="1"/>
          </p:cNvSpPr>
          <p:nvPr>
            <p:ph type="title"/>
          </p:nvPr>
        </p:nvSpPr>
        <p:spPr>
          <a:xfrm>
            <a:off x="685800" y="238125"/>
            <a:ext cx="7772400" cy="676275"/>
          </a:xfrm>
        </p:spPr>
        <p:txBody>
          <a:bodyPr>
            <a:normAutofit fontScale="90000"/>
          </a:bodyPr>
          <a:lstStyle/>
          <a:p>
            <a:r>
              <a:rPr lang="en-US" altLang="en-US" smtClean="0">
                <a:latin typeface="+mn-lt"/>
                <a:cs typeface="Arial" pitchFamily="34" charset="0"/>
              </a:rPr>
              <a:t>Johnson’s Rule Example</a:t>
            </a:r>
          </a:p>
        </p:txBody>
      </p:sp>
      <p:grpSp>
        <p:nvGrpSpPr>
          <p:cNvPr id="127080" name="Group 104"/>
          <p:cNvGrpSpPr>
            <a:grpSpLocks/>
          </p:cNvGrpSpPr>
          <p:nvPr/>
        </p:nvGrpSpPr>
        <p:grpSpPr bwMode="auto">
          <a:xfrm>
            <a:off x="6132514" y="1878807"/>
            <a:ext cx="2397125" cy="565547"/>
            <a:chOff x="3799" y="1634"/>
            <a:chExt cx="1510" cy="475"/>
          </a:xfrm>
        </p:grpSpPr>
        <p:sp>
          <p:nvSpPr>
            <p:cNvPr id="119841" name="Rectangle 105"/>
            <p:cNvSpPr>
              <a:spLocks noChangeArrowheads="1"/>
            </p:cNvSpPr>
            <p:nvPr/>
          </p:nvSpPr>
          <p:spPr bwMode="auto">
            <a:xfrm>
              <a:off x="3799" y="1634"/>
              <a:ext cx="1510" cy="472"/>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latin typeface="+mn-lt"/>
              </a:endParaRPr>
            </a:p>
          </p:txBody>
        </p:sp>
        <p:sp>
          <p:nvSpPr>
            <p:cNvPr id="119842" name="Line 106"/>
            <p:cNvSpPr>
              <a:spLocks noChangeShapeType="1"/>
            </p:cNvSpPr>
            <p:nvPr/>
          </p:nvSpPr>
          <p:spPr bwMode="auto">
            <a:xfrm>
              <a:off x="4096" y="1634"/>
              <a:ext cx="0" cy="47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ndParaRPr>
            </a:p>
          </p:txBody>
        </p:sp>
        <p:sp>
          <p:nvSpPr>
            <p:cNvPr id="119843" name="Line 107"/>
            <p:cNvSpPr>
              <a:spLocks noChangeShapeType="1"/>
            </p:cNvSpPr>
            <p:nvPr/>
          </p:nvSpPr>
          <p:spPr bwMode="auto">
            <a:xfrm>
              <a:off x="4408" y="1634"/>
              <a:ext cx="0" cy="47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ndParaRPr>
            </a:p>
          </p:txBody>
        </p:sp>
        <p:sp>
          <p:nvSpPr>
            <p:cNvPr id="119844" name="Line 108"/>
            <p:cNvSpPr>
              <a:spLocks noChangeShapeType="1"/>
            </p:cNvSpPr>
            <p:nvPr/>
          </p:nvSpPr>
          <p:spPr bwMode="auto">
            <a:xfrm>
              <a:off x="4717" y="1634"/>
              <a:ext cx="0" cy="47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ndParaRPr>
            </a:p>
          </p:txBody>
        </p:sp>
        <p:sp>
          <p:nvSpPr>
            <p:cNvPr id="119845" name="Line 109"/>
            <p:cNvSpPr>
              <a:spLocks noChangeShapeType="1"/>
            </p:cNvSpPr>
            <p:nvPr/>
          </p:nvSpPr>
          <p:spPr bwMode="auto">
            <a:xfrm>
              <a:off x="5024" y="1634"/>
              <a:ext cx="0" cy="47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ndParaRPr>
            </a:p>
          </p:txBody>
        </p:sp>
      </p:grpSp>
      <p:graphicFrame>
        <p:nvGraphicFramePr>
          <p:cNvPr id="127086" name="Group 110"/>
          <p:cNvGraphicFramePr>
            <a:graphicFrameLocks noGrp="1"/>
          </p:cNvGraphicFramePr>
          <p:nvPr>
            <p:extLst>
              <p:ext uri="{D42A27DB-BD31-4B8C-83A1-F6EECF244321}">
                <p14:modId xmlns:p14="http://schemas.microsoft.com/office/powerpoint/2010/main" val="3870749120"/>
              </p:ext>
            </p:extLst>
          </p:nvPr>
        </p:nvGraphicFramePr>
        <p:xfrm>
          <a:off x="661988" y="1085851"/>
          <a:ext cx="5143500" cy="1755576"/>
        </p:xfrm>
        <a:graphic>
          <a:graphicData uri="http://schemas.openxmlformats.org/drawingml/2006/table">
            <a:tbl>
              <a:tblPr>
                <a:tableStyleId>{2D5ABB26-0587-4C30-8999-92F81FD0307C}</a:tableStyleId>
              </a:tblPr>
              <a:tblGrid>
                <a:gridCol w="831850"/>
                <a:gridCol w="2216150"/>
                <a:gridCol w="2095500"/>
              </a:tblGrid>
              <a:tr h="438900">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u="none" strike="noStrike" cap="none" normalizeH="0" baseline="0" dirty="0" smtClean="0">
                          <a:ln>
                            <a:noFill/>
                          </a:ln>
                          <a:solidFill>
                            <a:srgbClr val="FFFFFF"/>
                          </a:solidFill>
                          <a:effectLst/>
                        </a:rPr>
                        <a:t>JOB</a:t>
                      </a:r>
                      <a:endParaRPr kumimoji="0" lang="en-US" sz="1400" b="1" i="0" u="none" strike="noStrike" cap="none" normalizeH="0" baseline="0" dirty="0">
                        <a:ln>
                          <a:noFill/>
                        </a:ln>
                        <a:solidFill>
                          <a:srgbClr val="FFFFFF"/>
                        </a:solidFill>
                        <a:effectLst/>
                        <a:latin typeface="Arial" charset="0"/>
                        <a:ea typeface="ＭＳ Ｐゴシック" charset="0"/>
                        <a:cs typeface="ＭＳ Ｐゴシック" charset="0"/>
                      </a:endParaRPr>
                    </a:p>
                  </a:txBody>
                  <a:tcPr marT="34284" marB="34284" anchor="b"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solidFill>
                      <a:schemeClr val="accent1"/>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u="none" strike="noStrike" cap="none" normalizeH="0" baseline="0" dirty="0" smtClean="0">
                          <a:ln>
                            <a:noFill/>
                          </a:ln>
                          <a:solidFill>
                            <a:srgbClr val="FFFFFF"/>
                          </a:solidFill>
                          <a:effectLst/>
                        </a:rPr>
                        <a:t>WORK CENTER 1 (DRILL PRESS)</a:t>
                      </a:r>
                      <a:endParaRPr kumimoji="0" lang="en-US" sz="1400" b="1" i="0" u="none" strike="noStrike" cap="none" normalizeH="0" baseline="0" dirty="0">
                        <a:ln>
                          <a:noFill/>
                        </a:ln>
                        <a:solidFill>
                          <a:srgbClr val="FFFFFF"/>
                        </a:solidFill>
                        <a:effectLst/>
                        <a:latin typeface="Arial" charset="0"/>
                        <a:ea typeface="ＭＳ Ｐゴシック" charset="0"/>
                        <a:cs typeface="ＭＳ Ｐゴシック" charset="0"/>
                      </a:endParaRPr>
                    </a:p>
                  </a:txBody>
                  <a:tcPr marT="34284" marB="34284" anchor="b"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solidFill>
                      <a:schemeClr val="accent1"/>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u="none" strike="noStrike" cap="none" normalizeH="0" baseline="0" dirty="0" smtClean="0">
                          <a:ln>
                            <a:noFill/>
                          </a:ln>
                          <a:solidFill>
                            <a:srgbClr val="FFFFFF"/>
                          </a:solidFill>
                          <a:effectLst/>
                        </a:rPr>
                        <a:t>WORK CENTER 2 (LATHE)</a:t>
                      </a:r>
                      <a:endParaRPr kumimoji="0" lang="en-US" sz="1400" b="1" i="0" u="none" strike="noStrike" cap="none" normalizeH="0" baseline="0" dirty="0">
                        <a:ln>
                          <a:noFill/>
                        </a:ln>
                        <a:solidFill>
                          <a:srgbClr val="FFFFFF"/>
                        </a:solidFill>
                        <a:effectLst/>
                        <a:latin typeface="Arial" charset="0"/>
                        <a:ea typeface="ＭＳ Ｐゴシック" charset="0"/>
                        <a:cs typeface="ＭＳ Ｐゴシック" charset="0"/>
                      </a:endParaRPr>
                    </a:p>
                  </a:txBody>
                  <a:tcPr marT="34284" marB="34284" anchor="b"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solidFill>
                      <a:schemeClr val="accent1"/>
                    </a:solidFill>
                  </a:tcPr>
                </a:tc>
              </a:tr>
              <a:tr h="253734">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A</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84" marB="34284" anchor="b"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1054100" algn="r"/>
                        </a:tabLst>
                      </a:pPr>
                      <a:r>
                        <a:rPr kumimoji="0" lang="en-US" sz="1400" u="none" strike="noStrike" cap="none" normalizeH="0" baseline="0" dirty="0">
                          <a:ln>
                            <a:noFill/>
                          </a:ln>
                          <a:effectLst/>
                        </a:rPr>
                        <a:t>	5</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84" marB="34284" anchor="b"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1054100" algn="r"/>
                        </a:tabLst>
                      </a:pPr>
                      <a:r>
                        <a:rPr kumimoji="0" lang="en-US" sz="1400" u="none" strike="noStrike" cap="none" normalizeH="0" baseline="0" dirty="0">
                          <a:ln>
                            <a:noFill/>
                          </a:ln>
                          <a:effectLst/>
                        </a:rPr>
                        <a:t>	2</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84" marB="34284" anchor="b"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tcPr>
                </a:tc>
              </a:tr>
              <a:tr h="253734">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B</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84" marB="34284" anchor="b"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1054100" algn="r"/>
                        </a:tabLst>
                      </a:pPr>
                      <a:r>
                        <a:rPr kumimoji="0" lang="en-US" sz="1400" u="none" strike="noStrike" cap="none" normalizeH="0" baseline="0" dirty="0">
                          <a:ln>
                            <a:noFill/>
                          </a:ln>
                          <a:effectLst/>
                        </a:rPr>
                        <a:t>	3</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84" marB="34284" anchor="b"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1054100" algn="r"/>
                        </a:tabLst>
                      </a:pPr>
                      <a:r>
                        <a:rPr kumimoji="0" lang="en-US" sz="1400" u="none" strike="noStrike" cap="none" normalizeH="0" baseline="0" dirty="0">
                          <a:ln>
                            <a:noFill/>
                          </a:ln>
                          <a:effectLst/>
                        </a:rPr>
                        <a:t>	6</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84" marB="34284" anchor="b"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tcPr>
                </a:tc>
              </a:tr>
              <a:tr h="253734">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C</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84" marB="34284" anchor="b"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1054100" algn="r"/>
                        </a:tabLst>
                      </a:pPr>
                      <a:r>
                        <a:rPr kumimoji="0" lang="en-US" sz="1400" u="none" strike="noStrike" cap="none" normalizeH="0" baseline="0" dirty="0">
                          <a:ln>
                            <a:noFill/>
                          </a:ln>
                          <a:effectLst/>
                        </a:rPr>
                        <a:t>	8</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84" marB="34284" anchor="b"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1054100" algn="r"/>
                        </a:tabLst>
                      </a:pPr>
                      <a:r>
                        <a:rPr kumimoji="0" lang="en-US" sz="1400" u="none" strike="noStrike" cap="none" normalizeH="0" baseline="0" dirty="0">
                          <a:ln>
                            <a:noFill/>
                          </a:ln>
                          <a:effectLst/>
                        </a:rPr>
                        <a:t>	4</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84" marB="34284" anchor="b"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tcPr>
                </a:tc>
              </a:tr>
              <a:tr h="253734">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D</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84" marB="34284" anchor="b"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1054100" algn="r"/>
                        </a:tabLst>
                      </a:pPr>
                      <a:r>
                        <a:rPr kumimoji="0" lang="en-US" sz="1400" u="none" strike="noStrike" cap="none" normalizeH="0" baseline="0" dirty="0">
                          <a:ln>
                            <a:noFill/>
                          </a:ln>
                          <a:effectLst/>
                        </a:rPr>
                        <a:t>	10</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84" marB="34284" anchor="b"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1054100" algn="r"/>
                        </a:tabLst>
                      </a:pPr>
                      <a:r>
                        <a:rPr kumimoji="0" lang="en-US" sz="1400" u="none" strike="noStrike" cap="none" normalizeH="0" baseline="0" dirty="0">
                          <a:ln>
                            <a:noFill/>
                          </a:ln>
                          <a:effectLst/>
                        </a:rPr>
                        <a:t>	7</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84" marB="34284" anchor="b"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tcPr>
                </a:tc>
              </a:tr>
              <a:tr h="253734">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E</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84" marB="34284" anchor="b"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1054100" algn="r"/>
                        </a:tabLst>
                      </a:pPr>
                      <a:r>
                        <a:rPr kumimoji="0" lang="en-US" sz="1400" u="none" strike="noStrike" cap="none" normalizeH="0" baseline="0" dirty="0">
                          <a:ln>
                            <a:noFill/>
                          </a:ln>
                          <a:effectLst/>
                        </a:rPr>
                        <a:t>	7</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84" marB="34284" anchor="b"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1054100" algn="r"/>
                        </a:tabLst>
                      </a:pPr>
                      <a:r>
                        <a:rPr kumimoji="0" lang="en-US" sz="1400" u="none" strike="noStrike" cap="none" normalizeH="0" baseline="0" dirty="0">
                          <a:ln>
                            <a:noFill/>
                          </a:ln>
                          <a:effectLst/>
                        </a:rPr>
                        <a:t>	12</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84" marB="34284" anchor="b"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tcPr>
                </a:tc>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nodeType="afterEffect">
                                  <p:stCondLst>
                                    <p:cond delay="1000"/>
                                  </p:stCondLst>
                                  <p:childTnLst>
                                    <p:set>
                                      <p:cBhvr>
                                        <p:cTn id="6" dur="1" fill="hold">
                                          <p:stCondLst>
                                            <p:cond delay="0"/>
                                          </p:stCondLst>
                                        </p:cTn>
                                        <p:tgtEl>
                                          <p:spTgt spid="127086"/>
                                        </p:tgtEl>
                                        <p:attrNameLst>
                                          <p:attrName>style.visibility</p:attrName>
                                        </p:attrNameLst>
                                      </p:cBhvr>
                                      <p:to>
                                        <p:strVal val="visible"/>
                                      </p:to>
                                    </p:set>
                                    <p:animEffect transition="in" filter="strips(downRight)">
                                      <p:cBhvr>
                                        <p:cTn id="7" dur="1000"/>
                                        <p:tgtEl>
                                          <p:spTgt spid="127086"/>
                                        </p:tgtEl>
                                      </p:cBhvr>
                                    </p:animEffect>
                                  </p:childTnLst>
                                </p:cTn>
                              </p:par>
                            </p:childTnLst>
                          </p:cTn>
                        </p:par>
                        <p:par>
                          <p:cTn id="8" fill="hold" nodeType="afterGroup">
                            <p:stCondLst>
                              <p:cond delay="2000"/>
                            </p:stCondLst>
                            <p:childTnLst>
                              <p:par>
                                <p:cTn id="9" presetID="18" presetClass="entr" presetSubtype="6" fill="hold" nodeType="afterEffect">
                                  <p:stCondLst>
                                    <p:cond delay="1000"/>
                                  </p:stCondLst>
                                  <p:childTnLst>
                                    <p:set>
                                      <p:cBhvr>
                                        <p:cTn id="10" dur="1" fill="hold">
                                          <p:stCondLst>
                                            <p:cond delay="0"/>
                                          </p:stCondLst>
                                        </p:cTn>
                                        <p:tgtEl>
                                          <p:spTgt spid="127080"/>
                                        </p:tgtEl>
                                        <p:attrNameLst>
                                          <p:attrName>style.visibility</p:attrName>
                                        </p:attrNameLst>
                                      </p:cBhvr>
                                      <p:to>
                                        <p:strVal val="visible"/>
                                      </p:to>
                                    </p:set>
                                    <p:animEffect transition="in" filter="strips(downRight)">
                                      <p:cBhvr>
                                        <p:cTn id="11" dur="1000"/>
                                        <p:tgtEl>
                                          <p:spTgt spid="1270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a:grpSpLocks/>
          </p:cNvGrpSpPr>
          <p:nvPr/>
        </p:nvGrpSpPr>
        <p:grpSpPr bwMode="auto">
          <a:xfrm>
            <a:off x="8089900" y="1879998"/>
            <a:ext cx="457200" cy="559594"/>
            <a:chOff x="8089901" y="2505869"/>
            <a:chExt cx="457200" cy="747712"/>
          </a:xfrm>
        </p:grpSpPr>
        <p:sp>
          <p:nvSpPr>
            <p:cNvPr id="121922" name="Rectangle 3"/>
            <p:cNvSpPr>
              <a:spLocks noChangeArrowheads="1"/>
            </p:cNvSpPr>
            <p:nvPr/>
          </p:nvSpPr>
          <p:spPr bwMode="auto">
            <a:xfrm>
              <a:off x="8089901" y="2505869"/>
              <a:ext cx="457200" cy="747712"/>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latin typeface="+mn-lt"/>
              </a:endParaRPr>
            </a:p>
          </p:txBody>
        </p:sp>
        <p:sp>
          <p:nvSpPr>
            <p:cNvPr id="121923" name="Rectangle 100"/>
            <p:cNvSpPr>
              <a:spLocks noChangeArrowheads="1"/>
            </p:cNvSpPr>
            <p:nvPr/>
          </p:nvSpPr>
          <p:spPr bwMode="auto">
            <a:xfrm>
              <a:off x="8099426" y="2649538"/>
              <a:ext cx="338554" cy="493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a:latin typeface="+mn-lt"/>
                </a:rPr>
                <a:t>A</a:t>
              </a:r>
            </a:p>
          </p:txBody>
        </p:sp>
      </p:grpSp>
      <p:sp>
        <p:nvSpPr>
          <p:cNvPr id="121858" name="Line 109"/>
          <p:cNvSpPr>
            <a:spLocks noChangeShapeType="1"/>
          </p:cNvSpPr>
          <p:nvPr/>
        </p:nvSpPr>
        <p:spPr bwMode="auto">
          <a:xfrm>
            <a:off x="8077200" y="1878807"/>
            <a:ext cx="0" cy="565547"/>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ndParaRPr>
          </a:p>
        </p:txBody>
      </p:sp>
      <p:grpSp>
        <p:nvGrpSpPr>
          <p:cNvPr id="5" name="Group 4"/>
          <p:cNvGrpSpPr>
            <a:grpSpLocks/>
          </p:cNvGrpSpPr>
          <p:nvPr/>
        </p:nvGrpSpPr>
        <p:grpSpPr bwMode="auto">
          <a:xfrm>
            <a:off x="7599363" y="1879998"/>
            <a:ext cx="457200" cy="559594"/>
            <a:chOff x="7599364" y="2505869"/>
            <a:chExt cx="457200" cy="747712"/>
          </a:xfrm>
        </p:grpSpPr>
        <p:sp>
          <p:nvSpPr>
            <p:cNvPr id="121920" name="Rectangle 3"/>
            <p:cNvSpPr>
              <a:spLocks noChangeArrowheads="1"/>
            </p:cNvSpPr>
            <p:nvPr/>
          </p:nvSpPr>
          <p:spPr bwMode="auto">
            <a:xfrm>
              <a:off x="7599364" y="2505869"/>
              <a:ext cx="457200" cy="747712"/>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latin typeface="+mn-lt"/>
              </a:endParaRPr>
            </a:p>
          </p:txBody>
        </p:sp>
        <p:sp>
          <p:nvSpPr>
            <p:cNvPr id="121921" name="Rectangle 101"/>
            <p:cNvSpPr>
              <a:spLocks noChangeArrowheads="1"/>
            </p:cNvSpPr>
            <p:nvPr/>
          </p:nvSpPr>
          <p:spPr bwMode="auto">
            <a:xfrm>
              <a:off x="7608888" y="2649538"/>
              <a:ext cx="351378" cy="493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a:latin typeface="+mn-lt"/>
                </a:rPr>
                <a:t>C</a:t>
              </a:r>
            </a:p>
          </p:txBody>
        </p:sp>
      </p:grpSp>
      <p:sp>
        <p:nvSpPr>
          <p:cNvPr id="121860" name="Line 108"/>
          <p:cNvSpPr>
            <a:spLocks noChangeShapeType="1"/>
          </p:cNvSpPr>
          <p:nvPr/>
        </p:nvSpPr>
        <p:spPr bwMode="auto">
          <a:xfrm>
            <a:off x="7589838" y="1878807"/>
            <a:ext cx="0" cy="565547"/>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ndParaRPr>
          </a:p>
        </p:txBody>
      </p:sp>
      <p:sp>
        <p:nvSpPr>
          <p:cNvPr id="121861" name="Rectangle 2"/>
          <p:cNvSpPr>
            <a:spLocks noGrp="1" noChangeArrowheads="1"/>
          </p:cNvSpPr>
          <p:nvPr>
            <p:ph type="title"/>
          </p:nvPr>
        </p:nvSpPr>
        <p:spPr>
          <a:xfrm>
            <a:off x="685800" y="238125"/>
            <a:ext cx="7772400" cy="676275"/>
          </a:xfrm>
        </p:spPr>
        <p:txBody>
          <a:bodyPr>
            <a:normAutofit fontScale="90000"/>
          </a:bodyPr>
          <a:lstStyle/>
          <a:p>
            <a:r>
              <a:rPr lang="en-US" altLang="en-US" smtClean="0">
                <a:latin typeface="+mn-lt"/>
                <a:cs typeface="Arial" pitchFamily="34" charset="0"/>
              </a:rPr>
              <a:t>Johnson’s Rule Example</a:t>
            </a:r>
          </a:p>
        </p:txBody>
      </p:sp>
      <p:grpSp>
        <p:nvGrpSpPr>
          <p:cNvPr id="8" name="Group 7"/>
          <p:cNvGrpSpPr>
            <a:grpSpLocks/>
          </p:cNvGrpSpPr>
          <p:nvPr/>
        </p:nvGrpSpPr>
        <p:grpSpPr bwMode="auto">
          <a:xfrm>
            <a:off x="6127750" y="1879998"/>
            <a:ext cx="457200" cy="559594"/>
            <a:chOff x="6127750" y="2505869"/>
            <a:chExt cx="457200" cy="747712"/>
          </a:xfrm>
        </p:grpSpPr>
        <p:sp>
          <p:nvSpPr>
            <p:cNvPr id="121918" name="Rectangle 3"/>
            <p:cNvSpPr>
              <a:spLocks noChangeArrowheads="1"/>
            </p:cNvSpPr>
            <p:nvPr/>
          </p:nvSpPr>
          <p:spPr bwMode="auto">
            <a:xfrm>
              <a:off x="6127750" y="2505869"/>
              <a:ext cx="457200" cy="747712"/>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latin typeface="+mn-lt"/>
              </a:endParaRPr>
            </a:p>
          </p:txBody>
        </p:sp>
        <p:sp>
          <p:nvSpPr>
            <p:cNvPr id="121919" name="Rectangle 99"/>
            <p:cNvSpPr>
              <a:spLocks noChangeArrowheads="1"/>
            </p:cNvSpPr>
            <p:nvPr/>
          </p:nvSpPr>
          <p:spPr bwMode="auto">
            <a:xfrm>
              <a:off x="6156326" y="2649538"/>
              <a:ext cx="314510" cy="493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a:latin typeface="+mn-lt"/>
                </a:rPr>
                <a:t>B</a:t>
              </a:r>
            </a:p>
          </p:txBody>
        </p:sp>
      </p:grpSp>
      <p:grpSp>
        <p:nvGrpSpPr>
          <p:cNvPr id="6" name="Group 5"/>
          <p:cNvGrpSpPr>
            <a:grpSpLocks/>
          </p:cNvGrpSpPr>
          <p:nvPr/>
        </p:nvGrpSpPr>
        <p:grpSpPr bwMode="auto">
          <a:xfrm>
            <a:off x="7115175" y="1879998"/>
            <a:ext cx="457200" cy="559594"/>
            <a:chOff x="7108826" y="2505869"/>
            <a:chExt cx="457200" cy="747712"/>
          </a:xfrm>
        </p:grpSpPr>
        <p:sp>
          <p:nvSpPr>
            <p:cNvPr id="121916" name="Rectangle 3"/>
            <p:cNvSpPr>
              <a:spLocks noChangeArrowheads="1"/>
            </p:cNvSpPr>
            <p:nvPr/>
          </p:nvSpPr>
          <p:spPr bwMode="auto">
            <a:xfrm>
              <a:off x="7108826" y="2505869"/>
              <a:ext cx="457200" cy="747712"/>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latin typeface="+mn-lt"/>
              </a:endParaRPr>
            </a:p>
          </p:txBody>
        </p:sp>
        <p:sp>
          <p:nvSpPr>
            <p:cNvPr id="121917" name="Rectangle 102"/>
            <p:cNvSpPr>
              <a:spLocks noChangeArrowheads="1"/>
            </p:cNvSpPr>
            <p:nvPr/>
          </p:nvSpPr>
          <p:spPr bwMode="auto">
            <a:xfrm>
              <a:off x="7118351" y="2649538"/>
              <a:ext cx="357790" cy="493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a:latin typeface="+mn-lt"/>
                </a:rPr>
                <a:t>D</a:t>
              </a:r>
            </a:p>
          </p:txBody>
        </p:sp>
      </p:grpSp>
      <p:grpSp>
        <p:nvGrpSpPr>
          <p:cNvPr id="7" name="Group 6"/>
          <p:cNvGrpSpPr>
            <a:grpSpLocks/>
          </p:cNvGrpSpPr>
          <p:nvPr/>
        </p:nvGrpSpPr>
        <p:grpSpPr bwMode="auto">
          <a:xfrm>
            <a:off x="6621463" y="1879998"/>
            <a:ext cx="457200" cy="559594"/>
            <a:chOff x="6618288" y="2505869"/>
            <a:chExt cx="457200" cy="747712"/>
          </a:xfrm>
        </p:grpSpPr>
        <p:sp>
          <p:nvSpPr>
            <p:cNvPr id="121914" name="Rectangle 3"/>
            <p:cNvSpPr>
              <a:spLocks noChangeArrowheads="1"/>
            </p:cNvSpPr>
            <p:nvPr/>
          </p:nvSpPr>
          <p:spPr bwMode="auto">
            <a:xfrm>
              <a:off x="6618288" y="2505869"/>
              <a:ext cx="457200" cy="747712"/>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latin typeface="+mn-lt"/>
              </a:endParaRPr>
            </a:p>
          </p:txBody>
        </p:sp>
        <p:sp>
          <p:nvSpPr>
            <p:cNvPr id="121915" name="Rectangle 103"/>
            <p:cNvSpPr>
              <a:spLocks noChangeArrowheads="1"/>
            </p:cNvSpPr>
            <p:nvPr/>
          </p:nvSpPr>
          <p:spPr bwMode="auto">
            <a:xfrm>
              <a:off x="6645276" y="2649538"/>
              <a:ext cx="300082" cy="493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a:latin typeface="+mn-lt"/>
                </a:rPr>
                <a:t>E</a:t>
              </a:r>
            </a:p>
          </p:txBody>
        </p:sp>
      </p:grpSp>
      <p:sp>
        <p:nvSpPr>
          <p:cNvPr id="121865" name="Rectangle 105"/>
          <p:cNvSpPr>
            <a:spLocks noChangeArrowheads="1"/>
          </p:cNvSpPr>
          <p:nvPr/>
        </p:nvSpPr>
        <p:spPr bwMode="auto">
          <a:xfrm>
            <a:off x="6132514" y="1878806"/>
            <a:ext cx="2397125" cy="561975"/>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latin typeface="+mn-lt"/>
            </a:endParaRPr>
          </a:p>
        </p:txBody>
      </p:sp>
      <p:sp>
        <p:nvSpPr>
          <p:cNvPr id="121866" name="Line 106"/>
          <p:cNvSpPr>
            <a:spLocks noChangeShapeType="1"/>
          </p:cNvSpPr>
          <p:nvPr/>
        </p:nvSpPr>
        <p:spPr bwMode="auto">
          <a:xfrm>
            <a:off x="6604000" y="1878807"/>
            <a:ext cx="0" cy="565547"/>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ndParaRPr>
          </a:p>
        </p:txBody>
      </p:sp>
      <p:sp>
        <p:nvSpPr>
          <p:cNvPr id="121867" name="Line 107"/>
          <p:cNvSpPr>
            <a:spLocks noChangeShapeType="1"/>
          </p:cNvSpPr>
          <p:nvPr/>
        </p:nvSpPr>
        <p:spPr bwMode="auto">
          <a:xfrm>
            <a:off x="7099300" y="1878807"/>
            <a:ext cx="0" cy="565547"/>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ndParaRPr>
          </a:p>
        </p:txBody>
      </p:sp>
      <p:graphicFrame>
        <p:nvGraphicFramePr>
          <p:cNvPr id="127086" name="Group 110"/>
          <p:cNvGraphicFramePr>
            <a:graphicFrameLocks noGrp="1"/>
          </p:cNvGraphicFramePr>
          <p:nvPr>
            <p:extLst>
              <p:ext uri="{D42A27DB-BD31-4B8C-83A1-F6EECF244321}">
                <p14:modId xmlns:p14="http://schemas.microsoft.com/office/powerpoint/2010/main" val="203915806"/>
              </p:ext>
            </p:extLst>
          </p:nvPr>
        </p:nvGraphicFramePr>
        <p:xfrm>
          <a:off x="661988" y="1085851"/>
          <a:ext cx="5143500" cy="1755576"/>
        </p:xfrm>
        <a:graphic>
          <a:graphicData uri="http://schemas.openxmlformats.org/drawingml/2006/table">
            <a:tbl>
              <a:tblPr>
                <a:tableStyleId>{2D5ABB26-0587-4C30-8999-92F81FD0307C}</a:tableStyleId>
              </a:tblPr>
              <a:tblGrid>
                <a:gridCol w="831850"/>
                <a:gridCol w="2216150"/>
                <a:gridCol w="2095500"/>
              </a:tblGrid>
              <a:tr h="438900">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u="none" strike="noStrike" cap="none" normalizeH="0" baseline="0" dirty="0" smtClean="0">
                          <a:ln>
                            <a:noFill/>
                          </a:ln>
                          <a:solidFill>
                            <a:srgbClr val="FFFFFF"/>
                          </a:solidFill>
                          <a:effectLst/>
                        </a:rPr>
                        <a:t>JOB</a:t>
                      </a:r>
                      <a:endParaRPr kumimoji="0" lang="en-US" sz="1400" b="1" i="0" u="none" strike="noStrike" cap="none" normalizeH="0" baseline="0" dirty="0">
                        <a:ln>
                          <a:noFill/>
                        </a:ln>
                        <a:solidFill>
                          <a:srgbClr val="FFFFFF"/>
                        </a:solidFill>
                        <a:effectLst/>
                        <a:latin typeface="Arial" charset="0"/>
                        <a:ea typeface="ＭＳ Ｐゴシック" charset="0"/>
                        <a:cs typeface="ＭＳ Ｐゴシック" charset="0"/>
                      </a:endParaRPr>
                    </a:p>
                  </a:txBody>
                  <a:tcPr marT="34284" marB="34284" anchor="b"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solidFill>
                      <a:schemeClr val="accent1"/>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u="none" strike="noStrike" cap="none" normalizeH="0" baseline="0" dirty="0" smtClean="0">
                          <a:ln>
                            <a:noFill/>
                          </a:ln>
                          <a:solidFill>
                            <a:srgbClr val="FFFFFF"/>
                          </a:solidFill>
                          <a:effectLst/>
                        </a:rPr>
                        <a:t>WORK CENTER 1 (DRILL PRESS)</a:t>
                      </a:r>
                      <a:endParaRPr kumimoji="0" lang="en-US" sz="1400" b="1" i="0" u="none" strike="noStrike" cap="none" normalizeH="0" baseline="0" dirty="0">
                        <a:ln>
                          <a:noFill/>
                        </a:ln>
                        <a:solidFill>
                          <a:srgbClr val="FFFFFF"/>
                        </a:solidFill>
                        <a:effectLst/>
                        <a:latin typeface="Arial" charset="0"/>
                        <a:ea typeface="ＭＳ Ｐゴシック" charset="0"/>
                        <a:cs typeface="ＭＳ Ｐゴシック" charset="0"/>
                      </a:endParaRPr>
                    </a:p>
                  </a:txBody>
                  <a:tcPr marT="34284" marB="34284" anchor="b"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solidFill>
                      <a:schemeClr val="accent1"/>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u="none" strike="noStrike" cap="none" normalizeH="0" baseline="0" dirty="0" smtClean="0">
                          <a:ln>
                            <a:noFill/>
                          </a:ln>
                          <a:solidFill>
                            <a:srgbClr val="FFFFFF"/>
                          </a:solidFill>
                          <a:effectLst/>
                        </a:rPr>
                        <a:t>WORK CENTER 2 (LATHE)</a:t>
                      </a:r>
                      <a:endParaRPr kumimoji="0" lang="en-US" sz="1400" b="1" i="0" u="none" strike="noStrike" cap="none" normalizeH="0" baseline="0" dirty="0">
                        <a:ln>
                          <a:noFill/>
                        </a:ln>
                        <a:solidFill>
                          <a:srgbClr val="FFFFFF"/>
                        </a:solidFill>
                        <a:effectLst/>
                        <a:latin typeface="Arial" charset="0"/>
                        <a:ea typeface="ＭＳ Ｐゴシック" charset="0"/>
                        <a:cs typeface="ＭＳ Ｐゴシック" charset="0"/>
                      </a:endParaRPr>
                    </a:p>
                  </a:txBody>
                  <a:tcPr marT="34284" marB="34284" anchor="b"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solidFill>
                      <a:schemeClr val="accent1"/>
                    </a:solidFill>
                  </a:tcPr>
                </a:tc>
              </a:tr>
              <a:tr h="253734">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A</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84" marB="34284" anchor="b"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1054100" algn="r"/>
                        </a:tabLst>
                      </a:pPr>
                      <a:r>
                        <a:rPr kumimoji="0" lang="en-US" sz="1400" u="none" strike="noStrike" cap="none" normalizeH="0" baseline="0" dirty="0">
                          <a:ln>
                            <a:noFill/>
                          </a:ln>
                          <a:effectLst/>
                        </a:rPr>
                        <a:t>	5</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84" marB="34284" anchor="b"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1054100" algn="r"/>
                        </a:tabLst>
                      </a:pPr>
                      <a:r>
                        <a:rPr kumimoji="0" lang="en-US" sz="1400" u="none" strike="noStrike" cap="none" normalizeH="0" baseline="0" dirty="0">
                          <a:ln>
                            <a:noFill/>
                          </a:ln>
                          <a:effectLst/>
                        </a:rPr>
                        <a:t>	2</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84" marB="34284" anchor="b"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tcPr>
                </a:tc>
              </a:tr>
              <a:tr h="253734">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B</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84" marB="34284" anchor="b"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1054100" algn="r"/>
                        </a:tabLst>
                      </a:pPr>
                      <a:r>
                        <a:rPr kumimoji="0" lang="en-US" sz="1400" u="none" strike="noStrike" cap="none" normalizeH="0" baseline="0" dirty="0">
                          <a:ln>
                            <a:noFill/>
                          </a:ln>
                          <a:effectLst/>
                        </a:rPr>
                        <a:t>	3</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84" marB="34284" anchor="b"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1054100" algn="r"/>
                        </a:tabLst>
                      </a:pPr>
                      <a:r>
                        <a:rPr kumimoji="0" lang="en-US" sz="1400" u="none" strike="noStrike" cap="none" normalizeH="0" baseline="0" dirty="0">
                          <a:ln>
                            <a:noFill/>
                          </a:ln>
                          <a:effectLst/>
                        </a:rPr>
                        <a:t>	6</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84" marB="34284" anchor="b"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tcPr>
                </a:tc>
              </a:tr>
              <a:tr h="253734">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C</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84" marB="34284" anchor="b"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1054100" algn="r"/>
                        </a:tabLst>
                      </a:pPr>
                      <a:r>
                        <a:rPr kumimoji="0" lang="en-US" sz="1400" u="none" strike="noStrike" cap="none" normalizeH="0" baseline="0" dirty="0">
                          <a:ln>
                            <a:noFill/>
                          </a:ln>
                          <a:effectLst/>
                        </a:rPr>
                        <a:t>	8</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84" marB="34284" anchor="b"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1054100" algn="r"/>
                        </a:tabLst>
                      </a:pPr>
                      <a:r>
                        <a:rPr kumimoji="0" lang="en-US" sz="1400" u="none" strike="noStrike" cap="none" normalizeH="0" baseline="0" dirty="0">
                          <a:ln>
                            <a:noFill/>
                          </a:ln>
                          <a:effectLst/>
                        </a:rPr>
                        <a:t>	4</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84" marB="34284" anchor="b"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tcPr>
                </a:tc>
              </a:tr>
              <a:tr h="253734">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D</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84" marB="34284" anchor="b"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1054100" algn="r"/>
                        </a:tabLst>
                      </a:pPr>
                      <a:r>
                        <a:rPr kumimoji="0" lang="en-US" sz="1400" u="none" strike="noStrike" cap="none" normalizeH="0" baseline="0" dirty="0">
                          <a:ln>
                            <a:noFill/>
                          </a:ln>
                          <a:effectLst/>
                        </a:rPr>
                        <a:t>	10</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84" marB="34284" anchor="b"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1054100" algn="r"/>
                        </a:tabLst>
                      </a:pPr>
                      <a:r>
                        <a:rPr kumimoji="0" lang="en-US" sz="1400" u="none" strike="noStrike" cap="none" normalizeH="0" baseline="0" dirty="0">
                          <a:ln>
                            <a:noFill/>
                          </a:ln>
                          <a:effectLst/>
                        </a:rPr>
                        <a:t>	7</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84" marB="34284" anchor="b"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tcPr>
                </a:tc>
              </a:tr>
              <a:tr h="253734">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E</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84" marB="34284" anchor="b"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1054100" algn="r"/>
                        </a:tabLst>
                      </a:pPr>
                      <a:r>
                        <a:rPr kumimoji="0" lang="en-US" sz="1400" u="none" strike="noStrike" cap="none" normalizeH="0" baseline="0" dirty="0">
                          <a:ln>
                            <a:noFill/>
                          </a:ln>
                          <a:effectLst/>
                        </a:rPr>
                        <a:t>	7</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84" marB="34284" anchor="b"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1054100" algn="r"/>
                        </a:tabLst>
                      </a:pPr>
                      <a:r>
                        <a:rPr kumimoji="0" lang="en-US" sz="1400" u="none" strike="noStrike" cap="none" normalizeH="0" baseline="0" dirty="0">
                          <a:ln>
                            <a:noFill/>
                          </a:ln>
                          <a:effectLst/>
                        </a:rPr>
                        <a:t>	12</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84" marB="34284" anchor="b"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tcPr>
                </a:tc>
              </a:tr>
            </a:tbl>
          </a:graphicData>
        </a:graphic>
      </p:graphicFrame>
      <p:grpSp>
        <p:nvGrpSpPr>
          <p:cNvPr id="73" name="Group 62"/>
          <p:cNvGrpSpPr>
            <a:grpSpLocks/>
          </p:cNvGrpSpPr>
          <p:nvPr/>
        </p:nvGrpSpPr>
        <p:grpSpPr bwMode="auto">
          <a:xfrm>
            <a:off x="4584700" y="1485900"/>
            <a:ext cx="3721100" cy="590550"/>
            <a:chOff x="2904" y="1272"/>
            <a:chExt cx="2272" cy="496"/>
          </a:xfrm>
        </p:grpSpPr>
        <p:sp>
          <p:nvSpPr>
            <p:cNvPr id="121912" name="Oval 63"/>
            <p:cNvSpPr>
              <a:spLocks noChangeArrowheads="1"/>
            </p:cNvSpPr>
            <p:nvPr/>
          </p:nvSpPr>
          <p:spPr bwMode="auto">
            <a:xfrm>
              <a:off x="2904" y="1272"/>
              <a:ext cx="288" cy="288"/>
            </a:xfrm>
            <a:prstGeom prst="ellipse">
              <a:avLst/>
            </a:prstGeom>
            <a:noFill/>
            <a:ln w="57150">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latin typeface="+mn-lt"/>
              </a:endParaRPr>
            </a:p>
          </p:txBody>
        </p:sp>
        <p:sp>
          <p:nvSpPr>
            <p:cNvPr id="121913" name="Freeform 64"/>
            <p:cNvSpPr>
              <a:spLocks/>
            </p:cNvSpPr>
            <p:nvPr/>
          </p:nvSpPr>
          <p:spPr bwMode="auto">
            <a:xfrm>
              <a:off x="3288" y="1329"/>
              <a:ext cx="1888" cy="439"/>
            </a:xfrm>
            <a:custGeom>
              <a:avLst/>
              <a:gdLst>
                <a:gd name="T0" fmla="*/ 0 w 1888"/>
                <a:gd name="T1" fmla="*/ 63 h 439"/>
                <a:gd name="T2" fmla="*/ 1128 w 1888"/>
                <a:gd name="T3" fmla="*/ 15 h 439"/>
                <a:gd name="T4" fmla="*/ 1664 w 1888"/>
                <a:gd name="T5" fmla="*/ 151 h 439"/>
                <a:gd name="T6" fmla="*/ 1888 w 1888"/>
                <a:gd name="T7" fmla="*/ 439 h 439"/>
                <a:gd name="T8" fmla="*/ 0 60000 65536"/>
                <a:gd name="T9" fmla="*/ 0 60000 65536"/>
                <a:gd name="T10" fmla="*/ 0 60000 65536"/>
                <a:gd name="T11" fmla="*/ 0 60000 65536"/>
                <a:gd name="T12" fmla="*/ 0 w 1888"/>
                <a:gd name="T13" fmla="*/ 0 h 439"/>
                <a:gd name="T14" fmla="*/ 1888 w 1888"/>
                <a:gd name="T15" fmla="*/ 439 h 439"/>
              </a:gdLst>
              <a:ahLst/>
              <a:cxnLst>
                <a:cxn ang="T8">
                  <a:pos x="T0" y="T1"/>
                </a:cxn>
                <a:cxn ang="T9">
                  <a:pos x="T2" y="T3"/>
                </a:cxn>
                <a:cxn ang="T10">
                  <a:pos x="T4" y="T5"/>
                </a:cxn>
                <a:cxn ang="T11">
                  <a:pos x="T6" y="T7"/>
                </a:cxn>
              </a:cxnLst>
              <a:rect l="T12" t="T13" r="T14" b="T15"/>
              <a:pathLst>
                <a:path w="1888" h="439">
                  <a:moveTo>
                    <a:pt x="0" y="63"/>
                  </a:moveTo>
                  <a:cubicBezTo>
                    <a:pt x="188" y="55"/>
                    <a:pt x="851" y="0"/>
                    <a:pt x="1128" y="15"/>
                  </a:cubicBezTo>
                  <a:cubicBezTo>
                    <a:pt x="1405" y="30"/>
                    <a:pt x="1537" y="80"/>
                    <a:pt x="1664" y="151"/>
                  </a:cubicBezTo>
                  <a:cubicBezTo>
                    <a:pt x="1791" y="222"/>
                    <a:pt x="1841" y="379"/>
                    <a:pt x="1888" y="439"/>
                  </a:cubicBezTo>
                </a:path>
              </a:pathLst>
            </a:custGeom>
            <a:noFill/>
            <a:ln w="57150" cmpd="sng">
              <a:solidFill>
                <a:schemeClr val="tx2"/>
              </a:solidFill>
              <a:round/>
              <a:headEnd/>
              <a:tailEnd type="triangle" w="sm" len="sm"/>
            </a:ln>
            <a:extLst>
              <a:ext uri="{909E8E84-426E-40DD-AFC4-6F175D3DCCD1}">
                <a14:hiddenFill xmlns:a14="http://schemas.microsoft.com/office/drawing/2010/main">
                  <a:solidFill>
                    <a:srgbClr val="FFFFFF"/>
                  </a:solidFill>
                </a14:hiddenFill>
              </a:ext>
            </a:extLst>
          </p:spPr>
          <p:txBody>
            <a:bodyPr wrap="none" anchor="ctr"/>
            <a:lstStyle/>
            <a:p>
              <a:endParaRPr lang="en-US">
                <a:latin typeface="+mn-lt"/>
              </a:endParaRPr>
            </a:p>
          </p:txBody>
        </p:sp>
      </p:grpSp>
      <p:grpSp>
        <p:nvGrpSpPr>
          <p:cNvPr id="76" name="Group 65"/>
          <p:cNvGrpSpPr>
            <a:grpSpLocks/>
          </p:cNvGrpSpPr>
          <p:nvPr/>
        </p:nvGrpSpPr>
        <p:grpSpPr bwMode="auto">
          <a:xfrm>
            <a:off x="2362200" y="1752600"/>
            <a:ext cx="3886200" cy="409575"/>
            <a:chOff x="1560" y="1512"/>
            <a:chExt cx="2280" cy="344"/>
          </a:xfrm>
        </p:grpSpPr>
        <p:sp>
          <p:nvSpPr>
            <p:cNvPr id="121910" name="Oval 66"/>
            <p:cNvSpPr>
              <a:spLocks noChangeArrowheads="1"/>
            </p:cNvSpPr>
            <p:nvPr/>
          </p:nvSpPr>
          <p:spPr bwMode="auto">
            <a:xfrm>
              <a:off x="1560" y="1512"/>
              <a:ext cx="288" cy="288"/>
            </a:xfrm>
            <a:prstGeom prst="ellipse">
              <a:avLst/>
            </a:prstGeom>
            <a:noFill/>
            <a:ln w="57150">
              <a:solidFill>
                <a:srgbClr val="255898"/>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latin typeface="+mn-lt"/>
              </a:endParaRPr>
            </a:p>
          </p:txBody>
        </p:sp>
        <p:sp>
          <p:nvSpPr>
            <p:cNvPr id="121911" name="Freeform 67"/>
            <p:cNvSpPr>
              <a:spLocks/>
            </p:cNvSpPr>
            <p:nvPr/>
          </p:nvSpPr>
          <p:spPr bwMode="auto">
            <a:xfrm>
              <a:off x="1896" y="1637"/>
              <a:ext cx="1944" cy="219"/>
            </a:xfrm>
            <a:custGeom>
              <a:avLst/>
              <a:gdLst>
                <a:gd name="T0" fmla="*/ 0 w 1944"/>
                <a:gd name="T1" fmla="*/ 11 h 219"/>
                <a:gd name="T2" fmla="*/ 1456 w 1944"/>
                <a:gd name="T3" fmla="*/ 35 h 219"/>
                <a:gd name="T4" fmla="*/ 1944 w 1944"/>
                <a:gd name="T5" fmla="*/ 219 h 219"/>
                <a:gd name="T6" fmla="*/ 0 60000 65536"/>
                <a:gd name="T7" fmla="*/ 0 60000 65536"/>
                <a:gd name="T8" fmla="*/ 0 60000 65536"/>
                <a:gd name="T9" fmla="*/ 0 w 1944"/>
                <a:gd name="T10" fmla="*/ 0 h 219"/>
                <a:gd name="T11" fmla="*/ 1944 w 1944"/>
                <a:gd name="T12" fmla="*/ 219 h 219"/>
              </a:gdLst>
              <a:ahLst/>
              <a:cxnLst>
                <a:cxn ang="T6">
                  <a:pos x="T0" y="T1"/>
                </a:cxn>
                <a:cxn ang="T7">
                  <a:pos x="T2" y="T3"/>
                </a:cxn>
                <a:cxn ang="T8">
                  <a:pos x="T4" y="T5"/>
                </a:cxn>
              </a:cxnLst>
              <a:rect l="T9" t="T10" r="T11" b="T12"/>
              <a:pathLst>
                <a:path w="1944" h="219">
                  <a:moveTo>
                    <a:pt x="0" y="11"/>
                  </a:moveTo>
                  <a:cubicBezTo>
                    <a:pt x="241" y="15"/>
                    <a:pt x="1132" y="0"/>
                    <a:pt x="1456" y="35"/>
                  </a:cubicBezTo>
                  <a:cubicBezTo>
                    <a:pt x="1780" y="70"/>
                    <a:pt x="1842" y="181"/>
                    <a:pt x="1944" y="219"/>
                  </a:cubicBezTo>
                </a:path>
              </a:pathLst>
            </a:custGeom>
            <a:noFill/>
            <a:ln w="57150" cmpd="sng">
              <a:solidFill>
                <a:srgbClr val="255898"/>
              </a:solidFill>
              <a:round/>
              <a:headEnd/>
              <a:tailEnd type="triangle" w="sm" len="sm"/>
            </a:ln>
            <a:extLst>
              <a:ext uri="{909E8E84-426E-40DD-AFC4-6F175D3DCCD1}">
                <a14:hiddenFill xmlns:a14="http://schemas.microsoft.com/office/drawing/2010/main">
                  <a:solidFill>
                    <a:srgbClr val="FFFFFF"/>
                  </a:solidFill>
                </a14:hiddenFill>
              </a:ext>
            </a:extLst>
          </p:spPr>
          <p:txBody>
            <a:bodyPr wrap="none" anchor="ctr"/>
            <a:lstStyle/>
            <a:p>
              <a:endParaRPr lang="en-US">
                <a:latin typeface="+mn-lt"/>
              </a:endParaRPr>
            </a:p>
          </p:txBody>
        </p:sp>
      </p:grpSp>
      <p:grpSp>
        <p:nvGrpSpPr>
          <p:cNvPr id="79" name="Group 68"/>
          <p:cNvGrpSpPr>
            <a:grpSpLocks/>
          </p:cNvGrpSpPr>
          <p:nvPr/>
        </p:nvGrpSpPr>
        <p:grpSpPr bwMode="auto">
          <a:xfrm>
            <a:off x="4572000" y="1990725"/>
            <a:ext cx="3175000" cy="639366"/>
            <a:chOff x="2904" y="1760"/>
            <a:chExt cx="2000" cy="537"/>
          </a:xfrm>
        </p:grpSpPr>
        <p:sp>
          <p:nvSpPr>
            <p:cNvPr id="121908" name="Oval 69"/>
            <p:cNvSpPr>
              <a:spLocks noChangeArrowheads="1"/>
            </p:cNvSpPr>
            <p:nvPr/>
          </p:nvSpPr>
          <p:spPr bwMode="auto">
            <a:xfrm>
              <a:off x="2904" y="1760"/>
              <a:ext cx="288" cy="288"/>
            </a:xfrm>
            <a:prstGeom prst="ellipse">
              <a:avLst/>
            </a:prstGeom>
            <a:noFill/>
            <a:ln w="57150">
              <a:solidFill>
                <a:srgbClr val="255898"/>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latin typeface="+mn-lt"/>
              </a:endParaRPr>
            </a:p>
          </p:txBody>
        </p:sp>
        <p:sp>
          <p:nvSpPr>
            <p:cNvPr id="121909" name="Freeform 70"/>
            <p:cNvSpPr>
              <a:spLocks/>
            </p:cNvSpPr>
            <p:nvPr/>
          </p:nvSpPr>
          <p:spPr bwMode="auto">
            <a:xfrm>
              <a:off x="3192" y="1968"/>
              <a:ext cx="1712" cy="329"/>
            </a:xfrm>
            <a:custGeom>
              <a:avLst/>
              <a:gdLst>
                <a:gd name="T0" fmla="*/ 0 w 1616"/>
                <a:gd name="T1" fmla="*/ 8 h 329"/>
                <a:gd name="T2" fmla="*/ 703 w 1616"/>
                <a:gd name="T3" fmla="*/ 288 h 329"/>
                <a:gd name="T4" fmla="*/ 1314 w 1616"/>
                <a:gd name="T5" fmla="*/ 256 h 329"/>
                <a:gd name="T6" fmla="*/ 1712 w 1616"/>
                <a:gd name="T7" fmla="*/ 0 h 329"/>
                <a:gd name="T8" fmla="*/ 0 60000 65536"/>
                <a:gd name="T9" fmla="*/ 0 60000 65536"/>
                <a:gd name="T10" fmla="*/ 0 60000 65536"/>
                <a:gd name="T11" fmla="*/ 0 60000 65536"/>
                <a:gd name="T12" fmla="*/ 0 w 1616"/>
                <a:gd name="T13" fmla="*/ 0 h 329"/>
                <a:gd name="T14" fmla="*/ 1616 w 1616"/>
                <a:gd name="T15" fmla="*/ 329 h 329"/>
              </a:gdLst>
              <a:ahLst/>
              <a:cxnLst>
                <a:cxn ang="T8">
                  <a:pos x="T0" y="T1"/>
                </a:cxn>
                <a:cxn ang="T9">
                  <a:pos x="T2" y="T3"/>
                </a:cxn>
                <a:cxn ang="T10">
                  <a:pos x="T4" y="T5"/>
                </a:cxn>
                <a:cxn ang="T11">
                  <a:pos x="T6" y="T7"/>
                </a:cxn>
              </a:cxnLst>
              <a:rect l="T12" t="T13" r="T14" b="T15"/>
              <a:pathLst>
                <a:path w="1616" h="329">
                  <a:moveTo>
                    <a:pt x="0" y="8"/>
                  </a:moveTo>
                  <a:cubicBezTo>
                    <a:pt x="111" y="55"/>
                    <a:pt x="457" y="247"/>
                    <a:pt x="664" y="288"/>
                  </a:cubicBezTo>
                  <a:cubicBezTo>
                    <a:pt x="871" y="329"/>
                    <a:pt x="1081" y="304"/>
                    <a:pt x="1240" y="256"/>
                  </a:cubicBezTo>
                  <a:cubicBezTo>
                    <a:pt x="1399" y="208"/>
                    <a:pt x="1538" y="53"/>
                    <a:pt x="1616" y="0"/>
                  </a:cubicBezTo>
                </a:path>
              </a:pathLst>
            </a:custGeom>
            <a:noFill/>
            <a:ln w="57150" cmpd="sng">
              <a:solidFill>
                <a:srgbClr val="255898"/>
              </a:solidFill>
              <a:round/>
              <a:headEnd/>
              <a:tailEnd type="triangle" w="sm" len="sm"/>
            </a:ln>
            <a:extLst>
              <a:ext uri="{909E8E84-426E-40DD-AFC4-6F175D3DCCD1}">
                <a14:hiddenFill xmlns:a14="http://schemas.microsoft.com/office/drawing/2010/main">
                  <a:solidFill>
                    <a:srgbClr val="FFFFFF"/>
                  </a:solidFill>
                </a14:hiddenFill>
              </a:ext>
            </a:extLst>
          </p:spPr>
          <p:txBody>
            <a:bodyPr wrap="none" anchor="ctr"/>
            <a:lstStyle/>
            <a:p>
              <a:endParaRPr lang="en-US">
                <a:latin typeface="+mn-lt"/>
              </a:endParaRPr>
            </a:p>
          </p:txBody>
        </p:sp>
      </p:grpSp>
      <p:grpSp>
        <p:nvGrpSpPr>
          <p:cNvPr id="82" name="Group 71"/>
          <p:cNvGrpSpPr>
            <a:grpSpLocks/>
          </p:cNvGrpSpPr>
          <p:nvPr/>
        </p:nvGrpSpPr>
        <p:grpSpPr bwMode="auto">
          <a:xfrm>
            <a:off x="2268538" y="2220516"/>
            <a:ext cx="4470400" cy="736997"/>
            <a:chOff x="1511" y="1984"/>
            <a:chExt cx="2664" cy="667"/>
          </a:xfrm>
        </p:grpSpPr>
        <p:sp>
          <p:nvSpPr>
            <p:cNvPr id="121906" name="Oval 72"/>
            <p:cNvSpPr>
              <a:spLocks noChangeArrowheads="1"/>
            </p:cNvSpPr>
            <p:nvPr/>
          </p:nvSpPr>
          <p:spPr bwMode="auto">
            <a:xfrm flipV="1">
              <a:off x="1511" y="2253"/>
              <a:ext cx="288" cy="288"/>
            </a:xfrm>
            <a:prstGeom prst="ellipse">
              <a:avLst/>
            </a:prstGeom>
            <a:noFill/>
            <a:ln w="57150">
              <a:solidFill>
                <a:srgbClr val="255898"/>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latin typeface="+mn-lt"/>
              </a:endParaRPr>
            </a:p>
          </p:txBody>
        </p:sp>
        <p:sp>
          <p:nvSpPr>
            <p:cNvPr id="121907" name="Freeform 73"/>
            <p:cNvSpPr>
              <a:spLocks/>
            </p:cNvSpPr>
            <p:nvPr/>
          </p:nvSpPr>
          <p:spPr bwMode="auto">
            <a:xfrm>
              <a:off x="1807" y="1984"/>
              <a:ext cx="2368" cy="667"/>
            </a:xfrm>
            <a:custGeom>
              <a:avLst/>
              <a:gdLst>
                <a:gd name="T0" fmla="*/ 0 w 2368"/>
                <a:gd name="T1" fmla="*/ 528 h 667"/>
                <a:gd name="T2" fmla="*/ 1016 w 2368"/>
                <a:gd name="T3" fmla="*/ 656 h 667"/>
                <a:gd name="T4" fmla="*/ 1888 w 2368"/>
                <a:gd name="T5" fmla="*/ 464 h 667"/>
                <a:gd name="T6" fmla="*/ 2368 w 2368"/>
                <a:gd name="T7" fmla="*/ 0 h 667"/>
                <a:gd name="T8" fmla="*/ 0 60000 65536"/>
                <a:gd name="T9" fmla="*/ 0 60000 65536"/>
                <a:gd name="T10" fmla="*/ 0 60000 65536"/>
                <a:gd name="T11" fmla="*/ 0 60000 65536"/>
                <a:gd name="T12" fmla="*/ 0 w 2368"/>
                <a:gd name="T13" fmla="*/ 0 h 667"/>
                <a:gd name="T14" fmla="*/ 2368 w 2368"/>
                <a:gd name="T15" fmla="*/ 667 h 667"/>
              </a:gdLst>
              <a:ahLst/>
              <a:cxnLst>
                <a:cxn ang="T8">
                  <a:pos x="T0" y="T1"/>
                </a:cxn>
                <a:cxn ang="T9">
                  <a:pos x="T2" y="T3"/>
                </a:cxn>
                <a:cxn ang="T10">
                  <a:pos x="T4" y="T5"/>
                </a:cxn>
                <a:cxn ang="T11">
                  <a:pos x="T6" y="T7"/>
                </a:cxn>
              </a:cxnLst>
              <a:rect l="T12" t="T13" r="T14" b="T15"/>
              <a:pathLst>
                <a:path w="2368" h="667">
                  <a:moveTo>
                    <a:pt x="0" y="528"/>
                  </a:moveTo>
                  <a:cubicBezTo>
                    <a:pt x="169" y="549"/>
                    <a:pt x="701" y="667"/>
                    <a:pt x="1016" y="656"/>
                  </a:cubicBezTo>
                  <a:cubicBezTo>
                    <a:pt x="1331" y="645"/>
                    <a:pt x="1663" y="573"/>
                    <a:pt x="1888" y="464"/>
                  </a:cubicBezTo>
                  <a:cubicBezTo>
                    <a:pt x="2113" y="355"/>
                    <a:pt x="2268" y="97"/>
                    <a:pt x="2368" y="0"/>
                  </a:cubicBezTo>
                </a:path>
              </a:pathLst>
            </a:custGeom>
            <a:noFill/>
            <a:ln w="57150" cmpd="sng">
              <a:solidFill>
                <a:srgbClr val="255898"/>
              </a:solidFill>
              <a:round/>
              <a:headEnd/>
              <a:tailEnd type="triangle" w="sm" len="sm"/>
            </a:ln>
            <a:extLst>
              <a:ext uri="{909E8E84-426E-40DD-AFC4-6F175D3DCCD1}">
                <a14:hiddenFill xmlns:a14="http://schemas.microsoft.com/office/drawing/2010/main">
                  <a:solidFill>
                    <a:srgbClr val="FFFFFF"/>
                  </a:solidFill>
                </a14:hiddenFill>
              </a:ext>
            </a:extLst>
          </p:spPr>
          <p:txBody>
            <a:bodyPr wrap="none" anchor="ctr"/>
            <a:lstStyle/>
            <a:p>
              <a:endParaRPr lang="en-US">
                <a:latin typeface="+mn-lt"/>
              </a:endParaRPr>
            </a:p>
          </p:txBody>
        </p:sp>
      </p:grpSp>
      <p:sp>
        <p:nvSpPr>
          <p:cNvPr id="85" name="Line 74"/>
          <p:cNvSpPr>
            <a:spLocks noChangeShapeType="1"/>
          </p:cNvSpPr>
          <p:nvPr/>
        </p:nvSpPr>
        <p:spPr bwMode="auto">
          <a:xfrm>
            <a:off x="914400" y="1666875"/>
            <a:ext cx="4445000" cy="0"/>
          </a:xfrm>
          <a:prstGeom prst="line">
            <a:avLst/>
          </a:prstGeom>
          <a:noFill/>
          <a:ln w="57150">
            <a:solidFill>
              <a:schemeClr val="accent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ndParaRPr>
          </a:p>
        </p:txBody>
      </p:sp>
      <p:sp>
        <p:nvSpPr>
          <p:cNvPr id="86" name="Line 75"/>
          <p:cNvSpPr>
            <a:spLocks noChangeShapeType="1"/>
          </p:cNvSpPr>
          <p:nvPr/>
        </p:nvSpPr>
        <p:spPr bwMode="auto">
          <a:xfrm>
            <a:off x="914400" y="1914525"/>
            <a:ext cx="4445000" cy="0"/>
          </a:xfrm>
          <a:prstGeom prst="line">
            <a:avLst/>
          </a:prstGeom>
          <a:noFill/>
          <a:ln w="57150">
            <a:solidFill>
              <a:schemeClr val="accent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ndParaRPr>
          </a:p>
        </p:txBody>
      </p:sp>
      <p:sp>
        <p:nvSpPr>
          <p:cNvPr id="87" name="Line 76"/>
          <p:cNvSpPr>
            <a:spLocks noChangeShapeType="1"/>
          </p:cNvSpPr>
          <p:nvPr/>
        </p:nvSpPr>
        <p:spPr bwMode="auto">
          <a:xfrm>
            <a:off x="914400" y="2143125"/>
            <a:ext cx="4445000" cy="0"/>
          </a:xfrm>
          <a:prstGeom prst="line">
            <a:avLst/>
          </a:prstGeom>
          <a:noFill/>
          <a:ln w="57150">
            <a:solidFill>
              <a:schemeClr val="accent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ndParaRPr>
          </a:p>
        </p:txBody>
      </p:sp>
      <p:sp>
        <p:nvSpPr>
          <p:cNvPr id="88" name="Line 77"/>
          <p:cNvSpPr>
            <a:spLocks noChangeShapeType="1"/>
          </p:cNvSpPr>
          <p:nvPr/>
        </p:nvSpPr>
        <p:spPr bwMode="auto">
          <a:xfrm>
            <a:off x="914400" y="2667000"/>
            <a:ext cx="4445000" cy="0"/>
          </a:xfrm>
          <a:prstGeom prst="line">
            <a:avLst/>
          </a:prstGeom>
          <a:noFill/>
          <a:ln w="57150">
            <a:solidFill>
              <a:schemeClr val="accent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1000"/>
                                  </p:stCondLst>
                                  <p:childTnLst>
                                    <p:set>
                                      <p:cBhvr>
                                        <p:cTn id="6" dur="1" fill="hold">
                                          <p:stCondLst>
                                            <p:cond delay="0"/>
                                          </p:stCondLst>
                                        </p:cTn>
                                        <p:tgtEl>
                                          <p:spTgt spid="73"/>
                                        </p:tgtEl>
                                        <p:attrNameLst>
                                          <p:attrName>style.visibility</p:attrName>
                                        </p:attrNameLst>
                                      </p:cBhvr>
                                      <p:to>
                                        <p:strVal val="visible"/>
                                      </p:to>
                                    </p:set>
                                    <p:animEffect transition="in" filter="wipe(left)">
                                      <p:cBhvr>
                                        <p:cTn id="7" dur="1000"/>
                                        <p:tgtEl>
                                          <p:spTgt spid="73"/>
                                        </p:tgtEl>
                                      </p:cBhvr>
                                    </p:animEffect>
                                  </p:childTnLst>
                                </p:cTn>
                              </p:par>
                            </p:childTnLst>
                          </p:cTn>
                        </p:par>
                        <p:par>
                          <p:cTn id="8" fill="hold" nodeType="afterGroup">
                            <p:stCondLst>
                              <p:cond delay="2000"/>
                            </p:stCondLst>
                            <p:childTnLst>
                              <p:par>
                                <p:cTn id="9" presetID="9"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dissolve">
                                      <p:cBhvr>
                                        <p:cTn id="11" dur="1000"/>
                                        <p:tgtEl>
                                          <p:spTgt spid="4"/>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85"/>
                                        </p:tgtEl>
                                        <p:attrNameLst>
                                          <p:attrName>style.visibility</p:attrName>
                                        </p:attrNameLst>
                                      </p:cBhvr>
                                      <p:to>
                                        <p:strVal val="visible"/>
                                      </p:to>
                                    </p:set>
                                    <p:animEffect transition="in" filter="wipe(left)">
                                      <p:cBhvr>
                                        <p:cTn id="16" dur="1000"/>
                                        <p:tgtEl>
                                          <p:spTgt spid="85"/>
                                        </p:tgtEl>
                                      </p:cBhvr>
                                    </p:animEffect>
                                  </p:childTnLst>
                                </p:cTn>
                              </p:par>
                            </p:childTnLst>
                          </p:cTn>
                        </p:par>
                        <p:par>
                          <p:cTn id="17" fill="hold" nodeType="afterGroup">
                            <p:stCondLst>
                              <p:cond delay="1000"/>
                            </p:stCondLst>
                            <p:childTnLst>
                              <p:par>
                                <p:cTn id="18" presetID="22" presetClass="entr" presetSubtype="8" fill="hold" nodeType="afterEffect">
                                  <p:stCondLst>
                                    <p:cond delay="1000"/>
                                  </p:stCondLst>
                                  <p:childTnLst>
                                    <p:set>
                                      <p:cBhvr>
                                        <p:cTn id="19" dur="1" fill="hold">
                                          <p:stCondLst>
                                            <p:cond delay="0"/>
                                          </p:stCondLst>
                                        </p:cTn>
                                        <p:tgtEl>
                                          <p:spTgt spid="76"/>
                                        </p:tgtEl>
                                        <p:attrNameLst>
                                          <p:attrName>style.visibility</p:attrName>
                                        </p:attrNameLst>
                                      </p:cBhvr>
                                      <p:to>
                                        <p:strVal val="visible"/>
                                      </p:to>
                                    </p:set>
                                    <p:animEffect transition="in" filter="wipe(left)">
                                      <p:cBhvr>
                                        <p:cTn id="20" dur="1000"/>
                                        <p:tgtEl>
                                          <p:spTgt spid="76"/>
                                        </p:tgtEl>
                                      </p:cBhvr>
                                    </p:animEffect>
                                  </p:childTnLst>
                                </p:cTn>
                              </p:par>
                            </p:childTnLst>
                          </p:cTn>
                        </p:par>
                        <p:par>
                          <p:cTn id="21" fill="hold" nodeType="afterGroup">
                            <p:stCondLst>
                              <p:cond delay="3000"/>
                            </p:stCondLst>
                            <p:childTnLst>
                              <p:par>
                                <p:cTn id="22" presetID="9" presetClass="entr" presetSubtype="0"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dissolve">
                                      <p:cBhvr>
                                        <p:cTn id="24" dur="1000"/>
                                        <p:tgtEl>
                                          <p:spTgt spid="8"/>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86"/>
                                        </p:tgtEl>
                                        <p:attrNameLst>
                                          <p:attrName>style.visibility</p:attrName>
                                        </p:attrNameLst>
                                      </p:cBhvr>
                                      <p:to>
                                        <p:strVal val="visible"/>
                                      </p:to>
                                    </p:set>
                                    <p:animEffect transition="in" filter="wipe(left)">
                                      <p:cBhvr>
                                        <p:cTn id="29" dur="1000"/>
                                        <p:tgtEl>
                                          <p:spTgt spid="86"/>
                                        </p:tgtEl>
                                      </p:cBhvr>
                                    </p:animEffect>
                                  </p:childTnLst>
                                </p:cTn>
                              </p:par>
                            </p:childTnLst>
                          </p:cTn>
                        </p:par>
                        <p:par>
                          <p:cTn id="30" fill="hold" nodeType="afterGroup">
                            <p:stCondLst>
                              <p:cond delay="1000"/>
                            </p:stCondLst>
                            <p:childTnLst>
                              <p:par>
                                <p:cTn id="31" presetID="22" presetClass="entr" presetSubtype="8" fill="hold" nodeType="afterEffect">
                                  <p:stCondLst>
                                    <p:cond delay="1000"/>
                                  </p:stCondLst>
                                  <p:childTnLst>
                                    <p:set>
                                      <p:cBhvr>
                                        <p:cTn id="32" dur="1" fill="hold">
                                          <p:stCondLst>
                                            <p:cond delay="0"/>
                                          </p:stCondLst>
                                        </p:cTn>
                                        <p:tgtEl>
                                          <p:spTgt spid="79"/>
                                        </p:tgtEl>
                                        <p:attrNameLst>
                                          <p:attrName>style.visibility</p:attrName>
                                        </p:attrNameLst>
                                      </p:cBhvr>
                                      <p:to>
                                        <p:strVal val="visible"/>
                                      </p:to>
                                    </p:set>
                                    <p:animEffect transition="in" filter="wipe(left)">
                                      <p:cBhvr>
                                        <p:cTn id="33" dur="1000"/>
                                        <p:tgtEl>
                                          <p:spTgt spid="79"/>
                                        </p:tgtEl>
                                      </p:cBhvr>
                                    </p:animEffect>
                                  </p:childTnLst>
                                </p:cTn>
                              </p:par>
                            </p:childTnLst>
                          </p:cTn>
                        </p:par>
                        <p:par>
                          <p:cTn id="34" fill="hold" nodeType="afterGroup">
                            <p:stCondLst>
                              <p:cond delay="3000"/>
                            </p:stCondLst>
                            <p:childTnLst>
                              <p:par>
                                <p:cTn id="35" presetID="9" presetClass="entr" presetSubtype="0" fill="hold" nodeType="after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dissolve">
                                      <p:cBhvr>
                                        <p:cTn id="37" dur="1000"/>
                                        <p:tgtEl>
                                          <p:spTgt spid="5"/>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87"/>
                                        </p:tgtEl>
                                        <p:attrNameLst>
                                          <p:attrName>style.visibility</p:attrName>
                                        </p:attrNameLst>
                                      </p:cBhvr>
                                      <p:to>
                                        <p:strVal val="visible"/>
                                      </p:to>
                                    </p:set>
                                    <p:animEffect transition="in" filter="wipe(left)">
                                      <p:cBhvr>
                                        <p:cTn id="42" dur="1000"/>
                                        <p:tgtEl>
                                          <p:spTgt spid="87"/>
                                        </p:tgtEl>
                                      </p:cBhvr>
                                    </p:animEffect>
                                  </p:childTnLst>
                                </p:cTn>
                              </p:par>
                            </p:childTnLst>
                          </p:cTn>
                        </p:par>
                        <p:par>
                          <p:cTn id="43" fill="hold" nodeType="afterGroup">
                            <p:stCondLst>
                              <p:cond delay="1000"/>
                            </p:stCondLst>
                            <p:childTnLst>
                              <p:par>
                                <p:cTn id="44" presetID="22" presetClass="entr" presetSubtype="8" fill="hold" nodeType="afterEffect">
                                  <p:stCondLst>
                                    <p:cond delay="1000"/>
                                  </p:stCondLst>
                                  <p:childTnLst>
                                    <p:set>
                                      <p:cBhvr>
                                        <p:cTn id="45" dur="1" fill="hold">
                                          <p:stCondLst>
                                            <p:cond delay="0"/>
                                          </p:stCondLst>
                                        </p:cTn>
                                        <p:tgtEl>
                                          <p:spTgt spid="82"/>
                                        </p:tgtEl>
                                        <p:attrNameLst>
                                          <p:attrName>style.visibility</p:attrName>
                                        </p:attrNameLst>
                                      </p:cBhvr>
                                      <p:to>
                                        <p:strVal val="visible"/>
                                      </p:to>
                                    </p:set>
                                    <p:animEffect transition="in" filter="wipe(left)">
                                      <p:cBhvr>
                                        <p:cTn id="46" dur="1000"/>
                                        <p:tgtEl>
                                          <p:spTgt spid="82"/>
                                        </p:tgtEl>
                                      </p:cBhvr>
                                    </p:animEffect>
                                  </p:childTnLst>
                                </p:cTn>
                              </p:par>
                            </p:childTnLst>
                          </p:cTn>
                        </p:par>
                        <p:par>
                          <p:cTn id="47" fill="hold" nodeType="afterGroup">
                            <p:stCondLst>
                              <p:cond delay="3000"/>
                            </p:stCondLst>
                            <p:childTnLst>
                              <p:par>
                                <p:cTn id="48" presetID="9" presetClass="entr" presetSubtype="0" fill="hold" nodeType="afterEffect">
                                  <p:stCondLst>
                                    <p:cond delay="0"/>
                                  </p:stCondLst>
                                  <p:childTnLst>
                                    <p:set>
                                      <p:cBhvr>
                                        <p:cTn id="49" dur="1" fill="hold">
                                          <p:stCondLst>
                                            <p:cond delay="0"/>
                                          </p:stCondLst>
                                        </p:cTn>
                                        <p:tgtEl>
                                          <p:spTgt spid="7"/>
                                        </p:tgtEl>
                                        <p:attrNameLst>
                                          <p:attrName>style.visibility</p:attrName>
                                        </p:attrNameLst>
                                      </p:cBhvr>
                                      <p:to>
                                        <p:strVal val="visible"/>
                                      </p:to>
                                    </p:set>
                                    <p:animEffect transition="in" filter="dissolve">
                                      <p:cBhvr>
                                        <p:cTn id="50" dur="1000"/>
                                        <p:tgtEl>
                                          <p:spTgt spid="7"/>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88"/>
                                        </p:tgtEl>
                                        <p:attrNameLst>
                                          <p:attrName>style.visibility</p:attrName>
                                        </p:attrNameLst>
                                      </p:cBhvr>
                                      <p:to>
                                        <p:strVal val="visible"/>
                                      </p:to>
                                    </p:set>
                                    <p:animEffect transition="in" filter="wipe(left)">
                                      <p:cBhvr>
                                        <p:cTn id="55" dur="1000"/>
                                        <p:tgtEl>
                                          <p:spTgt spid="88"/>
                                        </p:tgtEl>
                                      </p:cBhvr>
                                    </p:animEffect>
                                  </p:childTnLst>
                                </p:cTn>
                              </p:par>
                            </p:childTnLst>
                          </p:cTn>
                        </p:par>
                        <p:par>
                          <p:cTn id="56" fill="hold" nodeType="afterGroup">
                            <p:stCondLst>
                              <p:cond delay="1000"/>
                            </p:stCondLst>
                            <p:childTnLst>
                              <p:par>
                                <p:cTn id="57" presetID="9" presetClass="entr" presetSubtype="0" fill="hold" nodeType="afterEffect">
                                  <p:stCondLst>
                                    <p:cond delay="0"/>
                                  </p:stCondLst>
                                  <p:childTnLst>
                                    <p:set>
                                      <p:cBhvr>
                                        <p:cTn id="58" dur="1" fill="hold">
                                          <p:stCondLst>
                                            <p:cond delay="0"/>
                                          </p:stCondLst>
                                        </p:cTn>
                                        <p:tgtEl>
                                          <p:spTgt spid="6"/>
                                        </p:tgtEl>
                                        <p:attrNameLst>
                                          <p:attrName>style.visibility</p:attrName>
                                        </p:attrNameLst>
                                      </p:cBhvr>
                                      <p:to>
                                        <p:strVal val="visible"/>
                                      </p:to>
                                    </p:set>
                                    <p:animEffect transition="in" filter="dissolve">
                                      <p:cBhvr>
                                        <p:cTn id="59"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animBg="1"/>
      <p:bldP spid="86" grpId="0" animBg="1"/>
      <p:bldP spid="87" grpId="0" animBg="1"/>
      <p:bldP spid="88"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2"/>
          <p:cNvSpPr>
            <a:spLocks noGrp="1" noChangeArrowheads="1"/>
          </p:cNvSpPr>
          <p:nvPr>
            <p:ph type="title"/>
          </p:nvPr>
        </p:nvSpPr>
        <p:spPr>
          <a:xfrm>
            <a:off x="685800" y="238125"/>
            <a:ext cx="7772400" cy="676275"/>
          </a:xfrm>
        </p:spPr>
        <p:txBody>
          <a:bodyPr>
            <a:normAutofit fontScale="90000"/>
          </a:bodyPr>
          <a:lstStyle/>
          <a:p>
            <a:r>
              <a:rPr lang="en-US" altLang="en-US" smtClean="0">
                <a:latin typeface="+mn-lt"/>
                <a:cs typeface="Arial" pitchFamily="34" charset="0"/>
              </a:rPr>
              <a:t>Johnson’s Rule Example</a:t>
            </a:r>
          </a:p>
        </p:txBody>
      </p:sp>
      <p:grpSp>
        <p:nvGrpSpPr>
          <p:cNvPr id="2" name="Group 1"/>
          <p:cNvGrpSpPr>
            <a:grpSpLocks/>
          </p:cNvGrpSpPr>
          <p:nvPr/>
        </p:nvGrpSpPr>
        <p:grpSpPr bwMode="auto">
          <a:xfrm>
            <a:off x="822326" y="2844820"/>
            <a:ext cx="7375525" cy="1348563"/>
            <a:chOff x="822325" y="3793093"/>
            <a:chExt cx="7375525" cy="1798084"/>
          </a:xfrm>
        </p:grpSpPr>
        <p:sp>
          <p:nvSpPr>
            <p:cNvPr id="127018" name="Rectangle 42"/>
            <p:cNvSpPr>
              <a:spLocks noChangeArrowheads="1"/>
            </p:cNvSpPr>
            <p:nvPr/>
          </p:nvSpPr>
          <p:spPr bwMode="auto">
            <a:xfrm>
              <a:off x="7653338" y="4206875"/>
              <a:ext cx="544512" cy="682625"/>
            </a:xfrm>
            <a:prstGeom prst="rect">
              <a:avLst/>
            </a:prstGeom>
            <a:solidFill>
              <a:schemeClr val="accent6">
                <a:lumMod val="75000"/>
              </a:schemeClr>
            </a:solidFill>
            <a:ln w="38100">
              <a:solidFill>
                <a:schemeClr val="tx1"/>
              </a:solidFill>
              <a:miter lim="800000"/>
              <a:headEnd/>
              <a:tailEnd/>
            </a:ln>
            <a:effectLst/>
            <a:extLst/>
          </p:spPr>
          <p:txBody>
            <a:bodyPr wrap="none" anchor="ctr"/>
            <a:lstStyle/>
            <a:p>
              <a:pPr fontAlgn="auto">
                <a:spcBef>
                  <a:spcPts val="0"/>
                </a:spcBef>
                <a:spcAft>
                  <a:spcPts val="0"/>
                </a:spcAft>
                <a:defRPr/>
              </a:pPr>
              <a:endParaRPr lang="en-US" dirty="0">
                <a:latin typeface="+mn-lt"/>
                <a:cs typeface="+mn-cs"/>
              </a:endParaRPr>
            </a:p>
          </p:txBody>
        </p:sp>
        <p:sp>
          <p:nvSpPr>
            <p:cNvPr id="123957" name="Rectangle 45"/>
            <p:cNvSpPr>
              <a:spLocks noChangeArrowheads="1"/>
            </p:cNvSpPr>
            <p:nvPr/>
          </p:nvSpPr>
          <p:spPr bwMode="auto">
            <a:xfrm>
              <a:off x="822325" y="3793093"/>
              <a:ext cx="7131050"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762000" algn="r"/>
                  <a:tab pos="1333500" algn="r"/>
                  <a:tab pos="2578100" algn="r"/>
                  <a:tab pos="4381500" algn="r"/>
                  <a:tab pos="5905500" algn="r"/>
                  <a:tab pos="6858000" algn="r"/>
                </a:tabLst>
                <a:defRPr>
                  <a:solidFill>
                    <a:schemeClr val="tx1"/>
                  </a:solidFill>
                  <a:latin typeface="Arial" pitchFamily="34" charset="0"/>
                  <a:cs typeface="Arial" pitchFamily="34" charset="0"/>
                </a:defRPr>
              </a:lvl1pPr>
              <a:lvl2pPr marL="742950" indent="-285750">
                <a:tabLst>
                  <a:tab pos="762000" algn="r"/>
                  <a:tab pos="1333500" algn="r"/>
                  <a:tab pos="2578100" algn="r"/>
                  <a:tab pos="4381500" algn="r"/>
                  <a:tab pos="5905500" algn="r"/>
                  <a:tab pos="6858000" algn="r"/>
                </a:tabLst>
                <a:defRPr>
                  <a:solidFill>
                    <a:schemeClr val="tx1"/>
                  </a:solidFill>
                  <a:latin typeface="Arial" pitchFamily="34" charset="0"/>
                  <a:cs typeface="Arial" pitchFamily="34" charset="0"/>
                </a:defRPr>
              </a:lvl2pPr>
              <a:lvl3pPr marL="1143000" indent="-228600">
                <a:tabLst>
                  <a:tab pos="762000" algn="r"/>
                  <a:tab pos="1333500" algn="r"/>
                  <a:tab pos="2578100" algn="r"/>
                  <a:tab pos="4381500" algn="r"/>
                  <a:tab pos="5905500" algn="r"/>
                  <a:tab pos="6858000" algn="r"/>
                </a:tabLst>
                <a:defRPr>
                  <a:solidFill>
                    <a:schemeClr val="tx1"/>
                  </a:solidFill>
                  <a:latin typeface="Arial" pitchFamily="34" charset="0"/>
                  <a:cs typeface="Arial" pitchFamily="34" charset="0"/>
                </a:defRPr>
              </a:lvl3pPr>
              <a:lvl4pPr marL="1600200" indent="-228600">
                <a:tabLst>
                  <a:tab pos="762000" algn="r"/>
                  <a:tab pos="1333500" algn="r"/>
                  <a:tab pos="2578100" algn="r"/>
                  <a:tab pos="4381500" algn="r"/>
                  <a:tab pos="5905500" algn="r"/>
                  <a:tab pos="6858000" algn="r"/>
                </a:tabLst>
                <a:defRPr>
                  <a:solidFill>
                    <a:schemeClr val="tx1"/>
                  </a:solidFill>
                  <a:latin typeface="Arial" pitchFamily="34" charset="0"/>
                  <a:cs typeface="Arial" pitchFamily="34" charset="0"/>
                </a:defRPr>
              </a:lvl4pPr>
              <a:lvl5pPr marL="2057400" indent="-228600">
                <a:tabLst>
                  <a:tab pos="762000" algn="r"/>
                  <a:tab pos="1333500" algn="r"/>
                  <a:tab pos="2578100" algn="r"/>
                  <a:tab pos="4381500" algn="r"/>
                  <a:tab pos="5905500" algn="r"/>
                  <a:tab pos="6858000" algn="r"/>
                </a:tabLst>
                <a:defRPr>
                  <a:solidFill>
                    <a:schemeClr val="tx1"/>
                  </a:solidFill>
                  <a:latin typeface="Arial" pitchFamily="34" charset="0"/>
                  <a:cs typeface="Arial" pitchFamily="34" charset="0"/>
                </a:defRPr>
              </a:lvl5pPr>
              <a:lvl6pPr marL="2514600" indent="-228600" defTabSz="457200" fontAlgn="base">
                <a:spcBef>
                  <a:spcPct val="0"/>
                </a:spcBef>
                <a:spcAft>
                  <a:spcPct val="0"/>
                </a:spcAft>
                <a:tabLst>
                  <a:tab pos="762000" algn="r"/>
                  <a:tab pos="1333500" algn="r"/>
                  <a:tab pos="2578100" algn="r"/>
                  <a:tab pos="4381500" algn="r"/>
                  <a:tab pos="5905500" algn="r"/>
                  <a:tab pos="6858000" algn="r"/>
                </a:tabLst>
                <a:defRPr>
                  <a:solidFill>
                    <a:schemeClr val="tx1"/>
                  </a:solidFill>
                  <a:latin typeface="Arial" pitchFamily="34" charset="0"/>
                  <a:cs typeface="Arial" pitchFamily="34" charset="0"/>
                </a:defRPr>
              </a:lvl6pPr>
              <a:lvl7pPr marL="2971800" indent="-228600" defTabSz="457200" fontAlgn="base">
                <a:spcBef>
                  <a:spcPct val="0"/>
                </a:spcBef>
                <a:spcAft>
                  <a:spcPct val="0"/>
                </a:spcAft>
                <a:tabLst>
                  <a:tab pos="762000" algn="r"/>
                  <a:tab pos="1333500" algn="r"/>
                  <a:tab pos="2578100" algn="r"/>
                  <a:tab pos="4381500" algn="r"/>
                  <a:tab pos="5905500" algn="r"/>
                  <a:tab pos="6858000" algn="r"/>
                </a:tabLst>
                <a:defRPr>
                  <a:solidFill>
                    <a:schemeClr val="tx1"/>
                  </a:solidFill>
                  <a:latin typeface="Arial" pitchFamily="34" charset="0"/>
                  <a:cs typeface="Arial" pitchFamily="34" charset="0"/>
                </a:defRPr>
              </a:lvl7pPr>
              <a:lvl8pPr marL="3429000" indent="-228600" defTabSz="457200" fontAlgn="base">
                <a:spcBef>
                  <a:spcPct val="0"/>
                </a:spcBef>
                <a:spcAft>
                  <a:spcPct val="0"/>
                </a:spcAft>
                <a:tabLst>
                  <a:tab pos="762000" algn="r"/>
                  <a:tab pos="1333500" algn="r"/>
                  <a:tab pos="2578100" algn="r"/>
                  <a:tab pos="4381500" algn="r"/>
                  <a:tab pos="5905500" algn="r"/>
                  <a:tab pos="6858000" algn="r"/>
                </a:tabLst>
                <a:defRPr>
                  <a:solidFill>
                    <a:schemeClr val="tx1"/>
                  </a:solidFill>
                  <a:latin typeface="Arial" pitchFamily="34" charset="0"/>
                  <a:cs typeface="Arial" pitchFamily="34" charset="0"/>
                </a:defRPr>
              </a:lvl8pPr>
              <a:lvl9pPr marL="3886200" indent="-228600" defTabSz="457200" fontAlgn="base">
                <a:spcBef>
                  <a:spcPct val="0"/>
                </a:spcBef>
                <a:spcAft>
                  <a:spcPct val="0"/>
                </a:spcAft>
                <a:tabLst>
                  <a:tab pos="762000" algn="r"/>
                  <a:tab pos="1333500" algn="r"/>
                  <a:tab pos="2578100" algn="r"/>
                  <a:tab pos="4381500" algn="r"/>
                  <a:tab pos="5905500" algn="r"/>
                  <a:tab pos="6858000" algn="r"/>
                </a:tabLst>
                <a:defRPr>
                  <a:solidFill>
                    <a:schemeClr val="tx1"/>
                  </a:solidFill>
                  <a:latin typeface="Arial" pitchFamily="34" charset="0"/>
                  <a:cs typeface="Arial" pitchFamily="34" charset="0"/>
                </a:defRPr>
              </a:lvl9pPr>
            </a:lstStyle>
            <a:p>
              <a:r>
                <a:rPr lang="en-US" altLang="en-US" sz="1400">
                  <a:latin typeface="+mn-lt"/>
                </a:rPr>
                <a:t>Time	0	3	10	20	28	33</a:t>
              </a:r>
            </a:p>
          </p:txBody>
        </p:sp>
        <p:grpSp>
          <p:nvGrpSpPr>
            <p:cNvPr id="123958" name="Group 47"/>
            <p:cNvGrpSpPr>
              <a:grpSpLocks/>
            </p:cNvGrpSpPr>
            <p:nvPr/>
          </p:nvGrpSpPr>
          <p:grpSpPr bwMode="auto">
            <a:xfrm>
              <a:off x="1592263" y="4206875"/>
              <a:ext cx="539750" cy="682625"/>
              <a:chOff x="1003" y="2826"/>
              <a:chExt cx="340" cy="430"/>
            </a:xfrm>
          </p:grpSpPr>
          <p:sp>
            <p:nvSpPr>
              <p:cNvPr id="123976" name="Rectangle 48"/>
              <p:cNvSpPr>
                <a:spLocks noChangeArrowheads="1"/>
              </p:cNvSpPr>
              <p:nvPr/>
            </p:nvSpPr>
            <p:spPr bwMode="auto">
              <a:xfrm>
                <a:off x="1003" y="2826"/>
                <a:ext cx="340" cy="430"/>
              </a:xfrm>
              <a:prstGeom prst="rect">
                <a:avLst/>
              </a:prstGeom>
              <a:solidFill>
                <a:schemeClr val="accent2"/>
              </a:solidFill>
              <a:ln w="38100">
                <a:solidFill>
                  <a:schemeClr val="tx1"/>
                </a:solidFill>
                <a:miter lim="800000"/>
                <a:headEnd/>
                <a:tailEnd/>
              </a:ln>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latin typeface="+mn-lt"/>
                </a:endParaRPr>
              </a:p>
            </p:txBody>
          </p:sp>
          <p:sp>
            <p:nvSpPr>
              <p:cNvPr id="123977" name="Rectangle 49"/>
              <p:cNvSpPr>
                <a:spLocks noChangeArrowheads="1"/>
              </p:cNvSpPr>
              <p:nvPr/>
            </p:nvSpPr>
            <p:spPr bwMode="auto">
              <a:xfrm>
                <a:off x="1054" y="2918"/>
                <a:ext cx="198"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a:latin typeface="+mn-lt"/>
                  </a:rPr>
                  <a:t>B</a:t>
                </a:r>
              </a:p>
            </p:txBody>
          </p:sp>
        </p:grpSp>
        <p:grpSp>
          <p:nvGrpSpPr>
            <p:cNvPr id="123959" name="Group 50"/>
            <p:cNvGrpSpPr>
              <a:grpSpLocks/>
            </p:cNvGrpSpPr>
            <p:nvPr/>
          </p:nvGrpSpPr>
          <p:grpSpPr bwMode="auto">
            <a:xfrm>
              <a:off x="6718300" y="4202113"/>
              <a:ext cx="933450" cy="682625"/>
              <a:chOff x="4232" y="2823"/>
              <a:chExt cx="588" cy="430"/>
            </a:xfrm>
          </p:grpSpPr>
          <p:sp>
            <p:nvSpPr>
              <p:cNvPr id="123974" name="Rectangle 51"/>
              <p:cNvSpPr>
                <a:spLocks noChangeArrowheads="1"/>
              </p:cNvSpPr>
              <p:nvPr/>
            </p:nvSpPr>
            <p:spPr bwMode="auto">
              <a:xfrm>
                <a:off x="4232" y="2823"/>
                <a:ext cx="588" cy="430"/>
              </a:xfrm>
              <a:prstGeom prst="rect">
                <a:avLst/>
              </a:prstGeom>
              <a:solidFill>
                <a:schemeClr val="accent2"/>
              </a:solidFill>
              <a:ln w="38100">
                <a:solidFill>
                  <a:schemeClr val="tx1"/>
                </a:solidFill>
                <a:miter lim="800000"/>
                <a:headEnd/>
                <a:tailEnd/>
              </a:ln>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latin typeface="+mn-lt"/>
                </a:endParaRPr>
              </a:p>
            </p:txBody>
          </p:sp>
          <p:sp>
            <p:nvSpPr>
              <p:cNvPr id="123975" name="Rectangle 52"/>
              <p:cNvSpPr>
                <a:spLocks noChangeArrowheads="1"/>
              </p:cNvSpPr>
              <p:nvPr/>
            </p:nvSpPr>
            <p:spPr bwMode="auto">
              <a:xfrm>
                <a:off x="4406" y="2918"/>
                <a:ext cx="213"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a:latin typeface="+mn-lt"/>
                  </a:rPr>
                  <a:t>A</a:t>
                </a:r>
              </a:p>
            </p:txBody>
          </p:sp>
        </p:grpSp>
        <p:grpSp>
          <p:nvGrpSpPr>
            <p:cNvPr id="123960" name="Group 53"/>
            <p:cNvGrpSpPr>
              <a:grpSpLocks/>
            </p:cNvGrpSpPr>
            <p:nvPr/>
          </p:nvGrpSpPr>
          <p:grpSpPr bwMode="auto">
            <a:xfrm>
              <a:off x="5233988" y="4206875"/>
              <a:ext cx="1484312" cy="682625"/>
              <a:chOff x="3297" y="2826"/>
              <a:chExt cx="935" cy="430"/>
            </a:xfrm>
          </p:grpSpPr>
          <p:sp>
            <p:nvSpPr>
              <p:cNvPr id="123972" name="Rectangle 54"/>
              <p:cNvSpPr>
                <a:spLocks noChangeArrowheads="1"/>
              </p:cNvSpPr>
              <p:nvPr/>
            </p:nvSpPr>
            <p:spPr bwMode="auto">
              <a:xfrm>
                <a:off x="3297" y="2826"/>
                <a:ext cx="935" cy="430"/>
              </a:xfrm>
              <a:prstGeom prst="rect">
                <a:avLst/>
              </a:prstGeom>
              <a:solidFill>
                <a:schemeClr val="accent2"/>
              </a:solidFill>
              <a:ln w="38100">
                <a:solidFill>
                  <a:schemeClr val="tx1"/>
                </a:solidFill>
                <a:miter lim="800000"/>
                <a:headEnd/>
                <a:tailEnd/>
              </a:ln>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latin typeface="+mn-lt"/>
                </a:endParaRPr>
              </a:p>
            </p:txBody>
          </p:sp>
          <p:sp>
            <p:nvSpPr>
              <p:cNvPr id="123973" name="Rectangle 55"/>
              <p:cNvSpPr>
                <a:spLocks noChangeArrowheads="1"/>
              </p:cNvSpPr>
              <p:nvPr/>
            </p:nvSpPr>
            <p:spPr bwMode="auto">
              <a:xfrm>
                <a:off x="3657" y="2918"/>
                <a:ext cx="221"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a:latin typeface="+mn-lt"/>
                  </a:rPr>
                  <a:t>C</a:t>
                </a:r>
              </a:p>
            </p:txBody>
          </p:sp>
        </p:grpSp>
        <p:grpSp>
          <p:nvGrpSpPr>
            <p:cNvPr id="123961" name="Group 56"/>
            <p:cNvGrpSpPr>
              <a:grpSpLocks/>
            </p:cNvGrpSpPr>
            <p:nvPr/>
          </p:nvGrpSpPr>
          <p:grpSpPr bwMode="auto">
            <a:xfrm>
              <a:off x="3400425" y="4206875"/>
              <a:ext cx="1835150" cy="682625"/>
              <a:chOff x="2142" y="2826"/>
              <a:chExt cx="1156" cy="430"/>
            </a:xfrm>
          </p:grpSpPr>
          <p:sp>
            <p:nvSpPr>
              <p:cNvPr id="123970" name="Rectangle 57"/>
              <p:cNvSpPr>
                <a:spLocks noChangeArrowheads="1"/>
              </p:cNvSpPr>
              <p:nvPr/>
            </p:nvSpPr>
            <p:spPr bwMode="auto">
              <a:xfrm>
                <a:off x="2142" y="2826"/>
                <a:ext cx="1156" cy="430"/>
              </a:xfrm>
              <a:prstGeom prst="rect">
                <a:avLst/>
              </a:prstGeom>
              <a:solidFill>
                <a:schemeClr val="accent2"/>
              </a:solidFill>
              <a:ln w="38100">
                <a:solidFill>
                  <a:schemeClr val="tx1"/>
                </a:solidFill>
                <a:miter lim="800000"/>
                <a:headEnd/>
                <a:tailEnd/>
              </a:ln>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latin typeface="+mn-lt"/>
                </a:endParaRPr>
              </a:p>
            </p:txBody>
          </p:sp>
          <p:sp>
            <p:nvSpPr>
              <p:cNvPr id="123971" name="Rectangle 58"/>
              <p:cNvSpPr>
                <a:spLocks noChangeArrowheads="1"/>
              </p:cNvSpPr>
              <p:nvPr/>
            </p:nvSpPr>
            <p:spPr bwMode="auto">
              <a:xfrm>
                <a:off x="2636" y="2918"/>
                <a:ext cx="225"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a:latin typeface="+mn-lt"/>
                  </a:rPr>
                  <a:t>D</a:t>
                </a:r>
              </a:p>
            </p:txBody>
          </p:sp>
        </p:grpSp>
        <p:grpSp>
          <p:nvGrpSpPr>
            <p:cNvPr id="123962" name="Group 59"/>
            <p:cNvGrpSpPr>
              <a:grpSpLocks/>
            </p:cNvGrpSpPr>
            <p:nvPr/>
          </p:nvGrpSpPr>
          <p:grpSpPr bwMode="auto">
            <a:xfrm>
              <a:off x="2132013" y="4206875"/>
              <a:ext cx="1265237" cy="682625"/>
              <a:chOff x="1343" y="2826"/>
              <a:chExt cx="797" cy="430"/>
            </a:xfrm>
          </p:grpSpPr>
          <p:sp>
            <p:nvSpPr>
              <p:cNvPr id="123968" name="Rectangle 60"/>
              <p:cNvSpPr>
                <a:spLocks noChangeArrowheads="1"/>
              </p:cNvSpPr>
              <p:nvPr/>
            </p:nvSpPr>
            <p:spPr bwMode="auto">
              <a:xfrm>
                <a:off x="1343" y="2826"/>
                <a:ext cx="797" cy="430"/>
              </a:xfrm>
              <a:prstGeom prst="rect">
                <a:avLst/>
              </a:prstGeom>
              <a:solidFill>
                <a:schemeClr val="accent2"/>
              </a:solidFill>
              <a:ln w="38100">
                <a:solidFill>
                  <a:schemeClr val="tx1"/>
                </a:solidFill>
                <a:miter lim="800000"/>
                <a:headEnd/>
                <a:tailEnd/>
              </a:ln>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latin typeface="+mn-lt"/>
                </a:endParaRPr>
              </a:p>
            </p:txBody>
          </p:sp>
          <p:sp>
            <p:nvSpPr>
              <p:cNvPr id="123969" name="Rectangle 61"/>
              <p:cNvSpPr>
                <a:spLocks noChangeArrowheads="1"/>
              </p:cNvSpPr>
              <p:nvPr/>
            </p:nvSpPr>
            <p:spPr bwMode="auto">
              <a:xfrm>
                <a:off x="1626" y="2918"/>
                <a:ext cx="189"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a:latin typeface="+mn-lt"/>
                  </a:rPr>
                  <a:t>E</a:t>
                </a:r>
              </a:p>
            </p:txBody>
          </p:sp>
        </p:grpSp>
        <p:grpSp>
          <p:nvGrpSpPr>
            <p:cNvPr id="123963" name="Group 77"/>
            <p:cNvGrpSpPr>
              <a:grpSpLocks/>
            </p:cNvGrpSpPr>
            <p:nvPr/>
          </p:nvGrpSpPr>
          <p:grpSpPr bwMode="auto">
            <a:xfrm>
              <a:off x="944563" y="4206876"/>
              <a:ext cx="646112" cy="1384301"/>
              <a:chOff x="595" y="2826"/>
              <a:chExt cx="407" cy="872"/>
            </a:xfrm>
          </p:grpSpPr>
          <p:sp>
            <p:nvSpPr>
              <p:cNvPr id="123964" name="Rectangle 78"/>
              <p:cNvSpPr>
                <a:spLocks noChangeArrowheads="1"/>
              </p:cNvSpPr>
              <p:nvPr/>
            </p:nvSpPr>
            <p:spPr bwMode="auto">
              <a:xfrm>
                <a:off x="595" y="2826"/>
                <a:ext cx="407" cy="430"/>
              </a:xfrm>
              <a:prstGeom prst="rect">
                <a:avLst/>
              </a:prstGeom>
              <a:solidFill>
                <a:schemeClr val="accent2"/>
              </a:solidFill>
              <a:ln w="38100">
                <a:solidFill>
                  <a:schemeClr val="tx1"/>
                </a:solidFill>
                <a:miter lim="800000"/>
                <a:headEnd/>
                <a:tailEnd/>
              </a:ln>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latin typeface="+mn-lt"/>
                </a:endParaRPr>
              </a:p>
            </p:txBody>
          </p:sp>
          <p:sp>
            <p:nvSpPr>
              <p:cNvPr id="123965" name="Rectangle 79"/>
              <p:cNvSpPr>
                <a:spLocks noChangeArrowheads="1"/>
              </p:cNvSpPr>
              <p:nvPr/>
            </p:nvSpPr>
            <p:spPr bwMode="auto">
              <a:xfrm>
                <a:off x="595" y="3255"/>
                <a:ext cx="407" cy="430"/>
              </a:xfrm>
              <a:prstGeom prst="rect">
                <a:avLst/>
              </a:prstGeom>
              <a:solidFill>
                <a:schemeClr val="accent2"/>
              </a:solidFill>
              <a:ln w="38100">
                <a:solidFill>
                  <a:schemeClr val="tx1"/>
                </a:solidFill>
                <a:miter lim="800000"/>
                <a:headEnd/>
                <a:tailEnd/>
              </a:ln>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latin typeface="+mn-lt"/>
                </a:endParaRPr>
              </a:p>
            </p:txBody>
          </p:sp>
          <p:sp>
            <p:nvSpPr>
              <p:cNvPr id="123966" name="Rectangle 80"/>
              <p:cNvSpPr>
                <a:spLocks noChangeArrowheads="1"/>
              </p:cNvSpPr>
              <p:nvPr/>
            </p:nvSpPr>
            <p:spPr bwMode="auto">
              <a:xfrm>
                <a:off x="614" y="2881"/>
                <a:ext cx="348" cy="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gn="ctr">
                  <a:lnSpc>
                    <a:spcPct val="85000"/>
                  </a:lnSpc>
                </a:pPr>
                <a:r>
                  <a:rPr lang="en-US" altLang="en-US" sz="1400">
                    <a:latin typeface="+mn-lt"/>
                  </a:rPr>
                  <a:t>WC 1</a:t>
                </a:r>
              </a:p>
            </p:txBody>
          </p:sp>
          <p:sp>
            <p:nvSpPr>
              <p:cNvPr id="123967" name="Rectangle 81"/>
              <p:cNvSpPr>
                <a:spLocks noChangeArrowheads="1"/>
              </p:cNvSpPr>
              <p:nvPr/>
            </p:nvSpPr>
            <p:spPr bwMode="auto">
              <a:xfrm>
                <a:off x="618" y="3313"/>
                <a:ext cx="340" cy="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gn="ctr">
                  <a:lnSpc>
                    <a:spcPct val="85000"/>
                  </a:lnSpc>
                </a:pPr>
                <a:r>
                  <a:rPr lang="en-US" altLang="en-US" sz="1400">
                    <a:latin typeface="+mn-lt"/>
                  </a:rPr>
                  <a:t>WC 2</a:t>
                </a:r>
              </a:p>
            </p:txBody>
          </p:sp>
        </p:grpSp>
      </p:grpSp>
      <p:grpSp>
        <p:nvGrpSpPr>
          <p:cNvPr id="123907" name="Group 97"/>
          <p:cNvGrpSpPr>
            <a:grpSpLocks/>
          </p:cNvGrpSpPr>
          <p:nvPr/>
        </p:nvGrpSpPr>
        <p:grpSpPr bwMode="auto">
          <a:xfrm>
            <a:off x="6132513" y="1874044"/>
            <a:ext cx="2406650" cy="570310"/>
            <a:chOff x="3799" y="1630"/>
            <a:chExt cx="1516" cy="479"/>
          </a:xfrm>
        </p:grpSpPr>
        <p:sp>
          <p:nvSpPr>
            <p:cNvPr id="123944" name="Rectangle 98"/>
            <p:cNvSpPr>
              <a:spLocks noChangeArrowheads="1"/>
            </p:cNvSpPr>
            <p:nvPr/>
          </p:nvSpPr>
          <p:spPr bwMode="auto">
            <a:xfrm>
              <a:off x="3803" y="1630"/>
              <a:ext cx="1512" cy="478"/>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latin typeface="+mn-lt"/>
              </a:endParaRPr>
            </a:p>
          </p:txBody>
        </p:sp>
        <p:sp>
          <p:nvSpPr>
            <p:cNvPr id="123945" name="Rectangle 99"/>
            <p:cNvSpPr>
              <a:spLocks noChangeArrowheads="1"/>
            </p:cNvSpPr>
            <p:nvPr/>
          </p:nvSpPr>
          <p:spPr bwMode="auto">
            <a:xfrm>
              <a:off x="3814" y="1725"/>
              <a:ext cx="198"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a:latin typeface="+mn-lt"/>
                </a:rPr>
                <a:t>B</a:t>
              </a:r>
            </a:p>
          </p:txBody>
        </p:sp>
        <p:sp>
          <p:nvSpPr>
            <p:cNvPr id="123946" name="Rectangle 100"/>
            <p:cNvSpPr>
              <a:spLocks noChangeArrowheads="1"/>
            </p:cNvSpPr>
            <p:nvPr/>
          </p:nvSpPr>
          <p:spPr bwMode="auto">
            <a:xfrm>
              <a:off x="5038" y="1725"/>
              <a:ext cx="213"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a:latin typeface="+mn-lt"/>
                </a:rPr>
                <a:t>A</a:t>
              </a:r>
            </a:p>
          </p:txBody>
        </p:sp>
        <p:sp>
          <p:nvSpPr>
            <p:cNvPr id="123947" name="Rectangle 101"/>
            <p:cNvSpPr>
              <a:spLocks noChangeArrowheads="1"/>
            </p:cNvSpPr>
            <p:nvPr/>
          </p:nvSpPr>
          <p:spPr bwMode="auto">
            <a:xfrm>
              <a:off x="4729" y="1725"/>
              <a:ext cx="221"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a:latin typeface="+mn-lt"/>
                </a:rPr>
                <a:t>C</a:t>
              </a:r>
            </a:p>
          </p:txBody>
        </p:sp>
        <p:sp>
          <p:nvSpPr>
            <p:cNvPr id="123948" name="Rectangle 102"/>
            <p:cNvSpPr>
              <a:spLocks noChangeArrowheads="1"/>
            </p:cNvSpPr>
            <p:nvPr/>
          </p:nvSpPr>
          <p:spPr bwMode="auto">
            <a:xfrm>
              <a:off x="4420" y="1725"/>
              <a:ext cx="225"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a:latin typeface="+mn-lt"/>
                </a:rPr>
                <a:t>D</a:t>
              </a:r>
            </a:p>
          </p:txBody>
        </p:sp>
        <p:sp>
          <p:nvSpPr>
            <p:cNvPr id="123949" name="Rectangle 103"/>
            <p:cNvSpPr>
              <a:spLocks noChangeArrowheads="1"/>
            </p:cNvSpPr>
            <p:nvPr/>
          </p:nvSpPr>
          <p:spPr bwMode="auto">
            <a:xfrm>
              <a:off x="4122" y="1725"/>
              <a:ext cx="189"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a:latin typeface="+mn-lt"/>
                </a:rPr>
                <a:t>E</a:t>
              </a:r>
            </a:p>
          </p:txBody>
        </p:sp>
        <p:grpSp>
          <p:nvGrpSpPr>
            <p:cNvPr id="123950" name="Group 104"/>
            <p:cNvGrpSpPr>
              <a:grpSpLocks/>
            </p:cNvGrpSpPr>
            <p:nvPr/>
          </p:nvGrpSpPr>
          <p:grpSpPr bwMode="auto">
            <a:xfrm>
              <a:off x="3799" y="1634"/>
              <a:ext cx="1510" cy="475"/>
              <a:chOff x="3799" y="1634"/>
              <a:chExt cx="1510" cy="475"/>
            </a:xfrm>
          </p:grpSpPr>
          <p:sp>
            <p:nvSpPr>
              <p:cNvPr id="123951" name="Rectangle 105"/>
              <p:cNvSpPr>
                <a:spLocks noChangeArrowheads="1"/>
              </p:cNvSpPr>
              <p:nvPr/>
            </p:nvSpPr>
            <p:spPr bwMode="auto">
              <a:xfrm>
                <a:off x="3799" y="1634"/>
                <a:ext cx="1510" cy="472"/>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latin typeface="+mn-lt"/>
                </a:endParaRPr>
              </a:p>
            </p:txBody>
          </p:sp>
          <p:sp>
            <p:nvSpPr>
              <p:cNvPr id="123952" name="Line 106"/>
              <p:cNvSpPr>
                <a:spLocks noChangeShapeType="1"/>
              </p:cNvSpPr>
              <p:nvPr/>
            </p:nvSpPr>
            <p:spPr bwMode="auto">
              <a:xfrm>
                <a:off x="4096" y="1634"/>
                <a:ext cx="0" cy="47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ndParaRPr>
              </a:p>
            </p:txBody>
          </p:sp>
          <p:sp>
            <p:nvSpPr>
              <p:cNvPr id="123953" name="Line 107"/>
              <p:cNvSpPr>
                <a:spLocks noChangeShapeType="1"/>
              </p:cNvSpPr>
              <p:nvPr/>
            </p:nvSpPr>
            <p:spPr bwMode="auto">
              <a:xfrm>
                <a:off x="4408" y="1634"/>
                <a:ext cx="0" cy="47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ndParaRPr>
              </a:p>
            </p:txBody>
          </p:sp>
          <p:sp>
            <p:nvSpPr>
              <p:cNvPr id="123954" name="Line 108"/>
              <p:cNvSpPr>
                <a:spLocks noChangeShapeType="1"/>
              </p:cNvSpPr>
              <p:nvPr/>
            </p:nvSpPr>
            <p:spPr bwMode="auto">
              <a:xfrm>
                <a:off x="4717" y="1634"/>
                <a:ext cx="0" cy="47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ndParaRPr>
              </a:p>
            </p:txBody>
          </p:sp>
          <p:sp>
            <p:nvSpPr>
              <p:cNvPr id="123955" name="Line 109"/>
              <p:cNvSpPr>
                <a:spLocks noChangeShapeType="1"/>
              </p:cNvSpPr>
              <p:nvPr/>
            </p:nvSpPr>
            <p:spPr bwMode="auto">
              <a:xfrm>
                <a:off x="5024" y="1634"/>
                <a:ext cx="0" cy="47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ndParaRPr>
              </a:p>
            </p:txBody>
          </p:sp>
        </p:grpSp>
      </p:grpSp>
      <p:graphicFrame>
        <p:nvGraphicFramePr>
          <p:cNvPr id="127086" name="Group 110"/>
          <p:cNvGraphicFramePr>
            <a:graphicFrameLocks noGrp="1"/>
          </p:cNvGraphicFramePr>
          <p:nvPr>
            <p:extLst>
              <p:ext uri="{D42A27DB-BD31-4B8C-83A1-F6EECF244321}">
                <p14:modId xmlns:p14="http://schemas.microsoft.com/office/powerpoint/2010/main" val="2608284208"/>
              </p:ext>
            </p:extLst>
          </p:nvPr>
        </p:nvGraphicFramePr>
        <p:xfrm>
          <a:off x="661988" y="1085851"/>
          <a:ext cx="5143500" cy="1755576"/>
        </p:xfrm>
        <a:graphic>
          <a:graphicData uri="http://schemas.openxmlformats.org/drawingml/2006/table">
            <a:tbl>
              <a:tblPr>
                <a:tableStyleId>{2D5ABB26-0587-4C30-8999-92F81FD0307C}</a:tableStyleId>
              </a:tblPr>
              <a:tblGrid>
                <a:gridCol w="831850"/>
                <a:gridCol w="2216150"/>
                <a:gridCol w="2095500"/>
              </a:tblGrid>
              <a:tr h="438900">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u="none" strike="noStrike" cap="none" normalizeH="0" baseline="0" dirty="0" smtClean="0">
                          <a:ln>
                            <a:noFill/>
                          </a:ln>
                          <a:solidFill>
                            <a:srgbClr val="FFFFFF"/>
                          </a:solidFill>
                          <a:effectLst/>
                        </a:rPr>
                        <a:t>JOB</a:t>
                      </a:r>
                      <a:endParaRPr kumimoji="0" lang="en-US" sz="1400" b="1" i="0" u="none" strike="noStrike" cap="none" normalizeH="0" baseline="0" dirty="0">
                        <a:ln>
                          <a:noFill/>
                        </a:ln>
                        <a:solidFill>
                          <a:srgbClr val="FFFFFF"/>
                        </a:solidFill>
                        <a:effectLst/>
                        <a:latin typeface="Arial" charset="0"/>
                        <a:ea typeface="ＭＳ Ｐゴシック" charset="0"/>
                        <a:cs typeface="ＭＳ Ｐゴシック" charset="0"/>
                      </a:endParaRPr>
                    </a:p>
                  </a:txBody>
                  <a:tcPr marT="34284" marB="34284" anchor="b"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solidFill>
                      <a:schemeClr val="accent1"/>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u="none" strike="noStrike" cap="none" normalizeH="0" baseline="0" dirty="0" smtClean="0">
                          <a:ln>
                            <a:noFill/>
                          </a:ln>
                          <a:solidFill>
                            <a:srgbClr val="FFFFFF"/>
                          </a:solidFill>
                          <a:effectLst/>
                        </a:rPr>
                        <a:t>WORK CENTER 1 (DRILL PRESS)</a:t>
                      </a:r>
                      <a:endParaRPr kumimoji="0" lang="en-US" sz="1400" b="1" i="0" u="none" strike="noStrike" cap="none" normalizeH="0" baseline="0" dirty="0">
                        <a:ln>
                          <a:noFill/>
                        </a:ln>
                        <a:solidFill>
                          <a:srgbClr val="FFFFFF"/>
                        </a:solidFill>
                        <a:effectLst/>
                        <a:latin typeface="Arial" charset="0"/>
                        <a:ea typeface="ＭＳ Ｐゴシック" charset="0"/>
                        <a:cs typeface="ＭＳ Ｐゴシック" charset="0"/>
                      </a:endParaRPr>
                    </a:p>
                  </a:txBody>
                  <a:tcPr marT="34284" marB="34284" anchor="b"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solidFill>
                      <a:schemeClr val="accent1"/>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u="none" strike="noStrike" cap="none" normalizeH="0" baseline="0" dirty="0" smtClean="0">
                          <a:ln>
                            <a:noFill/>
                          </a:ln>
                          <a:solidFill>
                            <a:srgbClr val="FFFFFF"/>
                          </a:solidFill>
                          <a:effectLst/>
                        </a:rPr>
                        <a:t>WORK CENTER 2 (LATHE)</a:t>
                      </a:r>
                      <a:endParaRPr kumimoji="0" lang="en-US" sz="1400" b="1" i="0" u="none" strike="noStrike" cap="none" normalizeH="0" baseline="0" dirty="0">
                        <a:ln>
                          <a:noFill/>
                        </a:ln>
                        <a:solidFill>
                          <a:srgbClr val="FFFFFF"/>
                        </a:solidFill>
                        <a:effectLst/>
                        <a:latin typeface="Arial" charset="0"/>
                        <a:ea typeface="ＭＳ Ｐゴシック" charset="0"/>
                        <a:cs typeface="ＭＳ Ｐゴシック" charset="0"/>
                      </a:endParaRPr>
                    </a:p>
                  </a:txBody>
                  <a:tcPr marT="34284" marB="34284" anchor="b"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solidFill>
                      <a:schemeClr val="accent1"/>
                    </a:solidFill>
                  </a:tcPr>
                </a:tc>
              </a:tr>
              <a:tr h="253734">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A</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84" marB="34284" anchor="b"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1054100" algn="r"/>
                        </a:tabLst>
                      </a:pPr>
                      <a:r>
                        <a:rPr kumimoji="0" lang="en-US" sz="1400" u="none" strike="noStrike" cap="none" normalizeH="0" baseline="0" dirty="0">
                          <a:ln>
                            <a:noFill/>
                          </a:ln>
                          <a:effectLst/>
                        </a:rPr>
                        <a:t>	5</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84" marB="34284" anchor="b"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1054100" algn="r"/>
                        </a:tabLst>
                      </a:pPr>
                      <a:r>
                        <a:rPr kumimoji="0" lang="en-US" sz="1400" u="none" strike="noStrike" cap="none" normalizeH="0" baseline="0" dirty="0">
                          <a:ln>
                            <a:noFill/>
                          </a:ln>
                          <a:effectLst/>
                        </a:rPr>
                        <a:t>	2</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84" marB="34284" anchor="b"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tcPr>
                </a:tc>
              </a:tr>
              <a:tr h="253734">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B</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84" marB="34284" anchor="b"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1054100" algn="r"/>
                        </a:tabLst>
                      </a:pPr>
                      <a:r>
                        <a:rPr kumimoji="0" lang="en-US" sz="1400" u="none" strike="noStrike" cap="none" normalizeH="0" baseline="0" dirty="0">
                          <a:ln>
                            <a:noFill/>
                          </a:ln>
                          <a:effectLst/>
                        </a:rPr>
                        <a:t>	3</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84" marB="34284" anchor="b"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1054100" algn="r"/>
                        </a:tabLst>
                      </a:pPr>
                      <a:r>
                        <a:rPr kumimoji="0" lang="en-US" sz="1400" u="none" strike="noStrike" cap="none" normalizeH="0" baseline="0" dirty="0">
                          <a:ln>
                            <a:noFill/>
                          </a:ln>
                          <a:effectLst/>
                        </a:rPr>
                        <a:t>	6</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84" marB="34284" anchor="b"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tcPr>
                </a:tc>
              </a:tr>
              <a:tr h="253734">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C</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84" marB="34284" anchor="b"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1054100" algn="r"/>
                        </a:tabLst>
                      </a:pPr>
                      <a:r>
                        <a:rPr kumimoji="0" lang="en-US" sz="1400" u="none" strike="noStrike" cap="none" normalizeH="0" baseline="0" dirty="0">
                          <a:ln>
                            <a:noFill/>
                          </a:ln>
                          <a:effectLst/>
                        </a:rPr>
                        <a:t>	8</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84" marB="34284" anchor="b"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1054100" algn="r"/>
                        </a:tabLst>
                      </a:pPr>
                      <a:r>
                        <a:rPr kumimoji="0" lang="en-US" sz="1400" u="none" strike="noStrike" cap="none" normalizeH="0" baseline="0" dirty="0">
                          <a:ln>
                            <a:noFill/>
                          </a:ln>
                          <a:effectLst/>
                        </a:rPr>
                        <a:t>	4</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84" marB="34284" anchor="b"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tcPr>
                </a:tc>
              </a:tr>
              <a:tr h="253734">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D</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84" marB="34284" anchor="b"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1054100" algn="r"/>
                        </a:tabLst>
                      </a:pPr>
                      <a:r>
                        <a:rPr kumimoji="0" lang="en-US" sz="1400" u="none" strike="noStrike" cap="none" normalizeH="0" baseline="0" dirty="0">
                          <a:ln>
                            <a:noFill/>
                          </a:ln>
                          <a:effectLst/>
                        </a:rPr>
                        <a:t>	10</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84" marB="34284" anchor="b"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1054100" algn="r"/>
                        </a:tabLst>
                      </a:pPr>
                      <a:r>
                        <a:rPr kumimoji="0" lang="en-US" sz="1400" u="none" strike="noStrike" cap="none" normalizeH="0" baseline="0" dirty="0">
                          <a:ln>
                            <a:noFill/>
                          </a:ln>
                          <a:effectLst/>
                        </a:rPr>
                        <a:t>	7</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84" marB="34284" anchor="b"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tcPr>
                </a:tc>
              </a:tr>
              <a:tr h="253734">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E</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84" marB="34284" anchor="b"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1054100" algn="r"/>
                        </a:tabLst>
                      </a:pPr>
                      <a:r>
                        <a:rPr kumimoji="0" lang="en-US" sz="1400" u="none" strike="noStrike" cap="none" normalizeH="0" baseline="0" dirty="0">
                          <a:ln>
                            <a:noFill/>
                          </a:ln>
                          <a:effectLst/>
                        </a:rPr>
                        <a:t>	7</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84" marB="34284" anchor="b"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1054100" algn="r"/>
                        </a:tabLst>
                      </a:pPr>
                      <a:r>
                        <a:rPr kumimoji="0" lang="en-US" sz="1400" u="none" strike="noStrike" cap="none" normalizeH="0" baseline="0" dirty="0">
                          <a:ln>
                            <a:noFill/>
                          </a:ln>
                          <a:effectLst/>
                        </a:rPr>
                        <a:t>	12</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84" marB="34284" anchor="b"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tcPr>
                </a:tc>
              </a:tr>
            </a:tbl>
          </a:graphicData>
        </a:graphic>
      </p:graphicFrame>
      <p:grpSp>
        <p:nvGrpSpPr>
          <p:cNvPr id="8" name="Group 7"/>
          <p:cNvGrpSpPr>
            <a:grpSpLocks/>
          </p:cNvGrpSpPr>
          <p:nvPr/>
        </p:nvGrpSpPr>
        <p:grpSpPr bwMode="auto">
          <a:xfrm>
            <a:off x="8140700" y="3283745"/>
            <a:ext cx="977900" cy="1274419"/>
            <a:chOff x="8394701" y="3908425"/>
            <a:chExt cx="977900" cy="1700064"/>
          </a:xfrm>
        </p:grpSpPr>
        <p:sp>
          <p:nvSpPr>
            <p:cNvPr id="3" name="Rectangle 2"/>
            <p:cNvSpPr/>
            <p:nvPr/>
          </p:nvSpPr>
          <p:spPr>
            <a:xfrm>
              <a:off x="8748714" y="3908425"/>
              <a:ext cx="269875" cy="293833"/>
            </a:xfrm>
            <a:prstGeom prst="rect">
              <a:avLst/>
            </a:prstGeom>
            <a:solidFill>
              <a:srgbClr val="E46C09"/>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3940" name="TextBox 4"/>
            <p:cNvSpPr txBox="1">
              <a:spLocks noChangeArrowheads="1"/>
            </p:cNvSpPr>
            <p:nvPr/>
          </p:nvSpPr>
          <p:spPr bwMode="auto">
            <a:xfrm>
              <a:off x="8667261" y="4229101"/>
              <a:ext cx="409086" cy="369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200">
                  <a:latin typeface="+mn-lt"/>
                </a:rPr>
                <a:t>Idle</a:t>
              </a:r>
            </a:p>
          </p:txBody>
        </p:sp>
        <p:grpSp>
          <p:nvGrpSpPr>
            <p:cNvPr id="123941" name="Group 6"/>
            <p:cNvGrpSpPr>
              <a:grpSpLocks/>
            </p:cNvGrpSpPr>
            <p:nvPr/>
          </p:nvGrpSpPr>
          <p:grpSpPr bwMode="auto">
            <a:xfrm>
              <a:off x="8394701" y="4776788"/>
              <a:ext cx="977900" cy="831701"/>
              <a:chOff x="8394701" y="4979988"/>
              <a:chExt cx="977900" cy="831701"/>
            </a:xfrm>
          </p:grpSpPr>
          <p:sp>
            <p:nvSpPr>
              <p:cNvPr id="123942" name="Line 87"/>
              <p:cNvSpPr>
                <a:spLocks noChangeShapeType="1"/>
              </p:cNvSpPr>
              <p:nvPr/>
            </p:nvSpPr>
            <p:spPr bwMode="auto">
              <a:xfrm flipV="1">
                <a:off x="8883651" y="4979988"/>
                <a:ext cx="0" cy="246063"/>
              </a:xfrm>
              <a:prstGeom prst="line">
                <a:avLst/>
              </a:prstGeom>
              <a:noFill/>
              <a:ln w="38100">
                <a:solidFill>
                  <a:schemeClr val="tx1"/>
                </a:solidFill>
                <a:round/>
                <a:headEnd/>
                <a:tailEnd type="triangle" w="sm" len="sm"/>
              </a:ln>
              <a:extLst>
                <a:ext uri="{909E8E84-426E-40DD-AFC4-6F175D3DCCD1}">
                  <a14:hiddenFill xmlns:a14="http://schemas.microsoft.com/office/drawing/2010/main">
                    <a:noFill/>
                  </a14:hiddenFill>
                </a:ext>
              </a:extLst>
            </p:spPr>
            <p:txBody>
              <a:bodyPr wrap="none" anchor="ctr"/>
              <a:lstStyle/>
              <a:p>
                <a:endParaRPr lang="en-US">
                  <a:latin typeface="+mn-lt"/>
                </a:endParaRPr>
              </a:p>
            </p:txBody>
          </p:sp>
          <p:sp>
            <p:nvSpPr>
              <p:cNvPr id="123943" name="TextBox 5"/>
              <p:cNvSpPr txBox="1">
                <a:spLocks noChangeArrowheads="1"/>
              </p:cNvSpPr>
              <p:nvPr/>
            </p:nvSpPr>
            <p:spPr bwMode="auto">
              <a:xfrm>
                <a:off x="8394701" y="5245100"/>
                <a:ext cx="977900" cy="566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gn="ctr">
                  <a:lnSpc>
                    <a:spcPct val="90000"/>
                  </a:lnSpc>
                </a:pPr>
                <a:r>
                  <a:rPr lang="en-US" altLang="en-US" sz="1200">
                    <a:latin typeface="+mn-lt"/>
                  </a:rPr>
                  <a:t>Job completed</a:t>
                </a:r>
              </a:p>
            </p:txBody>
          </p:sp>
        </p:grpSp>
      </p:gr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100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nodeType="afterGroup">
                            <p:stCondLst>
                              <p:cond delay="2000"/>
                            </p:stCondLst>
                            <p:childTnLst>
                              <p:par>
                                <p:cTn id="9" presetID="23" presetClass="entr" presetSubtype="272" fill="hold" nodeType="afterEffect">
                                  <p:stCondLst>
                                    <p:cond delay="1000"/>
                                  </p:stCondLst>
                                  <p:childTnLst>
                                    <p:set>
                                      <p:cBhvr>
                                        <p:cTn id="10" dur="1" fill="hold">
                                          <p:stCondLst>
                                            <p:cond delay="0"/>
                                          </p:stCondLst>
                                        </p:cTn>
                                        <p:tgtEl>
                                          <p:spTgt spid="8"/>
                                        </p:tgtEl>
                                        <p:attrNameLst>
                                          <p:attrName>style.visibility</p:attrName>
                                        </p:attrNameLst>
                                      </p:cBhvr>
                                      <p:to>
                                        <p:strVal val="visible"/>
                                      </p:to>
                                    </p:set>
                                    <p:anim calcmode="lin" valueType="num">
                                      <p:cBhvr>
                                        <p:cTn id="11" dur="1000" fill="hold"/>
                                        <p:tgtEl>
                                          <p:spTgt spid="8"/>
                                        </p:tgtEl>
                                        <p:attrNameLst>
                                          <p:attrName>ppt_w</p:attrName>
                                        </p:attrNameLst>
                                      </p:cBhvr>
                                      <p:tavLst>
                                        <p:tav tm="0">
                                          <p:val>
                                            <p:strVal val="2/3*#ppt_w"/>
                                          </p:val>
                                        </p:tav>
                                        <p:tav tm="100000">
                                          <p:val>
                                            <p:strVal val="#ppt_w"/>
                                          </p:val>
                                        </p:tav>
                                      </p:tavLst>
                                    </p:anim>
                                    <p:anim calcmode="lin" valueType="num">
                                      <p:cBhvr>
                                        <p:cTn id="12" dur="1000" fill="hold"/>
                                        <p:tgtEl>
                                          <p:spTgt spid="8"/>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Rectangle 2"/>
          <p:cNvSpPr>
            <a:spLocks noGrp="1" noChangeArrowheads="1"/>
          </p:cNvSpPr>
          <p:nvPr>
            <p:ph type="title"/>
          </p:nvPr>
        </p:nvSpPr>
        <p:spPr>
          <a:xfrm>
            <a:off x="685800" y="238125"/>
            <a:ext cx="7772400" cy="676275"/>
          </a:xfrm>
        </p:spPr>
        <p:txBody>
          <a:bodyPr>
            <a:normAutofit fontScale="90000"/>
          </a:bodyPr>
          <a:lstStyle/>
          <a:p>
            <a:r>
              <a:rPr lang="en-US" altLang="en-US" smtClean="0">
                <a:latin typeface="+mn-lt"/>
                <a:cs typeface="Arial" pitchFamily="34" charset="0"/>
              </a:rPr>
              <a:t>Johnson’s Rule Example</a:t>
            </a:r>
          </a:p>
        </p:txBody>
      </p:sp>
      <p:sp>
        <p:nvSpPr>
          <p:cNvPr id="127017" name="Rectangle 41"/>
          <p:cNvSpPr>
            <a:spLocks noChangeArrowheads="1"/>
          </p:cNvSpPr>
          <p:nvPr/>
        </p:nvSpPr>
        <p:spPr bwMode="auto">
          <a:xfrm>
            <a:off x="8010526" y="3665935"/>
            <a:ext cx="187325" cy="511969"/>
          </a:xfrm>
          <a:prstGeom prst="rect">
            <a:avLst/>
          </a:prstGeom>
          <a:solidFill>
            <a:schemeClr val="accent6">
              <a:lumMod val="75000"/>
            </a:schemeClr>
          </a:solidFill>
          <a:ln w="38100">
            <a:solidFill>
              <a:schemeClr val="tx1"/>
            </a:solidFill>
            <a:miter lim="800000"/>
            <a:headEnd/>
            <a:tailEnd/>
          </a:ln>
          <a:effectLst/>
          <a:extLst/>
        </p:spPr>
        <p:txBody>
          <a:bodyPr wrap="none" anchor="ctr"/>
          <a:lstStyle/>
          <a:p>
            <a:pPr fontAlgn="auto">
              <a:spcBef>
                <a:spcPts val="0"/>
              </a:spcBef>
              <a:spcAft>
                <a:spcPts val="0"/>
              </a:spcAft>
              <a:defRPr/>
            </a:pPr>
            <a:endParaRPr lang="en-US" dirty="0">
              <a:latin typeface="+mn-lt"/>
              <a:cs typeface="+mn-cs"/>
            </a:endParaRPr>
          </a:p>
        </p:txBody>
      </p:sp>
      <p:sp>
        <p:nvSpPr>
          <p:cNvPr id="127018" name="Rectangle 42"/>
          <p:cNvSpPr>
            <a:spLocks noChangeArrowheads="1"/>
          </p:cNvSpPr>
          <p:nvPr/>
        </p:nvSpPr>
        <p:spPr bwMode="auto">
          <a:xfrm>
            <a:off x="7653338" y="3155157"/>
            <a:ext cx="544512" cy="511969"/>
          </a:xfrm>
          <a:prstGeom prst="rect">
            <a:avLst/>
          </a:prstGeom>
          <a:solidFill>
            <a:schemeClr val="accent6">
              <a:lumMod val="75000"/>
            </a:schemeClr>
          </a:solidFill>
          <a:ln w="38100">
            <a:solidFill>
              <a:schemeClr val="tx1"/>
            </a:solidFill>
            <a:miter lim="800000"/>
            <a:headEnd/>
            <a:tailEnd/>
          </a:ln>
          <a:effectLst/>
          <a:extLst/>
        </p:spPr>
        <p:txBody>
          <a:bodyPr wrap="none" anchor="ctr"/>
          <a:lstStyle/>
          <a:p>
            <a:pPr fontAlgn="auto">
              <a:spcBef>
                <a:spcPts val="0"/>
              </a:spcBef>
              <a:spcAft>
                <a:spcPts val="0"/>
              </a:spcAft>
              <a:defRPr/>
            </a:pPr>
            <a:endParaRPr lang="en-US" dirty="0">
              <a:latin typeface="+mn-lt"/>
              <a:cs typeface="+mn-cs"/>
            </a:endParaRPr>
          </a:p>
        </p:txBody>
      </p:sp>
      <p:sp>
        <p:nvSpPr>
          <p:cNvPr id="127019" name="Rectangle 43"/>
          <p:cNvSpPr>
            <a:spLocks noChangeArrowheads="1"/>
          </p:cNvSpPr>
          <p:nvPr/>
        </p:nvSpPr>
        <p:spPr bwMode="auto">
          <a:xfrm>
            <a:off x="3214689" y="3665935"/>
            <a:ext cx="185737" cy="511969"/>
          </a:xfrm>
          <a:prstGeom prst="rect">
            <a:avLst/>
          </a:prstGeom>
          <a:solidFill>
            <a:schemeClr val="accent6">
              <a:lumMod val="75000"/>
            </a:schemeClr>
          </a:solidFill>
          <a:ln w="38100">
            <a:solidFill>
              <a:schemeClr val="tx1"/>
            </a:solidFill>
            <a:miter lim="800000"/>
            <a:headEnd/>
            <a:tailEnd/>
          </a:ln>
          <a:effectLst/>
          <a:extLst/>
        </p:spPr>
        <p:txBody>
          <a:bodyPr wrap="none" anchor="ctr"/>
          <a:lstStyle/>
          <a:p>
            <a:pPr fontAlgn="auto">
              <a:spcBef>
                <a:spcPts val="0"/>
              </a:spcBef>
              <a:spcAft>
                <a:spcPts val="0"/>
              </a:spcAft>
              <a:defRPr/>
            </a:pPr>
            <a:endParaRPr lang="en-US" dirty="0">
              <a:latin typeface="+mn-lt"/>
              <a:cs typeface="+mn-cs"/>
            </a:endParaRPr>
          </a:p>
        </p:txBody>
      </p:sp>
      <p:sp>
        <p:nvSpPr>
          <p:cNvPr id="127020" name="Rectangle 44"/>
          <p:cNvSpPr>
            <a:spLocks noChangeArrowheads="1"/>
          </p:cNvSpPr>
          <p:nvPr/>
        </p:nvSpPr>
        <p:spPr bwMode="auto">
          <a:xfrm>
            <a:off x="1592264" y="3665935"/>
            <a:ext cx="541337" cy="511969"/>
          </a:xfrm>
          <a:prstGeom prst="rect">
            <a:avLst/>
          </a:prstGeom>
          <a:solidFill>
            <a:schemeClr val="accent6">
              <a:lumMod val="75000"/>
            </a:schemeClr>
          </a:solidFill>
          <a:ln w="38100">
            <a:solidFill>
              <a:schemeClr val="tx1"/>
            </a:solidFill>
            <a:miter lim="800000"/>
            <a:headEnd/>
            <a:tailEnd/>
          </a:ln>
          <a:effectLst/>
          <a:extLst/>
        </p:spPr>
        <p:txBody>
          <a:bodyPr wrap="none" anchor="ctr"/>
          <a:lstStyle/>
          <a:p>
            <a:pPr fontAlgn="auto">
              <a:spcBef>
                <a:spcPts val="0"/>
              </a:spcBef>
              <a:spcAft>
                <a:spcPts val="0"/>
              </a:spcAft>
              <a:defRPr/>
            </a:pPr>
            <a:endParaRPr lang="en-US" dirty="0">
              <a:latin typeface="+mn-lt"/>
              <a:cs typeface="+mn-cs"/>
            </a:endParaRPr>
          </a:p>
        </p:txBody>
      </p:sp>
      <p:sp>
        <p:nvSpPr>
          <p:cNvPr id="125958" name="Rectangle 45"/>
          <p:cNvSpPr>
            <a:spLocks noChangeArrowheads="1"/>
          </p:cNvSpPr>
          <p:nvPr/>
        </p:nvSpPr>
        <p:spPr bwMode="auto">
          <a:xfrm>
            <a:off x="822325" y="2844820"/>
            <a:ext cx="71310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762000" algn="r"/>
                <a:tab pos="1333500" algn="r"/>
                <a:tab pos="2578100" algn="r"/>
                <a:tab pos="4381500" algn="r"/>
                <a:tab pos="5905500" algn="r"/>
                <a:tab pos="6858000" algn="r"/>
              </a:tabLst>
              <a:defRPr>
                <a:solidFill>
                  <a:schemeClr val="tx1"/>
                </a:solidFill>
                <a:latin typeface="Arial" pitchFamily="34" charset="0"/>
                <a:cs typeface="Arial" pitchFamily="34" charset="0"/>
              </a:defRPr>
            </a:lvl1pPr>
            <a:lvl2pPr marL="742950" indent="-285750">
              <a:tabLst>
                <a:tab pos="762000" algn="r"/>
                <a:tab pos="1333500" algn="r"/>
                <a:tab pos="2578100" algn="r"/>
                <a:tab pos="4381500" algn="r"/>
                <a:tab pos="5905500" algn="r"/>
                <a:tab pos="6858000" algn="r"/>
              </a:tabLst>
              <a:defRPr>
                <a:solidFill>
                  <a:schemeClr val="tx1"/>
                </a:solidFill>
                <a:latin typeface="Arial" pitchFamily="34" charset="0"/>
                <a:cs typeface="Arial" pitchFamily="34" charset="0"/>
              </a:defRPr>
            </a:lvl2pPr>
            <a:lvl3pPr marL="1143000" indent="-228600">
              <a:tabLst>
                <a:tab pos="762000" algn="r"/>
                <a:tab pos="1333500" algn="r"/>
                <a:tab pos="2578100" algn="r"/>
                <a:tab pos="4381500" algn="r"/>
                <a:tab pos="5905500" algn="r"/>
                <a:tab pos="6858000" algn="r"/>
              </a:tabLst>
              <a:defRPr>
                <a:solidFill>
                  <a:schemeClr val="tx1"/>
                </a:solidFill>
                <a:latin typeface="Arial" pitchFamily="34" charset="0"/>
                <a:cs typeface="Arial" pitchFamily="34" charset="0"/>
              </a:defRPr>
            </a:lvl3pPr>
            <a:lvl4pPr marL="1600200" indent="-228600">
              <a:tabLst>
                <a:tab pos="762000" algn="r"/>
                <a:tab pos="1333500" algn="r"/>
                <a:tab pos="2578100" algn="r"/>
                <a:tab pos="4381500" algn="r"/>
                <a:tab pos="5905500" algn="r"/>
                <a:tab pos="6858000" algn="r"/>
              </a:tabLst>
              <a:defRPr>
                <a:solidFill>
                  <a:schemeClr val="tx1"/>
                </a:solidFill>
                <a:latin typeface="Arial" pitchFamily="34" charset="0"/>
                <a:cs typeface="Arial" pitchFamily="34" charset="0"/>
              </a:defRPr>
            </a:lvl4pPr>
            <a:lvl5pPr marL="2057400" indent="-228600">
              <a:tabLst>
                <a:tab pos="762000" algn="r"/>
                <a:tab pos="1333500" algn="r"/>
                <a:tab pos="2578100" algn="r"/>
                <a:tab pos="4381500" algn="r"/>
                <a:tab pos="5905500" algn="r"/>
                <a:tab pos="6858000" algn="r"/>
              </a:tabLst>
              <a:defRPr>
                <a:solidFill>
                  <a:schemeClr val="tx1"/>
                </a:solidFill>
                <a:latin typeface="Arial" pitchFamily="34" charset="0"/>
                <a:cs typeface="Arial" pitchFamily="34" charset="0"/>
              </a:defRPr>
            </a:lvl5pPr>
            <a:lvl6pPr marL="2514600" indent="-228600" defTabSz="457200" fontAlgn="base">
              <a:spcBef>
                <a:spcPct val="0"/>
              </a:spcBef>
              <a:spcAft>
                <a:spcPct val="0"/>
              </a:spcAft>
              <a:tabLst>
                <a:tab pos="762000" algn="r"/>
                <a:tab pos="1333500" algn="r"/>
                <a:tab pos="2578100" algn="r"/>
                <a:tab pos="4381500" algn="r"/>
                <a:tab pos="5905500" algn="r"/>
                <a:tab pos="6858000" algn="r"/>
              </a:tabLst>
              <a:defRPr>
                <a:solidFill>
                  <a:schemeClr val="tx1"/>
                </a:solidFill>
                <a:latin typeface="Arial" pitchFamily="34" charset="0"/>
                <a:cs typeface="Arial" pitchFamily="34" charset="0"/>
              </a:defRPr>
            </a:lvl6pPr>
            <a:lvl7pPr marL="2971800" indent="-228600" defTabSz="457200" fontAlgn="base">
              <a:spcBef>
                <a:spcPct val="0"/>
              </a:spcBef>
              <a:spcAft>
                <a:spcPct val="0"/>
              </a:spcAft>
              <a:tabLst>
                <a:tab pos="762000" algn="r"/>
                <a:tab pos="1333500" algn="r"/>
                <a:tab pos="2578100" algn="r"/>
                <a:tab pos="4381500" algn="r"/>
                <a:tab pos="5905500" algn="r"/>
                <a:tab pos="6858000" algn="r"/>
              </a:tabLst>
              <a:defRPr>
                <a:solidFill>
                  <a:schemeClr val="tx1"/>
                </a:solidFill>
                <a:latin typeface="Arial" pitchFamily="34" charset="0"/>
                <a:cs typeface="Arial" pitchFamily="34" charset="0"/>
              </a:defRPr>
            </a:lvl7pPr>
            <a:lvl8pPr marL="3429000" indent="-228600" defTabSz="457200" fontAlgn="base">
              <a:spcBef>
                <a:spcPct val="0"/>
              </a:spcBef>
              <a:spcAft>
                <a:spcPct val="0"/>
              </a:spcAft>
              <a:tabLst>
                <a:tab pos="762000" algn="r"/>
                <a:tab pos="1333500" algn="r"/>
                <a:tab pos="2578100" algn="r"/>
                <a:tab pos="4381500" algn="r"/>
                <a:tab pos="5905500" algn="r"/>
                <a:tab pos="6858000" algn="r"/>
              </a:tabLst>
              <a:defRPr>
                <a:solidFill>
                  <a:schemeClr val="tx1"/>
                </a:solidFill>
                <a:latin typeface="Arial" pitchFamily="34" charset="0"/>
                <a:cs typeface="Arial" pitchFamily="34" charset="0"/>
              </a:defRPr>
            </a:lvl8pPr>
            <a:lvl9pPr marL="3886200" indent="-228600" defTabSz="457200" fontAlgn="base">
              <a:spcBef>
                <a:spcPct val="0"/>
              </a:spcBef>
              <a:spcAft>
                <a:spcPct val="0"/>
              </a:spcAft>
              <a:tabLst>
                <a:tab pos="762000" algn="r"/>
                <a:tab pos="1333500" algn="r"/>
                <a:tab pos="2578100" algn="r"/>
                <a:tab pos="4381500" algn="r"/>
                <a:tab pos="5905500" algn="r"/>
                <a:tab pos="6858000" algn="r"/>
              </a:tabLst>
              <a:defRPr>
                <a:solidFill>
                  <a:schemeClr val="tx1"/>
                </a:solidFill>
                <a:latin typeface="Arial" pitchFamily="34" charset="0"/>
                <a:cs typeface="Arial" pitchFamily="34" charset="0"/>
              </a:defRPr>
            </a:lvl9pPr>
          </a:lstStyle>
          <a:p>
            <a:r>
              <a:rPr lang="en-US" altLang="en-US" sz="1400">
                <a:latin typeface="+mn-lt"/>
              </a:rPr>
              <a:t>Time	0	3	10	20	28	33</a:t>
            </a:r>
          </a:p>
        </p:txBody>
      </p:sp>
      <p:sp>
        <p:nvSpPr>
          <p:cNvPr id="127022" name="Rectangle 46"/>
          <p:cNvSpPr>
            <a:spLocks noChangeArrowheads="1"/>
          </p:cNvSpPr>
          <p:nvPr/>
        </p:nvSpPr>
        <p:spPr bwMode="auto">
          <a:xfrm>
            <a:off x="822325" y="4180285"/>
            <a:ext cx="74183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952500" algn="ctr"/>
                <a:tab pos="1244600" algn="ctr"/>
                <a:tab pos="1625600" algn="ctr"/>
                <a:tab pos="2006600" algn="ctr"/>
                <a:tab pos="2286000" algn="ctr"/>
                <a:tab pos="2476500" algn="ctr"/>
                <a:tab pos="2768600" algn="ctr"/>
                <a:tab pos="3048000" algn="ctr"/>
                <a:tab pos="3340100" algn="ctr"/>
                <a:tab pos="3810000" algn="ctr"/>
                <a:tab pos="4102100" algn="ctr"/>
                <a:tab pos="4673600" algn="ctr"/>
                <a:tab pos="5108575" algn="ctr"/>
                <a:tab pos="5559425" algn="ctr"/>
                <a:tab pos="5715000" algn="ctr"/>
                <a:tab pos="6007100" algn="ctr"/>
                <a:tab pos="6388100" algn="ctr"/>
                <a:tab pos="6769100" algn="ctr"/>
                <a:tab pos="7150100" algn="ctr"/>
              </a:tabLst>
              <a:defRPr>
                <a:solidFill>
                  <a:schemeClr val="tx1"/>
                </a:solidFill>
                <a:latin typeface="Arial" pitchFamily="34" charset="0"/>
                <a:cs typeface="Arial" pitchFamily="34" charset="0"/>
              </a:defRPr>
            </a:lvl1pPr>
            <a:lvl2pPr marL="742950" indent="-285750">
              <a:tabLst>
                <a:tab pos="952500" algn="ctr"/>
                <a:tab pos="1244600" algn="ctr"/>
                <a:tab pos="1625600" algn="ctr"/>
                <a:tab pos="2006600" algn="ctr"/>
                <a:tab pos="2286000" algn="ctr"/>
                <a:tab pos="2476500" algn="ctr"/>
                <a:tab pos="2768600" algn="ctr"/>
                <a:tab pos="3048000" algn="ctr"/>
                <a:tab pos="3340100" algn="ctr"/>
                <a:tab pos="3810000" algn="ctr"/>
                <a:tab pos="4102100" algn="ctr"/>
                <a:tab pos="4673600" algn="ctr"/>
                <a:tab pos="5108575" algn="ctr"/>
                <a:tab pos="5559425" algn="ctr"/>
                <a:tab pos="5715000" algn="ctr"/>
                <a:tab pos="6007100" algn="ctr"/>
                <a:tab pos="6388100" algn="ctr"/>
                <a:tab pos="6769100" algn="ctr"/>
                <a:tab pos="7150100" algn="ctr"/>
              </a:tabLst>
              <a:defRPr>
                <a:solidFill>
                  <a:schemeClr val="tx1"/>
                </a:solidFill>
                <a:latin typeface="Arial" pitchFamily="34" charset="0"/>
                <a:cs typeface="Arial" pitchFamily="34" charset="0"/>
              </a:defRPr>
            </a:lvl2pPr>
            <a:lvl3pPr marL="1143000" indent="-228600">
              <a:tabLst>
                <a:tab pos="952500" algn="ctr"/>
                <a:tab pos="1244600" algn="ctr"/>
                <a:tab pos="1625600" algn="ctr"/>
                <a:tab pos="2006600" algn="ctr"/>
                <a:tab pos="2286000" algn="ctr"/>
                <a:tab pos="2476500" algn="ctr"/>
                <a:tab pos="2768600" algn="ctr"/>
                <a:tab pos="3048000" algn="ctr"/>
                <a:tab pos="3340100" algn="ctr"/>
                <a:tab pos="3810000" algn="ctr"/>
                <a:tab pos="4102100" algn="ctr"/>
                <a:tab pos="4673600" algn="ctr"/>
                <a:tab pos="5108575" algn="ctr"/>
                <a:tab pos="5559425" algn="ctr"/>
                <a:tab pos="5715000" algn="ctr"/>
                <a:tab pos="6007100" algn="ctr"/>
                <a:tab pos="6388100" algn="ctr"/>
                <a:tab pos="6769100" algn="ctr"/>
                <a:tab pos="7150100" algn="ctr"/>
              </a:tabLst>
              <a:defRPr>
                <a:solidFill>
                  <a:schemeClr val="tx1"/>
                </a:solidFill>
                <a:latin typeface="Arial" pitchFamily="34" charset="0"/>
                <a:cs typeface="Arial" pitchFamily="34" charset="0"/>
              </a:defRPr>
            </a:lvl3pPr>
            <a:lvl4pPr marL="1600200" indent="-228600">
              <a:tabLst>
                <a:tab pos="952500" algn="ctr"/>
                <a:tab pos="1244600" algn="ctr"/>
                <a:tab pos="1625600" algn="ctr"/>
                <a:tab pos="2006600" algn="ctr"/>
                <a:tab pos="2286000" algn="ctr"/>
                <a:tab pos="2476500" algn="ctr"/>
                <a:tab pos="2768600" algn="ctr"/>
                <a:tab pos="3048000" algn="ctr"/>
                <a:tab pos="3340100" algn="ctr"/>
                <a:tab pos="3810000" algn="ctr"/>
                <a:tab pos="4102100" algn="ctr"/>
                <a:tab pos="4673600" algn="ctr"/>
                <a:tab pos="5108575" algn="ctr"/>
                <a:tab pos="5559425" algn="ctr"/>
                <a:tab pos="5715000" algn="ctr"/>
                <a:tab pos="6007100" algn="ctr"/>
                <a:tab pos="6388100" algn="ctr"/>
                <a:tab pos="6769100" algn="ctr"/>
                <a:tab pos="7150100" algn="ctr"/>
              </a:tabLst>
              <a:defRPr>
                <a:solidFill>
                  <a:schemeClr val="tx1"/>
                </a:solidFill>
                <a:latin typeface="Arial" pitchFamily="34" charset="0"/>
                <a:cs typeface="Arial" pitchFamily="34" charset="0"/>
              </a:defRPr>
            </a:lvl4pPr>
            <a:lvl5pPr marL="2057400" indent="-228600">
              <a:tabLst>
                <a:tab pos="952500" algn="ctr"/>
                <a:tab pos="1244600" algn="ctr"/>
                <a:tab pos="1625600" algn="ctr"/>
                <a:tab pos="2006600" algn="ctr"/>
                <a:tab pos="2286000" algn="ctr"/>
                <a:tab pos="2476500" algn="ctr"/>
                <a:tab pos="2768600" algn="ctr"/>
                <a:tab pos="3048000" algn="ctr"/>
                <a:tab pos="3340100" algn="ctr"/>
                <a:tab pos="3810000" algn="ctr"/>
                <a:tab pos="4102100" algn="ctr"/>
                <a:tab pos="4673600" algn="ctr"/>
                <a:tab pos="5108575" algn="ctr"/>
                <a:tab pos="5559425" algn="ctr"/>
                <a:tab pos="5715000" algn="ctr"/>
                <a:tab pos="6007100" algn="ctr"/>
                <a:tab pos="6388100" algn="ctr"/>
                <a:tab pos="6769100" algn="ctr"/>
                <a:tab pos="7150100" algn="ctr"/>
              </a:tabLst>
              <a:defRPr>
                <a:solidFill>
                  <a:schemeClr val="tx1"/>
                </a:solidFill>
                <a:latin typeface="Arial" pitchFamily="34" charset="0"/>
                <a:cs typeface="Arial" pitchFamily="34" charset="0"/>
              </a:defRPr>
            </a:lvl5pPr>
            <a:lvl6pPr marL="2514600" indent="-228600" defTabSz="457200" fontAlgn="base">
              <a:spcBef>
                <a:spcPct val="0"/>
              </a:spcBef>
              <a:spcAft>
                <a:spcPct val="0"/>
              </a:spcAft>
              <a:tabLst>
                <a:tab pos="952500" algn="ctr"/>
                <a:tab pos="1244600" algn="ctr"/>
                <a:tab pos="1625600" algn="ctr"/>
                <a:tab pos="2006600" algn="ctr"/>
                <a:tab pos="2286000" algn="ctr"/>
                <a:tab pos="2476500" algn="ctr"/>
                <a:tab pos="2768600" algn="ctr"/>
                <a:tab pos="3048000" algn="ctr"/>
                <a:tab pos="3340100" algn="ctr"/>
                <a:tab pos="3810000" algn="ctr"/>
                <a:tab pos="4102100" algn="ctr"/>
                <a:tab pos="4673600" algn="ctr"/>
                <a:tab pos="5108575" algn="ctr"/>
                <a:tab pos="5559425" algn="ctr"/>
                <a:tab pos="5715000" algn="ctr"/>
                <a:tab pos="6007100" algn="ctr"/>
                <a:tab pos="6388100" algn="ctr"/>
                <a:tab pos="6769100" algn="ctr"/>
                <a:tab pos="7150100" algn="ctr"/>
              </a:tabLst>
              <a:defRPr>
                <a:solidFill>
                  <a:schemeClr val="tx1"/>
                </a:solidFill>
                <a:latin typeface="Arial" pitchFamily="34" charset="0"/>
                <a:cs typeface="Arial" pitchFamily="34" charset="0"/>
              </a:defRPr>
            </a:lvl6pPr>
            <a:lvl7pPr marL="2971800" indent="-228600" defTabSz="457200" fontAlgn="base">
              <a:spcBef>
                <a:spcPct val="0"/>
              </a:spcBef>
              <a:spcAft>
                <a:spcPct val="0"/>
              </a:spcAft>
              <a:tabLst>
                <a:tab pos="952500" algn="ctr"/>
                <a:tab pos="1244600" algn="ctr"/>
                <a:tab pos="1625600" algn="ctr"/>
                <a:tab pos="2006600" algn="ctr"/>
                <a:tab pos="2286000" algn="ctr"/>
                <a:tab pos="2476500" algn="ctr"/>
                <a:tab pos="2768600" algn="ctr"/>
                <a:tab pos="3048000" algn="ctr"/>
                <a:tab pos="3340100" algn="ctr"/>
                <a:tab pos="3810000" algn="ctr"/>
                <a:tab pos="4102100" algn="ctr"/>
                <a:tab pos="4673600" algn="ctr"/>
                <a:tab pos="5108575" algn="ctr"/>
                <a:tab pos="5559425" algn="ctr"/>
                <a:tab pos="5715000" algn="ctr"/>
                <a:tab pos="6007100" algn="ctr"/>
                <a:tab pos="6388100" algn="ctr"/>
                <a:tab pos="6769100" algn="ctr"/>
                <a:tab pos="7150100" algn="ctr"/>
              </a:tabLst>
              <a:defRPr>
                <a:solidFill>
                  <a:schemeClr val="tx1"/>
                </a:solidFill>
                <a:latin typeface="Arial" pitchFamily="34" charset="0"/>
                <a:cs typeface="Arial" pitchFamily="34" charset="0"/>
              </a:defRPr>
            </a:lvl7pPr>
            <a:lvl8pPr marL="3429000" indent="-228600" defTabSz="457200" fontAlgn="base">
              <a:spcBef>
                <a:spcPct val="0"/>
              </a:spcBef>
              <a:spcAft>
                <a:spcPct val="0"/>
              </a:spcAft>
              <a:tabLst>
                <a:tab pos="952500" algn="ctr"/>
                <a:tab pos="1244600" algn="ctr"/>
                <a:tab pos="1625600" algn="ctr"/>
                <a:tab pos="2006600" algn="ctr"/>
                <a:tab pos="2286000" algn="ctr"/>
                <a:tab pos="2476500" algn="ctr"/>
                <a:tab pos="2768600" algn="ctr"/>
                <a:tab pos="3048000" algn="ctr"/>
                <a:tab pos="3340100" algn="ctr"/>
                <a:tab pos="3810000" algn="ctr"/>
                <a:tab pos="4102100" algn="ctr"/>
                <a:tab pos="4673600" algn="ctr"/>
                <a:tab pos="5108575" algn="ctr"/>
                <a:tab pos="5559425" algn="ctr"/>
                <a:tab pos="5715000" algn="ctr"/>
                <a:tab pos="6007100" algn="ctr"/>
                <a:tab pos="6388100" algn="ctr"/>
                <a:tab pos="6769100" algn="ctr"/>
                <a:tab pos="7150100" algn="ctr"/>
              </a:tabLst>
              <a:defRPr>
                <a:solidFill>
                  <a:schemeClr val="tx1"/>
                </a:solidFill>
                <a:latin typeface="Arial" pitchFamily="34" charset="0"/>
                <a:cs typeface="Arial" pitchFamily="34" charset="0"/>
              </a:defRPr>
            </a:lvl8pPr>
            <a:lvl9pPr marL="3886200" indent="-228600" defTabSz="457200" fontAlgn="base">
              <a:spcBef>
                <a:spcPct val="0"/>
              </a:spcBef>
              <a:spcAft>
                <a:spcPct val="0"/>
              </a:spcAft>
              <a:tabLst>
                <a:tab pos="952500" algn="ctr"/>
                <a:tab pos="1244600" algn="ctr"/>
                <a:tab pos="1625600" algn="ctr"/>
                <a:tab pos="2006600" algn="ctr"/>
                <a:tab pos="2286000" algn="ctr"/>
                <a:tab pos="2476500" algn="ctr"/>
                <a:tab pos="2768600" algn="ctr"/>
                <a:tab pos="3048000" algn="ctr"/>
                <a:tab pos="3340100" algn="ctr"/>
                <a:tab pos="3810000" algn="ctr"/>
                <a:tab pos="4102100" algn="ctr"/>
                <a:tab pos="4673600" algn="ctr"/>
                <a:tab pos="5108575" algn="ctr"/>
                <a:tab pos="5559425" algn="ctr"/>
                <a:tab pos="5715000" algn="ctr"/>
                <a:tab pos="6007100" algn="ctr"/>
                <a:tab pos="6388100" algn="ctr"/>
                <a:tab pos="6769100" algn="ctr"/>
                <a:tab pos="7150100" algn="ctr"/>
              </a:tabLst>
              <a:defRPr>
                <a:solidFill>
                  <a:schemeClr val="tx1"/>
                </a:solidFill>
                <a:latin typeface="Arial" pitchFamily="34" charset="0"/>
                <a:cs typeface="Arial" pitchFamily="34" charset="0"/>
              </a:defRPr>
            </a:lvl9pPr>
          </a:lstStyle>
          <a:p>
            <a:r>
              <a:rPr lang="en-US" altLang="en-US" sz="1400">
                <a:latin typeface="+mn-lt"/>
              </a:rPr>
              <a:t>Time</a:t>
            </a:r>
            <a:r>
              <a:rPr lang="en-US" altLang="en-US" sz="1400">
                <a:latin typeface="+mn-lt"/>
                <a:sym typeface="Wingdings" pitchFamily="2" charset="2"/>
              </a:rPr>
              <a:t> 0	1	3	5	7	9	10	11	12	13	17	19	21 22 23	25	27		29	31	33	35</a:t>
            </a:r>
            <a:endParaRPr lang="en-US" altLang="en-US" sz="1400">
              <a:latin typeface="+mn-lt"/>
            </a:endParaRPr>
          </a:p>
        </p:txBody>
      </p:sp>
      <p:grpSp>
        <p:nvGrpSpPr>
          <p:cNvPr id="125960" name="Group 47"/>
          <p:cNvGrpSpPr>
            <a:grpSpLocks/>
          </p:cNvGrpSpPr>
          <p:nvPr/>
        </p:nvGrpSpPr>
        <p:grpSpPr bwMode="auto">
          <a:xfrm>
            <a:off x="1592263" y="3155157"/>
            <a:ext cx="539750" cy="511969"/>
            <a:chOff x="1003" y="2826"/>
            <a:chExt cx="340" cy="430"/>
          </a:xfrm>
        </p:grpSpPr>
        <p:sp>
          <p:nvSpPr>
            <p:cNvPr id="126057" name="Rectangle 48"/>
            <p:cNvSpPr>
              <a:spLocks noChangeArrowheads="1"/>
            </p:cNvSpPr>
            <p:nvPr/>
          </p:nvSpPr>
          <p:spPr bwMode="auto">
            <a:xfrm>
              <a:off x="1003" y="2826"/>
              <a:ext cx="340" cy="430"/>
            </a:xfrm>
            <a:prstGeom prst="rect">
              <a:avLst/>
            </a:prstGeom>
            <a:solidFill>
              <a:schemeClr val="accent2"/>
            </a:solidFill>
            <a:ln w="38100">
              <a:solidFill>
                <a:schemeClr val="tx1"/>
              </a:solidFill>
              <a:miter lim="800000"/>
              <a:headEnd/>
              <a:tailEnd/>
            </a:ln>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latin typeface="+mn-lt"/>
              </a:endParaRPr>
            </a:p>
          </p:txBody>
        </p:sp>
        <p:sp>
          <p:nvSpPr>
            <p:cNvPr id="126058" name="Rectangle 49"/>
            <p:cNvSpPr>
              <a:spLocks noChangeArrowheads="1"/>
            </p:cNvSpPr>
            <p:nvPr/>
          </p:nvSpPr>
          <p:spPr bwMode="auto">
            <a:xfrm>
              <a:off x="1054" y="2918"/>
              <a:ext cx="198"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a:latin typeface="+mn-lt"/>
                </a:rPr>
                <a:t>B</a:t>
              </a:r>
            </a:p>
          </p:txBody>
        </p:sp>
      </p:grpSp>
      <p:grpSp>
        <p:nvGrpSpPr>
          <p:cNvPr id="125961" name="Group 50"/>
          <p:cNvGrpSpPr>
            <a:grpSpLocks/>
          </p:cNvGrpSpPr>
          <p:nvPr/>
        </p:nvGrpSpPr>
        <p:grpSpPr bwMode="auto">
          <a:xfrm>
            <a:off x="6718300" y="3151585"/>
            <a:ext cx="933450" cy="511969"/>
            <a:chOff x="4232" y="2823"/>
            <a:chExt cx="588" cy="430"/>
          </a:xfrm>
        </p:grpSpPr>
        <p:sp>
          <p:nvSpPr>
            <p:cNvPr id="126055" name="Rectangle 51"/>
            <p:cNvSpPr>
              <a:spLocks noChangeArrowheads="1"/>
            </p:cNvSpPr>
            <p:nvPr/>
          </p:nvSpPr>
          <p:spPr bwMode="auto">
            <a:xfrm>
              <a:off x="4232" y="2823"/>
              <a:ext cx="588" cy="430"/>
            </a:xfrm>
            <a:prstGeom prst="rect">
              <a:avLst/>
            </a:prstGeom>
            <a:solidFill>
              <a:schemeClr val="accent2"/>
            </a:solidFill>
            <a:ln w="38100">
              <a:solidFill>
                <a:schemeClr val="tx1"/>
              </a:solidFill>
              <a:miter lim="800000"/>
              <a:headEnd/>
              <a:tailEnd/>
            </a:ln>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latin typeface="+mn-lt"/>
              </a:endParaRPr>
            </a:p>
          </p:txBody>
        </p:sp>
        <p:sp>
          <p:nvSpPr>
            <p:cNvPr id="126056" name="Rectangle 52"/>
            <p:cNvSpPr>
              <a:spLocks noChangeArrowheads="1"/>
            </p:cNvSpPr>
            <p:nvPr/>
          </p:nvSpPr>
          <p:spPr bwMode="auto">
            <a:xfrm>
              <a:off x="4406" y="2918"/>
              <a:ext cx="213"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a:latin typeface="+mn-lt"/>
                </a:rPr>
                <a:t>A</a:t>
              </a:r>
            </a:p>
          </p:txBody>
        </p:sp>
      </p:grpSp>
      <p:grpSp>
        <p:nvGrpSpPr>
          <p:cNvPr id="125962" name="Group 53"/>
          <p:cNvGrpSpPr>
            <a:grpSpLocks/>
          </p:cNvGrpSpPr>
          <p:nvPr/>
        </p:nvGrpSpPr>
        <p:grpSpPr bwMode="auto">
          <a:xfrm>
            <a:off x="5233988" y="3155157"/>
            <a:ext cx="1484312" cy="511969"/>
            <a:chOff x="3297" y="2826"/>
            <a:chExt cx="935" cy="430"/>
          </a:xfrm>
        </p:grpSpPr>
        <p:sp>
          <p:nvSpPr>
            <p:cNvPr id="126053" name="Rectangle 54"/>
            <p:cNvSpPr>
              <a:spLocks noChangeArrowheads="1"/>
            </p:cNvSpPr>
            <p:nvPr/>
          </p:nvSpPr>
          <p:spPr bwMode="auto">
            <a:xfrm>
              <a:off x="3297" y="2826"/>
              <a:ext cx="935" cy="430"/>
            </a:xfrm>
            <a:prstGeom prst="rect">
              <a:avLst/>
            </a:prstGeom>
            <a:solidFill>
              <a:schemeClr val="accent2"/>
            </a:solidFill>
            <a:ln w="38100">
              <a:solidFill>
                <a:schemeClr val="tx1"/>
              </a:solidFill>
              <a:miter lim="800000"/>
              <a:headEnd/>
              <a:tailEnd/>
            </a:ln>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latin typeface="+mn-lt"/>
              </a:endParaRPr>
            </a:p>
          </p:txBody>
        </p:sp>
        <p:sp>
          <p:nvSpPr>
            <p:cNvPr id="126054" name="Rectangle 55"/>
            <p:cNvSpPr>
              <a:spLocks noChangeArrowheads="1"/>
            </p:cNvSpPr>
            <p:nvPr/>
          </p:nvSpPr>
          <p:spPr bwMode="auto">
            <a:xfrm>
              <a:off x="3657" y="2918"/>
              <a:ext cx="221"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a:latin typeface="+mn-lt"/>
                </a:rPr>
                <a:t>C</a:t>
              </a:r>
            </a:p>
          </p:txBody>
        </p:sp>
      </p:grpSp>
      <p:grpSp>
        <p:nvGrpSpPr>
          <p:cNvPr id="125963" name="Group 56"/>
          <p:cNvGrpSpPr>
            <a:grpSpLocks/>
          </p:cNvGrpSpPr>
          <p:nvPr/>
        </p:nvGrpSpPr>
        <p:grpSpPr bwMode="auto">
          <a:xfrm>
            <a:off x="3400425" y="3155157"/>
            <a:ext cx="1835150" cy="511969"/>
            <a:chOff x="2142" y="2826"/>
            <a:chExt cx="1156" cy="430"/>
          </a:xfrm>
        </p:grpSpPr>
        <p:sp>
          <p:nvSpPr>
            <p:cNvPr id="126051" name="Rectangle 57"/>
            <p:cNvSpPr>
              <a:spLocks noChangeArrowheads="1"/>
            </p:cNvSpPr>
            <p:nvPr/>
          </p:nvSpPr>
          <p:spPr bwMode="auto">
            <a:xfrm>
              <a:off x="2142" y="2826"/>
              <a:ext cx="1156" cy="430"/>
            </a:xfrm>
            <a:prstGeom prst="rect">
              <a:avLst/>
            </a:prstGeom>
            <a:solidFill>
              <a:schemeClr val="accent2"/>
            </a:solidFill>
            <a:ln w="38100">
              <a:solidFill>
                <a:schemeClr val="tx1"/>
              </a:solidFill>
              <a:miter lim="800000"/>
              <a:headEnd/>
              <a:tailEnd/>
            </a:ln>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latin typeface="+mn-lt"/>
              </a:endParaRPr>
            </a:p>
          </p:txBody>
        </p:sp>
        <p:sp>
          <p:nvSpPr>
            <p:cNvPr id="126052" name="Rectangle 58"/>
            <p:cNvSpPr>
              <a:spLocks noChangeArrowheads="1"/>
            </p:cNvSpPr>
            <p:nvPr/>
          </p:nvSpPr>
          <p:spPr bwMode="auto">
            <a:xfrm>
              <a:off x="2636" y="2918"/>
              <a:ext cx="225"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a:latin typeface="+mn-lt"/>
                </a:rPr>
                <a:t>D</a:t>
              </a:r>
            </a:p>
          </p:txBody>
        </p:sp>
      </p:grpSp>
      <p:grpSp>
        <p:nvGrpSpPr>
          <p:cNvPr id="125964" name="Group 59"/>
          <p:cNvGrpSpPr>
            <a:grpSpLocks/>
          </p:cNvGrpSpPr>
          <p:nvPr/>
        </p:nvGrpSpPr>
        <p:grpSpPr bwMode="auto">
          <a:xfrm>
            <a:off x="2132013" y="3155157"/>
            <a:ext cx="1265237" cy="511969"/>
            <a:chOff x="1343" y="2826"/>
            <a:chExt cx="797" cy="430"/>
          </a:xfrm>
        </p:grpSpPr>
        <p:sp>
          <p:nvSpPr>
            <p:cNvPr id="126049" name="Rectangle 60"/>
            <p:cNvSpPr>
              <a:spLocks noChangeArrowheads="1"/>
            </p:cNvSpPr>
            <p:nvPr/>
          </p:nvSpPr>
          <p:spPr bwMode="auto">
            <a:xfrm>
              <a:off x="1343" y="2826"/>
              <a:ext cx="797" cy="430"/>
            </a:xfrm>
            <a:prstGeom prst="rect">
              <a:avLst/>
            </a:prstGeom>
            <a:solidFill>
              <a:schemeClr val="accent2"/>
            </a:solidFill>
            <a:ln w="38100">
              <a:solidFill>
                <a:schemeClr val="tx1"/>
              </a:solidFill>
              <a:miter lim="800000"/>
              <a:headEnd/>
              <a:tailEnd/>
            </a:ln>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latin typeface="+mn-lt"/>
              </a:endParaRPr>
            </a:p>
          </p:txBody>
        </p:sp>
        <p:sp>
          <p:nvSpPr>
            <p:cNvPr id="126050" name="Rectangle 61"/>
            <p:cNvSpPr>
              <a:spLocks noChangeArrowheads="1"/>
            </p:cNvSpPr>
            <p:nvPr/>
          </p:nvSpPr>
          <p:spPr bwMode="auto">
            <a:xfrm>
              <a:off x="1626" y="2918"/>
              <a:ext cx="189"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a:latin typeface="+mn-lt"/>
                </a:rPr>
                <a:t>E</a:t>
              </a:r>
            </a:p>
          </p:txBody>
        </p:sp>
      </p:grpSp>
      <p:grpSp>
        <p:nvGrpSpPr>
          <p:cNvPr id="127038" name="Group 62"/>
          <p:cNvGrpSpPr>
            <a:grpSpLocks/>
          </p:cNvGrpSpPr>
          <p:nvPr/>
        </p:nvGrpSpPr>
        <p:grpSpPr bwMode="auto">
          <a:xfrm>
            <a:off x="2135189" y="3665935"/>
            <a:ext cx="1076325" cy="511969"/>
            <a:chOff x="1345" y="3255"/>
            <a:chExt cx="678" cy="430"/>
          </a:xfrm>
        </p:grpSpPr>
        <p:sp>
          <p:nvSpPr>
            <p:cNvPr id="126047" name="Rectangle 63"/>
            <p:cNvSpPr>
              <a:spLocks noChangeArrowheads="1"/>
            </p:cNvSpPr>
            <p:nvPr/>
          </p:nvSpPr>
          <p:spPr bwMode="auto">
            <a:xfrm>
              <a:off x="1345" y="3255"/>
              <a:ext cx="678" cy="430"/>
            </a:xfrm>
            <a:prstGeom prst="rect">
              <a:avLst/>
            </a:prstGeom>
            <a:solidFill>
              <a:schemeClr val="accent2"/>
            </a:solidFill>
            <a:ln w="38100">
              <a:solidFill>
                <a:schemeClr val="tx1"/>
              </a:solidFill>
              <a:miter lim="800000"/>
              <a:headEnd/>
              <a:tailEnd/>
            </a:ln>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latin typeface="+mn-lt"/>
              </a:endParaRPr>
            </a:p>
          </p:txBody>
        </p:sp>
        <p:sp>
          <p:nvSpPr>
            <p:cNvPr id="126048" name="Rectangle 64"/>
            <p:cNvSpPr>
              <a:spLocks noChangeArrowheads="1"/>
            </p:cNvSpPr>
            <p:nvPr/>
          </p:nvSpPr>
          <p:spPr bwMode="auto">
            <a:xfrm>
              <a:off x="1566" y="3350"/>
              <a:ext cx="198"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a:latin typeface="+mn-lt"/>
                </a:rPr>
                <a:t>B</a:t>
              </a:r>
            </a:p>
          </p:txBody>
        </p:sp>
      </p:grpSp>
      <p:grpSp>
        <p:nvGrpSpPr>
          <p:cNvPr id="127041" name="Group 65"/>
          <p:cNvGrpSpPr>
            <a:grpSpLocks/>
          </p:cNvGrpSpPr>
          <p:nvPr/>
        </p:nvGrpSpPr>
        <p:grpSpPr bwMode="auto">
          <a:xfrm>
            <a:off x="7642225" y="3665935"/>
            <a:ext cx="368300" cy="511969"/>
            <a:chOff x="4814" y="3255"/>
            <a:chExt cx="232" cy="430"/>
          </a:xfrm>
        </p:grpSpPr>
        <p:sp>
          <p:nvSpPr>
            <p:cNvPr id="126045" name="Rectangle 66"/>
            <p:cNvSpPr>
              <a:spLocks noChangeArrowheads="1"/>
            </p:cNvSpPr>
            <p:nvPr/>
          </p:nvSpPr>
          <p:spPr bwMode="auto">
            <a:xfrm>
              <a:off x="4820" y="3255"/>
              <a:ext cx="226" cy="430"/>
            </a:xfrm>
            <a:prstGeom prst="rect">
              <a:avLst/>
            </a:prstGeom>
            <a:solidFill>
              <a:schemeClr val="accent2"/>
            </a:solidFill>
            <a:ln w="38100">
              <a:solidFill>
                <a:schemeClr val="tx1"/>
              </a:solidFill>
              <a:miter lim="800000"/>
              <a:headEnd/>
              <a:tailEnd/>
            </a:ln>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latin typeface="+mn-lt"/>
              </a:endParaRPr>
            </a:p>
          </p:txBody>
        </p:sp>
        <p:sp>
          <p:nvSpPr>
            <p:cNvPr id="126046" name="Rectangle 67"/>
            <p:cNvSpPr>
              <a:spLocks noChangeArrowheads="1"/>
            </p:cNvSpPr>
            <p:nvPr/>
          </p:nvSpPr>
          <p:spPr bwMode="auto">
            <a:xfrm>
              <a:off x="4814" y="3350"/>
              <a:ext cx="213"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a:latin typeface="+mn-lt"/>
                </a:rPr>
                <a:t>A</a:t>
              </a:r>
            </a:p>
          </p:txBody>
        </p:sp>
      </p:grpSp>
      <p:grpSp>
        <p:nvGrpSpPr>
          <p:cNvPr id="127044" name="Group 68"/>
          <p:cNvGrpSpPr>
            <a:grpSpLocks/>
          </p:cNvGrpSpPr>
          <p:nvPr/>
        </p:nvGrpSpPr>
        <p:grpSpPr bwMode="auto">
          <a:xfrm>
            <a:off x="6896100" y="3665935"/>
            <a:ext cx="757238" cy="511969"/>
            <a:chOff x="4344" y="3255"/>
            <a:chExt cx="477" cy="430"/>
          </a:xfrm>
        </p:grpSpPr>
        <p:sp>
          <p:nvSpPr>
            <p:cNvPr id="126043" name="Rectangle 69"/>
            <p:cNvSpPr>
              <a:spLocks noChangeArrowheads="1"/>
            </p:cNvSpPr>
            <p:nvPr/>
          </p:nvSpPr>
          <p:spPr bwMode="auto">
            <a:xfrm>
              <a:off x="4344" y="3255"/>
              <a:ext cx="477" cy="430"/>
            </a:xfrm>
            <a:prstGeom prst="rect">
              <a:avLst/>
            </a:prstGeom>
            <a:solidFill>
              <a:schemeClr val="accent2"/>
            </a:solidFill>
            <a:ln w="38100">
              <a:solidFill>
                <a:schemeClr val="tx1"/>
              </a:solidFill>
              <a:miter lim="800000"/>
              <a:headEnd/>
              <a:tailEnd/>
            </a:ln>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latin typeface="+mn-lt"/>
              </a:endParaRPr>
            </a:p>
          </p:txBody>
        </p:sp>
        <p:sp>
          <p:nvSpPr>
            <p:cNvPr id="126044" name="Rectangle 70"/>
            <p:cNvSpPr>
              <a:spLocks noChangeArrowheads="1"/>
            </p:cNvSpPr>
            <p:nvPr/>
          </p:nvSpPr>
          <p:spPr bwMode="auto">
            <a:xfrm>
              <a:off x="4473" y="3350"/>
              <a:ext cx="221"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a:latin typeface="+mn-lt"/>
                </a:rPr>
                <a:t>C</a:t>
              </a:r>
            </a:p>
          </p:txBody>
        </p:sp>
      </p:grpSp>
      <p:grpSp>
        <p:nvGrpSpPr>
          <p:cNvPr id="127047" name="Group 71"/>
          <p:cNvGrpSpPr>
            <a:grpSpLocks/>
          </p:cNvGrpSpPr>
          <p:nvPr/>
        </p:nvGrpSpPr>
        <p:grpSpPr bwMode="auto">
          <a:xfrm>
            <a:off x="5594350" y="3665935"/>
            <a:ext cx="1303338" cy="511969"/>
            <a:chOff x="3524" y="3255"/>
            <a:chExt cx="821" cy="430"/>
          </a:xfrm>
        </p:grpSpPr>
        <p:sp>
          <p:nvSpPr>
            <p:cNvPr id="126041" name="Rectangle 72"/>
            <p:cNvSpPr>
              <a:spLocks noChangeArrowheads="1"/>
            </p:cNvSpPr>
            <p:nvPr/>
          </p:nvSpPr>
          <p:spPr bwMode="auto">
            <a:xfrm>
              <a:off x="3524" y="3255"/>
              <a:ext cx="821" cy="430"/>
            </a:xfrm>
            <a:prstGeom prst="rect">
              <a:avLst/>
            </a:prstGeom>
            <a:solidFill>
              <a:schemeClr val="accent2"/>
            </a:solidFill>
            <a:ln w="38100">
              <a:solidFill>
                <a:schemeClr val="tx1"/>
              </a:solidFill>
              <a:miter lim="800000"/>
              <a:headEnd/>
              <a:tailEnd/>
            </a:ln>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latin typeface="+mn-lt"/>
              </a:endParaRPr>
            </a:p>
          </p:txBody>
        </p:sp>
        <p:sp>
          <p:nvSpPr>
            <p:cNvPr id="126042" name="Rectangle 73"/>
            <p:cNvSpPr>
              <a:spLocks noChangeArrowheads="1"/>
            </p:cNvSpPr>
            <p:nvPr/>
          </p:nvSpPr>
          <p:spPr bwMode="auto">
            <a:xfrm>
              <a:off x="3828" y="3350"/>
              <a:ext cx="225"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a:latin typeface="+mn-lt"/>
                </a:rPr>
                <a:t>D</a:t>
              </a:r>
            </a:p>
          </p:txBody>
        </p:sp>
      </p:grpSp>
      <p:grpSp>
        <p:nvGrpSpPr>
          <p:cNvPr id="127050" name="Group 74"/>
          <p:cNvGrpSpPr>
            <a:grpSpLocks/>
          </p:cNvGrpSpPr>
          <p:nvPr/>
        </p:nvGrpSpPr>
        <p:grpSpPr bwMode="auto">
          <a:xfrm>
            <a:off x="3400426" y="3665935"/>
            <a:ext cx="2195513" cy="511969"/>
            <a:chOff x="2142" y="3255"/>
            <a:chExt cx="1383" cy="430"/>
          </a:xfrm>
        </p:grpSpPr>
        <p:sp>
          <p:nvSpPr>
            <p:cNvPr id="126039" name="Rectangle 75"/>
            <p:cNvSpPr>
              <a:spLocks noChangeArrowheads="1"/>
            </p:cNvSpPr>
            <p:nvPr/>
          </p:nvSpPr>
          <p:spPr bwMode="auto">
            <a:xfrm>
              <a:off x="2142" y="3255"/>
              <a:ext cx="1383" cy="430"/>
            </a:xfrm>
            <a:prstGeom prst="rect">
              <a:avLst/>
            </a:prstGeom>
            <a:solidFill>
              <a:schemeClr val="accent2"/>
            </a:solidFill>
            <a:ln w="38100">
              <a:solidFill>
                <a:schemeClr val="tx1"/>
              </a:solidFill>
              <a:miter lim="800000"/>
              <a:headEnd/>
              <a:tailEnd/>
            </a:ln>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latin typeface="+mn-lt"/>
              </a:endParaRPr>
            </a:p>
          </p:txBody>
        </p:sp>
        <p:sp>
          <p:nvSpPr>
            <p:cNvPr id="126040" name="Rectangle 76"/>
            <p:cNvSpPr>
              <a:spLocks noChangeArrowheads="1"/>
            </p:cNvSpPr>
            <p:nvPr/>
          </p:nvSpPr>
          <p:spPr bwMode="auto">
            <a:xfrm>
              <a:off x="2758" y="3350"/>
              <a:ext cx="189"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a:latin typeface="+mn-lt"/>
                </a:rPr>
                <a:t>E</a:t>
              </a:r>
            </a:p>
          </p:txBody>
        </p:sp>
      </p:grpSp>
      <p:grpSp>
        <p:nvGrpSpPr>
          <p:cNvPr id="125970" name="Group 77"/>
          <p:cNvGrpSpPr>
            <a:grpSpLocks/>
          </p:cNvGrpSpPr>
          <p:nvPr/>
        </p:nvGrpSpPr>
        <p:grpSpPr bwMode="auto">
          <a:xfrm>
            <a:off x="944563" y="3155156"/>
            <a:ext cx="646112" cy="1038225"/>
            <a:chOff x="595" y="2826"/>
            <a:chExt cx="407" cy="872"/>
          </a:xfrm>
        </p:grpSpPr>
        <p:sp>
          <p:nvSpPr>
            <p:cNvPr id="126035" name="Rectangle 78"/>
            <p:cNvSpPr>
              <a:spLocks noChangeArrowheads="1"/>
            </p:cNvSpPr>
            <p:nvPr/>
          </p:nvSpPr>
          <p:spPr bwMode="auto">
            <a:xfrm>
              <a:off x="595" y="2826"/>
              <a:ext cx="407" cy="430"/>
            </a:xfrm>
            <a:prstGeom prst="rect">
              <a:avLst/>
            </a:prstGeom>
            <a:solidFill>
              <a:schemeClr val="accent2"/>
            </a:solidFill>
            <a:ln w="38100">
              <a:solidFill>
                <a:schemeClr val="tx1"/>
              </a:solidFill>
              <a:miter lim="800000"/>
              <a:headEnd/>
              <a:tailEnd/>
            </a:ln>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latin typeface="+mn-lt"/>
              </a:endParaRPr>
            </a:p>
          </p:txBody>
        </p:sp>
        <p:sp>
          <p:nvSpPr>
            <p:cNvPr id="126036" name="Rectangle 79"/>
            <p:cNvSpPr>
              <a:spLocks noChangeArrowheads="1"/>
            </p:cNvSpPr>
            <p:nvPr/>
          </p:nvSpPr>
          <p:spPr bwMode="auto">
            <a:xfrm>
              <a:off x="595" y="3255"/>
              <a:ext cx="407" cy="430"/>
            </a:xfrm>
            <a:prstGeom prst="rect">
              <a:avLst/>
            </a:prstGeom>
            <a:solidFill>
              <a:schemeClr val="accent2"/>
            </a:solidFill>
            <a:ln w="38100">
              <a:solidFill>
                <a:schemeClr val="tx1"/>
              </a:solidFill>
              <a:miter lim="800000"/>
              <a:headEnd/>
              <a:tailEnd/>
            </a:ln>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latin typeface="+mn-lt"/>
              </a:endParaRPr>
            </a:p>
          </p:txBody>
        </p:sp>
        <p:sp>
          <p:nvSpPr>
            <p:cNvPr id="126037" name="Rectangle 80"/>
            <p:cNvSpPr>
              <a:spLocks noChangeArrowheads="1"/>
            </p:cNvSpPr>
            <p:nvPr/>
          </p:nvSpPr>
          <p:spPr bwMode="auto">
            <a:xfrm>
              <a:off x="614" y="2881"/>
              <a:ext cx="348" cy="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gn="ctr">
                <a:lnSpc>
                  <a:spcPct val="85000"/>
                </a:lnSpc>
              </a:pPr>
              <a:r>
                <a:rPr lang="en-US" altLang="en-US" sz="1400">
                  <a:latin typeface="+mn-lt"/>
                </a:rPr>
                <a:t>WC 1</a:t>
              </a:r>
            </a:p>
          </p:txBody>
        </p:sp>
        <p:sp>
          <p:nvSpPr>
            <p:cNvPr id="126038" name="Rectangle 81"/>
            <p:cNvSpPr>
              <a:spLocks noChangeArrowheads="1"/>
            </p:cNvSpPr>
            <p:nvPr/>
          </p:nvSpPr>
          <p:spPr bwMode="auto">
            <a:xfrm>
              <a:off x="618" y="3313"/>
              <a:ext cx="340" cy="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gn="ctr">
                <a:lnSpc>
                  <a:spcPct val="85000"/>
                </a:lnSpc>
              </a:pPr>
              <a:r>
                <a:rPr lang="en-US" altLang="en-US" sz="1400">
                  <a:latin typeface="+mn-lt"/>
                </a:rPr>
                <a:t>WC 2</a:t>
              </a:r>
            </a:p>
          </p:txBody>
        </p:sp>
      </p:grpSp>
      <p:grpSp>
        <p:nvGrpSpPr>
          <p:cNvPr id="127058" name="Group 82"/>
          <p:cNvGrpSpPr>
            <a:grpSpLocks/>
          </p:cNvGrpSpPr>
          <p:nvPr/>
        </p:nvGrpSpPr>
        <p:grpSpPr bwMode="auto">
          <a:xfrm>
            <a:off x="3006725" y="4369590"/>
            <a:ext cx="314325" cy="508397"/>
            <a:chOff x="1894" y="3846"/>
            <a:chExt cx="198" cy="427"/>
          </a:xfrm>
        </p:grpSpPr>
        <p:sp>
          <p:nvSpPr>
            <p:cNvPr id="126033" name="Rectangle 83"/>
            <p:cNvSpPr>
              <a:spLocks noChangeArrowheads="1"/>
            </p:cNvSpPr>
            <p:nvPr/>
          </p:nvSpPr>
          <p:spPr bwMode="auto">
            <a:xfrm>
              <a:off x="1894" y="3963"/>
              <a:ext cx="198"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a:latin typeface="+mn-lt"/>
                </a:rPr>
                <a:t>B</a:t>
              </a:r>
            </a:p>
          </p:txBody>
        </p:sp>
        <p:sp>
          <p:nvSpPr>
            <p:cNvPr id="126034" name="Line 84"/>
            <p:cNvSpPr>
              <a:spLocks noChangeShapeType="1"/>
            </p:cNvSpPr>
            <p:nvPr/>
          </p:nvSpPr>
          <p:spPr bwMode="auto">
            <a:xfrm flipV="1">
              <a:off x="2016" y="3846"/>
              <a:ext cx="0" cy="155"/>
            </a:xfrm>
            <a:prstGeom prst="line">
              <a:avLst/>
            </a:prstGeom>
            <a:noFill/>
            <a:ln w="38100">
              <a:solidFill>
                <a:schemeClr val="tx1"/>
              </a:solidFill>
              <a:round/>
              <a:headEnd/>
              <a:tailEnd type="triangle" w="sm" len="sm"/>
            </a:ln>
            <a:extLst>
              <a:ext uri="{909E8E84-426E-40DD-AFC4-6F175D3DCCD1}">
                <a14:hiddenFill xmlns:a14="http://schemas.microsoft.com/office/drawing/2010/main">
                  <a:noFill/>
                </a14:hiddenFill>
              </a:ext>
            </a:extLst>
          </p:spPr>
          <p:txBody>
            <a:bodyPr wrap="none" anchor="ctr"/>
            <a:lstStyle/>
            <a:p>
              <a:endParaRPr lang="en-US">
                <a:latin typeface="+mn-lt"/>
              </a:endParaRPr>
            </a:p>
          </p:txBody>
        </p:sp>
      </p:grpSp>
      <p:grpSp>
        <p:nvGrpSpPr>
          <p:cNvPr id="127061" name="Group 85"/>
          <p:cNvGrpSpPr>
            <a:grpSpLocks/>
          </p:cNvGrpSpPr>
          <p:nvPr/>
        </p:nvGrpSpPr>
        <p:grpSpPr bwMode="auto">
          <a:xfrm>
            <a:off x="5375284" y="4369590"/>
            <a:ext cx="300038" cy="508397"/>
            <a:chOff x="3386" y="3846"/>
            <a:chExt cx="189" cy="427"/>
          </a:xfrm>
        </p:grpSpPr>
        <p:sp>
          <p:nvSpPr>
            <p:cNvPr id="126031" name="Rectangle 86"/>
            <p:cNvSpPr>
              <a:spLocks noChangeArrowheads="1"/>
            </p:cNvSpPr>
            <p:nvPr/>
          </p:nvSpPr>
          <p:spPr bwMode="auto">
            <a:xfrm>
              <a:off x="3386" y="3963"/>
              <a:ext cx="189"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buFont typeface="Wingdings" pitchFamily="2" charset="2"/>
                <a:buNone/>
              </a:pPr>
              <a:r>
                <a:rPr lang="en-US" altLang="en-US">
                  <a:latin typeface="+mn-lt"/>
                </a:rPr>
                <a:t>E</a:t>
              </a:r>
            </a:p>
          </p:txBody>
        </p:sp>
        <p:sp>
          <p:nvSpPr>
            <p:cNvPr id="126032" name="Line 87"/>
            <p:cNvSpPr>
              <a:spLocks noChangeShapeType="1"/>
            </p:cNvSpPr>
            <p:nvPr/>
          </p:nvSpPr>
          <p:spPr bwMode="auto">
            <a:xfrm flipV="1">
              <a:off x="3509" y="3846"/>
              <a:ext cx="0" cy="155"/>
            </a:xfrm>
            <a:prstGeom prst="line">
              <a:avLst/>
            </a:prstGeom>
            <a:noFill/>
            <a:ln w="38100">
              <a:solidFill>
                <a:schemeClr val="tx1"/>
              </a:solidFill>
              <a:round/>
              <a:headEnd/>
              <a:tailEnd type="triangle" w="sm" len="sm"/>
            </a:ln>
            <a:extLst>
              <a:ext uri="{909E8E84-426E-40DD-AFC4-6F175D3DCCD1}">
                <a14:hiddenFill xmlns:a14="http://schemas.microsoft.com/office/drawing/2010/main">
                  <a:noFill/>
                </a14:hiddenFill>
              </a:ext>
            </a:extLst>
          </p:spPr>
          <p:txBody>
            <a:bodyPr wrap="none" anchor="ctr"/>
            <a:lstStyle/>
            <a:p>
              <a:endParaRPr lang="en-US">
                <a:latin typeface="+mn-lt"/>
              </a:endParaRPr>
            </a:p>
          </p:txBody>
        </p:sp>
      </p:grpSp>
      <p:grpSp>
        <p:nvGrpSpPr>
          <p:cNvPr id="127064" name="Group 88"/>
          <p:cNvGrpSpPr>
            <a:grpSpLocks/>
          </p:cNvGrpSpPr>
          <p:nvPr/>
        </p:nvGrpSpPr>
        <p:grpSpPr bwMode="auto">
          <a:xfrm>
            <a:off x="6711960" y="4369590"/>
            <a:ext cx="357188" cy="508397"/>
            <a:chOff x="4228" y="3846"/>
            <a:chExt cx="225" cy="427"/>
          </a:xfrm>
        </p:grpSpPr>
        <p:sp>
          <p:nvSpPr>
            <p:cNvPr id="126029" name="Rectangle 89"/>
            <p:cNvSpPr>
              <a:spLocks noChangeArrowheads="1"/>
            </p:cNvSpPr>
            <p:nvPr/>
          </p:nvSpPr>
          <p:spPr bwMode="auto">
            <a:xfrm>
              <a:off x="4228" y="3963"/>
              <a:ext cx="225"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buFont typeface="Wingdings" pitchFamily="2" charset="2"/>
                <a:buNone/>
              </a:pPr>
              <a:r>
                <a:rPr lang="en-US" altLang="en-US">
                  <a:latin typeface="+mn-lt"/>
                </a:rPr>
                <a:t>D</a:t>
              </a:r>
            </a:p>
          </p:txBody>
        </p:sp>
        <p:sp>
          <p:nvSpPr>
            <p:cNvPr id="126030" name="Line 90"/>
            <p:cNvSpPr>
              <a:spLocks noChangeShapeType="1"/>
            </p:cNvSpPr>
            <p:nvPr/>
          </p:nvSpPr>
          <p:spPr bwMode="auto">
            <a:xfrm flipV="1">
              <a:off x="4344" y="3846"/>
              <a:ext cx="0" cy="155"/>
            </a:xfrm>
            <a:prstGeom prst="line">
              <a:avLst/>
            </a:prstGeom>
            <a:noFill/>
            <a:ln w="38100">
              <a:solidFill>
                <a:schemeClr val="tx1"/>
              </a:solidFill>
              <a:round/>
              <a:headEnd/>
              <a:tailEnd type="triangle" w="sm" len="sm"/>
            </a:ln>
            <a:extLst>
              <a:ext uri="{909E8E84-426E-40DD-AFC4-6F175D3DCCD1}">
                <a14:hiddenFill xmlns:a14="http://schemas.microsoft.com/office/drawing/2010/main">
                  <a:noFill/>
                </a14:hiddenFill>
              </a:ext>
            </a:extLst>
          </p:spPr>
          <p:txBody>
            <a:bodyPr wrap="none" anchor="ctr"/>
            <a:lstStyle/>
            <a:p>
              <a:endParaRPr lang="en-US">
                <a:latin typeface="+mn-lt"/>
              </a:endParaRPr>
            </a:p>
          </p:txBody>
        </p:sp>
      </p:grpSp>
      <p:grpSp>
        <p:nvGrpSpPr>
          <p:cNvPr id="127067" name="Group 91"/>
          <p:cNvGrpSpPr>
            <a:grpSpLocks/>
          </p:cNvGrpSpPr>
          <p:nvPr/>
        </p:nvGrpSpPr>
        <p:grpSpPr bwMode="auto">
          <a:xfrm>
            <a:off x="7392988" y="4369590"/>
            <a:ext cx="415925" cy="508397"/>
            <a:chOff x="4657" y="3846"/>
            <a:chExt cx="262" cy="427"/>
          </a:xfrm>
        </p:grpSpPr>
        <p:sp>
          <p:nvSpPr>
            <p:cNvPr id="126027" name="Rectangle 92"/>
            <p:cNvSpPr>
              <a:spLocks noChangeArrowheads="1"/>
            </p:cNvSpPr>
            <p:nvPr/>
          </p:nvSpPr>
          <p:spPr bwMode="auto">
            <a:xfrm>
              <a:off x="4657" y="3963"/>
              <a:ext cx="262"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buFont typeface="Wingdings" pitchFamily="2" charset="2"/>
                <a:buNone/>
              </a:pPr>
              <a:r>
                <a:rPr lang="en-US" altLang="en-US">
                  <a:latin typeface="+mn-lt"/>
                </a:rPr>
                <a:t> C</a:t>
              </a:r>
            </a:p>
          </p:txBody>
        </p:sp>
        <p:sp>
          <p:nvSpPr>
            <p:cNvPr id="126028" name="Line 93"/>
            <p:cNvSpPr>
              <a:spLocks noChangeShapeType="1"/>
            </p:cNvSpPr>
            <p:nvPr/>
          </p:nvSpPr>
          <p:spPr bwMode="auto">
            <a:xfrm flipV="1">
              <a:off x="4819" y="3846"/>
              <a:ext cx="0" cy="155"/>
            </a:xfrm>
            <a:prstGeom prst="line">
              <a:avLst/>
            </a:prstGeom>
            <a:noFill/>
            <a:ln w="38100">
              <a:solidFill>
                <a:schemeClr val="tx1"/>
              </a:solidFill>
              <a:round/>
              <a:headEnd/>
              <a:tailEnd type="triangle" w="sm" len="sm"/>
            </a:ln>
            <a:extLst>
              <a:ext uri="{909E8E84-426E-40DD-AFC4-6F175D3DCCD1}">
                <a14:hiddenFill xmlns:a14="http://schemas.microsoft.com/office/drawing/2010/main">
                  <a:noFill/>
                </a14:hiddenFill>
              </a:ext>
            </a:extLst>
          </p:spPr>
          <p:txBody>
            <a:bodyPr wrap="none" anchor="ctr"/>
            <a:lstStyle/>
            <a:p>
              <a:endParaRPr lang="en-US">
                <a:latin typeface="+mn-lt"/>
              </a:endParaRPr>
            </a:p>
          </p:txBody>
        </p:sp>
      </p:grpSp>
      <p:grpSp>
        <p:nvGrpSpPr>
          <p:cNvPr id="127070" name="Group 94"/>
          <p:cNvGrpSpPr>
            <a:grpSpLocks/>
          </p:cNvGrpSpPr>
          <p:nvPr/>
        </p:nvGrpSpPr>
        <p:grpSpPr bwMode="auto">
          <a:xfrm>
            <a:off x="7820037" y="4369589"/>
            <a:ext cx="338138" cy="498872"/>
            <a:chOff x="4926" y="3846"/>
            <a:chExt cx="213" cy="419"/>
          </a:xfrm>
        </p:grpSpPr>
        <p:sp>
          <p:nvSpPr>
            <p:cNvPr id="126025" name="Rectangle 95"/>
            <p:cNvSpPr>
              <a:spLocks noChangeArrowheads="1"/>
            </p:cNvSpPr>
            <p:nvPr/>
          </p:nvSpPr>
          <p:spPr bwMode="auto">
            <a:xfrm>
              <a:off x="4926" y="3955"/>
              <a:ext cx="213"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a:latin typeface="+mn-lt"/>
                </a:rPr>
                <a:t>A</a:t>
              </a:r>
            </a:p>
          </p:txBody>
        </p:sp>
        <p:sp>
          <p:nvSpPr>
            <p:cNvPr id="126026" name="Line 96"/>
            <p:cNvSpPr>
              <a:spLocks noChangeShapeType="1"/>
            </p:cNvSpPr>
            <p:nvPr/>
          </p:nvSpPr>
          <p:spPr bwMode="auto">
            <a:xfrm flipV="1">
              <a:off x="5040" y="3846"/>
              <a:ext cx="0" cy="155"/>
            </a:xfrm>
            <a:prstGeom prst="line">
              <a:avLst/>
            </a:prstGeom>
            <a:noFill/>
            <a:ln w="38100">
              <a:solidFill>
                <a:schemeClr val="tx1"/>
              </a:solidFill>
              <a:round/>
              <a:headEnd/>
              <a:tailEnd type="triangle" w="sm" len="sm"/>
            </a:ln>
            <a:extLst>
              <a:ext uri="{909E8E84-426E-40DD-AFC4-6F175D3DCCD1}">
                <a14:hiddenFill xmlns:a14="http://schemas.microsoft.com/office/drawing/2010/main">
                  <a:noFill/>
                </a14:hiddenFill>
              </a:ext>
            </a:extLst>
          </p:spPr>
          <p:txBody>
            <a:bodyPr wrap="none" anchor="ctr"/>
            <a:lstStyle/>
            <a:p>
              <a:endParaRPr lang="en-US">
                <a:latin typeface="+mn-lt"/>
              </a:endParaRPr>
            </a:p>
          </p:txBody>
        </p:sp>
      </p:grpSp>
      <p:grpSp>
        <p:nvGrpSpPr>
          <p:cNvPr id="125976" name="Group 97"/>
          <p:cNvGrpSpPr>
            <a:grpSpLocks/>
          </p:cNvGrpSpPr>
          <p:nvPr/>
        </p:nvGrpSpPr>
        <p:grpSpPr bwMode="auto">
          <a:xfrm>
            <a:off x="6132513" y="1874044"/>
            <a:ext cx="2406650" cy="570310"/>
            <a:chOff x="3799" y="1630"/>
            <a:chExt cx="1516" cy="479"/>
          </a:xfrm>
        </p:grpSpPr>
        <p:sp>
          <p:nvSpPr>
            <p:cNvPr id="126013" name="Rectangle 98"/>
            <p:cNvSpPr>
              <a:spLocks noChangeArrowheads="1"/>
            </p:cNvSpPr>
            <p:nvPr/>
          </p:nvSpPr>
          <p:spPr bwMode="auto">
            <a:xfrm>
              <a:off x="3803" y="1630"/>
              <a:ext cx="1512" cy="478"/>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latin typeface="+mn-lt"/>
              </a:endParaRPr>
            </a:p>
          </p:txBody>
        </p:sp>
        <p:sp>
          <p:nvSpPr>
            <p:cNvPr id="126014" name="Rectangle 99"/>
            <p:cNvSpPr>
              <a:spLocks noChangeArrowheads="1"/>
            </p:cNvSpPr>
            <p:nvPr/>
          </p:nvSpPr>
          <p:spPr bwMode="auto">
            <a:xfrm>
              <a:off x="3814" y="1725"/>
              <a:ext cx="198"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a:latin typeface="+mn-lt"/>
                </a:rPr>
                <a:t>B</a:t>
              </a:r>
            </a:p>
          </p:txBody>
        </p:sp>
        <p:sp>
          <p:nvSpPr>
            <p:cNvPr id="126015" name="Rectangle 100"/>
            <p:cNvSpPr>
              <a:spLocks noChangeArrowheads="1"/>
            </p:cNvSpPr>
            <p:nvPr/>
          </p:nvSpPr>
          <p:spPr bwMode="auto">
            <a:xfrm>
              <a:off x="5038" y="1725"/>
              <a:ext cx="213"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a:latin typeface="+mn-lt"/>
                </a:rPr>
                <a:t>A</a:t>
              </a:r>
            </a:p>
          </p:txBody>
        </p:sp>
        <p:sp>
          <p:nvSpPr>
            <p:cNvPr id="126016" name="Rectangle 101"/>
            <p:cNvSpPr>
              <a:spLocks noChangeArrowheads="1"/>
            </p:cNvSpPr>
            <p:nvPr/>
          </p:nvSpPr>
          <p:spPr bwMode="auto">
            <a:xfrm>
              <a:off x="4729" y="1725"/>
              <a:ext cx="221"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a:latin typeface="+mn-lt"/>
                </a:rPr>
                <a:t>C</a:t>
              </a:r>
            </a:p>
          </p:txBody>
        </p:sp>
        <p:sp>
          <p:nvSpPr>
            <p:cNvPr id="126017" name="Rectangle 102"/>
            <p:cNvSpPr>
              <a:spLocks noChangeArrowheads="1"/>
            </p:cNvSpPr>
            <p:nvPr/>
          </p:nvSpPr>
          <p:spPr bwMode="auto">
            <a:xfrm>
              <a:off x="4420" y="1725"/>
              <a:ext cx="225"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a:latin typeface="+mn-lt"/>
                </a:rPr>
                <a:t>D</a:t>
              </a:r>
            </a:p>
          </p:txBody>
        </p:sp>
        <p:sp>
          <p:nvSpPr>
            <p:cNvPr id="126018" name="Rectangle 103"/>
            <p:cNvSpPr>
              <a:spLocks noChangeArrowheads="1"/>
            </p:cNvSpPr>
            <p:nvPr/>
          </p:nvSpPr>
          <p:spPr bwMode="auto">
            <a:xfrm>
              <a:off x="4122" y="1725"/>
              <a:ext cx="189"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a:latin typeface="+mn-lt"/>
                </a:rPr>
                <a:t>E</a:t>
              </a:r>
            </a:p>
          </p:txBody>
        </p:sp>
        <p:grpSp>
          <p:nvGrpSpPr>
            <p:cNvPr id="126019" name="Group 104"/>
            <p:cNvGrpSpPr>
              <a:grpSpLocks/>
            </p:cNvGrpSpPr>
            <p:nvPr/>
          </p:nvGrpSpPr>
          <p:grpSpPr bwMode="auto">
            <a:xfrm>
              <a:off x="3799" y="1634"/>
              <a:ext cx="1510" cy="475"/>
              <a:chOff x="3799" y="1634"/>
              <a:chExt cx="1510" cy="475"/>
            </a:xfrm>
          </p:grpSpPr>
          <p:sp>
            <p:nvSpPr>
              <p:cNvPr id="126020" name="Rectangle 105"/>
              <p:cNvSpPr>
                <a:spLocks noChangeArrowheads="1"/>
              </p:cNvSpPr>
              <p:nvPr/>
            </p:nvSpPr>
            <p:spPr bwMode="auto">
              <a:xfrm>
                <a:off x="3799" y="1634"/>
                <a:ext cx="1510" cy="472"/>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latin typeface="+mn-lt"/>
                </a:endParaRPr>
              </a:p>
            </p:txBody>
          </p:sp>
          <p:sp>
            <p:nvSpPr>
              <p:cNvPr id="126021" name="Line 106"/>
              <p:cNvSpPr>
                <a:spLocks noChangeShapeType="1"/>
              </p:cNvSpPr>
              <p:nvPr/>
            </p:nvSpPr>
            <p:spPr bwMode="auto">
              <a:xfrm>
                <a:off x="4096" y="1634"/>
                <a:ext cx="0" cy="47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ndParaRPr>
              </a:p>
            </p:txBody>
          </p:sp>
          <p:sp>
            <p:nvSpPr>
              <p:cNvPr id="126022" name="Line 107"/>
              <p:cNvSpPr>
                <a:spLocks noChangeShapeType="1"/>
              </p:cNvSpPr>
              <p:nvPr/>
            </p:nvSpPr>
            <p:spPr bwMode="auto">
              <a:xfrm>
                <a:off x="4408" y="1634"/>
                <a:ext cx="0" cy="47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ndParaRPr>
              </a:p>
            </p:txBody>
          </p:sp>
          <p:sp>
            <p:nvSpPr>
              <p:cNvPr id="126023" name="Line 108"/>
              <p:cNvSpPr>
                <a:spLocks noChangeShapeType="1"/>
              </p:cNvSpPr>
              <p:nvPr/>
            </p:nvSpPr>
            <p:spPr bwMode="auto">
              <a:xfrm>
                <a:off x="4717" y="1634"/>
                <a:ext cx="0" cy="47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ndParaRPr>
              </a:p>
            </p:txBody>
          </p:sp>
          <p:sp>
            <p:nvSpPr>
              <p:cNvPr id="126024" name="Line 109"/>
              <p:cNvSpPr>
                <a:spLocks noChangeShapeType="1"/>
              </p:cNvSpPr>
              <p:nvPr/>
            </p:nvSpPr>
            <p:spPr bwMode="auto">
              <a:xfrm>
                <a:off x="5024" y="1634"/>
                <a:ext cx="0" cy="47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ndParaRPr>
              </a:p>
            </p:txBody>
          </p:sp>
        </p:grpSp>
      </p:grpSp>
      <p:graphicFrame>
        <p:nvGraphicFramePr>
          <p:cNvPr id="127086" name="Group 110"/>
          <p:cNvGraphicFramePr>
            <a:graphicFrameLocks noGrp="1"/>
          </p:cNvGraphicFramePr>
          <p:nvPr>
            <p:extLst>
              <p:ext uri="{D42A27DB-BD31-4B8C-83A1-F6EECF244321}">
                <p14:modId xmlns:p14="http://schemas.microsoft.com/office/powerpoint/2010/main" val="3321157994"/>
              </p:ext>
            </p:extLst>
          </p:nvPr>
        </p:nvGraphicFramePr>
        <p:xfrm>
          <a:off x="661988" y="1085851"/>
          <a:ext cx="5143500" cy="1755576"/>
        </p:xfrm>
        <a:graphic>
          <a:graphicData uri="http://schemas.openxmlformats.org/drawingml/2006/table">
            <a:tbl>
              <a:tblPr>
                <a:tableStyleId>{2D5ABB26-0587-4C30-8999-92F81FD0307C}</a:tableStyleId>
              </a:tblPr>
              <a:tblGrid>
                <a:gridCol w="831850"/>
                <a:gridCol w="2216150"/>
                <a:gridCol w="2095500"/>
              </a:tblGrid>
              <a:tr h="438900">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u="none" strike="noStrike" cap="none" normalizeH="0" baseline="0" dirty="0" smtClean="0">
                          <a:ln>
                            <a:noFill/>
                          </a:ln>
                          <a:solidFill>
                            <a:srgbClr val="FFFFFF"/>
                          </a:solidFill>
                          <a:effectLst/>
                        </a:rPr>
                        <a:t>JOB</a:t>
                      </a:r>
                      <a:endParaRPr kumimoji="0" lang="en-US" sz="1400" b="1" i="0" u="none" strike="noStrike" cap="none" normalizeH="0" baseline="0" dirty="0">
                        <a:ln>
                          <a:noFill/>
                        </a:ln>
                        <a:solidFill>
                          <a:srgbClr val="FFFFFF"/>
                        </a:solidFill>
                        <a:effectLst/>
                        <a:latin typeface="Arial" charset="0"/>
                        <a:ea typeface="ＭＳ Ｐゴシック" charset="0"/>
                        <a:cs typeface="ＭＳ Ｐゴシック" charset="0"/>
                      </a:endParaRPr>
                    </a:p>
                  </a:txBody>
                  <a:tcPr marT="34284" marB="34284" anchor="b"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solidFill>
                      <a:schemeClr val="accent1"/>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u="none" strike="noStrike" cap="none" normalizeH="0" baseline="0" dirty="0" smtClean="0">
                          <a:ln>
                            <a:noFill/>
                          </a:ln>
                          <a:solidFill>
                            <a:srgbClr val="FFFFFF"/>
                          </a:solidFill>
                          <a:effectLst/>
                        </a:rPr>
                        <a:t>WORK CENTER 1 (DRILL PRESS)</a:t>
                      </a:r>
                      <a:endParaRPr kumimoji="0" lang="en-US" sz="1400" b="1" i="0" u="none" strike="noStrike" cap="none" normalizeH="0" baseline="0" dirty="0">
                        <a:ln>
                          <a:noFill/>
                        </a:ln>
                        <a:solidFill>
                          <a:srgbClr val="FFFFFF"/>
                        </a:solidFill>
                        <a:effectLst/>
                        <a:latin typeface="Arial" charset="0"/>
                        <a:ea typeface="ＭＳ Ｐゴシック" charset="0"/>
                        <a:cs typeface="ＭＳ Ｐゴシック" charset="0"/>
                      </a:endParaRPr>
                    </a:p>
                  </a:txBody>
                  <a:tcPr marT="34284" marB="34284" anchor="b"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solidFill>
                      <a:schemeClr val="accent1"/>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u="none" strike="noStrike" cap="none" normalizeH="0" baseline="0" dirty="0" smtClean="0">
                          <a:ln>
                            <a:noFill/>
                          </a:ln>
                          <a:solidFill>
                            <a:srgbClr val="FFFFFF"/>
                          </a:solidFill>
                          <a:effectLst/>
                        </a:rPr>
                        <a:t>WORK CENTER 2 (LATHE)</a:t>
                      </a:r>
                      <a:endParaRPr kumimoji="0" lang="en-US" sz="1400" b="1" i="0" u="none" strike="noStrike" cap="none" normalizeH="0" baseline="0" dirty="0">
                        <a:ln>
                          <a:noFill/>
                        </a:ln>
                        <a:solidFill>
                          <a:srgbClr val="FFFFFF"/>
                        </a:solidFill>
                        <a:effectLst/>
                        <a:latin typeface="Arial" charset="0"/>
                        <a:ea typeface="ＭＳ Ｐゴシック" charset="0"/>
                        <a:cs typeface="ＭＳ Ｐゴシック" charset="0"/>
                      </a:endParaRPr>
                    </a:p>
                  </a:txBody>
                  <a:tcPr marT="34284" marB="34284" anchor="b"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solidFill>
                      <a:schemeClr val="accent1"/>
                    </a:solidFill>
                  </a:tcPr>
                </a:tc>
              </a:tr>
              <a:tr h="253734">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A</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84" marB="34284" anchor="b"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1054100" algn="r"/>
                        </a:tabLst>
                      </a:pPr>
                      <a:r>
                        <a:rPr kumimoji="0" lang="en-US" sz="1400" u="none" strike="noStrike" cap="none" normalizeH="0" baseline="0" dirty="0">
                          <a:ln>
                            <a:noFill/>
                          </a:ln>
                          <a:effectLst/>
                        </a:rPr>
                        <a:t>	5</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84" marB="34284" anchor="b"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1054100" algn="r"/>
                        </a:tabLst>
                      </a:pPr>
                      <a:r>
                        <a:rPr kumimoji="0" lang="en-US" sz="1400" u="none" strike="noStrike" cap="none" normalizeH="0" baseline="0" dirty="0">
                          <a:ln>
                            <a:noFill/>
                          </a:ln>
                          <a:effectLst/>
                        </a:rPr>
                        <a:t>	2</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84" marB="34284" anchor="b"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tcPr>
                </a:tc>
              </a:tr>
              <a:tr h="253734">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B</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84" marB="34284" anchor="b"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1054100" algn="r"/>
                        </a:tabLst>
                      </a:pPr>
                      <a:r>
                        <a:rPr kumimoji="0" lang="en-US" sz="1400" u="none" strike="noStrike" cap="none" normalizeH="0" baseline="0" dirty="0">
                          <a:ln>
                            <a:noFill/>
                          </a:ln>
                          <a:effectLst/>
                        </a:rPr>
                        <a:t>	3</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84" marB="34284" anchor="b"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1054100" algn="r"/>
                        </a:tabLst>
                      </a:pPr>
                      <a:r>
                        <a:rPr kumimoji="0" lang="en-US" sz="1400" u="none" strike="noStrike" cap="none" normalizeH="0" baseline="0" dirty="0">
                          <a:ln>
                            <a:noFill/>
                          </a:ln>
                          <a:effectLst/>
                        </a:rPr>
                        <a:t>	6</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84" marB="34284" anchor="b"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tcPr>
                </a:tc>
              </a:tr>
              <a:tr h="253734">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C</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84" marB="34284" anchor="b"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1054100" algn="r"/>
                        </a:tabLst>
                      </a:pPr>
                      <a:r>
                        <a:rPr kumimoji="0" lang="en-US" sz="1400" u="none" strike="noStrike" cap="none" normalizeH="0" baseline="0" dirty="0">
                          <a:ln>
                            <a:noFill/>
                          </a:ln>
                          <a:effectLst/>
                        </a:rPr>
                        <a:t>	8</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84" marB="34284" anchor="b"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1054100" algn="r"/>
                        </a:tabLst>
                      </a:pPr>
                      <a:r>
                        <a:rPr kumimoji="0" lang="en-US" sz="1400" u="none" strike="noStrike" cap="none" normalizeH="0" baseline="0" dirty="0">
                          <a:ln>
                            <a:noFill/>
                          </a:ln>
                          <a:effectLst/>
                        </a:rPr>
                        <a:t>	4</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84" marB="34284" anchor="b"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tcPr>
                </a:tc>
              </a:tr>
              <a:tr h="253734">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D</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84" marB="34284" anchor="b"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1054100" algn="r"/>
                        </a:tabLst>
                      </a:pPr>
                      <a:r>
                        <a:rPr kumimoji="0" lang="en-US" sz="1400" u="none" strike="noStrike" cap="none" normalizeH="0" baseline="0" dirty="0">
                          <a:ln>
                            <a:noFill/>
                          </a:ln>
                          <a:effectLst/>
                        </a:rPr>
                        <a:t>	10</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84" marB="34284" anchor="b"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1054100" algn="r"/>
                        </a:tabLst>
                      </a:pPr>
                      <a:r>
                        <a:rPr kumimoji="0" lang="en-US" sz="1400" u="none" strike="noStrike" cap="none" normalizeH="0" baseline="0" dirty="0">
                          <a:ln>
                            <a:noFill/>
                          </a:ln>
                          <a:effectLst/>
                        </a:rPr>
                        <a:t>	7</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84" marB="34284" anchor="b"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tcPr>
                </a:tc>
              </a:tr>
              <a:tr h="253734">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E</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84" marB="34284" anchor="b"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1054100" algn="r"/>
                        </a:tabLst>
                      </a:pPr>
                      <a:r>
                        <a:rPr kumimoji="0" lang="en-US" sz="1400" u="none" strike="noStrike" cap="none" normalizeH="0" baseline="0" dirty="0">
                          <a:ln>
                            <a:noFill/>
                          </a:ln>
                          <a:effectLst/>
                        </a:rPr>
                        <a:t>	7</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84" marB="34284" anchor="b"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tab pos="1054100" algn="r"/>
                        </a:tabLst>
                      </a:pPr>
                      <a:r>
                        <a:rPr kumimoji="0" lang="en-US" sz="1400" u="none" strike="noStrike" cap="none" normalizeH="0" baseline="0" dirty="0">
                          <a:ln>
                            <a:noFill/>
                          </a:ln>
                          <a:effectLst/>
                        </a:rPr>
                        <a:t>	12</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84" marB="34284" anchor="b"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tcPr>
                </a:tc>
              </a:tr>
            </a:tbl>
          </a:graphicData>
        </a:graphic>
      </p:graphicFrame>
      <p:grpSp>
        <p:nvGrpSpPr>
          <p:cNvPr id="126007" name="Group 72"/>
          <p:cNvGrpSpPr>
            <a:grpSpLocks/>
          </p:cNvGrpSpPr>
          <p:nvPr/>
        </p:nvGrpSpPr>
        <p:grpSpPr bwMode="auto">
          <a:xfrm>
            <a:off x="8140700" y="3283745"/>
            <a:ext cx="977900" cy="1274419"/>
            <a:chOff x="8394701" y="3908425"/>
            <a:chExt cx="977900" cy="1700064"/>
          </a:xfrm>
        </p:grpSpPr>
        <p:sp>
          <p:nvSpPr>
            <p:cNvPr id="74" name="Rectangle 73"/>
            <p:cNvSpPr/>
            <p:nvPr/>
          </p:nvSpPr>
          <p:spPr>
            <a:xfrm>
              <a:off x="8748714" y="3908425"/>
              <a:ext cx="269875" cy="293833"/>
            </a:xfrm>
            <a:prstGeom prst="rect">
              <a:avLst/>
            </a:prstGeom>
            <a:solidFill>
              <a:srgbClr val="E46C09"/>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6009" name="TextBox 74"/>
            <p:cNvSpPr txBox="1">
              <a:spLocks noChangeArrowheads="1"/>
            </p:cNvSpPr>
            <p:nvPr/>
          </p:nvSpPr>
          <p:spPr bwMode="auto">
            <a:xfrm>
              <a:off x="8667261" y="4229101"/>
              <a:ext cx="409086" cy="369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200">
                  <a:latin typeface="+mn-lt"/>
                </a:rPr>
                <a:t>Idle</a:t>
              </a:r>
            </a:p>
          </p:txBody>
        </p:sp>
        <p:grpSp>
          <p:nvGrpSpPr>
            <p:cNvPr id="126010" name="Group 75"/>
            <p:cNvGrpSpPr>
              <a:grpSpLocks/>
            </p:cNvGrpSpPr>
            <p:nvPr/>
          </p:nvGrpSpPr>
          <p:grpSpPr bwMode="auto">
            <a:xfrm>
              <a:off x="8394701" y="4776788"/>
              <a:ext cx="977900" cy="831701"/>
              <a:chOff x="8394701" y="4979988"/>
              <a:chExt cx="977900" cy="831701"/>
            </a:xfrm>
          </p:grpSpPr>
          <p:sp>
            <p:nvSpPr>
              <p:cNvPr id="126011" name="Line 87"/>
              <p:cNvSpPr>
                <a:spLocks noChangeShapeType="1"/>
              </p:cNvSpPr>
              <p:nvPr/>
            </p:nvSpPr>
            <p:spPr bwMode="auto">
              <a:xfrm flipV="1">
                <a:off x="8883651" y="4979988"/>
                <a:ext cx="0" cy="246063"/>
              </a:xfrm>
              <a:prstGeom prst="line">
                <a:avLst/>
              </a:prstGeom>
              <a:noFill/>
              <a:ln w="38100">
                <a:solidFill>
                  <a:schemeClr val="tx1"/>
                </a:solidFill>
                <a:round/>
                <a:headEnd/>
                <a:tailEnd type="triangle" w="sm" len="sm"/>
              </a:ln>
              <a:extLst>
                <a:ext uri="{909E8E84-426E-40DD-AFC4-6F175D3DCCD1}">
                  <a14:hiddenFill xmlns:a14="http://schemas.microsoft.com/office/drawing/2010/main">
                    <a:noFill/>
                  </a14:hiddenFill>
                </a:ext>
              </a:extLst>
            </p:spPr>
            <p:txBody>
              <a:bodyPr wrap="none" anchor="ctr"/>
              <a:lstStyle/>
              <a:p>
                <a:endParaRPr lang="en-US">
                  <a:latin typeface="+mn-lt"/>
                </a:endParaRPr>
              </a:p>
            </p:txBody>
          </p:sp>
          <p:sp>
            <p:nvSpPr>
              <p:cNvPr id="126012" name="TextBox 77"/>
              <p:cNvSpPr txBox="1">
                <a:spLocks noChangeArrowheads="1"/>
              </p:cNvSpPr>
              <p:nvPr/>
            </p:nvSpPr>
            <p:spPr bwMode="auto">
              <a:xfrm>
                <a:off x="8394701" y="5245100"/>
                <a:ext cx="977900" cy="566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gn="ctr">
                  <a:lnSpc>
                    <a:spcPct val="90000"/>
                  </a:lnSpc>
                </a:pPr>
                <a:r>
                  <a:rPr lang="en-US" altLang="en-US" sz="1200">
                    <a:latin typeface="+mn-lt"/>
                  </a:rPr>
                  <a:t>Job completed</a:t>
                </a:r>
              </a:p>
            </p:txBody>
          </p:sp>
        </p:grpSp>
      </p:gr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127022"/>
                                        </p:tgtEl>
                                        <p:attrNameLst>
                                          <p:attrName>style.visibility</p:attrName>
                                        </p:attrNameLst>
                                      </p:cBhvr>
                                      <p:to>
                                        <p:strVal val="visible"/>
                                      </p:to>
                                    </p:set>
                                    <p:animEffect transition="in" filter="wipe(left)">
                                      <p:cBhvr>
                                        <p:cTn id="7" dur="1000"/>
                                        <p:tgtEl>
                                          <p:spTgt spid="127022"/>
                                        </p:tgtEl>
                                      </p:cBhvr>
                                    </p:animEffect>
                                  </p:childTnLst>
                                </p:cTn>
                              </p:par>
                            </p:childTnLst>
                          </p:cTn>
                        </p:par>
                        <p:par>
                          <p:cTn id="8" fill="hold" nodeType="afterGroup">
                            <p:stCondLst>
                              <p:cond delay="2000"/>
                            </p:stCondLst>
                            <p:childTnLst>
                              <p:par>
                                <p:cTn id="9" presetID="22" presetClass="entr" presetSubtype="8" fill="hold" grpId="0" nodeType="afterEffect">
                                  <p:stCondLst>
                                    <p:cond delay="1000"/>
                                  </p:stCondLst>
                                  <p:childTnLst>
                                    <p:set>
                                      <p:cBhvr>
                                        <p:cTn id="10" dur="1" fill="hold">
                                          <p:stCondLst>
                                            <p:cond delay="0"/>
                                          </p:stCondLst>
                                        </p:cTn>
                                        <p:tgtEl>
                                          <p:spTgt spid="127020"/>
                                        </p:tgtEl>
                                        <p:attrNameLst>
                                          <p:attrName>style.visibility</p:attrName>
                                        </p:attrNameLst>
                                      </p:cBhvr>
                                      <p:to>
                                        <p:strVal val="visible"/>
                                      </p:to>
                                    </p:set>
                                    <p:animEffect transition="in" filter="wipe(left)">
                                      <p:cBhvr>
                                        <p:cTn id="11" dur="1000"/>
                                        <p:tgtEl>
                                          <p:spTgt spid="127020"/>
                                        </p:tgtEl>
                                      </p:cBhvr>
                                    </p:animEffect>
                                  </p:childTnLst>
                                </p:cTn>
                              </p:par>
                            </p:childTnLst>
                          </p:cTn>
                        </p:par>
                        <p:par>
                          <p:cTn id="12" fill="hold" nodeType="afterGroup">
                            <p:stCondLst>
                              <p:cond delay="4000"/>
                            </p:stCondLst>
                            <p:childTnLst>
                              <p:par>
                                <p:cTn id="13" presetID="22" presetClass="entr" presetSubtype="8" fill="hold" nodeType="afterEffect">
                                  <p:stCondLst>
                                    <p:cond delay="1000"/>
                                  </p:stCondLst>
                                  <p:childTnLst>
                                    <p:set>
                                      <p:cBhvr>
                                        <p:cTn id="14" dur="1" fill="hold">
                                          <p:stCondLst>
                                            <p:cond delay="0"/>
                                          </p:stCondLst>
                                        </p:cTn>
                                        <p:tgtEl>
                                          <p:spTgt spid="127038"/>
                                        </p:tgtEl>
                                        <p:attrNameLst>
                                          <p:attrName>style.visibility</p:attrName>
                                        </p:attrNameLst>
                                      </p:cBhvr>
                                      <p:to>
                                        <p:strVal val="visible"/>
                                      </p:to>
                                    </p:set>
                                    <p:animEffect transition="in" filter="wipe(left)">
                                      <p:cBhvr>
                                        <p:cTn id="15" dur="1000"/>
                                        <p:tgtEl>
                                          <p:spTgt spid="127038"/>
                                        </p:tgtEl>
                                      </p:cBhvr>
                                    </p:animEffect>
                                  </p:childTnLst>
                                </p:cTn>
                              </p:par>
                            </p:childTnLst>
                          </p:cTn>
                        </p:par>
                        <p:par>
                          <p:cTn id="16" fill="hold" nodeType="afterGroup">
                            <p:stCondLst>
                              <p:cond delay="6000"/>
                            </p:stCondLst>
                            <p:childTnLst>
                              <p:par>
                                <p:cTn id="17" presetID="22" presetClass="entr" presetSubtype="4" fill="hold" nodeType="afterEffect">
                                  <p:stCondLst>
                                    <p:cond delay="1000"/>
                                  </p:stCondLst>
                                  <p:childTnLst>
                                    <p:set>
                                      <p:cBhvr>
                                        <p:cTn id="18" dur="1" fill="hold">
                                          <p:stCondLst>
                                            <p:cond delay="0"/>
                                          </p:stCondLst>
                                        </p:cTn>
                                        <p:tgtEl>
                                          <p:spTgt spid="127058"/>
                                        </p:tgtEl>
                                        <p:attrNameLst>
                                          <p:attrName>style.visibility</p:attrName>
                                        </p:attrNameLst>
                                      </p:cBhvr>
                                      <p:to>
                                        <p:strVal val="visible"/>
                                      </p:to>
                                    </p:set>
                                    <p:animEffect transition="in" filter="wipe(down)">
                                      <p:cBhvr>
                                        <p:cTn id="19" dur="1000"/>
                                        <p:tgtEl>
                                          <p:spTgt spid="127058"/>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127019"/>
                                        </p:tgtEl>
                                        <p:attrNameLst>
                                          <p:attrName>style.visibility</p:attrName>
                                        </p:attrNameLst>
                                      </p:cBhvr>
                                      <p:to>
                                        <p:strVal val="visible"/>
                                      </p:to>
                                    </p:set>
                                    <p:animEffect transition="in" filter="wipe(left)">
                                      <p:cBhvr>
                                        <p:cTn id="24" dur="1000"/>
                                        <p:tgtEl>
                                          <p:spTgt spid="127019"/>
                                        </p:tgtEl>
                                      </p:cBhvr>
                                    </p:animEffect>
                                  </p:childTnLst>
                                </p:cTn>
                              </p:par>
                            </p:childTnLst>
                          </p:cTn>
                        </p:par>
                        <p:par>
                          <p:cTn id="25" fill="hold" nodeType="afterGroup">
                            <p:stCondLst>
                              <p:cond delay="1000"/>
                            </p:stCondLst>
                            <p:childTnLst>
                              <p:par>
                                <p:cTn id="26" presetID="22" presetClass="entr" presetSubtype="8" fill="hold" nodeType="afterEffect">
                                  <p:stCondLst>
                                    <p:cond delay="1000"/>
                                  </p:stCondLst>
                                  <p:childTnLst>
                                    <p:set>
                                      <p:cBhvr>
                                        <p:cTn id="27" dur="1" fill="hold">
                                          <p:stCondLst>
                                            <p:cond delay="0"/>
                                          </p:stCondLst>
                                        </p:cTn>
                                        <p:tgtEl>
                                          <p:spTgt spid="127050"/>
                                        </p:tgtEl>
                                        <p:attrNameLst>
                                          <p:attrName>style.visibility</p:attrName>
                                        </p:attrNameLst>
                                      </p:cBhvr>
                                      <p:to>
                                        <p:strVal val="visible"/>
                                      </p:to>
                                    </p:set>
                                    <p:animEffect transition="in" filter="wipe(left)">
                                      <p:cBhvr>
                                        <p:cTn id="28" dur="1000"/>
                                        <p:tgtEl>
                                          <p:spTgt spid="127050"/>
                                        </p:tgtEl>
                                      </p:cBhvr>
                                    </p:animEffect>
                                  </p:childTnLst>
                                </p:cTn>
                              </p:par>
                            </p:childTnLst>
                          </p:cTn>
                        </p:par>
                        <p:par>
                          <p:cTn id="29" fill="hold" nodeType="afterGroup">
                            <p:stCondLst>
                              <p:cond delay="3000"/>
                            </p:stCondLst>
                            <p:childTnLst>
                              <p:par>
                                <p:cTn id="30" presetID="22" presetClass="entr" presetSubtype="4" fill="hold" nodeType="afterEffect">
                                  <p:stCondLst>
                                    <p:cond delay="1000"/>
                                  </p:stCondLst>
                                  <p:childTnLst>
                                    <p:set>
                                      <p:cBhvr>
                                        <p:cTn id="31" dur="1" fill="hold">
                                          <p:stCondLst>
                                            <p:cond delay="0"/>
                                          </p:stCondLst>
                                        </p:cTn>
                                        <p:tgtEl>
                                          <p:spTgt spid="127061"/>
                                        </p:tgtEl>
                                        <p:attrNameLst>
                                          <p:attrName>style.visibility</p:attrName>
                                        </p:attrNameLst>
                                      </p:cBhvr>
                                      <p:to>
                                        <p:strVal val="visible"/>
                                      </p:to>
                                    </p:set>
                                    <p:animEffect transition="in" filter="wipe(down)">
                                      <p:cBhvr>
                                        <p:cTn id="32" dur="1000"/>
                                        <p:tgtEl>
                                          <p:spTgt spid="127061"/>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nodeType="clickEffect">
                                  <p:stCondLst>
                                    <p:cond delay="0"/>
                                  </p:stCondLst>
                                  <p:childTnLst>
                                    <p:set>
                                      <p:cBhvr>
                                        <p:cTn id="36" dur="1" fill="hold">
                                          <p:stCondLst>
                                            <p:cond delay="0"/>
                                          </p:stCondLst>
                                        </p:cTn>
                                        <p:tgtEl>
                                          <p:spTgt spid="127047"/>
                                        </p:tgtEl>
                                        <p:attrNameLst>
                                          <p:attrName>style.visibility</p:attrName>
                                        </p:attrNameLst>
                                      </p:cBhvr>
                                      <p:to>
                                        <p:strVal val="visible"/>
                                      </p:to>
                                    </p:set>
                                    <p:animEffect transition="in" filter="wipe(left)">
                                      <p:cBhvr>
                                        <p:cTn id="37" dur="1000"/>
                                        <p:tgtEl>
                                          <p:spTgt spid="127047"/>
                                        </p:tgtEl>
                                      </p:cBhvr>
                                    </p:animEffect>
                                  </p:childTnLst>
                                </p:cTn>
                              </p:par>
                            </p:childTnLst>
                          </p:cTn>
                        </p:par>
                        <p:par>
                          <p:cTn id="38" fill="hold" nodeType="afterGroup">
                            <p:stCondLst>
                              <p:cond delay="1000"/>
                            </p:stCondLst>
                            <p:childTnLst>
                              <p:par>
                                <p:cTn id="39" presetID="22" presetClass="entr" presetSubtype="4" fill="hold" nodeType="afterEffect">
                                  <p:stCondLst>
                                    <p:cond delay="1000"/>
                                  </p:stCondLst>
                                  <p:childTnLst>
                                    <p:set>
                                      <p:cBhvr>
                                        <p:cTn id="40" dur="1" fill="hold">
                                          <p:stCondLst>
                                            <p:cond delay="0"/>
                                          </p:stCondLst>
                                        </p:cTn>
                                        <p:tgtEl>
                                          <p:spTgt spid="127064"/>
                                        </p:tgtEl>
                                        <p:attrNameLst>
                                          <p:attrName>style.visibility</p:attrName>
                                        </p:attrNameLst>
                                      </p:cBhvr>
                                      <p:to>
                                        <p:strVal val="visible"/>
                                      </p:to>
                                    </p:set>
                                    <p:animEffect transition="in" filter="wipe(down)">
                                      <p:cBhvr>
                                        <p:cTn id="41" dur="1000"/>
                                        <p:tgtEl>
                                          <p:spTgt spid="127064"/>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22" presetClass="entr" presetSubtype="8" fill="hold" nodeType="clickEffect">
                                  <p:stCondLst>
                                    <p:cond delay="0"/>
                                  </p:stCondLst>
                                  <p:childTnLst>
                                    <p:set>
                                      <p:cBhvr>
                                        <p:cTn id="45" dur="1" fill="hold">
                                          <p:stCondLst>
                                            <p:cond delay="0"/>
                                          </p:stCondLst>
                                        </p:cTn>
                                        <p:tgtEl>
                                          <p:spTgt spid="127044"/>
                                        </p:tgtEl>
                                        <p:attrNameLst>
                                          <p:attrName>style.visibility</p:attrName>
                                        </p:attrNameLst>
                                      </p:cBhvr>
                                      <p:to>
                                        <p:strVal val="visible"/>
                                      </p:to>
                                    </p:set>
                                    <p:animEffect transition="in" filter="wipe(left)">
                                      <p:cBhvr>
                                        <p:cTn id="46" dur="1000"/>
                                        <p:tgtEl>
                                          <p:spTgt spid="127044"/>
                                        </p:tgtEl>
                                      </p:cBhvr>
                                    </p:animEffect>
                                  </p:childTnLst>
                                </p:cTn>
                              </p:par>
                            </p:childTnLst>
                          </p:cTn>
                        </p:par>
                        <p:par>
                          <p:cTn id="47" fill="hold" nodeType="afterGroup">
                            <p:stCondLst>
                              <p:cond delay="1000"/>
                            </p:stCondLst>
                            <p:childTnLst>
                              <p:par>
                                <p:cTn id="48" presetID="22" presetClass="entr" presetSubtype="4" fill="hold" nodeType="afterEffect">
                                  <p:stCondLst>
                                    <p:cond delay="1000"/>
                                  </p:stCondLst>
                                  <p:childTnLst>
                                    <p:set>
                                      <p:cBhvr>
                                        <p:cTn id="49" dur="1" fill="hold">
                                          <p:stCondLst>
                                            <p:cond delay="0"/>
                                          </p:stCondLst>
                                        </p:cTn>
                                        <p:tgtEl>
                                          <p:spTgt spid="127067"/>
                                        </p:tgtEl>
                                        <p:attrNameLst>
                                          <p:attrName>style.visibility</p:attrName>
                                        </p:attrNameLst>
                                      </p:cBhvr>
                                      <p:to>
                                        <p:strVal val="visible"/>
                                      </p:to>
                                    </p:set>
                                    <p:animEffect transition="in" filter="wipe(down)">
                                      <p:cBhvr>
                                        <p:cTn id="50" dur="1000"/>
                                        <p:tgtEl>
                                          <p:spTgt spid="127067"/>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22" presetClass="entr" presetSubtype="8" fill="hold" nodeType="clickEffect">
                                  <p:stCondLst>
                                    <p:cond delay="0"/>
                                  </p:stCondLst>
                                  <p:childTnLst>
                                    <p:set>
                                      <p:cBhvr>
                                        <p:cTn id="54" dur="1" fill="hold">
                                          <p:stCondLst>
                                            <p:cond delay="0"/>
                                          </p:stCondLst>
                                        </p:cTn>
                                        <p:tgtEl>
                                          <p:spTgt spid="127041"/>
                                        </p:tgtEl>
                                        <p:attrNameLst>
                                          <p:attrName>style.visibility</p:attrName>
                                        </p:attrNameLst>
                                      </p:cBhvr>
                                      <p:to>
                                        <p:strVal val="visible"/>
                                      </p:to>
                                    </p:set>
                                    <p:animEffect transition="in" filter="wipe(left)">
                                      <p:cBhvr>
                                        <p:cTn id="55" dur="1000"/>
                                        <p:tgtEl>
                                          <p:spTgt spid="127041"/>
                                        </p:tgtEl>
                                      </p:cBhvr>
                                    </p:animEffect>
                                  </p:childTnLst>
                                </p:cTn>
                              </p:par>
                            </p:childTnLst>
                          </p:cTn>
                        </p:par>
                        <p:par>
                          <p:cTn id="56" fill="hold" nodeType="afterGroup">
                            <p:stCondLst>
                              <p:cond delay="1000"/>
                            </p:stCondLst>
                            <p:childTnLst>
                              <p:par>
                                <p:cTn id="57" presetID="22" presetClass="entr" presetSubtype="4" fill="hold" nodeType="afterEffect">
                                  <p:stCondLst>
                                    <p:cond delay="1000"/>
                                  </p:stCondLst>
                                  <p:childTnLst>
                                    <p:set>
                                      <p:cBhvr>
                                        <p:cTn id="58" dur="1" fill="hold">
                                          <p:stCondLst>
                                            <p:cond delay="0"/>
                                          </p:stCondLst>
                                        </p:cTn>
                                        <p:tgtEl>
                                          <p:spTgt spid="127070"/>
                                        </p:tgtEl>
                                        <p:attrNameLst>
                                          <p:attrName>style.visibility</p:attrName>
                                        </p:attrNameLst>
                                      </p:cBhvr>
                                      <p:to>
                                        <p:strVal val="visible"/>
                                      </p:to>
                                    </p:set>
                                    <p:animEffect transition="in" filter="wipe(down)">
                                      <p:cBhvr>
                                        <p:cTn id="59" dur="1000"/>
                                        <p:tgtEl>
                                          <p:spTgt spid="127070"/>
                                        </p:tgtEl>
                                      </p:cBhvr>
                                    </p:animEffect>
                                  </p:childTnLst>
                                </p:cTn>
                              </p:par>
                            </p:childTnLst>
                          </p:cTn>
                        </p:par>
                        <p:par>
                          <p:cTn id="60" fill="hold" nodeType="afterGroup">
                            <p:stCondLst>
                              <p:cond delay="3000"/>
                            </p:stCondLst>
                            <p:childTnLst>
                              <p:par>
                                <p:cTn id="61" presetID="22" presetClass="entr" presetSubtype="8" fill="hold" grpId="0" nodeType="afterEffect">
                                  <p:stCondLst>
                                    <p:cond delay="2000"/>
                                  </p:stCondLst>
                                  <p:childTnLst>
                                    <p:set>
                                      <p:cBhvr>
                                        <p:cTn id="62" dur="1" fill="hold">
                                          <p:stCondLst>
                                            <p:cond delay="0"/>
                                          </p:stCondLst>
                                        </p:cTn>
                                        <p:tgtEl>
                                          <p:spTgt spid="127017"/>
                                        </p:tgtEl>
                                        <p:attrNameLst>
                                          <p:attrName>style.visibility</p:attrName>
                                        </p:attrNameLst>
                                      </p:cBhvr>
                                      <p:to>
                                        <p:strVal val="visible"/>
                                      </p:to>
                                    </p:set>
                                    <p:animEffect transition="in" filter="wipe(left)">
                                      <p:cBhvr>
                                        <p:cTn id="63" dur="1000"/>
                                        <p:tgtEl>
                                          <p:spTgt spid="1270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7017" grpId="0" animBg="1"/>
      <p:bldP spid="127019" grpId="0" animBg="1"/>
      <p:bldP spid="127020" grpId="0" animBg="1"/>
      <p:bldP spid="127022" grpId="0" autoUpdateAnimBg="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a:xfrm>
            <a:off x="685800" y="409575"/>
            <a:ext cx="7772400" cy="981075"/>
          </a:xfrm>
          <a:extLst/>
        </p:spPr>
        <p:txBody>
          <a:bodyPr rtlCol="0">
            <a:normAutofit fontScale="90000"/>
          </a:bodyPr>
          <a:lstStyle/>
          <a:p>
            <a:pPr fontAlgn="auto">
              <a:spcAft>
                <a:spcPts val="0"/>
              </a:spcAft>
              <a:defRPr/>
            </a:pPr>
            <a:r>
              <a:rPr lang="en-US" dirty="0">
                <a:latin typeface="+mn-lt"/>
              </a:rPr>
              <a:t>Limitations of Rule-Based Dispatching Systems</a:t>
            </a:r>
          </a:p>
        </p:txBody>
      </p:sp>
      <p:sp>
        <p:nvSpPr>
          <p:cNvPr id="129027" name="Rectangle 3"/>
          <p:cNvSpPr>
            <a:spLocks noChangeArrowheads="1"/>
          </p:cNvSpPr>
          <p:nvPr/>
        </p:nvSpPr>
        <p:spPr bwMode="auto">
          <a:xfrm>
            <a:off x="981076" y="1682353"/>
            <a:ext cx="7180263" cy="2702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nSpc>
                <a:spcPct val="90000"/>
              </a:lnSpc>
              <a:spcAft>
                <a:spcPct val="40000"/>
              </a:spcAft>
              <a:buClr>
                <a:srgbClr val="BF0922"/>
              </a:buClr>
              <a:buFont typeface="Times" pitchFamily="18" charset="0"/>
              <a:buAutoNum type="arabicPeriod"/>
            </a:pPr>
            <a:r>
              <a:rPr lang="en-US" altLang="en-US" sz="3200">
                <a:effectLst>
                  <a:outerShdw blurRad="38100" dist="38100" dir="2700000" algn="tl">
                    <a:srgbClr val="000000">
                      <a:alpha val="43137"/>
                    </a:srgbClr>
                  </a:outerShdw>
                </a:effectLst>
                <a:latin typeface="+mn-lt"/>
              </a:rPr>
              <a:t>Scheduling is dynamic and rules need to be revised to adjust to changes</a:t>
            </a:r>
          </a:p>
          <a:p>
            <a:pPr>
              <a:lnSpc>
                <a:spcPct val="90000"/>
              </a:lnSpc>
              <a:spcAft>
                <a:spcPct val="40000"/>
              </a:spcAft>
              <a:buClr>
                <a:srgbClr val="BF0922"/>
              </a:buClr>
              <a:buFont typeface="Times" pitchFamily="18" charset="0"/>
              <a:buAutoNum type="arabicPeriod"/>
            </a:pPr>
            <a:r>
              <a:rPr lang="en-US" altLang="en-US" sz="3200">
                <a:effectLst>
                  <a:outerShdw blurRad="38100" dist="38100" dir="2700000" algn="tl">
                    <a:srgbClr val="000000">
                      <a:alpha val="43137"/>
                    </a:srgbClr>
                  </a:outerShdw>
                </a:effectLst>
                <a:latin typeface="+mn-lt"/>
              </a:rPr>
              <a:t>Rules do not look upstream or downstream</a:t>
            </a:r>
          </a:p>
          <a:p>
            <a:pPr>
              <a:lnSpc>
                <a:spcPct val="90000"/>
              </a:lnSpc>
              <a:spcAft>
                <a:spcPct val="40000"/>
              </a:spcAft>
              <a:buClr>
                <a:srgbClr val="BF0922"/>
              </a:buClr>
              <a:buFont typeface="Times" pitchFamily="18" charset="0"/>
              <a:buAutoNum type="arabicPeriod"/>
            </a:pPr>
            <a:r>
              <a:rPr lang="en-US" altLang="en-US" sz="3200">
                <a:effectLst>
                  <a:outerShdw blurRad="38100" dist="38100" dir="2700000" algn="tl">
                    <a:srgbClr val="000000">
                      <a:alpha val="43137"/>
                    </a:srgbClr>
                  </a:outerShdw>
                </a:effectLst>
                <a:latin typeface="+mn-lt"/>
              </a:rPr>
              <a:t>Rules do not look beyond due dates</a:t>
            </a:r>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29027"/>
                                        </p:tgtEl>
                                        <p:attrNameLst>
                                          <p:attrName>style.visibility</p:attrName>
                                        </p:attrNameLst>
                                      </p:cBhvr>
                                      <p:to>
                                        <p:strVal val="visible"/>
                                      </p:to>
                                    </p:set>
                                    <p:animEffect transition="in" filter="strips(downRight)">
                                      <p:cBhvr>
                                        <p:cTn id="7" dur="1000"/>
                                        <p:tgtEl>
                                          <p:spTgt spid="129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027" grpId="0" autoUpdateAnimBg="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2"/>
          <p:cNvSpPr>
            <a:spLocks noGrp="1" noChangeArrowheads="1"/>
          </p:cNvSpPr>
          <p:nvPr>
            <p:ph type="title"/>
          </p:nvPr>
        </p:nvSpPr>
        <p:spPr/>
        <p:txBody>
          <a:bodyPr/>
          <a:lstStyle/>
          <a:p>
            <a:r>
              <a:rPr lang="en-US" altLang="en-US" smtClean="0">
                <a:latin typeface="+mn-lt"/>
                <a:cs typeface="Arial" pitchFamily="34" charset="0"/>
              </a:rPr>
              <a:t>Finite Capacity Scheduling</a:t>
            </a:r>
          </a:p>
        </p:txBody>
      </p:sp>
      <p:sp>
        <p:nvSpPr>
          <p:cNvPr id="130050" name="Content Placeholder 1"/>
          <p:cNvSpPr>
            <a:spLocks noGrp="1"/>
          </p:cNvSpPr>
          <p:nvPr>
            <p:ph idx="1"/>
          </p:nvPr>
        </p:nvSpPr>
        <p:spPr/>
        <p:txBody>
          <a:bodyPr/>
          <a:lstStyle/>
          <a:p>
            <a:pPr marL="395288" indent="-349250">
              <a:buFont typeface="Courier New" pitchFamily="49" charset="0"/>
              <a:buChar char="o"/>
            </a:pPr>
            <a:r>
              <a:rPr lang="en-US" altLang="en-US" smtClean="0">
                <a:latin typeface="+mn-lt"/>
                <a:cs typeface="Arial" pitchFamily="34" charset="0"/>
              </a:rPr>
              <a:t>Overcomes disadvantages of rule-based systems by providing an interactive, computer-based graphical system</a:t>
            </a:r>
          </a:p>
          <a:p>
            <a:pPr marL="395288" indent="-349250">
              <a:buFont typeface="Courier New" pitchFamily="49" charset="0"/>
              <a:buChar char="o"/>
            </a:pPr>
            <a:r>
              <a:rPr lang="en-US" altLang="en-US" smtClean="0">
                <a:latin typeface="+mn-lt"/>
                <a:cs typeface="Arial" pitchFamily="34" charset="0"/>
              </a:rPr>
              <a:t>May include rules and expert systems or simulation to allow real-time response to system changes</a:t>
            </a:r>
          </a:p>
          <a:p>
            <a:pPr marL="395288" indent="-349250">
              <a:buFont typeface="Courier New" pitchFamily="49" charset="0"/>
              <a:buChar char="o"/>
            </a:pPr>
            <a:r>
              <a:rPr lang="en-US" altLang="en-US" smtClean="0">
                <a:latin typeface="+mn-lt"/>
                <a:cs typeface="Arial" pitchFamily="34" charset="0"/>
              </a:rPr>
              <a:t>FCS allows the balancing of delivery needs and efficiency</a:t>
            </a:r>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2"/>
          <p:cNvSpPr>
            <a:spLocks noGrp="1" noChangeArrowheads="1"/>
          </p:cNvSpPr>
          <p:nvPr>
            <p:ph type="title"/>
          </p:nvPr>
        </p:nvSpPr>
        <p:spPr/>
        <p:txBody>
          <a:bodyPr/>
          <a:lstStyle/>
          <a:p>
            <a:r>
              <a:rPr lang="en-US" altLang="en-US" smtClean="0">
                <a:latin typeface="Arial" pitchFamily="34" charset="0"/>
                <a:cs typeface="Arial" pitchFamily="34" charset="0"/>
              </a:rPr>
              <a:t>Finite Capacity Scheduling</a:t>
            </a:r>
          </a:p>
        </p:txBody>
      </p:sp>
      <p:pic>
        <p:nvPicPr>
          <p:cNvPr id="133123" name="Picture 3"/>
          <p:cNvPicPr>
            <a:picLocks noChangeAspect="1" noChangeArrowheads="1"/>
          </p:cNvPicPr>
          <p:nvPr/>
        </p:nvPicPr>
        <p:blipFill>
          <a:blip r:embed="rId3">
            <a:extLst>
              <a:ext uri="{28A0092B-C50C-407E-A947-70E740481C1C}">
                <a14:useLocalDpi xmlns:a14="http://schemas.microsoft.com/office/drawing/2010/main" val="0"/>
              </a:ext>
            </a:extLst>
          </a:blip>
          <a:srcRect b="3844"/>
          <a:stretch>
            <a:fillRect/>
          </a:stretch>
        </p:blipFill>
        <p:spPr bwMode="auto">
          <a:xfrm>
            <a:off x="2408239" y="1612107"/>
            <a:ext cx="4327525" cy="2894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33124" name="Group 4"/>
          <p:cNvGrpSpPr>
            <a:grpSpLocks/>
          </p:cNvGrpSpPr>
          <p:nvPr/>
        </p:nvGrpSpPr>
        <p:grpSpPr bwMode="auto">
          <a:xfrm>
            <a:off x="601664" y="1295400"/>
            <a:ext cx="2484437" cy="1197769"/>
            <a:chOff x="379" y="1088"/>
            <a:chExt cx="1565" cy="1006"/>
          </a:xfrm>
        </p:grpSpPr>
        <p:sp>
          <p:nvSpPr>
            <p:cNvPr id="132127" name="Line 5"/>
            <p:cNvSpPr>
              <a:spLocks noChangeShapeType="1"/>
            </p:cNvSpPr>
            <p:nvPr/>
          </p:nvSpPr>
          <p:spPr bwMode="auto">
            <a:xfrm>
              <a:off x="1424" y="1560"/>
              <a:ext cx="520" cy="176"/>
            </a:xfrm>
            <a:prstGeom prst="line">
              <a:avLst/>
            </a:prstGeom>
            <a:noFill/>
            <a:ln w="76200">
              <a:solidFill>
                <a:srgbClr val="175097"/>
              </a:solidFill>
              <a:round/>
              <a:headEnd/>
              <a:tailEnd type="triangle" w="sm" len="sm"/>
            </a:ln>
            <a:extLst>
              <a:ext uri="{909E8E84-426E-40DD-AFC4-6F175D3DCCD1}">
                <a14:hiddenFill xmlns:a14="http://schemas.microsoft.com/office/drawing/2010/main">
                  <a:noFill/>
                </a14:hiddenFill>
              </a:ext>
            </a:extLst>
          </p:spPr>
          <p:txBody>
            <a:bodyPr wrap="none" anchor="ctr"/>
            <a:lstStyle/>
            <a:p>
              <a:endParaRPr lang="en-US" sz="1400"/>
            </a:p>
          </p:txBody>
        </p:sp>
        <p:grpSp>
          <p:nvGrpSpPr>
            <p:cNvPr id="132128" name="Group 6"/>
            <p:cNvGrpSpPr>
              <a:grpSpLocks/>
            </p:cNvGrpSpPr>
            <p:nvPr/>
          </p:nvGrpSpPr>
          <p:grpSpPr bwMode="auto">
            <a:xfrm>
              <a:off x="379" y="1088"/>
              <a:ext cx="1120" cy="1006"/>
              <a:chOff x="251" y="1088"/>
              <a:chExt cx="1120" cy="1006"/>
            </a:xfrm>
          </p:grpSpPr>
          <p:sp>
            <p:nvSpPr>
              <p:cNvPr id="133127" name="Rectangle 7"/>
              <p:cNvSpPr>
                <a:spLocks noChangeArrowheads="1"/>
              </p:cNvSpPr>
              <p:nvPr/>
            </p:nvSpPr>
            <p:spPr bwMode="auto">
              <a:xfrm>
                <a:off x="251" y="1088"/>
                <a:ext cx="1120" cy="1000"/>
              </a:xfrm>
              <a:prstGeom prst="rect">
                <a:avLst/>
              </a:prstGeom>
              <a:solidFill>
                <a:schemeClr val="accent3"/>
              </a:solidFill>
              <a:ln w="28575">
                <a:solidFill>
                  <a:schemeClr val="tx1"/>
                </a:solidFill>
                <a:miter lim="800000"/>
                <a:headEnd/>
                <a:tailEnd/>
              </a:ln>
              <a:effectLst/>
              <a:extLst/>
            </p:spPr>
            <p:txBody>
              <a:bodyPr wrap="none" anchor="ctr"/>
              <a:lstStyle/>
              <a:p>
                <a:pPr fontAlgn="auto">
                  <a:spcBef>
                    <a:spcPts val="0"/>
                  </a:spcBef>
                  <a:spcAft>
                    <a:spcPts val="0"/>
                  </a:spcAft>
                  <a:defRPr/>
                </a:pPr>
                <a:endParaRPr lang="en-US" sz="1400" dirty="0">
                  <a:latin typeface="+mn-lt"/>
                  <a:cs typeface="+mn-cs"/>
                </a:endParaRPr>
              </a:p>
            </p:txBody>
          </p:sp>
          <p:sp>
            <p:nvSpPr>
              <p:cNvPr id="132130" name="Rectangle 8"/>
              <p:cNvSpPr>
                <a:spLocks noChangeArrowheads="1"/>
              </p:cNvSpPr>
              <p:nvPr/>
            </p:nvSpPr>
            <p:spPr bwMode="auto">
              <a:xfrm>
                <a:off x="293" y="1139"/>
                <a:ext cx="1036" cy="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90500" indent="-190500">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nSpc>
                    <a:spcPct val="85000"/>
                  </a:lnSpc>
                  <a:spcBef>
                    <a:spcPct val="20000"/>
                  </a:spcBef>
                </a:pPr>
                <a:r>
                  <a:rPr lang="en-US" altLang="en-US" sz="1400"/>
                  <a:t>Planning Data</a:t>
                </a:r>
              </a:p>
              <a:p>
                <a:pPr>
                  <a:lnSpc>
                    <a:spcPct val="85000"/>
                  </a:lnSpc>
                  <a:spcBef>
                    <a:spcPct val="20000"/>
                  </a:spcBef>
                  <a:buFont typeface="Times" pitchFamily="18" charset="0"/>
                  <a:buChar char="•"/>
                </a:pPr>
                <a:r>
                  <a:rPr lang="en-US" altLang="en-US" sz="1400"/>
                  <a:t>Master schedule</a:t>
                </a:r>
              </a:p>
              <a:p>
                <a:pPr>
                  <a:lnSpc>
                    <a:spcPct val="85000"/>
                  </a:lnSpc>
                  <a:spcBef>
                    <a:spcPct val="20000"/>
                  </a:spcBef>
                  <a:buFont typeface="Times" pitchFamily="18" charset="0"/>
                  <a:buChar char="•"/>
                </a:pPr>
                <a:r>
                  <a:rPr lang="en-US" altLang="en-US" sz="1400"/>
                  <a:t>BOM</a:t>
                </a:r>
              </a:p>
              <a:p>
                <a:pPr>
                  <a:lnSpc>
                    <a:spcPct val="85000"/>
                  </a:lnSpc>
                  <a:spcBef>
                    <a:spcPct val="20000"/>
                  </a:spcBef>
                  <a:buFont typeface="Times" pitchFamily="18" charset="0"/>
                  <a:buChar char="•"/>
                </a:pPr>
                <a:r>
                  <a:rPr lang="en-US" altLang="en-US" sz="1400"/>
                  <a:t>Inventory</a:t>
                </a:r>
              </a:p>
            </p:txBody>
          </p:sp>
        </p:grpSp>
      </p:grpSp>
      <p:grpSp>
        <p:nvGrpSpPr>
          <p:cNvPr id="133129" name="Group 9"/>
          <p:cNvGrpSpPr>
            <a:grpSpLocks/>
          </p:cNvGrpSpPr>
          <p:nvPr/>
        </p:nvGrpSpPr>
        <p:grpSpPr bwMode="auto">
          <a:xfrm>
            <a:off x="601664" y="2552699"/>
            <a:ext cx="2484437" cy="542925"/>
            <a:chOff x="379" y="2144"/>
            <a:chExt cx="1565" cy="456"/>
          </a:xfrm>
        </p:grpSpPr>
        <p:sp>
          <p:nvSpPr>
            <p:cNvPr id="132123" name="Line 10"/>
            <p:cNvSpPr>
              <a:spLocks noChangeShapeType="1"/>
            </p:cNvSpPr>
            <p:nvPr/>
          </p:nvSpPr>
          <p:spPr bwMode="auto">
            <a:xfrm flipV="1">
              <a:off x="1440" y="2336"/>
              <a:ext cx="504" cy="40"/>
            </a:xfrm>
            <a:prstGeom prst="line">
              <a:avLst/>
            </a:prstGeom>
            <a:noFill/>
            <a:ln w="76200">
              <a:solidFill>
                <a:srgbClr val="175097"/>
              </a:solidFill>
              <a:round/>
              <a:headEnd/>
              <a:tailEnd type="triangle" w="sm" len="sm"/>
            </a:ln>
            <a:extLst>
              <a:ext uri="{909E8E84-426E-40DD-AFC4-6F175D3DCCD1}">
                <a14:hiddenFill xmlns:a14="http://schemas.microsoft.com/office/drawing/2010/main">
                  <a:noFill/>
                </a14:hiddenFill>
              </a:ext>
            </a:extLst>
          </p:spPr>
          <p:txBody>
            <a:bodyPr wrap="none" anchor="ctr"/>
            <a:lstStyle/>
            <a:p>
              <a:endParaRPr lang="en-US" sz="1400"/>
            </a:p>
          </p:txBody>
        </p:sp>
        <p:grpSp>
          <p:nvGrpSpPr>
            <p:cNvPr id="132124" name="Group 11"/>
            <p:cNvGrpSpPr>
              <a:grpSpLocks/>
            </p:cNvGrpSpPr>
            <p:nvPr/>
          </p:nvGrpSpPr>
          <p:grpSpPr bwMode="auto">
            <a:xfrm>
              <a:off x="379" y="2144"/>
              <a:ext cx="1120" cy="456"/>
              <a:chOff x="320" y="2158"/>
              <a:chExt cx="1120" cy="456"/>
            </a:xfrm>
          </p:grpSpPr>
          <p:sp>
            <p:nvSpPr>
              <p:cNvPr id="133132" name="Rectangle 12"/>
              <p:cNvSpPr>
                <a:spLocks noChangeArrowheads="1"/>
              </p:cNvSpPr>
              <p:nvPr/>
            </p:nvSpPr>
            <p:spPr bwMode="auto">
              <a:xfrm>
                <a:off x="320" y="2158"/>
                <a:ext cx="1120" cy="456"/>
              </a:xfrm>
              <a:prstGeom prst="rect">
                <a:avLst/>
              </a:prstGeom>
              <a:solidFill>
                <a:schemeClr val="accent3"/>
              </a:solidFill>
              <a:ln w="28575">
                <a:solidFill>
                  <a:schemeClr val="tx1"/>
                </a:solidFill>
                <a:miter lim="800000"/>
                <a:headEnd/>
                <a:tailEnd/>
              </a:ln>
              <a:effectLst/>
              <a:extLst/>
            </p:spPr>
            <p:txBody>
              <a:bodyPr wrap="none" anchor="ctr"/>
              <a:lstStyle/>
              <a:p>
                <a:pPr fontAlgn="auto">
                  <a:spcBef>
                    <a:spcPts val="0"/>
                  </a:spcBef>
                  <a:spcAft>
                    <a:spcPts val="0"/>
                  </a:spcAft>
                  <a:defRPr/>
                </a:pPr>
                <a:endParaRPr lang="en-US" sz="1400" dirty="0">
                  <a:latin typeface="+mn-lt"/>
                  <a:cs typeface="+mn-cs"/>
                </a:endParaRPr>
              </a:p>
            </p:txBody>
          </p:sp>
          <p:sp>
            <p:nvSpPr>
              <p:cNvPr id="132126" name="Rectangle 13"/>
              <p:cNvSpPr>
                <a:spLocks noChangeArrowheads="1"/>
              </p:cNvSpPr>
              <p:nvPr/>
            </p:nvSpPr>
            <p:spPr bwMode="auto">
              <a:xfrm>
                <a:off x="534" y="2210"/>
                <a:ext cx="692" cy="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gn="ctr">
                  <a:lnSpc>
                    <a:spcPct val="85000"/>
                  </a:lnSpc>
                  <a:spcBef>
                    <a:spcPct val="20000"/>
                  </a:spcBef>
                </a:pPr>
                <a:r>
                  <a:rPr lang="en-US" altLang="en-US" sz="1400"/>
                  <a:t>Priority rules</a:t>
                </a:r>
              </a:p>
            </p:txBody>
          </p:sp>
        </p:grpSp>
      </p:grpSp>
      <p:grpSp>
        <p:nvGrpSpPr>
          <p:cNvPr id="133134" name="Group 14"/>
          <p:cNvGrpSpPr>
            <a:grpSpLocks/>
          </p:cNvGrpSpPr>
          <p:nvPr/>
        </p:nvGrpSpPr>
        <p:grpSpPr bwMode="auto">
          <a:xfrm>
            <a:off x="601664" y="3162299"/>
            <a:ext cx="2484437" cy="933450"/>
            <a:chOff x="379" y="2656"/>
            <a:chExt cx="1565" cy="784"/>
          </a:xfrm>
        </p:grpSpPr>
        <p:sp>
          <p:nvSpPr>
            <p:cNvPr id="132119" name="Line 15"/>
            <p:cNvSpPr>
              <a:spLocks noChangeShapeType="1"/>
            </p:cNvSpPr>
            <p:nvPr/>
          </p:nvSpPr>
          <p:spPr bwMode="auto">
            <a:xfrm flipV="1">
              <a:off x="1440" y="2776"/>
              <a:ext cx="504" cy="240"/>
            </a:xfrm>
            <a:prstGeom prst="line">
              <a:avLst/>
            </a:prstGeom>
            <a:noFill/>
            <a:ln w="76200">
              <a:solidFill>
                <a:srgbClr val="175097"/>
              </a:solidFill>
              <a:round/>
              <a:headEnd/>
              <a:tailEnd type="triangle" w="sm" len="sm"/>
            </a:ln>
            <a:extLst>
              <a:ext uri="{909E8E84-426E-40DD-AFC4-6F175D3DCCD1}">
                <a14:hiddenFill xmlns:a14="http://schemas.microsoft.com/office/drawing/2010/main">
                  <a:noFill/>
                </a14:hiddenFill>
              </a:ext>
            </a:extLst>
          </p:spPr>
          <p:txBody>
            <a:bodyPr wrap="none" anchor="ctr"/>
            <a:lstStyle/>
            <a:p>
              <a:endParaRPr lang="en-US" sz="1400"/>
            </a:p>
          </p:txBody>
        </p:sp>
        <p:grpSp>
          <p:nvGrpSpPr>
            <p:cNvPr id="132120" name="Group 16"/>
            <p:cNvGrpSpPr>
              <a:grpSpLocks/>
            </p:cNvGrpSpPr>
            <p:nvPr/>
          </p:nvGrpSpPr>
          <p:grpSpPr bwMode="auto">
            <a:xfrm>
              <a:off x="379" y="2656"/>
              <a:ext cx="1120" cy="784"/>
              <a:chOff x="341" y="2656"/>
              <a:chExt cx="1120" cy="784"/>
            </a:xfrm>
          </p:grpSpPr>
          <p:sp>
            <p:nvSpPr>
              <p:cNvPr id="133137" name="Rectangle 17"/>
              <p:cNvSpPr>
                <a:spLocks noChangeArrowheads="1"/>
              </p:cNvSpPr>
              <p:nvPr/>
            </p:nvSpPr>
            <p:spPr bwMode="auto">
              <a:xfrm>
                <a:off x="341" y="2656"/>
                <a:ext cx="1120" cy="784"/>
              </a:xfrm>
              <a:prstGeom prst="rect">
                <a:avLst/>
              </a:prstGeom>
              <a:solidFill>
                <a:schemeClr val="accent3"/>
              </a:solidFill>
              <a:ln w="28575">
                <a:solidFill>
                  <a:schemeClr val="tx1"/>
                </a:solidFill>
                <a:miter lim="800000"/>
                <a:headEnd/>
                <a:tailEnd/>
              </a:ln>
              <a:effectLst/>
              <a:extLst/>
            </p:spPr>
            <p:txBody>
              <a:bodyPr wrap="none" anchor="ctr"/>
              <a:lstStyle/>
              <a:p>
                <a:pPr fontAlgn="auto">
                  <a:spcBef>
                    <a:spcPts val="0"/>
                  </a:spcBef>
                  <a:spcAft>
                    <a:spcPts val="0"/>
                  </a:spcAft>
                  <a:defRPr/>
                </a:pPr>
                <a:endParaRPr lang="en-US" sz="1400" dirty="0">
                  <a:latin typeface="+mn-lt"/>
                  <a:cs typeface="+mn-cs"/>
                </a:endParaRPr>
              </a:p>
            </p:txBody>
          </p:sp>
          <p:sp>
            <p:nvSpPr>
              <p:cNvPr id="132122" name="Rectangle 18"/>
              <p:cNvSpPr>
                <a:spLocks noChangeArrowheads="1"/>
              </p:cNvSpPr>
              <p:nvPr/>
            </p:nvSpPr>
            <p:spPr bwMode="auto">
              <a:xfrm>
                <a:off x="383" y="2727"/>
                <a:ext cx="1036" cy="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90500" indent="-190500">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nSpc>
                    <a:spcPct val="85000"/>
                  </a:lnSpc>
                  <a:spcBef>
                    <a:spcPct val="20000"/>
                  </a:spcBef>
                  <a:buFont typeface="Times" pitchFamily="18" charset="0"/>
                  <a:buChar char="•"/>
                </a:pPr>
                <a:r>
                  <a:rPr lang="en-US" altLang="en-US" sz="1400"/>
                  <a:t>Expert systems</a:t>
                </a:r>
              </a:p>
              <a:p>
                <a:pPr>
                  <a:lnSpc>
                    <a:spcPct val="85000"/>
                  </a:lnSpc>
                  <a:spcBef>
                    <a:spcPct val="20000"/>
                  </a:spcBef>
                  <a:buFont typeface="Times" pitchFamily="18" charset="0"/>
                  <a:buChar char="•"/>
                </a:pPr>
                <a:r>
                  <a:rPr lang="en-US" altLang="en-US" sz="1400"/>
                  <a:t>Simulation models</a:t>
                </a:r>
              </a:p>
            </p:txBody>
          </p:sp>
        </p:grpSp>
      </p:grpSp>
      <p:grpSp>
        <p:nvGrpSpPr>
          <p:cNvPr id="133139" name="Group 19"/>
          <p:cNvGrpSpPr>
            <a:grpSpLocks/>
          </p:cNvGrpSpPr>
          <p:nvPr/>
        </p:nvGrpSpPr>
        <p:grpSpPr bwMode="auto">
          <a:xfrm>
            <a:off x="6045201" y="1362077"/>
            <a:ext cx="2493963" cy="762001"/>
            <a:chOff x="3808" y="1144"/>
            <a:chExt cx="1571" cy="640"/>
          </a:xfrm>
        </p:grpSpPr>
        <p:sp>
          <p:nvSpPr>
            <p:cNvPr id="132115" name="Line 20"/>
            <p:cNvSpPr>
              <a:spLocks noChangeShapeType="1"/>
            </p:cNvSpPr>
            <p:nvPr/>
          </p:nvSpPr>
          <p:spPr bwMode="auto">
            <a:xfrm flipH="1">
              <a:off x="3808" y="1456"/>
              <a:ext cx="520" cy="176"/>
            </a:xfrm>
            <a:prstGeom prst="line">
              <a:avLst/>
            </a:prstGeom>
            <a:noFill/>
            <a:ln w="76200">
              <a:solidFill>
                <a:srgbClr val="175097"/>
              </a:solidFill>
              <a:round/>
              <a:headEnd/>
              <a:tailEnd type="triangle" w="sm" len="sm"/>
            </a:ln>
            <a:extLst>
              <a:ext uri="{909E8E84-426E-40DD-AFC4-6F175D3DCCD1}">
                <a14:hiddenFill xmlns:a14="http://schemas.microsoft.com/office/drawing/2010/main">
                  <a:noFill/>
                </a14:hiddenFill>
              </a:ext>
            </a:extLst>
          </p:spPr>
          <p:txBody>
            <a:bodyPr wrap="none" anchor="ctr"/>
            <a:lstStyle/>
            <a:p>
              <a:endParaRPr lang="en-US" sz="1400"/>
            </a:p>
          </p:txBody>
        </p:sp>
        <p:grpSp>
          <p:nvGrpSpPr>
            <p:cNvPr id="132116" name="Group 21"/>
            <p:cNvGrpSpPr>
              <a:grpSpLocks/>
            </p:cNvGrpSpPr>
            <p:nvPr/>
          </p:nvGrpSpPr>
          <p:grpSpPr bwMode="auto">
            <a:xfrm>
              <a:off x="4259" y="1144"/>
              <a:ext cx="1120" cy="640"/>
              <a:chOff x="4259" y="1144"/>
              <a:chExt cx="1120" cy="640"/>
            </a:xfrm>
          </p:grpSpPr>
          <p:sp>
            <p:nvSpPr>
              <p:cNvPr id="133142" name="Rectangle 22"/>
              <p:cNvSpPr>
                <a:spLocks noChangeArrowheads="1"/>
              </p:cNvSpPr>
              <p:nvPr/>
            </p:nvSpPr>
            <p:spPr bwMode="auto">
              <a:xfrm>
                <a:off x="4259" y="1144"/>
                <a:ext cx="1120" cy="640"/>
              </a:xfrm>
              <a:prstGeom prst="rect">
                <a:avLst/>
              </a:prstGeom>
              <a:solidFill>
                <a:schemeClr val="accent3"/>
              </a:solidFill>
              <a:ln w="28575">
                <a:solidFill>
                  <a:schemeClr val="tx1"/>
                </a:solidFill>
                <a:miter lim="800000"/>
                <a:headEnd/>
                <a:tailEnd/>
              </a:ln>
              <a:effectLst/>
              <a:extLst/>
            </p:spPr>
            <p:txBody>
              <a:bodyPr wrap="none" anchor="ctr"/>
              <a:lstStyle/>
              <a:p>
                <a:pPr fontAlgn="auto">
                  <a:spcBef>
                    <a:spcPts val="0"/>
                  </a:spcBef>
                  <a:spcAft>
                    <a:spcPts val="0"/>
                  </a:spcAft>
                  <a:defRPr/>
                </a:pPr>
                <a:endParaRPr lang="en-US" sz="1400" dirty="0">
                  <a:latin typeface="+mn-lt"/>
                  <a:cs typeface="+mn-cs"/>
                </a:endParaRPr>
              </a:p>
            </p:txBody>
          </p:sp>
          <p:sp>
            <p:nvSpPr>
              <p:cNvPr id="132118" name="Rectangle 23"/>
              <p:cNvSpPr>
                <a:spLocks noChangeArrowheads="1"/>
              </p:cNvSpPr>
              <p:nvPr/>
            </p:nvSpPr>
            <p:spPr bwMode="auto">
              <a:xfrm>
                <a:off x="4261" y="1209"/>
                <a:ext cx="1116" cy="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90500" indent="-190500">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nSpc>
                    <a:spcPct val="85000"/>
                  </a:lnSpc>
                  <a:spcBef>
                    <a:spcPct val="20000"/>
                  </a:spcBef>
                  <a:buFont typeface="Times" pitchFamily="18" charset="0"/>
                  <a:buChar char="•"/>
                </a:pPr>
                <a:r>
                  <a:rPr lang="en-US" altLang="en-US" sz="1400"/>
                  <a:t>Routing files</a:t>
                </a:r>
              </a:p>
              <a:p>
                <a:pPr>
                  <a:lnSpc>
                    <a:spcPct val="85000"/>
                  </a:lnSpc>
                  <a:spcBef>
                    <a:spcPct val="20000"/>
                  </a:spcBef>
                  <a:buFont typeface="Times" pitchFamily="18" charset="0"/>
                  <a:buChar char="•"/>
                </a:pPr>
                <a:r>
                  <a:rPr lang="en-US" altLang="en-US" sz="1400"/>
                  <a:t>Work center information</a:t>
                </a:r>
              </a:p>
            </p:txBody>
          </p:sp>
        </p:grpSp>
      </p:grpSp>
      <p:grpSp>
        <p:nvGrpSpPr>
          <p:cNvPr id="133144" name="Group 24"/>
          <p:cNvGrpSpPr>
            <a:grpSpLocks/>
          </p:cNvGrpSpPr>
          <p:nvPr/>
        </p:nvGrpSpPr>
        <p:grpSpPr bwMode="auto">
          <a:xfrm>
            <a:off x="6045201" y="2343153"/>
            <a:ext cx="2493963" cy="723901"/>
            <a:chOff x="3808" y="1968"/>
            <a:chExt cx="1571" cy="608"/>
          </a:xfrm>
        </p:grpSpPr>
        <p:sp>
          <p:nvSpPr>
            <p:cNvPr id="132111" name="Line 25"/>
            <p:cNvSpPr>
              <a:spLocks noChangeShapeType="1"/>
            </p:cNvSpPr>
            <p:nvPr/>
          </p:nvSpPr>
          <p:spPr bwMode="auto">
            <a:xfrm flipH="1">
              <a:off x="3808" y="2256"/>
              <a:ext cx="528" cy="80"/>
            </a:xfrm>
            <a:prstGeom prst="line">
              <a:avLst/>
            </a:prstGeom>
            <a:noFill/>
            <a:ln w="76200">
              <a:solidFill>
                <a:srgbClr val="175097"/>
              </a:solidFill>
              <a:round/>
              <a:headEnd/>
              <a:tailEnd type="triangle" w="sm" len="sm"/>
            </a:ln>
            <a:extLst>
              <a:ext uri="{909E8E84-426E-40DD-AFC4-6F175D3DCCD1}">
                <a14:hiddenFill xmlns:a14="http://schemas.microsoft.com/office/drawing/2010/main">
                  <a:noFill/>
                </a14:hiddenFill>
              </a:ext>
            </a:extLst>
          </p:spPr>
          <p:txBody>
            <a:bodyPr wrap="none" anchor="ctr"/>
            <a:lstStyle/>
            <a:p>
              <a:endParaRPr lang="en-US" sz="1400"/>
            </a:p>
          </p:txBody>
        </p:sp>
        <p:grpSp>
          <p:nvGrpSpPr>
            <p:cNvPr id="132112" name="Group 26"/>
            <p:cNvGrpSpPr>
              <a:grpSpLocks/>
            </p:cNvGrpSpPr>
            <p:nvPr/>
          </p:nvGrpSpPr>
          <p:grpSpPr bwMode="auto">
            <a:xfrm>
              <a:off x="4259" y="1968"/>
              <a:ext cx="1120" cy="608"/>
              <a:chOff x="4216" y="1960"/>
              <a:chExt cx="1120" cy="608"/>
            </a:xfrm>
          </p:grpSpPr>
          <p:sp>
            <p:nvSpPr>
              <p:cNvPr id="133147" name="Rectangle 27"/>
              <p:cNvSpPr>
                <a:spLocks noChangeArrowheads="1"/>
              </p:cNvSpPr>
              <p:nvPr/>
            </p:nvSpPr>
            <p:spPr bwMode="auto">
              <a:xfrm>
                <a:off x="4216" y="1960"/>
                <a:ext cx="1120" cy="608"/>
              </a:xfrm>
              <a:prstGeom prst="rect">
                <a:avLst/>
              </a:prstGeom>
              <a:solidFill>
                <a:schemeClr val="accent3"/>
              </a:solidFill>
              <a:ln w="28575">
                <a:solidFill>
                  <a:schemeClr val="tx1"/>
                </a:solidFill>
                <a:miter lim="800000"/>
                <a:headEnd/>
                <a:tailEnd/>
              </a:ln>
              <a:effectLst/>
              <a:extLst/>
            </p:spPr>
            <p:txBody>
              <a:bodyPr wrap="none" anchor="ctr"/>
              <a:lstStyle/>
              <a:p>
                <a:pPr fontAlgn="auto">
                  <a:spcBef>
                    <a:spcPts val="0"/>
                  </a:spcBef>
                  <a:spcAft>
                    <a:spcPts val="0"/>
                  </a:spcAft>
                  <a:defRPr/>
                </a:pPr>
                <a:endParaRPr lang="en-US" sz="1400" dirty="0">
                  <a:latin typeface="+mn-lt"/>
                  <a:cs typeface="+mn-cs"/>
                </a:endParaRPr>
              </a:p>
            </p:txBody>
          </p:sp>
          <p:sp>
            <p:nvSpPr>
              <p:cNvPr id="132114" name="Rectangle 28"/>
              <p:cNvSpPr>
                <a:spLocks noChangeArrowheads="1"/>
              </p:cNvSpPr>
              <p:nvPr/>
            </p:nvSpPr>
            <p:spPr bwMode="auto">
              <a:xfrm>
                <a:off x="4330" y="2010"/>
                <a:ext cx="892" cy="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gn="ctr">
                  <a:lnSpc>
                    <a:spcPct val="85000"/>
                  </a:lnSpc>
                  <a:spcBef>
                    <a:spcPct val="20000"/>
                  </a:spcBef>
                </a:pPr>
                <a:r>
                  <a:rPr lang="en-US" altLang="en-US" sz="1400"/>
                  <a:t>Tooling and other resources</a:t>
                </a:r>
              </a:p>
            </p:txBody>
          </p:sp>
        </p:grpSp>
      </p:grpSp>
      <p:grpSp>
        <p:nvGrpSpPr>
          <p:cNvPr id="133149" name="Group 29"/>
          <p:cNvGrpSpPr>
            <a:grpSpLocks/>
          </p:cNvGrpSpPr>
          <p:nvPr/>
        </p:nvGrpSpPr>
        <p:grpSpPr bwMode="auto">
          <a:xfrm>
            <a:off x="6045201" y="3286125"/>
            <a:ext cx="2493963" cy="561975"/>
            <a:chOff x="3808" y="2760"/>
            <a:chExt cx="1571" cy="472"/>
          </a:xfrm>
        </p:grpSpPr>
        <p:sp>
          <p:nvSpPr>
            <p:cNvPr id="132107" name="Line 30"/>
            <p:cNvSpPr>
              <a:spLocks noChangeShapeType="1"/>
            </p:cNvSpPr>
            <p:nvPr/>
          </p:nvSpPr>
          <p:spPr bwMode="auto">
            <a:xfrm flipH="1" flipV="1">
              <a:off x="3808" y="2792"/>
              <a:ext cx="528" cy="216"/>
            </a:xfrm>
            <a:prstGeom prst="line">
              <a:avLst/>
            </a:prstGeom>
            <a:noFill/>
            <a:ln w="76200">
              <a:solidFill>
                <a:srgbClr val="175097"/>
              </a:solidFill>
              <a:round/>
              <a:headEnd/>
              <a:tailEnd type="triangle" w="sm" len="sm"/>
            </a:ln>
            <a:extLst>
              <a:ext uri="{909E8E84-426E-40DD-AFC4-6F175D3DCCD1}">
                <a14:hiddenFill xmlns:a14="http://schemas.microsoft.com/office/drawing/2010/main">
                  <a:noFill/>
                </a14:hiddenFill>
              </a:ext>
            </a:extLst>
          </p:spPr>
          <p:txBody>
            <a:bodyPr wrap="none" anchor="ctr"/>
            <a:lstStyle/>
            <a:p>
              <a:endParaRPr lang="en-US" sz="1400"/>
            </a:p>
          </p:txBody>
        </p:sp>
        <p:grpSp>
          <p:nvGrpSpPr>
            <p:cNvPr id="132108" name="Group 31"/>
            <p:cNvGrpSpPr>
              <a:grpSpLocks/>
            </p:cNvGrpSpPr>
            <p:nvPr/>
          </p:nvGrpSpPr>
          <p:grpSpPr bwMode="auto">
            <a:xfrm>
              <a:off x="4259" y="2760"/>
              <a:ext cx="1120" cy="472"/>
              <a:chOff x="4248" y="2760"/>
              <a:chExt cx="1120" cy="472"/>
            </a:xfrm>
          </p:grpSpPr>
          <p:sp>
            <p:nvSpPr>
              <p:cNvPr id="133152" name="Rectangle 32"/>
              <p:cNvSpPr>
                <a:spLocks noChangeArrowheads="1"/>
              </p:cNvSpPr>
              <p:nvPr/>
            </p:nvSpPr>
            <p:spPr bwMode="auto">
              <a:xfrm>
                <a:off x="4248" y="2760"/>
                <a:ext cx="1120" cy="472"/>
              </a:xfrm>
              <a:prstGeom prst="rect">
                <a:avLst/>
              </a:prstGeom>
              <a:solidFill>
                <a:schemeClr val="accent3"/>
              </a:solidFill>
              <a:ln w="28575">
                <a:solidFill>
                  <a:schemeClr val="tx1"/>
                </a:solidFill>
                <a:miter lim="800000"/>
                <a:headEnd/>
                <a:tailEnd/>
              </a:ln>
              <a:effectLst/>
              <a:extLst/>
            </p:spPr>
            <p:txBody>
              <a:bodyPr wrap="none" anchor="ctr"/>
              <a:lstStyle/>
              <a:p>
                <a:pPr fontAlgn="auto">
                  <a:spcBef>
                    <a:spcPts val="0"/>
                  </a:spcBef>
                  <a:spcAft>
                    <a:spcPts val="0"/>
                  </a:spcAft>
                  <a:defRPr/>
                </a:pPr>
                <a:endParaRPr lang="en-US" sz="1400" dirty="0">
                  <a:latin typeface="+mn-lt"/>
                  <a:cs typeface="+mn-cs"/>
                </a:endParaRPr>
              </a:p>
            </p:txBody>
          </p:sp>
          <p:sp>
            <p:nvSpPr>
              <p:cNvPr id="132110" name="Rectangle 33"/>
              <p:cNvSpPr>
                <a:spLocks noChangeArrowheads="1"/>
              </p:cNvSpPr>
              <p:nvPr/>
            </p:nvSpPr>
            <p:spPr bwMode="auto">
              <a:xfrm>
                <a:off x="4354" y="2820"/>
                <a:ext cx="908" cy="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gn="ctr">
                  <a:lnSpc>
                    <a:spcPct val="85000"/>
                  </a:lnSpc>
                  <a:spcBef>
                    <a:spcPct val="20000"/>
                  </a:spcBef>
                </a:pPr>
                <a:r>
                  <a:rPr lang="en-US" altLang="en-US" sz="1400"/>
                  <a:t>Setups and run time</a:t>
                </a:r>
              </a:p>
            </p:txBody>
          </p:sp>
        </p:grpSp>
      </p:grpSp>
      <p:sp>
        <p:nvSpPr>
          <p:cNvPr id="133154" name="Rectangle 34"/>
          <p:cNvSpPr>
            <a:spLocks noChangeArrowheads="1"/>
          </p:cNvSpPr>
          <p:nvPr/>
        </p:nvSpPr>
        <p:spPr bwMode="auto">
          <a:xfrm>
            <a:off x="7019925" y="4541044"/>
            <a:ext cx="12218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600"/>
              <a:t>Figure </a:t>
            </a:r>
            <a:r>
              <a:rPr lang="en-US" altLang="en-US" sz="1600">
                <a:solidFill>
                  <a:schemeClr val="tx2"/>
                </a:solidFill>
              </a:rPr>
              <a:t>15.5</a:t>
            </a:r>
          </a:p>
        </p:txBody>
      </p:sp>
      <p:sp>
        <p:nvSpPr>
          <p:cNvPr id="133155" name="Rectangle 35"/>
          <p:cNvSpPr>
            <a:spLocks noChangeArrowheads="1"/>
          </p:cNvSpPr>
          <p:nvPr/>
        </p:nvSpPr>
        <p:spPr bwMode="auto">
          <a:xfrm>
            <a:off x="2643188" y="1254919"/>
            <a:ext cx="29658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200" b="1"/>
              <a:t>Interactive Finite Capacity Scheduling</a:t>
            </a:r>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1000"/>
                                  </p:stCondLst>
                                  <p:childTnLst>
                                    <p:set>
                                      <p:cBhvr>
                                        <p:cTn id="6" dur="1" fill="hold">
                                          <p:stCondLst>
                                            <p:cond delay="0"/>
                                          </p:stCondLst>
                                        </p:cTn>
                                        <p:tgtEl>
                                          <p:spTgt spid="133123"/>
                                        </p:tgtEl>
                                        <p:attrNameLst>
                                          <p:attrName>style.visibility</p:attrName>
                                        </p:attrNameLst>
                                      </p:cBhvr>
                                      <p:to>
                                        <p:strVal val="visible"/>
                                      </p:to>
                                    </p:set>
                                    <p:animEffect transition="in" filter="dissolve">
                                      <p:cBhvr>
                                        <p:cTn id="7" dur="1000"/>
                                        <p:tgtEl>
                                          <p:spTgt spid="133123"/>
                                        </p:tgtEl>
                                      </p:cBhvr>
                                    </p:animEffect>
                                  </p:childTnLst>
                                </p:cTn>
                              </p:par>
                            </p:childTnLst>
                          </p:cTn>
                        </p:par>
                        <p:par>
                          <p:cTn id="8" fill="hold" nodeType="afterGroup">
                            <p:stCondLst>
                              <p:cond delay="2000"/>
                            </p:stCondLst>
                            <p:childTnLst>
                              <p:par>
                                <p:cTn id="9" presetID="22" presetClass="entr" presetSubtype="8" fill="hold" grpId="0" nodeType="afterEffect">
                                  <p:stCondLst>
                                    <p:cond delay="1000"/>
                                  </p:stCondLst>
                                  <p:childTnLst>
                                    <p:set>
                                      <p:cBhvr>
                                        <p:cTn id="10" dur="1" fill="hold">
                                          <p:stCondLst>
                                            <p:cond delay="0"/>
                                          </p:stCondLst>
                                        </p:cTn>
                                        <p:tgtEl>
                                          <p:spTgt spid="133155"/>
                                        </p:tgtEl>
                                        <p:attrNameLst>
                                          <p:attrName>style.visibility</p:attrName>
                                        </p:attrNameLst>
                                      </p:cBhvr>
                                      <p:to>
                                        <p:strVal val="visible"/>
                                      </p:to>
                                    </p:set>
                                    <p:animEffect transition="in" filter="wipe(left)">
                                      <p:cBhvr>
                                        <p:cTn id="11" dur="1000"/>
                                        <p:tgtEl>
                                          <p:spTgt spid="133155"/>
                                        </p:tgtEl>
                                      </p:cBhvr>
                                    </p:animEffect>
                                  </p:childTnLst>
                                </p:cTn>
                              </p:par>
                            </p:childTnLst>
                          </p:cTn>
                        </p:par>
                        <p:par>
                          <p:cTn id="12" fill="hold" nodeType="afterGroup">
                            <p:stCondLst>
                              <p:cond delay="4000"/>
                            </p:stCondLst>
                            <p:childTnLst>
                              <p:par>
                                <p:cTn id="13" presetID="22" presetClass="entr" presetSubtype="8" fill="hold" nodeType="afterEffect">
                                  <p:stCondLst>
                                    <p:cond delay="1000"/>
                                  </p:stCondLst>
                                  <p:childTnLst>
                                    <p:set>
                                      <p:cBhvr>
                                        <p:cTn id="14" dur="1" fill="hold">
                                          <p:stCondLst>
                                            <p:cond delay="0"/>
                                          </p:stCondLst>
                                        </p:cTn>
                                        <p:tgtEl>
                                          <p:spTgt spid="133124"/>
                                        </p:tgtEl>
                                        <p:attrNameLst>
                                          <p:attrName>style.visibility</p:attrName>
                                        </p:attrNameLst>
                                      </p:cBhvr>
                                      <p:to>
                                        <p:strVal val="visible"/>
                                      </p:to>
                                    </p:set>
                                    <p:animEffect transition="in" filter="wipe(left)">
                                      <p:cBhvr>
                                        <p:cTn id="15" dur="1000"/>
                                        <p:tgtEl>
                                          <p:spTgt spid="133124"/>
                                        </p:tgtEl>
                                      </p:cBhvr>
                                    </p:animEffect>
                                  </p:childTnLst>
                                </p:cTn>
                              </p:par>
                            </p:childTnLst>
                          </p:cTn>
                        </p:par>
                        <p:par>
                          <p:cTn id="16" fill="hold" nodeType="afterGroup">
                            <p:stCondLst>
                              <p:cond delay="6000"/>
                            </p:stCondLst>
                            <p:childTnLst>
                              <p:par>
                                <p:cTn id="17" presetID="22" presetClass="entr" presetSubtype="8" fill="hold" nodeType="afterEffect">
                                  <p:stCondLst>
                                    <p:cond delay="1000"/>
                                  </p:stCondLst>
                                  <p:childTnLst>
                                    <p:set>
                                      <p:cBhvr>
                                        <p:cTn id="18" dur="1" fill="hold">
                                          <p:stCondLst>
                                            <p:cond delay="0"/>
                                          </p:stCondLst>
                                        </p:cTn>
                                        <p:tgtEl>
                                          <p:spTgt spid="133129"/>
                                        </p:tgtEl>
                                        <p:attrNameLst>
                                          <p:attrName>style.visibility</p:attrName>
                                        </p:attrNameLst>
                                      </p:cBhvr>
                                      <p:to>
                                        <p:strVal val="visible"/>
                                      </p:to>
                                    </p:set>
                                    <p:animEffect transition="in" filter="wipe(left)">
                                      <p:cBhvr>
                                        <p:cTn id="19" dur="1000"/>
                                        <p:tgtEl>
                                          <p:spTgt spid="133129"/>
                                        </p:tgtEl>
                                      </p:cBhvr>
                                    </p:animEffect>
                                  </p:childTnLst>
                                </p:cTn>
                              </p:par>
                            </p:childTnLst>
                          </p:cTn>
                        </p:par>
                        <p:par>
                          <p:cTn id="20" fill="hold" nodeType="afterGroup">
                            <p:stCondLst>
                              <p:cond delay="8000"/>
                            </p:stCondLst>
                            <p:childTnLst>
                              <p:par>
                                <p:cTn id="21" presetID="22" presetClass="entr" presetSubtype="8" fill="hold" nodeType="afterEffect">
                                  <p:stCondLst>
                                    <p:cond delay="1000"/>
                                  </p:stCondLst>
                                  <p:childTnLst>
                                    <p:set>
                                      <p:cBhvr>
                                        <p:cTn id="22" dur="1" fill="hold">
                                          <p:stCondLst>
                                            <p:cond delay="0"/>
                                          </p:stCondLst>
                                        </p:cTn>
                                        <p:tgtEl>
                                          <p:spTgt spid="133134"/>
                                        </p:tgtEl>
                                        <p:attrNameLst>
                                          <p:attrName>style.visibility</p:attrName>
                                        </p:attrNameLst>
                                      </p:cBhvr>
                                      <p:to>
                                        <p:strVal val="visible"/>
                                      </p:to>
                                    </p:set>
                                    <p:animEffect transition="in" filter="wipe(left)">
                                      <p:cBhvr>
                                        <p:cTn id="23" dur="1000"/>
                                        <p:tgtEl>
                                          <p:spTgt spid="133134"/>
                                        </p:tgtEl>
                                      </p:cBhvr>
                                    </p:animEffect>
                                  </p:childTnLst>
                                </p:cTn>
                              </p:par>
                            </p:childTnLst>
                          </p:cTn>
                        </p:par>
                        <p:par>
                          <p:cTn id="24" fill="hold" nodeType="afterGroup">
                            <p:stCondLst>
                              <p:cond delay="10000"/>
                            </p:stCondLst>
                            <p:childTnLst>
                              <p:par>
                                <p:cTn id="25" presetID="22" presetClass="entr" presetSubtype="2" fill="hold" nodeType="afterEffect">
                                  <p:stCondLst>
                                    <p:cond delay="1000"/>
                                  </p:stCondLst>
                                  <p:childTnLst>
                                    <p:set>
                                      <p:cBhvr>
                                        <p:cTn id="26" dur="1" fill="hold">
                                          <p:stCondLst>
                                            <p:cond delay="0"/>
                                          </p:stCondLst>
                                        </p:cTn>
                                        <p:tgtEl>
                                          <p:spTgt spid="133139"/>
                                        </p:tgtEl>
                                        <p:attrNameLst>
                                          <p:attrName>style.visibility</p:attrName>
                                        </p:attrNameLst>
                                      </p:cBhvr>
                                      <p:to>
                                        <p:strVal val="visible"/>
                                      </p:to>
                                    </p:set>
                                    <p:animEffect transition="in" filter="wipe(right)">
                                      <p:cBhvr>
                                        <p:cTn id="27" dur="1000"/>
                                        <p:tgtEl>
                                          <p:spTgt spid="133139"/>
                                        </p:tgtEl>
                                      </p:cBhvr>
                                    </p:animEffect>
                                  </p:childTnLst>
                                </p:cTn>
                              </p:par>
                            </p:childTnLst>
                          </p:cTn>
                        </p:par>
                        <p:par>
                          <p:cTn id="28" fill="hold" nodeType="afterGroup">
                            <p:stCondLst>
                              <p:cond delay="12000"/>
                            </p:stCondLst>
                            <p:childTnLst>
                              <p:par>
                                <p:cTn id="29" presetID="22" presetClass="entr" presetSubtype="2" fill="hold" nodeType="afterEffect">
                                  <p:stCondLst>
                                    <p:cond delay="1000"/>
                                  </p:stCondLst>
                                  <p:childTnLst>
                                    <p:set>
                                      <p:cBhvr>
                                        <p:cTn id="30" dur="1" fill="hold">
                                          <p:stCondLst>
                                            <p:cond delay="0"/>
                                          </p:stCondLst>
                                        </p:cTn>
                                        <p:tgtEl>
                                          <p:spTgt spid="133144"/>
                                        </p:tgtEl>
                                        <p:attrNameLst>
                                          <p:attrName>style.visibility</p:attrName>
                                        </p:attrNameLst>
                                      </p:cBhvr>
                                      <p:to>
                                        <p:strVal val="visible"/>
                                      </p:to>
                                    </p:set>
                                    <p:animEffect transition="in" filter="wipe(right)">
                                      <p:cBhvr>
                                        <p:cTn id="31" dur="1000"/>
                                        <p:tgtEl>
                                          <p:spTgt spid="133144"/>
                                        </p:tgtEl>
                                      </p:cBhvr>
                                    </p:animEffect>
                                  </p:childTnLst>
                                </p:cTn>
                              </p:par>
                            </p:childTnLst>
                          </p:cTn>
                        </p:par>
                        <p:par>
                          <p:cTn id="32" fill="hold" nodeType="afterGroup">
                            <p:stCondLst>
                              <p:cond delay="14000"/>
                            </p:stCondLst>
                            <p:childTnLst>
                              <p:par>
                                <p:cTn id="33" presetID="22" presetClass="entr" presetSubtype="2" fill="hold" nodeType="afterEffect">
                                  <p:stCondLst>
                                    <p:cond delay="1000"/>
                                  </p:stCondLst>
                                  <p:childTnLst>
                                    <p:set>
                                      <p:cBhvr>
                                        <p:cTn id="34" dur="1" fill="hold">
                                          <p:stCondLst>
                                            <p:cond delay="0"/>
                                          </p:stCondLst>
                                        </p:cTn>
                                        <p:tgtEl>
                                          <p:spTgt spid="133149"/>
                                        </p:tgtEl>
                                        <p:attrNameLst>
                                          <p:attrName>style.visibility</p:attrName>
                                        </p:attrNameLst>
                                      </p:cBhvr>
                                      <p:to>
                                        <p:strVal val="visible"/>
                                      </p:to>
                                    </p:set>
                                    <p:animEffect transition="in" filter="wipe(right)">
                                      <p:cBhvr>
                                        <p:cTn id="35" dur="1000"/>
                                        <p:tgtEl>
                                          <p:spTgt spid="133149"/>
                                        </p:tgtEl>
                                      </p:cBhvr>
                                    </p:animEffect>
                                  </p:childTnLst>
                                </p:cTn>
                              </p:par>
                            </p:childTnLst>
                          </p:cTn>
                        </p:par>
                        <p:par>
                          <p:cTn id="36" fill="hold" nodeType="afterGroup">
                            <p:stCondLst>
                              <p:cond delay="16000"/>
                            </p:stCondLst>
                            <p:childTnLst>
                              <p:par>
                                <p:cTn id="37" presetID="22" presetClass="entr" presetSubtype="8" fill="hold" grpId="0" nodeType="afterEffect">
                                  <p:stCondLst>
                                    <p:cond delay="0"/>
                                  </p:stCondLst>
                                  <p:childTnLst>
                                    <p:set>
                                      <p:cBhvr>
                                        <p:cTn id="38" dur="1" fill="hold">
                                          <p:stCondLst>
                                            <p:cond delay="0"/>
                                          </p:stCondLst>
                                        </p:cTn>
                                        <p:tgtEl>
                                          <p:spTgt spid="133154"/>
                                        </p:tgtEl>
                                        <p:attrNameLst>
                                          <p:attrName>style.visibility</p:attrName>
                                        </p:attrNameLst>
                                      </p:cBhvr>
                                      <p:to>
                                        <p:strVal val="visible"/>
                                      </p:to>
                                    </p:set>
                                    <p:animEffect transition="in" filter="wipe(left)">
                                      <p:cBhvr>
                                        <p:cTn id="39" dur="1000"/>
                                        <p:tgtEl>
                                          <p:spTgt spid="1331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4" grpId="0" autoUpdateAnimBg="0"/>
      <p:bldP spid="133155" grpId="0" autoUpdateAnimBg="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Rectangle 2"/>
          <p:cNvSpPr>
            <a:spLocks noGrp="1" noChangeArrowheads="1"/>
          </p:cNvSpPr>
          <p:nvPr>
            <p:ph type="title"/>
          </p:nvPr>
        </p:nvSpPr>
        <p:spPr>
          <a:xfrm>
            <a:off x="685800" y="200025"/>
            <a:ext cx="7772400" cy="581025"/>
          </a:xfrm>
        </p:spPr>
        <p:txBody>
          <a:bodyPr>
            <a:normAutofit fontScale="90000"/>
          </a:bodyPr>
          <a:lstStyle/>
          <a:p>
            <a:r>
              <a:rPr lang="en-US" altLang="en-US" smtClean="0">
                <a:latin typeface="Arial" pitchFamily="34" charset="0"/>
                <a:cs typeface="Arial" pitchFamily="34" charset="0"/>
              </a:rPr>
              <a:t>Finite Capacity Scheduling</a:t>
            </a:r>
          </a:p>
        </p:txBody>
      </p:sp>
      <p:pic>
        <p:nvPicPr>
          <p:cNvPr id="13517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0251" y="767953"/>
            <a:ext cx="7631113" cy="4075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a:spLocks noChangeArrowheads="1"/>
          </p:cNvSpPr>
          <p:nvPr/>
        </p:nvSpPr>
        <p:spPr bwMode="auto">
          <a:xfrm>
            <a:off x="304801" y="4419600"/>
            <a:ext cx="1221809" cy="33855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600"/>
              <a:t>Figure </a:t>
            </a:r>
            <a:r>
              <a:rPr lang="en-US" altLang="en-US" sz="1600">
                <a:solidFill>
                  <a:srgbClr val="255898"/>
                </a:solidFill>
              </a:rPr>
              <a:t>15.6</a:t>
            </a:r>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nodeType="afterEffect">
                                  <p:stCondLst>
                                    <p:cond delay="1000"/>
                                  </p:stCondLst>
                                  <p:childTnLst>
                                    <p:set>
                                      <p:cBhvr>
                                        <p:cTn id="6" dur="1" fill="hold">
                                          <p:stCondLst>
                                            <p:cond delay="0"/>
                                          </p:stCondLst>
                                        </p:cTn>
                                        <p:tgtEl>
                                          <p:spTgt spid="135172"/>
                                        </p:tgtEl>
                                        <p:attrNameLst>
                                          <p:attrName>style.visibility</p:attrName>
                                        </p:attrNameLst>
                                      </p:cBhvr>
                                      <p:to>
                                        <p:strVal val="visible"/>
                                      </p:to>
                                    </p:set>
                                    <p:anim calcmode="lin" valueType="num">
                                      <p:cBhvr>
                                        <p:cTn id="7" dur="1000" fill="hold"/>
                                        <p:tgtEl>
                                          <p:spTgt spid="135172"/>
                                        </p:tgtEl>
                                        <p:attrNameLst>
                                          <p:attrName>ppt_w</p:attrName>
                                        </p:attrNameLst>
                                      </p:cBhvr>
                                      <p:tavLst>
                                        <p:tav tm="0">
                                          <p:val>
                                            <p:strVal val="2/3*#ppt_w"/>
                                          </p:val>
                                        </p:tav>
                                        <p:tav tm="100000">
                                          <p:val>
                                            <p:strVal val="#ppt_w"/>
                                          </p:val>
                                        </p:tav>
                                      </p:tavLst>
                                    </p:anim>
                                    <p:anim calcmode="lin" valueType="num">
                                      <p:cBhvr>
                                        <p:cTn id="8" dur="1000" fill="hold"/>
                                        <p:tgtEl>
                                          <p:spTgt spid="135172"/>
                                        </p:tgtEl>
                                        <p:attrNameLst>
                                          <p:attrName>ppt_h</p:attrName>
                                        </p:attrNameLst>
                                      </p:cBhvr>
                                      <p:tavLst>
                                        <p:tav tm="0">
                                          <p:val>
                                            <p:strVal val="2/3*#ppt_h"/>
                                          </p:val>
                                        </p:tav>
                                        <p:tav tm="100000">
                                          <p:val>
                                            <p:strVal val="#ppt_h"/>
                                          </p:val>
                                        </p:tav>
                                      </p:tavLst>
                                    </p:anim>
                                  </p:childTnLst>
                                </p:cTn>
                              </p:par>
                            </p:childTnLst>
                          </p:cTn>
                        </p:par>
                        <p:par>
                          <p:cTn id="9" fill="hold" nodeType="afterGroup">
                            <p:stCondLst>
                              <p:cond delay="2000"/>
                            </p:stCondLst>
                            <p:childTnLst>
                              <p:par>
                                <p:cTn id="10" presetID="22" presetClass="entr" presetSubtype="8"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2"/>
          <p:cNvSpPr>
            <a:spLocks noGrp="1" noChangeArrowheads="1"/>
          </p:cNvSpPr>
          <p:nvPr>
            <p:ph type="title"/>
          </p:nvPr>
        </p:nvSpPr>
        <p:spPr/>
        <p:txBody>
          <a:bodyPr/>
          <a:lstStyle/>
          <a:p>
            <a:r>
              <a:rPr lang="en-US" altLang="en-US" smtClean="0">
                <a:latin typeface="Arial" pitchFamily="34" charset="0"/>
                <a:cs typeface="Arial" pitchFamily="34" charset="0"/>
              </a:rPr>
              <a:t>Scheduling Services</a:t>
            </a:r>
          </a:p>
        </p:txBody>
      </p:sp>
      <p:sp>
        <p:nvSpPr>
          <p:cNvPr id="147459" name="Rectangle 3"/>
          <p:cNvSpPr>
            <a:spLocks noChangeArrowheads="1"/>
          </p:cNvSpPr>
          <p:nvPr/>
        </p:nvSpPr>
        <p:spPr bwMode="auto">
          <a:xfrm>
            <a:off x="695326" y="992982"/>
            <a:ext cx="7718425"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nSpc>
                <a:spcPct val="90000"/>
              </a:lnSpc>
            </a:pPr>
            <a:r>
              <a:rPr lang="en-US" altLang="en-US" sz="2800"/>
              <a:t>Service systems differ from manufacturing</a:t>
            </a:r>
          </a:p>
        </p:txBody>
      </p:sp>
      <p:graphicFrame>
        <p:nvGraphicFramePr>
          <p:cNvPr id="147460" name="Group 4"/>
          <p:cNvGraphicFramePr>
            <a:graphicFrameLocks noGrp="1"/>
          </p:cNvGraphicFramePr>
          <p:nvPr/>
        </p:nvGraphicFramePr>
        <p:xfrm>
          <a:off x="558800" y="1612106"/>
          <a:ext cx="8007350" cy="2828925"/>
        </p:xfrm>
        <a:graphic>
          <a:graphicData uri="http://schemas.openxmlformats.org/drawingml/2006/table">
            <a:tbl>
              <a:tblPr>
                <a:tableStyleId>{2D5ABB26-0587-4C30-8999-92F81FD0307C}</a:tableStyleId>
              </a:tblPr>
              <a:tblGrid>
                <a:gridCol w="4003675"/>
                <a:gridCol w="4003675"/>
              </a:tblGrid>
              <a:tr h="289322">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500" b="1" u="none" strike="noStrike" cap="none" normalizeH="0" baseline="0" dirty="0" smtClean="0">
                          <a:ln>
                            <a:noFill/>
                          </a:ln>
                          <a:solidFill>
                            <a:schemeClr val="bg1"/>
                          </a:solidFill>
                          <a:effectLst/>
                        </a:rPr>
                        <a:t>MANUFACTURING</a:t>
                      </a:r>
                      <a:endParaRPr kumimoji="0" lang="en-US" sz="1500" b="1" i="0" u="none" strike="noStrike" cap="none" normalizeH="0" baseline="0" dirty="0">
                        <a:ln>
                          <a:noFill/>
                        </a:ln>
                        <a:solidFill>
                          <a:schemeClr val="bg1"/>
                        </a:solidFill>
                        <a:effectLst/>
                        <a:latin typeface="Arial" charset="0"/>
                        <a:ea typeface="ＭＳ Ｐゴシック" charset="0"/>
                        <a:cs typeface="ＭＳ Ｐゴシック" charset="0"/>
                      </a:endParaRPr>
                    </a:p>
                  </a:txBody>
                  <a:tcPr marT="34290" marB="34290"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solidFill>
                      <a:schemeClr val="accent1"/>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500" b="1" u="none" strike="noStrike" cap="none" normalizeH="0" baseline="0" dirty="0" smtClean="0">
                          <a:ln>
                            <a:noFill/>
                          </a:ln>
                          <a:solidFill>
                            <a:schemeClr val="bg1"/>
                          </a:solidFill>
                          <a:effectLst/>
                        </a:rPr>
                        <a:t>SERVICES</a:t>
                      </a:r>
                      <a:endParaRPr kumimoji="0" lang="en-US" sz="1500" b="1" i="0" u="none" strike="noStrike" cap="none" normalizeH="0" baseline="0" dirty="0">
                        <a:ln>
                          <a:noFill/>
                        </a:ln>
                        <a:solidFill>
                          <a:schemeClr val="bg1"/>
                        </a:solidFill>
                        <a:effectLst/>
                        <a:latin typeface="Arial" charset="0"/>
                        <a:ea typeface="ＭＳ Ｐゴシック" charset="0"/>
                        <a:cs typeface="ＭＳ Ｐゴシック" charset="0"/>
                      </a:endParaRPr>
                    </a:p>
                  </a:txBody>
                  <a:tcPr marT="34290" marB="34290"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solidFill>
                      <a:schemeClr val="accent1"/>
                    </a:solidFill>
                  </a:tcPr>
                </a:tc>
              </a:tr>
              <a:tr h="507206">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500" u="none" strike="noStrike" cap="none" normalizeH="0" baseline="0" dirty="0">
                          <a:ln>
                            <a:noFill/>
                          </a:ln>
                          <a:effectLst/>
                        </a:rPr>
                        <a:t>Schedules machines </a:t>
                      </a:r>
                      <a:br>
                        <a:rPr kumimoji="0" lang="en-US" sz="1500" u="none" strike="noStrike" cap="none" normalizeH="0" baseline="0" dirty="0">
                          <a:ln>
                            <a:noFill/>
                          </a:ln>
                          <a:effectLst/>
                        </a:rPr>
                      </a:br>
                      <a:r>
                        <a:rPr kumimoji="0" lang="en-US" sz="1500" u="none" strike="noStrike" cap="none" normalizeH="0" baseline="0" dirty="0">
                          <a:ln>
                            <a:noFill/>
                          </a:ln>
                          <a:effectLst/>
                        </a:rPr>
                        <a:t>and materials</a:t>
                      </a: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500" u="none" strike="noStrike" cap="none" normalizeH="0" baseline="0" dirty="0">
                          <a:ln>
                            <a:noFill/>
                          </a:ln>
                          <a:effectLst/>
                        </a:rPr>
                        <a:t>Schedule staff</a:t>
                      </a: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tcPr>
                </a:tc>
              </a:tr>
              <a:tr h="508397">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500" u="none" strike="noStrike" cap="none" normalizeH="0" baseline="0" dirty="0">
                          <a:ln>
                            <a:noFill/>
                          </a:ln>
                          <a:effectLst/>
                        </a:rPr>
                        <a:t>Inventories used to </a:t>
                      </a:r>
                      <a:br>
                        <a:rPr kumimoji="0" lang="en-US" sz="1500" u="none" strike="noStrike" cap="none" normalizeH="0" baseline="0" dirty="0">
                          <a:ln>
                            <a:noFill/>
                          </a:ln>
                          <a:effectLst/>
                        </a:rPr>
                      </a:br>
                      <a:r>
                        <a:rPr kumimoji="0" lang="en-US" sz="1500" u="none" strike="noStrike" cap="none" normalizeH="0" baseline="0" dirty="0">
                          <a:ln>
                            <a:noFill/>
                          </a:ln>
                          <a:effectLst/>
                        </a:rPr>
                        <a:t>smooth demand</a:t>
                      </a: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500" u="none" strike="noStrike" cap="none" normalizeH="0" baseline="0" dirty="0">
                          <a:ln>
                            <a:noFill/>
                          </a:ln>
                          <a:effectLst/>
                        </a:rPr>
                        <a:t>Seldom maintain inventories</a:t>
                      </a: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tcPr>
                </a:tc>
              </a:tr>
              <a:tr h="508397">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500" u="none" strike="noStrike" cap="none" normalizeH="0" baseline="0" dirty="0">
                          <a:ln>
                            <a:noFill/>
                          </a:ln>
                          <a:effectLst/>
                        </a:rPr>
                        <a:t>Machine-intensive and demand may be smooth</a:t>
                      </a: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500" u="none" strike="noStrike" cap="none" normalizeH="0" baseline="0" dirty="0">
                          <a:ln>
                            <a:noFill/>
                          </a:ln>
                          <a:effectLst/>
                        </a:rPr>
                        <a:t>Labor-intensive and demand may be variable</a:t>
                      </a: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tcPr>
                </a:tc>
              </a:tr>
              <a:tr h="507206">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500" u="none" strike="noStrike" cap="none" normalizeH="0" baseline="0" dirty="0">
                          <a:ln>
                            <a:noFill/>
                          </a:ln>
                          <a:effectLst/>
                        </a:rPr>
                        <a:t>Scheduling may be bound by union contracts</a:t>
                      </a: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500" u="none" strike="noStrike" cap="none" normalizeH="0" baseline="0" dirty="0">
                          <a:ln>
                            <a:noFill/>
                          </a:ln>
                          <a:effectLst/>
                        </a:rPr>
                        <a:t>Legal issues may constrain flexible scheduling</a:t>
                      </a: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FFFFFF">
                          <a:lumMod val="75000"/>
                        </a:srgbClr>
                      </a:solidFill>
                      <a:prstDash val="solid"/>
                      <a:round/>
                      <a:headEnd type="none" w="med" len="med"/>
                      <a:tailEnd type="none" w="med" len="med"/>
                    </a:lnB>
                  </a:tcPr>
                </a:tc>
              </a:tr>
              <a:tr h="508397">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500" u="none" strike="noStrike" cap="none" normalizeH="0" baseline="0" dirty="0">
                          <a:ln>
                            <a:noFill/>
                          </a:ln>
                          <a:effectLst/>
                        </a:rPr>
                        <a:t>Few social or behavioral issues</a:t>
                      </a: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500" u="none" strike="noStrike" cap="none" normalizeH="0" baseline="0" dirty="0">
                          <a:ln>
                            <a:noFill/>
                          </a:ln>
                          <a:effectLst/>
                        </a:rPr>
                        <a:t>Social and behavioral issues may be quite important</a:t>
                      </a:r>
                      <a:endParaRPr kumimoji="0" lang="en-US" sz="15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L w="19050" cap="flat" cmpd="sng" algn="ctr">
                      <a:solidFill>
                        <a:srgbClr val="FFFFFF">
                          <a:lumMod val="75000"/>
                        </a:srgbClr>
                      </a:solidFill>
                      <a:prstDash val="solid"/>
                      <a:round/>
                      <a:headEnd type="none" w="med" len="med"/>
                      <a:tailEnd type="none" w="med" len="med"/>
                    </a:lnL>
                    <a:lnR w="19050" cap="flat" cmpd="sng" algn="ctr">
                      <a:solidFill>
                        <a:srgbClr val="FFFFFF">
                          <a:lumMod val="75000"/>
                        </a:srgbClr>
                      </a:solidFill>
                      <a:prstDash val="solid"/>
                      <a:round/>
                      <a:headEnd type="none" w="med" len="med"/>
                      <a:tailEnd type="none" w="med" len="med"/>
                    </a:lnR>
                    <a:lnT w="19050" cap="flat" cmpd="sng" algn="ctr">
                      <a:solidFill>
                        <a:srgbClr val="FFFFFF">
                          <a:lumMod val="75000"/>
                        </a:srgbClr>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147459"/>
                                        </p:tgtEl>
                                        <p:attrNameLst>
                                          <p:attrName>style.visibility</p:attrName>
                                        </p:attrNameLst>
                                      </p:cBhvr>
                                      <p:to>
                                        <p:strVal val="visible"/>
                                      </p:to>
                                    </p:set>
                                    <p:animEffect transition="in" filter="wipe(left)">
                                      <p:cBhvr>
                                        <p:cTn id="7" dur="1000"/>
                                        <p:tgtEl>
                                          <p:spTgt spid="147459"/>
                                        </p:tgtEl>
                                      </p:cBhvr>
                                    </p:animEffect>
                                  </p:childTnLst>
                                </p:cTn>
                              </p:par>
                            </p:childTnLst>
                          </p:cTn>
                        </p:par>
                        <p:par>
                          <p:cTn id="8" fill="hold" nodeType="afterGroup">
                            <p:stCondLst>
                              <p:cond delay="2000"/>
                            </p:stCondLst>
                            <p:childTnLst>
                              <p:par>
                                <p:cTn id="9" presetID="18" presetClass="entr" presetSubtype="6" fill="hold" nodeType="afterEffect">
                                  <p:stCondLst>
                                    <p:cond delay="1000"/>
                                  </p:stCondLst>
                                  <p:childTnLst>
                                    <p:set>
                                      <p:cBhvr>
                                        <p:cTn id="10" dur="1" fill="hold">
                                          <p:stCondLst>
                                            <p:cond delay="0"/>
                                          </p:stCondLst>
                                        </p:cTn>
                                        <p:tgtEl>
                                          <p:spTgt spid="147460"/>
                                        </p:tgtEl>
                                        <p:attrNameLst>
                                          <p:attrName>style.visibility</p:attrName>
                                        </p:attrNameLst>
                                      </p:cBhvr>
                                      <p:to>
                                        <p:strVal val="visible"/>
                                      </p:to>
                                    </p:set>
                                    <p:animEffect transition="in" filter="strips(downRight)">
                                      <p:cBhvr>
                                        <p:cTn id="11" dur="1000"/>
                                        <p:tgtEl>
                                          <p:spTgt spid="1474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459" grpId="0" autoUpdateAnimBg="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2"/>
          <p:cNvSpPr>
            <a:spLocks noGrp="1" noChangeArrowheads="1"/>
          </p:cNvSpPr>
          <p:nvPr>
            <p:ph type="title"/>
          </p:nvPr>
        </p:nvSpPr>
        <p:spPr/>
        <p:txBody>
          <a:bodyPr/>
          <a:lstStyle/>
          <a:p>
            <a:r>
              <a:rPr lang="en-US" altLang="en-US" smtClean="0">
                <a:latin typeface="+mn-lt"/>
                <a:cs typeface="Arial" pitchFamily="34" charset="0"/>
              </a:rPr>
              <a:t>Scheduling Services</a:t>
            </a:r>
          </a:p>
        </p:txBody>
      </p:sp>
      <p:sp>
        <p:nvSpPr>
          <p:cNvPr id="138242" name="Content Placeholder 1"/>
          <p:cNvSpPr>
            <a:spLocks noGrp="1"/>
          </p:cNvSpPr>
          <p:nvPr>
            <p:ph idx="1"/>
          </p:nvPr>
        </p:nvSpPr>
        <p:spPr>
          <a:xfrm>
            <a:off x="749300" y="1082278"/>
            <a:ext cx="7505700" cy="3394472"/>
          </a:xfrm>
        </p:spPr>
        <p:txBody>
          <a:bodyPr>
            <a:normAutofit fontScale="92500" lnSpcReduction="20000"/>
          </a:bodyPr>
          <a:lstStyle/>
          <a:p>
            <a:pPr marL="503237" indent="-457200">
              <a:buFont typeface="Courier New" pitchFamily="49" charset="0"/>
              <a:buChar char="o"/>
            </a:pPr>
            <a:r>
              <a:rPr lang="en-US" altLang="en-US" sz="2800" b="1" smtClean="0">
                <a:latin typeface="+mn-lt"/>
                <a:cs typeface="Arial" pitchFamily="34" charset="0"/>
              </a:rPr>
              <a:t>Hospitals</a:t>
            </a:r>
            <a:r>
              <a:rPr lang="en-US" altLang="en-US" sz="2800" smtClean="0">
                <a:latin typeface="+mn-lt"/>
                <a:cs typeface="Arial" pitchFamily="34" charset="0"/>
              </a:rPr>
              <a:t> have complex scheduling system to handle complex processes and material requirements</a:t>
            </a:r>
          </a:p>
          <a:p>
            <a:pPr marL="503237" indent="-457200">
              <a:buFont typeface="Courier New" pitchFamily="49" charset="0"/>
              <a:buChar char="o"/>
            </a:pPr>
            <a:r>
              <a:rPr lang="en-US" altLang="en-US" sz="2800" b="1" smtClean="0">
                <a:latin typeface="+mn-lt"/>
                <a:cs typeface="Arial" pitchFamily="34" charset="0"/>
              </a:rPr>
              <a:t>Banks</a:t>
            </a:r>
            <a:r>
              <a:rPr lang="en-US" altLang="en-US" sz="2800" smtClean="0">
                <a:latin typeface="+mn-lt"/>
                <a:cs typeface="Arial" pitchFamily="34" charset="0"/>
              </a:rPr>
              <a:t> use a cross-trained and flexible workforce and part-time workers</a:t>
            </a:r>
          </a:p>
          <a:p>
            <a:pPr marL="503237" indent="-457200">
              <a:buFont typeface="Courier New" pitchFamily="49" charset="0"/>
              <a:buChar char="o"/>
            </a:pPr>
            <a:r>
              <a:rPr lang="en-US" altLang="en-US" sz="2800" b="1" smtClean="0">
                <a:latin typeface="+mn-lt"/>
                <a:cs typeface="Arial" pitchFamily="34" charset="0"/>
              </a:rPr>
              <a:t>Retail stores </a:t>
            </a:r>
            <a:r>
              <a:rPr lang="en-US" altLang="en-US" sz="2800" smtClean="0">
                <a:latin typeface="+mn-lt"/>
                <a:cs typeface="Arial" pitchFamily="34" charset="0"/>
              </a:rPr>
              <a:t>use scheduling optimization systems that track sales, transactions, and customer traffic to create work schedules in less time and with improved customer satisfaction</a:t>
            </a:r>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2"/>
          <p:cNvSpPr>
            <a:spLocks noGrp="1" noChangeArrowheads="1"/>
          </p:cNvSpPr>
          <p:nvPr>
            <p:ph type="title"/>
          </p:nvPr>
        </p:nvSpPr>
        <p:spPr/>
        <p:txBody>
          <a:bodyPr/>
          <a:lstStyle/>
          <a:p>
            <a:r>
              <a:rPr lang="en-US" altLang="en-US" smtClean="0">
                <a:latin typeface="+mn-lt"/>
                <a:cs typeface="Arial" pitchFamily="34" charset="0"/>
              </a:rPr>
              <a:t>Scheduling Services</a:t>
            </a:r>
          </a:p>
        </p:txBody>
      </p:sp>
      <p:sp>
        <p:nvSpPr>
          <p:cNvPr id="140290" name="Content Placeholder 1"/>
          <p:cNvSpPr>
            <a:spLocks noGrp="1"/>
          </p:cNvSpPr>
          <p:nvPr>
            <p:ph idx="1"/>
          </p:nvPr>
        </p:nvSpPr>
        <p:spPr>
          <a:xfrm>
            <a:off x="641350" y="1200151"/>
            <a:ext cx="7721600" cy="3394472"/>
          </a:xfrm>
        </p:spPr>
        <p:txBody>
          <a:bodyPr>
            <a:normAutofit/>
          </a:bodyPr>
          <a:lstStyle/>
          <a:p>
            <a:pPr marL="457200" indent="-411163">
              <a:buFont typeface="Courier New" pitchFamily="49" charset="0"/>
              <a:buChar char="o"/>
            </a:pPr>
            <a:r>
              <a:rPr lang="en-US" altLang="en-US" sz="2400" b="1" smtClean="0">
                <a:latin typeface="+mn-lt"/>
                <a:cs typeface="Arial" pitchFamily="34" charset="0"/>
              </a:rPr>
              <a:t>Airlines</a:t>
            </a:r>
            <a:r>
              <a:rPr lang="en-US" altLang="en-US" sz="2400" smtClean="0">
                <a:latin typeface="+mn-lt"/>
                <a:cs typeface="Arial" pitchFamily="34" charset="0"/>
              </a:rPr>
              <a:t> must meet complex FAA and union regulations and often use linear programming to develop optimal schedules</a:t>
            </a:r>
          </a:p>
          <a:p>
            <a:pPr marL="457200" indent="-411163">
              <a:buFont typeface="Courier New" pitchFamily="49" charset="0"/>
              <a:buChar char="o"/>
            </a:pPr>
            <a:r>
              <a:rPr lang="en-US" altLang="en-US" sz="2400" b="1" smtClean="0">
                <a:latin typeface="+mn-lt"/>
                <a:cs typeface="Arial" pitchFamily="34" charset="0"/>
              </a:rPr>
              <a:t>24/7 operations </a:t>
            </a:r>
            <a:r>
              <a:rPr lang="en-US" altLang="en-US" sz="2400" smtClean="0">
                <a:latin typeface="+mn-lt"/>
                <a:cs typeface="Arial" pitchFamily="34" charset="0"/>
              </a:rPr>
              <a:t>like police/fire departments, emergency hot lines, and mail order businesses use flexible workers and variable schedules, often created using computerized systems</a:t>
            </a:r>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ChangeArrowheads="1"/>
          </p:cNvSpPr>
          <p:nvPr>
            <p:ph type="title"/>
          </p:nvPr>
        </p:nvSpPr>
        <p:spPr>
          <a:extLst/>
        </p:spPr>
        <p:txBody>
          <a:bodyPr rtlCol="0">
            <a:normAutofit fontScale="90000"/>
          </a:bodyPr>
          <a:lstStyle/>
          <a:p>
            <a:pPr fontAlgn="auto">
              <a:spcAft>
                <a:spcPts val="0"/>
              </a:spcAft>
              <a:defRPr/>
            </a:pPr>
            <a:r>
              <a:rPr lang="en-US" sz="4000" dirty="0"/>
              <a:t>Scheduling Service Employees With Cyclical Scheduling</a:t>
            </a:r>
          </a:p>
        </p:txBody>
      </p:sp>
      <p:sp>
        <p:nvSpPr>
          <p:cNvPr id="142338" name="Content Placeholder 1"/>
          <p:cNvSpPr>
            <a:spLocks noGrp="1"/>
          </p:cNvSpPr>
          <p:nvPr>
            <p:ph idx="1"/>
          </p:nvPr>
        </p:nvSpPr>
        <p:spPr>
          <a:xfrm>
            <a:off x="768350" y="1458097"/>
            <a:ext cx="7747000" cy="3136526"/>
          </a:xfrm>
        </p:spPr>
        <p:txBody>
          <a:bodyPr>
            <a:normAutofit/>
          </a:bodyPr>
          <a:lstStyle/>
          <a:p>
            <a:pPr marL="457200" indent="-411163">
              <a:buFont typeface="Courier New" pitchFamily="49" charset="0"/>
              <a:buChar char="o"/>
            </a:pPr>
            <a:r>
              <a:rPr lang="en-US" altLang="en-US" sz="2400" smtClean="0">
                <a:latin typeface="+mn-lt"/>
                <a:cs typeface="Arial" pitchFamily="34" charset="0"/>
              </a:rPr>
              <a:t>Objective is to meet staffing requirements with the minimum number of workers</a:t>
            </a:r>
          </a:p>
          <a:p>
            <a:pPr marL="457200" indent="-411163">
              <a:buFont typeface="Courier New" pitchFamily="49" charset="0"/>
              <a:buChar char="o"/>
            </a:pPr>
            <a:r>
              <a:rPr lang="en-US" altLang="en-US" sz="2400" smtClean="0">
                <a:latin typeface="+mn-lt"/>
                <a:cs typeface="Arial" pitchFamily="34" charset="0"/>
              </a:rPr>
              <a:t>Schedules need to be smooth and keep personnel happy</a:t>
            </a:r>
          </a:p>
          <a:p>
            <a:pPr marL="457200" indent="-411163">
              <a:buFont typeface="Courier New" pitchFamily="49" charset="0"/>
              <a:buChar char="o"/>
            </a:pPr>
            <a:r>
              <a:rPr lang="en-US" altLang="en-US" sz="2400" smtClean="0">
                <a:latin typeface="+mn-lt"/>
                <a:cs typeface="Arial" pitchFamily="34" charset="0"/>
              </a:rPr>
              <a:t>Many techniques exist from simple algorithms to complex linear programming solutions</a:t>
            </a:r>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2"/>
          <p:cNvSpPr>
            <a:spLocks noGrp="1" noChangeArrowheads="1"/>
          </p:cNvSpPr>
          <p:nvPr>
            <p:ph type="title"/>
          </p:nvPr>
        </p:nvSpPr>
        <p:spPr>
          <a:xfrm>
            <a:off x="444500" y="215504"/>
            <a:ext cx="8229600" cy="857250"/>
          </a:xfrm>
        </p:spPr>
        <p:txBody>
          <a:bodyPr/>
          <a:lstStyle/>
          <a:p>
            <a:r>
              <a:rPr lang="en-US" altLang="en-US" smtClean="0">
                <a:latin typeface="+mn-lt"/>
                <a:cs typeface="Arial" pitchFamily="34" charset="0"/>
              </a:rPr>
              <a:t>Cyclical Scheduling Example</a:t>
            </a:r>
          </a:p>
        </p:txBody>
      </p:sp>
      <p:sp>
        <p:nvSpPr>
          <p:cNvPr id="157699" name="Rectangle 3"/>
          <p:cNvSpPr>
            <a:spLocks noChangeArrowheads="1"/>
          </p:cNvSpPr>
          <p:nvPr/>
        </p:nvSpPr>
        <p:spPr bwMode="auto">
          <a:xfrm>
            <a:off x="808039" y="1010841"/>
            <a:ext cx="7577137" cy="3342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82600" indent="-482600">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nSpc>
                <a:spcPct val="90000"/>
              </a:lnSpc>
              <a:spcAft>
                <a:spcPct val="40000"/>
              </a:spcAft>
              <a:buClr>
                <a:srgbClr val="BF0922"/>
              </a:buClr>
              <a:buFont typeface="Times" pitchFamily="18" charset="0"/>
              <a:buAutoNum type="arabicPeriod"/>
            </a:pPr>
            <a:r>
              <a:rPr lang="en-US" altLang="en-US" sz="2400">
                <a:effectLst>
                  <a:outerShdw blurRad="38100" dist="38100" dir="2700000" algn="tl">
                    <a:srgbClr val="000000">
                      <a:alpha val="43137"/>
                    </a:srgbClr>
                  </a:outerShdw>
                </a:effectLst>
                <a:latin typeface="+mn-lt"/>
              </a:rPr>
              <a:t>Determine the staffing requirements</a:t>
            </a:r>
          </a:p>
          <a:p>
            <a:pPr>
              <a:lnSpc>
                <a:spcPct val="90000"/>
              </a:lnSpc>
              <a:spcAft>
                <a:spcPct val="40000"/>
              </a:spcAft>
              <a:buClr>
                <a:srgbClr val="BF0922"/>
              </a:buClr>
              <a:buFont typeface="Times" pitchFamily="18" charset="0"/>
              <a:buAutoNum type="arabicPeriod"/>
            </a:pPr>
            <a:r>
              <a:rPr lang="en-US" altLang="en-US" sz="2400">
                <a:effectLst>
                  <a:outerShdw blurRad="38100" dist="38100" dir="2700000" algn="tl">
                    <a:srgbClr val="000000">
                      <a:alpha val="43137"/>
                    </a:srgbClr>
                  </a:outerShdw>
                </a:effectLst>
                <a:latin typeface="+mn-lt"/>
              </a:rPr>
              <a:t>Identify two consecutive days with the lowest total requirements and assign these as days off</a:t>
            </a:r>
          </a:p>
          <a:p>
            <a:pPr>
              <a:lnSpc>
                <a:spcPct val="90000"/>
              </a:lnSpc>
              <a:spcAft>
                <a:spcPct val="40000"/>
              </a:spcAft>
              <a:buClr>
                <a:srgbClr val="BF0922"/>
              </a:buClr>
              <a:buFont typeface="Times" pitchFamily="18" charset="0"/>
              <a:buAutoNum type="arabicPeriod"/>
            </a:pPr>
            <a:r>
              <a:rPr lang="en-US" altLang="en-US" sz="2400">
                <a:effectLst>
                  <a:outerShdw blurRad="38100" dist="38100" dir="2700000" algn="tl">
                    <a:srgbClr val="000000">
                      <a:alpha val="43137"/>
                    </a:srgbClr>
                  </a:outerShdw>
                </a:effectLst>
                <a:latin typeface="+mn-lt"/>
              </a:rPr>
              <a:t>Make a new set of requirements subtracting the days worked by the first employee</a:t>
            </a:r>
          </a:p>
          <a:p>
            <a:pPr>
              <a:lnSpc>
                <a:spcPct val="90000"/>
              </a:lnSpc>
              <a:spcAft>
                <a:spcPct val="40000"/>
              </a:spcAft>
              <a:buClr>
                <a:srgbClr val="BF0922"/>
              </a:buClr>
              <a:buFont typeface="Times" pitchFamily="18" charset="0"/>
              <a:buAutoNum type="arabicPeriod"/>
            </a:pPr>
            <a:r>
              <a:rPr lang="en-US" altLang="en-US" sz="2400">
                <a:effectLst>
                  <a:outerShdw blurRad="38100" dist="38100" dir="2700000" algn="tl">
                    <a:srgbClr val="000000">
                      <a:alpha val="43137"/>
                    </a:srgbClr>
                  </a:outerShdw>
                </a:effectLst>
                <a:latin typeface="+mn-lt"/>
              </a:rPr>
              <a:t>Apply step 2 to the new row </a:t>
            </a:r>
          </a:p>
          <a:p>
            <a:pPr>
              <a:lnSpc>
                <a:spcPct val="90000"/>
              </a:lnSpc>
              <a:spcAft>
                <a:spcPct val="40000"/>
              </a:spcAft>
              <a:buClr>
                <a:srgbClr val="BF0922"/>
              </a:buClr>
              <a:buFont typeface="Times" pitchFamily="18" charset="0"/>
              <a:buAutoNum type="arabicPeriod"/>
            </a:pPr>
            <a:r>
              <a:rPr lang="en-US" altLang="en-US" sz="2400">
                <a:effectLst>
                  <a:outerShdw blurRad="38100" dist="38100" dir="2700000" algn="tl">
                    <a:srgbClr val="000000">
                      <a:alpha val="43137"/>
                    </a:srgbClr>
                  </a:outerShdw>
                </a:effectLst>
                <a:latin typeface="+mn-lt"/>
              </a:rPr>
              <a:t>Repeat steps 3 and 4 until all requirements have been met</a:t>
            </a:r>
            <a:endParaRPr lang="en-US" altLang="en-US" sz="1600">
              <a:effectLst>
                <a:outerShdw blurRad="38100" dist="38100" dir="2700000" algn="tl">
                  <a:srgbClr val="000000">
                    <a:alpha val="43137"/>
                  </a:srgbClr>
                </a:outerShdw>
              </a:effectLst>
              <a:latin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57699"/>
                                        </p:tgtEl>
                                        <p:attrNameLst>
                                          <p:attrName>style.visibility</p:attrName>
                                        </p:attrNameLst>
                                      </p:cBhvr>
                                      <p:to>
                                        <p:strVal val="visible"/>
                                      </p:to>
                                    </p:set>
                                    <p:animEffect transition="in" filter="strips(downRight)">
                                      <p:cBhvr>
                                        <p:cTn id="7" dur="1000"/>
                                        <p:tgtEl>
                                          <p:spTgt spid="1576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7699" grpId="0" autoUpdateAnimBg="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ChangeArrowheads="1"/>
          </p:cNvSpPr>
          <p:nvPr>
            <p:ph type="title"/>
          </p:nvPr>
        </p:nvSpPr>
        <p:spPr>
          <a:xfrm>
            <a:off x="571500" y="323850"/>
            <a:ext cx="7962900" cy="638175"/>
          </a:xfrm>
        </p:spPr>
        <p:txBody>
          <a:bodyPr>
            <a:normAutofit fontScale="90000"/>
          </a:bodyPr>
          <a:lstStyle/>
          <a:p>
            <a:r>
              <a:rPr lang="en-US" altLang="en-US" smtClean="0">
                <a:latin typeface="Arial" pitchFamily="34" charset="0"/>
                <a:cs typeface="Arial" pitchFamily="34" charset="0"/>
              </a:rPr>
              <a:t>Cyclical Scheduling Example</a:t>
            </a:r>
          </a:p>
        </p:txBody>
      </p:sp>
      <p:graphicFrame>
        <p:nvGraphicFramePr>
          <p:cNvPr id="174083" name="Group 3"/>
          <p:cNvGraphicFramePr>
            <a:graphicFrameLocks noGrp="1"/>
          </p:cNvGraphicFramePr>
          <p:nvPr/>
        </p:nvGraphicFramePr>
        <p:xfrm>
          <a:off x="685800" y="1704975"/>
          <a:ext cx="7772400" cy="3048003"/>
        </p:xfrm>
        <a:graphic>
          <a:graphicData uri="http://schemas.openxmlformats.org/drawingml/2006/table">
            <a:tbl>
              <a:tblPr>
                <a:tableStyleId>{2D5ABB26-0587-4C30-8999-92F81FD0307C}</a:tableStyleId>
              </a:tblPr>
              <a:tblGrid>
                <a:gridCol w="2590800"/>
                <a:gridCol w="660400"/>
                <a:gridCol w="762000"/>
                <a:gridCol w="762000"/>
                <a:gridCol w="736600"/>
                <a:gridCol w="749300"/>
                <a:gridCol w="749300"/>
                <a:gridCol w="762000"/>
              </a:tblGrid>
              <a:tr h="277416">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no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M</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T</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W</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T</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F</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S</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S</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r>
              <a:tr h="276225">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Employee 1</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no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5</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5</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6</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5</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4</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3</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3</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r>
              <a:tr h="277416">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r>
              <a:tr h="277416">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r>
              <a:tr h="277416">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r>
              <a:tr h="276225">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r>
              <a:tr h="277416">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r>
              <a:tr h="277416">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r>
              <a:tr h="277416">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r>
              <a:tr h="276225">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Capacity (Employees)</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r>
              <a:tr h="277416">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Excess Capacity</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r>
            </a:tbl>
          </a:graphicData>
        </a:graphic>
      </p:graphicFrame>
      <p:grpSp>
        <p:nvGrpSpPr>
          <p:cNvPr id="2" name="Group 1"/>
          <p:cNvGrpSpPr>
            <a:grpSpLocks/>
          </p:cNvGrpSpPr>
          <p:nvPr/>
        </p:nvGrpSpPr>
        <p:grpSpPr bwMode="auto">
          <a:xfrm>
            <a:off x="7099300" y="1952625"/>
            <a:ext cx="1168400" cy="314325"/>
            <a:chOff x="7099300" y="2603500"/>
            <a:chExt cx="1168400" cy="419100"/>
          </a:xfrm>
        </p:grpSpPr>
        <p:sp>
          <p:nvSpPr>
            <p:cNvPr id="146555" name="Oval 150"/>
            <p:cNvSpPr>
              <a:spLocks noChangeArrowheads="1"/>
            </p:cNvSpPr>
            <p:nvPr/>
          </p:nvSpPr>
          <p:spPr bwMode="auto">
            <a:xfrm>
              <a:off x="7099300" y="2603500"/>
              <a:ext cx="419100" cy="419100"/>
            </a:xfrm>
            <a:prstGeom prst="ellipse">
              <a:avLst/>
            </a:prstGeom>
            <a:noFill/>
            <a:ln w="571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p>
          </p:txBody>
        </p:sp>
        <p:sp>
          <p:nvSpPr>
            <p:cNvPr id="146556" name="Oval 151"/>
            <p:cNvSpPr>
              <a:spLocks noChangeArrowheads="1"/>
            </p:cNvSpPr>
            <p:nvPr/>
          </p:nvSpPr>
          <p:spPr bwMode="auto">
            <a:xfrm>
              <a:off x="7848600" y="2603500"/>
              <a:ext cx="419100" cy="419100"/>
            </a:xfrm>
            <a:prstGeom prst="ellipse">
              <a:avLst/>
            </a:prstGeom>
            <a:noFill/>
            <a:ln w="571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p>
          </p:txBody>
        </p:sp>
      </p:grpSp>
      <p:graphicFrame>
        <p:nvGraphicFramePr>
          <p:cNvPr id="174233" name="Group 153"/>
          <p:cNvGraphicFramePr>
            <a:graphicFrameLocks noGrp="1"/>
          </p:cNvGraphicFramePr>
          <p:nvPr/>
        </p:nvGraphicFramePr>
        <p:xfrm>
          <a:off x="685800" y="1009650"/>
          <a:ext cx="7772400" cy="571500"/>
        </p:xfrm>
        <a:graphic>
          <a:graphicData uri="http://schemas.openxmlformats.org/drawingml/2006/table">
            <a:tbl>
              <a:tblPr>
                <a:tableStyleId>{2D5ABB26-0587-4C30-8999-92F81FD0307C}</a:tableStyleId>
              </a:tblPr>
              <a:tblGrid>
                <a:gridCol w="2578100"/>
                <a:gridCol w="660400"/>
                <a:gridCol w="762000"/>
                <a:gridCol w="762000"/>
                <a:gridCol w="749300"/>
                <a:gridCol w="749300"/>
                <a:gridCol w="749300"/>
                <a:gridCol w="762000"/>
              </a:tblGrid>
              <a:tr h="285750">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u="none" strike="noStrike" cap="none" normalizeH="0" baseline="0" dirty="0" smtClean="0">
                          <a:ln>
                            <a:noFill/>
                          </a:ln>
                          <a:solidFill>
                            <a:srgbClr val="FFFFFF"/>
                          </a:solidFill>
                          <a:effectLst/>
                        </a:rPr>
                        <a:t>DAY</a:t>
                      </a:r>
                      <a:endParaRPr kumimoji="0" lang="en-US" sz="1400" b="1" i="0" u="none" strike="noStrike" cap="none" normalizeH="0" baseline="0" dirty="0">
                        <a:ln>
                          <a:noFill/>
                        </a:ln>
                        <a:solidFill>
                          <a:srgbClr val="FFFFFF"/>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u="none" strike="noStrike" cap="none" normalizeH="0" baseline="0" dirty="0" smtClean="0">
                          <a:ln>
                            <a:noFill/>
                          </a:ln>
                          <a:solidFill>
                            <a:srgbClr val="FFFFFF"/>
                          </a:solidFill>
                          <a:effectLst/>
                        </a:rPr>
                        <a:t>M</a:t>
                      </a:r>
                      <a:endParaRPr kumimoji="0" lang="en-US" sz="1400" b="1" i="0" u="none" strike="noStrike" cap="none" normalizeH="0" baseline="0" dirty="0">
                        <a:ln>
                          <a:noFill/>
                        </a:ln>
                        <a:solidFill>
                          <a:srgbClr val="FFFFFF"/>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u="none" strike="noStrike" cap="none" normalizeH="0" baseline="0" dirty="0" smtClean="0">
                          <a:ln>
                            <a:noFill/>
                          </a:ln>
                          <a:solidFill>
                            <a:srgbClr val="FFFFFF"/>
                          </a:solidFill>
                          <a:effectLst/>
                        </a:rPr>
                        <a:t>T</a:t>
                      </a:r>
                      <a:endParaRPr kumimoji="0" lang="en-US" sz="1400" b="1" i="0" u="none" strike="noStrike" cap="none" normalizeH="0" baseline="0" dirty="0">
                        <a:ln>
                          <a:noFill/>
                        </a:ln>
                        <a:solidFill>
                          <a:srgbClr val="FFFFFF"/>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u="none" strike="noStrike" cap="none" normalizeH="0" baseline="0" dirty="0" smtClean="0">
                          <a:ln>
                            <a:noFill/>
                          </a:ln>
                          <a:solidFill>
                            <a:srgbClr val="FFFFFF"/>
                          </a:solidFill>
                          <a:effectLst/>
                        </a:rPr>
                        <a:t>W</a:t>
                      </a:r>
                      <a:endParaRPr kumimoji="0" lang="en-US" sz="1400" b="1" i="0" u="none" strike="noStrike" cap="none" normalizeH="0" baseline="0" dirty="0">
                        <a:ln>
                          <a:noFill/>
                        </a:ln>
                        <a:solidFill>
                          <a:srgbClr val="FFFFFF"/>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u="none" strike="noStrike" cap="none" normalizeH="0" baseline="0" dirty="0" smtClean="0">
                          <a:ln>
                            <a:noFill/>
                          </a:ln>
                          <a:solidFill>
                            <a:srgbClr val="FFFFFF"/>
                          </a:solidFill>
                          <a:effectLst/>
                        </a:rPr>
                        <a:t>T</a:t>
                      </a:r>
                      <a:endParaRPr kumimoji="0" lang="en-US" sz="1400" b="1" i="0" u="none" strike="noStrike" cap="none" normalizeH="0" baseline="0" dirty="0">
                        <a:ln>
                          <a:noFill/>
                        </a:ln>
                        <a:solidFill>
                          <a:srgbClr val="FFFFFF"/>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u="none" strike="noStrike" cap="none" normalizeH="0" baseline="0" dirty="0" smtClean="0">
                          <a:ln>
                            <a:noFill/>
                          </a:ln>
                          <a:solidFill>
                            <a:srgbClr val="FFFFFF"/>
                          </a:solidFill>
                          <a:effectLst/>
                        </a:rPr>
                        <a:t>F</a:t>
                      </a:r>
                      <a:endParaRPr kumimoji="0" lang="en-US" sz="1400" b="1" i="0" u="none" strike="noStrike" cap="none" normalizeH="0" baseline="0" dirty="0">
                        <a:ln>
                          <a:noFill/>
                        </a:ln>
                        <a:solidFill>
                          <a:srgbClr val="FFFFFF"/>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u="none" strike="noStrike" cap="none" normalizeH="0" baseline="0" dirty="0" smtClean="0">
                          <a:ln>
                            <a:noFill/>
                          </a:ln>
                          <a:solidFill>
                            <a:srgbClr val="FFFFFF"/>
                          </a:solidFill>
                          <a:effectLst/>
                        </a:rPr>
                        <a:t>S</a:t>
                      </a:r>
                      <a:endParaRPr kumimoji="0" lang="en-US" sz="1400" b="1" i="0" u="none" strike="noStrike" cap="none" normalizeH="0" baseline="0" dirty="0">
                        <a:ln>
                          <a:noFill/>
                        </a:ln>
                        <a:solidFill>
                          <a:srgbClr val="FFFFFF"/>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u="none" strike="noStrike" cap="none" normalizeH="0" baseline="0" dirty="0" smtClean="0">
                          <a:ln>
                            <a:noFill/>
                          </a:ln>
                          <a:solidFill>
                            <a:srgbClr val="FFFFFF"/>
                          </a:solidFill>
                          <a:effectLst/>
                        </a:rPr>
                        <a:t>S</a:t>
                      </a:r>
                      <a:endParaRPr kumimoji="0" lang="en-US" sz="1400" b="1" i="0" u="none" strike="noStrike" cap="none" normalizeH="0" baseline="0" dirty="0">
                        <a:ln>
                          <a:noFill/>
                        </a:ln>
                        <a:solidFill>
                          <a:srgbClr val="FFFFFF"/>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r>
              <a:tr h="285750">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Staff required</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5</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5</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6</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5</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4</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3</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3</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nodeType="afterEffect">
                                  <p:stCondLst>
                                    <p:cond delay="0"/>
                                  </p:stCondLst>
                                  <p:childTnLst>
                                    <p:set>
                                      <p:cBhvr>
                                        <p:cTn id="6" dur="1" fill="hold">
                                          <p:stCondLst>
                                            <p:cond delay="0"/>
                                          </p:stCondLst>
                                        </p:cTn>
                                        <p:tgtEl>
                                          <p:spTgt spid="174233"/>
                                        </p:tgtEl>
                                        <p:attrNameLst>
                                          <p:attrName>style.visibility</p:attrName>
                                        </p:attrNameLst>
                                      </p:cBhvr>
                                      <p:to>
                                        <p:strVal val="visible"/>
                                      </p:to>
                                    </p:set>
                                    <p:animEffect transition="in" filter="strips(downRight)">
                                      <p:cBhvr>
                                        <p:cTn id="7" dur="1000"/>
                                        <p:tgtEl>
                                          <p:spTgt spid="174233"/>
                                        </p:tgtEl>
                                      </p:cBhvr>
                                    </p:animEffect>
                                  </p:childTnLst>
                                </p:cTn>
                              </p:par>
                            </p:childTnLst>
                          </p:cTn>
                        </p:par>
                        <p:par>
                          <p:cTn id="8" fill="hold" nodeType="afterGroup">
                            <p:stCondLst>
                              <p:cond delay="1000"/>
                            </p:stCondLst>
                            <p:childTnLst>
                              <p:par>
                                <p:cTn id="9" presetID="18" presetClass="entr" presetSubtype="6" fill="hold" nodeType="afterEffect">
                                  <p:stCondLst>
                                    <p:cond delay="0"/>
                                  </p:stCondLst>
                                  <p:childTnLst>
                                    <p:set>
                                      <p:cBhvr>
                                        <p:cTn id="10" dur="1" fill="hold">
                                          <p:stCondLst>
                                            <p:cond delay="0"/>
                                          </p:stCondLst>
                                        </p:cTn>
                                        <p:tgtEl>
                                          <p:spTgt spid="174083"/>
                                        </p:tgtEl>
                                        <p:attrNameLst>
                                          <p:attrName>style.visibility</p:attrName>
                                        </p:attrNameLst>
                                      </p:cBhvr>
                                      <p:to>
                                        <p:strVal val="visible"/>
                                      </p:to>
                                    </p:set>
                                    <p:animEffect transition="in" filter="strips(downRight)">
                                      <p:cBhvr>
                                        <p:cTn id="11" dur="1000"/>
                                        <p:tgtEl>
                                          <p:spTgt spid="174083"/>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9" presetClass="entr" presetSubtype="0" fill="hold" nodeType="click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dissolve">
                                      <p:cBhvr>
                                        <p:cTn id="16"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2"/>
          <p:cNvSpPr>
            <a:spLocks noGrp="1" noChangeArrowheads="1"/>
          </p:cNvSpPr>
          <p:nvPr>
            <p:ph type="title"/>
          </p:nvPr>
        </p:nvSpPr>
        <p:spPr>
          <a:xfrm>
            <a:off x="571500" y="323850"/>
            <a:ext cx="7962900" cy="638175"/>
          </a:xfrm>
        </p:spPr>
        <p:txBody>
          <a:bodyPr>
            <a:normAutofit fontScale="90000"/>
          </a:bodyPr>
          <a:lstStyle/>
          <a:p>
            <a:r>
              <a:rPr lang="en-US" altLang="en-US" smtClean="0">
                <a:latin typeface="Arial" pitchFamily="34" charset="0"/>
                <a:cs typeface="Arial" pitchFamily="34" charset="0"/>
              </a:rPr>
              <a:t>Cyclical Scheduling Example</a:t>
            </a:r>
          </a:p>
        </p:txBody>
      </p:sp>
      <p:graphicFrame>
        <p:nvGraphicFramePr>
          <p:cNvPr id="174083" name="Group 3"/>
          <p:cNvGraphicFramePr>
            <a:graphicFrameLocks noGrp="1"/>
          </p:cNvGraphicFramePr>
          <p:nvPr/>
        </p:nvGraphicFramePr>
        <p:xfrm>
          <a:off x="685800" y="1704975"/>
          <a:ext cx="7772400" cy="3058242"/>
        </p:xfrm>
        <a:graphic>
          <a:graphicData uri="http://schemas.openxmlformats.org/drawingml/2006/table">
            <a:tbl>
              <a:tblPr>
                <a:tableStyleId>{2D5ABB26-0587-4C30-8999-92F81FD0307C}</a:tableStyleId>
              </a:tblPr>
              <a:tblGrid>
                <a:gridCol w="2590800"/>
                <a:gridCol w="660400"/>
                <a:gridCol w="762000"/>
                <a:gridCol w="762000"/>
                <a:gridCol w="736600"/>
                <a:gridCol w="749300"/>
                <a:gridCol w="749300"/>
                <a:gridCol w="762000"/>
              </a:tblGrid>
              <a:tr h="277416">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no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M</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T</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W</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T</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F</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S</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S</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r>
              <a:tr h="276225">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Employee 1</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no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5</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5</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6</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5</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4</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3</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3</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r>
              <a:tr h="277416">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Employee 2</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4</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4</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5</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4</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3</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3</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3</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r>
              <a:tr h="277416">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r>
              <a:tr h="277416">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r>
              <a:tr h="276225">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r>
              <a:tr h="277416">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r>
              <a:tr h="277416">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r>
              <a:tr h="277416">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r>
              <a:tr h="276225">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Capacity (Employees)</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endParaRPr lang="en-US" sz="1400" dirty="0"/>
                    </a:p>
                  </a:txBody>
                  <a:tcPr marT="34290" marB="34290" horzOverflow="overflow"/>
                </a:tc>
                <a:tc>
                  <a:txBody>
                    <a:bodyPr/>
                    <a:lstStyle/>
                    <a:p>
                      <a:endParaRPr lang="en-US" sz="1400" dirty="0"/>
                    </a:p>
                  </a:txBody>
                  <a:tcPr marT="34290" marB="34290" horzOverflow="overflow"/>
                </a:tc>
                <a:tc>
                  <a:txBody>
                    <a:bodyPr/>
                    <a:lstStyle/>
                    <a:p>
                      <a:endParaRPr lang="en-US" sz="1400" dirty="0"/>
                    </a:p>
                  </a:txBody>
                  <a:tcPr marT="34290" marB="34290" horzOverflow="overflow"/>
                </a:tc>
                <a:tc>
                  <a:txBody>
                    <a:bodyPr/>
                    <a:lstStyle/>
                    <a:p>
                      <a:endParaRPr lang="en-US" sz="1400" dirty="0"/>
                    </a:p>
                  </a:txBody>
                  <a:tcPr marT="34290" marB="34290" horzOverflow="overflow"/>
                </a:tc>
                <a:tc>
                  <a:txBody>
                    <a:bodyPr/>
                    <a:lstStyle/>
                    <a:p>
                      <a:endParaRPr lang="en-US" sz="1400" dirty="0"/>
                    </a:p>
                  </a:txBody>
                  <a:tcPr marT="34290" marB="34290" horzOverflow="overflow"/>
                </a:tc>
                <a:tc>
                  <a:txBody>
                    <a:bodyPr/>
                    <a:lstStyle/>
                    <a:p>
                      <a:endParaRPr lang="en-US" sz="1400" dirty="0"/>
                    </a:p>
                  </a:txBody>
                  <a:tcPr marT="34290" marB="34290" horzOverflow="overflow"/>
                </a:tc>
                <a:tc>
                  <a:txBody>
                    <a:bodyPr/>
                    <a:lstStyle/>
                    <a:p>
                      <a:endParaRPr lang="en-US" sz="1400" dirty="0"/>
                    </a:p>
                  </a:txBody>
                  <a:tcPr marT="34290" marB="34290" horzOverflow="overflow"/>
                </a:tc>
              </a:tr>
              <a:tr h="277416">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Excess Capacity</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endParaRPr lang="en-US" sz="1400" dirty="0"/>
                    </a:p>
                  </a:txBody>
                  <a:tcPr marT="34290" marB="34290" horzOverflow="overflow"/>
                </a:tc>
                <a:tc>
                  <a:txBody>
                    <a:bodyPr/>
                    <a:lstStyle/>
                    <a:p>
                      <a:endParaRPr lang="en-US" sz="1400" dirty="0"/>
                    </a:p>
                  </a:txBody>
                  <a:tcPr marT="34290" marB="34290" horzOverflow="overflow"/>
                </a:tc>
                <a:tc>
                  <a:txBody>
                    <a:bodyPr/>
                    <a:lstStyle/>
                    <a:p>
                      <a:endParaRPr lang="en-US" sz="1400" dirty="0"/>
                    </a:p>
                  </a:txBody>
                  <a:tcPr marT="34290" marB="34290" horzOverflow="overflow"/>
                </a:tc>
                <a:tc>
                  <a:txBody>
                    <a:bodyPr/>
                    <a:lstStyle/>
                    <a:p>
                      <a:endParaRPr lang="en-US" sz="1400" dirty="0"/>
                    </a:p>
                  </a:txBody>
                  <a:tcPr marT="34290" marB="34290" horzOverflow="overflow"/>
                </a:tc>
                <a:tc>
                  <a:txBody>
                    <a:bodyPr/>
                    <a:lstStyle/>
                    <a:p>
                      <a:endParaRPr lang="en-US" sz="1400" dirty="0"/>
                    </a:p>
                  </a:txBody>
                  <a:tcPr marT="34290" marB="34290" horzOverflow="overflow"/>
                </a:tc>
                <a:tc>
                  <a:txBody>
                    <a:bodyPr/>
                    <a:lstStyle/>
                    <a:p>
                      <a:endParaRPr lang="en-US" sz="1400" dirty="0"/>
                    </a:p>
                  </a:txBody>
                  <a:tcPr marT="34290" marB="34290" horzOverflow="overflow"/>
                </a:tc>
                <a:tc>
                  <a:txBody>
                    <a:bodyPr/>
                    <a:lstStyle/>
                    <a:p>
                      <a:endParaRPr lang="en-US" sz="1400" dirty="0"/>
                    </a:p>
                  </a:txBody>
                  <a:tcPr marT="34290" marB="34290" horzOverflow="overflow"/>
                </a:tc>
              </a:tr>
            </a:tbl>
          </a:graphicData>
        </a:graphic>
      </p:graphicFrame>
      <p:grpSp>
        <p:nvGrpSpPr>
          <p:cNvPr id="174226" name="Group 146"/>
          <p:cNvGrpSpPr>
            <a:grpSpLocks/>
          </p:cNvGrpSpPr>
          <p:nvPr/>
        </p:nvGrpSpPr>
        <p:grpSpPr bwMode="auto">
          <a:xfrm>
            <a:off x="7099300" y="2228850"/>
            <a:ext cx="1168400" cy="314325"/>
            <a:chOff x="4472" y="1320"/>
            <a:chExt cx="736" cy="264"/>
          </a:xfrm>
        </p:grpSpPr>
        <p:sp>
          <p:nvSpPr>
            <p:cNvPr id="148606" name="Oval 147"/>
            <p:cNvSpPr>
              <a:spLocks noChangeArrowheads="1"/>
            </p:cNvSpPr>
            <p:nvPr/>
          </p:nvSpPr>
          <p:spPr bwMode="auto">
            <a:xfrm>
              <a:off x="4472" y="1320"/>
              <a:ext cx="264" cy="264"/>
            </a:xfrm>
            <a:prstGeom prst="ellipse">
              <a:avLst/>
            </a:prstGeom>
            <a:noFill/>
            <a:ln w="571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p>
          </p:txBody>
        </p:sp>
        <p:sp>
          <p:nvSpPr>
            <p:cNvPr id="148607" name="Oval 148"/>
            <p:cNvSpPr>
              <a:spLocks noChangeArrowheads="1"/>
            </p:cNvSpPr>
            <p:nvPr/>
          </p:nvSpPr>
          <p:spPr bwMode="auto">
            <a:xfrm>
              <a:off x="4944" y="1320"/>
              <a:ext cx="264" cy="264"/>
            </a:xfrm>
            <a:prstGeom prst="ellipse">
              <a:avLst/>
            </a:prstGeom>
            <a:noFill/>
            <a:ln w="571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p>
          </p:txBody>
        </p:sp>
      </p:grpSp>
      <p:grpSp>
        <p:nvGrpSpPr>
          <p:cNvPr id="148574" name="Group 149"/>
          <p:cNvGrpSpPr>
            <a:grpSpLocks/>
          </p:cNvGrpSpPr>
          <p:nvPr/>
        </p:nvGrpSpPr>
        <p:grpSpPr bwMode="auto">
          <a:xfrm>
            <a:off x="7099300" y="1952625"/>
            <a:ext cx="1168400" cy="314325"/>
            <a:chOff x="4472" y="1320"/>
            <a:chExt cx="736" cy="264"/>
          </a:xfrm>
        </p:grpSpPr>
        <p:sp>
          <p:nvSpPr>
            <p:cNvPr id="148604" name="Oval 150"/>
            <p:cNvSpPr>
              <a:spLocks noChangeArrowheads="1"/>
            </p:cNvSpPr>
            <p:nvPr/>
          </p:nvSpPr>
          <p:spPr bwMode="auto">
            <a:xfrm>
              <a:off x="4472" y="1320"/>
              <a:ext cx="264" cy="264"/>
            </a:xfrm>
            <a:prstGeom prst="ellipse">
              <a:avLst/>
            </a:prstGeom>
            <a:noFill/>
            <a:ln w="571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p>
          </p:txBody>
        </p:sp>
        <p:sp>
          <p:nvSpPr>
            <p:cNvPr id="148605" name="Oval 151"/>
            <p:cNvSpPr>
              <a:spLocks noChangeArrowheads="1"/>
            </p:cNvSpPr>
            <p:nvPr/>
          </p:nvSpPr>
          <p:spPr bwMode="auto">
            <a:xfrm>
              <a:off x="4944" y="1320"/>
              <a:ext cx="264" cy="264"/>
            </a:xfrm>
            <a:prstGeom prst="ellipse">
              <a:avLst/>
            </a:prstGeom>
            <a:noFill/>
            <a:ln w="571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p>
          </p:txBody>
        </p:sp>
      </p:grpSp>
      <p:graphicFrame>
        <p:nvGraphicFramePr>
          <p:cNvPr id="174233" name="Group 153"/>
          <p:cNvGraphicFramePr>
            <a:graphicFrameLocks noGrp="1"/>
          </p:cNvGraphicFramePr>
          <p:nvPr/>
        </p:nvGraphicFramePr>
        <p:xfrm>
          <a:off x="685800" y="1009650"/>
          <a:ext cx="7772400" cy="571500"/>
        </p:xfrm>
        <a:graphic>
          <a:graphicData uri="http://schemas.openxmlformats.org/drawingml/2006/table">
            <a:tbl>
              <a:tblPr>
                <a:tableStyleId>{2D5ABB26-0587-4C30-8999-92F81FD0307C}</a:tableStyleId>
              </a:tblPr>
              <a:tblGrid>
                <a:gridCol w="2578100"/>
                <a:gridCol w="660400"/>
                <a:gridCol w="762000"/>
                <a:gridCol w="762000"/>
                <a:gridCol w="749300"/>
                <a:gridCol w="749300"/>
                <a:gridCol w="749300"/>
                <a:gridCol w="762000"/>
              </a:tblGrid>
              <a:tr h="285750">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u="none" strike="noStrike" cap="none" normalizeH="0" baseline="0" dirty="0" smtClean="0">
                          <a:ln>
                            <a:noFill/>
                          </a:ln>
                          <a:solidFill>
                            <a:srgbClr val="FFFFFF"/>
                          </a:solidFill>
                          <a:effectLst/>
                        </a:rPr>
                        <a:t>DAY</a:t>
                      </a:r>
                      <a:endParaRPr kumimoji="0" lang="en-US" sz="1400" b="1" i="0" u="none" strike="noStrike" cap="none" normalizeH="0" baseline="0" dirty="0">
                        <a:ln>
                          <a:noFill/>
                        </a:ln>
                        <a:solidFill>
                          <a:srgbClr val="FFFFFF"/>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u="none" strike="noStrike" cap="none" normalizeH="0" baseline="0" dirty="0" smtClean="0">
                          <a:ln>
                            <a:noFill/>
                          </a:ln>
                          <a:solidFill>
                            <a:srgbClr val="FFFFFF"/>
                          </a:solidFill>
                          <a:effectLst/>
                        </a:rPr>
                        <a:t>M</a:t>
                      </a:r>
                      <a:endParaRPr kumimoji="0" lang="en-US" sz="1400" b="1" i="0" u="none" strike="noStrike" cap="none" normalizeH="0" baseline="0" dirty="0">
                        <a:ln>
                          <a:noFill/>
                        </a:ln>
                        <a:solidFill>
                          <a:srgbClr val="FFFFFF"/>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u="none" strike="noStrike" cap="none" normalizeH="0" baseline="0" dirty="0" smtClean="0">
                          <a:ln>
                            <a:noFill/>
                          </a:ln>
                          <a:solidFill>
                            <a:srgbClr val="FFFFFF"/>
                          </a:solidFill>
                          <a:effectLst/>
                        </a:rPr>
                        <a:t>T</a:t>
                      </a:r>
                      <a:endParaRPr kumimoji="0" lang="en-US" sz="1400" b="1" i="0" u="none" strike="noStrike" cap="none" normalizeH="0" baseline="0" dirty="0">
                        <a:ln>
                          <a:noFill/>
                        </a:ln>
                        <a:solidFill>
                          <a:srgbClr val="FFFFFF"/>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u="none" strike="noStrike" cap="none" normalizeH="0" baseline="0" dirty="0" smtClean="0">
                          <a:ln>
                            <a:noFill/>
                          </a:ln>
                          <a:solidFill>
                            <a:srgbClr val="FFFFFF"/>
                          </a:solidFill>
                          <a:effectLst/>
                        </a:rPr>
                        <a:t>W</a:t>
                      </a:r>
                      <a:endParaRPr kumimoji="0" lang="en-US" sz="1400" b="1" i="0" u="none" strike="noStrike" cap="none" normalizeH="0" baseline="0" dirty="0">
                        <a:ln>
                          <a:noFill/>
                        </a:ln>
                        <a:solidFill>
                          <a:srgbClr val="FFFFFF"/>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u="none" strike="noStrike" cap="none" normalizeH="0" baseline="0" dirty="0" smtClean="0">
                          <a:ln>
                            <a:noFill/>
                          </a:ln>
                          <a:solidFill>
                            <a:srgbClr val="FFFFFF"/>
                          </a:solidFill>
                          <a:effectLst/>
                        </a:rPr>
                        <a:t>T</a:t>
                      </a:r>
                      <a:endParaRPr kumimoji="0" lang="en-US" sz="1400" b="1" i="0" u="none" strike="noStrike" cap="none" normalizeH="0" baseline="0" dirty="0">
                        <a:ln>
                          <a:noFill/>
                        </a:ln>
                        <a:solidFill>
                          <a:srgbClr val="FFFFFF"/>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u="none" strike="noStrike" cap="none" normalizeH="0" baseline="0" dirty="0" smtClean="0">
                          <a:ln>
                            <a:noFill/>
                          </a:ln>
                          <a:solidFill>
                            <a:srgbClr val="FFFFFF"/>
                          </a:solidFill>
                          <a:effectLst/>
                        </a:rPr>
                        <a:t>F</a:t>
                      </a:r>
                      <a:endParaRPr kumimoji="0" lang="en-US" sz="1400" b="1" i="0" u="none" strike="noStrike" cap="none" normalizeH="0" baseline="0" dirty="0">
                        <a:ln>
                          <a:noFill/>
                        </a:ln>
                        <a:solidFill>
                          <a:srgbClr val="FFFFFF"/>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u="none" strike="noStrike" cap="none" normalizeH="0" baseline="0" dirty="0" smtClean="0">
                          <a:ln>
                            <a:noFill/>
                          </a:ln>
                          <a:solidFill>
                            <a:srgbClr val="FFFFFF"/>
                          </a:solidFill>
                          <a:effectLst/>
                        </a:rPr>
                        <a:t>S</a:t>
                      </a:r>
                      <a:endParaRPr kumimoji="0" lang="en-US" sz="1400" b="1" i="0" u="none" strike="noStrike" cap="none" normalizeH="0" baseline="0" dirty="0">
                        <a:ln>
                          <a:noFill/>
                        </a:ln>
                        <a:solidFill>
                          <a:srgbClr val="FFFFFF"/>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u="none" strike="noStrike" cap="none" normalizeH="0" baseline="0" dirty="0" smtClean="0">
                          <a:ln>
                            <a:noFill/>
                          </a:ln>
                          <a:solidFill>
                            <a:srgbClr val="FFFFFF"/>
                          </a:solidFill>
                          <a:effectLst/>
                        </a:rPr>
                        <a:t>S</a:t>
                      </a:r>
                      <a:endParaRPr kumimoji="0" lang="en-US" sz="1400" b="1" i="0" u="none" strike="noStrike" cap="none" normalizeH="0" baseline="0" dirty="0">
                        <a:ln>
                          <a:noFill/>
                        </a:ln>
                        <a:solidFill>
                          <a:srgbClr val="FFFFFF"/>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r>
              <a:tr h="285750">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Staff required</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5</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5</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6</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5</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4</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3</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3</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1000"/>
                                  </p:stCondLst>
                                  <p:childTnLst>
                                    <p:set>
                                      <p:cBhvr>
                                        <p:cTn id="6" dur="1" fill="hold">
                                          <p:stCondLst>
                                            <p:cond delay="0"/>
                                          </p:stCondLst>
                                        </p:cTn>
                                        <p:tgtEl>
                                          <p:spTgt spid="174226"/>
                                        </p:tgtEl>
                                        <p:attrNameLst>
                                          <p:attrName>style.visibility</p:attrName>
                                        </p:attrNameLst>
                                      </p:cBhvr>
                                      <p:to>
                                        <p:strVal val="visible"/>
                                      </p:to>
                                    </p:set>
                                    <p:animEffect transition="in" filter="dissolve">
                                      <p:cBhvr>
                                        <p:cTn id="7" dur="1000"/>
                                        <p:tgtEl>
                                          <p:spTgt spid="1742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Rectangle 2"/>
          <p:cNvSpPr>
            <a:spLocks noGrp="1" noChangeArrowheads="1"/>
          </p:cNvSpPr>
          <p:nvPr>
            <p:ph type="title"/>
          </p:nvPr>
        </p:nvSpPr>
        <p:spPr>
          <a:xfrm>
            <a:off x="571500" y="323850"/>
            <a:ext cx="7962900" cy="638175"/>
          </a:xfrm>
        </p:spPr>
        <p:txBody>
          <a:bodyPr>
            <a:normAutofit fontScale="90000"/>
          </a:bodyPr>
          <a:lstStyle/>
          <a:p>
            <a:r>
              <a:rPr lang="en-US" altLang="en-US" smtClean="0">
                <a:latin typeface="Arial" pitchFamily="34" charset="0"/>
                <a:cs typeface="Arial" pitchFamily="34" charset="0"/>
              </a:rPr>
              <a:t>Cyclical Scheduling Example</a:t>
            </a:r>
          </a:p>
        </p:txBody>
      </p:sp>
      <p:graphicFrame>
        <p:nvGraphicFramePr>
          <p:cNvPr id="174083" name="Group 3"/>
          <p:cNvGraphicFramePr>
            <a:graphicFrameLocks noGrp="1"/>
          </p:cNvGraphicFramePr>
          <p:nvPr/>
        </p:nvGraphicFramePr>
        <p:xfrm>
          <a:off x="685800" y="1704975"/>
          <a:ext cx="7772400" cy="3058242"/>
        </p:xfrm>
        <a:graphic>
          <a:graphicData uri="http://schemas.openxmlformats.org/drawingml/2006/table">
            <a:tbl>
              <a:tblPr>
                <a:tableStyleId>{2D5ABB26-0587-4C30-8999-92F81FD0307C}</a:tableStyleId>
              </a:tblPr>
              <a:tblGrid>
                <a:gridCol w="2590800"/>
                <a:gridCol w="660400"/>
                <a:gridCol w="762000"/>
                <a:gridCol w="762000"/>
                <a:gridCol w="736600"/>
                <a:gridCol w="749300"/>
                <a:gridCol w="749300"/>
                <a:gridCol w="762000"/>
              </a:tblGrid>
              <a:tr h="277416">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no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M</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T</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W</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T</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F</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S</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S</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r>
              <a:tr h="276225">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Employee 1</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no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5</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5</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6</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5</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4</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3</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3</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r>
              <a:tr h="277416">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Employee 2</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4</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4</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5</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4</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3</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3</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3</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r>
              <a:tr h="277416">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Employee 3</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3</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3</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4</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3</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2</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3</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3</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r>
              <a:tr h="277416">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r>
              <a:tr h="276225">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r>
              <a:tr h="277416">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r>
              <a:tr h="277416">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r>
              <a:tr h="277416">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r>
              <a:tr h="276225">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Capacity (Employees)</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endParaRPr lang="en-US" sz="1400" dirty="0"/>
                    </a:p>
                  </a:txBody>
                  <a:tcPr marT="34290" marB="34290" horzOverflow="overflow"/>
                </a:tc>
                <a:tc>
                  <a:txBody>
                    <a:bodyPr/>
                    <a:lstStyle/>
                    <a:p>
                      <a:endParaRPr lang="en-US" sz="1400" dirty="0"/>
                    </a:p>
                  </a:txBody>
                  <a:tcPr marT="34290" marB="34290" horzOverflow="overflow"/>
                </a:tc>
                <a:tc>
                  <a:txBody>
                    <a:bodyPr/>
                    <a:lstStyle/>
                    <a:p>
                      <a:endParaRPr lang="en-US" sz="1400" dirty="0"/>
                    </a:p>
                  </a:txBody>
                  <a:tcPr marT="34290" marB="34290" horzOverflow="overflow"/>
                </a:tc>
                <a:tc>
                  <a:txBody>
                    <a:bodyPr/>
                    <a:lstStyle/>
                    <a:p>
                      <a:endParaRPr lang="en-US" sz="1400" dirty="0"/>
                    </a:p>
                  </a:txBody>
                  <a:tcPr marT="34290" marB="34290" horzOverflow="overflow"/>
                </a:tc>
                <a:tc>
                  <a:txBody>
                    <a:bodyPr/>
                    <a:lstStyle/>
                    <a:p>
                      <a:endParaRPr lang="en-US" sz="1400" dirty="0"/>
                    </a:p>
                  </a:txBody>
                  <a:tcPr marT="34290" marB="34290" horzOverflow="overflow"/>
                </a:tc>
                <a:tc>
                  <a:txBody>
                    <a:bodyPr/>
                    <a:lstStyle/>
                    <a:p>
                      <a:endParaRPr lang="en-US" sz="1400" dirty="0"/>
                    </a:p>
                  </a:txBody>
                  <a:tcPr marT="34290" marB="34290" horzOverflow="overflow"/>
                </a:tc>
                <a:tc>
                  <a:txBody>
                    <a:bodyPr/>
                    <a:lstStyle/>
                    <a:p>
                      <a:endParaRPr lang="en-US" sz="1400" dirty="0"/>
                    </a:p>
                  </a:txBody>
                  <a:tcPr marT="34290" marB="34290" horzOverflow="overflow"/>
                </a:tc>
              </a:tr>
              <a:tr h="277416">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Excess Capacity</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endParaRPr lang="en-US" sz="1400" dirty="0"/>
                    </a:p>
                  </a:txBody>
                  <a:tcPr marT="34290" marB="34290" horzOverflow="overflow"/>
                </a:tc>
                <a:tc>
                  <a:txBody>
                    <a:bodyPr/>
                    <a:lstStyle/>
                    <a:p>
                      <a:endParaRPr lang="en-US" sz="1400" dirty="0"/>
                    </a:p>
                  </a:txBody>
                  <a:tcPr marT="34290" marB="34290" horzOverflow="overflow"/>
                </a:tc>
                <a:tc>
                  <a:txBody>
                    <a:bodyPr/>
                    <a:lstStyle/>
                    <a:p>
                      <a:endParaRPr lang="en-US" sz="1400" dirty="0"/>
                    </a:p>
                  </a:txBody>
                  <a:tcPr marT="34290" marB="34290" horzOverflow="overflow"/>
                </a:tc>
                <a:tc>
                  <a:txBody>
                    <a:bodyPr/>
                    <a:lstStyle/>
                    <a:p>
                      <a:endParaRPr lang="en-US" sz="1400" dirty="0"/>
                    </a:p>
                  </a:txBody>
                  <a:tcPr marT="34290" marB="34290" horzOverflow="overflow"/>
                </a:tc>
                <a:tc>
                  <a:txBody>
                    <a:bodyPr/>
                    <a:lstStyle/>
                    <a:p>
                      <a:endParaRPr lang="en-US" sz="1400" dirty="0"/>
                    </a:p>
                  </a:txBody>
                  <a:tcPr marT="34290" marB="34290" horzOverflow="overflow"/>
                </a:tc>
                <a:tc>
                  <a:txBody>
                    <a:bodyPr/>
                    <a:lstStyle/>
                    <a:p>
                      <a:endParaRPr lang="en-US" sz="1400" dirty="0"/>
                    </a:p>
                  </a:txBody>
                  <a:tcPr marT="34290" marB="34290" horzOverflow="overflow"/>
                </a:tc>
                <a:tc>
                  <a:txBody>
                    <a:bodyPr/>
                    <a:lstStyle/>
                    <a:p>
                      <a:endParaRPr lang="en-US" sz="1400" dirty="0"/>
                    </a:p>
                  </a:txBody>
                  <a:tcPr marT="34290" marB="34290" horzOverflow="overflow"/>
                </a:tc>
              </a:tr>
            </a:tbl>
          </a:graphicData>
        </a:graphic>
      </p:graphicFrame>
      <p:grpSp>
        <p:nvGrpSpPr>
          <p:cNvPr id="174223" name="Group 143"/>
          <p:cNvGrpSpPr>
            <a:grpSpLocks/>
          </p:cNvGrpSpPr>
          <p:nvPr/>
        </p:nvGrpSpPr>
        <p:grpSpPr bwMode="auto">
          <a:xfrm>
            <a:off x="6350000" y="2505075"/>
            <a:ext cx="1168400" cy="314325"/>
            <a:chOff x="4472" y="1320"/>
            <a:chExt cx="736" cy="264"/>
          </a:xfrm>
        </p:grpSpPr>
        <p:sp>
          <p:nvSpPr>
            <p:cNvPr id="150657" name="Oval 144"/>
            <p:cNvSpPr>
              <a:spLocks noChangeArrowheads="1"/>
            </p:cNvSpPr>
            <p:nvPr/>
          </p:nvSpPr>
          <p:spPr bwMode="auto">
            <a:xfrm>
              <a:off x="4472" y="1320"/>
              <a:ext cx="264" cy="264"/>
            </a:xfrm>
            <a:prstGeom prst="ellipse">
              <a:avLst/>
            </a:prstGeom>
            <a:noFill/>
            <a:ln w="571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p>
          </p:txBody>
        </p:sp>
        <p:sp>
          <p:nvSpPr>
            <p:cNvPr id="150658" name="Oval 145"/>
            <p:cNvSpPr>
              <a:spLocks noChangeArrowheads="1"/>
            </p:cNvSpPr>
            <p:nvPr/>
          </p:nvSpPr>
          <p:spPr bwMode="auto">
            <a:xfrm>
              <a:off x="4944" y="1320"/>
              <a:ext cx="264" cy="264"/>
            </a:xfrm>
            <a:prstGeom prst="ellipse">
              <a:avLst/>
            </a:prstGeom>
            <a:noFill/>
            <a:ln w="571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p>
          </p:txBody>
        </p:sp>
      </p:grpSp>
      <p:grpSp>
        <p:nvGrpSpPr>
          <p:cNvPr id="150622" name="Group 146"/>
          <p:cNvGrpSpPr>
            <a:grpSpLocks/>
          </p:cNvGrpSpPr>
          <p:nvPr/>
        </p:nvGrpSpPr>
        <p:grpSpPr bwMode="auto">
          <a:xfrm>
            <a:off x="7099300" y="2228850"/>
            <a:ext cx="1168400" cy="314325"/>
            <a:chOff x="4472" y="1320"/>
            <a:chExt cx="736" cy="264"/>
          </a:xfrm>
        </p:grpSpPr>
        <p:sp>
          <p:nvSpPr>
            <p:cNvPr id="150655" name="Oval 147"/>
            <p:cNvSpPr>
              <a:spLocks noChangeArrowheads="1"/>
            </p:cNvSpPr>
            <p:nvPr/>
          </p:nvSpPr>
          <p:spPr bwMode="auto">
            <a:xfrm>
              <a:off x="4472" y="1320"/>
              <a:ext cx="264" cy="264"/>
            </a:xfrm>
            <a:prstGeom prst="ellipse">
              <a:avLst/>
            </a:prstGeom>
            <a:noFill/>
            <a:ln w="571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p>
          </p:txBody>
        </p:sp>
        <p:sp>
          <p:nvSpPr>
            <p:cNvPr id="150656" name="Oval 148"/>
            <p:cNvSpPr>
              <a:spLocks noChangeArrowheads="1"/>
            </p:cNvSpPr>
            <p:nvPr/>
          </p:nvSpPr>
          <p:spPr bwMode="auto">
            <a:xfrm>
              <a:off x="4944" y="1320"/>
              <a:ext cx="264" cy="264"/>
            </a:xfrm>
            <a:prstGeom prst="ellipse">
              <a:avLst/>
            </a:prstGeom>
            <a:noFill/>
            <a:ln w="571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p>
          </p:txBody>
        </p:sp>
      </p:grpSp>
      <p:grpSp>
        <p:nvGrpSpPr>
          <p:cNvPr id="150623" name="Group 149"/>
          <p:cNvGrpSpPr>
            <a:grpSpLocks/>
          </p:cNvGrpSpPr>
          <p:nvPr/>
        </p:nvGrpSpPr>
        <p:grpSpPr bwMode="auto">
          <a:xfrm>
            <a:off x="7099300" y="1952625"/>
            <a:ext cx="1168400" cy="314325"/>
            <a:chOff x="4472" y="1320"/>
            <a:chExt cx="736" cy="264"/>
          </a:xfrm>
        </p:grpSpPr>
        <p:sp>
          <p:nvSpPr>
            <p:cNvPr id="150653" name="Oval 150"/>
            <p:cNvSpPr>
              <a:spLocks noChangeArrowheads="1"/>
            </p:cNvSpPr>
            <p:nvPr/>
          </p:nvSpPr>
          <p:spPr bwMode="auto">
            <a:xfrm>
              <a:off x="4472" y="1320"/>
              <a:ext cx="264" cy="264"/>
            </a:xfrm>
            <a:prstGeom prst="ellipse">
              <a:avLst/>
            </a:prstGeom>
            <a:noFill/>
            <a:ln w="571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p>
          </p:txBody>
        </p:sp>
        <p:sp>
          <p:nvSpPr>
            <p:cNvPr id="150654" name="Oval 151"/>
            <p:cNvSpPr>
              <a:spLocks noChangeArrowheads="1"/>
            </p:cNvSpPr>
            <p:nvPr/>
          </p:nvSpPr>
          <p:spPr bwMode="auto">
            <a:xfrm>
              <a:off x="4944" y="1320"/>
              <a:ext cx="264" cy="264"/>
            </a:xfrm>
            <a:prstGeom prst="ellipse">
              <a:avLst/>
            </a:prstGeom>
            <a:noFill/>
            <a:ln w="571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p>
          </p:txBody>
        </p:sp>
      </p:grpSp>
      <p:graphicFrame>
        <p:nvGraphicFramePr>
          <p:cNvPr id="174233" name="Group 153"/>
          <p:cNvGraphicFramePr>
            <a:graphicFrameLocks noGrp="1"/>
          </p:cNvGraphicFramePr>
          <p:nvPr/>
        </p:nvGraphicFramePr>
        <p:xfrm>
          <a:off x="685800" y="1009650"/>
          <a:ext cx="7772400" cy="571500"/>
        </p:xfrm>
        <a:graphic>
          <a:graphicData uri="http://schemas.openxmlformats.org/drawingml/2006/table">
            <a:tbl>
              <a:tblPr>
                <a:tableStyleId>{2D5ABB26-0587-4C30-8999-92F81FD0307C}</a:tableStyleId>
              </a:tblPr>
              <a:tblGrid>
                <a:gridCol w="2578100"/>
                <a:gridCol w="660400"/>
                <a:gridCol w="762000"/>
                <a:gridCol w="762000"/>
                <a:gridCol w="749300"/>
                <a:gridCol w="749300"/>
                <a:gridCol w="749300"/>
                <a:gridCol w="762000"/>
              </a:tblGrid>
              <a:tr h="285750">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u="none" strike="noStrike" cap="none" normalizeH="0" baseline="0" dirty="0" smtClean="0">
                          <a:ln>
                            <a:noFill/>
                          </a:ln>
                          <a:solidFill>
                            <a:srgbClr val="FFFFFF"/>
                          </a:solidFill>
                          <a:effectLst/>
                        </a:rPr>
                        <a:t>DAY</a:t>
                      </a:r>
                      <a:endParaRPr kumimoji="0" lang="en-US" sz="1400" b="1" i="0" u="none" strike="noStrike" cap="none" normalizeH="0" baseline="0" dirty="0">
                        <a:ln>
                          <a:noFill/>
                        </a:ln>
                        <a:solidFill>
                          <a:srgbClr val="FFFFFF"/>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u="none" strike="noStrike" cap="none" normalizeH="0" baseline="0" dirty="0" smtClean="0">
                          <a:ln>
                            <a:noFill/>
                          </a:ln>
                          <a:solidFill>
                            <a:srgbClr val="FFFFFF"/>
                          </a:solidFill>
                          <a:effectLst/>
                        </a:rPr>
                        <a:t>M</a:t>
                      </a:r>
                      <a:endParaRPr kumimoji="0" lang="en-US" sz="1400" b="1" i="0" u="none" strike="noStrike" cap="none" normalizeH="0" baseline="0" dirty="0">
                        <a:ln>
                          <a:noFill/>
                        </a:ln>
                        <a:solidFill>
                          <a:srgbClr val="FFFFFF"/>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u="none" strike="noStrike" cap="none" normalizeH="0" baseline="0" dirty="0" smtClean="0">
                          <a:ln>
                            <a:noFill/>
                          </a:ln>
                          <a:solidFill>
                            <a:srgbClr val="FFFFFF"/>
                          </a:solidFill>
                          <a:effectLst/>
                        </a:rPr>
                        <a:t>T</a:t>
                      </a:r>
                      <a:endParaRPr kumimoji="0" lang="en-US" sz="1400" b="1" i="0" u="none" strike="noStrike" cap="none" normalizeH="0" baseline="0" dirty="0">
                        <a:ln>
                          <a:noFill/>
                        </a:ln>
                        <a:solidFill>
                          <a:srgbClr val="FFFFFF"/>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u="none" strike="noStrike" cap="none" normalizeH="0" baseline="0" dirty="0" smtClean="0">
                          <a:ln>
                            <a:noFill/>
                          </a:ln>
                          <a:solidFill>
                            <a:srgbClr val="FFFFFF"/>
                          </a:solidFill>
                          <a:effectLst/>
                        </a:rPr>
                        <a:t>W</a:t>
                      </a:r>
                      <a:endParaRPr kumimoji="0" lang="en-US" sz="1400" b="1" i="0" u="none" strike="noStrike" cap="none" normalizeH="0" baseline="0" dirty="0">
                        <a:ln>
                          <a:noFill/>
                        </a:ln>
                        <a:solidFill>
                          <a:srgbClr val="FFFFFF"/>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u="none" strike="noStrike" cap="none" normalizeH="0" baseline="0" dirty="0" smtClean="0">
                          <a:ln>
                            <a:noFill/>
                          </a:ln>
                          <a:solidFill>
                            <a:srgbClr val="FFFFFF"/>
                          </a:solidFill>
                          <a:effectLst/>
                        </a:rPr>
                        <a:t>T</a:t>
                      </a:r>
                      <a:endParaRPr kumimoji="0" lang="en-US" sz="1400" b="1" i="0" u="none" strike="noStrike" cap="none" normalizeH="0" baseline="0" dirty="0">
                        <a:ln>
                          <a:noFill/>
                        </a:ln>
                        <a:solidFill>
                          <a:srgbClr val="FFFFFF"/>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u="none" strike="noStrike" cap="none" normalizeH="0" baseline="0" dirty="0" smtClean="0">
                          <a:ln>
                            <a:noFill/>
                          </a:ln>
                          <a:solidFill>
                            <a:srgbClr val="FFFFFF"/>
                          </a:solidFill>
                          <a:effectLst/>
                        </a:rPr>
                        <a:t>F</a:t>
                      </a:r>
                      <a:endParaRPr kumimoji="0" lang="en-US" sz="1400" b="1" i="0" u="none" strike="noStrike" cap="none" normalizeH="0" baseline="0" dirty="0">
                        <a:ln>
                          <a:noFill/>
                        </a:ln>
                        <a:solidFill>
                          <a:srgbClr val="FFFFFF"/>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u="none" strike="noStrike" cap="none" normalizeH="0" baseline="0" dirty="0" smtClean="0">
                          <a:ln>
                            <a:noFill/>
                          </a:ln>
                          <a:solidFill>
                            <a:srgbClr val="FFFFFF"/>
                          </a:solidFill>
                          <a:effectLst/>
                        </a:rPr>
                        <a:t>S</a:t>
                      </a:r>
                      <a:endParaRPr kumimoji="0" lang="en-US" sz="1400" b="1" i="0" u="none" strike="noStrike" cap="none" normalizeH="0" baseline="0" dirty="0">
                        <a:ln>
                          <a:noFill/>
                        </a:ln>
                        <a:solidFill>
                          <a:srgbClr val="FFFFFF"/>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u="none" strike="noStrike" cap="none" normalizeH="0" baseline="0" dirty="0" smtClean="0">
                          <a:ln>
                            <a:noFill/>
                          </a:ln>
                          <a:solidFill>
                            <a:srgbClr val="FFFFFF"/>
                          </a:solidFill>
                          <a:effectLst/>
                        </a:rPr>
                        <a:t>S</a:t>
                      </a:r>
                      <a:endParaRPr kumimoji="0" lang="en-US" sz="1400" b="1" i="0" u="none" strike="noStrike" cap="none" normalizeH="0" baseline="0" dirty="0">
                        <a:ln>
                          <a:noFill/>
                        </a:ln>
                        <a:solidFill>
                          <a:srgbClr val="FFFFFF"/>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r>
              <a:tr h="285750">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Staff required</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5</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5</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6</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5</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4</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3</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3</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1000"/>
                                  </p:stCondLst>
                                  <p:childTnLst>
                                    <p:set>
                                      <p:cBhvr>
                                        <p:cTn id="6" dur="1" fill="hold">
                                          <p:stCondLst>
                                            <p:cond delay="0"/>
                                          </p:stCondLst>
                                        </p:cTn>
                                        <p:tgtEl>
                                          <p:spTgt spid="174223"/>
                                        </p:tgtEl>
                                        <p:attrNameLst>
                                          <p:attrName>style.visibility</p:attrName>
                                        </p:attrNameLst>
                                      </p:cBhvr>
                                      <p:to>
                                        <p:strVal val="visible"/>
                                      </p:to>
                                    </p:set>
                                    <p:animEffect transition="in" filter="dissolve">
                                      <p:cBhvr>
                                        <p:cTn id="7" dur="1000"/>
                                        <p:tgtEl>
                                          <p:spTgt spid="1742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Rectangle 2"/>
          <p:cNvSpPr>
            <a:spLocks noGrp="1" noChangeArrowheads="1"/>
          </p:cNvSpPr>
          <p:nvPr>
            <p:ph type="title"/>
          </p:nvPr>
        </p:nvSpPr>
        <p:spPr>
          <a:xfrm>
            <a:off x="571500" y="323850"/>
            <a:ext cx="7962900" cy="638175"/>
          </a:xfrm>
        </p:spPr>
        <p:txBody>
          <a:bodyPr>
            <a:normAutofit fontScale="90000"/>
          </a:bodyPr>
          <a:lstStyle/>
          <a:p>
            <a:r>
              <a:rPr lang="en-US" altLang="en-US" smtClean="0">
                <a:latin typeface="Arial" pitchFamily="34" charset="0"/>
                <a:cs typeface="Arial" pitchFamily="34" charset="0"/>
              </a:rPr>
              <a:t>Cyclical Scheduling Example</a:t>
            </a:r>
          </a:p>
        </p:txBody>
      </p:sp>
      <p:graphicFrame>
        <p:nvGraphicFramePr>
          <p:cNvPr id="174083" name="Group 3"/>
          <p:cNvGraphicFramePr>
            <a:graphicFrameLocks noGrp="1"/>
          </p:cNvGraphicFramePr>
          <p:nvPr/>
        </p:nvGraphicFramePr>
        <p:xfrm>
          <a:off x="685800" y="1704975"/>
          <a:ext cx="7772400" cy="3058242"/>
        </p:xfrm>
        <a:graphic>
          <a:graphicData uri="http://schemas.openxmlformats.org/drawingml/2006/table">
            <a:tbl>
              <a:tblPr>
                <a:tableStyleId>{2D5ABB26-0587-4C30-8999-92F81FD0307C}</a:tableStyleId>
              </a:tblPr>
              <a:tblGrid>
                <a:gridCol w="2590800"/>
                <a:gridCol w="660400"/>
                <a:gridCol w="762000"/>
                <a:gridCol w="762000"/>
                <a:gridCol w="736600"/>
                <a:gridCol w="749300"/>
                <a:gridCol w="749300"/>
                <a:gridCol w="762000"/>
              </a:tblGrid>
              <a:tr h="277416">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no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M</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T</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W</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T</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F</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S</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S</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r>
              <a:tr h="276225">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Employee 1</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no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5</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5</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6</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5</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4</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3</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3</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r>
              <a:tr h="277416">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Employee 2</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4</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4</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5</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4</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3</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3</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3</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r>
              <a:tr h="277416">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Employee 3</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3</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3</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4</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3</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2</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3</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3</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r>
              <a:tr h="277416">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Employee 4</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2</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2</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3</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2</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2</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3</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2</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r>
              <a:tr h="276225">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r>
              <a:tr h="277416">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r>
              <a:tr h="277416">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r>
              <a:tr h="277416">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r>
              <a:tr h="276225">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Capacity (Employees)</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endParaRPr lang="en-US" sz="1400" dirty="0"/>
                    </a:p>
                  </a:txBody>
                  <a:tcPr marT="34290" marB="34290" horzOverflow="overflow"/>
                </a:tc>
                <a:tc>
                  <a:txBody>
                    <a:bodyPr/>
                    <a:lstStyle/>
                    <a:p>
                      <a:endParaRPr lang="en-US" sz="1400" dirty="0"/>
                    </a:p>
                  </a:txBody>
                  <a:tcPr marT="34290" marB="34290" horzOverflow="overflow"/>
                </a:tc>
                <a:tc>
                  <a:txBody>
                    <a:bodyPr/>
                    <a:lstStyle/>
                    <a:p>
                      <a:endParaRPr lang="en-US" sz="1400" dirty="0"/>
                    </a:p>
                  </a:txBody>
                  <a:tcPr marT="34290" marB="34290" horzOverflow="overflow"/>
                </a:tc>
                <a:tc>
                  <a:txBody>
                    <a:bodyPr/>
                    <a:lstStyle/>
                    <a:p>
                      <a:endParaRPr lang="en-US" sz="1400" dirty="0"/>
                    </a:p>
                  </a:txBody>
                  <a:tcPr marT="34290" marB="34290" horzOverflow="overflow"/>
                </a:tc>
                <a:tc>
                  <a:txBody>
                    <a:bodyPr/>
                    <a:lstStyle/>
                    <a:p>
                      <a:endParaRPr lang="en-US" sz="1400" dirty="0"/>
                    </a:p>
                  </a:txBody>
                  <a:tcPr marT="34290" marB="34290" horzOverflow="overflow"/>
                </a:tc>
                <a:tc>
                  <a:txBody>
                    <a:bodyPr/>
                    <a:lstStyle/>
                    <a:p>
                      <a:endParaRPr lang="en-US" sz="1400" dirty="0"/>
                    </a:p>
                  </a:txBody>
                  <a:tcPr marT="34290" marB="34290" horzOverflow="overflow"/>
                </a:tc>
                <a:tc>
                  <a:txBody>
                    <a:bodyPr/>
                    <a:lstStyle/>
                    <a:p>
                      <a:endParaRPr lang="en-US" sz="1400" dirty="0"/>
                    </a:p>
                  </a:txBody>
                  <a:tcPr marT="34290" marB="34290" horzOverflow="overflow"/>
                </a:tc>
              </a:tr>
              <a:tr h="277416">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Excess Capacity</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endParaRPr lang="en-US" sz="1400" dirty="0"/>
                    </a:p>
                  </a:txBody>
                  <a:tcPr marT="34290" marB="34290" horzOverflow="overflow"/>
                </a:tc>
                <a:tc>
                  <a:txBody>
                    <a:bodyPr/>
                    <a:lstStyle/>
                    <a:p>
                      <a:endParaRPr lang="en-US" sz="1400" dirty="0"/>
                    </a:p>
                  </a:txBody>
                  <a:tcPr marT="34290" marB="34290" horzOverflow="overflow"/>
                </a:tc>
                <a:tc>
                  <a:txBody>
                    <a:bodyPr/>
                    <a:lstStyle/>
                    <a:p>
                      <a:endParaRPr lang="en-US" sz="1400" dirty="0"/>
                    </a:p>
                  </a:txBody>
                  <a:tcPr marT="34290" marB="34290" horzOverflow="overflow"/>
                </a:tc>
                <a:tc>
                  <a:txBody>
                    <a:bodyPr/>
                    <a:lstStyle/>
                    <a:p>
                      <a:endParaRPr lang="en-US" sz="1400" dirty="0"/>
                    </a:p>
                  </a:txBody>
                  <a:tcPr marT="34290" marB="34290" horzOverflow="overflow"/>
                </a:tc>
                <a:tc>
                  <a:txBody>
                    <a:bodyPr/>
                    <a:lstStyle/>
                    <a:p>
                      <a:endParaRPr lang="en-US" sz="1400" dirty="0"/>
                    </a:p>
                  </a:txBody>
                  <a:tcPr marT="34290" marB="34290" horzOverflow="overflow"/>
                </a:tc>
                <a:tc>
                  <a:txBody>
                    <a:bodyPr/>
                    <a:lstStyle/>
                    <a:p>
                      <a:endParaRPr lang="en-US" sz="1400" dirty="0"/>
                    </a:p>
                  </a:txBody>
                  <a:tcPr marT="34290" marB="34290" horzOverflow="overflow"/>
                </a:tc>
                <a:tc>
                  <a:txBody>
                    <a:bodyPr/>
                    <a:lstStyle/>
                    <a:p>
                      <a:endParaRPr lang="en-US" sz="1400" dirty="0"/>
                    </a:p>
                  </a:txBody>
                  <a:tcPr marT="34290" marB="34290" horzOverflow="overflow"/>
                </a:tc>
              </a:tr>
            </a:tbl>
          </a:graphicData>
        </a:graphic>
      </p:graphicFrame>
      <p:grpSp>
        <p:nvGrpSpPr>
          <p:cNvPr id="174220" name="Group 140"/>
          <p:cNvGrpSpPr>
            <a:grpSpLocks/>
          </p:cNvGrpSpPr>
          <p:nvPr/>
        </p:nvGrpSpPr>
        <p:grpSpPr bwMode="auto">
          <a:xfrm>
            <a:off x="5600700" y="2786063"/>
            <a:ext cx="1168400" cy="314325"/>
            <a:chOff x="4472" y="1320"/>
            <a:chExt cx="736" cy="264"/>
          </a:xfrm>
        </p:grpSpPr>
        <p:sp>
          <p:nvSpPr>
            <p:cNvPr id="152708" name="Oval 141"/>
            <p:cNvSpPr>
              <a:spLocks noChangeArrowheads="1"/>
            </p:cNvSpPr>
            <p:nvPr/>
          </p:nvSpPr>
          <p:spPr bwMode="auto">
            <a:xfrm>
              <a:off x="4472" y="1320"/>
              <a:ext cx="264" cy="264"/>
            </a:xfrm>
            <a:prstGeom prst="ellipse">
              <a:avLst/>
            </a:prstGeom>
            <a:noFill/>
            <a:ln w="571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p>
          </p:txBody>
        </p:sp>
        <p:sp>
          <p:nvSpPr>
            <p:cNvPr id="152709" name="Oval 142"/>
            <p:cNvSpPr>
              <a:spLocks noChangeArrowheads="1"/>
            </p:cNvSpPr>
            <p:nvPr/>
          </p:nvSpPr>
          <p:spPr bwMode="auto">
            <a:xfrm>
              <a:off x="4944" y="1320"/>
              <a:ext cx="264" cy="264"/>
            </a:xfrm>
            <a:prstGeom prst="ellipse">
              <a:avLst/>
            </a:prstGeom>
            <a:noFill/>
            <a:ln w="571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p>
          </p:txBody>
        </p:sp>
      </p:grpSp>
      <p:grpSp>
        <p:nvGrpSpPr>
          <p:cNvPr id="152670" name="Group 143"/>
          <p:cNvGrpSpPr>
            <a:grpSpLocks/>
          </p:cNvGrpSpPr>
          <p:nvPr/>
        </p:nvGrpSpPr>
        <p:grpSpPr bwMode="auto">
          <a:xfrm>
            <a:off x="6350000" y="2505075"/>
            <a:ext cx="1168400" cy="314325"/>
            <a:chOff x="4472" y="1320"/>
            <a:chExt cx="736" cy="264"/>
          </a:xfrm>
        </p:grpSpPr>
        <p:sp>
          <p:nvSpPr>
            <p:cNvPr id="152706" name="Oval 144"/>
            <p:cNvSpPr>
              <a:spLocks noChangeArrowheads="1"/>
            </p:cNvSpPr>
            <p:nvPr/>
          </p:nvSpPr>
          <p:spPr bwMode="auto">
            <a:xfrm>
              <a:off x="4472" y="1320"/>
              <a:ext cx="264" cy="264"/>
            </a:xfrm>
            <a:prstGeom prst="ellipse">
              <a:avLst/>
            </a:prstGeom>
            <a:noFill/>
            <a:ln w="571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p>
          </p:txBody>
        </p:sp>
        <p:sp>
          <p:nvSpPr>
            <p:cNvPr id="152707" name="Oval 145"/>
            <p:cNvSpPr>
              <a:spLocks noChangeArrowheads="1"/>
            </p:cNvSpPr>
            <p:nvPr/>
          </p:nvSpPr>
          <p:spPr bwMode="auto">
            <a:xfrm>
              <a:off x="4944" y="1320"/>
              <a:ext cx="264" cy="264"/>
            </a:xfrm>
            <a:prstGeom prst="ellipse">
              <a:avLst/>
            </a:prstGeom>
            <a:noFill/>
            <a:ln w="571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p>
          </p:txBody>
        </p:sp>
      </p:grpSp>
      <p:grpSp>
        <p:nvGrpSpPr>
          <p:cNvPr id="152671" name="Group 146"/>
          <p:cNvGrpSpPr>
            <a:grpSpLocks/>
          </p:cNvGrpSpPr>
          <p:nvPr/>
        </p:nvGrpSpPr>
        <p:grpSpPr bwMode="auto">
          <a:xfrm>
            <a:off x="7099300" y="2228850"/>
            <a:ext cx="1168400" cy="314325"/>
            <a:chOff x="4472" y="1320"/>
            <a:chExt cx="736" cy="264"/>
          </a:xfrm>
        </p:grpSpPr>
        <p:sp>
          <p:nvSpPr>
            <p:cNvPr id="152704" name="Oval 147"/>
            <p:cNvSpPr>
              <a:spLocks noChangeArrowheads="1"/>
            </p:cNvSpPr>
            <p:nvPr/>
          </p:nvSpPr>
          <p:spPr bwMode="auto">
            <a:xfrm>
              <a:off x="4472" y="1320"/>
              <a:ext cx="264" cy="264"/>
            </a:xfrm>
            <a:prstGeom prst="ellipse">
              <a:avLst/>
            </a:prstGeom>
            <a:noFill/>
            <a:ln w="571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p>
          </p:txBody>
        </p:sp>
        <p:sp>
          <p:nvSpPr>
            <p:cNvPr id="152705" name="Oval 148"/>
            <p:cNvSpPr>
              <a:spLocks noChangeArrowheads="1"/>
            </p:cNvSpPr>
            <p:nvPr/>
          </p:nvSpPr>
          <p:spPr bwMode="auto">
            <a:xfrm>
              <a:off x="4944" y="1320"/>
              <a:ext cx="264" cy="264"/>
            </a:xfrm>
            <a:prstGeom prst="ellipse">
              <a:avLst/>
            </a:prstGeom>
            <a:noFill/>
            <a:ln w="571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p>
          </p:txBody>
        </p:sp>
      </p:grpSp>
      <p:grpSp>
        <p:nvGrpSpPr>
          <p:cNvPr id="152672" name="Group 149"/>
          <p:cNvGrpSpPr>
            <a:grpSpLocks/>
          </p:cNvGrpSpPr>
          <p:nvPr/>
        </p:nvGrpSpPr>
        <p:grpSpPr bwMode="auto">
          <a:xfrm>
            <a:off x="7099300" y="1952625"/>
            <a:ext cx="1168400" cy="314325"/>
            <a:chOff x="4472" y="1320"/>
            <a:chExt cx="736" cy="264"/>
          </a:xfrm>
        </p:grpSpPr>
        <p:sp>
          <p:nvSpPr>
            <p:cNvPr id="152702" name="Oval 150"/>
            <p:cNvSpPr>
              <a:spLocks noChangeArrowheads="1"/>
            </p:cNvSpPr>
            <p:nvPr/>
          </p:nvSpPr>
          <p:spPr bwMode="auto">
            <a:xfrm>
              <a:off x="4472" y="1320"/>
              <a:ext cx="264" cy="264"/>
            </a:xfrm>
            <a:prstGeom prst="ellipse">
              <a:avLst/>
            </a:prstGeom>
            <a:noFill/>
            <a:ln w="571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p>
          </p:txBody>
        </p:sp>
        <p:sp>
          <p:nvSpPr>
            <p:cNvPr id="152703" name="Oval 151"/>
            <p:cNvSpPr>
              <a:spLocks noChangeArrowheads="1"/>
            </p:cNvSpPr>
            <p:nvPr/>
          </p:nvSpPr>
          <p:spPr bwMode="auto">
            <a:xfrm>
              <a:off x="4944" y="1320"/>
              <a:ext cx="264" cy="264"/>
            </a:xfrm>
            <a:prstGeom prst="ellipse">
              <a:avLst/>
            </a:prstGeom>
            <a:noFill/>
            <a:ln w="571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p>
          </p:txBody>
        </p:sp>
      </p:grpSp>
      <p:graphicFrame>
        <p:nvGraphicFramePr>
          <p:cNvPr id="174233" name="Group 153"/>
          <p:cNvGraphicFramePr>
            <a:graphicFrameLocks noGrp="1"/>
          </p:cNvGraphicFramePr>
          <p:nvPr/>
        </p:nvGraphicFramePr>
        <p:xfrm>
          <a:off x="685800" y="1009650"/>
          <a:ext cx="7772400" cy="571500"/>
        </p:xfrm>
        <a:graphic>
          <a:graphicData uri="http://schemas.openxmlformats.org/drawingml/2006/table">
            <a:tbl>
              <a:tblPr>
                <a:tableStyleId>{2D5ABB26-0587-4C30-8999-92F81FD0307C}</a:tableStyleId>
              </a:tblPr>
              <a:tblGrid>
                <a:gridCol w="2578100"/>
                <a:gridCol w="660400"/>
                <a:gridCol w="762000"/>
                <a:gridCol w="762000"/>
                <a:gridCol w="749300"/>
                <a:gridCol w="749300"/>
                <a:gridCol w="749300"/>
                <a:gridCol w="762000"/>
              </a:tblGrid>
              <a:tr h="285750">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u="none" strike="noStrike" cap="none" normalizeH="0" baseline="0" dirty="0" smtClean="0">
                          <a:ln>
                            <a:noFill/>
                          </a:ln>
                          <a:solidFill>
                            <a:srgbClr val="FFFFFF"/>
                          </a:solidFill>
                          <a:effectLst/>
                        </a:rPr>
                        <a:t>DAY</a:t>
                      </a:r>
                      <a:endParaRPr kumimoji="0" lang="en-US" sz="1400" b="1" i="0" u="none" strike="noStrike" cap="none" normalizeH="0" baseline="0" dirty="0">
                        <a:ln>
                          <a:noFill/>
                        </a:ln>
                        <a:solidFill>
                          <a:srgbClr val="FFFFFF"/>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u="none" strike="noStrike" cap="none" normalizeH="0" baseline="0" dirty="0" smtClean="0">
                          <a:ln>
                            <a:noFill/>
                          </a:ln>
                          <a:solidFill>
                            <a:srgbClr val="FFFFFF"/>
                          </a:solidFill>
                          <a:effectLst/>
                        </a:rPr>
                        <a:t>M</a:t>
                      </a:r>
                      <a:endParaRPr kumimoji="0" lang="en-US" sz="1400" b="1" i="0" u="none" strike="noStrike" cap="none" normalizeH="0" baseline="0" dirty="0">
                        <a:ln>
                          <a:noFill/>
                        </a:ln>
                        <a:solidFill>
                          <a:srgbClr val="FFFFFF"/>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u="none" strike="noStrike" cap="none" normalizeH="0" baseline="0" dirty="0" smtClean="0">
                          <a:ln>
                            <a:noFill/>
                          </a:ln>
                          <a:solidFill>
                            <a:srgbClr val="FFFFFF"/>
                          </a:solidFill>
                          <a:effectLst/>
                        </a:rPr>
                        <a:t>T</a:t>
                      </a:r>
                      <a:endParaRPr kumimoji="0" lang="en-US" sz="1400" b="1" i="0" u="none" strike="noStrike" cap="none" normalizeH="0" baseline="0" dirty="0">
                        <a:ln>
                          <a:noFill/>
                        </a:ln>
                        <a:solidFill>
                          <a:srgbClr val="FFFFFF"/>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u="none" strike="noStrike" cap="none" normalizeH="0" baseline="0" dirty="0" smtClean="0">
                          <a:ln>
                            <a:noFill/>
                          </a:ln>
                          <a:solidFill>
                            <a:srgbClr val="FFFFFF"/>
                          </a:solidFill>
                          <a:effectLst/>
                        </a:rPr>
                        <a:t>W</a:t>
                      </a:r>
                      <a:endParaRPr kumimoji="0" lang="en-US" sz="1400" b="1" i="0" u="none" strike="noStrike" cap="none" normalizeH="0" baseline="0" dirty="0">
                        <a:ln>
                          <a:noFill/>
                        </a:ln>
                        <a:solidFill>
                          <a:srgbClr val="FFFFFF"/>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u="none" strike="noStrike" cap="none" normalizeH="0" baseline="0" dirty="0" smtClean="0">
                          <a:ln>
                            <a:noFill/>
                          </a:ln>
                          <a:solidFill>
                            <a:srgbClr val="FFFFFF"/>
                          </a:solidFill>
                          <a:effectLst/>
                        </a:rPr>
                        <a:t>T</a:t>
                      </a:r>
                      <a:endParaRPr kumimoji="0" lang="en-US" sz="1400" b="1" i="0" u="none" strike="noStrike" cap="none" normalizeH="0" baseline="0" dirty="0">
                        <a:ln>
                          <a:noFill/>
                        </a:ln>
                        <a:solidFill>
                          <a:srgbClr val="FFFFFF"/>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u="none" strike="noStrike" cap="none" normalizeH="0" baseline="0" dirty="0" smtClean="0">
                          <a:ln>
                            <a:noFill/>
                          </a:ln>
                          <a:solidFill>
                            <a:srgbClr val="FFFFFF"/>
                          </a:solidFill>
                          <a:effectLst/>
                        </a:rPr>
                        <a:t>F</a:t>
                      </a:r>
                      <a:endParaRPr kumimoji="0" lang="en-US" sz="1400" b="1" i="0" u="none" strike="noStrike" cap="none" normalizeH="0" baseline="0" dirty="0">
                        <a:ln>
                          <a:noFill/>
                        </a:ln>
                        <a:solidFill>
                          <a:srgbClr val="FFFFFF"/>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u="none" strike="noStrike" cap="none" normalizeH="0" baseline="0" dirty="0" smtClean="0">
                          <a:ln>
                            <a:noFill/>
                          </a:ln>
                          <a:solidFill>
                            <a:srgbClr val="FFFFFF"/>
                          </a:solidFill>
                          <a:effectLst/>
                        </a:rPr>
                        <a:t>S</a:t>
                      </a:r>
                      <a:endParaRPr kumimoji="0" lang="en-US" sz="1400" b="1" i="0" u="none" strike="noStrike" cap="none" normalizeH="0" baseline="0" dirty="0">
                        <a:ln>
                          <a:noFill/>
                        </a:ln>
                        <a:solidFill>
                          <a:srgbClr val="FFFFFF"/>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u="none" strike="noStrike" cap="none" normalizeH="0" baseline="0" dirty="0" smtClean="0">
                          <a:ln>
                            <a:noFill/>
                          </a:ln>
                          <a:solidFill>
                            <a:srgbClr val="FFFFFF"/>
                          </a:solidFill>
                          <a:effectLst/>
                        </a:rPr>
                        <a:t>S</a:t>
                      </a:r>
                      <a:endParaRPr kumimoji="0" lang="en-US" sz="1400" b="1" i="0" u="none" strike="noStrike" cap="none" normalizeH="0" baseline="0" dirty="0">
                        <a:ln>
                          <a:noFill/>
                        </a:ln>
                        <a:solidFill>
                          <a:srgbClr val="FFFFFF"/>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r>
              <a:tr h="285750">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Staff required</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5</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5</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6</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5</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4</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3</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3</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1000"/>
                                  </p:stCondLst>
                                  <p:childTnLst>
                                    <p:set>
                                      <p:cBhvr>
                                        <p:cTn id="6" dur="1" fill="hold">
                                          <p:stCondLst>
                                            <p:cond delay="0"/>
                                          </p:stCondLst>
                                        </p:cTn>
                                        <p:tgtEl>
                                          <p:spTgt spid="174220"/>
                                        </p:tgtEl>
                                        <p:attrNameLst>
                                          <p:attrName>style.visibility</p:attrName>
                                        </p:attrNameLst>
                                      </p:cBhvr>
                                      <p:to>
                                        <p:strVal val="visible"/>
                                      </p:to>
                                    </p:set>
                                    <p:animEffect transition="in" filter="dissolve">
                                      <p:cBhvr>
                                        <p:cTn id="7" dur="1000"/>
                                        <p:tgtEl>
                                          <p:spTgt spid="1742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Rectangle 2"/>
          <p:cNvSpPr>
            <a:spLocks noGrp="1" noChangeArrowheads="1"/>
          </p:cNvSpPr>
          <p:nvPr>
            <p:ph type="title"/>
          </p:nvPr>
        </p:nvSpPr>
        <p:spPr>
          <a:xfrm>
            <a:off x="571500" y="323850"/>
            <a:ext cx="7962900" cy="638175"/>
          </a:xfrm>
        </p:spPr>
        <p:txBody>
          <a:bodyPr>
            <a:normAutofit fontScale="90000"/>
          </a:bodyPr>
          <a:lstStyle/>
          <a:p>
            <a:r>
              <a:rPr lang="en-US" altLang="en-US" smtClean="0">
                <a:latin typeface="Arial" pitchFamily="34" charset="0"/>
                <a:cs typeface="Arial" pitchFamily="34" charset="0"/>
              </a:rPr>
              <a:t>Cyclical Scheduling Example</a:t>
            </a:r>
          </a:p>
        </p:txBody>
      </p:sp>
      <p:graphicFrame>
        <p:nvGraphicFramePr>
          <p:cNvPr id="174083" name="Group 3"/>
          <p:cNvGraphicFramePr>
            <a:graphicFrameLocks noGrp="1"/>
          </p:cNvGraphicFramePr>
          <p:nvPr/>
        </p:nvGraphicFramePr>
        <p:xfrm>
          <a:off x="685800" y="1704975"/>
          <a:ext cx="7772400" cy="3058242"/>
        </p:xfrm>
        <a:graphic>
          <a:graphicData uri="http://schemas.openxmlformats.org/drawingml/2006/table">
            <a:tbl>
              <a:tblPr>
                <a:tableStyleId>{2D5ABB26-0587-4C30-8999-92F81FD0307C}</a:tableStyleId>
              </a:tblPr>
              <a:tblGrid>
                <a:gridCol w="2590800"/>
                <a:gridCol w="660400"/>
                <a:gridCol w="762000"/>
                <a:gridCol w="762000"/>
                <a:gridCol w="736600"/>
                <a:gridCol w="749300"/>
                <a:gridCol w="749300"/>
                <a:gridCol w="762000"/>
              </a:tblGrid>
              <a:tr h="277416">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no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M</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T</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W</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T</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F</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S</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S</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r>
              <a:tr h="276225">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Employee 1</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no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5</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5</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6</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5</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4</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3</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3</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r>
              <a:tr h="277416">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Employee 2</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4</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4</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5</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4</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3</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3</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3</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r>
              <a:tr h="277416">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Employee 3</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3</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3</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4</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3</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2</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3</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3</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r>
              <a:tr h="277416">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Employee 4</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2</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2</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3</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2</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2</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3</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2</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r>
              <a:tr h="276225">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Employee 5</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1</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1</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2</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2</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2</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2</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1</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r>
              <a:tr h="277416">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r>
              <a:tr h="277416">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r>
              <a:tr h="277416">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r>
              <a:tr h="276225">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Capacity (Employees)</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endParaRPr lang="en-US" sz="1400" dirty="0"/>
                    </a:p>
                  </a:txBody>
                  <a:tcPr marT="34290" marB="34290" horzOverflow="overflow"/>
                </a:tc>
                <a:tc>
                  <a:txBody>
                    <a:bodyPr/>
                    <a:lstStyle/>
                    <a:p>
                      <a:endParaRPr lang="en-US" sz="1400" dirty="0"/>
                    </a:p>
                  </a:txBody>
                  <a:tcPr marT="34290" marB="34290" horzOverflow="overflow"/>
                </a:tc>
                <a:tc>
                  <a:txBody>
                    <a:bodyPr/>
                    <a:lstStyle/>
                    <a:p>
                      <a:endParaRPr lang="en-US" sz="1400" dirty="0"/>
                    </a:p>
                  </a:txBody>
                  <a:tcPr marT="34290" marB="34290" horzOverflow="overflow"/>
                </a:tc>
                <a:tc>
                  <a:txBody>
                    <a:bodyPr/>
                    <a:lstStyle/>
                    <a:p>
                      <a:endParaRPr lang="en-US" sz="1400" dirty="0"/>
                    </a:p>
                  </a:txBody>
                  <a:tcPr marT="34290" marB="34290" horzOverflow="overflow"/>
                </a:tc>
                <a:tc>
                  <a:txBody>
                    <a:bodyPr/>
                    <a:lstStyle/>
                    <a:p>
                      <a:endParaRPr lang="en-US" sz="1400" dirty="0"/>
                    </a:p>
                  </a:txBody>
                  <a:tcPr marT="34290" marB="34290" horzOverflow="overflow"/>
                </a:tc>
                <a:tc>
                  <a:txBody>
                    <a:bodyPr/>
                    <a:lstStyle/>
                    <a:p>
                      <a:endParaRPr lang="en-US" sz="1400" dirty="0"/>
                    </a:p>
                  </a:txBody>
                  <a:tcPr marT="34290" marB="34290" horzOverflow="overflow"/>
                </a:tc>
                <a:tc>
                  <a:txBody>
                    <a:bodyPr/>
                    <a:lstStyle/>
                    <a:p>
                      <a:endParaRPr lang="en-US" sz="1400" dirty="0"/>
                    </a:p>
                  </a:txBody>
                  <a:tcPr marT="34290" marB="34290" horzOverflow="overflow"/>
                </a:tc>
              </a:tr>
              <a:tr h="277416">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Excess Capacity</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endParaRPr lang="en-US" sz="1400" dirty="0"/>
                    </a:p>
                  </a:txBody>
                  <a:tcPr marT="34290" marB="34290" horzOverflow="overflow"/>
                </a:tc>
                <a:tc>
                  <a:txBody>
                    <a:bodyPr/>
                    <a:lstStyle/>
                    <a:p>
                      <a:endParaRPr lang="en-US" sz="1400" dirty="0"/>
                    </a:p>
                  </a:txBody>
                  <a:tcPr marT="34290" marB="34290" horzOverflow="overflow"/>
                </a:tc>
                <a:tc>
                  <a:txBody>
                    <a:bodyPr/>
                    <a:lstStyle/>
                    <a:p>
                      <a:endParaRPr lang="en-US" sz="1400" dirty="0"/>
                    </a:p>
                  </a:txBody>
                  <a:tcPr marT="34290" marB="34290" horzOverflow="overflow"/>
                </a:tc>
                <a:tc>
                  <a:txBody>
                    <a:bodyPr/>
                    <a:lstStyle/>
                    <a:p>
                      <a:endParaRPr lang="en-US" sz="1400" dirty="0"/>
                    </a:p>
                  </a:txBody>
                  <a:tcPr marT="34290" marB="34290" horzOverflow="overflow"/>
                </a:tc>
                <a:tc>
                  <a:txBody>
                    <a:bodyPr/>
                    <a:lstStyle/>
                    <a:p>
                      <a:endParaRPr lang="en-US" sz="1400" dirty="0"/>
                    </a:p>
                  </a:txBody>
                  <a:tcPr marT="34290" marB="34290" horzOverflow="overflow"/>
                </a:tc>
                <a:tc>
                  <a:txBody>
                    <a:bodyPr/>
                    <a:lstStyle/>
                    <a:p>
                      <a:endParaRPr lang="en-US" sz="1400" dirty="0"/>
                    </a:p>
                  </a:txBody>
                  <a:tcPr marT="34290" marB="34290" horzOverflow="overflow"/>
                </a:tc>
                <a:tc>
                  <a:txBody>
                    <a:bodyPr/>
                    <a:lstStyle/>
                    <a:p>
                      <a:endParaRPr lang="en-US" sz="1400" dirty="0"/>
                    </a:p>
                  </a:txBody>
                  <a:tcPr marT="34290" marB="34290" horzOverflow="overflow"/>
                </a:tc>
              </a:tr>
            </a:tbl>
          </a:graphicData>
        </a:graphic>
      </p:graphicFrame>
      <p:grpSp>
        <p:nvGrpSpPr>
          <p:cNvPr id="174217" name="Group 137"/>
          <p:cNvGrpSpPr>
            <a:grpSpLocks/>
          </p:cNvGrpSpPr>
          <p:nvPr/>
        </p:nvGrpSpPr>
        <p:grpSpPr bwMode="auto">
          <a:xfrm>
            <a:off x="3352800" y="3057525"/>
            <a:ext cx="1168400" cy="314325"/>
            <a:chOff x="4472" y="1320"/>
            <a:chExt cx="736" cy="264"/>
          </a:xfrm>
        </p:grpSpPr>
        <p:sp>
          <p:nvSpPr>
            <p:cNvPr id="154759" name="Oval 138"/>
            <p:cNvSpPr>
              <a:spLocks noChangeArrowheads="1"/>
            </p:cNvSpPr>
            <p:nvPr/>
          </p:nvSpPr>
          <p:spPr bwMode="auto">
            <a:xfrm>
              <a:off x="4472" y="1320"/>
              <a:ext cx="264" cy="264"/>
            </a:xfrm>
            <a:prstGeom prst="ellipse">
              <a:avLst/>
            </a:prstGeom>
            <a:noFill/>
            <a:ln w="571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p>
          </p:txBody>
        </p:sp>
        <p:sp>
          <p:nvSpPr>
            <p:cNvPr id="154760" name="Oval 139"/>
            <p:cNvSpPr>
              <a:spLocks noChangeArrowheads="1"/>
            </p:cNvSpPr>
            <p:nvPr/>
          </p:nvSpPr>
          <p:spPr bwMode="auto">
            <a:xfrm>
              <a:off x="4944" y="1320"/>
              <a:ext cx="264" cy="264"/>
            </a:xfrm>
            <a:prstGeom prst="ellipse">
              <a:avLst/>
            </a:prstGeom>
            <a:noFill/>
            <a:ln w="571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p>
          </p:txBody>
        </p:sp>
      </p:grpSp>
      <p:grpSp>
        <p:nvGrpSpPr>
          <p:cNvPr id="154718" name="Group 140"/>
          <p:cNvGrpSpPr>
            <a:grpSpLocks/>
          </p:cNvGrpSpPr>
          <p:nvPr/>
        </p:nvGrpSpPr>
        <p:grpSpPr bwMode="auto">
          <a:xfrm>
            <a:off x="5600700" y="2786063"/>
            <a:ext cx="1168400" cy="314325"/>
            <a:chOff x="4472" y="1320"/>
            <a:chExt cx="736" cy="264"/>
          </a:xfrm>
        </p:grpSpPr>
        <p:sp>
          <p:nvSpPr>
            <p:cNvPr id="154757" name="Oval 141"/>
            <p:cNvSpPr>
              <a:spLocks noChangeArrowheads="1"/>
            </p:cNvSpPr>
            <p:nvPr/>
          </p:nvSpPr>
          <p:spPr bwMode="auto">
            <a:xfrm>
              <a:off x="4472" y="1320"/>
              <a:ext cx="264" cy="264"/>
            </a:xfrm>
            <a:prstGeom prst="ellipse">
              <a:avLst/>
            </a:prstGeom>
            <a:noFill/>
            <a:ln w="571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p>
          </p:txBody>
        </p:sp>
        <p:sp>
          <p:nvSpPr>
            <p:cNvPr id="154758" name="Oval 142"/>
            <p:cNvSpPr>
              <a:spLocks noChangeArrowheads="1"/>
            </p:cNvSpPr>
            <p:nvPr/>
          </p:nvSpPr>
          <p:spPr bwMode="auto">
            <a:xfrm>
              <a:off x="4944" y="1320"/>
              <a:ext cx="264" cy="264"/>
            </a:xfrm>
            <a:prstGeom prst="ellipse">
              <a:avLst/>
            </a:prstGeom>
            <a:noFill/>
            <a:ln w="571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p>
          </p:txBody>
        </p:sp>
      </p:grpSp>
      <p:grpSp>
        <p:nvGrpSpPr>
          <p:cNvPr id="154719" name="Group 143"/>
          <p:cNvGrpSpPr>
            <a:grpSpLocks/>
          </p:cNvGrpSpPr>
          <p:nvPr/>
        </p:nvGrpSpPr>
        <p:grpSpPr bwMode="auto">
          <a:xfrm>
            <a:off x="6350000" y="2505075"/>
            <a:ext cx="1168400" cy="314325"/>
            <a:chOff x="4472" y="1320"/>
            <a:chExt cx="736" cy="264"/>
          </a:xfrm>
        </p:grpSpPr>
        <p:sp>
          <p:nvSpPr>
            <p:cNvPr id="154755" name="Oval 144"/>
            <p:cNvSpPr>
              <a:spLocks noChangeArrowheads="1"/>
            </p:cNvSpPr>
            <p:nvPr/>
          </p:nvSpPr>
          <p:spPr bwMode="auto">
            <a:xfrm>
              <a:off x="4472" y="1320"/>
              <a:ext cx="264" cy="264"/>
            </a:xfrm>
            <a:prstGeom prst="ellipse">
              <a:avLst/>
            </a:prstGeom>
            <a:noFill/>
            <a:ln w="571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p>
          </p:txBody>
        </p:sp>
        <p:sp>
          <p:nvSpPr>
            <p:cNvPr id="154756" name="Oval 145"/>
            <p:cNvSpPr>
              <a:spLocks noChangeArrowheads="1"/>
            </p:cNvSpPr>
            <p:nvPr/>
          </p:nvSpPr>
          <p:spPr bwMode="auto">
            <a:xfrm>
              <a:off x="4944" y="1320"/>
              <a:ext cx="264" cy="264"/>
            </a:xfrm>
            <a:prstGeom prst="ellipse">
              <a:avLst/>
            </a:prstGeom>
            <a:noFill/>
            <a:ln w="571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p>
          </p:txBody>
        </p:sp>
      </p:grpSp>
      <p:grpSp>
        <p:nvGrpSpPr>
          <p:cNvPr id="154720" name="Group 146"/>
          <p:cNvGrpSpPr>
            <a:grpSpLocks/>
          </p:cNvGrpSpPr>
          <p:nvPr/>
        </p:nvGrpSpPr>
        <p:grpSpPr bwMode="auto">
          <a:xfrm>
            <a:off x="7099300" y="2228850"/>
            <a:ext cx="1168400" cy="314325"/>
            <a:chOff x="4472" y="1320"/>
            <a:chExt cx="736" cy="264"/>
          </a:xfrm>
        </p:grpSpPr>
        <p:sp>
          <p:nvSpPr>
            <p:cNvPr id="154753" name="Oval 147"/>
            <p:cNvSpPr>
              <a:spLocks noChangeArrowheads="1"/>
            </p:cNvSpPr>
            <p:nvPr/>
          </p:nvSpPr>
          <p:spPr bwMode="auto">
            <a:xfrm>
              <a:off x="4472" y="1320"/>
              <a:ext cx="264" cy="264"/>
            </a:xfrm>
            <a:prstGeom prst="ellipse">
              <a:avLst/>
            </a:prstGeom>
            <a:noFill/>
            <a:ln w="571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p>
          </p:txBody>
        </p:sp>
        <p:sp>
          <p:nvSpPr>
            <p:cNvPr id="154754" name="Oval 148"/>
            <p:cNvSpPr>
              <a:spLocks noChangeArrowheads="1"/>
            </p:cNvSpPr>
            <p:nvPr/>
          </p:nvSpPr>
          <p:spPr bwMode="auto">
            <a:xfrm>
              <a:off x="4944" y="1320"/>
              <a:ext cx="264" cy="264"/>
            </a:xfrm>
            <a:prstGeom prst="ellipse">
              <a:avLst/>
            </a:prstGeom>
            <a:noFill/>
            <a:ln w="571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p>
          </p:txBody>
        </p:sp>
      </p:grpSp>
      <p:grpSp>
        <p:nvGrpSpPr>
          <p:cNvPr id="154721" name="Group 149"/>
          <p:cNvGrpSpPr>
            <a:grpSpLocks/>
          </p:cNvGrpSpPr>
          <p:nvPr/>
        </p:nvGrpSpPr>
        <p:grpSpPr bwMode="auto">
          <a:xfrm>
            <a:off x="7099300" y="1952625"/>
            <a:ext cx="1168400" cy="314325"/>
            <a:chOff x="4472" y="1320"/>
            <a:chExt cx="736" cy="264"/>
          </a:xfrm>
        </p:grpSpPr>
        <p:sp>
          <p:nvSpPr>
            <p:cNvPr id="154751" name="Oval 150"/>
            <p:cNvSpPr>
              <a:spLocks noChangeArrowheads="1"/>
            </p:cNvSpPr>
            <p:nvPr/>
          </p:nvSpPr>
          <p:spPr bwMode="auto">
            <a:xfrm>
              <a:off x="4472" y="1320"/>
              <a:ext cx="264" cy="264"/>
            </a:xfrm>
            <a:prstGeom prst="ellipse">
              <a:avLst/>
            </a:prstGeom>
            <a:noFill/>
            <a:ln w="571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p>
          </p:txBody>
        </p:sp>
        <p:sp>
          <p:nvSpPr>
            <p:cNvPr id="154752" name="Oval 151"/>
            <p:cNvSpPr>
              <a:spLocks noChangeArrowheads="1"/>
            </p:cNvSpPr>
            <p:nvPr/>
          </p:nvSpPr>
          <p:spPr bwMode="auto">
            <a:xfrm>
              <a:off x="4944" y="1320"/>
              <a:ext cx="264" cy="264"/>
            </a:xfrm>
            <a:prstGeom prst="ellipse">
              <a:avLst/>
            </a:prstGeom>
            <a:noFill/>
            <a:ln w="571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p>
          </p:txBody>
        </p:sp>
      </p:grpSp>
      <p:graphicFrame>
        <p:nvGraphicFramePr>
          <p:cNvPr id="174233" name="Group 153"/>
          <p:cNvGraphicFramePr>
            <a:graphicFrameLocks noGrp="1"/>
          </p:cNvGraphicFramePr>
          <p:nvPr/>
        </p:nvGraphicFramePr>
        <p:xfrm>
          <a:off x="685800" y="1009650"/>
          <a:ext cx="7772400" cy="571500"/>
        </p:xfrm>
        <a:graphic>
          <a:graphicData uri="http://schemas.openxmlformats.org/drawingml/2006/table">
            <a:tbl>
              <a:tblPr>
                <a:tableStyleId>{2D5ABB26-0587-4C30-8999-92F81FD0307C}</a:tableStyleId>
              </a:tblPr>
              <a:tblGrid>
                <a:gridCol w="2578100"/>
                <a:gridCol w="660400"/>
                <a:gridCol w="762000"/>
                <a:gridCol w="762000"/>
                <a:gridCol w="749300"/>
                <a:gridCol w="749300"/>
                <a:gridCol w="749300"/>
                <a:gridCol w="762000"/>
              </a:tblGrid>
              <a:tr h="285750">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u="none" strike="noStrike" cap="none" normalizeH="0" baseline="0" dirty="0" smtClean="0">
                          <a:ln>
                            <a:noFill/>
                          </a:ln>
                          <a:solidFill>
                            <a:srgbClr val="FFFFFF"/>
                          </a:solidFill>
                          <a:effectLst/>
                        </a:rPr>
                        <a:t>DAY</a:t>
                      </a:r>
                      <a:endParaRPr kumimoji="0" lang="en-US" sz="1400" b="1" i="0" u="none" strike="noStrike" cap="none" normalizeH="0" baseline="0" dirty="0">
                        <a:ln>
                          <a:noFill/>
                        </a:ln>
                        <a:solidFill>
                          <a:srgbClr val="FFFFFF"/>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u="none" strike="noStrike" cap="none" normalizeH="0" baseline="0" dirty="0" smtClean="0">
                          <a:ln>
                            <a:noFill/>
                          </a:ln>
                          <a:solidFill>
                            <a:srgbClr val="FFFFFF"/>
                          </a:solidFill>
                          <a:effectLst/>
                        </a:rPr>
                        <a:t>M</a:t>
                      </a:r>
                      <a:endParaRPr kumimoji="0" lang="en-US" sz="1400" b="1" i="0" u="none" strike="noStrike" cap="none" normalizeH="0" baseline="0" dirty="0">
                        <a:ln>
                          <a:noFill/>
                        </a:ln>
                        <a:solidFill>
                          <a:srgbClr val="FFFFFF"/>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u="none" strike="noStrike" cap="none" normalizeH="0" baseline="0" dirty="0" smtClean="0">
                          <a:ln>
                            <a:noFill/>
                          </a:ln>
                          <a:solidFill>
                            <a:srgbClr val="FFFFFF"/>
                          </a:solidFill>
                          <a:effectLst/>
                        </a:rPr>
                        <a:t>T</a:t>
                      </a:r>
                      <a:endParaRPr kumimoji="0" lang="en-US" sz="1400" b="1" i="0" u="none" strike="noStrike" cap="none" normalizeH="0" baseline="0" dirty="0">
                        <a:ln>
                          <a:noFill/>
                        </a:ln>
                        <a:solidFill>
                          <a:srgbClr val="FFFFFF"/>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u="none" strike="noStrike" cap="none" normalizeH="0" baseline="0" dirty="0" smtClean="0">
                          <a:ln>
                            <a:noFill/>
                          </a:ln>
                          <a:solidFill>
                            <a:srgbClr val="FFFFFF"/>
                          </a:solidFill>
                          <a:effectLst/>
                        </a:rPr>
                        <a:t>W</a:t>
                      </a:r>
                      <a:endParaRPr kumimoji="0" lang="en-US" sz="1400" b="1" i="0" u="none" strike="noStrike" cap="none" normalizeH="0" baseline="0" dirty="0">
                        <a:ln>
                          <a:noFill/>
                        </a:ln>
                        <a:solidFill>
                          <a:srgbClr val="FFFFFF"/>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u="none" strike="noStrike" cap="none" normalizeH="0" baseline="0" dirty="0" smtClean="0">
                          <a:ln>
                            <a:noFill/>
                          </a:ln>
                          <a:solidFill>
                            <a:srgbClr val="FFFFFF"/>
                          </a:solidFill>
                          <a:effectLst/>
                        </a:rPr>
                        <a:t>T</a:t>
                      </a:r>
                      <a:endParaRPr kumimoji="0" lang="en-US" sz="1400" b="1" i="0" u="none" strike="noStrike" cap="none" normalizeH="0" baseline="0" dirty="0">
                        <a:ln>
                          <a:noFill/>
                        </a:ln>
                        <a:solidFill>
                          <a:srgbClr val="FFFFFF"/>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u="none" strike="noStrike" cap="none" normalizeH="0" baseline="0" dirty="0" smtClean="0">
                          <a:ln>
                            <a:noFill/>
                          </a:ln>
                          <a:solidFill>
                            <a:srgbClr val="FFFFFF"/>
                          </a:solidFill>
                          <a:effectLst/>
                        </a:rPr>
                        <a:t>F</a:t>
                      </a:r>
                      <a:endParaRPr kumimoji="0" lang="en-US" sz="1400" b="1" i="0" u="none" strike="noStrike" cap="none" normalizeH="0" baseline="0" dirty="0">
                        <a:ln>
                          <a:noFill/>
                        </a:ln>
                        <a:solidFill>
                          <a:srgbClr val="FFFFFF"/>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u="none" strike="noStrike" cap="none" normalizeH="0" baseline="0" dirty="0" smtClean="0">
                          <a:ln>
                            <a:noFill/>
                          </a:ln>
                          <a:solidFill>
                            <a:srgbClr val="FFFFFF"/>
                          </a:solidFill>
                          <a:effectLst/>
                        </a:rPr>
                        <a:t>S</a:t>
                      </a:r>
                      <a:endParaRPr kumimoji="0" lang="en-US" sz="1400" b="1" i="0" u="none" strike="noStrike" cap="none" normalizeH="0" baseline="0" dirty="0">
                        <a:ln>
                          <a:noFill/>
                        </a:ln>
                        <a:solidFill>
                          <a:srgbClr val="FFFFFF"/>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u="none" strike="noStrike" cap="none" normalizeH="0" baseline="0" dirty="0" smtClean="0">
                          <a:ln>
                            <a:noFill/>
                          </a:ln>
                          <a:solidFill>
                            <a:srgbClr val="FFFFFF"/>
                          </a:solidFill>
                          <a:effectLst/>
                        </a:rPr>
                        <a:t>S</a:t>
                      </a:r>
                      <a:endParaRPr kumimoji="0" lang="en-US" sz="1400" b="1" i="0" u="none" strike="noStrike" cap="none" normalizeH="0" baseline="0" dirty="0">
                        <a:ln>
                          <a:noFill/>
                        </a:ln>
                        <a:solidFill>
                          <a:srgbClr val="FFFFFF"/>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r>
              <a:tr h="285750">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Staff required</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5</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5</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6</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5</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4</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3</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3</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1000"/>
                                  </p:stCondLst>
                                  <p:childTnLst>
                                    <p:set>
                                      <p:cBhvr>
                                        <p:cTn id="6" dur="1" fill="hold">
                                          <p:stCondLst>
                                            <p:cond delay="0"/>
                                          </p:stCondLst>
                                        </p:cTn>
                                        <p:tgtEl>
                                          <p:spTgt spid="174217"/>
                                        </p:tgtEl>
                                        <p:attrNameLst>
                                          <p:attrName>style.visibility</p:attrName>
                                        </p:attrNameLst>
                                      </p:cBhvr>
                                      <p:to>
                                        <p:strVal val="visible"/>
                                      </p:to>
                                    </p:set>
                                    <p:animEffect transition="in" filter="dissolve">
                                      <p:cBhvr>
                                        <p:cTn id="7" dur="1000"/>
                                        <p:tgtEl>
                                          <p:spTgt spid="1742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2"/>
          <p:cNvSpPr>
            <a:spLocks noGrp="1" noChangeArrowheads="1"/>
          </p:cNvSpPr>
          <p:nvPr>
            <p:ph type="title"/>
          </p:nvPr>
        </p:nvSpPr>
        <p:spPr>
          <a:xfrm>
            <a:off x="571500" y="323850"/>
            <a:ext cx="7962900" cy="638175"/>
          </a:xfrm>
        </p:spPr>
        <p:txBody>
          <a:bodyPr>
            <a:normAutofit fontScale="90000"/>
          </a:bodyPr>
          <a:lstStyle/>
          <a:p>
            <a:r>
              <a:rPr lang="en-US" altLang="en-US" smtClean="0">
                <a:latin typeface="Arial" pitchFamily="34" charset="0"/>
                <a:cs typeface="Arial" pitchFamily="34" charset="0"/>
              </a:rPr>
              <a:t>Cyclical Scheduling Example</a:t>
            </a:r>
          </a:p>
        </p:txBody>
      </p:sp>
      <p:graphicFrame>
        <p:nvGraphicFramePr>
          <p:cNvPr id="174083" name="Group 3"/>
          <p:cNvGraphicFramePr>
            <a:graphicFrameLocks noGrp="1"/>
          </p:cNvGraphicFramePr>
          <p:nvPr/>
        </p:nvGraphicFramePr>
        <p:xfrm>
          <a:off x="685800" y="1704975"/>
          <a:ext cx="7772400" cy="3048003"/>
        </p:xfrm>
        <a:graphic>
          <a:graphicData uri="http://schemas.openxmlformats.org/drawingml/2006/table">
            <a:tbl>
              <a:tblPr>
                <a:tableStyleId>{2D5ABB26-0587-4C30-8999-92F81FD0307C}</a:tableStyleId>
              </a:tblPr>
              <a:tblGrid>
                <a:gridCol w="2590800"/>
                <a:gridCol w="660400"/>
                <a:gridCol w="762000"/>
                <a:gridCol w="762000"/>
                <a:gridCol w="736600"/>
                <a:gridCol w="749300"/>
                <a:gridCol w="749300"/>
                <a:gridCol w="762000"/>
              </a:tblGrid>
              <a:tr h="277416">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no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M</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T</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W</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T</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F</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S</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S</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r>
              <a:tr h="276225">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Employee 1</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no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5</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5</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6</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5</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4</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3</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3</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r>
              <a:tr h="277416">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Employee 2</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4</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4</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5</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4</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3</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3</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3</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r>
              <a:tr h="277416">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Employee 3</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3</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3</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4</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3</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2</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3</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3</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r>
              <a:tr h="277416">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Employee 4</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2</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2</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3</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2</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2</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3</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2</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r>
              <a:tr h="276225">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Employee 5</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1</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1</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2</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2</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2</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2</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1</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r>
              <a:tr h="277416">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Employee 6</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1</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1</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1</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1</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1</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1</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0</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r>
              <a:tr h="277416">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r>
              <a:tr h="277416">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r>
              <a:tr h="276225">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Capacity (Employees)</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r>
              <a:tr h="277416">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Excess Capacity</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r>
            </a:tbl>
          </a:graphicData>
        </a:graphic>
      </p:graphicFrame>
      <p:grpSp>
        <p:nvGrpSpPr>
          <p:cNvPr id="174214" name="Group 134"/>
          <p:cNvGrpSpPr>
            <a:grpSpLocks/>
          </p:cNvGrpSpPr>
          <p:nvPr/>
        </p:nvGrpSpPr>
        <p:grpSpPr bwMode="auto">
          <a:xfrm>
            <a:off x="7099300" y="3333750"/>
            <a:ext cx="1168400" cy="314325"/>
            <a:chOff x="4472" y="1320"/>
            <a:chExt cx="736" cy="264"/>
          </a:xfrm>
        </p:grpSpPr>
        <p:sp>
          <p:nvSpPr>
            <p:cNvPr id="156810" name="Oval 135"/>
            <p:cNvSpPr>
              <a:spLocks noChangeArrowheads="1"/>
            </p:cNvSpPr>
            <p:nvPr/>
          </p:nvSpPr>
          <p:spPr bwMode="auto">
            <a:xfrm>
              <a:off x="4472" y="1320"/>
              <a:ext cx="264" cy="264"/>
            </a:xfrm>
            <a:prstGeom prst="ellipse">
              <a:avLst/>
            </a:prstGeom>
            <a:noFill/>
            <a:ln w="571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p>
          </p:txBody>
        </p:sp>
        <p:sp>
          <p:nvSpPr>
            <p:cNvPr id="156811" name="Oval 136"/>
            <p:cNvSpPr>
              <a:spLocks noChangeArrowheads="1"/>
            </p:cNvSpPr>
            <p:nvPr/>
          </p:nvSpPr>
          <p:spPr bwMode="auto">
            <a:xfrm>
              <a:off x="4944" y="1320"/>
              <a:ext cx="264" cy="264"/>
            </a:xfrm>
            <a:prstGeom prst="ellipse">
              <a:avLst/>
            </a:prstGeom>
            <a:noFill/>
            <a:ln w="571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p>
          </p:txBody>
        </p:sp>
      </p:grpSp>
      <p:grpSp>
        <p:nvGrpSpPr>
          <p:cNvPr id="156766" name="Group 137"/>
          <p:cNvGrpSpPr>
            <a:grpSpLocks/>
          </p:cNvGrpSpPr>
          <p:nvPr/>
        </p:nvGrpSpPr>
        <p:grpSpPr bwMode="auto">
          <a:xfrm>
            <a:off x="3352800" y="3057525"/>
            <a:ext cx="1168400" cy="314325"/>
            <a:chOff x="4472" y="1320"/>
            <a:chExt cx="736" cy="264"/>
          </a:xfrm>
        </p:grpSpPr>
        <p:sp>
          <p:nvSpPr>
            <p:cNvPr id="156808" name="Oval 138"/>
            <p:cNvSpPr>
              <a:spLocks noChangeArrowheads="1"/>
            </p:cNvSpPr>
            <p:nvPr/>
          </p:nvSpPr>
          <p:spPr bwMode="auto">
            <a:xfrm>
              <a:off x="4472" y="1320"/>
              <a:ext cx="264" cy="264"/>
            </a:xfrm>
            <a:prstGeom prst="ellipse">
              <a:avLst/>
            </a:prstGeom>
            <a:noFill/>
            <a:ln w="571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p>
          </p:txBody>
        </p:sp>
        <p:sp>
          <p:nvSpPr>
            <p:cNvPr id="156809" name="Oval 139"/>
            <p:cNvSpPr>
              <a:spLocks noChangeArrowheads="1"/>
            </p:cNvSpPr>
            <p:nvPr/>
          </p:nvSpPr>
          <p:spPr bwMode="auto">
            <a:xfrm>
              <a:off x="4944" y="1320"/>
              <a:ext cx="264" cy="264"/>
            </a:xfrm>
            <a:prstGeom prst="ellipse">
              <a:avLst/>
            </a:prstGeom>
            <a:noFill/>
            <a:ln w="571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p>
          </p:txBody>
        </p:sp>
      </p:grpSp>
      <p:grpSp>
        <p:nvGrpSpPr>
          <p:cNvPr id="156767" name="Group 140"/>
          <p:cNvGrpSpPr>
            <a:grpSpLocks/>
          </p:cNvGrpSpPr>
          <p:nvPr/>
        </p:nvGrpSpPr>
        <p:grpSpPr bwMode="auto">
          <a:xfrm>
            <a:off x="5600700" y="2786063"/>
            <a:ext cx="1168400" cy="314325"/>
            <a:chOff x="4472" y="1320"/>
            <a:chExt cx="736" cy="264"/>
          </a:xfrm>
        </p:grpSpPr>
        <p:sp>
          <p:nvSpPr>
            <p:cNvPr id="156806" name="Oval 141"/>
            <p:cNvSpPr>
              <a:spLocks noChangeArrowheads="1"/>
            </p:cNvSpPr>
            <p:nvPr/>
          </p:nvSpPr>
          <p:spPr bwMode="auto">
            <a:xfrm>
              <a:off x="4472" y="1320"/>
              <a:ext cx="264" cy="264"/>
            </a:xfrm>
            <a:prstGeom prst="ellipse">
              <a:avLst/>
            </a:prstGeom>
            <a:noFill/>
            <a:ln w="571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p>
          </p:txBody>
        </p:sp>
        <p:sp>
          <p:nvSpPr>
            <p:cNvPr id="156807" name="Oval 142"/>
            <p:cNvSpPr>
              <a:spLocks noChangeArrowheads="1"/>
            </p:cNvSpPr>
            <p:nvPr/>
          </p:nvSpPr>
          <p:spPr bwMode="auto">
            <a:xfrm>
              <a:off x="4944" y="1320"/>
              <a:ext cx="264" cy="264"/>
            </a:xfrm>
            <a:prstGeom prst="ellipse">
              <a:avLst/>
            </a:prstGeom>
            <a:noFill/>
            <a:ln w="571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p>
          </p:txBody>
        </p:sp>
      </p:grpSp>
      <p:grpSp>
        <p:nvGrpSpPr>
          <p:cNvPr id="156768" name="Group 143"/>
          <p:cNvGrpSpPr>
            <a:grpSpLocks/>
          </p:cNvGrpSpPr>
          <p:nvPr/>
        </p:nvGrpSpPr>
        <p:grpSpPr bwMode="auto">
          <a:xfrm>
            <a:off x="6350000" y="2505075"/>
            <a:ext cx="1168400" cy="314325"/>
            <a:chOff x="4472" y="1320"/>
            <a:chExt cx="736" cy="264"/>
          </a:xfrm>
        </p:grpSpPr>
        <p:sp>
          <p:nvSpPr>
            <p:cNvPr id="156804" name="Oval 144"/>
            <p:cNvSpPr>
              <a:spLocks noChangeArrowheads="1"/>
            </p:cNvSpPr>
            <p:nvPr/>
          </p:nvSpPr>
          <p:spPr bwMode="auto">
            <a:xfrm>
              <a:off x="4472" y="1320"/>
              <a:ext cx="264" cy="264"/>
            </a:xfrm>
            <a:prstGeom prst="ellipse">
              <a:avLst/>
            </a:prstGeom>
            <a:noFill/>
            <a:ln w="571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p>
          </p:txBody>
        </p:sp>
        <p:sp>
          <p:nvSpPr>
            <p:cNvPr id="156805" name="Oval 145"/>
            <p:cNvSpPr>
              <a:spLocks noChangeArrowheads="1"/>
            </p:cNvSpPr>
            <p:nvPr/>
          </p:nvSpPr>
          <p:spPr bwMode="auto">
            <a:xfrm>
              <a:off x="4944" y="1320"/>
              <a:ext cx="264" cy="264"/>
            </a:xfrm>
            <a:prstGeom prst="ellipse">
              <a:avLst/>
            </a:prstGeom>
            <a:noFill/>
            <a:ln w="571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p>
          </p:txBody>
        </p:sp>
      </p:grpSp>
      <p:grpSp>
        <p:nvGrpSpPr>
          <p:cNvPr id="156769" name="Group 146"/>
          <p:cNvGrpSpPr>
            <a:grpSpLocks/>
          </p:cNvGrpSpPr>
          <p:nvPr/>
        </p:nvGrpSpPr>
        <p:grpSpPr bwMode="auto">
          <a:xfrm>
            <a:off x="7099300" y="2228850"/>
            <a:ext cx="1168400" cy="314325"/>
            <a:chOff x="4472" y="1320"/>
            <a:chExt cx="736" cy="264"/>
          </a:xfrm>
        </p:grpSpPr>
        <p:sp>
          <p:nvSpPr>
            <p:cNvPr id="156802" name="Oval 147"/>
            <p:cNvSpPr>
              <a:spLocks noChangeArrowheads="1"/>
            </p:cNvSpPr>
            <p:nvPr/>
          </p:nvSpPr>
          <p:spPr bwMode="auto">
            <a:xfrm>
              <a:off x="4472" y="1320"/>
              <a:ext cx="264" cy="264"/>
            </a:xfrm>
            <a:prstGeom prst="ellipse">
              <a:avLst/>
            </a:prstGeom>
            <a:noFill/>
            <a:ln w="571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p>
          </p:txBody>
        </p:sp>
        <p:sp>
          <p:nvSpPr>
            <p:cNvPr id="156803" name="Oval 148"/>
            <p:cNvSpPr>
              <a:spLocks noChangeArrowheads="1"/>
            </p:cNvSpPr>
            <p:nvPr/>
          </p:nvSpPr>
          <p:spPr bwMode="auto">
            <a:xfrm>
              <a:off x="4944" y="1320"/>
              <a:ext cx="264" cy="264"/>
            </a:xfrm>
            <a:prstGeom prst="ellipse">
              <a:avLst/>
            </a:prstGeom>
            <a:noFill/>
            <a:ln w="571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p>
          </p:txBody>
        </p:sp>
      </p:grpSp>
      <p:grpSp>
        <p:nvGrpSpPr>
          <p:cNvPr id="156770" name="Group 149"/>
          <p:cNvGrpSpPr>
            <a:grpSpLocks/>
          </p:cNvGrpSpPr>
          <p:nvPr/>
        </p:nvGrpSpPr>
        <p:grpSpPr bwMode="auto">
          <a:xfrm>
            <a:off x="7099300" y="1952625"/>
            <a:ext cx="1168400" cy="314325"/>
            <a:chOff x="4472" y="1320"/>
            <a:chExt cx="736" cy="264"/>
          </a:xfrm>
        </p:grpSpPr>
        <p:sp>
          <p:nvSpPr>
            <p:cNvPr id="156800" name="Oval 150"/>
            <p:cNvSpPr>
              <a:spLocks noChangeArrowheads="1"/>
            </p:cNvSpPr>
            <p:nvPr/>
          </p:nvSpPr>
          <p:spPr bwMode="auto">
            <a:xfrm>
              <a:off x="4472" y="1320"/>
              <a:ext cx="264" cy="264"/>
            </a:xfrm>
            <a:prstGeom prst="ellipse">
              <a:avLst/>
            </a:prstGeom>
            <a:noFill/>
            <a:ln w="571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p>
          </p:txBody>
        </p:sp>
        <p:sp>
          <p:nvSpPr>
            <p:cNvPr id="156801" name="Oval 151"/>
            <p:cNvSpPr>
              <a:spLocks noChangeArrowheads="1"/>
            </p:cNvSpPr>
            <p:nvPr/>
          </p:nvSpPr>
          <p:spPr bwMode="auto">
            <a:xfrm>
              <a:off x="4944" y="1320"/>
              <a:ext cx="264" cy="264"/>
            </a:xfrm>
            <a:prstGeom prst="ellipse">
              <a:avLst/>
            </a:prstGeom>
            <a:noFill/>
            <a:ln w="571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p>
          </p:txBody>
        </p:sp>
      </p:grpSp>
      <p:graphicFrame>
        <p:nvGraphicFramePr>
          <p:cNvPr id="174233" name="Group 153"/>
          <p:cNvGraphicFramePr>
            <a:graphicFrameLocks noGrp="1"/>
          </p:cNvGraphicFramePr>
          <p:nvPr/>
        </p:nvGraphicFramePr>
        <p:xfrm>
          <a:off x="685800" y="1009650"/>
          <a:ext cx="7772400" cy="571500"/>
        </p:xfrm>
        <a:graphic>
          <a:graphicData uri="http://schemas.openxmlformats.org/drawingml/2006/table">
            <a:tbl>
              <a:tblPr>
                <a:tableStyleId>{2D5ABB26-0587-4C30-8999-92F81FD0307C}</a:tableStyleId>
              </a:tblPr>
              <a:tblGrid>
                <a:gridCol w="2578100"/>
                <a:gridCol w="660400"/>
                <a:gridCol w="762000"/>
                <a:gridCol w="762000"/>
                <a:gridCol w="749300"/>
                <a:gridCol w="749300"/>
                <a:gridCol w="749300"/>
                <a:gridCol w="762000"/>
              </a:tblGrid>
              <a:tr h="285750">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u="none" strike="noStrike" cap="none" normalizeH="0" baseline="0" dirty="0" smtClean="0">
                          <a:ln>
                            <a:noFill/>
                          </a:ln>
                          <a:solidFill>
                            <a:srgbClr val="FFFFFF"/>
                          </a:solidFill>
                          <a:effectLst/>
                        </a:rPr>
                        <a:t>DAY</a:t>
                      </a:r>
                      <a:endParaRPr kumimoji="0" lang="en-US" sz="1400" b="1" i="0" u="none" strike="noStrike" cap="none" normalizeH="0" baseline="0" dirty="0">
                        <a:ln>
                          <a:noFill/>
                        </a:ln>
                        <a:solidFill>
                          <a:srgbClr val="FFFFFF"/>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u="none" strike="noStrike" cap="none" normalizeH="0" baseline="0" dirty="0" smtClean="0">
                          <a:ln>
                            <a:noFill/>
                          </a:ln>
                          <a:solidFill>
                            <a:srgbClr val="FFFFFF"/>
                          </a:solidFill>
                          <a:effectLst/>
                        </a:rPr>
                        <a:t>M</a:t>
                      </a:r>
                      <a:endParaRPr kumimoji="0" lang="en-US" sz="1400" b="1" i="0" u="none" strike="noStrike" cap="none" normalizeH="0" baseline="0" dirty="0">
                        <a:ln>
                          <a:noFill/>
                        </a:ln>
                        <a:solidFill>
                          <a:srgbClr val="FFFFFF"/>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u="none" strike="noStrike" cap="none" normalizeH="0" baseline="0" dirty="0" smtClean="0">
                          <a:ln>
                            <a:noFill/>
                          </a:ln>
                          <a:solidFill>
                            <a:srgbClr val="FFFFFF"/>
                          </a:solidFill>
                          <a:effectLst/>
                        </a:rPr>
                        <a:t>T</a:t>
                      </a:r>
                      <a:endParaRPr kumimoji="0" lang="en-US" sz="1400" b="1" i="0" u="none" strike="noStrike" cap="none" normalizeH="0" baseline="0" dirty="0">
                        <a:ln>
                          <a:noFill/>
                        </a:ln>
                        <a:solidFill>
                          <a:srgbClr val="FFFFFF"/>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u="none" strike="noStrike" cap="none" normalizeH="0" baseline="0" dirty="0" smtClean="0">
                          <a:ln>
                            <a:noFill/>
                          </a:ln>
                          <a:solidFill>
                            <a:srgbClr val="FFFFFF"/>
                          </a:solidFill>
                          <a:effectLst/>
                        </a:rPr>
                        <a:t>W</a:t>
                      </a:r>
                      <a:endParaRPr kumimoji="0" lang="en-US" sz="1400" b="1" i="0" u="none" strike="noStrike" cap="none" normalizeH="0" baseline="0" dirty="0">
                        <a:ln>
                          <a:noFill/>
                        </a:ln>
                        <a:solidFill>
                          <a:srgbClr val="FFFFFF"/>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u="none" strike="noStrike" cap="none" normalizeH="0" baseline="0" dirty="0" smtClean="0">
                          <a:ln>
                            <a:noFill/>
                          </a:ln>
                          <a:solidFill>
                            <a:srgbClr val="FFFFFF"/>
                          </a:solidFill>
                          <a:effectLst/>
                        </a:rPr>
                        <a:t>T</a:t>
                      </a:r>
                      <a:endParaRPr kumimoji="0" lang="en-US" sz="1400" b="1" i="0" u="none" strike="noStrike" cap="none" normalizeH="0" baseline="0" dirty="0">
                        <a:ln>
                          <a:noFill/>
                        </a:ln>
                        <a:solidFill>
                          <a:srgbClr val="FFFFFF"/>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u="none" strike="noStrike" cap="none" normalizeH="0" baseline="0" dirty="0" smtClean="0">
                          <a:ln>
                            <a:noFill/>
                          </a:ln>
                          <a:solidFill>
                            <a:srgbClr val="FFFFFF"/>
                          </a:solidFill>
                          <a:effectLst/>
                        </a:rPr>
                        <a:t>F</a:t>
                      </a:r>
                      <a:endParaRPr kumimoji="0" lang="en-US" sz="1400" b="1" i="0" u="none" strike="noStrike" cap="none" normalizeH="0" baseline="0" dirty="0">
                        <a:ln>
                          <a:noFill/>
                        </a:ln>
                        <a:solidFill>
                          <a:srgbClr val="FFFFFF"/>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u="none" strike="noStrike" cap="none" normalizeH="0" baseline="0" dirty="0" smtClean="0">
                          <a:ln>
                            <a:noFill/>
                          </a:ln>
                          <a:solidFill>
                            <a:srgbClr val="FFFFFF"/>
                          </a:solidFill>
                          <a:effectLst/>
                        </a:rPr>
                        <a:t>S</a:t>
                      </a:r>
                      <a:endParaRPr kumimoji="0" lang="en-US" sz="1400" b="1" i="0" u="none" strike="noStrike" cap="none" normalizeH="0" baseline="0" dirty="0">
                        <a:ln>
                          <a:noFill/>
                        </a:ln>
                        <a:solidFill>
                          <a:srgbClr val="FFFFFF"/>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u="none" strike="noStrike" cap="none" normalizeH="0" baseline="0" dirty="0" smtClean="0">
                          <a:ln>
                            <a:noFill/>
                          </a:ln>
                          <a:solidFill>
                            <a:srgbClr val="FFFFFF"/>
                          </a:solidFill>
                          <a:effectLst/>
                        </a:rPr>
                        <a:t>S</a:t>
                      </a:r>
                      <a:endParaRPr kumimoji="0" lang="en-US" sz="1400" b="1" i="0" u="none" strike="noStrike" cap="none" normalizeH="0" baseline="0" dirty="0">
                        <a:ln>
                          <a:noFill/>
                        </a:ln>
                        <a:solidFill>
                          <a:srgbClr val="FFFFFF"/>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r>
              <a:tr h="285750">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Staff required</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5</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5</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6</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5</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4</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3</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3</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1000"/>
                                  </p:stCondLst>
                                  <p:childTnLst>
                                    <p:set>
                                      <p:cBhvr>
                                        <p:cTn id="6" dur="1" fill="hold">
                                          <p:stCondLst>
                                            <p:cond delay="0"/>
                                          </p:stCondLst>
                                        </p:cTn>
                                        <p:tgtEl>
                                          <p:spTgt spid="174214"/>
                                        </p:tgtEl>
                                        <p:attrNameLst>
                                          <p:attrName>style.visibility</p:attrName>
                                        </p:attrNameLst>
                                      </p:cBhvr>
                                      <p:to>
                                        <p:strVal val="visible"/>
                                      </p:to>
                                    </p:set>
                                    <p:animEffect transition="in" filter="dissolve">
                                      <p:cBhvr>
                                        <p:cTn id="7" dur="1000"/>
                                        <p:tgtEl>
                                          <p:spTgt spid="1742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Rectangle 2"/>
          <p:cNvSpPr>
            <a:spLocks noGrp="1" noChangeArrowheads="1"/>
          </p:cNvSpPr>
          <p:nvPr>
            <p:ph type="title"/>
          </p:nvPr>
        </p:nvSpPr>
        <p:spPr>
          <a:xfrm>
            <a:off x="571500" y="323850"/>
            <a:ext cx="7962900" cy="638175"/>
          </a:xfrm>
        </p:spPr>
        <p:txBody>
          <a:bodyPr>
            <a:normAutofit fontScale="90000"/>
          </a:bodyPr>
          <a:lstStyle/>
          <a:p>
            <a:r>
              <a:rPr lang="en-US" altLang="en-US" smtClean="0">
                <a:latin typeface="Arial" pitchFamily="34" charset="0"/>
                <a:cs typeface="Arial" pitchFamily="34" charset="0"/>
              </a:rPr>
              <a:t>Cyclical Scheduling Example</a:t>
            </a:r>
          </a:p>
        </p:txBody>
      </p:sp>
      <p:graphicFrame>
        <p:nvGraphicFramePr>
          <p:cNvPr id="174083" name="Group 3"/>
          <p:cNvGraphicFramePr>
            <a:graphicFrameLocks noGrp="1"/>
          </p:cNvGraphicFramePr>
          <p:nvPr/>
        </p:nvGraphicFramePr>
        <p:xfrm>
          <a:off x="685800" y="1704975"/>
          <a:ext cx="7772400" cy="3048003"/>
        </p:xfrm>
        <a:graphic>
          <a:graphicData uri="http://schemas.openxmlformats.org/drawingml/2006/table">
            <a:tbl>
              <a:tblPr>
                <a:tableStyleId>{2D5ABB26-0587-4C30-8999-92F81FD0307C}</a:tableStyleId>
              </a:tblPr>
              <a:tblGrid>
                <a:gridCol w="2590800"/>
                <a:gridCol w="660400"/>
                <a:gridCol w="762000"/>
                <a:gridCol w="762000"/>
                <a:gridCol w="736600"/>
                <a:gridCol w="749300"/>
                <a:gridCol w="749300"/>
                <a:gridCol w="762000"/>
              </a:tblGrid>
              <a:tr h="277416">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no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M</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T</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W</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T</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F</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S</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S</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r>
              <a:tr h="276225">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Employee 1</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no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5</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5</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6</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5</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4</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3</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3</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r>
              <a:tr h="277416">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Employee 2</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4</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4</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5</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4</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3</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3</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3</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r>
              <a:tr h="277416">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Employee 3</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3</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3</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4</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3</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2</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3</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3</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r>
              <a:tr h="277416">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Employee 4</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2</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2</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3</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2</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2</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3</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2</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r>
              <a:tr h="276225">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Employee 5</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1</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1</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2</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2</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2</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2</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1</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r>
              <a:tr h="277416">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Employee 6</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1</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1</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1</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1</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1</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1</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0</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r>
              <a:tr h="277416">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Employee 7</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1</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B w="19050" cap="flat" cmpd="sng" algn="ctr">
                      <a:solidFill>
                        <a:srgbClr val="000000"/>
                      </a:solidFill>
                      <a:prstDash val="solid"/>
                      <a:round/>
                      <a:headEnd type="none" w="med" len="med"/>
                      <a:tailEnd type="none" w="med" len="med"/>
                    </a:lnB>
                  </a:tcPr>
                </a:tc>
              </a:tr>
              <a:tr h="277416">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T w="19050" cap="flat" cmpd="sng" algn="ctr">
                      <a:solidFill>
                        <a:srgbClr val="000000"/>
                      </a:solidFill>
                      <a:prstDash val="solid"/>
                      <a:round/>
                      <a:headEnd type="none" w="med" len="med"/>
                      <a:tailEnd type="none" w="med" len="med"/>
                    </a:lnT>
                  </a:tcPr>
                </a:tc>
              </a:tr>
              <a:tr h="276225">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Capacity (Employees)</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5</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5</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6</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5</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4</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3</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3</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r>
              <a:tr h="277416">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Excess Capacity</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0</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0</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0</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0</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0</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1</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0</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tc>
              </a:tr>
            </a:tbl>
          </a:graphicData>
        </a:graphic>
      </p:graphicFrame>
      <p:grpSp>
        <p:nvGrpSpPr>
          <p:cNvPr id="158813" name="Group 152"/>
          <p:cNvGrpSpPr>
            <a:grpSpLocks/>
          </p:cNvGrpSpPr>
          <p:nvPr/>
        </p:nvGrpSpPr>
        <p:grpSpPr bwMode="auto">
          <a:xfrm>
            <a:off x="3352800" y="1952625"/>
            <a:ext cx="4914900" cy="1695450"/>
            <a:chOff x="2112" y="1320"/>
            <a:chExt cx="3096" cy="1424"/>
          </a:xfrm>
        </p:grpSpPr>
        <p:grpSp>
          <p:nvGrpSpPr>
            <p:cNvPr id="158843" name="Group 134"/>
            <p:cNvGrpSpPr>
              <a:grpSpLocks/>
            </p:cNvGrpSpPr>
            <p:nvPr/>
          </p:nvGrpSpPr>
          <p:grpSpPr bwMode="auto">
            <a:xfrm>
              <a:off x="4472" y="2480"/>
              <a:ext cx="736" cy="264"/>
              <a:chOff x="4472" y="1320"/>
              <a:chExt cx="736" cy="264"/>
            </a:xfrm>
          </p:grpSpPr>
          <p:sp>
            <p:nvSpPr>
              <p:cNvPr id="158859" name="Oval 135"/>
              <p:cNvSpPr>
                <a:spLocks noChangeArrowheads="1"/>
              </p:cNvSpPr>
              <p:nvPr/>
            </p:nvSpPr>
            <p:spPr bwMode="auto">
              <a:xfrm>
                <a:off x="4472" y="1320"/>
                <a:ext cx="264" cy="264"/>
              </a:xfrm>
              <a:prstGeom prst="ellipse">
                <a:avLst/>
              </a:prstGeom>
              <a:noFill/>
              <a:ln w="571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p>
            </p:txBody>
          </p:sp>
          <p:sp>
            <p:nvSpPr>
              <p:cNvPr id="158860" name="Oval 136"/>
              <p:cNvSpPr>
                <a:spLocks noChangeArrowheads="1"/>
              </p:cNvSpPr>
              <p:nvPr/>
            </p:nvSpPr>
            <p:spPr bwMode="auto">
              <a:xfrm>
                <a:off x="4944" y="1320"/>
                <a:ext cx="264" cy="264"/>
              </a:xfrm>
              <a:prstGeom prst="ellipse">
                <a:avLst/>
              </a:prstGeom>
              <a:noFill/>
              <a:ln w="571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p>
            </p:txBody>
          </p:sp>
        </p:grpSp>
        <p:grpSp>
          <p:nvGrpSpPr>
            <p:cNvPr id="158844" name="Group 137"/>
            <p:cNvGrpSpPr>
              <a:grpSpLocks/>
            </p:cNvGrpSpPr>
            <p:nvPr/>
          </p:nvGrpSpPr>
          <p:grpSpPr bwMode="auto">
            <a:xfrm>
              <a:off x="2112" y="2248"/>
              <a:ext cx="736" cy="264"/>
              <a:chOff x="4472" y="1320"/>
              <a:chExt cx="736" cy="264"/>
            </a:xfrm>
          </p:grpSpPr>
          <p:sp>
            <p:nvSpPr>
              <p:cNvPr id="158857" name="Oval 138"/>
              <p:cNvSpPr>
                <a:spLocks noChangeArrowheads="1"/>
              </p:cNvSpPr>
              <p:nvPr/>
            </p:nvSpPr>
            <p:spPr bwMode="auto">
              <a:xfrm>
                <a:off x="4472" y="1320"/>
                <a:ext cx="264" cy="264"/>
              </a:xfrm>
              <a:prstGeom prst="ellipse">
                <a:avLst/>
              </a:prstGeom>
              <a:noFill/>
              <a:ln w="571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p>
            </p:txBody>
          </p:sp>
          <p:sp>
            <p:nvSpPr>
              <p:cNvPr id="158858" name="Oval 139"/>
              <p:cNvSpPr>
                <a:spLocks noChangeArrowheads="1"/>
              </p:cNvSpPr>
              <p:nvPr/>
            </p:nvSpPr>
            <p:spPr bwMode="auto">
              <a:xfrm>
                <a:off x="4944" y="1320"/>
                <a:ext cx="264" cy="264"/>
              </a:xfrm>
              <a:prstGeom prst="ellipse">
                <a:avLst/>
              </a:prstGeom>
              <a:noFill/>
              <a:ln w="571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p>
            </p:txBody>
          </p:sp>
        </p:grpSp>
        <p:grpSp>
          <p:nvGrpSpPr>
            <p:cNvPr id="158845" name="Group 140"/>
            <p:cNvGrpSpPr>
              <a:grpSpLocks/>
            </p:cNvGrpSpPr>
            <p:nvPr/>
          </p:nvGrpSpPr>
          <p:grpSpPr bwMode="auto">
            <a:xfrm>
              <a:off x="3528" y="2020"/>
              <a:ext cx="736" cy="264"/>
              <a:chOff x="4472" y="1320"/>
              <a:chExt cx="736" cy="264"/>
            </a:xfrm>
          </p:grpSpPr>
          <p:sp>
            <p:nvSpPr>
              <p:cNvPr id="158855" name="Oval 141"/>
              <p:cNvSpPr>
                <a:spLocks noChangeArrowheads="1"/>
              </p:cNvSpPr>
              <p:nvPr/>
            </p:nvSpPr>
            <p:spPr bwMode="auto">
              <a:xfrm>
                <a:off x="4472" y="1320"/>
                <a:ext cx="264" cy="264"/>
              </a:xfrm>
              <a:prstGeom prst="ellipse">
                <a:avLst/>
              </a:prstGeom>
              <a:noFill/>
              <a:ln w="571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p>
            </p:txBody>
          </p:sp>
          <p:sp>
            <p:nvSpPr>
              <p:cNvPr id="158856" name="Oval 142"/>
              <p:cNvSpPr>
                <a:spLocks noChangeArrowheads="1"/>
              </p:cNvSpPr>
              <p:nvPr/>
            </p:nvSpPr>
            <p:spPr bwMode="auto">
              <a:xfrm>
                <a:off x="4944" y="1320"/>
                <a:ext cx="264" cy="264"/>
              </a:xfrm>
              <a:prstGeom prst="ellipse">
                <a:avLst/>
              </a:prstGeom>
              <a:noFill/>
              <a:ln w="571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p>
            </p:txBody>
          </p:sp>
        </p:grpSp>
        <p:grpSp>
          <p:nvGrpSpPr>
            <p:cNvPr id="158846" name="Group 143"/>
            <p:cNvGrpSpPr>
              <a:grpSpLocks/>
            </p:cNvGrpSpPr>
            <p:nvPr/>
          </p:nvGrpSpPr>
          <p:grpSpPr bwMode="auto">
            <a:xfrm>
              <a:off x="4000" y="1784"/>
              <a:ext cx="736" cy="264"/>
              <a:chOff x="4472" y="1320"/>
              <a:chExt cx="736" cy="264"/>
            </a:xfrm>
          </p:grpSpPr>
          <p:sp>
            <p:nvSpPr>
              <p:cNvPr id="158853" name="Oval 144"/>
              <p:cNvSpPr>
                <a:spLocks noChangeArrowheads="1"/>
              </p:cNvSpPr>
              <p:nvPr/>
            </p:nvSpPr>
            <p:spPr bwMode="auto">
              <a:xfrm>
                <a:off x="4472" y="1320"/>
                <a:ext cx="264" cy="264"/>
              </a:xfrm>
              <a:prstGeom prst="ellipse">
                <a:avLst/>
              </a:prstGeom>
              <a:noFill/>
              <a:ln w="571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p>
            </p:txBody>
          </p:sp>
          <p:sp>
            <p:nvSpPr>
              <p:cNvPr id="158854" name="Oval 145"/>
              <p:cNvSpPr>
                <a:spLocks noChangeArrowheads="1"/>
              </p:cNvSpPr>
              <p:nvPr/>
            </p:nvSpPr>
            <p:spPr bwMode="auto">
              <a:xfrm>
                <a:off x="4944" y="1320"/>
                <a:ext cx="264" cy="264"/>
              </a:xfrm>
              <a:prstGeom prst="ellipse">
                <a:avLst/>
              </a:prstGeom>
              <a:noFill/>
              <a:ln w="571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p>
            </p:txBody>
          </p:sp>
        </p:grpSp>
        <p:grpSp>
          <p:nvGrpSpPr>
            <p:cNvPr id="158847" name="Group 146"/>
            <p:cNvGrpSpPr>
              <a:grpSpLocks/>
            </p:cNvGrpSpPr>
            <p:nvPr/>
          </p:nvGrpSpPr>
          <p:grpSpPr bwMode="auto">
            <a:xfrm>
              <a:off x="4472" y="1552"/>
              <a:ext cx="736" cy="264"/>
              <a:chOff x="4472" y="1320"/>
              <a:chExt cx="736" cy="264"/>
            </a:xfrm>
          </p:grpSpPr>
          <p:sp>
            <p:nvSpPr>
              <p:cNvPr id="158851" name="Oval 147"/>
              <p:cNvSpPr>
                <a:spLocks noChangeArrowheads="1"/>
              </p:cNvSpPr>
              <p:nvPr/>
            </p:nvSpPr>
            <p:spPr bwMode="auto">
              <a:xfrm>
                <a:off x="4472" y="1320"/>
                <a:ext cx="264" cy="264"/>
              </a:xfrm>
              <a:prstGeom prst="ellipse">
                <a:avLst/>
              </a:prstGeom>
              <a:noFill/>
              <a:ln w="571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p>
            </p:txBody>
          </p:sp>
          <p:sp>
            <p:nvSpPr>
              <p:cNvPr id="158852" name="Oval 148"/>
              <p:cNvSpPr>
                <a:spLocks noChangeArrowheads="1"/>
              </p:cNvSpPr>
              <p:nvPr/>
            </p:nvSpPr>
            <p:spPr bwMode="auto">
              <a:xfrm>
                <a:off x="4944" y="1320"/>
                <a:ext cx="264" cy="264"/>
              </a:xfrm>
              <a:prstGeom prst="ellipse">
                <a:avLst/>
              </a:prstGeom>
              <a:noFill/>
              <a:ln w="571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p>
            </p:txBody>
          </p:sp>
        </p:grpSp>
        <p:grpSp>
          <p:nvGrpSpPr>
            <p:cNvPr id="158848" name="Group 149"/>
            <p:cNvGrpSpPr>
              <a:grpSpLocks/>
            </p:cNvGrpSpPr>
            <p:nvPr/>
          </p:nvGrpSpPr>
          <p:grpSpPr bwMode="auto">
            <a:xfrm>
              <a:off x="4472" y="1320"/>
              <a:ext cx="736" cy="264"/>
              <a:chOff x="4472" y="1320"/>
              <a:chExt cx="736" cy="264"/>
            </a:xfrm>
          </p:grpSpPr>
          <p:sp>
            <p:nvSpPr>
              <p:cNvPr id="158849" name="Oval 150"/>
              <p:cNvSpPr>
                <a:spLocks noChangeArrowheads="1"/>
              </p:cNvSpPr>
              <p:nvPr/>
            </p:nvSpPr>
            <p:spPr bwMode="auto">
              <a:xfrm>
                <a:off x="4472" y="1320"/>
                <a:ext cx="264" cy="264"/>
              </a:xfrm>
              <a:prstGeom prst="ellipse">
                <a:avLst/>
              </a:prstGeom>
              <a:noFill/>
              <a:ln w="571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p>
            </p:txBody>
          </p:sp>
          <p:sp>
            <p:nvSpPr>
              <p:cNvPr id="158850" name="Oval 151"/>
              <p:cNvSpPr>
                <a:spLocks noChangeArrowheads="1"/>
              </p:cNvSpPr>
              <p:nvPr/>
            </p:nvSpPr>
            <p:spPr bwMode="auto">
              <a:xfrm>
                <a:off x="4944" y="1320"/>
                <a:ext cx="264" cy="264"/>
              </a:xfrm>
              <a:prstGeom prst="ellipse">
                <a:avLst/>
              </a:prstGeom>
              <a:noFill/>
              <a:ln w="571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p>
            </p:txBody>
          </p:sp>
        </p:grpSp>
      </p:grpSp>
      <p:graphicFrame>
        <p:nvGraphicFramePr>
          <p:cNvPr id="174233" name="Group 153"/>
          <p:cNvGraphicFramePr>
            <a:graphicFrameLocks noGrp="1"/>
          </p:cNvGraphicFramePr>
          <p:nvPr/>
        </p:nvGraphicFramePr>
        <p:xfrm>
          <a:off x="685800" y="1009650"/>
          <a:ext cx="7772400" cy="571500"/>
        </p:xfrm>
        <a:graphic>
          <a:graphicData uri="http://schemas.openxmlformats.org/drawingml/2006/table">
            <a:tbl>
              <a:tblPr>
                <a:tableStyleId>{2D5ABB26-0587-4C30-8999-92F81FD0307C}</a:tableStyleId>
              </a:tblPr>
              <a:tblGrid>
                <a:gridCol w="2578100"/>
                <a:gridCol w="660400"/>
                <a:gridCol w="762000"/>
                <a:gridCol w="762000"/>
                <a:gridCol w="749300"/>
                <a:gridCol w="749300"/>
                <a:gridCol w="749300"/>
                <a:gridCol w="762000"/>
              </a:tblGrid>
              <a:tr h="285750">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u="none" strike="noStrike" cap="none" normalizeH="0" baseline="0" dirty="0" smtClean="0">
                          <a:ln>
                            <a:noFill/>
                          </a:ln>
                          <a:solidFill>
                            <a:srgbClr val="FFFFFF"/>
                          </a:solidFill>
                          <a:effectLst/>
                        </a:rPr>
                        <a:t>DAY</a:t>
                      </a:r>
                      <a:endParaRPr kumimoji="0" lang="en-US" sz="1400" b="1" i="0" u="none" strike="noStrike" cap="none" normalizeH="0" baseline="0" dirty="0">
                        <a:ln>
                          <a:noFill/>
                        </a:ln>
                        <a:solidFill>
                          <a:srgbClr val="FFFFFF"/>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u="none" strike="noStrike" cap="none" normalizeH="0" baseline="0" dirty="0" smtClean="0">
                          <a:ln>
                            <a:noFill/>
                          </a:ln>
                          <a:solidFill>
                            <a:srgbClr val="FFFFFF"/>
                          </a:solidFill>
                          <a:effectLst/>
                        </a:rPr>
                        <a:t>M</a:t>
                      </a:r>
                      <a:endParaRPr kumimoji="0" lang="en-US" sz="1400" b="1" i="0" u="none" strike="noStrike" cap="none" normalizeH="0" baseline="0" dirty="0">
                        <a:ln>
                          <a:noFill/>
                        </a:ln>
                        <a:solidFill>
                          <a:srgbClr val="FFFFFF"/>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u="none" strike="noStrike" cap="none" normalizeH="0" baseline="0" dirty="0" smtClean="0">
                          <a:ln>
                            <a:noFill/>
                          </a:ln>
                          <a:solidFill>
                            <a:srgbClr val="FFFFFF"/>
                          </a:solidFill>
                          <a:effectLst/>
                        </a:rPr>
                        <a:t>T</a:t>
                      </a:r>
                      <a:endParaRPr kumimoji="0" lang="en-US" sz="1400" b="1" i="0" u="none" strike="noStrike" cap="none" normalizeH="0" baseline="0" dirty="0">
                        <a:ln>
                          <a:noFill/>
                        </a:ln>
                        <a:solidFill>
                          <a:srgbClr val="FFFFFF"/>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u="none" strike="noStrike" cap="none" normalizeH="0" baseline="0" dirty="0" smtClean="0">
                          <a:ln>
                            <a:noFill/>
                          </a:ln>
                          <a:solidFill>
                            <a:srgbClr val="FFFFFF"/>
                          </a:solidFill>
                          <a:effectLst/>
                        </a:rPr>
                        <a:t>W</a:t>
                      </a:r>
                      <a:endParaRPr kumimoji="0" lang="en-US" sz="1400" b="1" i="0" u="none" strike="noStrike" cap="none" normalizeH="0" baseline="0" dirty="0">
                        <a:ln>
                          <a:noFill/>
                        </a:ln>
                        <a:solidFill>
                          <a:srgbClr val="FFFFFF"/>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u="none" strike="noStrike" cap="none" normalizeH="0" baseline="0" dirty="0" smtClean="0">
                          <a:ln>
                            <a:noFill/>
                          </a:ln>
                          <a:solidFill>
                            <a:srgbClr val="FFFFFF"/>
                          </a:solidFill>
                          <a:effectLst/>
                        </a:rPr>
                        <a:t>T</a:t>
                      </a:r>
                      <a:endParaRPr kumimoji="0" lang="en-US" sz="1400" b="1" i="0" u="none" strike="noStrike" cap="none" normalizeH="0" baseline="0" dirty="0">
                        <a:ln>
                          <a:noFill/>
                        </a:ln>
                        <a:solidFill>
                          <a:srgbClr val="FFFFFF"/>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u="none" strike="noStrike" cap="none" normalizeH="0" baseline="0" dirty="0" smtClean="0">
                          <a:ln>
                            <a:noFill/>
                          </a:ln>
                          <a:solidFill>
                            <a:srgbClr val="FFFFFF"/>
                          </a:solidFill>
                          <a:effectLst/>
                        </a:rPr>
                        <a:t>F</a:t>
                      </a:r>
                      <a:endParaRPr kumimoji="0" lang="en-US" sz="1400" b="1" i="0" u="none" strike="noStrike" cap="none" normalizeH="0" baseline="0" dirty="0">
                        <a:ln>
                          <a:noFill/>
                        </a:ln>
                        <a:solidFill>
                          <a:srgbClr val="FFFFFF"/>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u="none" strike="noStrike" cap="none" normalizeH="0" baseline="0" dirty="0" smtClean="0">
                          <a:ln>
                            <a:noFill/>
                          </a:ln>
                          <a:solidFill>
                            <a:srgbClr val="FFFFFF"/>
                          </a:solidFill>
                          <a:effectLst/>
                        </a:rPr>
                        <a:t>S</a:t>
                      </a:r>
                      <a:endParaRPr kumimoji="0" lang="en-US" sz="1400" b="1" i="0" u="none" strike="noStrike" cap="none" normalizeH="0" baseline="0" dirty="0">
                        <a:ln>
                          <a:noFill/>
                        </a:ln>
                        <a:solidFill>
                          <a:srgbClr val="FFFFFF"/>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u="none" strike="noStrike" cap="none" normalizeH="0" baseline="0" dirty="0" smtClean="0">
                          <a:ln>
                            <a:noFill/>
                          </a:ln>
                          <a:solidFill>
                            <a:srgbClr val="FFFFFF"/>
                          </a:solidFill>
                          <a:effectLst/>
                        </a:rPr>
                        <a:t>S</a:t>
                      </a:r>
                      <a:endParaRPr kumimoji="0" lang="en-US" sz="1400" b="1" i="0" u="none" strike="noStrike" cap="none" normalizeH="0" baseline="0" dirty="0">
                        <a:ln>
                          <a:noFill/>
                        </a:ln>
                        <a:solidFill>
                          <a:srgbClr val="FFFFFF"/>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r>
              <a:tr h="285750">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Staff required</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5</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5</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6</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5</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4</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3</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u="none" strike="noStrike" cap="none" normalizeH="0" baseline="0" dirty="0">
                          <a:ln>
                            <a:noFill/>
                          </a:ln>
                          <a:effectLst/>
                        </a:rPr>
                        <a:t>3</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erspective">
  <a:themeElements>
    <a:clrScheme name="Perspective">
      <a:dk1>
        <a:sysClr val="windowText" lastClr="000000"/>
      </a:dk1>
      <a:lt1>
        <a:sysClr val="window" lastClr="FFFFFF"/>
      </a:lt1>
      <a:dk2>
        <a:srgbClr val="283138"/>
      </a:dk2>
      <a:lt2>
        <a:srgbClr val="FF8600"/>
      </a:lt2>
      <a:accent1>
        <a:srgbClr val="838D9B"/>
      </a:accent1>
      <a:accent2>
        <a:srgbClr val="D2610C"/>
      </a:accent2>
      <a:accent3>
        <a:srgbClr val="80716A"/>
      </a:accent3>
      <a:accent4>
        <a:srgbClr val="94147C"/>
      </a:accent4>
      <a:accent5>
        <a:srgbClr val="5D5AD2"/>
      </a:accent5>
      <a:accent6>
        <a:srgbClr val="6F6C7D"/>
      </a:accent6>
      <a:hlink>
        <a:srgbClr val="6187E3"/>
      </a:hlink>
      <a:folHlink>
        <a:srgbClr val="7B8EB8"/>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erspective">
      <a:fillStyleLst>
        <a:solidFill>
          <a:schemeClr val="phClr"/>
        </a:solidFill>
        <a:gradFill rotWithShape="1">
          <a:gsLst>
            <a:gs pos="0">
              <a:schemeClr val="phClr">
                <a:tint val="50000"/>
                <a:alpha val="100000"/>
                <a:satMod val="160000"/>
                <a:lumMod val="105000"/>
              </a:schemeClr>
            </a:gs>
            <a:gs pos="41000">
              <a:schemeClr val="phClr">
                <a:tint val="57000"/>
                <a:satMod val="180000"/>
                <a:lumMod val="99000"/>
              </a:schemeClr>
            </a:gs>
            <a:gs pos="100000">
              <a:schemeClr val="phClr">
                <a:tint val="80000"/>
                <a:satMod val="200000"/>
                <a:lumMod val="104000"/>
              </a:schemeClr>
            </a:gs>
          </a:gsLst>
          <a:lin ang="5400000" scaled="1"/>
        </a:gradFill>
        <a:gradFill rotWithShape="1">
          <a:gsLst>
            <a:gs pos="0">
              <a:schemeClr val="phClr">
                <a:tint val="96000"/>
                <a:satMod val="130000"/>
                <a:lumMod val="114000"/>
              </a:schemeClr>
            </a:gs>
            <a:gs pos="60000">
              <a:schemeClr val="phClr">
                <a:tint val="100000"/>
                <a:satMod val="106000"/>
                <a:lumMod val="110000"/>
              </a:schemeClr>
            </a:gs>
            <a:gs pos="100000">
              <a:schemeClr val="ph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50800" dist="38100" dir="5400000" rotWithShape="0">
              <a:srgbClr val="000000">
                <a:alpha val="28000"/>
              </a:srgbClr>
            </a:outerShdw>
          </a:effectLst>
        </a:effectStyle>
        <a:effectStyle>
          <a:effectLst>
            <a:outerShdw blurRad="47625" dist="38100" dir="5400000" sy="98000" rotWithShape="0">
              <a:srgbClr val="000000">
                <a:alpha val="48000"/>
              </a:srgbClr>
            </a:outerShdw>
          </a:effectLst>
          <a:scene3d>
            <a:camera prst="orthographicFront">
              <a:rot lat="0" lon="0" rev="0"/>
            </a:camera>
            <a:lightRig rig="twoPt" dir="br">
              <a:rot lat="0" lon="0" rev="8700000"/>
            </a:lightRig>
          </a:scene3d>
          <a:sp3d prstMaterial="matte">
            <a:bevelT w="25400" h="53975"/>
          </a:sp3d>
        </a:effectStyle>
        <a:effectStyle>
          <a:effectLst>
            <a:reflection blurRad="12700" stA="24000" endPos="28000" dist="50800" dir="5400000" sy="-100000" rotWithShape="0"/>
          </a:effectLst>
          <a:scene3d>
            <a:camera prst="orthographicFront">
              <a:rot lat="0" lon="0" rev="0"/>
            </a:camera>
            <a:lightRig rig="threePt" dir="t">
              <a:rot lat="0" lon="0" rev="4800000"/>
            </a:lightRig>
          </a:scene3d>
          <a:sp3d>
            <a:bevelT w="69850" h="31750"/>
          </a:sp3d>
        </a:effectStyle>
      </a:effectStyleLst>
      <a:bgFillStyleLst>
        <a:solidFill>
          <a:schemeClr val="phClr"/>
        </a:solidFill>
        <a:gradFill rotWithShape="1">
          <a:gsLst>
            <a:gs pos="0">
              <a:schemeClr val="phClr">
                <a:tint val="100000"/>
                <a:shade val="80000"/>
                <a:satMod val="100000"/>
                <a:lumMod val="100000"/>
              </a:schemeClr>
            </a:gs>
            <a:gs pos="65000">
              <a:schemeClr val="phClr">
                <a:tint val="100000"/>
                <a:shade val="95000"/>
                <a:satMod val="100000"/>
                <a:lumMod val="100000"/>
              </a:schemeClr>
            </a:gs>
            <a:gs pos="100000">
              <a:schemeClr val="phClr">
                <a:tint val="88000"/>
                <a:shade val="100000"/>
                <a:satMod val="400000"/>
                <a:lumMod val="100000"/>
              </a:schemeClr>
            </a:gs>
          </a:gsLst>
          <a:lin ang="5400000" scaled="0"/>
        </a:gradFill>
        <a:blipFill rotWithShape="1">
          <a:blip xmlns:r="http://schemas.openxmlformats.org/officeDocument/2006/relationships" r:embed="rId1">
            <a:duotone>
              <a:schemeClr val="phClr">
                <a:tint val="95000"/>
                <a:satMod val="90000"/>
              </a:schemeClr>
              <a:schemeClr val="phClr">
                <a:shade val="92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Perspective</Template>
  <TotalTime>8142</TotalTime>
  <Words>3555</Words>
  <Application>Microsoft Office PowerPoint</Application>
  <PresentationFormat>On-screen Show (16:9)</PresentationFormat>
  <Paragraphs>1383</Paragraphs>
  <Slides>77</Slides>
  <Notes>70</Notes>
  <HiddenSlides>0</HiddenSlides>
  <MMClips>0</MMClips>
  <ScaleCrop>false</ScaleCrop>
  <HeadingPairs>
    <vt:vector size="4" baseType="variant">
      <vt:variant>
        <vt:lpstr>Theme</vt:lpstr>
      </vt:variant>
      <vt:variant>
        <vt:i4>1</vt:i4>
      </vt:variant>
      <vt:variant>
        <vt:lpstr>Slide Titles</vt:lpstr>
      </vt:variant>
      <vt:variant>
        <vt:i4>77</vt:i4>
      </vt:variant>
    </vt:vector>
  </HeadingPairs>
  <TitlesOfParts>
    <vt:vector size="78" baseType="lpstr">
      <vt:lpstr>Perspective</vt:lpstr>
      <vt:lpstr>PowerPoint Presentation</vt:lpstr>
      <vt:lpstr> Outline</vt:lpstr>
      <vt:lpstr> Outline</vt:lpstr>
      <vt:lpstr>Learning Objectives</vt:lpstr>
      <vt:lpstr>Learning Objectives</vt:lpstr>
      <vt:lpstr>Delta Airlines</vt:lpstr>
      <vt:lpstr>PowerPoint Presentation</vt:lpstr>
      <vt:lpstr>PowerPoint Presentation</vt:lpstr>
      <vt:lpstr>PowerPoint Presentation</vt:lpstr>
      <vt:lpstr>PowerPoint Presentation</vt:lpstr>
      <vt:lpstr>Short-Term Scheduling</vt:lpstr>
      <vt:lpstr>Importance of Short-Term Scheduling</vt:lpstr>
      <vt:lpstr>Scheduling Issues</vt:lpstr>
      <vt:lpstr>Scheduling Decisions</vt:lpstr>
      <vt:lpstr>Scheduling Flow</vt:lpstr>
      <vt:lpstr>Forward and Backward Scheduling</vt:lpstr>
      <vt:lpstr>Forward and Backward Scheduling</vt:lpstr>
      <vt:lpstr>Forward and Backward Scheduling</vt:lpstr>
      <vt:lpstr>Finite and Infinite Loading</vt:lpstr>
      <vt:lpstr>Scheduling Criteria</vt:lpstr>
      <vt:lpstr>Different Processes/  Different Approaches</vt:lpstr>
      <vt:lpstr>Different Processes/  Different Approaches</vt:lpstr>
      <vt:lpstr>Focus for Different  Process Strategies</vt:lpstr>
      <vt:lpstr>Scheduling Process-Focused Facilities</vt:lpstr>
      <vt:lpstr>Loading Jobs</vt:lpstr>
      <vt:lpstr>Input-Output Control</vt:lpstr>
      <vt:lpstr>Input-Output Control Example</vt:lpstr>
      <vt:lpstr>Input-Output Control Example</vt:lpstr>
      <vt:lpstr>Input-Output Control Example</vt:lpstr>
      <vt:lpstr>Gantt Charts</vt:lpstr>
      <vt:lpstr>Gantt Load Chart Example</vt:lpstr>
      <vt:lpstr>Gantt Schedule Chart Example</vt:lpstr>
      <vt:lpstr>Assignment Method</vt:lpstr>
      <vt:lpstr>Assignment Method</vt:lpstr>
      <vt:lpstr>Assignment Method</vt:lpstr>
      <vt:lpstr>Assignment Method</vt:lpstr>
      <vt:lpstr>Assignment Example</vt:lpstr>
      <vt:lpstr>Assignment Example</vt:lpstr>
      <vt:lpstr>Assignment Example</vt:lpstr>
      <vt:lpstr>Assignment Example</vt:lpstr>
      <vt:lpstr>Sequencing Jobs</vt:lpstr>
      <vt:lpstr>Sequencing Example</vt:lpstr>
      <vt:lpstr>Sequencing Example</vt:lpstr>
      <vt:lpstr>Sequencing Example</vt:lpstr>
      <vt:lpstr>Sequencing Example</vt:lpstr>
      <vt:lpstr>Sequencing Example</vt:lpstr>
      <vt:lpstr>Sequencing Example</vt:lpstr>
      <vt:lpstr>Sequencing Example</vt:lpstr>
      <vt:lpstr>Sequencing Example</vt:lpstr>
      <vt:lpstr>Sequencing Example</vt:lpstr>
      <vt:lpstr>Sequencing Example</vt:lpstr>
      <vt:lpstr>Comparison of  Sequencing Rules</vt:lpstr>
      <vt:lpstr>Critical Ratio (CR)</vt:lpstr>
      <vt:lpstr>Critical Ratio Example</vt:lpstr>
      <vt:lpstr>Critical Ratio Technique</vt:lpstr>
      <vt:lpstr>Sequencing N Jobs on Two Machines: Johnson’s Rule</vt:lpstr>
      <vt:lpstr>Johnson’s Rule</vt:lpstr>
      <vt:lpstr>Johnson’s Rule Example</vt:lpstr>
      <vt:lpstr>Johnson’s Rule Example</vt:lpstr>
      <vt:lpstr>Johnson’s Rule Example</vt:lpstr>
      <vt:lpstr>Johnson’s Rule Example</vt:lpstr>
      <vt:lpstr>Limitations of Rule-Based Dispatching Systems</vt:lpstr>
      <vt:lpstr>Finite Capacity Scheduling</vt:lpstr>
      <vt:lpstr>Finite Capacity Scheduling</vt:lpstr>
      <vt:lpstr>Finite Capacity Scheduling</vt:lpstr>
      <vt:lpstr>Scheduling Services</vt:lpstr>
      <vt:lpstr>Scheduling Services</vt:lpstr>
      <vt:lpstr>Scheduling Services</vt:lpstr>
      <vt:lpstr>Scheduling Service Employees With Cyclical Scheduling</vt:lpstr>
      <vt:lpstr>Cyclical Scheduling Example</vt:lpstr>
      <vt:lpstr>Cyclical Scheduling Example</vt:lpstr>
      <vt:lpstr>Cyclical Scheduling Example</vt:lpstr>
      <vt:lpstr>Cyclical Scheduling Example</vt:lpstr>
      <vt:lpstr>Cyclical Scheduling Example</vt:lpstr>
      <vt:lpstr>Cyclical Scheduling Example</vt:lpstr>
      <vt:lpstr>Cyclical Scheduling Example</vt:lpstr>
      <vt:lpstr>Cyclical Scheduling Example</vt:lpstr>
    </vt:vector>
  </TitlesOfParts>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Heizer/Render 11e</dc:title>
  <dc:subject>Chapter 15 - Short-Term Scheduling</dc:subject>
  <dc:creator>Jeff Heyl</dc:creator>
  <cp:lastModifiedBy>Jary</cp:lastModifiedBy>
  <cp:revision>740</cp:revision>
  <dcterms:created xsi:type="dcterms:W3CDTF">2012-09-28T10:33:31Z</dcterms:created>
  <dcterms:modified xsi:type="dcterms:W3CDTF">2015-09-27T15:21:00Z</dcterms:modified>
</cp:coreProperties>
</file>