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65"/>
  </p:notesMasterIdLst>
  <p:sldIdLst>
    <p:sldId id="257" r:id="rId2"/>
    <p:sldId id="280" r:id="rId3"/>
    <p:sldId id="372" r:id="rId4"/>
    <p:sldId id="506" r:id="rId5"/>
    <p:sldId id="443" r:id="rId6"/>
    <p:sldId id="507" r:id="rId7"/>
    <p:sldId id="445" r:id="rId8"/>
    <p:sldId id="446" r:id="rId9"/>
    <p:sldId id="448" r:id="rId10"/>
    <p:sldId id="449" r:id="rId11"/>
    <p:sldId id="450" r:id="rId12"/>
    <p:sldId id="451" r:id="rId13"/>
    <p:sldId id="452" r:id="rId14"/>
    <p:sldId id="508" r:id="rId15"/>
    <p:sldId id="454" r:id="rId16"/>
    <p:sldId id="455" r:id="rId17"/>
    <p:sldId id="509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68" r:id="rId30"/>
    <p:sldId id="469" r:id="rId31"/>
    <p:sldId id="470" r:id="rId32"/>
    <p:sldId id="471" r:id="rId33"/>
    <p:sldId id="472" r:id="rId34"/>
    <p:sldId id="473" r:id="rId35"/>
    <p:sldId id="474" r:id="rId36"/>
    <p:sldId id="475" r:id="rId37"/>
    <p:sldId id="476" r:id="rId38"/>
    <p:sldId id="477" r:id="rId39"/>
    <p:sldId id="478" r:id="rId40"/>
    <p:sldId id="479" r:id="rId41"/>
    <p:sldId id="480" r:id="rId42"/>
    <p:sldId id="481" r:id="rId43"/>
    <p:sldId id="482" r:id="rId44"/>
    <p:sldId id="483" r:id="rId45"/>
    <p:sldId id="484" r:id="rId46"/>
    <p:sldId id="485" r:id="rId47"/>
    <p:sldId id="486" r:id="rId48"/>
    <p:sldId id="487" r:id="rId49"/>
    <p:sldId id="488" r:id="rId50"/>
    <p:sldId id="490" r:id="rId51"/>
    <p:sldId id="491" r:id="rId52"/>
    <p:sldId id="492" r:id="rId53"/>
    <p:sldId id="493" r:id="rId54"/>
    <p:sldId id="494" r:id="rId55"/>
    <p:sldId id="495" r:id="rId56"/>
    <p:sldId id="496" r:id="rId57"/>
    <p:sldId id="511" r:id="rId58"/>
    <p:sldId id="497" r:id="rId59"/>
    <p:sldId id="498" r:id="rId60"/>
    <p:sldId id="499" r:id="rId61"/>
    <p:sldId id="500" r:id="rId62"/>
    <p:sldId id="505" r:id="rId63"/>
    <p:sldId id="501" r:id="rId64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B1"/>
    <a:srgbClr val="93131E"/>
    <a:srgbClr val="90141E"/>
    <a:srgbClr val="24BDB2"/>
    <a:srgbClr val="3D9A3A"/>
    <a:srgbClr val="8AAAD3"/>
    <a:srgbClr val="3F5B2E"/>
    <a:srgbClr val="D9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44" autoAdjust="0"/>
    <p:restoredTop sz="97907" autoAdjust="0"/>
  </p:normalViewPr>
  <p:slideViewPr>
    <p:cSldViewPr snapToGrid="0" snapToObjects="1">
      <p:cViewPr>
        <p:scale>
          <a:sx n="77" d="100"/>
          <a:sy n="77" d="100"/>
        </p:scale>
        <p:origin x="-828" y="-354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BFBB7FF-6705-4164-80A6-62CF7574BA4B}" type="datetimeFigureOut">
              <a:rPr lang="en-US"/>
              <a:pPr>
                <a:defRPr/>
              </a:pPr>
              <a:t>9/28/2015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D2C24B0-9B4F-4367-A8CC-DDB31144A2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329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21C077-681E-43AC-878F-E990D2489AF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83BBF5-1EA5-4CE1-9102-7BE2EC86EC6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83BBF5-1EA5-4CE1-9102-7BE2EC86EC6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A9CDEB-4D73-4BD7-850E-DEFB8246376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A9CDEB-4D73-4BD7-850E-DEFB8246376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AF92C8-EC47-47B3-9AEB-9565EB5EB3A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6325A1-C29F-4D78-9C49-36BE0D4D7F8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88CD8C-2155-4169-922F-348B0E06D68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9779C8-E40F-4391-B183-7272DC479C0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E6FA79-E09C-4CCA-A9B9-89CD764822C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DD6788-C747-4F70-8436-E6B6FCC28B7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DD6788-C747-4F70-8436-E6B6FCC28B7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1AF32B-783A-4CD4-9D49-9A6C2D7AF0E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E3B40E-B340-44DC-A4E1-D15BD16F841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409C97-F8E7-4AE4-BA8F-32BBB95A0C9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C3AAB4-6DBB-499A-9918-8F115920DCC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E90200-3CEF-4A16-88FB-2B2AB3C041F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DA01FC-8F72-4637-A19B-28B7CED1BDA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E8B2C6-694E-4957-BAC9-303B7430A8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CAC882-43B2-4D34-858A-BE4B99B193B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D0E451-E14D-4F77-8E34-4E5CD949341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53F884-C5A0-4DF6-A678-BD551974BB5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83295D-548F-484C-9B2A-D8CDBFF725A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6A16F5-FB55-4F0B-896D-3857F41DF65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E007F5-83C2-49A2-884A-40C96E79F33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C41BF6-61E2-487E-B807-7F4BFBF6591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F21AAB-8825-4D2E-81E8-2707687FCA4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4B2304-9C7C-4AF3-9010-7DC64D23FE7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B4C0D0-7FF8-4F25-8FBB-3082CEBCE9A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C84BFD-8438-460C-B0A3-5751833B933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E98628-9F8B-4E43-A092-E775E763AD8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8E887E-38CB-4BBE-9CA8-8153A409F50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955C13-566A-40DA-A753-EE405F0DFF6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543090-D797-469A-A05C-FB76E588925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216B53-ED1E-4820-9D9E-049458B36B0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C72417-8923-440B-ACA0-F02BDFD64CA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5F0042-8207-4454-8DAB-18E49B4188F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E04411-3DB8-4B9E-8F03-63ADE7B1693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101C9C-D581-4B7A-B65D-D02A9D14B56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86C197-3D16-45B5-9F2E-8C7D4044283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E1B5A7-A263-49BD-93EC-ABADD6ED11D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E47DDE-93D5-4A95-8510-749BC5A0785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6B4A09-B85C-47D8-A103-BCF18B21F4F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628421-C89D-4922-85B6-210EA32DB0B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A2BB63-B1EC-4C9F-A0B6-7923F506BA5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62B3C1-B312-42AC-A1DE-1ACD57D2FD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653C2B-0015-4F58-B960-3EB6A2B33DF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78EA08-D051-4D25-934D-CA84027258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78EA08-D051-4D25-934D-CA84027258D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2E71EA-ABD9-4B1B-884B-6A61416B719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89CC70-4222-4A25-9970-14F437457A2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FE2E3D-DC69-48C1-AD09-5B65F8A268E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DE4B67-77AB-4D78-83D1-339CB7FCED8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701AA3-2BCA-45D6-A20B-A393C504113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1"/>
            <a:ext cx="7487707" cy="2228851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292" y="2882902"/>
            <a:ext cx="7487707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2617" y="6350"/>
            <a:ext cx="2858244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629400" y="68661"/>
            <a:ext cx="2514602" cy="25792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9000" y="171450"/>
            <a:ext cx="1905000" cy="19145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863161" y="24210"/>
            <a:ext cx="2280841" cy="232469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514800" y="372171"/>
            <a:ext cx="1629199" cy="16287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3F9256EC-BEC8-49FB-9D95-6AC9295AC22F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1B362A0F-6E32-4CCD-9C4F-59DA091452B6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5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6402468" cy="1711200"/>
          </a:xfrm>
        </p:spPr>
        <p:txBody>
          <a:bodyPr anchor="b">
            <a:normAutofit/>
          </a:bodyPr>
          <a:lstStyle>
            <a:lvl1pPr algn="l">
              <a:defRPr sz="2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6402467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8C4C9BC8-6974-477D-A4DA-ACA931C2D430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4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293" y="514352"/>
            <a:ext cx="3704206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236" y="514351"/>
            <a:ext cx="3701823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2CD6B9B9-114F-40AB-8111-64F9A3B27654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9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51" y="514350"/>
            <a:ext cx="3488249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93" y="952897"/>
            <a:ext cx="3704206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0488" y="514350"/>
            <a:ext cx="3499762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6043" y="946546"/>
            <a:ext cx="3697854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F709D6F7-B58B-40E5-8A7A-4ED5450DC827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68220FA7-842F-4D1F-8381-32A10A08AA72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88CAE795-C5E2-451C-BB14-3591A6BC6708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5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43" y="514350"/>
            <a:ext cx="2743915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4" y="514350"/>
            <a:ext cx="4458862" cy="398145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5143" y="1657351"/>
            <a:ext cx="2743915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71D51820-2BCD-4EF9-B89B-0870E67EA3A8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6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032" y="1085850"/>
            <a:ext cx="4516026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032" y="2082801"/>
            <a:ext cx="4517217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741952" y="685800"/>
            <a:ext cx="246137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B2385059-6392-48E5-90B0-F1FCE0B8FD15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980" y="2882900"/>
            <a:ext cx="6229780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514484" y="400050"/>
            <a:ext cx="8116223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89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086100"/>
            <a:ext cx="6403659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053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225802"/>
            <a:ext cx="6402467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942" y="2571750"/>
            <a:ext cx="6402467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6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571750"/>
            <a:ext cx="6402467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849736"/>
            <a:ext cx="640366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08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14350"/>
            <a:ext cx="6859786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733800"/>
            <a:ext cx="6402468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4" y="2946400"/>
            <a:ext cx="6402468" cy="78740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870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575051"/>
            <a:ext cx="6402468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1"/>
            <a:ext cx="6402467" cy="6286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1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DC21D7B0-91C4-4C17-82B0-E871A2598B67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0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606" y="514350"/>
            <a:ext cx="1543452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84" y="514350"/>
            <a:ext cx="5868928" cy="398145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7F9DDB30-8D95-487A-BE05-4FC89F2A2E04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64333"/>
            <a:ext cx="8229600" cy="4260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030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142000"/>
                <a:satMod val="200000"/>
                <a:lumMod val="118000"/>
              </a:schemeClr>
            </a:gs>
            <a:gs pos="79000">
              <a:srgbClr val="002060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292" y="261521"/>
            <a:ext cx="8173508" cy="1130300"/>
          </a:xfrm>
          <a:prstGeom prst="rect">
            <a:avLst/>
          </a:prstGeom>
          <a:effectLst/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1495168"/>
            <a:ext cx="8173507" cy="3040842"/>
          </a:xfrm>
          <a:prstGeom prst="rect">
            <a:avLst/>
          </a:prstGeom>
        </p:spPr>
        <p:txBody>
          <a:bodyPr vert="horz" lIns="68589" tIns="34295" rIns="68589" bIns="34295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50200" y="4788694"/>
            <a:ext cx="67999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rgbClr val="A6A6A6"/>
                </a:solidFill>
              </a:rPr>
              <a:t>16 - </a:t>
            </a:r>
            <a:fld id="{2E1AB905-CAB6-42BD-8739-9DDDEFC44DF6}" type="slidenum">
              <a:rPr lang="en-US" altLang="en-US" sz="1200">
                <a:solidFill>
                  <a:srgbClr val="A6A6A6"/>
                </a:solidFill>
              </a:rPr>
              <a:pPr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11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42843" rtl="0" eaLnBrk="1" latinLnBrk="0" hangingPunct="1">
        <a:spcBef>
          <a:spcPct val="0"/>
        </a:spcBef>
        <a:buNone/>
        <a:defRPr sz="3600" b="1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6075" indent="-346075" algn="l" defTabSz="342843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40000"/>
            <a:lumOff val="60000"/>
          </a:schemeClr>
        </a:buClr>
        <a:buSzPct val="99000"/>
        <a:buFont typeface="Wingdings" pitchFamily="2" charset="2"/>
        <a:buChar char="¤"/>
        <a:defRPr sz="1800" b="1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557120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bg1">
            <a:lumMod val="60000"/>
            <a:lumOff val="40000"/>
          </a:schemeClr>
        </a:buClr>
        <a:buSzPct val="99000"/>
        <a:buFont typeface="Arial Unicode MS" pitchFamily="34" charset="-128"/>
        <a:buChar char="❀"/>
        <a:defRPr sz="1500" b="1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899962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Wingdings" pitchFamily="2" charset="2"/>
        <a:buChar char="v"/>
        <a:defRPr sz="1400" b="1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157095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Wingdings" pitchFamily="2" charset="2"/>
        <a:buChar char="v"/>
        <a:defRPr sz="1400" b="1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1499937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Wingdings" pitchFamily="2" charset="2"/>
        <a:buChar char="v"/>
        <a:defRPr sz="1400" b="1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1885636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8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21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64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6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9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71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14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57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0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/>
          <p:cNvSpPr txBox="1">
            <a:spLocks/>
          </p:cNvSpPr>
          <p:nvPr/>
        </p:nvSpPr>
        <p:spPr bwMode="auto">
          <a:xfrm>
            <a:off x="1031101" y="1939240"/>
            <a:ext cx="7433275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flat" dir="tl">
                <a:rot lat="0" lon="0" rev="10200000"/>
              </a:lightRig>
            </a:scene3d>
            <a:sp3d extrusionH="25400" contourW="8890" prstMaterial="softEdge">
              <a:bevelT h="107950"/>
              <a:contourClr>
                <a:srgbClr val="7030A0"/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66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2413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JIT, TPS, and </a:t>
            </a:r>
            <a:endParaRPr lang="en-US" altLang="en-US" sz="6600" b="1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241300" dist="38100" dir="2700000" algn="tl" rotWithShape="0">
                  <a:prstClr val="black">
                    <a:alpha val="76000"/>
                  </a:prst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en-US" altLang="en-US" sz="6600" b="1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2413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Lean </a:t>
            </a:r>
            <a:r>
              <a:rPr lang="en-US" altLang="en-US" sz="6600" b="1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2413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Operations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41168" y="1050176"/>
            <a:ext cx="2366353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Chapter 16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28700"/>
            <a:ext cx="7696200" cy="923925"/>
          </a:xfrm>
        </p:spPr>
        <p:txBody>
          <a:bodyPr>
            <a:normAutofit/>
          </a:bodyPr>
          <a:lstStyle/>
          <a:p>
            <a:pPr defTabSz="836613">
              <a:buClr>
                <a:srgbClr val="BF0922"/>
              </a:buClr>
              <a:buSzPct val="60000"/>
              <a:buFont typeface="Wingdings" pitchFamily="2" charset="2"/>
              <a:buChar char="v"/>
            </a:pPr>
            <a: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Global Company Profile: </a:t>
            </a:r>
            <a:br>
              <a:rPr lang="en-US" altLang="en-US" sz="28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Toyota Motor Corporation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16228" y="2149308"/>
            <a:ext cx="74676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Just-in-Time, the Toyota Production System, and Lean Operations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Just-in-Time (JIT)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Toyota Production System (TPS)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Lean Operations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Lean Operations in Services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685800" y="1102519"/>
            <a:ext cx="7670800" cy="140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D33320"/>
              </a:buClr>
            </a:pPr>
            <a:r>
              <a:rPr lang="en-US" altLang="en-US" sz="32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complete this chapter you should be able to:</a:t>
            </a:r>
          </a:p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69989" y="2414979"/>
            <a:ext cx="6802437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8163" indent="-53816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just-in-time, TPS, and lean operations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seven wastes and the 5Ss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JIT partnerships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optimal setup time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7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685800" y="1102519"/>
            <a:ext cx="7670800" cy="140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D33320"/>
              </a:buClr>
            </a:pPr>
            <a:r>
              <a:rPr lang="en-US" altLang="en-US" sz="32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complete this chapter you should be able to:</a:t>
            </a:r>
          </a:p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62865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169989" y="2414979"/>
            <a:ext cx="6802437" cy="17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8163" indent="-53816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kanban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required number of kanbans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5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principles of the Toyota Production System</a:t>
            </a:r>
          </a:p>
        </p:txBody>
      </p:sp>
    </p:spTree>
    <p:extLst>
      <p:ext uri="{BB962C8B-B14F-4D97-AF65-F5344CB8AC3E}">
        <p14:creationId xmlns:p14="http://schemas.microsoft.com/office/powerpoint/2010/main" val="107150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1076326" y="326231"/>
            <a:ext cx="7381874" cy="666750"/>
          </a:xfrm>
        </p:spPr>
        <p:txBody>
          <a:bodyPr/>
          <a:lstStyle/>
          <a:p>
            <a:r>
              <a:rPr lang="en-US" altLang="en-US" smtClean="0">
                <a:ln w="0">
                  <a:solidFill>
                    <a:srgbClr val="FFDDB1"/>
                  </a:solidFill>
                </a:ln>
                <a:solidFill>
                  <a:srgbClr val="FFDDB1"/>
                </a:solidFill>
                <a:latin typeface="Arial" pitchFamily="34" charset="0"/>
                <a:cs typeface="Arial" pitchFamily="34" charset="0"/>
              </a:rPr>
              <a:t>Toyota Motor Corporation</a:t>
            </a:r>
          </a:p>
        </p:txBody>
      </p:sp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1076326" y="1533525"/>
            <a:ext cx="6989763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Largest vehicle manufacturer in the world with annual sales of over 9 million vehicles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Success due to two techniques, JIT and TPS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Continual problem solving is central to JIT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Eliminating excess inventory makes problems immediately evident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/>
      <p:bldP spid="19046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5"/>
          <p:cNvGrpSpPr>
            <a:grpSpLocks/>
          </p:cNvGrpSpPr>
          <p:nvPr/>
        </p:nvGrpSpPr>
        <p:grpSpPr bwMode="auto">
          <a:xfrm>
            <a:off x="415926" y="226219"/>
            <a:ext cx="8042275" cy="1116806"/>
            <a:chOff x="657227" y="276334"/>
            <a:chExt cx="7518927" cy="1670578"/>
          </a:xfrm>
        </p:grpSpPr>
        <p:sp>
          <p:nvSpPr>
            <p:cNvPr id="7" name="Rectangle 4"/>
            <p:cNvSpPr/>
            <p:nvPr/>
          </p:nvSpPr>
          <p:spPr>
            <a:xfrm flipH="1">
              <a:off x="657227" y="461558"/>
              <a:ext cx="443774" cy="1476450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67424" y="276334"/>
              <a:ext cx="7208730" cy="147645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965939" y="1765250"/>
              <a:ext cx="148419" cy="18166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1076326" y="326231"/>
            <a:ext cx="7381874" cy="666750"/>
          </a:xfrm>
        </p:spPr>
        <p:txBody>
          <a:bodyPr/>
          <a:lstStyle/>
          <a:p>
            <a:r>
              <a:rPr lang="en-US" altLang="en-US" smtClean="0">
                <a:ln w="0">
                  <a:solidFill>
                    <a:srgbClr val="FFDDB1"/>
                  </a:solidFill>
                </a:ln>
                <a:solidFill>
                  <a:srgbClr val="FFDDB1"/>
                </a:solidFill>
                <a:latin typeface="Arial" pitchFamily="34" charset="0"/>
                <a:cs typeface="Arial" pitchFamily="34" charset="0"/>
              </a:rPr>
              <a:t>Toyota Motor Corporation</a:t>
            </a:r>
          </a:p>
        </p:txBody>
      </p:sp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1076326" y="1533525"/>
            <a:ext cx="6989763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Central to TPS is employee learning and a continuing effort to produce products under ideal conditions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Respect for people is fundamental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Small building but high levels of production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Subassemblies are transferred to the assembly line on a JIT basis</a:t>
            </a:r>
          </a:p>
          <a:p>
            <a:pPr marL="444500" indent="-444500" defTabSz="836613">
              <a:lnSpc>
                <a:spcPct val="90000"/>
              </a:lnSpc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88000"/>
              <a:buFont typeface="Wingdings" pitchFamily="2" charset="2"/>
              <a:buChar char="¤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High quality and low assembly time per vehicle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10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2881"/>
            <a:ext cx="7772400" cy="581025"/>
          </a:xfrm>
        </p:spPr>
        <p:txBody>
          <a:bodyPr>
            <a:normAutofit fontScale="90000"/>
          </a:bodyPr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TPS Elements</a:t>
            </a:r>
          </a:p>
        </p:txBody>
      </p:sp>
      <p:pic>
        <p:nvPicPr>
          <p:cNvPr id="303109" name="Picture 5" descr="C16 Toyota plant ele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1" y="758429"/>
            <a:ext cx="6619875" cy="404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3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JIT/TPS/Lean Operations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889000" y="1438275"/>
            <a:ext cx="7366000" cy="3086100"/>
          </a:xfrm>
        </p:spPr>
        <p:txBody>
          <a:bodyPr>
            <a:norm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en-US" altLang="en-US" sz="32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Good production systems require that managers address three issues that are pervasive and fundamental to operations management: eliminate waste, remove variability, and improve throughput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Just-In-Time, TPS, and </a:t>
            </a:r>
            <a:br>
              <a:rPr lang="en-US" dirty="0"/>
            </a:br>
            <a:r>
              <a:rPr lang="en-US" dirty="0"/>
              <a:t>Lean Operations</a:t>
            </a:r>
          </a:p>
        </p:txBody>
      </p:sp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736600" y="1333501"/>
            <a:ext cx="76835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JIT focuses on continuous forced problem solving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TPS emphasizes continuous improvement, respect for people, and standard work practices in an assembly-line environment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Lean operations emphasize understanding the customer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Eliminate Waste</a:t>
            </a:r>
          </a:p>
        </p:txBody>
      </p:sp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790575" y="1228726"/>
            <a:ext cx="76073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Waste is anything that does not add value from the customer point of view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Storage, inspection, delay, waiting in queues, and defective products do not add value and are 100% waste</a:t>
            </a:r>
          </a:p>
          <a:p>
            <a:pPr>
              <a:buFont typeface="Courier New" pitchFamily="49" charset="0"/>
              <a:buChar char="o"/>
            </a:pPr>
            <a:endParaRPr lang="en-US" altLang="en-US" sz="2800" b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Ohno’s Seven Wastes</a:t>
            </a:r>
          </a:p>
        </p:txBody>
      </p:sp>
      <p:sp>
        <p:nvSpPr>
          <p:cNvPr id="31746" name="Content Placeholder 1"/>
          <p:cNvSpPr>
            <a:spLocks noGrp="1"/>
          </p:cNvSpPr>
          <p:nvPr>
            <p:ph idx="1"/>
          </p:nvPr>
        </p:nvSpPr>
        <p:spPr>
          <a:xfrm>
            <a:off x="2125663" y="1200151"/>
            <a:ext cx="4914900" cy="3394472"/>
          </a:xfrm>
        </p:spPr>
        <p:txBody>
          <a:bodyPr>
            <a:normAutofit/>
          </a:bodyPr>
          <a:lstStyle/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Overproduction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Queues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Transportation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Inventory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Motion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Overprocessing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Defective products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Eliminate Waste</a:t>
            </a:r>
          </a:p>
        </p:txBody>
      </p:sp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708025" y="1200151"/>
            <a:ext cx="7721600" cy="3394472"/>
          </a:xfrm>
        </p:spPr>
        <p:txBody>
          <a:bodyPr>
            <a:normAutofit/>
          </a:bodyPr>
          <a:lstStyle/>
          <a:p>
            <a:pPr>
              <a:buFont typeface="Arial Unicode MS" pitchFamily="34" charset="-128"/>
              <a:buChar char="◉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Other resources such as energy, water, and air are often wasted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Efficient, sustainable production minimizes inputs, reduces waste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Traditional “housekeeping” has been expanded to the 5Ss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5Ss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Sort/segregate</a:t>
            </a:r>
            <a:r>
              <a:rPr lang="en-US" altLang="en-US" sz="2400" b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when in doubt, throw it out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Simplify/straighten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methods analysis tools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Shine/sweep</a:t>
            </a:r>
            <a:r>
              <a:rPr lang="en-US" altLang="en-US" sz="2400" b="0" smtClean="0">
                <a:solidFill>
                  <a:srgbClr val="25589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clean daily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Standardize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remove variations from processes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Sustain/self-discipline</a:t>
            </a:r>
            <a:r>
              <a:rPr lang="en-US" altLang="en-US" sz="2400" b="0" smtClean="0">
                <a:solidFill>
                  <a:srgbClr val="25589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review work and recognize progress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The 5Ss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Sort/segregate</a:t>
            </a:r>
            <a:r>
              <a:rPr lang="en-US" altLang="en-US" sz="2400" b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when in doubt, throw it out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Simplify/straighten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methods analysis tools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Shine/sweep</a:t>
            </a:r>
            <a:r>
              <a:rPr lang="en-US" altLang="en-US" sz="2400" b="0" smtClean="0">
                <a:solidFill>
                  <a:srgbClr val="25589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clean daily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Standardize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remove variations from processes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altLang="en-US" sz="24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Sustain/self-discipline</a:t>
            </a:r>
            <a:r>
              <a:rPr lang="en-US" altLang="en-US" sz="2400" b="0" smtClean="0">
                <a:solidFill>
                  <a:srgbClr val="25589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– review work and recognize progress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21268670">
            <a:off x="1185863" y="2021681"/>
            <a:ext cx="7253802" cy="2301199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42000" tIns="334800" rIns="342000" bIns="334800">
            <a:spAutoFit/>
          </a:bodyPr>
          <a:lstStyle>
            <a:lvl1pPr marL="533400" indent="-5334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159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accent1"/>
              </a:buClr>
              <a:buSzPct val="60000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additional Ss</a:t>
            </a:r>
          </a:p>
          <a:p>
            <a:pPr marL="457200" indent="-4572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–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good practices</a:t>
            </a:r>
          </a:p>
          <a:p>
            <a:pPr marL="457200" indent="-457200" fontAlgn="auto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Courier New" pitchFamily="49" charset="0"/>
              <a:buChar char="o"/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Support/maintenance – reduce variability and unplanned downtime</a:t>
            </a:r>
          </a:p>
        </p:txBody>
      </p:sp>
    </p:spTree>
    <p:extLst>
      <p:ext uri="{BB962C8B-B14F-4D97-AF65-F5344CB8AC3E}">
        <p14:creationId xmlns:p14="http://schemas.microsoft.com/office/powerpoint/2010/main" val="3471338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Remove Variability</a:t>
            </a:r>
          </a:p>
        </p:txBody>
      </p:sp>
      <p:sp>
        <p:nvSpPr>
          <p:cNvPr id="37890" name="Content Placeholder 1"/>
          <p:cNvSpPr>
            <a:spLocks noGrp="1"/>
          </p:cNvSpPr>
          <p:nvPr>
            <p:ph idx="1"/>
          </p:nvPr>
        </p:nvSpPr>
        <p:spPr>
          <a:xfrm>
            <a:off x="800100" y="1200151"/>
            <a:ext cx="7632700" cy="3394472"/>
          </a:xfrm>
        </p:spPr>
        <p:txBody>
          <a:bodyPr/>
          <a:lstStyle/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JIT systems require managers to reduce variability caused by both internal and external factors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Variability </a:t>
            </a:r>
            <a:r>
              <a:rPr lang="en-US" altLang="en-US" b="0" smtClean="0">
                <a:latin typeface="Arial" pitchFamily="34" charset="0"/>
                <a:cs typeface="Arial" pitchFamily="34" charset="0"/>
              </a:rPr>
              <a:t>is any deviation from the optimum process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Inventory hides variability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Less variability results in less waste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Sources of Variability</a:t>
            </a:r>
          </a:p>
        </p:txBody>
      </p:sp>
      <p:sp>
        <p:nvSpPr>
          <p:cNvPr id="39938" name="Content Placeholder 1"/>
          <p:cNvSpPr>
            <a:spLocks noGrp="1"/>
          </p:cNvSpPr>
          <p:nvPr>
            <p:ph idx="1"/>
          </p:nvPr>
        </p:nvSpPr>
        <p:spPr>
          <a:xfrm>
            <a:off x="811213" y="1295401"/>
            <a:ext cx="7277100" cy="3394472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Poor production processes resulting in improper quantities, late, or non-conforming units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Unknown customer demands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Incomplete or inaccurate drawings, specifications, or bills of material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Sources of Variability</a:t>
            </a:r>
          </a:p>
        </p:txBody>
      </p:sp>
      <p:sp>
        <p:nvSpPr>
          <p:cNvPr id="39938" name="Content Placeholder 1"/>
          <p:cNvSpPr>
            <a:spLocks noGrp="1"/>
          </p:cNvSpPr>
          <p:nvPr>
            <p:ph idx="1"/>
          </p:nvPr>
        </p:nvSpPr>
        <p:spPr>
          <a:xfrm>
            <a:off x="811213" y="1295401"/>
            <a:ext cx="7277100" cy="3394472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Poor production processes resulting in improper quantities, late, or non-conforming units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Unknown customer demands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>
                <a:latin typeface="Arial" pitchFamily="34" charset="0"/>
                <a:cs typeface="Arial" pitchFamily="34" charset="0"/>
              </a:rPr>
              <a:t>Incomplete or inaccurate drawings, specifications, or bills of material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21156227">
            <a:off x="1735696" y="1926717"/>
            <a:ext cx="5526088" cy="1766831"/>
          </a:xfrm>
          <a:prstGeom prst="rect">
            <a:avLst/>
          </a:prstGeom>
          <a:solidFill>
            <a:srgbClr val="BDD6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06000" tIns="298800" rIns="306000" bIns="2988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40000"/>
              </a:spcBef>
            </a:pPr>
            <a:r>
              <a:rPr lang="en-US" altLang="en-US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JIT and inventory reduction are effective tools in identifying causes of variability</a:t>
            </a:r>
          </a:p>
        </p:txBody>
      </p:sp>
    </p:spTree>
    <p:extLst>
      <p:ext uri="{BB962C8B-B14F-4D97-AF65-F5344CB8AC3E}">
        <p14:creationId xmlns:p14="http://schemas.microsoft.com/office/powerpoint/2010/main" val="1509451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Improve Throughput</a:t>
            </a:r>
          </a:p>
        </p:txBody>
      </p:sp>
      <p:sp>
        <p:nvSpPr>
          <p:cNvPr id="44034" name="Content Placeholder 1"/>
          <p:cNvSpPr>
            <a:spLocks noGrp="1"/>
          </p:cNvSpPr>
          <p:nvPr>
            <p:ph idx="1"/>
          </p:nvPr>
        </p:nvSpPr>
        <p:spPr>
          <a:xfrm>
            <a:off x="723900" y="1219201"/>
            <a:ext cx="7664450" cy="3394472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The time it takes to move an order from receipt to delivery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The time between the arrival of raw materials and the shipping of the finished order is called </a:t>
            </a:r>
            <a:r>
              <a:rPr lang="en-US" altLang="en-US" sz="2400" b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manufacturing cycle time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altLang="en-US" sz="2400" b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pull system 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increases throughput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Improve Throughput</a:t>
            </a:r>
          </a:p>
        </p:txBody>
      </p:sp>
      <p:sp>
        <p:nvSpPr>
          <p:cNvPr id="46082" name="Content Placeholder 1"/>
          <p:cNvSpPr>
            <a:spLocks noGrp="1"/>
          </p:cNvSpPr>
          <p:nvPr>
            <p:ph idx="1"/>
          </p:nvPr>
        </p:nvSpPr>
        <p:spPr>
          <a:xfrm>
            <a:off x="657225" y="1200151"/>
            <a:ext cx="7835900" cy="3394472"/>
          </a:xfrm>
        </p:spPr>
        <p:txBody>
          <a:bodyPr/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By pulling material in small lots, inventory cushions are removed, exposing problems and emphasizing continual improvement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Manufacturing cycle time is reduced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US" sz="2400">
                <a:latin typeface="Arial" pitchFamily="34" charset="0"/>
                <a:cs typeface="Arial" pitchFamily="34" charset="0"/>
              </a:rPr>
              <a:t>Push systems dump orders on the downstream stations regardless of the need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2"/>
            <a:ext cx="7772400" cy="69413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Just-In-Time (JIT)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xfrm>
            <a:off x="584200" y="1035844"/>
            <a:ext cx="7975600" cy="3655219"/>
          </a:xfrm>
        </p:spPr>
        <p:txBody>
          <a:bodyPr>
            <a:normAutofit fontScale="850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Powerful strategy for improving operations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Materials arrive where they </a:t>
            </a:r>
            <a:br>
              <a:rPr lang="en-US" altLang="en-US" sz="28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are needed when they are </a:t>
            </a:r>
            <a:br>
              <a:rPr lang="en-US" altLang="en-US" sz="28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needed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Identifying problems and </a:t>
            </a:r>
            <a:br>
              <a:rPr lang="en-US" altLang="en-US" sz="28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driving out waste reduces </a:t>
            </a:r>
            <a:br>
              <a:rPr lang="en-US" altLang="en-US" sz="28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costs and variability and </a:t>
            </a:r>
            <a:br>
              <a:rPr lang="en-US" altLang="en-US" sz="28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improves throughput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Requires a meaningful </a:t>
            </a:r>
            <a:br>
              <a:rPr lang="en-US" altLang="en-US" sz="28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buyer-supplier relationship</a:t>
            </a:r>
          </a:p>
        </p:txBody>
      </p:sp>
      <p:pic>
        <p:nvPicPr>
          <p:cNvPr id="217092" name="Picture 4" descr="Olive Garden J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1683544"/>
            <a:ext cx="26733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 descr="F 16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182291"/>
            <a:ext cx="7753350" cy="364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7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and Competitive Advantage</a:t>
            </a:r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7232650" y="453390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71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and Competitive Advantage</a:t>
            </a:r>
          </a:p>
        </p:txBody>
      </p:sp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7232650" y="453390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16.1</a:t>
            </a:r>
          </a:p>
        </p:txBody>
      </p:sp>
      <p:pic>
        <p:nvPicPr>
          <p:cNvPr id="220164" name="Picture 4" descr="F 16-1 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1334692"/>
            <a:ext cx="6565900" cy="315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JIT Partnerships</a:t>
            </a:r>
          </a:p>
        </p:txBody>
      </p:sp>
      <p:sp>
        <p:nvSpPr>
          <p:cNvPr id="5325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altLang="en-US" b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JIT partnerships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exist when a supplier and purchaser work together to remove waste and drive down costs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Four goals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of JIT partnerships are: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i="1" smtClean="0">
                <a:latin typeface="Arial" pitchFamily="34" charset="0"/>
                <a:cs typeface="Arial" pitchFamily="34" charset="0"/>
              </a:rPr>
              <a:t>Removal of unnecessary activities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i="1" smtClean="0">
                <a:latin typeface="Arial" pitchFamily="34" charset="0"/>
                <a:cs typeface="Arial" pitchFamily="34" charset="0"/>
              </a:rPr>
              <a:t>Removal of in-plant inventory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i="1" smtClean="0">
                <a:latin typeface="Arial" pitchFamily="34" charset="0"/>
                <a:cs typeface="Arial" pitchFamily="34" charset="0"/>
              </a:rPr>
              <a:t>Removal of in-transit inventory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i="1" smtClean="0">
                <a:latin typeface="Arial" pitchFamily="34" charset="0"/>
                <a:cs typeface="Arial" pitchFamily="34" charset="0"/>
              </a:rPr>
              <a:t>Improved quality and reliability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JIT Partnerships</a:t>
            </a:r>
          </a:p>
        </p:txBody>
      </p:sp>
      <p:pic>
        <p:nvPicPr>
          <p:cNvPr id="224259" name="Picture 3" descr="F 16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1002507"/>
            <a:ext cx="8408988" cy="366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60" name="Text Box 4"/>
          <p:cNvSpPr txBox="1">
            <a:spLocks noChangeArrowheads="1"/>
          </p:cNvSpPr>
          <p:nvPr/>
        </p:nvSpPr>
        <p:spPr bwMode="auto">
          <a:xfrm>
            <a:off x="496888" y="4487466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Concerns of Suppliers</a:t>
            </a:r>
          </a:p>
        </p:txBody>
      </p:sp>
      <p:sp>
        <p:nvSpPr>
          <p:cNvPr id="57346" name="Content Placeholder 1"/>
          <p:cNvSpPr>
            <a:spLocks noGrp="1"/>
          </p:cNvSpPr>
          <p:nvPr>
            <p:ph idx="1"/>
          </p:nvPr>
        </p:nvSpPr>
        <p:spPr>
          <a:xfrm>
            <a:off x="457200" y="1391821"/>
            <a:ext cx="8229600" cy="3351629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Char char=""/>
            </a:pPr>
            <a:r>
              <a:rPr lang="en-US" altLang="en-US" sz="2000" i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Diversification</a:t>
            </a:r>
            <a:r>
              <a:rPr lang="en-US" altLang="en-US" sz="200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– ties to only one customer increases risk</a:t>
            </a:r>
          </a:p>
          <a:p>
            <a:pPr>
              <a:buFont typeface="Wingdings 2" pitchFamily="18" charset="2"/>
              <a:buChar char=""/>
            </a:pPr>
            <a:r>
              <a:rPr lang="en-US" altLang="en-US" sz="2000" i="1" smtClean="0">
                <a:ln>
                  <a:solidFill>
                    <a:srgbClr val="FFC000"/>
                  </a:solidFill>
                </a:ln>
                <a:latin typeface="Arial" pitchFamily="34" charset="0"/>
                <a:cs typeface="Arial" pitchFamily="34" charset="0"/>
              </a:rPr>
              <a:t>Scheduling</a:t>
            </a:r>
            <a:r>
              <a:rPr lang="en-US" altLang="en-US" sz="2000" smtClean="0">
                <a:ln>
                  <a:solidFill>
                    <a:srgbClr val="FFC000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– don’t believe customers can create a smooth schedule</a:t>
            </a:r>
          </a:p>
          <a:p>
            <a:pPr>
              <a:buFont typeface="Wingdings 2" pitchFamily="18" charset="2"/>
              <a:buChar char=""/>
            </a:pPr>
            <a:r>
              <a:rPr lang="en-US" altLang="en-US" sz="2000" i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Lead time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– short lead times mean engineering or specification changes can create problems</a:t>
            </a:r>
          </a:p>
          <a:p>
            <a:pPr>
              <a:buFont typeface="Wingdings 2" pitchFamily="18" charset="2"/>
              <a:buChar char=""/>
            </a:pPr>
            <a:r>
              <a:rPr lang="en-US" altLang="en-US" sz="2000" i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en-US" altLang="en-US" sz="200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– limited by capital budgets, processes, or technology</a:t>
            </a:r>
          </a:p>
          <a:p>
            <a:pPr>
              <a:buFont typeface="Wingdings 2" pitchFamily="18" charset="2"/>
              <a:buChar char=""/>
            </a:pPr>
            <a:r>
              <a:rPr lang="en-US" altLang="en-US" sz="2000" i="1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Lot sizes 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– small lot sizes may transfer costs to suppliers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JIT Layout</a:t>
            </a:r>
          </a:p>
        </p:txBody>
      </p:sp>
      <p:sp>
        <p:nvSpPr>
          <p:cNvPr id="59394" name="Content Placeholder 1"/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561975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waste due to movement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960859"/>
              </p:ext>
            </p:extLst>
          </p:nvPr>
        </p:nvGraphicFramePr>
        <p:xfrm>
          <a:off x="1080788" y="1647825"/>
          <a:ext cx="5743575" cy="312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3585"/>
                <a:gridCol w="3849990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TABLE 16.1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FF"/>
                          </a:solidFill>
                        </a:rPr>
                        <a:t>JIT LAYOUT TACTICS</a:t>
                      </a:r>
                      <a:endParaRPr lang="en-US"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Build work cells for families of products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r>
                        <a:rPr lang="en-US" sz="1600" b="0" dirty="0" smtClean="0"/>
                        <a:t>Include a large number operations in a small area</a:t>
                      </a:r>
                      <a:endParaRPr lang="en-US" sz="1600" b="0" dirty="0"/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Minimize distance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Design little space for inventory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Improve employee communication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Use </a:t>
                      </a:r>
                      <a:r>
                        <a:rPr lang="en-US" sz="1600" b="0" i="1" dirty="0" smtClean="0"/>
                        <a:t>poka-yoke devices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Build flexible or movable equipment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3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Cross-train workers to add flexibility</a:t>
                      </a: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75" tIns="44444" rIns="90475" bIns="44444"/>
          <a:lstStyle/>
          <a:p>
            <a:pPr>
              <a:lnSpc>
                <a:spcPct val="80000"/>
              </a:lnSpc>
            </a:pPr>
            <a:r>
              <a:rPr lang="en-US" altLang="en-US" sz="4800" smtClean="0">
                <a:latin typeface="Arial" pitchFamily="34" charset="0"/>
                <a:cs typeface="Arial" pitchFamily="34" charset="0"/>
              </a:rPr>
              <a:t>Distance Reduction</a:t>
            </a:r>
          </a:p>
        </p:txBody>
      </p:sp>
      <p:sp>
        <p:nvSpPr>
          <p:cNvPr id="61442" name="Content Placeholder 1"/>
          <p:cNvSpPr>
            <a:spLocks noGrp="1"/>
          </p:cNvSpPr>
          <p:nvPr>
            <p:ph idx="1"/>
          </p:nvPr>
        </p:nvSpPr>
        <p:spPr>
          <a:xfrm>
            <a:off x="747713" y="1209675"/>
            <a:ext cx="7683500" cy="33944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Large lots and long production lines with single-purpose machinery are being replaced by smaller flexible cells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Often U-shaped for shorter paths and improved communication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Often using group technology concepts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Increased Flexibility</a:t>
            </a:r>
          </a:p>
        </p:txBody>
      </p:sp>
      <p:sp>
        <p:nvSpPr>
          <p:cNvPr id="63490" name="Content Placeholder 1"/>
          <p:cNvSpPr>
            <a:spLocks noGrp="1"/>
          </p:cNvSpPr>
          <p:nvPr>
            <p:ph idx="1"/>
          </p:nvPr>
        </p:nvSpPr>
        <p:spPr>
          <a:xfrm>
            <a:off x="849313" y="1209675"/>
            <a:ext cx="7429500" cy="33944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Cells designed to be rearranged as volume or designs change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Applicable in office environments as well as production settings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Facilitates both product and process improvement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Impact on Employees</a:t>
            </a:r>
          </a:p>
        </p:txBody>
      </p:sp>
      <p:sp>
        <p:nvSpPr>
          <p:cNvPr id="65538" name="Content Placeholder 1"/>
          <p:cNvSpPr>
            <a:spLocks noGrp="1"/>
          </p:cNvSpPr>
          <p:nvPr>
            <p:ph idx="1"/>
          </p:nvPr>
        </p:nvSpPr>
        <p:spPr>
          <a:xfrm>
            <a:off x="736600" y="1200151"/>
            <a:ext cx="7683500" cy="33944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Employees may be cross trained for flexibility and efficiency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Improved communications facilitate the passing on of important information about the process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With little or no inventory buffer, getting it right the first time is critical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Reduced Space and Inventory</a:t>
            </a:r>
          </a:p>
        </p:txBody>
      </p:sp>
      <p:sp>
        <p:nvSpPr>
          <p:cNvPr id="67586" name="Content Placeholder 1"/>
          <p:cNvSpPr>
            <a:spLocks noGrp="1"/>
          </p:cNvSpPr>
          <p:nvPr>
            <p:ph idx="1"/>
          </p:nvPr>
        </p:nvSpPr>
        <p:spPr>
          <a:xfrm>
            <a:off x="647700" y="1371600"/>
            <a:ext cx="7772400" cy="17907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With reduced space, inventory must be in very small lots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Units are always moving because there is no storage</a:t>
            </a:r>
          </a:p>
          <a:p>
            <a:pPr>
              <a:buFont typeface="Wingdings" pitchFamily="2" charset="2"/>
              <a:buChar char="§"/>
            </a:pPr>
            <a:endParaRPr lang="en-US" altLang="en-US" sz="2400" b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Inventory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457200" y="1114425"/>
            <a:ext cx="8229600" cy="91321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Inventory is at the minimum level necessary to keep operations running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20134"/>
              </p:ext>
            </p:extLst>
          </p:nvPr>
        </p:nvGraphicFramePr>
        <p:xfrm>
          <a:off x="1600200" y="2113360"/>
          <a:ext cx="6096000" cy="2811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1200"/>
                <a:gridCol w="4114800"/>
              </a:tblGrid>
              <a:tr h="27807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FFFF"/>
                          </a:solidFill>
                        </a:rPr>
                        <a:t>TABLE 16.2</a:t>
                      </a:r>
                      <a:endParaRPr lang="en-US" sz="1600" b="0" dirty="0">
                        <a:solidFill>
                          <a:srgbClr val="FFFFFF"/>
                        </a:solidFill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FF"/>
                          </a:solidFill>
                        </a:rPr>
                        <a:t>JIT INVENTORY TACTICS</a:t>
                      </a:r>
                      <a:endParaRPr lang="en-US"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Use a pull system to move inventory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Reduce lot sizes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Develop just-in-time delivery systems with suppliers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Deliver directly to point of use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Perform to schedule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Reduce setup time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77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Use group technology</a:t>
                      </a: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Variability</a:t>
            </a:r>
          </a:p>
        </p:txBody>
      </p:sp>
      <p:grpSp>
        <p:nvGrpSpPr>
          <p:cNvPr id="240643" name="Group 3"/>
          <p:cNvGrpSpPr>
            <a:grpSpLocks/>
          </p:cNvGrpSpPr>
          <p:nvPr/>
        </p:nvGrpSpPr>
        <p:grpSpPr bwMode="auto">
          <a:xfrm>
            <a:off x="2570164" y="791766"/>
            <a:ext cx="4389437" cy="2822972"/>
            <a:chOff x="1619" y="745"/>
            <a:chExt cx="2765" cy="2371"/>
          </a:xfrm>
        </p:grpSpPr>
        <p:sp>
          <p:nvSpPr>
            <p:cNvPr id="240644" name="Freeform 4"/>
            <p:cNvSpPr>
              <a:spLocks/>
            </p:cNvSpPr>
            <p:nvPr/>
          </p:nvSpPr>
          <p:spPr bwMode="auto">
            <a:xfrm>
              <a:off x="1619" y="1620"/>
              <a:ext cx="2717" cy="1496"/>
            </a:xfrm>
            <a:custGeom>
              <a:avLst/>
              <a:gdLst>
                <a:gd name="T0" fmla="*/ 45 w 2717"/>
                <a:gd name="T1" fmla="*/ 0 h 1496"/>
                <a:gd name="T2" fmla="*/ 2717 w 2717"/>
                <a:gd name="T3" fmla="*/ 0 h 1496"/>
                <a:gd name="T4" fmla="*/ 2549 w 2717"/>
                <a:gd name="T5" fmla="*/ 828 h 1496"/>
                <a:gd name="T6" fmla="*/ 1821 w 2717"/>
                <a:gd name="T7" fmla="*/ 1236 h 1496"/>
                <a:gd name="T8" fmla="*/ 1309 w 2717"/>
                <a:gd name="T9" fmla="*/ 1496 h 1496"/>
                <a:gd name="T10" fmla="*/ 477 w 2717"/>
                <a:gd name="T11" fmla="*/ 1108 h 1496"/>
                <a:gd name="T12" fmla="*/ 1 w 2717"/>
                <a:gd name="T13" fmla="*/ 356 h 1496"/>
                <a:gd name="T14" fmla="*/ 81 w 2717"/>
                <a:gd name="T15" fmla="*/ 4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7" h="1496">
                  <a:moveTo>
                    <a:pt x="45" y="0"/>
                  </a:moveTo>
                  <a:lnTo>
                    <a:pt x="2717" y="0"/>
                  </a:lnTo>
                  <a:lnTo>
                    <a:pt x="2549" y="828"/>
                  </a:lnTo>
                  <a:lnTo>
                    <a:pt x="1821" y="1236"/>
                  </a:lnTo>
                  <a:lnTo>
                    <a:pt x="1309" y="1496"/>
                  </a:lnTo>
                  <a:lnTo>
                    <a:pt x="477" y="1108"/>
                  </a:lnTo>
                  <a:cubicBezTo>
                    <a:pt x="0" y="358"/>
                    <a:pt x="1" y="655"/>
                    <a:pt x="1" y="356"/>
                  </a:cubicBezTo>
                  <a:lnTo>
                    <a:pt x="81" y="4"/>
                  </a:ln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grpSp>
          <p:nvGrpSpPr>
            <p:cNvPr id="71698" name="Group 5"/>
            <p:cNvGrpSpPr>
              <a:grpSpLocks/>
            </p:cNvGrpSpPr>
            <p:nvPr/>
          </p:nvGrpSpPr>
          <p:grpSpPr bwMode="auto">
            <a:xfrm>
              <a:off x="1836" y="745"/>
              <a:ext cx="505" cy="1098"/>
              <a:chOff x="1836" y="745"/>
              <a:chExt cx="505" cy="1098"/>
            </a:xfrm>
          </p:grpSpPr>
          <p:sp>
            <p:nvSpPr>
              <p:cNvPr id="240646" name="Freeform 6"/>
              <p:cNvSpPr>
                <a:spLocks/>
              </p:cNvSpPr>
              <p:nvPr/>
            </p:nvSpPr>
            <p:spPr bwMode="auto">
              <a:xfrm>
                <a:off x="1836" y="745"/>
                <a:ext cx="341" cy="793"/>
              </a:xfrm>
              <a:custGeom>
                <a:avLst/>
                <a:gdLst>
                  <a:gd name="T0" fmla="*/ 247 w 341"/>
                  <a:gd name="T1" fmla="*/ 92 h 793"/>
                  <a:gd name="T2" fmla="*/ 116 w 341"/>
                  <a:gd name="T3" fmla="*/ 188 h 793"/>
                  <a:gd name="T4" fmla="*/ 41 w 341"/>
                  <a:gd name="T5" fmla="*/ 372 h 793"/>
                  <a:gd name="T6" fmla="*/ 7 w 341"/>
                  <a:gd name="T7" fmla="*/ 524 h 793"/>
                  <a:gd name="T8" fmla="*/ 7 w 341"/>
                  <a:gd name="T9" fmla="*/ 700 h 793"/>
                  <a:gd name="T10" fmla="*/ 49 w 341"/>
                  <a:gd name="T11" fmla="*/ 759 h 793"/>
                  <a:gd name="T12" fmla="*/ 105 w 341"/>
                  <a:gd name="T13" fmla="*/ 780 h 793"/>
                  <a:gd name="T14" fmla="*/ 249 w 341"/>
                  <a:gd name="T15" fmla="*/ 786 h 793"/>
                  <a:gd name="T16" fmla="*/ 335 w 341"/>
                  <a:gd name="T17" fmla="*/ 738 h 793"/>
                  <a:gd name="T18" fmla="*/ 247 w 341"/>
                  <a:gd name="T19" fmla="*/ 92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1" h="793">
                    <a:moveTo>
                      <a:pt x="247" y="92"/>
                    </a:moveTo>
                    <a:cubicBezTo>
                      <a:pt x="211" y="0"/>
                      <a:pt x="150" y="141"/>
                      <a:pt x="116" y="188"/>
                    </a:cubicBezTo>
                    <a:cubicBezTo>
                      <a:pt x="100" y="223"/>
                      <a:pt x="59" y="316"/>
                      <a:pt x="41" y="372"/>
                    </a:cubicBezTo>
                    <a:cubicBezTo>
                      <a:pt x="23" y="428"/>
                      <a:pt x="13" y="469"/>
                      <a:pt x="7" y="524"/>
                    </a:cubicBezTo>
                    <a:cubicBezTo>
                      <a:pt x="1" y="579"/>
                      <a:pt x="0" y="661"/>
                      <a:pt x="7" y="700"/>
                    </a:cubicBezTo>
                    <a:cubicBezTo>
                      <a:pt x="14" y="739"/>
                      <a:pt x="33" y="746"/>
                      <a:pt x="49" y="759"/>
                    </a:cubicBezTo>
                    <a:cubicBezTo>
                      <a:pt x="65" y="772"/>
                      <a:pt x="72" y="775"/>
                      <a:pt x="105" y="780"/>
                    </a:cubicBezTo>
                    <a:cubicBezTo>
                      <a:pt x="138" y="785"/>
                      <a:pt x="211" y="793"/>
                      <a:pt x="249" y="786"/>
                    </a:cubicBezTo>
                    <a:cubicBezTo>
                      <a:pt x="287" y="779"/>
                      <a:pt x="329" y="786"/>
                      <a:pt x="335" y="738"/>
                    </a:cubicBezTo>
                    <a:cubicBezTo>
                      <a:pt x="341" y="690"/>
                      <a:pt x="280" y="179"/>
                      <a:pt x="247" y="92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71701" name="Freeform 7"/>
              <p:cNvSpPr>
                <a:spLocks/>
              </p:cNvSpPr>
              <p:nvPr/>
            </p:nvSpPr>
            <p:spPr bwMode="auto">
              <a:xfrm>
                <a:off x="2016" y="1507"/>
                <a:ext cx="323" cy="336"/>
              </a:xfrm>
              <a:custGeom>
                <a:avLst/>
                <a:gdLst>
                  <a:gd name="T0" fmla="*/ 323 w 323"/>
                  <a:gd name="T1" fmla="*/ 0 h 336"/>
                  <a:gd name="T2" fmla="*/ 0 w 323"/>
                  <a:gd name="T3" fmla="*/ 37 h 336"/>
                  <a:gd name="T4" fmla="*/ 21 w 323"/>
                  <a:gd name="T5" fmla="*/ 120 h 336"/>
                  <a:gd name="T6" fmla="*/ 56 w 323"/>
                  <a:gd name="T7" fmla="*/ 165 h 336"/>
                  <a:gd name="T8" fmla="*/ 109 w 323"/>
                  <a:gd name="T9" fmla="*/ 186 h 336"/>
                  <a:gd name="T10" fmla="*/ 155 w 323"/>
                  <a:gd name="T11" fmla="*/ 197 h 336"/>
                  <a:gd name="T12" fmla="*/ 179 w 323"/>
                  <a:gd name="T13" fmla="*/ 229 h 336"/>
                  <a:gd name="T14" fmla="*/ 200 w 323"/>
                  <a:gd name="T15" fmla="*/ 336 h 336"/>
                  <a:gd name="T16" fmla="*/ 208 w 323"/>
                  <a:gd name="T17" fmla="*/ 205 h 336"/>
                  <a:gd name="T18" fmla="*/ 221 w 323"/>
                  <a:gd name="T19" fmla="*/ 184 h 336"/>
                  <a:gd name="T20" fmla="*/ 253 w 323"/>
                  <a:gd name="T21" fmla="*/ 162 h 336"/>
                  <a:gd name="T22" fmla="*/ 291 w 323"/>
                  <a:gd name="T23" fmla="*/ 133 h 336"/>
                  <a:gd name="T24" fmla="*/ 309 w 323"/>
                  <a:gd name="T25" fmla="*/ 106 h 336"/>
                  <a:gd name="T26" fmla="*/ 320 w 323"/>
                  <a:gd name="T27" fmla="*/ 72 h 336"/>
                  <a:gd name="T28" fmla="*/ 323 w 323"/>
                  <a:gd name="T29" fmla="*/ 0 h 3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3"/>
                  <a:gd name="T46" fmla="*/ 0 h 336"/>
                  <a:gd name="T47" fmla="*/ 323 w 323"/>
                  <a:gd name="T48" fmla="*/ 336 h 3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3" h="336">
                    <a:moveTo>
                      <a:pt x="323" y="0"/>
                    </a:moveTo>
                    <a:lnTo>
                      <a:pt x="0" y="37"/>
                    </a:lnTo>
                    <a:lnTo>
                      <a:pt x="21" y="120"/>
                    </a:lnTo>
                    <a:lnTo>
                      <a:pt x="56" y="165"/>
                    </a:lnTo>
                    <a:lnTo>
                      <a:pt x="109" y="186"/>
                    </a:lnTo>
                    <a:cubicBezTo>
                      <a:pt x="153" y="194"/>
                      <a:pt x="141" y="183"/>
                      <a:pt x="155" y="197"/>
                    </a:cubicBezTo>
                    <a:lnTo>
                      <a:pt x="179" y="229"/>
                    </a:lnTo>
                    <a:lnTo>
                      <a:pt x="200" y="336"/>
                    </a:lnTo>
                    <a:lnTo>
                      <a:pt x="208" y="205"/>
                    </a:lnTo>
                    <a:lnTo>
                      <a:pt x="221" y="184"/>
                    </a:lnTo>
                    <a:lnTo>
                      <a:pt x="253" y="162"/>
                    </a:lnTo>
                    <a:lnTo>
                      <a:pt x="291" y="133"/>
                    </a:lnTo>
                    <a:cubicBezTo>
                      <a:pt x="300" y="124"/>
                      <a:pt x="304" y="116"/>
                      <a:pt x="309" y="106"/>
                    </a:cubicBezTo>
                    <a:cubicBezTo>
                      <a:pt x="314" y="96"/>
                      <a:pt x="318" y="90"/>
                      <a:pt x="320" y="72"/>
                    </a:cubicBezTo>
                    <a:lnTo>
                      <a:pt x="32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0648" name="Freeform 8"/>
              <p:cNvSpPr>
                <a:spLocks/>
              </p:cNvSpPr>
              <p:nvPr/>
            </p:nvSpPr>
            <p:spPr bwMode="auto">
              <a:xfrm>
                <a:off x="2016" y="1507"/>
                <a:ext cx="325" cy="120"/>
              </a:xfrm>
              <a:custGeom>
                <a:avLst/>
                <a:gdLst>
                  <a:gd name="T0" fmla="*/ 323 w 325"/>
                  <a:gd name="T1" fmla="*/ 0 h 120"/>
                  <a:gd name="T2" fmla="*/ 0 w 325"/>
                  <a:gd name="T3" fmla="*/ 37 h 120"/>
                  <a:gd name="T4" fmla="*/ 21 w 325"/>
                  <a:gd name="T5" fmla="*/ 120 h 120"/>
                  <a:gd name="T6" fmla="*/ 301 w 325"/>
                  <a:gd name="T7" fmla="*/ 120 h 120"/>
                  <a:gd name="T8" fmla="*/ 320 w 325"/>
                  <a:gd name="T9" fmla="*/ 72 h 120"/>
                  <a:gd name="T10" fmla="*/ 323 w 325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5" h="120">
                    <a:moveTo>
                      <a:pt x="323" y="0"/>
                    </a:moveTo>
                    <a:lnTo>
                      <a:pt x="0" y="37"/>
                    </a:lnTo>
                    <a:lnTo>
                      <a:pt x="21" y="120"/>
                    </a:lnTo>
                    <a:cubicBezTo>
                      <a:pt x="21" y="120"/>
                      <a:pt x="161" y="120"/>
                      <a:pt x="301" y="120"/>
                    </a:cubicBezTo>
                    <a:cubicBezTo>
                      <a:pt x="325" y="77"/>
                      <a:pt x="316" y="92"/>
                      <a:pt x="320" y="72"/>
                    </a:cubicBezTo>
                    <a:lnTo>
                      <a:pt x="3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71703" name="Line 9"/>
              <p:cNvSpPr>
                <a:spLocks noChangeShapeType="1"/>
              </p:cNvSpPr>
              <p:nvPr/>
            </p:nvSpPr>
            <p:spPr bwMode="auto">
              <a:xfrm>
                <a:off x="2096" y="864"/>
                <a:ext cx="213" cy="6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04" name="Line 10"/>
              <p:cNvSpPr>
                <a:spLocks noChangeShapeType="1"/>
              </p:cNvSpPr>
              <p:nvPr/>
            </p:nvSpPr>
            <p:spPr bwMode="auto">
              <a:xfrm>
                <a:off x="2136" y="1219"/>
                <a:ext cx="115" cy="29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05" name="Line 11"/>
              <p:cNvSpPr>
                <a:spLocks noChangeShapeType="1"/>
              </p:cNvSpPr>
              <p:nvPr/>
            </p:nvSpPr>
            <p:spPr bwMode="auto">
              <a:xfrm>
                <a:off x="2083" y="832"/>
                <a:ext cx="133" cy="98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1699" name="Line 12"/>
            <p:cNvSpPr>
              <a:spLocks noChangeShapeType="1"/>
            </p:cNvSpPr>
            <p:nvPr/>
          </p:nvSpPr>
          <p:spPr bwMode="auto">
            <a:xfrm>
              <a:off x="1640" y="1616"/>
              <a:ext cx="2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0654" name="Rectangle 14"/>
          <p:cNvSpPr>
            <a:spLocks noChangeArrowheads="1"/>
          </p:cNvSpPr>
          <p:nvPr/>
        </p:nvSpPr>
        <p:spPr bwMode="auto">
          <a:xfrm>
            <a:off x="4289426" y="1494235"/>
            <a:ext cx="18373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Inventory level</a:t>
            </a:r>
          </a:p>
        </p:txBody>
      </p:sp>
      <p:sp>
        <p:nvSpPr>
          <p:cNvPr id="240653" name="Freeform 13"/>
          <p:cNvSpPr>
            <a:spLocks/>
          </p:cNvSpPr>
          <p:nvPr/>
        </p:nvSpPr>
        <p:spPr bwMode="auto">
          <a:xfrm>
            <a:off x="2120900" y="1590675"/>
            <a:ext cx="5003800" cy="3095625"/>
          </a:xfrm>
          <a:custGeom>
            <a:avLst/>
            <a:gdLst>
              <a:gd name="T0" fmla="*/ 0 w 3152"/>
              <a:gd name="T1" fmla="*/ 2600 h 2600"/>
              <a:gd name="T2" fmla="*/ 3152 w 3152"/>
              <a:gd name="T3" fmla="*/ 304 h 2600"/>
              <a:gd name="T4" fmla="*/ 3120 w 3152"/>
              <a:gd name="T5" fmla="*/ 104 h 2600"/>
              <a:gd name="T6" fmla="*/ 3080 w 3152"/>
              <a:gd name="T7" fmla="*/ 8 h 2600"/>
              <a:gd name="T8" fmla="*/ 3024 w 3152"/>
              <a:gd name="T9" fmla="*/ 8 h 2600"/>
              <a:gd name="T10" fmla="*/ 2957 w 3152"/>
              <a:gd name="T11" fmla="*/ 163 h 2600"/>
              <a:gd name="T12" fmla="*/ 2896 w 3152"/>
              <a:gd name="T13" fmla="*/ 488 h 2600"/>
              <a:gd name="T14" fmla="*/ 2845 w 3152"/>
              <a:gd name="T15" fmla="*/ 683 h 2600"/>
              <a:gd name="T16" fmla="*/ 2792 w 3152"/>
              <a:gd name="T17" fmla="*/ 744 h 2600"/>
              <a:gd name="T18" fmla="*/ 2736 w 3152"/>
              <a:gd name="T19" fmla="*/ 688 h 2600"/>
              <a:gd name="T20" fmla="*/ 2715 w 3152"/>
              <a:gd name="T21" fmla="*/ 427 h 2600"/>
              <a:gd name="T22" fmla="*/ 2696 w 3152"/>
              <a:gd name="T23" fmla="*/ 352 h 2600"/>
              <a:gd name="T24" fmla="*/ 2640 w 3152"/>
              <a:gd name="T25" fmla="*/ 336 h 2600"/>
              <a:gd name="T26" fmla="*/ 2584 w 3152"/>
              <a:gd name="T27" fmla="*/ 416 h 2600"/>
              <a:gd name="T28" fmla="*/ 2528 w 3152"/>
              <a:gd name="T29" fmla="*/ 832 h 2600"/>
              <a:gd name="T30" fmla="*/ 2496 w 3152"/>
              <a:gd name="T31" fmla="*/ 973 h 2600"/>
              <a:gd name="T32" fmla="*/ 2443 w 3152"/>
              <a:gd name="T33" fmla="*/ 1011 h 2600"/>
              <a:gd name="T34" fmla="*/ 2384 w 3152"/>
              <a:gd name="T35" fmla="*/ 976 h 2600"/>
              <a:gd name="T36" fmla="*/ 2344 w 3152"/>
              <a:gd name="T37" fmla="*/ 664 h 2600"/>
              <a:gd name="T38" fmla="*/ 2320 w 3152"/>
              <a:gd name="T39" fmla="*/ 488 h 2600"/>
              <a:gd name="T40" fmla="*/ 2261 w 3152"/>
              <a:gd name="T41" fmla="*/ 443 h 2600"/>
              <a:gd name="T42" fmla="*/ 2200 w 3152"/>
              <a:gd name="T43" fmla="*/ 504 h 2600"/>
              <a:gd name="T44" fmla="*/ 2136 w 3152"/>
              <a:gd name="T45" fmla="*/ 1040 h 2600"/>
              <a:gd name="T46" fmla="*/ 2085 w 3152"/>
              <a:gd name="T47" fmla="*/ 1267 h 2600"/>
              <a:gd name="T48" fmla="*/ 2037 w 3152"/>
              <a:gd name="T49" fmla="*/ 1336 h 2600"/>
              <a:gd name="T50" fmla="*/ 1976 w 3152"/>
              <a:gd name="T51" fmla="*/ 1304 h 2600"/>
              <a:gd name="T52" fmla="*/ 1957 w 3152"/>
              <a:gd name="T53" fmla="*/ 1221 h 2600"/>
              <a:gd name="T54" fmla="*/ 1936 w 3152"/>
              <a:gd name="T55" fmla="*/ 805 h 2600"/>
              <a:gd name="T56" fmla="*/ 1912 w 3152"/>
              <a:gd name="T57" fmla="*/ 712 h 2600"/>
              <a:gd name="T58" fmla="*/ 1837 w 3152"/>
              <a:gd name="T59" fmla="*/ 699 h 2600"/>
              <a:gd name="T60" fmla="*/ 1784 w 3152"/>
              <a:gd name="T61" fmla="*/ 808 h 2600"/>
              <a:gd name="T62" fmla="*/ 1712 w 3152"/>
              <a:gd name="T63" fmla="*/ 1360 h 2600"/>
              <a:gd name="T64" fmla="*/ 1640 w 3152"/>
              <a:gd name="T65" fmla="*/ 1640 h 2600"/>
              <a:gd name="T66" fmla="*/ 1512 w 3152"/>
              <a:gd name="T67" fmla="*/ 1576 h 2600"/>
              <a:gd name="T68" fmla="*/ 1416 w 3152"/>
              <a:gd name="T69" fmla="*/ 1184 h 2600"/>
              <a:gd name="T70" fmla="*/ 1344 w 3152"/>
              <a:gd name="T71" fmla="*/ 624 h 2600"/>
              <a:gd name="T72" fmla="*/ 1299 w 3152"/>
              <a:gd name="T73" fmla="*/ 555 h 2600"/>
              <a:gd name="T74" fmla="*/ 1224 w 3152"/>
              <a:gd name="T75" fmla="*/ 608 h 2600"/>
              <a:gd name="T76" fmla="*/ 1144 w 3152"/>
              <a:gd name="T77" fmla="*/ 960 h 2600"/>
              <a:gd name="T78" fmla="*/ 1096 w 3152"/>
              <a:gd name="T79" fmla="*/ 1000 h 2600"/>
              <a:gd name="T80" fmla="*/ 1032 w 3152"/>
              <a:gd name="T81" fmla="*/ 904 h 2600"/>
              <a:gd name="T82" fmla="*/ 979 w 3152"/>
              <a:gd name="T83" fmla="*/ 843 h 2600"/>
              <a:gd name="T84" fmla="*/ 909 w 3152"/>
              <a:gd name="T85" fmla="*/ 864 h 2600"/>
              <a:gd name="T86" fmla="*/ 816 w 3152"/>
              <a:gd name="T87" fmla="*/ 976 h 2600"/>
              <a:gd name="T88" fmla="*/ 740 w 3152"/>
              <a:gd name="T89" fmla="*/ 1004 h 2600"/>
              <a:gd name="T90" fmla="*/ 680 w 3152"/>
              <a:gd name="T91" fmla="*/ 920 h 2600"/>
              <a:gd name="T92" fmla="*/ 640 w 3152"/>
              <a:gd name="T93" fmla="*/ 832 h 2600"/>
              <a:gd name="T94" fmla="*/ 587 w 3152"/>
              <a:gd name="T95" fmla="*/ 763 h 2600"/>
              <a:gd name="T96" fmla="*/ 480 w 3152"/>
              <a:gd name="T97" fmla="*/ 680 h 2600"/>
              <a:gd name="T98" fmla="*/ 408 w 3152"/>
              <a:gd name="T99" fmla="*/ 336 h 2600"/>
              <a:gd name="T100" fmla="*/ 360 w 3152"/>
              <a:gd name="T101" fmla="*/ 176 h 2600"/>
              <a:gd name="T102" fmla="*/ 312 w 3152"/>
              <a:gd name="T103" fmla="*/ 72 h 2600"/>
              <a:gd name="T104" fmla="*/ 229 w 3152"/>
              <a:gd name="T105" fmla="*/ 51 h 2600"/>
              <a:gd name="T106" fmla="*/ 155 w 3152"/>
              <a:gd name="T107" fmla="*/ 128 h 2600"/>
              <a:gd name="T108" fmla="*/ 56 w 3152"/>
              <a:gd name="T109" fmla="*/ 472 h 2600"/>
              <a:gd name="T110" fmla="*/ 0 w 3152"/>
              <a:gd name="T111" fmla="*/ 816 h 2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152" h="2600">
                <a:moveTo>
                  <a:pt x="0" y="816"/>
                </a:moveTo>
                <a:lnTo>
                  <a:pt x="0" y="2600"/>
                </a:lnTo>
                <a:lnTo>
                  <a:pt x="3152" y="2600"/>
                </a:lnTo>
                <a:lnTo>
                  <a:pt x="3152" y="304"/>
                </a:lnTo>
                <a:lnTo>
                  <a:pt x="3131" y="168"/>
                </a:lnTo>
                <a:lnTo>
                  <a:pt x="3120" y="104"/>
                </a:lnTo>
                <a:lnTo>
                  <a:pt x="3104" y="53"/>
                </a:lnTo>
                <a:lnTo>
                  <a:pt x="3080" y="8"/>
                </a:lnTo>
                <a:lnTo>
                  <a:pt x="3045" y="0"/>
                </a:lnTo>
                <a:lnTo>
                  <a:pt x="3024" y="8"/>
                </a:lnTo>
                <a:lnTo>
                  <a:pt x="2989" y="67"/>
                </a:lnTo>
                <a:lnTo>
                  <a:pt x="2957" y="163"/>
                </a:lnTo>
                <a:lnTo>
                  <a:pt x="2936" y="299"/>
                </a:lnTo>
                <a:lnTo>
                  <a:pt x="2896" y="488"/>
                </a:lnTo>
                <a:lnTo>
                  <a:pt x="2875" y="581"/>
                </a:lnTo>
                <a:lnTo>
                  <a:pt x="2845" y="683"/>
                </a:lnTo>
                <a:lnTo>
                  <a:pt x="2816" y="717"/>
                </a:lnTo>
                <a:lnTo>
                  <a:pt x="2792" y="744"/>
                </a:lnTo>
                <a:cubicBezTo>
                  <a:pt x="2777" y="750"/>
                  <a:pt x="2766" y="734"/>
                  <a:pt x="2757" y="725"/>
                </a:cubicBezTo>
                <a:cubicBezTo>
                  <a:pt x="2748" y="716"/>
                  <a:pt x="2743" y="722"/>
                  <a:pt x="2736" y="688"/>
                </a:cubicBezTo>
                <a:cubicBezTo>
                  <a:pt x="2711" y="501"/>
                  <a:pt x="2718" y="566"/>
                  <a:pt x="2715" y="523"/>
                </a:cubicBezTo>
                <a:lnTo>
                  <a:pt x="2715" y="427"/>
                </a:lnTo>
                <a:lnTo>
                  <a:pt x="2707" y="389"/>
                </a:lnTo>
                <a:lnTo>
                  <a:pt x="2696" y="352"/>
                </a:lnTo>
                <a:lnTo>
                  <a:pt x="2666" y="343"/>
                </a:lnTo>
                <a:lnTo>
                  <a:pt x="2640" y="336"/>
                </a:lnTo>
                <a:lnTo>
                  <a:pt x="2603" y="363"/>
                </a:lnTo>
                <a:lnTo>
                  <a:pt x="2584" y="416"/>
                </a:lnTo>
                <a:lnTo>
                  <a:pt x="2544" y="640"/>
                </a:lnTo>
                <a:lnTo>
                  <a:pt x="2528" y="832"/>
                </a:lnTo>
                <a:lnTo>
                  <a:pt x="2512" y="928"/>
                </a:lnTo>
                <a:lnTo>
                  <a:pt x="2496" y="973"/>
                </a:lnTo>
                <a:lnTo>
                  <a:pt x="2472" y="1008"/>
                </a:lnTo>
                <a:lnTo>
                  <a:pt x="2443" y="1011"/>
                </a:lnTo>
                <a:lnTo>
                  <a:pt x="2416" y="1005"/>
                </a:lnTo>
                <a:lnTo>
                  <a:pt x="2384" y="976"/>
                </a:lnTo>
                <a:lnTo>
                  <a:pt x="2360" y="864"/>
                </a:lnTo>
                <a:lnTo>
                  <a:pt x="2344" y="664"/>
                </a:lnTo>
                <a:lnTo>
                  <a:pt x="2336" y="536"/>
                </a:lnTo>
                <a:lnTo>
                  <a:pt x="2320" y="488"/>
                </a:lnTo>
                <a:cubicBezTo>
                  <a:pt x="2294" y="445"/>
                  <a:pt x="2311" y="448"/>
                  <a:pt x="2288" y="448"/>
                </a:cubicBezTo>
                <a:lnTo>
                  <a:pt x="2261" y="443"/>
                </a:lnTo>
                <a:lnTo>
                  <a:pt x="2227" y="453"/>
                </a:lnTo>
                <a:lnTo>
                  <a:pt x="2200" y="504"/>
                </a:lnTo>
                <a:lnTo>
                  <a:pt x="2160" y="736"/>
                </a:lnTo>
                <a:lnTo>
                  <a:pt x="2136" y="1040"/>
                </a:lnTo>
                <a:lnTo>
                  <a:pt x="2104" y="1200"/>
                </a:lnTo>
                <a:lnTo>
                  <a:pt x="2085" y="1267"/>
                </a:lnTo>
                <a:lnTo>
                  <a:pt x="2064" y="1320"/>
                </a:lnTo>
                <a:lnTo>
                  <a:pt x="2037" y="1336"/>
                </a:lnTo>
                <a:cubicBezTo>
                  <a:pt x="2028" y="1336"/>
                  <a:pt x="2015" y="1330"/>
                  <a:pt x="2005" y="1325"/>
                </a:cubicBezTo>
                <a:cubicBezTo>
                  <a:pt x="1995" y="1320"/>
                  <a:pt x="1983" y="1313"/>
                  <a:pt x="1976" y="1304"/>
                </a:cubicBezTo>
                <a:cubicBezTo>
                  <a:pt x="1969" y="1295"/>
                  <a:pt x="1967" y="1285"/>
                  <a:pt x="1963" y="1272"/>
                </a:cubicBezTo>
                <a:cubicBezTo>
                  <a:pt x="1960" y="1258"/>
                  <a:pt x="1960" y="1286"/>
                  <a:pt x="1957" y="1221"/>
                </a:cubicBezTo>
                <a:lnTo>
                  <a:pt x="1944" y="880"/>
                </a:lnTo>
                <a:cubicBezTo>
                  <a:pt x="1940" y="810"/>
                  <a:pt x="1939" y="825"/>
                  <a:pt x="1936" y="805"/>
                </a:cubicBezTo>
                <a:cubicBezTo>
                  <a:pt x="1934" y="785"/>
                  <a:pt x="1937" y="772"/>
                  <a:pt x="1933" y="757"/>
                </a:cubicBezTo>
                <a:lnTo>
                  <a:pt x="1912" y="712"/>
                </a:lnTo>
                <a:lnTo>
                  <a:pt x="1880" y="693"/>
                </a:lnTo>
                <a:lnTo>
                  <a:pt x="1837" y="699"/>
                </a:lnTo>
                <a:lnTo>
                  <a:pt x="1808" y="736"/>
                </a:lnTo>
                <a:lnTo>
                  <a:pt x="1784" y="808"/>
                </a:lnTo>
                <a:lnTo>
                  <a:pt x="1752" y="1013"/>
                </a:lnTo>
                <a:cubicBezTo>
                  <a:pt x="1740" y="1105"/>
                  <a:pt x="1724" y="1273"/>
                  <a:pt x="1712" y="1360"/>
                </a:cubicBezTo>
                <a:cubicBezTo>
                  <a:pt x="1700" y="1447"/>
                  <a:pt x="1700" y="1489"/>
                  <a:pt x="1688" y="1536"/>
                </a:cubicBezTo>
                <a:lnTo>
                  <a:pt x="1640" y="1640"/>
                </a:lnTo>
                <a:lnTo>
                  <a:pt x="1584" y="1656"/>
                </a:lnTo>
                <a:lnTo>
                  <a:pt x="1512" y="1576"/>
                </a:lnTo>
                <a:lnTo>
                  <a:pt x="1456" y="1400"/>
                </a:lnTo>
                <a:lnTo>
                  <a:pt x="1416" y="1184"/>
                </a:lnTo>
                <a:lnTo>
                  <a:pt x="1376" y="784"/>
                </a:lnTo>
                <a:lnTo>
                  <a:pt x="1344" y="624"/>
                </a:lnTo>
                <a:lnTo>
                  <a:pt x="1331" y="579"/>
                </a:lnTo>
                <a:lnTo>
                  <a:pt x="1299" y="555"/>
                </a:lnTo>
                <a:lnTo>
                  <a:pt x="1253" y="565"/>
                </a:lnTo>
                <a:lnTo>
                  <a:pt x="1224" y="608"/>
                </a:lnTo>
                <a:lnTo>
                  <a:pt x="1176" y="784"/>
                </a:lnTo>
                <a:lnTo>
                  <a:pt x="1144" y="960"/>
                </a:lnTo>
                <a:lnTo>
                  <a:pt x="1120" y="981"/>
                </a:lnTo>
                <a:lnTo>
                  <a:pt x="1096" y="1000"/>
                </a:lnTo>
                <a:lnTo>
                  <a:pt x="1056" y="976"/>
                </a:lnTo>
                <a:lnTo>
                  <a:pt x="1032" y="904"/>
                </a:lnTo>
                <a:lnTo>
                  <a:pt x="1013" y="867"/>
                </a:lnTo>
                <a:lnTo>
                  <a:pt x="979" y="843"/>
                </a:lnTo>
                <a:lnTo>
                  <a:pt x="944" y="848"/>
                </a:lnTo>
                <a:lnTo>
                  <a:pt x="909" y="864"/>
                </a:lnTo>
                <a:lnTo>
                  <a:pt x="880" y="896"/>
                </a:lnTo>
                <a:lnTo>
                  <a:pt x="816" y="976"/>
                </a:lnTo>
                <a:lnTo>
                  <a:pt x="779" y="1005"/>
                </a:lnTo>
                <a:lnTo>
                  <a:pt x="740" y="1004"/>
                </a:lnTo>
                <a:lnTo>
                  <a:pt x="712" y="992"/>
                </a:lnTo>
                <a:lnTo>
                  <a:pt x="680" y="920"/>
                </a:lnTo>
                <a:lnTo>
                  <a:pt x="658" y="873"/>
                </a:lnTo>
                <a:lnTo>
                  <a:pt x="640" y="832"/>
                </a:lnTo>
                <a:lnTo>
                  <a:pt x="616" y="789"/>
                </a:lnTo>
                <a:lnTo>
                  <a:pt x="587" y="763"/>
                </a:lnTo>
                <a:lnTo>
                  <a:pt x="544" y="744"/>
                </a:lnTo>
                <a:cubicBezTo>
                  <a:pt x="522" y="722"/>
                  <a:pt x="501" y="701"/>
                  <a:pt x="480" y="680"/>
                </a:cubicBezTo>
                <a:lnTo>
                  <a:pt x="464" y="624"/>
                </a:lnTo>
                <a:lnTo>
                  <a:pt x="408" y="336"/>
                </a:lnTo>
                <a:cubicBezTo>
                  <a:pt x="394" y="274"/>
                  <a:pt x="387" y="278"/>
                  <a:pt x="379" y="251"/>
                </a:cubicBezTo>
                <a:cubicBezTo>
                  <a:pt x="371" y="224"/>
                  <a:pt x="368" y="198"/>
                  <a:pt x="360" y="176"/>
                </a:cubicBezTo>
                <a:cubicBezTo>
                  <a:pt x="347" y="140"/>
                  <a:pt x="341" y="137"/>
                  <a:pt x="333" y="120"/>
                </a:cubicBezTo>
                <a:cubicBezTo>
                  <a:pt x="325" y="103"/>
                  <a:pt x="323" y="84"/>
                  <a:pt x="312" y="72"/>
                </a:cubicBezTo>
                <a:lnTo>
                  <a:pt x="264" y="48"/>
                </a:lnTo>
                <a:lnTo>
                  <a:pt x="229" y="51"/>
                </a:lnTo>
                <a:lnTo>
                  <a:pt x="200" y="64"/>
                </a:lnTo>
                <a:lnTo>
                  <a:pt x="155" y="128"/>
                </a:lnTo>
                <a:lnTo>
                  <a:pt x="112" y="240"/>
                </a:lnTo>
                <a:lnTo>
                  <a:pt x="56" y="472"/>
                </a:lnTo>
                <a:lnTo>
                  <a:pt x="24" y="656"/>
                </a:lnTo>
                <a:lnTo>
                  <a:pt x="0" y="816"/>
                </a:lnTo>
                <a:close/>
              </a:path>
            </a:pathLst>
          </a:custGeom>
          <a:solidFill>
            <a:schemeClr val="accent3"/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pSp>
        <p:nvGrpSpPr>
          <p:cNvPr id="240671" name="Group 31"/>
          <p:cNvGrpSpPr>
            <a:grpSpLocks/>
          </p:cNvGrpSpPr>
          <p:nvPr/>
        </p:nvGrpSpPr>
        <p:grpSpPr bwMode="auto">
          <a:xfrm>
            <a:off x="3208338" y="2105026"/>
            <a:ext cx="3910012" cy="2533650"/>
            <a:chOff x="2021" y="1768"/>
            <a:chExt cx="2463" cy="2128"/>
          </a:xfrm>
        </p:grpSpPr>
        <p:sp>
          <p:nvSpPr>
            <p:cNvPr id="71687" name="Rectangle 16"/>
            <p:cNvSpPr>
              <a:spLocks noChangeArrowheads="1"/>
            </p:cNvSpPr>
            <p:nvPr/>
          </p:nvSpPr>
          <p:spPr bwMode="auto">
            <a:xfrm>
              <a:off x="3523" y="2511"/>
              <a:ext cx="961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Process downtime</a:t>
              </a:r>
            </a:p>
          </p:txBody>
        </p:sp>
        <p:sp>
          <p:nvSpPr>
            <p:cNvPr id="71688" name="Rectangle 18"/>
            <p:cNvSpPr>
              <a:spLocks noChangeArrowheads="1"/>
            </p:cNvSpPr>
            <p:nvPr/>
          </p:nvSpPr>
          <p:spPr bwMode="auto">
            <a:xfrm>
              <a:off x="2021" y="2751"/>
              <a:ext cx="538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Scrap</a:t>
              </a:r>
            </a:p>
          </p:txBody>
        </p:sp>
        <p:sp>
          <p:nvSpPr>
            <p:cNvPr id="71689" name="Rectangle 19"/>
            <p:cNvSpPr>
              <a:spLocks noChangeArrowheads="1"/>
            </p:cNvSpPr>
            <p:nvPr/>
          </p:nvSpPr>
          <p:spPr bwMode="auto">
            <a:xfrm>
              <a:off x="2216" y="3047"/>
              <a:ext cx="789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Setup time</a:t>
              </a:r>
            </a:p>
          </p:txBody>
        </p:sp>
        <p:sp>
          <p:nvSpPr>
            <p:cNvPr id="71690" name="Rectangle 20"/>
            <p:cNvSpPr>
              <a:spLocks noChangeArrowheads="1"/>
            </p:cNvSpPr>
            <p:nvPr/>
          </p:nvSpPr>
          <p:spPr bwMode="auto">
            <a:xfrm>
              <a:off x="2624" y="3599"/>
              <a:ext cx="1158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Late deliveries</a:t>
              </a:r>
            </a:p>
          </p:txBody>
        </p:sp>
        <p:sp>
          <p:nvSpPr>
            <p:cNvPr id="71691" name="Rectangle 21"/>
            <p:cNvSpPr>
              <a:spLocks noChangeArrowheads="1"/>
            </p:cNvSpPr>
            <p:nvPr/>
          </p:nvSpPr>
          <p:spPr bwMode="auto">
            <a:xfrm>
              <a:off x="3145" y="3087"/>
              <a:ext cx="909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Quality problems</a:t>
              </a:r>
            </a:p>
          </p:txBody>
        </p:sp>
        <p:sp>
          <p:nvSpPr>
            <p:cNvPr id="71692" name="Line 22"/>
            <p:cNvSpPr>
              <a:spLocks noChangeShapeType="1"/>
            </p:cNvSpPr>
            <p:nvPr/>
          </p:nvSpPr>
          <p:spPr bwMode="auto">
            <a:xfrm flipV="1">
              <a:off x="2296" y="2232"/>
              <a:ext cx="0" cy="496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3" name="Line 23"/>
            <p:cNvSpPr>
              <a:spLocks noChangeShapeType="1"/>
            </p:cNvSpPr>
            <p:nvPr/>
          </p:nvSpPr>
          <p:spPr bwMode="auto">
            <a:xfrm flipV="1">
              <a:off x="2616" y="1976"/>
              <a:ext cx="0" cy="104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4" name="Line 24"/>
            <p:cNvSpPr>
              <a:spLocks noChangeShapeType="1"/>
            </p:cNvSpPr>
            <p:nvPr/>
          </p:nvSpPr>
          <p:spPr bwMode="auto">
            <a:xfrm flipV="1">
              <a:off x="3200" y="2080"/>
              <a:ext cx="0" cy="148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5" name="Line 25"/>
            <p:cNvSpPr>
              <a:spLocks noChangeShapeType="1"/>
            </p:cNvSpPr>
            <p:nvPr/>
          </p:nvSpPr>
          <p:spPr bwMode="auto">
            <a:xfrm flipV="1">
              <a:off x="3592" y="1832"/>
              <a:ext cx="0" cy="1176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6" name="Line 26"/>
            <p:cNvSpPr>
              <a:spLocks noChangeShapeType="1"/>
            </p:cNvSpPr>
            <p:nvPr/>
          </p:nvSpPr>
          <p:spPr bwMode="auto">
            <a:xfrm flipV="1">
              <a:off x="3984" y="1768"/>
              <a:ext cx="0" cy="72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0667" name="Rectangle 27"/>
          <p:cNvSpPr>
            <a:spLocks noChangeArrowheads="1"/>
          </p:cNvSpPr>
          <p:nvPr/>
        </p:nvSpPr>
        <p:spPr bwMode="auto">
          <a:xfrm>
            <a:off x="7464425" y="447436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16.3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24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4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40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54" grpId="0" autoUpdateAnimBg="0"/>
      <p:bldP spid="24066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29" name="Group 50"/>
          <p:cNvGrpSpPr>
            <a:grpSpLocks/>
          </p:cNvGrpSpPr>
          <p:nvPr/>
        </p:nvGrpSpPr>
        <p:grpSpPr bwMode="auto">
          <a:xfrm>
            <a:off x="2414588" y="1306116"/>
            <a:ext cx="4621212" cy="2518172"/>
            <a:chOff x="1521" y="1097"/>
            <a:chExt cx="2911" cy="2115"/>
          </a:xfrm>
        </p:grpSpPr>
        <p:sp>
          <p:nvSpPr>
            <p:cNvPr id="242691" name="Freeform 3"/>
            <p:cNvSpPr>
              <a:spLocks/>
            </p:cNvSpPr>
            <p:nvPr/>
          </p:nvSpPr>
          <p:spPr bwMode="auto">
            <a:xfrm>
              <a:off x="1521" y="1980"/>
              <a:ext cx="2717" cy="1232"/>
            </a:xfrm>
            <a:custGeom>
              <a:avLst/>
              <a:gdLst>
                <a:gd name="T0" fmla="*/ 45 w 2717"/>
                <a:gd name="T1" fmla="*/ 0 h 1496"/>
                <a:gd name="T2" fmla="*/ 2717 w 2717"/>
                <a:gd name="T3" fmla="*/ 0 h 1496"/>
                <a:gd name="T4" fmla="*/ 2549 w 2717"/>
                <a:gd name="T5" fmla="*/ 828 h 1496"/>
                <a:gd name="T6" fmla="*/ 1821 w 2717"/>
                <a:gd name="T7" fmla="*/ 1236 h 1496"/>
                <a:gd name="T8" fmla="*/ 1309 w 2717"/>
                <a:gd name="T9" fmla="*/ 1496 h 1496"/>
                <a:gd name="T10" fmla="*/ 477 w 2717"/>
                <a:gd name="T11" fmla="*/ 1108 h 1496"/>
                <a:gd name="T12" fmla="*/ 1 w 2717"/>
                <a:gd name="T13" fmla="*/ 356 h 1496"/>
                <a:gd name="T14" fmla="*/ 81 w 2717"/>
                <a:gd name="T15" fmla="*/ 4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7" h="1496">
                  <a:moveTo>
                    <a:pt x="45" y="0"/>
                  </a:moveTo>
                  <a:lnTo>
                    <a:pt x="2717" y="0"/>
                  </a:lnTo>
                  <a:lnTo>
                    <a:pt x="2549" y="828"/>
                  </a:lnTo>
                  <a:lnTo>
                    <a:pt x="1821" y="1236"/>
                  </a:lnTo>
                  <a:lnTo>
                    <a:pt x="1309" y="1496"/>
                  </a:lnTo>
                  <a:lnTo>
                    <a:pt x="477" y="1108"/>
                  </a:lnTo>
                  <a:cubicBezTo>
                    <a:pt x="0" y="358"/>
                    <a:pt x="1" y="655"/>
                    <a:pt x="1" y="356"/>
                  </a:cubicBezTo>
                  <a:lnTo>
                    <a:pt x="81" y="4"/>
                  </a:ln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grpSp>
          <p:nvGrpSpPr>
            <p:cNvPr id="73746" name="Group 4"/>
            <p:cNvGrpSpPr>
              <a:grpSpLocks/>
            </p:cNvGrpSpPr>
            <p:nvPr/>
          </p:nvGrpSpPr>
          <p:grpSpPr bwMode="auto">
            <a:xfrm>
              <a:off x="1836" y="1097"/>
              <a:ext cx="505" cy="1098"/>
              <a:chOff x="1836" y="745"/>
              <a:chExt cx="505" cy="1098"/>
            </a:xfrm>
          </p:grpSpPr>
          <p:sp>
            <p:nvSpPr>
              <p:cNvPr id="242693" name="Freeform 5"/>
              <p:cNvSpPr>
                <a:spLocks/>
              </p:cNvSpPr>
              <p:nvPr/>
            </p:nvSpPr>
            <p:spPr bwMode="auto">
              <a:xfrm>
                <a:off x="1836" y="745"/>
                <a:ext cx="341" cy="793"/>
              </a:xfrm>
              <a:custGeom>
                <a:avLst/>
                <a:gdLst>
                  <a:gd name="T0" fmla="*/ 247 w 341"/>
                  <a:gd name="T1" fmla="*/ 92 h 793"/>
                  <a:gd name="T2" fmla="*/ 116 w 341"/>
                  <a:gd name="T3" fmla="*/ 188 h 793"/>
                  <a:gd name="T4" fmla="*/ 41 w 341"/>
                  <a:gd name="T5" fmla="*/ 372 h 793"/>
                  <a:gd name="T6" fmla="*/ 7 w 341"/>
                  <a:gd name="T7" fmla="*/ 524 h 793"/>
                  <a:gd name="T8" fmla="*/ 7 w 341"/>
                  <a:gd name="T9" fmla="*/ 700 h 793"/>
                  <a:gd name="T10" fmla="*/ 49 w 341"/>
                  <a:gd name="T11" fmla="*/ 759 h 793"/>
                  <a:gd name="T12" fmla="*/ 105 w 341"/>
                  <a:gd name="T13" fmla="*/ 780 h 793"/>
                  <a:gd name="T14" fmla="*/ 249 w 341"/>
                  <a:gd name="T15" fmla="*/ 786 h 793"/>
                  <a:gd name="T16" fmla="*/ 335 w 341"/>
                  <a:gd name="T17" fmla="*/ 738 h 793"/>
                  <a:gd name="T18" fmla="*/ 247 w 341"/>
                  <a:gd name="T19" fmla="*/ 92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1" h="793">
                    <a:moveTo>
                      <a:pt x="247" y="92"/>
                    </a:moveTo>
                    <a:cubicBezTo>
                      <a:pt x="211" y="0"/>
                      <a:pt x="150" y="141"/>
                      <a:pt x="116" y="188"/>
                    </a:cubicBezTo>
                    <a:cubicBezTo>
                      <a:pt x="100" y="223"/>
                      <a:pt x="59" y="316"/>
                      <a:pt x="41" y="372"/>
                    </a:cubicBezTo>
                    <a:cubicBezTo>
                      <a:pt x="23" y="428"/>
                      <a:pt x="13" y="469"/>
                      <a:pt x="7" y="524"/>
                    </a:cubicBezTo>
                    <a:cubicBezTo>
                      <a:pt x="1" y="579"/>
                      <a:pt x="0" y="661"/>
                      <a:pt x="7" y="700"/>
                    </a:cubicBezTo>
                    <a:cubicBezTo>
                      <a:pt x="14" y="739"/>
                      <a:pt x="33" y="746"/>
                      <a:pt x="49" y="759"/>
                    </a:cubicBezTo>
                    <a:cubicBezTo>
                      <a:pt x="65" y="772"/>
                      <a:pt x="72" y="775"/>
                      <a:pt x="105" y="780"/>
                    </a:cubicBezTo>
                    <a:cubicBezTo>
                      <a:pt x="138" y="785"/>
                      <a:pt x="211" y="793"/>
                      <a:pt x="249" y="786"/>
                    </a:cubicBezTo>
                    <a:cubicBezTo>
                      <a:pt x="287" y="779"/>
                      <a:pt x="329" y="786"/>
                      <a:pt x="335" y="738"/>
                    </a:cubicBezTo>
                    <a:cubicBezTo>
                      <a:pt x="341" y="690"/>
                      <a:pt x="280" y="179"/>
                      <a:pt x="247" y="92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73749" name="Freeform 6"/>
              <p:cNvSpPr>
                <a:spLocks/>
              </p:cNvSpPr>
              <p:nvPr/>
            </p:nvSpPr>
            <p:spPr bwMode="auto">
              <a:xfrm>
                <a:off x="2016" y="1507"/>
                <a:ext cx="323" cy="336"/>
              </a:xfrm>
              <a:custGeom>
                <a:avLst/>
                <a:gdLst>
                  <a:gd name="T0" fmla="*/ 323 w 323"/>
                  <a:gd name="T1" fmla="*/ 0 h 336"/>
                  <a:gd name="T2" fmla="*/ 0 w 323"/>
                  <a:gd name="T3" fmla="*/ 37 h 336"/>
                  <a:gd name="T4" fmla="*/ 21 w 323"/>
                  <a:gd name="T5" fmla="*/ 120 h 336"/>
                  <a:gd name="T6" fmla="*/ 56 w 323"/>
                  <a:gd name="T7" fmla="*/ 165 h 336"/>
                  <a:gd name="T8" fmla="*/ 109 w 323"/>
                  <a:gd name="T9" fmla="*/ 186 h 336"/>
                  <a:gd name="T10" fmla="*/ 155 w 323"/>
                  <a:gd name="T11" fmla="*/ 197 h 336"/>
                  <a:gd name="T12" fmla="*/ 179 w 323"/>
                  <a:gd name="T13" fmla="*/ 229 h 336"/>
                  <a:gd name="T14" fmla="*/ 200 w 323"/>
                  <a:gd name="T15" fmla="*/ 336 h 336"/>
                  <a:gd name="T16" fmla="*/ 208 w 323"/>
                  <a:gd name="T17" fmla="*/ 205 h 336"/>
                  <a:gd name="T18" fmla="*/ 221 w 323"/>
                  <a:gd name="T19" fmla="*/ 184 h 336"/>
                  <a:gd name="T20" fmla="*/ 253 w 323"/>
                  <a:gd name="T21" fmla="*/ 162 h 336"/>
                  <a:gd name="T22" fmla="*/ 291 w 323"/>
                  <a:gd name="T23" fmla="*/ 133 h 336"/>
                  <a:gd name="T24" fmla="*/ 309 w 323"/>
                  <a:gd name="T25" fmla="*/ 106 h 336"/>
                  <a:gd name="T26" fmla="*/ 320 w 323"/>
                  <a:gd name="T27" fmla="*/ 72 h 336"/>
                  <a:gd name="T28" fmla="*/ 323 w 323"/>
                  <a:gd name="T29" fmla="*/ 0 h 3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3"/>
                  <a:gd name="T46" fmla="*/ 0 h 336"/>
                  <a:gd name="T47" fmla="*/ 323 w 323"/>
                  <a:gd name="T48" fmla="*/ 336 h 3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3" h="336">
                    <a:moveTo>
                      <a:pt x="323" y="0"/>
                    </a:moveTo>
                    <a:lnTo>
                      <a:pt x="0" y="37"/>
                    </a:lnTo>
                    <a:lnTo>
                      <a:pt x="21" y="120"/>
                    </a:lnTo>
                    <a:lnTo>
                      <a:pt x="56" y="165"/>
                    </a:lnTo>
                    <a:lnTo>
                      <a:pt x="109" y="186"/>
                    </a:lnTo>
                    <a:cubicBezTo>
                      <a:pt x="153" y="194"/>
                      <a:pt x="141" y="183"/>
                      <a:pt x="155" y="197"/>
                    </a:cubicBezTo>
                    <a:lnTo>
                      <a:pt x="179" y="229"/>
                    </a:lnTo>
                    <a:lnTo>
                      <a:pt x="200" y="336"/>
                    </a:lnTo>
                    <a:lnTo>
                      <a:pt x="208" y="205"/>
                    </a:lnTo>
                    <a:lnTo>
                      <a:pt x="221" y="184"/>
                    </a:lnTo>
                    <a:lnTo>
                      <a:pt x="253" y="162"/>
                    </a:lnTo>
                    <a:lnTo>
                      <a:pt x="291" y="133"/>
                    </a:lnTo>
                    <a:cubicBezTo>
                      <a:pt x="300" y="124"/>
                      <a:pt x="304" y="116"/>
                      <a:pt x="309" y="106"/>
                    </a:cubicBezTo>
                    <a:cubicBezTo>
                      <a:pt x="314" y="96"/>
                      <a:pt x="318" y="90"/>
                      <a:pt x="320" y="72"/>
                    </a:cubicBezTo>
                    <a:lnTo>
                      <a:pt x="32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0" name="Freeform 7"/>
              <p:cNvSpPr>
                <a:spLocks/>
              </p:cNvSpPr>
              <p:nvPr/>
            </p:nvSpPr>
            <p:spPr bwMode="auto">
              <a:xfrm>
                <a:off x="2016" y="1507"/>
                <a:ext cx="325" cy="120"/>
              </a:xfrm>
              <a:custGeom>
                <a:avLst/>
                <a:gdLst>
                  <a:gd name="T0" fmla="*/ 323 w 325"/>
                  <a:gd name="T1" fmla="*/ 0 h 120"/>
                  <a:gd name="T2" fmla="*/ 0 w 325"/>
                  <a:gd name="T3" fmla="*/ 37 h 120"/>
                  <a:gd name="T4" fmla="*/ 21 w 325"/>
                  <a:gd name="T5" fmla="*/ 120 h 120"/>
                  <a:gd name="T6" fmla="*/ 301 w 325"/>
                  <a:gd name="T7" fmla="*/ 120 h 120"/>
                  <a:gd name="T8" fmla="*/ 320 w 325"/>
                  <a:gd name="T9" fmla="*/ 72 h 120"/>
                  <a:gd name="T10" fmla="*/ 323 w 325"/>
                  <a:gd name="T11" fmla="*/ 0 h 1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5"/>
                  <a:gd name="T19" fmla="*/ 0 h 120"/>
                  <a:gd name="T20" fmla="*/ 325 w 325"/>
                  <a:gd name="T21" fmla="*/ 120 h 1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5" h="120">
                    <a:moveTo>
                      <a:pt x="323" y="0"/>
                    </a:moveTo>
                    <a:lnTo>
                      <a:pt x="0" y="37"/>
                    </a:lnTo>
                    <a:lnTo>
                      <a:pt x="21" y="120"/>
                    </a:lnTo>
                    <a:cubicBezTo>
                      <a:pt x="21" y="120"/>
                      <a:pt x="161" y="120"/>
                      <a:pt x="301" y="120"/>
                    </a:cubicBezTo>
                    <a:cubicBezTo>
                      <a:pt x="325" y="77"/>
                      <a:pt x="316" y="92"/>
                      <a:pt x="320" y="72"/>
                    </a:cubicBez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89B56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1" name="Line 8"/>
              <p:cNvSpPr>
                <a:spLocks noChangeShapeType="1"/>
              </p:cNvSpPr>
              <p:nvPr/>
            </p:nvSpPr>
            <p:spPr bwMode="auto">
              <a:xfrm>
                <a:off x="2096" y="864"/>
                <a:ext cx="213" cy="6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2" name="Line 9"/>
              <p:cNvSpPr>
                <a:spLocks noChangeShapeType="1"/>
              </p:cNvSpPr>
              <p:nvPr/>
            </p:nvSpPr>
            <p:spPr bwMode="auto">
              <a:xfrm>
                <a:off x="2136" y="1219"/>
                <a:ext cx="115" cy="29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3" name="Line 10"/>
              <p:cNvSpPr>
                <a:spLocks noChangeShapeType="1"/>
              </p:cNvSpPr>
              <p:nvPr/>
            </p:nvSpPr>
            <p:spPr bwMode="auto">
              <a:xfrm>
                <a:off x="2083" y="832"/>
                <a:ext cx="133" cy="98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747" name="Line 11"/>
            <p:cNvSpPr>
              <a:spLocks noChangeShapeType="1"/>
            </p:cNvSpPr>
            <p:nvPr/>
          </p:nvSpPr>
          <p:spPr bwMode="auto">
            <a:xfrm>
              <a:off x="1688" y="1984"/>
              <a:ext cx="2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0" name="Rectangle 12"/>
          <p:cNvSpPr>
            <a:spLocks noChangeArrowheads="1"/>
          </p:cNvSpPr>
          <p:nvPr/>
        </p:nvSpPr>
        <p:spPr bwMode="auto">
          <a:xfrm>
            <a:off x="4213225" y="1894285"/>
            <a:ext cx="14541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/>
              <a:t>Inventory level</a:t>
            </a:r>
          </a:p>
        </p:txBody>
      </p:sp>
      <p:sp>
        <p:nvSpPr>
          <p:cNvPr id="73731" name="Rectangle 13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Variability</a:t>
            </a:r>
          </a:p>
        </p:txBody>
      </p:sp>
      <p:sp>
        <p:nvSpPr>
          <p:cNvPr id="73732" name="Rectangle 25"/>
          <p:cNvSpPr>
            <a:spLocks noChangeArrowheads="1"/>
          </p:cNvSpPr>
          <p:nvPr/>
        </p:nvSpPr>
        <p:spPr bwMode="auto">
          <a:xfrm>
            <a:off x="7464425" y="447436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16.3</a:t>
            </a:r>
          </a:p>
        </p:txBody>
      </p:sp>
      <p:grpSp>
        <p:nvGrpSpPr>
          <p:cNvPr id="73733" name="Group 38"/>
          <p:cNvGrpSpPr>
            <a:grpSpLocks/>
          </p:cNvGrpSpPr>
          <p:nvPr/>
        </p:nvGrpSpPr>
        <p:grpSpPr bwMode="auto">
          <a:xfrm>
            <a:off x="2120900" y="1590675"/>
            <a:ext cx="5003800" cy="3095625"/>
            <a:chOff x="1336" y="1336"/>
            <a:chExt cx="3152" cy="2600"/>
          </a:xfrm>
        </p:grpSpPr>
        <p:sp>
          <p:nvSpPr>
            <p:cNvPr id="242727" name="Freeform 39"/>
            <p:cNvSpPr>
              <a:spLocks/>
            </p:cNvSpPr>
            <p:nvPr/>
          </p:nvSpPr>
          <p:spPr bwMode="auto">
            <a:xfrm>
              <a:off x="1336" y="1336"/>
              <a:ext cx="3152" cy="2600"/>
            </a:xfrm>
            <a:custGeom>
              <a:avLst/>
              <a:gdLst>
                <a:gd name="T0" fmla="*/ 0 w 3152"/>
                <a:gd name="T1" fmla="*/ 2600 h 2600"/>
                <a:gd name="T2" fmla="*/ 3152 w 3152"/>
                <a:gd name="T3" fmla="*/ 304 h 2600"/>
                <a:gd name="T4" fmla="*/ 3120 w 3152"/>
                <a:gd name="T5" fmla="*/ 104 h 2600"/>
                <a:gd name="T6" fmla="*/ 3080 w 3152"/>
                <a:gd name="T7" fmla="*/ 8 h 2600"/>
                <a:gd name="T8" fmla="*/ 3024 w 3152"/>
                <a:gd name="T9" fmla="*/ 8 h 2600"/>
                <a:gd name="T10" fmla="*/ 2957 w 3152"/>
                <a:gd name="T11" fmla="*/ 163 h 2600"/>
                <a:gd name="T12" fmla="*/ 2896 w 3152"/>
                <a:gd name="T13" fmla="*/ 488 h 2600"/>
                <a:gd name="T14" fmla="*/ 2845 w 3152"/>
                <a:gd name="T15" fmla="*/ 683 h 2600"/>
                <a:gd name="T16" fmla="*/ 2792 w 3152"/>
                <a:gd name="T17" fmla="*/ 744 h 2600"/>
                <a:gd name="T18" fmla="*/ 2736 w 3152"/>
                <a:gd name="T19" fmla="*/ 688 h 2600"/>
                <a:gd name="T20" fmla="*/ 2715 w 3152"/>
                <a:gd name="T21" fmla="*/ 427 h 2600"/>
                <a:gd name="T22" fmla="*/ 2696 w 3152"/>
                <a:gd name="T23" fmla="*/ 352 h 2600"/>
                <a:gd name="T24" fmla="*/ 2640 w 3152"/>
                <a:gd name="T25" fmla="*/ 336 h 2600"/>
                <a:gd name="T26" fmla="*/ 2584 w 3152"/>
                <a:gd name="T27" fmla="*/ 416 h 2600"/>
                <a:gd name="T28" fmla="*/ 2528 w 3152"/>
                <a:gd name="T29" fmla="*/ 832 h 2600"/>
                <a:gd name="T30" fmla="*/ 2496 w 3152"/>
                <a:gd name="T31" fmla="*/ 973 h 2600"/>
                <a:gd name="T32" fmla="*/ 2443 w 3152"/>
                <a:gd name="T33" fmla="*/ 1011 h 2600"/>
                <a:gd name="T34" fmla="*/ 2384 w 3152"/>
                <a:gd name="T35" fmla="*/ 976 h 2600"/>
                <a:gd name="T36" fmla="*/ 2344 w 3152"/>
                <a:gd name="T37" fmla="*/ 664 h 2600"/>
                <a:gd name="T38" fmla="*/ 2320 w 3152"/>
                <a:gd name="T39" fmla="*/ 488 h 2600"/>
                <a:gd name="T40" fmla="*/ 2261 w 3152"/>
                <a:gd name="T41" fmla="*/ 443 h 2600"/>
                <a:gd name="T42" fmla="*/ 2200 w 3152"/>
                <a:gd name="T43" fmla="*/ 504 h 2600"/>
                <a:gd name="T44" fmla="*/ 2136 w 3152"/>
                <a:gd name="T45" fmla="*/ 1040 h 2600"/>
                <a:gd name="T46" fmla="*/ 2085 w 3152"/>
                <a:gd name="T47" fmla="*/ 1267 h 2600"/>
                <a:gd name="T48" fmla="*/ 2037 w 3152"/>
                <a:gd name="T49" fmla="*/ 1336 h 2600"/>
                <a:gd name="T50" fmla="*/ 1976 w 3152"/>
                <a:gd name="T51" fmla="*/ 1304 h 2600"/>
                <a:gd name="T52" fmla="*/ 1957 w 3152"/>
                <a:gd name="T53" fmla="*/ 1221 h 2600"/>
                <a:gd name="T54" fmla="*/ 1936 w 3152"/>
                <a:gd name="T55" fmla="*/ 805 h 2600"/>
                <a:gd name="T56" fmla="*/ 1912 w 3152"/>
                <a:gd name="T57" fmla="*/ 712 h 2600"/>
                <a:gd name="T58" fmla="*/ 1837 w 3152"/>
                <a:gd name="T59" fmla="*/ 699 h 2600"/>
                <a:gd name="T60" fmla="*/ 1784 w 3152"/>
                <a:gd name="T61" fmla="*/ 808 h 2600"/>
                <a:gd name="T62" fmla="*/ 1712 w 3152"/>
                <a:gd name="T63" fmla="*/ 1360 h 2600"/>
                <a:gd name="T64" fmla="*/ 1640 w 3152"/>
                <a:gd name="T65" fmla="*/ 1640 h 2600"/>
                <a:gd name="T66" fmla="*/ 1512 w 3152"/>
                <a:gd name="T67" fmla="*/ 1576 h 2600"/>
                <a:gd name="T68" fmla="*/ 1416 w 3152"/>
                <a:gd name="T69" fmla="*/ 1184 h 2600"/>
                <a:gd name="T70" fmla="*/ 1344 w 3152"/>
                <a:gd name="T71" fmla="*/ 624 h 2600"/>
                <a:gd name="T72" fmla="*/ 1299 w 3152"/>
                <a:gd name="T73" fmla="*/ 555 h 2600"/>
                <a:gd name="T74" fmla="*/ 1224 w 3152"/>
                <a:gd name="T75" fmla="*/ 608 h 2600"/>
                <a:gd name="T76" fmla="*/ 1144 w 3152"/>
                <a:gd name="T77" fmla="*/ 960 h 2600"/>
                <a:gd name="T78" fmla="*/ 1096 w 3152"/>
                <a:gd name="T79" fmla="*/ 1000 h 2600"/>
                <a:gd name="T80" fmla="*/ 1032 w 3152"/>
                <a:gd name="T81" fmla="*/ 904 h 2600"/>
                <a:gd name="T82" fmla="*/ 979 w 3152"/>
                <a:gd name="T83" fmla="*/ 843 h 2600"/>
                <a:gd name="T84" fmla="*/ 909 w 3152"/>
                <a:gd name="T85" fmla="*/ 864 h 2600"/>
                <a:gd name="T86" fmla="*/ 816 w 3152"/>
                <a:gd name="T87" fmla="*/ 976 h 2600"/>
                <a:gd name="T88" fmla="*/ 740 w 3152"/>
                <a:gd name="T89" fmla="*/ 1004 h 2600"/>
                <a:gd name="T90" fmla="*/ 680 w 3152"/>
                <a:gd name="T91" fmla="*/ 920 h 2600"/>
                <a:gd name="T92" fmla="*/ 640 w 3152"/>
                <a:gd name="T93" fmla="*/ 832 h 2600"/>
                <a:gd name="T94" fmla="*/ 587 w 3152"/>
                <a:gd name="T95" fmla="*/ 763 h 2600"/>
                <a:gd name="T96" fmla="*/ 480 w 3152"/>
                <a:gd name="T97" fmla="*/ 680 h 2600"/>
                <a:gd name="T98" fmla="*/ 408 w 3152"/>
                <a:gd name="T99" fmla="*/ 336 h 2600"/>
                <a:gd name="T100" fmla="*/ 360 w 3152"/>
                <a:gd name="T101" fmla="*/ 176 h 2600"/>
                <a:gd name="T102" fmla="*/ 312 w 3152"/>
                <a:gd name="T103" fmla="*/ 72 h 2600"/>
                <a:gd name="T104" fmla="*/ 229 w 3152"/>
                <a:gd name="T105" fmla="*/ 51 h 2600"/>
                <a:gd name="T106" fmla="*/ 155 w 3152"/>
                <a:gd name="T107" fmla="*/ 128 h 2600"/>
                <a:gd name="T108" fmla="*/ 56 w 3152"/>
                <a:gd name="T109" fmla="*/ 472 h 2600"/>
                <a:gd name="T110" fmla="*/ 0 w 3152"/>
                <a:gd name="T111" fmla="*/ 816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52" h="2600">
                  <a:moveTo>
                    <a:pt x="0" y="816"/>
                  </a:moveTo>
                  <a:lnTo>
                    <a:pt x="0" y="2600"/>
                  </a:lnTo>
                  <a:lnTo>
                    <a:pt x="3152" y="2600"/>
                  </a:lnTo>
                  <a:lnTo>
                    <a:pt x="3152" y="304"/>
                  </a:lnTo>
                  <a:lnTo>
                    <a:pt x="3131" y="168"/>
                  </a:lnTo>
                  <a:lnTo>
                    <a:pt x="3120" y="104"/>
                  </a:lnTo>
                  <a:lnTo>
                    <a:pt x="3104" y="53"/>
                  </a:lnTo>
                  <a:lnTo>
                    <a:pt x="3080" y="8"/>
                  </a:lnTo>
                  <a:lnTo>
                    <a:pt x="3045" y="0"/>
                  </a:lnTo>
                  <a:lnTo>
                    <a:pt x="3024" y="8"/>
                  </a:lnTo>
                  <a:lnTo>
                    <a:pt x="2989" y="67"/>
                  </a:lnTo>
                  <a:lnTo>
                    <a:pt x="2957" y="163"/>
                  </a:lnTo>
                  <a:lnTo>
                    <a:pt x="2936" y="299"/>
                  </a:lnTo>
                  <a:lnTo>
                    <a:pt x="2896" y="488"/>
                  </a:lnTo>
                  <a:lnTo>
                    <a:pt x="2875" y="581"/>
                  </a:lnTo>
                  <a:lnTo>
                    <a:pt x="2845" y="683"/>
                  </a:lnTo>
                  <a:lnTo>
                    <a:pt x="2816" y="717"/>
                  </a:lnTo>
                  <a:lnTo>
                    <a:pt x="2792" y="744"/>
                  </a:lnTo>
                  <a:cubicBezTo>
                    <a:pt x="2777" y="750"/>
                    <a:pt x="2766" y="734"/>
                    <a:pt x="2757" y="725"/>
                  </a:cubicBezTo>
                  <a:cubicBezTo>
                    <a:pt x="2748" y="716"/>
                    <a:pt x="2743" y="722"/>
                    <a:pt x="2736" y="688"/>
                  </a:cubicBezTo>
                  <a:cubicBezTo>
                    <a:pt x="2711" y="501"/>
                    <a:pt x="2718" y="566"/>
                    <a:pt x="2715" y="523"/>
                  </a:cubicBezTo>
                  <a:lnTo>
                    <a:pt x="2715" y="427"/>
                  </a:lnTo>
                  <a:lnTo>
                    <a:pt x="2707" y="389"/>
                  </a:lnTo>
                  <a:lnTo>
                    <a:pt x="2696" y="352"/>
                  </a:lnTo>
                  <a:lnTo>
                    <a:pt x="2666" y="343"/>
                  </a:lnTo>
                  <a:lnTo>
                    <a:pt x="2640" y="336"/>
                  </a:lnTo>
                  <a:lnTo>
                    <a:pt x="2603" y="363"/>
                  </a:lnTo>
                  <a:lnTo>
                    <a:pt x="2584" y="416"/>
                  </a:lnTo>
                  <a:lnTo>
                    <a:pt x="2544" y="640"/>
                  </a:lnTo>
                  <a:lnTo>
                    <a:pt x="2528" y="832"/>
                  </a:lnTo>
                  <a:lnTo>
                    <a:pt x="2512" y="928"/>
                  </a:lnTo>
                  <a:lnTo>
                    <a:pt x="2496" y="973"/>
                  </a:lnTo>
                  <a:lnTo>
                    <a:pt x="2472" y="1008"/>
                  </a:lnTo>
                  <a:lnTo>
                    <a:pt x="2443" y="1011"/>
                  </a:lnTo>
                  <a:lnTo>
                    <a:pt x="2416" y="1005"/>
                  </a:lnTo>
                  <a:lnTo>
                    <a:pt x="2384" y="976"/>
                  </a:lnTo>
                  <a:lnTo>
                    <a:pt x="2360" y="864"/>
                  </a:lnTo>
                  <a:lnTo>
                    <a:pt x="2344" y="664"/>
                  </a:lnTo>
                  <a:lnTo>
                    <a:pt x="2336" y="536"/>
                  </a:lnTo>
                  <a:lnTo>
                    <a:pt x="2320" y="488"/>
                  </a:lnTo>
                  <a:cubicBezTo>
                    <a:pt x="2294" y="445"/>
                    <a:pt x="2311" y="448"/>
                    <a:pt x="2288" y="448"/>
                  </a:cubicBezTo>
                  <a:lnTo>
                    <a:pt x="2261" y="443"/>
                  </a:lnTo>
                  <a:lnTo>
                    <a:pt x="2227" y="453"/>
                  </a:lnTo>
                  <a:lnTo>
                    <a:pt x="2200" y="504"/>
                  </a:lnTo>
                  <a:lnTo>
                    <a:pt x="2160" y="736"/>
                  </a:lnTo>
                  <a:lnTo>
                    <a:pt x="2136" y="1040"/>
                  </a:lnTo>
                  <a:lnTo>
                    <a:pt x="2104" y="1200"/>
                  </a:lnTo>
                  <a:lnTo>
                    <a:pt x="2085" y="1267"/>
                  </a:lnTo>
                  <a:lnTo>
                    <a:pt x="2064" y="1320"/>
                  </a:lnTo>
                  <a:lnTo>
                    <a:pt x="2037" y="1336"/>
                  </a:lnTo>
                  <a:cubicBezTo>
                    <a:pt x="2028" y="1336"/>
                    <a:pt x="2015" y="1330"/>
                    <a:pt x="2005" y="1325"/>
                  </a:cubicBezTo>
                  <a:cubicBezTo>
                    <a:pt x="1995" y="1320"/>
                    <a:pt x="1983" y="1313"/>
                    <a:pt x="1976" y="1304"/>
                  </a:cubicBezTo>
                  <a:cubicBezTo>
                    <a:pt x="1969" y="1295"/>
                    <a:pt x="1967" y="1285"/>
                    <a:pt x="1963" y="1272"/>
                  </a:cubicBezTo>
                  <a:cubicBezTo>
                    <a:pt x="1960" y="1258"/>
                    <a:pt x="1960" y="1286"/>
                    <a:pt x="1957" y="1221"/>
                  </a:cubicBezTo>
                  <a:lnTo>
                    <a:pt x="1944" y="880"/>
                  </a:lnTo>
                  <a:cubicBezTo>
                    <a:pt x="1940" y="810"/>
                    <a:pt x="1939" y="825"/>
                    <a:pt x="1936" y="805"/>
                  </a:cubicBezTo>
                  <a:cubicBezTo>
                    <a:pt x="1934" y="785"/>
                    <a:pt x="1937" y="772"/>
                    <a:pt x="1933" y="757"/>
                  </a:cubicBezTo>
                  <a:lnTo>
                    <a:pt x="1912" y="712"/>
                  </a:lnTo>
                  <a:lnTo>
                    <a:pt x="1880" y="693"/>
                  </a:lnTo>
                  <a:lnTo>
                    <a:pt x="1837" y="699"/>
                  </a:lnTo>
                  <a:lnTo>
                    <a:pt x="1808" y="736"/>
                  </a:lnTo>
                  <a:lnTo>
                    <a:pt x="1784" y="808"/>
                  </a:lnTo>
                  <a:lnTo>
                    <a:pt x="1752" y="1013"/>
                  </a:lnTo>
                  <a:cubicBezTo>
                    <a:pt x="1740" y="1105"/>
                    <a:pt x="1724" y="1273"/>
                    <a:pt x="1712" y="1360"/>
                  </a:cubicBezTo>
                  <a:cubicBezTo>
                    <a:pt x="1700" y="1447"/>
                    <a:pt x="1700" y="1489"/>
                    <a:pt x="1688" y="1536"/>
                  </a:cubicBezTo>
                  <a:lnTo>
                    <a:pt x="1640" y="1640"/>
                  </a:lnTo>
                  <a:lnTo>
                    <a:pt x="1584" y="1656"/>
                  </a:lnTo>
                  <a:lnTo>
                    <a:pt x="1512" y="1576"/>
                  </a:lnTo>
                  <a:lnTo>
                    <a:pt x="1456" y="1400"/>
                  </a:lnTo>
                  <a:lnTo>
                    <a:pt x="1416" y="1184"/>
                  </a:lnTo>
                  <a:lnTo>
                    <a:pt x="1376" y="784"/>
                  </a:lnTo>
                  <a:lnTo>
                    <a:pt x="1344" y="624"/>
                  </a:lnTo>
                  <a:lnTo>
                    <a:pt x="1331" y="579"/>
                  </a:lnTo>
                  <a:lnTo>
                    <a:pt x="1299" y="555"/>
                  </a:lnTo>
                  <a:lnTo>
                    <a:pt x="1253" y="565"/>
                  </a:lnTo>
                  <a:lnTo>
                    <a:pt x="1224" y="608"/>
                  </a:lnTo>
                  <a:lnTo>
                    <a:pt x="1176" y="784"/>
                  </a:lnTo>
                  <a:lnTo>
                    <a:pt x="1144" y="960"/>
                  </a:lnTo>
                  <a:lnTo>
                    <a:pt x="1120" y="981"/>
                  </a:lnTo>
                  <a:lnTo>
                    <a:pt x="1096" y="1000"/>
                  </a:lnTo>
                  <a:lnTo>
                    <a:pt x="1056" y="976"/>
                  </a:lnTo>
                  <a:lnTo>
                    <a:pt x="1032" y="904"/>
                  </a:lnTo>
                  <a:lnTo>
                    <a:pt x="1013" y="867"/>
                  </a:lnTo>
                  <a:lnTo>
                    <a:pt x="979" y="843"/>
                  </a:lnTo>
                  <a:lnTo>
                    <a:pt x="944" y="848"/>
                  </a:lnTo>
                  <a:lnTo>
                    <a:pt x="909" y="864"/>
                  </a:lnTo>
                  <a:lnTo>
                    <a:pt x="880" y="896"/>
                  </a:lnTo>
                  <a:lnTo>
                    <a:pt x="816" y="976"/>
                  </a:lnTo>
                  <a:lnTo>
                    <a:pt x="779" y="1005"/>
                  </a:lnTo>
                  <a:lnTo>
                    <a:pt x="740" y="1004"/>
                  </a:lnTo>
                  <a:lnTo>
                    <a:pt x="712" y="992"/>
                  </a:lnTo>
                  <a:lnTo>
                    <a:pt x="680" y="920"/>
                  </a:lnTo>
                  <a:lnTo>
                    <a:pt x="658" y="873"/>
                  </a:lnTo>
                  <a:lnTo>
                    <a:pt x="640" y="832"/>
                  </a:lnTo>
                  <a:lnTo>
                    <a:pt x="616" y="789"/>
                  </a:lnTo>
                  <a:lnTo>
                    <a:pt x="587" y="763"/>
                  </a:lnTo>
                  <a:lnTo>
                    <a:pt x="544" y="744"/>
                  </a:lnTo>
                  <a:cubicBezTo>
                    <a:pt x="522" y="722"/>
                    <a:pt x="501" y="701"/>
                    <a:pt x="480" y="680"/>
                  </a:cubicBezTo>
                  <a:lnTo>
                    <a:pt x="464" y="624"/>
                  </a:lnTo>
                  <a:lnTo>
                    <a:pt x="408" y="336"/>
                  </a:lnTo>
                  <a:cubicBezTo>
                    <a:pt x="394" y="274"/>
                    <a:pt x="387" y="278"/>
                    <a:pt x="379" y="251"/>
                  </a:cubicBezTo>
                  <a:cubicBezTo>
                    <a:pt x="371" y="224"/>
                    <a:pt x="368" y="198"/>
                    <a:pt x="360" y="176"/>
                  </a:cubicBezTo>
                  <a:cubicBezTo>
                    <a:pt x="347" y="140"/>
                    <a:pt x="341" y="137"/>
                    <a:pt x="333" y="120"/>
                  </a:cubicBezTo>
                  <a:cubicBezTo>
                    <a:pt x="325" y="103"/>
                    <a:pt x="323" y="84"/>
                    <a:pt x="312" y="72"/>
                  </a:cubicBezTo>
                  <a:lnTo>
                    <a:pt x="264" y="48"/>
                  </a:lnTo>
                  <a:lnTo>
                    <a:pt x="229" y="51"/>
                  </a:lnTo>
                  <a:lnTo>
                    <a:pt x="200" y="64"/>
                  </a:lnTo>
                  <a:lnTo>
                    <a:pt x="155" y="128"/>
                  </a:lnTo>
                  <a:lnTo>
                    <a:pt x="112" y="240"/>
                  </a:lnTo>
                  <a:lnTo>
                    <a:pt x="56" y="472"/>
                  </a:lnTo>
                  <a:lnTo>
                    <a:pt x="24" y="656"/>
                  </a:lnTo>
                  <a:lnTo>
                    <a:pt x="0" y="816"/>
                  </a:lnTo>
                  <a:close/>
                </a:path>
              </a:pathLst>
            </a:custGeom>
            <a:solidFill>
              <a:schemeClr val="accent3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3735" name="Rectangle 40"/>
            <p:cNvSpPr>
              <a:spLocks noChangeArrowheads="1"/>
            </p:cNvSpPr>
            <p:nvPr/>
          </p:nvSpPr>
          <p:spPr bwMode="auto">
            <a:xfrm>
              <a:off x="3523" y="2511"/>
              <a:ext cx="961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Process downtime</a:t>
              </a:r>
            </a:p>
          </p:txBody>
        </p:sp>
        <p:sp>
          <p:nvSpPr>
            <p:cNvPr id="73736" name="Rectangle 41"/>
            <p:cNvSpPr>
              <a:spLocks noChangeArrowheads="1"/>
            </p:cNvSpPr>
            <p:nvPr/>
          </p:nvSpPr>
          <p:spPr bwMode="auto">
            <a:xfrm>
              <a:off x="2021" y="2751"/>
              <a:ext cx="538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Scrap</a:t>
              </a:r>
            </a:p>
          </p:txBody>
        </p:sp>
        <p:sp>
          <p:nvSpPr>
            <p:cNvPr id="73737" name="Rectangle 42"/>
            <p:cNvSpPr>
              <a:spLocks noChangeArrowheads="1"/>
            </p:cNvSpPr>
            <p:nvPr/>
          </p:nvSpPr>
          <p:spPr bwMode="auto">
            <a:xfrm>
              <a:off x="2216" y="3047"/>
              <a:ext cx="789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Setup time</a:t>
              </a:r>
            </a:p>
          </p:txBody>
        </p:sp>
        <p:sp>
          <p:nvSpPr>
            <p:cNvPr id="73738" name="Rectangle 43"/>
            <p:cNvSpPr>
              <a:spLocks noChangeArrowheads="1"/>
            </p:cNvSpPr>
            <p:nvPr/>
          </p:nvSpPr>
          <p:spPr bwMode="auto">
            <a:xfrm>
              <a:off x="2624" y="3599"/>
              <a:ext cx="1158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Late deliveries</a:t>
              </a:r>
            </a:p>
          </p:txBody>
        </p:sp>
        <p:sp>
          <p:nvSpPr>
            <p:cNvPr id="73739" name="Rectangle 44"/>
            <p:cNvSpPr>
              <a:spLocks noChangeArrowheads="1"/>
            </p:cNvSpPr>
            <p:nvPr/>
          </p:nvSpPr>
          <p:spPr bwMode="auto">
            <a:xfrm>
              <a:off x="3145" y="3087"/>
              <a:ext cx="909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Quality problems</a:t>
              </a:r>
            </a:p>
          </p:txBody>
        </p:sp>
        <p:sp>
          <p:nvSpPr>
            <p:cNvPr id="73740" name="Line 45"/>
            <p:cNvSpPr>
              <a:spLocks noChangeShapeType="1"/>
            </p:cNvSpPr>
            <p:nvPr/>
          </p:nvSpPr>
          <p:spPr bwMode="auto">
            <a:xfrm flipV="1">
              <a:off x="2296" y="2232"/>
              <a:ext cx="0" cy="496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Line 46"/>
            <p:cNvSpPr>
              <a:spLocks noChangeShapeType="1"/>
            </p:cNvSpPr>
            <p:nvPr/>
          </p:nvSpPr>
          <p:spPr bwMode="auto">
            <a:xfrm flipV="1">
              <a:off x="2616" y="1976"/>
              <a:ext cx="0" cy="104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2" name="Line 47"/>
            <p:cNvSpPr>
              <a:spLocks noChangeShapeType="1"/>
            </p:cNvSpPr>
            <p:nvPr/>
          </p:nvSpPr>
          <p:spPr bwMode="auto">
            <a:xfrm flipV="1">
              <a:off x="3200" y="2080"/>
              <a:ext cx="0" cy="148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3" name="Line 48"/>
            <p:cNvSpPr>
              <a:spLocks noChangeShapeType="1"/>
            </p:cNvSpPr>
            <p:nvPr/>
          </p:nvSpPr>
          <p:spPr bwMode="auto">
            <a:xfrm flipV="1">
              <a:off x="3592" y="1832"/>
              <a:ext cx="0" cy="1176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4" name="Line 49"/>
            <p:cNvSpPr>
              <a:spLocks noChangeShapeType="1"/>
            </p:cNvSpPr>
            <p:nvPr/>
          </p:nvSpPr>
          <p:spPr bwMode="auto">
            <a:xfrm flipV="1">
              <a:off x="3984" y="1768"/>
              <a:ext cx="0" cy="72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20" name="Rectangle 12"/>
          <p:cNvSpPr>
            <a:spLocks noChangeArrowheads="1"/>
          </p:cNvSpPr>
          <p:nvPr/>
        </p:nvSpPr>
        <p:spPr bwMode="auto">
          <a:xfrm>
            <a:off x="4213225" y="1894285"/>
            <a:ext cx="14541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2000"/>
              <a:t>Inventory level</a:t>
            </a:r>
          </a:p>
        </p:txBody>
      </p:sp>
      <p:sp>
        <p:nvSpPr>
          <p:cNvPr id="75778" name="Rectangle 13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Variability</a:t>
            </a:r>
          </a:p>
        </p:txBody>
      </p:sp>
      <p:sp>
        <p:nvSpPr>
          <p:cNvPr id="75779" name="Rectangle 14"/>
          <p:cNvSpPr>
            <a:spLocks noChangeArrowheads="1"/>
          </p:cNvSpPr>
          <p:nvPr/>
        </p:nvSpPr>
        <p:spPr bwMode="auto">
          <a:xfrm>
            <a:off x="7464425" y="4474369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16.3</a:t>
            </a:r>
          </a:p>
        </p:txBody>
      </p:sp>
      <p:sp>
        <p:nvSpPr>
          <p:cNvPr id="299024" name="Freeform 16"/>
          <p:cNvSpPr>
            <a:spLocks/>
          </p:cNvSpPr>
          <p:nvPr/>
        </p:nvSpPr>
        <p:spPr bwMode="auto">
          <a:xfrm>
            <a:off x="2120900" y="2867025"/>
            <a:ext cx="5003800" cy="1819275"/>
          </a:xfrm>
          <a:custGeom>
            <a:avLst/>
            <a:gdLst>
              <a:gd name="T0" fmla="*/ 0 w 3152"/>
              <a:gd name="T1" fmla="*/ 0 h 1784"/>
              <a:gd name="T2" fmla="*/ 0 w 3152"/>
              <a:gd name="T3" fmla="*/ 1784 h 1784"/>
              <a:gd name="T4" fmla="*/ 3152 w 3152"/>
              <a:gd name="T5" fmla="*/ 1784 h 1784"/>
              <a:gd name="T6" fmla="*/ 3152 w 3152"/>
              <a:gd name="T7" fmla="*/ 0 h 1784"/>
              <a:gd name="T8" fmla="*/ 0 w 3152"/>
              <a:gd name="T9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52" h="1784">
                <a:moveTo>
                  <a:pt x="0" y="0"/>
                </a:moveTo>
                <a:lnTo>
                  <a:pt x="0" y="1784"/>
                </a:lnTo>
                <a:lnTo>
                  <a:pt x="3152" y="1784"/>
                </a:lnTo>
                <a:lnTo>
                  <a:pt x="315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pSp>
        <p:nvGrpSpPr>
          <p:cNvPr id="299045" name="Group 37"/>
          <p:cNvGrpSpPr>
            <a:grpSpLocks/>
          </p:cNvGrpSpPr>
          <p:nvPr/>
        </p:nvGrpSpPr>
        <p:grpSpPr bwMode="auto">
          <a:xfrm>
            <a:off x="2320926" y="2933701"/>
            <a:ext cx="4797425" cy="1919288"/>
            <a:chOff x="1462" y="2464"/>
            <a:chExt cx="3022" cy="1612"/>
          </a:xfrm>
        </p:grpSpPr>
        <p:sp>
          <p:nvSpPr>
            <p:cNvPr id="75791" name="Rectangle 17"/>
            <p:cNvSpPr>
              <a:spLocks noChangeArrowheads="1"/>
            </p:cNvSpPr>
            <p:nvPr/>
          </p:nvSpPr>
          <p:spPr bwMode="auto">
            <a:xfrm>
              <a:off x="3523" y="3319"/>
              <a:ext cx="961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Process downtime removed</a:t>
              </a:r>
            </a:p>
          </p:txBody>
        </p:sp>
        <p:sp>
          <p:nvSpPr>
            <p:cNvPr id="75792" name="Rectangle 18"/>
            <p:cNvSpPr>
              <a:spLocks noChangeArrowheads="1"/>
            </p:cNvSpPr>
            <p:nvPr/>
          </p:nvSpPr>
          <p:spPr bwMode="auto">
            <a:xfrm>
              <a:off x="1462" y="2751"/>
              <a:ext cx="763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No scrap</a:t>
              </a:r>
            </a:p>
          </p:txBody>
        </p:sp>
        <p:sp>
          <p:nvSpPr>
            <p:cNvPr id="75793" name="Rectangle 19"/>
            <p:cNvSpPr>
              <a:spLocks noChangeArrowheads="1"/>
            </p:cNvSpPr>
            <p:nvPr/>
          </p:nvSpPr>
          <p:spPr bwMode="auto">
            <a:xfrm>
              <a:off x="2040" y="3047"/>
              <a:ext cx="789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Setup time reduced</a:t>
              </a:r>
            </a:p>
          </p:txBody>
        </p:sp>
        <p:sp>
          <p:nvSpPr>
            <p:cNvPr id="75794" name="Rectangle 20"/>
            <p:cNvSpPr>
              <a:spLocks noChangeArrowheads="1"/>
            </p:cNvSpPr>
            <p:nvPr/>
          </p:nvSpPr>
          <p:spPr bwMode="auto">
            <a:xfrm>
              <a:off x="2558" y="3559"/>
              <a:ext cx="874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No late deliveries</a:t>
              </a:r>
            </a:p>
          </p:txBody>
        </p:sp>
        <p:sp>
          <p:nvSpPr>
            <p:cNvPr id="75795" name="Rectangle 21"/>
            <p:cNvSpPr>
              <a:spLocks noChangeArrowheads="1"/>
            </p:cNvSpPr>
            <p:nvPr/>
          </p:nvSpPr>
          <p:spPr bwMode="auto">
            <a:xfrm>
              <a:off x="3049" y="2751"/>
              <a:ext cx="909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000"/>
                <a:t>Quality problems removed</a:t>
              </a:r>
            </a:p>
          </p:txBody>
        </p:sp>
        <p:sp>
          <p:nvSpPr>
            <p:cNvPr id="75796" name="Line 22"/>
            <p:cNvSpPr>
              <a:spLocks noChangeShapeType="1"/>
            </p:cNvSpPr>
            <p:nvPr/>
          </p:nvSpPr>
          <p:spPr bwMode="auto">
            <a:xfrm flipV="1">
              <a:off x="1888" y="2472"/>
              <a:ext cx="0" cy="256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7" name="Line 23"/>
            <p:cNvSpPr>
              <a:spLocks noChangeShapeType="1"/>
            </p:cNvSpPr>
            <p:nvPr/>
          </p:nvSpPr>
          <p:spPr bwMode="auto">
            <a:xfrm flipV="1">
              <a:off x="2440" y="2472"/>
              <a:ext cx="0" cy="544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8" name="Line 24"/>
            <p:cNvSpPr>
              <a:spLocks noChangeShapeType="1"/>
            </p:cNvSpPr>
            <p:nvPr/>
          </p:nvSpPr>
          <p:spPr bwMode="auto">
            <a:xfrm flipV="1">
              <a:off x="2992" y="2480"/>
              <a:ext cx="0" cy="108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9" name="Line 25"/>
            <p:cNvSpPr>
              <a:spLocks noChangeShapeType="1"/>
            </p:cNvSpPr>
            <p:nvPr/>
          </p:nvSpPr>
          <p:spPr bwMode="auto">
            <a:xfrm flipV="1">
              <a:off x="3496" y="2472"/>
              <a:ext cx="0" cy="24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0" name="Line 26"/>
            <p:cNvSpPr>
              <a:spLocks noChangeShapeType="1"/>
            </p:cNvSpPr>
            <p:nvPr/>
          </p:nvSpPr>
          <p:spPr bwMode="auto">
            <a:xfrm flipV="1">
              <a:off x="3984" y="2464"/>
              <a:ext cx="0" cy="88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9046" name="Group 38"/>
          <p:cNvGrpSpPr>
            <a:grpSpLocks/>
          </p:cNvGrpSpPr>
          <p:nvPr/>
        </p:nvGrpSpPr>
        <p:grpSpPr bwMode="auto">
          <a:xfrm>
            <a:off x="2120900" y="1439466"/>
            <a:ext cx="5003800" cy="1427559"/>
            <a:chOff x="1336" y="1209"/>
            <a:chExt cx="3152" cy="1199"/>
          </a:xfrm>
        </p:grpSpPr>
        <p:sp>
          <p:nvSpPr>
            <p:cNvPr id="299037" name="Rectangle 29"/>
            <p:cNvSpPr>
              <a:spLocks noChangeArrowheads="1"/>
            </p:cNvSpPr>
            <p:nvPr/>
          </p:nvSpPr>
          <p:spPr bwMode="auto">
            <a:xfrm>
              <a:off x="1336" y="2096"/>
              <a:ext cx="3152" cy="31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grpSp>
          <p:nvGrpSpPr>
            <p:cNvPr id="75784" name="Group 30"/>
            <p:cNvGrpSpPr>
              <a:grpSpLocks/>
            </p:cNvGrpSpPr>
            <p:nvPr/>
          </p:nvGrpSpPr>
          <p:grpSpPr bwMode="auto">
            <a:xfrm>
              <a:off x="1868" y="1209"/>
              <a:ext cx="505" cy="1098"/>
              <a:chOff x="1836" y="745"/>
              <a:chExt cx="505" cy="1098"/>
            </a:xfrm>
          </p:grpSpPr>
          <p:sp>
            <p:nvSpPr>
              <p:cNvPr id="299039" name="Freeform 31"/>
              <p:cNvSpPr>
                <a:spLocks/>
              </p:cNvSpPr>
              <p:nvPr/>
            </p:nvSpPr>
            <p:spPr bwMode="auto">
              <a:xfrm>
                <a:off x="1836" y="745"/>
                <a:ext cx="341" cy="793"/>
              </a:xfrm>
              <a:custGeom>
                <a:avLst/>
                <a:gdLst>
                  <a:gd name="T0" fmla="*/ 247 w 341"/>
                  <a:gd name="T1" fmla="*/ 92 h 793"/>
                  <a:gd name="T2" fmla="*/ 116 w 341"/>
                  <a:gd name="T3" fmla="*/ 188 h 793"/>
                  <a:gd name="T4" fmla="*/ 41 w 341"/>
                  <a:gd name="T5" fmla="*/ 372 h 793"/>
                  <a:gd name="T6" fmla="*/ 7 w 341"/>
                  <a:gd name="T7" fmla="*/ 524 h 793"/>
                  <a:gd name="T8" fmla="*/ 7 w 341"/>
                  <a:gd name="T9" fmla="*/ 700 h 793"/>
                  <a:gd name="T10" fmla="*/ 49 w 341"/>
                  <a:gd name="T11" fmla="*/ 759 h 793"/>
                  <a:gd name="T12" fmla="*/ 105 w 341"/>
                  <a:gd name="T13" fmla="*/ 780 h 793"/>
                  <a:gd name="T14" fmla="*/ 249 w 341"/>
                  <a:gd name="T15" fmla="*/ 786 h 793"/>
                  <a:gd name="T16" fmla="*/ 335 w 341"/>
                  <a:gd name="T17" fmla="*/ 738 h 793"/>
                  <a:gd name="T18" fmla="*/ 247 w 341"/>
                  <a:gd name="T19" fmla="*/ 92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1" h="793">
                    <a:moveTo>
                      <a:pt x="247" y="92"/>
                    </a:moveTo>
                    <a:cubicBezTo>
                      <a:pt x="211" y="0"/>
                      <a:pt x="150" y="141"/>
                      <a:pt x="116" y="188"/>
                    </a:cubicBezTo>
                    <a:cubicBezTo>
                      <a:pt x="100" y="223"/>
                      <a:pt x="59" y="316"/>
                      <a:pt x="41" y="372"/>
                    </a:cubicBezTo>
                    <a:cubicBezTo>
                      <a:pt x="23" y="428"/>
                      <a:pt x="13" y="469"/>
                      <a:pt x="7" y="524"/>
                    </a:cubicBezTo>
                    <a:cubicBezTo>
                      <a:pt x="1" y="579"/>
                      <a:pt x="0" y="661"/>
                      <a:pt x="7" y="700"/>
                    </a:cubicBezTo>
                    <a:cubicBezTo>
                      <a:pt x="14" y="739"/>
                      <a:pt x="33" y="746"/>
                      <a:pt x="49" y="759"/>
                    </a:cubicBezTo>
                    <a:cubicBezTo>
                      <a:pt x="65" y="772"/>
                      <a:pt x="72" y="775"/>
                      <a:pt x="105" y="780"/>
                    </a:cubicBezTo>
                    <a:cubicBezTo>
                      <a:pt x="138" y="785"/>
                      <a:pt x="211" y="793"/>
                      <a:pt x="249" y="786"/>
                    </a:cubicBezTo>
                    <a:cubicBezTo>
                      <a:pt x="287" y="779"/>
                      <a:pt x="329" y="786"/>
                      <a:pt x="335" y="738"/>
                    </a:cubicBezTo>
                    <a:cubicBezTo>
                      <a:pt x="341" y="690"/>
                      <a:pt x="280" y="179"/>
                      <a:pt x="247" y="92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75786" name="Freeform 32"/>
              <p:cNvSpPr>
                <a:spLocks/>
              </p:cNvSpPr>
              <p:nvPr/>
            </p:nvSpPr>
            <p:spPr bwMode="auto">
              <a:xfrm>
                <a:off x="2016" y="1507"/>
                <a:ext cx="323" cy="336"/>
              </a:xfrm>
              <a:custGeom>
                <a:avLst/>
                <a:gdLst>
                  <a:gd name="T0" fmla="*/ 323 w 323"/>
                  <a:gd name="T1" fmla="*/ 0 h 336"/>
                  <a:gd name="T2" fmla="*/ 0 w 323"/>
                  <a:gd name="T3" fmla="*/ 37 h 336"/>
                  <a:gd name="T4" fmla="*/ 21 w 323"/>
                  <a:gd name="T5" fmla="*/ 120 h 336"/>
                  <a:gd name="T6" fmla="*/ 56 w 323"/>
                  <a:gd name="T7" fmla="*/ 165 h 336"/>
                  <a:gd name="T8" fmla="*/ 109 w 323"/>
                  <a:gd name="T9" fmla="*/ 186 h 336"/>
                  <a:gd name="T10" fmla="*/ 155 w 323"/>
                  <a:gd name="T11" fmla="*/ 197 h 336"/>
                  <a:gd name="T12" fmla="*/ 179 w 323"/>
                  <a:gd name="T13" fmla="*/ 229 h 336"/>
                  <a:gd name="T14" fmla="*/ 200 w 323"/>
                  <a:gd name="T15" fmla="*/ 336 h 336"/>
                  <a:gd name="T16" fmla="*/ 208 w 323"/>
                  <a:gd name="T17" fmla="*/ 205 h 336"/>
                  <a:gd name="T18" fmla="*/ 221 w 323"/>
                  <a:gd name="T19" fmla="*/ 184 h 336"/>
                  <a:gd name="T20" fmla="*/ 253 w 323"/>
                  <a:gd name="T21" fmla="*/ 162 h 336"/>
                  <a:gd name="T22" fmla="*/ 291 w 323"/>
                  <a:gd name="T23" fmla="*/ 133 h 336"/>
                  <a:gd name="T24" fmla="*/ 309 w 323"/>
                  <a:gd name="T25" fmla="*/ 106 h 336"/>
                  <a:gd name="T26" fmla="*/ 320 w 323"/>
                  <a:gd name="T27" fmla="*/ 72 h 336"/>
                  <a:gd name="T28" fmla="*/ 323 w 323"/>
                  <a:gd name="T29" fmla="*/ 0 h 3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3"/>
                  <a:gd name="T46" fmla="*/ 0 h 336"/>
                  <a:gd name="T47" fmla="*/ 323 w 323"/>
                  <a:gd name="T48" fmla="*/ 336 h 3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3" h="336">
                    <a:moveTo>
                      <a:pt x="323" y="0"/>
                    </a:moveTo>
                    <a:lnTo>
                      <a:pt x="0" y="37"/>
                    </a:lnTo>
                    <a:lnTo>
                      <a:pt x="21" y="120"/>
                    </a:lnTo>
                    <a:lnTo>
                      <a:pt x="56" y="165"/>
                    </a:lnTo>
                    <a:lnTo>
                      <a:pt x="109" y="186"/>
                    </a:lnTo>
                    <a:cubicBezTo>
                      <a:pt x="153" y="194"/>
                      <a:pt x="141" y="183"/>
                      <a:pt x="155" y="197"/>
                    </a:cubicBezTo>
                    <a:lnTo>
                      <a:pt x="179" y="229"/>
                    </a:lnTo>
                    <a:lnTo>
                      <a:pt x="200" y="336"/>
                    </a:lnTo>
                    <a:lnTo>
                      <a:pt x="208" y="205"/>
                    </a:lnTo>
                    <a:lnTo>
                      <a:pt x="221" y="184"/>
                    </a:lnTo>
                    <a:lnTo>
                      <a:pt x="253" y="162"/>
                    </a:lnTo>
                    <a:lnTo>
                      <a:pt x="291" y="133"/>
                    </a:lnTo>
                    <a:cubicBezTo>
                      <a:pt x="300" y="124"/>
                      <a:pt x="304" y="116"/>
                      <a:pt x="309" y="106"/>
                    </a:cubicBezTo>
                    <a:cubicBezTo>
                      <a:pt x="314" y="96"/>
                      <a:pt x="318" y="90"/>
                      <a:pt x="320" y="72"/>
                    </a:cubicBezTo>
                    <a:lnTo>
                      <a:pt x="323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9041" name="Freeform 33"/>
              <p:cNvSpPr>
                <a:spLocks/>
              </p:cNvSpPr>
              <p:nvPr/>
            </p:nvSpPr>
            <p:spPr bwMode="auto">
              <a:xfrm>
                <a:off x="2016" y="1507"/>
                <a:ext cx="325" cy="120"/>
              </a:xfrm>
              <a:custGeom>
                <a:avLst/>
                <a:gdLst>
                  <a:gd name="T0" fmla="*/ 323 w 325"/>
                  <a:gd name="T1" fmla="*/ 0 h 120"/>
                  <a:gd name="T2" fmla="*/ 0 w 325"/>
                  <a:gd name="T3" fmla="*/ 37 h 120"/>
                  <a:gd name="T4" fmla="*/ 21 w 325"/>
                  <a:gd name="T5" fmla="*/ 120 h 120"/>
                  <a:gd name="T6" fmla="*/ 301 w 325"/>
                  <a:gd name="T7" fmla="*/ 120 h 120"/>
                  <a:gd name="T8" fmla="*/ 320 w 325"/>
                  <a:gd name="T9" fmla="*/ 72 h 120"/>
                  <a:gd name="T10" fmla="*/ 323 w 325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5" h="120">
                    <a:moveTo>
                      <a:pt x="323" y="0"/>
                    </a:moveTo>
                    <a:lnTo>
                      <a:pt x="0" y="37"/>
                    </a:lnTo>
                    <a:lnTo>
                      <a:pt x="21" y="120"/>
                    </a:lnTo>
                    <a:cubicBezTo>
                      <a:pt x="21" y="120"/>
                      <a:pt x="161" y="120"/>
                      <a:pt x="301" y="120"/>
                    </a:cubicBezTo>
                    <a:cubicBezTo>
                      <a:pt x="325" y="77"/>
                      <a:pt x="316" y="92"/>
                      <a:pt x="320" y="72"/>
                    </a:cubicBezTo>
                    <a:lnTo>
                      <a:pt x="3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75788" name="Line 34"/>
              <p:cNvSpPr>
                <a:spLocks noChangeShapeType="1"/>
              </p:cNvSpPr>
              <p:nvPr/>
            </p:nvSpPr>
            <p:spPr bwMode="auto">
              <a:xfrm>
                <a:off x="2096" y="864"/>
                <a:ext cx="213" cy="6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89" name="Line 35"/>
              <p:cNvSpPr>
                <a:spLocks noChangeShapeType="1"/>
              </p:cNvSpPr>
              <p:nvPr/>
            </p:nvSpPr>
            <p:spPr bwMode="auto">
              <a:xfrm>
                <a:off x="2136" y="1219"/>
                <a:ext cx="115" cy="29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0" name="Line 36"/>
              <p:cNvSpPr>
                <a:spLocks noChangeShapeType="1"/>
              </p:cNvSpPr>
              <p:nvPr/>
            </p:nvSpPr>
            <p:spPr bwMode="auto">
              <a:xfrm>
                <a:off x="2083" y="832"/>
                <a:ext cx="133" cy="98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9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9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99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20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Reduce Inventory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idx="1"/>
          </p:nvPr>
        </p:nvSpPr>
        <p:spPr>
          <a:xfrm>
            <a:off x="850900" y="1238250"/>
            <a:ext cx="7404100" cy="3457575"/>
          </a:xfrm>
        </p:spPr>
        <p:txBody>
          <a:bodyPr/>
          <a:lstStyle/>
          <a:p>
            <a:pPr>
              <a:buFont typeface="Arial Unicode MS" pitchFamily="34" charset="-128"/>
              <a:buChar char="◉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Reducing inventory uncovers the “rocks”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Problems are exposed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Ultimately there will </a:t>
            </a:r>
            <a:br>
              <a:rPr lang="en-US" altLang="en-US" b="0" smtClean="0">
                <a:latin typeface="Arial" pitchFamily="34" charset="0"/>
                <a:cs typeface="Arial" pitchFamily="34" charset="0"/>
              </a:rPr>
            </a:br>
            <a:r>
              <a:rPr lang="en-US" altLang="en-US" b="0" smtClean="0">
                <a:latin typeface="Arial" pitchFamily="34" charset="0"/>
                <a:cs typeface="Arial" pitchFamily="34" charset="0"/>
              </a:rPr>
              <a:t>be virtually no </a:t>
            </a:r>
            <a:br>
              <a:rPr lang="en-US" altLang="en-US" b="0" smtClean="0">
                <a:latin typeface="Arial" pitchFamily="34" charset="0"/>
                <a:cs typeface="Arial" pitchFamily="34" charset="0"/>
              </a:rPr>
            </a:br>
            <a:r>
              <a:rPr lang="en-US" altLang="en-US" b="0" smtClean="0">
                <a:latin typeface="Arial" pitchFamily="34" charset="0"/>
                <a:cs typeface="Arial" pitchFamily="34" charset="0"/>
              </a:rPr>
              <a:t>inventory and no </a:t>
            </a:r>
            <a:br>
              <a:rPr lang="en-US" altLang="en-US" b="0" smtClean="0">
                <a:latin typeface="Arial" pitchFamily="34" charset="0"/>
                <a:cs typeface="Arial" pitchFamily="34" charset="0"/>
              </a:rPr>
            </a:br>
            <a:r>
              <a:rPr lang="en-US" altLang="en-US" b="0" smtClean="0">
                <a:latin typeface="Arial" pitchFamily="34" charset="0"/>
                <a:cs typeface="Arial" pitchFamily="34" charset="0"/>
              </a:rPr>
              <a:t>problems</a:t>
            </a:r>
          </a:p>
          <a:p>
            <a:pPr>
              <a:buFont typeface="Arial Unicode MS" pitchFamily="34" charset="-128"/>
              <a:buChar char="◉"/>
            </a:pPr>
            <a:r>
              <a:rPr lang="en-US" altLang="en-US" b="0" smtClean="0">
                <a:latin typeface="Arial" pitchFamily="34" charset="0"/>
                <a:cs typeface="Arial" pitchFamily="34" charset="0"/>
              </a:rPr>
              <a:t>Shingo says “Inventory is evil”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251575" y="1885950"/>
            <a:ext cx="2438400" cy="1828800"/>
            <a:chOff x="5461000" y="4038600"/>
            <a:chExt cx="1955800" cy="1955800"/>
          </a:xfrm>
        </p:grpSpPr>
        <p:sp>
          <p:nvSpPr>
            <p:cNvPr id="7" name="Oval 6"/>
            <p:cNvSpPr/>
            <p:nvPr/>
          </p:nvSpPr>
          <p:spPr>
            <a:xfrm>
              <a:off x="5461000" y="4038600"/>
              <a:ext cx="1955800" cy="1955800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7829" name="TextBox 7"/>
            <p:cNvSpPr txBox="1">
              <a:spLocks noChangeArrowheads="1"/>
            </p:cNvSpPr>
            <p:nvPr/>
          </p:nvSpPr>
          <p:spPr bwMode="auto">
            <a:xfrm>
              <a:off x="5624093" y="4781980"/>
              <a:ext cx="1626720" cy="62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3200" b="1">
                  <a:solidFill>
                    <a:srgbClr val="FFFFFF"/>
                  </a:solidFill>
                </a:rPr>
                <a:t>Inventory</a:t>
              </a:r>
            </a:p>
          </p:txBody>
        </p:sp>
        <p:cxnSp>
          <p:nvCxnSpPr>
            <p:cNvPr id="9" name="Straight Connector 8"/>
            <p:cNvCxnSpPr>
              <a:stCxn id="7" idx="7"/>
              <a:endCxn id="7" idx="3"/>
            </p:cNvCxnSpPr>
            <p:nvPr/>
          </p:nvCxnSpPr>
          <p:spPr>
            <a:xfrm flipH="1">
              <a:off x="5747495" y="4325095"/>
              <a:ext cx="1382812" cy="1382812"/>
            </a:xfrm>
            <a:prstGeom prst="line">
              <a:avLst/>
            </a:prstGeom>
            <a:ln w="571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Reduce Lot Sizes</a:t>
            </a:r>
          </a:p>
        </p:txBody>
      </p:sp>
      <p:sp>
        <p:nvSpPr>
          <p:cNvPr id="244739" name="Rectangle 3"/>
          <p:cNvSpPr>
            <a:spLocks noChangeArrowheads="1"/>
          </p:cNvSpPr>
          <p:nvPr/>
        </p:nvSpPr>
        <p:spPr bwMode="auto">
          <a:xfrm>
            <a:off x="806450" y="1165622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16.4</a:t>
            </a:r>
          </a:p>
        </p:txBody>
      </p:sp>
      <p:sp>
        <p:nvSpPr>
          <p:cNvPr id="244741" name="Line 5"/>
          <p:cNvSpPr>
            <a:spLocks noChangeShapeType="1"/>
          </p:cNvSpPr>
          <p:nvPr/>
        </p:nvSpPr>
        <p:spPr bwMode="auto">
          <a:xfrm>
            <a:off x="1473200" y="3238500"/>
            <a:ext cx="4927600" cy="0"/>
          </a:xfrm>
          <a:prstGeom prst="line">
            <a:avLst/>
          </a:prstGeom>
          <a:noFill/>
          <a:ln w="57150">
            <a:solidFill>
              <a:schemeClr val="accent5"/>
            </a:solidFill>
            <a:prstDash val="dash"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44743" name="Line 7"/>
          <p:cNvSpPr>
            <a:spLocks noChangeShapeType="1"/>
          </p:cNvSpPr>
          <p:nvPr/>
        </p:nvSpPr>
        <p:spPr bwMode="auto">
          <a:xfrm>
            <a:off x="1435100" y="3676650"/>
            <a:ext cx="4927600" cy="0"/>
          </a:xfrm>
          <a:prstGeom prst="line">
            <a:avLst/>
          </a:prstGeom>
          <a:noFill/>
          <a:ln w="57150">
            <a:solidFill>
              <a:srgbClr val="4BACC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44" name="Group 8"/>
          <p:cNvGrpSpPr>
            <a:grpSpLocks/>
          </p:cNvGrpSpPr>
          <p:nvPr/>
        </p:nvGrpSpPr>
        <p:grpSpPr bwMode="auto">
          <a:xfrm>
            <a:off x="631826" y="1644254"/>
            <a:ext cx="7724775" cy="2853928"/>
            <a:chOff x="398" y="1101"/>
            <a:chExt cx="4866" cy="2397"/>
          </a:xfrm>
        </p:grpSpPr>
        <p:sp>
          <p:nvSpPr>
            <p:cNvPr id="78862" name="Freeform 9"/>
            <p:cNvSpPr>
              <a:spLocks/>
            </p:cNvSpPr>
            <p:nvPr/>
          </p:nvSpPr>
          <p:spPr bwMode="auto">
            <a:xfrm>
              <a:off x="912" y="1288"/>
              <a:ext cx="4352" cy="1888"/>
            </a:xfrm>
            <a:custGeom>
              <a:avLst/>
              <a:gdLst>
                <a:gd name="T0" fmla="*/ 0 w 4352"/>
                <a:gd name="T1" fmla="*/ 0 h 1888"/>
                <a:gd name="T2" fmla="*/ 0 w 4352"/>
                <a:gd name="T3" fmla="*/ 1888 h 1888"/>
                <a:gd name="T4" fmla="*/ 4352 w 4352"/>
                <a:gd name="T5" fmla="*/ 1888 h 1888"/>
                <a:gd name="T6" fmla="*/ 0 60000 65536"/>
                <a:gd name="T7" fmla="*/ 0 60000 65536"/>
                <a:gd name="T8" fmla="*/ 0 60000 65536"/>
                <a:gd name="T9" fmla="*/ 0 w 4352"/>
                <a:gd name="T10" fmla="*/ 0 h 1888"/>
                <a:gd name="T11" fmla="*/ 4352 w 4352"/>
                <a:gd name="T12" fmla="*/ 1888 h 18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52" h="1888">
                  <a:moveTo>
                    <a:pt x="0" y="0"/>
                  </a:moveTo>
                  <a:lnTo>
                    <a:pt x="0" y="1888"/>
                  </a:lnTo>
                  <a:lnTo>
                    <a:pt x="4352" y="188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3" name="Rectangle 10"/>
            <p:cNvSpPr>
              <a:spLocks noChangeArrowheads="1"/>
            </p:cNvSpPr>
            <p:nvPr/>
          </p:nvSpPr>
          <p:spPr bwMode="auto">
            <a:xfrm>
              <a:off x="558" y="1101"/>
              <a:ext cx="476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485000"/>
                </a:lnSpc>
              </a:pPr>
              <a:r>
                <a:rPr lang="en-US" altLang="en-US" sz="1600"/>
                <a:t>200  –</a:t>
              </a:r>
            </a:p>
            <a:p>
              <a:pPr>
                <a:lnSpc>
                  <a:spcPct val="485000"/>
                </a:lnSpc>
              </a:pPr>
              <a:r>
                <a:rPr lang="en-US" altLang="en-US" sz="1600"/>
                <a:t>100  –</a:t>
              </a:r>
            </a:p>
          </p:txBody>
        </p:sp>
        <p:sp>
          <p:nvSpPr>
            <p:cNvPr id="78864" name="Rectangle 11"/>
            <p:cNvSpPr>
              <a:spLocks noChangeArrowheads="1"/>
            </p:cNvSpPr>
            <p:nvPr/>
          </p:nvSpPr>
          <p:spPr bwMode="auto">
            <a:xfrm rot="16200000">
              <a:off x="72" y="1957"/>
              <a:ext cx="86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Inventory</a:t>
              </a:r>
            </a:p>
          </p:txBody>
        </p:sp>
        <p:sp>
          <p:nvSpPr>
            <p:cNvPr id="78865" name="Rectangle 12"/>
            <p:cNvSpPr>
              <a:spLocks noChangeArrowheads="1"/>
            </p:cNvSpPr>
            <p:nvPr/>
          </p:nvSpPr>
          <p:spPr bwMode="auto">
            <a:xfrm>
              <a:off x="2686" y="3214"/>
              <a:ext cx="398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/>
                <a:t>Time</a:t>
              </a:r>
            </a:p>
          </p:txBody>
        </p:sp>
      </p:grpSp>
      <p:grpSp>
        <p:nvGrpSpPr>
          <p:cNvPr id="244749" name="Group 13"/>
          <p:cNvGrpSpPr>
            <a:grpSpLocks/>
          </p:cNvGrpSpPr>
          <p:nvPr/>
        </p:nvGrpSpPr>
        <p:grpSpPr bwMode="auto">
          <a:xfrm>
            <a:off x="5000624" y="2671762"/>
            <a:ext cx="3794125" cy="966788"/>
            <a:chOff x="3150" y="1964"/>
            <a:chExt cx="2390" cy="812"/>
          </a:xfrm>
        </p:grpSpPr>
        <p:sp>
          <p:nvSpPr>
            <p:cNvPr id="78860" name="Rectangle 14"/>
            <p:cNvSpPr>
              <a:spLocks noChangeArrowheads="1"/>
            </p:cNvSpPr>
            <p:nvPr/>
          </p:nvSpPr>
          <p:spPr bwMode="auto">
            <a:xfrm>
              <a:off x="3150" y="1964"/>
              <a:ext cx="2390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81000" indent="-3810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i="1"/>
                <a:t>Q</a:t>
              </a:r>
              <a:r>
                <a:rPr lang="en-US" altLang="en-US" baseline="-25000"/>
                <a:t>2</a:t>
              </a:r>
              <a:r>
                <a:rPr lang="en-US" altLang="en-US"/>
                <a:t>	When average order size = 100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average inventory is 50</a:t>
              </a:r>
            </a:p>
          </p:txBody>
        </p:sp>
        <p:sp>
          <p:nvSpPr>
            <p:cNvPr id="78861" name="Freeform 15"/>
            <p:cNvSpPr>
              <a:spLocks/>
            </p:cNvSpPr>
            <p:nvPr/>
          </p:nvSpPr>
          <p:spPr bwMode="auto">
            <a:xfrm>
              <a:off x="3312" y="2232"/>
              <a:ext cx="112" cy="544"/>
            </a:xfrm>
            <a:custGeom>
              <a:avLst/>
              <a:gdLst>
                <a:gd name="T0" fmla="*/ 24 w 112"/>
                <a:gd name="T1" fmla="*/ 0 h 544"/>
                <a:gd name="T2" fmla="*/ 32 w 112"/>
                <a:gd name="T3" fmla="*/ 248 h 544"/>
                <a:gd name="T4" fmla="*/ 112 w 112"/>
                <a:gd name="T5" fmla="*/ 544 h 544"/>
                <a:gd name="T6" fmla="*/ 0 60000 65536"/>
                <a:gd name="T7" fmla="*/ 0 60000 65536"/>
                <a:gd name="T8" fmla="*/ 0 60000 65536"/>
                <a:gd name="T9" fmla="*/ 0 w 112"/>
                <a:gd name="T10" fmla="*/ 0 h 544"/>
                <a:gd name="T11" fmla="*/ 112 w 112"/>
                <a:gd name="T12" fmla="*/ 544 h 5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" h="544">
                  <a:moveTo>
                    <a:pt x="24" y="0"/>
                  </a:moveTo>
                  <a:cubicBezTo>
                    <a:pt x="25" y="41"/>
                    <a:pt x="0" y="104"/>
                    <a:pt x="32" y="248"/>
                  </a:cubicBezTo>
                  <a:cubicBezTo>
                    <a:pt x="64" y="392"/>
                    <a:pt x="95" y="482"/>
                    <a:pt x="112" y="544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52" name="Group 16"/>
          <p:cNvGrpSpPr>
            <a:grpSpLocks/>
          </p:cNvGrpSpPr>
          <p:nvPr/>
        </p:nvGrpSpPr>
        <p:grpSpPr bwMode="auto">
          <a:xfrm>
            <a:off x="4252914" y="1862137"/>
            <a:ext cx="4008438" cy="1338263"/>
            <a:chOff x="2679" y="1284"/>
            <a:chExt cx="2525" cy="1124"/>
          </a:xfrm>
        </p:grpSpPr>
        <p:sp>
          <p:nvSpPr>
            <p:cNvPr id="78858" name="Rectangle 17"/>
            <p:cNvSpPr>
              <a:spLocks noChangeArrowheads="1"/>
            </p:cNvSpPr>
            <p:nvPr/>
          </p:nvSpPr>
          <p:spPr bwMode="auto">
            <a:xfrm>
              <a:off x="2814" y="1284"/>
              <a:ext cx="2390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81000" indent="-3810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i="1"/>
                <a:t>Q</a:t>
              </a:r>
              <a:r>
                <a:rPr lang="en-US" altLang="en-US" baseline="-25000"/>
                <a:t>1</a:t>
              </a:r>
              <a:r>
                <a:rPr lang="en-US" altLang="en-US"/>
                <a:t>	When average order size = 200</a:t>
              </a:r>
            </a:p>
            <a:p>
              <a:pPr>
                <a:lnSpc>
                  <a:spcPct val="85000"/>
                </a:lnSpc>
              </a:pPr>
              <a:r>
                <a:rPr lang="en-US" altLang="en-US"/>
                <a:t>	average inventory is 100</a:t>
              </a:r>
            </a:p>
          </p:txBody>
        </p:sp>
        <p:sp>
          <p:nvSpPr>
            <p:cNvPr id="78859" name="Freeform 18"/>
            <p:cNvSpPr>
              <a:spLocks/>
            </p:cNvSpPr>
            <p:nvPr/>
          </p:nvSpPr>
          <p:spPr bwMode="auto">
            <a:xfrm>
              <a:off x="2679" y="1496"/>
              <a:ext cx="273" cy="912"/>
            </a:xfrm>
            <a:custGeom>
              <a:avLst/>
              <a:gdLst>
                <a:gd name="T0" fmla="*/ 273 w 273"/>
                <a:gd name="T1" fmla="*/ 0 h 912"/>
                <a:gd name="T2" fmla="*/ 113 w 273"/>
                <a:gd name="T3" fmla="*/ 112 h 912"/>
                <a:gd name="T4" fmla="*/ 17 w 273"/>
                <a:gd name="T5" fmla="*/ 352 h 912"/>
                <a:gd name="T6" fmla="*/ 9 w 273"/>
                <a:gd name="T7" fmla="*/ 912 h 9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3"/>
                <a:gd name="T13" fmla="*/ 0 h 912"/>
                <a:gd name="T14" fmla="*/ 273 w 273"/>
                <a:gd name="T15" fmla="*/ 912 h 9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3" h="912">
                  <a:moveTo>
                    <a:pt x="273" y="0"/>
                  </a:moveTo>
                  <a:cubicBezTo>
                    <a:pt x="214" y="26"/>
                    <a:pt x="156" y="53"/>
                    <a:pt x="113" y="112"/>
                  </a:cubicBezTo>
                  <a:cubicBezTo>
                    <a:pt x="70" y="171"/>
                    <a:pt x="34" y="219"/>
                    <a:pt x="17" y="352"/>
                  </a:cubicBezTo>
                  <a:cubicBezTo>
                    <a:pt x="0" y="485"/>
                    <a:pt x="4" y="698"/>
                    <a:pt x="9" y="91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4740" name="Freeform 4"/>
          <p:cNvSpPr>
            <a:spLocks/>
          </p:cNvSpPr>
          <p:nvPr/>
        </p:nvSpPr>
        <p:spPr bwMode="auto">
          <a:xfrm>
            <a:off x="1473200" y="2371725"/>
            <a:ext cx="3352800" cy="1724025"/>
          </a:xfrm>
          <a:custGeom>
            <a:avLst/>
            <a:gdLst>
              <a:gd name="T0" fmla="*/ 0 w 2112"/>
              <a:gd name="T1" fmla="*/ 38100 h 1448"/>
              <a:gd name="T2" fmla="*/ 1638300 w 2112"/>
              <a:gd name="T3" fmla="*/ 2298700 h 1448"/>
              <a:gd name="T4" fmla="*/ 1638300 w 2112"/>
              <a:gd name="T5" fmla="*/ 0 h 1448"/>
              <a:gd name="T6" fmla="*/ 3352800 w 2112"/>
              <a:gd name="T7" fmla="*/ 2273300 h 1448"/>
              <a:gd name="T8" fmla="*/ 3352800 w 2112"/>
              <a:gd name="T9" fmla="*/ 0 h 1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2"/>
              <a:gd name="T16" fmla="*/ 0 h 1448"/>
              <a:gd name="T17" fmla="*/ 2112 w 2112"/>
              <a:gd name="T18" fmla="*/ 1448 h 1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2" h="1448">
                <a:moveTo>
                  <a:pt x="0" y="24"/>
                </a:moveTo>
                <a:lnTo>
                  <a:pt x="1032" y="1448"/>
                </a:lnTo>
                <a:lnTo>
                  <a:pt x="1032" y="0"/>
                </a:lnTo>
                <a:lnTo>
                  <a:pt x="2112" y="1432"/>
                </a:lnTo>
                <a:lnTo>
                  <a:pt x="2112" y="0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42" name="Freeform 6"/>
          <p:cNvSpPr>
            <a:spLocks/>
          </p:cNvSpPr>
          <p:nvPr/>
        </p:nvSpPr>
        <p:spPr bwMode="auto">
          <a:xfrm>
            <a:off x="2286000" y="3219450"/>
            <a:ext cx="3352800" cy="876300"/>
          </a:xfrm>
          <a:custGeom>
            <a:avLst/>
            <a:gdLst>
              <a:gd name="T0" fmla="*/ 0 w 2112"/>
              <a:gd name="T1" fmla="*/ 1168400 h 736"/>
              <a:gd name="T2" fmla="*/ 0 w 2112"/>
              <a:gd name="T3" fmla="*/ 50800 h 736"/>
              <a:gd name="T4" fmla="*/ 825500 w 2112"/>
              <a:gd name="T5" fmla="*/ 1155700 h 736"/>
              <a:gd name="T6" fmla="*/ 825500 w 2112"/>
              <a:gd name="T7" fmla="*/ 0 h 736"/>
              <a:gd name="T8" fmla="*/ 1701800 w 2112"/>
              <a:gd name="T9" fmla="*/ 1155700 h 736"/>
              <a:gd name="T10" fmla="*/ 1701800 w 2112"/>
              <a:gd name="T11" fmla="*/ 12700 h 736"/>
              <a:gd name="T12" fmla="*/ 2527300 w 2112"/>
              <a:gd name="T13" fmla="*/ 1155700 h 736"/>
              <a:gd name="T14" fmla="*/ 2527300 w 2112"/>
              <a:gd name="T15" fmla="*/ 12700 h 736"/>
              <a:gd name="T16" fmla="*/ 3352800 w 2112"/>
              <a:gd name="T17" fmla="*/ 1168400 h 7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12"/>
              <a:gd name="T28" fmla="*/ 0 h 736"/>
              <a:gd name="T29" fmla="*/ 2112 w 2112"/>
              <a:gd name="T30" fmla="*/ 736 h 7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12" h="736">
                <a:moveTo>
                  <a:pt x="0" y="736"/>
                </a:moveTo>
                <a:lnTo>
                  <a:pt x="0" y="32"/>
                </a:lnTo>
                <a:lnTo>
                  <a:pt x="520" y="728"/>
                </a:lnTo>
                <a:lnTo>
                  <a:pt x="520" y="0"/>
                </a:lnTo>
                <a:lnTo>
                  <a:pt x="1072" y="728"/>
                </a:lnTo>
                <a:lnTo>
                  <a:pt x="1072" y="8"/>
                </a:lnTo>
                <a:lnTo>
                  <a:pt x="1592" y="728"/>
                </a:lnTo>
                <a:lnTo>
                  <a:pt x="1592" y="8"/>
                </a:lnTo>
                <a:lnTo>
                  <a:pt x="2112" y="736"/>
                </a:ln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4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44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4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4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44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9" grpId="0" autoUpdateAnimBg="0"/>
      <p:bldP spid="244743" grpId="0" animBg="1"/>
      <p:bldP spid="244740" grpId="0" animBg="1"/>
      <p:bldP spid="2447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Reduce Lot Sizes</a:t>
            </a:r>
          </a:p>
        </p:txBody>
      </p:sp>
      <p:sp>
        <p:nvSpPr>
          <p:cNvPr id="7479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Ideal situation is to have lot sizes of one pulled from one process to the next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Often not feasible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Can use EOQ analysis to calculate desired setup time</a:t>
            </a:r>
          </a:p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Two key changes necessary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Improve material handling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setup time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172200" y="2981325"/>
            <a:ext cx="2616200" cy="1285875"/>
            <a:chOff x="6070600" y="3975100"/>
            <a:chExt cx="2616200" cy="1714500"/>
          </a:xfrm>
        </p:grpSpPr>
        <p:sp>
          <p:nvSpPr>
            <p:cNvPr id="5" name="Rectangle 4"/>
            <p:cNvSpPr/>
            <p:nvPr/>
          </p:nvSpPr>
          <p:spPr>
            <a:xfrm>
              <a:off x="6070600" y="3975100"/>
              <a:ext cx="2616200" cy="17145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74797" name="Object 45"/>
            <p:cNvGraphicFramePr>
              <a:graphicFrameLocks noChangeAspect="1"/>
            </p:cNvGraphicFramePr>
            <p:nvPr/>
          </p:nvGraphicFramePr>
          <p:xfrm>
            <a:off x="6394450" y="4445000"/>
            <a:ext cx="19685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18" name="Equation" r:id="rId4" imgW="1956240" imgH="758520" progId="Equation.3">
                    <p:embed/>
                  </p:oleObj>
                </mc:Choice>
                <mc:Fallback>
                  <p:oleObj name="Equation" r:id="rId4" imgW="1956240" imgH="758520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4450" y="4445000"/>
                          <a:ext cx="1968500" cy="774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Lot Size Example</a:t>
            </a:r>
          </a:p>
        </p:txBody>
      </p:sp>
      <p:sp>
        <p:nvSpPr>
          <p:cNvPr id="248835" name="Rectangle 3"/>
          <p:cNvSpPr>
            <a:spLocks noChangeArrowheads="1"/>
          </p:cNvSpPr>
          <p:nvPr/>
        </p:nvSpPr>
        <p:spPr bwMode="auto">
          <a:xfrm>
            <a:off x="1063625" y="1090485"/>
            <a:ext cx="72263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r"/>
                <a:tab pos="673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000"/>
              <a:t>	=	Annual demand = 400,000 units</a:t>
            </a:r>
          </a:p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000"/>
              <a:t>	=	Daily demand = 400,000/250 = 1,600 per day</a:t>
            </a:r>
          </a:p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000"/>
              <a:t>	=	Daily production rate = 4,000 units</a:t>
            </a:r>
          </a:p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000"/>
              <a:t>	=	EOQ desired = 400</a:t>
            </a:r>
          </a:p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000"/>
              <a:t>	=	Holding cost = $20 per unit</a:t>
            </a:r>
          </a:p>
          <a:p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2000"/>
              <a:t>	=	Setup cost (to be determined)</a:t>
            </a:r>
          </a:p>
        </p:txBody>
      </p:sp>
      <p:sp>
        <p:nvSpPr>
          <p:cNvPr id="248854" name="Text Box 22"/>
          <p:cNvSpPr txBox="1">
            <a:spLocks noChangeArrowheads="1"/>
          </p:cNvSpPr>
          <p:nvPr/>
        </p:nvSpPr>
        <p:spPr bwMode="auto">
          <a:xfrm>
            <a:off x="760414" y="4204097"/>
            <a:ext cx="75328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/>
              <a:t>Setup time = $2.40/($30/hour) = 0.08 hr = 4.8 minutes</a:t>
            </a:r>
          </a:p>
        </p:txBody>
      </p:sp>
      <p:graphicFrame>
        <p:nvGraphicFramePr>
          <p:cNvPr id="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094132"/>
              </p:ext>
            </p:extLst>
          </p:nvPr>
        </p:nvGraphicFramePr>
        <p:xfrm>
          <a:off x="1310331" y="3111213"/>
          <a:ext cx="5510599" cy="1092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8" name="Equation" r:id="rId4" imgW="6811200" imgH="1791720" progId="Equation.3">
                  <p:embed/>
                </p:oleObj>
              </mc:Choice>
              <mc:Fallback>
                <p:oleObj name="Equation" r:id="rId4" imgW="6811200" imgH="179172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0331" y="3111213"/>
                        <a:ext cx="5510599" cy="1092884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127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4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autoUpdateAnimBg="0"/>
      <p:bldP spid="24885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Setup Costs</a:t>
            </a:r>
          </a:p>
        </p:txBody>
      </p:sp>
      <p:sp>
        <p:nvSpPr>
          <p:cNvPr id="87042" name="Content Placeholder 1"/>
          <p:cNvSpPr>
            <a:spLocks noGrp="1"/>
          </p:cNvSpPr>
          <p:nvPr>
            <p:ph idx="1"/>
          </p:nvPr>
        </p:nvSpPr>
        <p:spPr>
          <a:xfrm>
            <a:off x="820738" y="1200151"/>
            <a:ext cx="76327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High setup costs encourage large lot sizes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Reducing setup costs reduces lot size and reduces average inventory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Setup time can be reduced through preparation prior to shutdown and changeover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Lower Setup Costs</a:t>
            </a:r>
          </a:p>
        </p:txBody>
      </p:sp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457200" y="937022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16.5</a:t>
            </a:r>
          </a:p>
        </p:txBody>
      </p:sp>
      <p:sp>
        <p:nvSpPr>
          <p:cNvPr id="252932" name="Freeform 4"/>
          <p:cNvSpPr>
            <a:spLocks/>
          </p:cNvSpPr>
          <p:nvPr/>
        </p:nvSpPr>
        <p:spPr bwMode="auto">
          <a:xfrm>
            <a:off x="1143000" y="1828801"/>
            <a:ext cx="4864100" cy="1175147"/>
          </a:xfrm>
          <a:custGeom>
            <a:avLst/>
            <a:gdLst>
              <a:gd name="T0" fmla="*/ 0 w 3064"/>
              <a:gd name="T1" fmla="*/ 0 h 987"/>
              <a:gd name="T2" fmla="*/ 165100 w 3064"/>
              <a:gd name="T3" fmla="*/ 660400 h 987"/>
              <a:gd name="T4" fmla="*/ 419100 w 3064"/>
              <a:gd name="T5" fmla="*/ 1117600 h 987"/>
              <a:gd name="T6" fmla="*/ 660400 w 3064"/>
              <a:gd name="T7" fmla="*/ 1358900 h 987"/>
              <a:gd name="T8" fmla="*/ 1104900 w 3064"/>
              <a:gd name="T9" fmla="*/ 1536700 h 987"/>
              <a:gd name="T10" fmla="*/ 1701800 w 3064"/>
              <a:gd name="T11" fmla="*/ 1536700 h 987"/>
              <a:gd name="T12" fmla="*/ 2184400 w 3064"/>
              <a:gd name="T13" fmla="*/ 1447800 h 987"/>
              <a:gd name="T14" fmla="*/ 3302000 w 3064"/>
              <a:gd name="T15" fmla="*/ 1054100 h 987"/>
              <a:gd name="T16" fmla="*/ 4864100 w 3064"/>
              <a:gd name="T17" fmla="*/ 355600 h 98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064"/>
              <a:gd name="T28" fmla="*/ 0 h 987"/>
              <a:gd name="T29" fmla="*/ 3064 w 3064"/>
              <a:gd name="T30" fmla="*/ 987 h 98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064" h="987">
                <a:moveTo>
                  <a:pt x="0" y="0"/>
                </a:moveTo>
                <a:cubicBezTo>
                  <a:pt x="30" y="149"/>
                  <a:pt x="60" y="299"/>
                  <a:pt x="104" y="416"/>
                </a:cubicBezTo>
                <a:cubicBezTo>
                  <a:pt x="148" y="533"/>
                  <a:pt x="212" y="631"/>
                  <a:pt x="264" y="704"/>
                </a:cubicBezTo>
                <a:cubicBezTo>
                  <a:pt x="316" y="777"/>
                  <a:pt x="344" y="812"/>
                  <a:pt x="416" y="856"/>
                </a:cubicBezTo>
                <a:cubicBezTo>
                  <a:pt x="488" y="900"/>
                  <a:pt x="587" y="949"/>
                  <a:pt x="696" y="968"/>
                </a:cubicBezTo>
                <a:cubicBezTo>
                  <a:pt x="805" y="987"/>
                  <a:pt x="959" y="977"/>
                  <a:pt x="1072" y="968"/>
                </a:cubicBezTo>
                <a:cubicBezTo>
                  <a:pt x="1185" y="959"/>
                  <a:pt x="1208" y="963"/>
                  <a:pt x="1376" y="912"/>
                </a:cubicBezTo>
                <a:cubicBezTo>
                  <a:pt x="1544" y="861"/>
                  <a:pt x="1799" y="779"/>
                  <a:pt x="2080" y="664"/>
                </a:cubicBezTo>
                <a:cubicBezTo>
                  <a:pt x="2361" y="549"/>
                  <a:pt x="2712" y="386"/>
                  <a:pt x="3064" y="224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2933" name="Group 5"/>
          <p:cNvGrpSpPr>
            <a:grpSpLocks/>
          </p:cNvGrpSpPr>
          <p:nvPr/>
        </p:nvGrpSpPr>
        <p:grpSpPr bwMode="auto">
          <a:xfrm>
            <a:off x="1889126" y="1896666"/>
            <a:ext cx="2289175" cy="998934"/>
            <a:chOff x="1190" y="1417"/>
            <a:chExt cx="1442" cy="839"/>
          </a:xfrm>
        </p:grpSpPr>
        <p:sp>
          <p:nvSpPr>
            <p:cNvPr id="89118" name="Rectangle 6"/>
            <p:cNvSpPr>
              <a:spLocks noChangeArrowheads="1"/>
            </p:cNvSpPr>
            <p:nvPr/>
          </p:nvSpPr>
          <p:spPr bwMode="auto">
            <a:xfrm>
              <a:off x="1190" y="1417"/>
              <a:ext cx="1442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/>
                <a:t>Sum of ordering and holding costs</a:t>
              </a:r>
            </a:p>
          </p:txBody>
        </p:sp>
        <p:sp>
          <p:nvSpPr>
            <p:cNvPr id="89119" name="Line 7"/>
            <p:cNvSpPr>
              <a:spLocks noChangeShapeType="1"/>
            </p:cNvSpPr>
            <p:nvPr/>
          </p:nvSpPr>
          <p:spPr bwMode="auto">
            <a:xfrm flipH="1">
              <a:off x="1312" y="1760"/>
              <a:ext cx="504" cy="4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2936" name="Line 8"/>
          <p:cNvSpPr>
            <a:spLocks noChangeShapeType="1"/>
          </p:cNvSpPr>
          <p:nvPr/>
        </p:nvSpPr>
        <p:spPr bwMode="auto">
          <a:xfrm flipH="1">
            <a:off x="2679700" y="2305050"/>
            <a:ext cx="203200" cy="1085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2937" name="Group 9"/>
          <p:cNvGrpSpPr>
            <a:grpSpLocks/>
          </p:cNvGrpSpPr>
          <p:nvPr/>
        </p:nvGrpSpPr>
        <p:grpSpPr bwMode="auto">
          <a:xfrm>
            <a:off x="1125539" y="1722835"/>
            <a:ext cx="6840537" cy="2601515"/>
            <a:chOff x="709" y="1271"/>
            <a:chExt cx="4309" cy="2185"/>
          </a:xfrm>
        </p:grpSpPr>
        <p:sp>
          <p:nvSpPr>
            <p:cNvPr id="252938" name="Line 10"/>
            <p:cNvSpPr>
              <a:spLocks noChangeShapeType="1"/>
            </p:cNvSpPr>
            <p:nvPr/>
          </p:nvSpPr>
          <p:spPr bwMode="auto">
            <a:xfrm flipV="1">
              <a:off x="709" y="1408"/>
              <a:ext cx="3478" cy="2048"/>
            </a:xfrm>
            <a:prstGeom prst="line">
              <a:avLst/>
            </a:prstGeom>
            <a:noFill/>
            <a:ln w="57150" cmpd="sng">
              <a:solidFill>
                <a:schemeClr val="accent4">
                  <a:lumMod val="75000"/>
                </a:schemeClr>
              </a:solidFill>
              <a:prstDash val="dash"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9117" name="Rectangle 11"/>
            <p:cNvSpPr>
              <a:spLocks noChangeArrowheads="1"/>
            </p:cNvSpPr>
            <p:nvPr/>
          </p:nvSpPr>
          <p:spPr bwMode="auto">
            <a:xfrm>
              <a:off x="4102" y="1271"/>
              <a:ext cx="91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Holding cost</a:t>
              </a:r>
            </a:p>
          </p:txBody>
        </p:sp>
      </p:grpSp>
      <p:grpSp>
        <p:nvGrpSpPr>
          <p:cNvPr id="252940" name="Group 12"/>
          <p:cNvGrpSpPr>
            <a:grpSpLocks/>
          </p:cNvGrpSpPr>
          <p:nvPr/>
        </p:nvGrpSpPr>
        <p:grpSpPr bwMode="auto">
          <a:xfrm>
            <a:off x="3784601" y="3627835"/>
            <a:ext cx="2944813" cy="553640"/>
            <a:chOff x="2384" y="2871"/>
            <a:chExt cx="1855" cy="465"/>
          </a:xfrm>
        </p:grpSpPr>
        <p:sp>
          <p:nvSpPr>
            <p:cNvPr id="89114" name="Rectangle 13"/>
            <p:cNvSpPr>
              <a:spLocks noChangeArrowheads="1"/>
            </p:cNvSpPr>
            <p:nvPr/>
          </p:nvSpPr>
          <p:spPr bwMode="auto">
            <a:xfrm>
              <a:off x="2752" y="2871"/>
              <a:ext cx="148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Setup cost curve (</a:t>
              </a:r>
              <a:r>
                <a:rPr lang="en-US" altLang="en-US" i="1"/>
                <a:t>S</a:t>
              </a:r>
              <a:r>
                <a:rPr lang="en-US" altLang="en-US" baseline="-25000"/>
                <a:t>1</a:t>
              </a:r>
              <a:r>
                <a:rPr lang="en-US" altLang="en-US"/>
                <a:t>)</a:t>
              </a:r>
            </a:p>
          </p:txBody>
        </p:sp>
        <p:sp>
          <p:nvSpPr>
            <p:cNvPr id="89115" name="Line 14"/>
            <p:cNvSpPr>
              <a:spLocks noChangeShapeType="1"/>
            </p:cNvSpPr>
            <p:nvPr/>
          </p:nvSpPr>
          <p:spPr bwMode="auto">
            <a:xfrm flipH="1">
              <a:off x="2384" y="2999"/>
              <a:ext cx="368" cy="3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943" name="Group 15"/>
          <p:cNvGrpSpPr>
            <a:grpSpLocks/>
          </p:cNvGrpSpPr>
          <p:nvPr/>
        </p:nvGrpSpPr>
        <p:grpSpPr bwMode="auto">
          <a:xfrm>
            <a:off x="1143000" y="1828800"/>
            <a:ext cx="4737100" cy="2476500"/>
            <a:chOff x="720" y="1360"/>
            <a:chExt cx="2984" cy="2080"/>
          </a:xfrm>
        </p:grpSpPr>
        <p:sp>
          <p:nvSpPr>
            <p:cNvPr id="89110" name="Freeform 16"/>
            <p:cNvSpPr>
              <a:spLocks/>
            </p:cNvSpPr>
            <p:nvPr/>
          </p:nvSpPr>
          <p:spPr bwMode="auto">
            <a:xfrm>
              <a:off x="752" y="1360"/>
              <a:ext cx="2952" cy="1395"/>
            </a:xfrm>
            <a:custGeom>
              <a:avLst/>
              <a:gdLst>
                <a:gd name="T0" fmla="*/ 0 w 2952"/>
                <a:gd name="T1" fmla="*/ 0 h 1395"/>
                <a:gd name="T2" fmla="*/ 120 w 2952"/>
                <a:gd name="T3" fmla="*/ 632 h 1395"/>
                <a:gd name="T4" fmla="*/ 272 w 2952"/>
                <a:gd name="T5" fmla="*/ 1024 h 1395"/>
                <a:gd name="T6" fmla="*/ 440 w 2952"/>
                <a:gd name="T7" fmla="*/ 1256 h 1395"/>
                <a:gd name="T8" fmla="*/ 632 w 2952"/>
                <a:gd name="T9" fmla="*/ 1376 h 1395"/>
                <a:gd name="T10" fmla="*/ 776 w 2952"/>
                <a:gd name="T11" fmla="*/ 1392 h 1395"/>
                <a:gd name="T12" fmla="*/ 1040 w 2952"/>
                <a:gd name="T13" fmla="*/ 1320 h 1395"/>
                <a:gd name="T14" fmla="*/ 1504 w 2952"/>
                <a:gd name="T15" fmla="*/ 1112 h 1395"/>
                <a:gd name="T16" fmla="*/ 2176 w 2952"/>
                <a:gd name="T17" fmla="*/ 728 h 1395"/>
                <a:gd name="T18" fmla="*/ 2952 w 2952"/>
                <a:gd name="T19" fmla="*/ 256 h 139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52"/>
                <a:gd name="T31" fmla="*/ 0 h 1395"/>
                <a:gd name="T32" fmla="*/ 2952 w 2952"/>
                <a:gd name="T33" fmla="*/ 1395 h 139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52" h="1395">
                  <a:moveTo>
                    <a:pt x="0" y="0"/>
                  </a:moveTo>
                  <a:cubicBezTo>
                    <a:pt x="37" y="230"/>
                    <a:pt x="75" y="461"/>
                    <a:pt x="120" y="632"/>
                  </a:cubicBezTo>
                  <a:cubicBezTo>
                    <a:pt x="165" y="803"/>
                    <a:pt x="219" y="920"/>
                    <a:pt x="272" y="1024"/>
                  </a:cubicBezTo>
                  <a:cubicBezTo>
                    <a:pt x="325" y="1128"/>
                    <a:pt x="380" y="1197"/>
                    <a:pt x="440" y="1256"/>
                  </a:cubicBezTo>
                  <a:cubicBezTo>
                    <a:pt x="500" y="1315"/>
                    <a:pt x="579" y="1357"/>
                    <a:pt x="632" y="1376"/>
                  </a:cubicBezTo>
                  <a:cubicBezTo>
                    <a:pt x="685" y="1395"/>
                    <a:pt x="712" y="1395"/>
                    <a:pt x="776" y="1392"/>
                  </a:cubicBezTo>
                  <a:cubicBezTo>
                    <a:pt x="840" y="1389"/>
                    <a:pt x="919" y="1367"/>
                    <a:pt x="1040" y="1320"/>
                  </a:cubicBezTo>
                  <a:cubicBezTo>
                    <a:pt x="1161" y="1273"/>
                    <a:pt x="1315" y="1211"/>
                    <a:pt x="1504" y="1112"/>
                  </a:cubicBezTo>
                  <a:cubicBezTo>
                    <a:pt x="1693" y="1013"/>
                    <a:pt x="1935" y="871"/>
                    <a:pt x="2176" y="728"/>
                  </a:cubicBezTo>
                  <a:cubicBezTo>
                    <a:pt x="2417" y="585"/>
                    <a:pt x="2684" y="420"/>
                    <a:pt x="2952" y="256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1" name="Freeform 17"/>
            <p:cNvSpPr>
              <a:spLocks/>
            </p:cNvSpPr>
            <p:nvPr/>
          </p:nvSpPr>
          <p:spPr bwMode="auto">
            <a:xfrm>
              <a:off x="720" y="1819"/>
              <a:ext cx="2229" cy="1621"/>
            </a:xfrm>
            <a:custGeom>
              <a:avLst/>
              <a:gdLst>
                <a:gd name="T0" fmla="*/ 0 w 2229"/>
                <a:gd name="T1" fmla="*/ 0 h 1621"/>
                <a:gd name="T2" fmla="*/ 32 w 2229"/>
                <a:gd name="T3" fmla="*/ 448 h 1621"/>
                <a:gd name="T4" fmla="*/ 160 w 2229"/>
                <a:gd name="T5" fmla="*/ 810 h 1621"/>
                <a:gd name="T6" fmla="*/ 336 w 2229"/>
                <a:gd name="T7" fmla="*/ 1045 h 1621"/>
                <a:gd name="T8" fmla="*/ 629 w 2229"/>
                <a:gd name="T9" fmla="*/ 1253 h 1621"/>
                <a:gd name="T10" fmla="*/ 949 w 2229"/>
                <a:gd name="T11" fmla="*/ 1397 h 1621"/>
                <a:gd name="T12" fmla="*/ 1408 w 2229"/>
                <a:gd name="T13" fmla="*/ 1520 h 1621"/>
                <a:gd name="T14" fmla="*/ 1744 w 2229"/>
                <a:gd name="T15" fmla="*/ 1589 h 1621"/>
                <a:gd name="T16" fmla="*/ 2229 w 2229"/>
                <a:gd name="T17" fmla="*/ 1621 h 16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29"/>
                <a:gd name="T28" fmla="*/ 0 h 1621"/>
                <a:gd name="T29" fmla="*/ 2229 w 2229"/>
                <a:gd name="T30" fmla="*/ 1621 h 16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29" h="1621">
                  <a:moveTo>
                    <a:pt x="0" y="0"/>
                  </a:moveTo>
                  <a:cubicBezTo>
                    <a:pt x="5" y="75"/>
                    <a:pt x="5" y="313"/>
                    <a:pt x="32" y="448"/>
                  </a:cubicBezTo>
                  <a:cubicBezTo>
                    <a:pt x="59" y="583"/>
                    <a:pt x="109" y="711"/>
                    <a:pt x="160" y="810"/>
                  </a:cubicBezTo>
                  <a:cubicBezTo>
                    <a:pt x="211" y="909"/>
                    <a:pt x="258" y="971"/>
                    <a:pt x="336" y="1045"/>
                  </a:cubicBezTo>
                  <a:cubicBezTo>
                    <a:pt x="414" y="1119"/>
                    <a:pt x="527" y="1194"/>
                    <a:pt x="629" y="1253"/>
                  </a:cubicBezTo>
                  <a:cubicBezTo>
                    <a:pt x="731" y="1312"/>
                    <a:pt x="819" y="1353"/>
                    <a:pt x="949" y="1397"/>
                  </a:cubicBezTo>
                  <a:cubicBezTo>
                    <a:pt x="1079" y="1441"/>
                    <a:pt x="1276" y="1488"/>
                    <a:pt x="1408" y="1520"/>
                  </a:cubicBezTo>
                  <a:cubicBezTo>
                    <a:pt x="1540" y="1552"/>
                    <a:pt x="1607" y="1572"/>
                    <a:pt x="1744" y="1589"/>
                  </a:cubicBezTo>
                  <a:cubicBezTo>
                    <a:pt x="1881" y="1606"/>
                    <a:pt x="2055" y="1613"/>
                    <a:pt x="2229" y="1621"/>
                  </a:cubicBezTo>
                </a:path>
              </a:pathLst>
            </a:custGeom>
            <a:noFill/>
            <a:ln w="57150" cmpd="sng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2" name="Rectangle 18"/>
            <p:cNvSpPr>
              <a:spLocks noChangeArrowheads="1"/>
            </p:cNvSpPr>
            <p:nvPr/>
          </p:nvSpPr>
          <p:spPr bwMode="auto">
            <a:xfrm>
              <a:off x="1102" y="2383"/>
              <a:ext cx="25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/>
                <a:t>T</a:t>
              </a:r>
              <a:r>
                <a:rPr lang="en-US" altLang="en-US" baseline="-25000"/>
                <a:t>1</a:t>
              </a:r>
              <a:endParaRPr lang="en-US" altLang="en-US"/>
            </a:p>
          </p:txBody>
        </p:sp>
        <p:sp>
          <p:nvSpPr>
            <p:cNvPr id="89113" name="Rectangle 19"/>
            <p:cNvSpPr>
              <a:spLocks noChangeArrowheads="1"/>
            </p:cNvSpPr>
            <p:nvPr/>
          </p:nvSpPr>
          <p:spPr bwMode="auto">
            <a:xfrm>
              <a:off x="1630" y="2999"/>
              <a:ext cx="26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/>
                <a:t>S</a:t>
              </a:r>
              <a:r>
                <a:rPr lang="en-US" altLang="en-US" baseline="-25000"/>
                <a:t>1</a:t>
              </a:r>
              <a:endParaRPr lang="en-US" altLang="en-US"/>
            </a:p>
          </p:txBody>
        </p:sp>
      </p:grpSp>
      <p:grpSp>
        <p:nvGrpSpPr>
          <p:cNvPr id="252948" name="Group 20"/>
          <p:cNvGrpSpPr>
            <a:grpSpLocks/>
          </p:cNvGrpSpPr>
          <p:nvPr/>
        </p:nvGrpSpPr>
        <p:grpSpPr bwMode="auto">
          <a:xfrm>
            <a:off x="1135063" y="2184798"/>
            <a:ext cx="2962275" cy="2126456"/>
            <a:chOff x="715" y="1659"/>
            <a:chExt cx="1866" cy="1786"/>
          </a:xfrm>
        </p:grpSpPr>
        <p:sp>
          <p:nvSpPr>
            <p:cNvPr id="252949" name="Freeform 21"/>
            <p:cNvSpPr>
              <a:spLocks/>
            </p:cNvSpPr>
            <p:nvPr/>
          </p:nvSpPr>
          <p:spPr bwMode="auto">
            <a:xfrm>
              <a:off x="715" y="2539"/>
              <a:ext cx="1253" cy="901"/>
            </a:xfrm>
            <a:custGeom>
              <a:avLst/>
              <a:gdLst>
                <a:gd name="T0" fmla="*/ 0 w 1253"/>
                <a:gd name="T1" fmla="*/ 0 h 901"/>
                <a:gd name="T2" fmla="*/ 32 w 1253"/>
                <a:gd name="T3" fmla="*/ 229 h 901"/>
                <a:gd name="T4" fmla="*/ 80 w 1253"/>
                <a:gd name="T5" fmla="*/ 405 h 901"/>
                <a:gd name="T6" fmla="*/ 197 w 1253"/>
                <a:gd name="T7" fmla="*/ 570 h 901"/>
                <a:gd name="T8" fmla="*/ 325 w 1253"/>
                <a:gd name="T9" fmla="*/ 677 h 901"/>
                <a:gd name="T10" fmla="*/ 528 w 1253"/>
                <a:gd name="T11" fmla="*/ 784 h 901"/>
                <a:gd name="T12" fmla="*/ 789 w 1253"/>
                <a:gd name="T13" fmla="*/ 864 h 901"/>
                <a:gd name="T14" fmla="*/ 1002 w 1253"/>
                <a:gd name="T15" fmla="*/ 890 h 901"/>
                <a:gd name="T16" fmla="*/ 1253 w 1253"/>
                <a:gd name="T17" fmla="*/ 901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" h="901">
                  <a:moveTo>
                    <a:pt x="0" y="0"/>
                  </a:moveTo>
                  <a:cubicBezTo>
                    <a:pt x="9" y="81"/>
                    <a:pt x="19" y="162"/>
                    <a:pt x="32" y="229"/>
                  </a:cubicBezTo>
                  <a:cubicBezTo>
                    <a:pt x="45" y="296"/>
                    <a:pt x="52" y="348"/>
                    <a:pt x="80" y="405"/>
                  </a:cubicBezTo>
                  <a:cubicBezTo>
                    <a:pt x="108" y="462"/>
                    <a:pt x="156" y="525"/>
                    <a:pt x="197" y="570"/>
                  </a:cubicBezTo>
                  <a:cubicBezTo>
                    <a:pt x="238" y="615"/>
                    <a:pt x="270" y="641"/>
                    <a:pt x="325" y="677"/>
                  </a:cubicBezTo>
                  <a:cubicBezTo>
                    <a:pt x="380" y="713"/>
                    <a:pt x="451" y="753"/>
                    <a:pt x="528" y="784"/>
                  </a:cubicBezTo>
                  <a:cubicBezTo>
                    <a:pt x="605" y="815"/>
                    <a:pt x="710" y="846"/>
                    <a:pt x="789" y="864"/>
                  </a:cubicBezTo>
                  <a:cubicBezTo>
                    <a:pt x="868" y="882"/>
                    <a:pt x="925" y="884"/>
                    <a:pt x="1002" y="890"/>
                  </a:cubicBezTo>
                  <a:cubicBezTo>
                    <a:pt x="1079" y="896"/>
                    <a:pt x="1166" y="898"/>
                    <a:pt x="1253" y="901"/>
                  </a:cubicBezTo>
                </a:path>
              </a:pathLst>
            </a:custGeom>
            <a:noFill/>
            <a:ln w="57150" cmpd="sng">
              <a:solidFill>
                <a:schemeClr val="accent3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9107" name="Rectangle 22"/>
            <p:cNvSpPr>
              <a:spLocks noChangeArrowheads="1"/>
            </p:cNvSpPr>
            <p:nvPr/>
          </p:nvSpPr>
          <p:spPr bwMode="auto">
            <a:xfrm>
              <a:off x="878" y="2799"/>
              <a:ext cx="25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/>
                <a:t>T</a:t>
              </a:r>
              <a:r>
                <a:rPr lang="en-US" altLang="en-US" baseline="-25000"/>
                <a:t>2</a:t>
              </a:r>
              <a:endParaRPr lang="en-US" altLang="en-US"/>
            </a:p>
          </p:txBody>
        </p:sp>
        <p:sp>
          <p:nvSpPr>
            <p:cNvPr id="89108" name="Rectangle 23"/>
            <p:cNvSpPr>
              <a:spLocks noChangeArrowheads="1"/>
            </p:cNvSpPr>
            <p:nvPr/>
          </p:nvSpPr>
          <p:spPr bwMode="auto">
            <a:xfrm>
              <a:off x="1278" y="3135"/>
              <a:ext cx="26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i="1"/>
                <a:t>S</a:t>
              </a:r>
              <a:r>
                <a:rPr lang="en-US" altLang="en-US" baseline="-25000"/>
                <a:t>2</a:t>
              </a:r>
              <a:endParaRPr lang="en-US" altLang="en-US"/>
            </a:p>
          </p:txBody>
        </p:sp>
        <p:sp>
          <p:nvSpPr>
            <p:cNvPr id="89109" name="Freeform 24"/>
            <p:cNvSpPr>
              <a:spLocks/>
            </p:cNvSpPr>
            <p:nvPr/>
          </p:nvSpPr>
          <p:spPr bwMode="auto">
            <a:xfrm>
              <a:off x="720" y="1659"/>
              <a:ext cx="1861" cy="1389"/>
            </a:xfrm>
            <a:custGeom>
              <a:avLst/>
              <a:gdLst>
                <a:gd name="T0" fmla="*/ 0 w 1861"/>
                <a:gd name="T1" fmla="*/ 0 h 1389"/>
                <a:gd name="T2" fmla="*/ 16 w 1861"/>
                <a:gd name="T3" fmla="*/ 272 h 1389"/>
                <a:gd name="T4" fmla="*/ 37 w 1861"/>
                <a:gd name="T5" fmla="*/ 661 h 1389"/>
                <a:gd name="T6" fmla="*/ 75 w 1861"/>
                <a:gd name="T7" fmla="*/ 981 h 1389"/>
                <a:gd name="T8" fmla="*/ 128 w 1861"/>
                <a:gd name="T9" fmla="*/ 1168 h 1389"/>
                <a:gd name="T10" fmla="*/ 197 w 1861"/>
                <a:gd name="T11" fmla="*/ 1296 h 1389"/>
                <a:gd name="T12" fmla="*/ 272 w 1861"/>
                <a:gd name="T13" fmla="*/ 1365 h 1389"/>
                <a:gd name="T14" fmla="*/ 384 w 1861"/>
                <a:gd name="T15" fmla="*/ 1386 h 1389"/>
                <a:gd name="T16" fmla="*/ 544 w 1861"/>
                <a:gd name="T17" fmla="*/ 1349 h 1389"/>
                <a:gd name="T18" fmla="*/ 757 w 1861"/>
                <a:gd name="T19" fmla="*/ 1280 h 1389"/>
                <a:gd name="T20" fmla="*/ 1237 w 1861"/>
                <a:gd name="T21" fmla="*/ 1056 h 1389"/>
                <a:gd name="T22" fmla="*/ 1861 w 1861"/>
                <a:gd name="T23" fmla="*/ 698 h 13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61"/>
                <a:gd name="T37" fmla="*/ 0 h 1389"/>
                <a:gd name="T38" fmla="*/ 1861 w 1861"/>
                <a:gd name="T39" fmla="*/ 1389 h 138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61" h="1389">
                  <a:moveTo>
                    <a:pt x="0" y="0"/>
                  </a:moveTo>
                  <a:cubicBezTo>
                    <a:pt x="5" y="81"/>
                    <a:pt x="10" y="162"/>
                    <a:pt x="16" y="272"/>
                  </a:cubicBezTo>
                  <a:cubicBezTo>
                    <a:pt x="22" y="382"/>
                    <a:pt x="27" y="543"/>
                    <a:pt x="37" y="661"/>
                  </a:cubicBezTo>
                  <a:cubicBezTo>
                    <a:pt x="47" y="779"/>
                    <a:pt x="60" y="897"/>
                    <a:pt x="75" y="981"/>
                  </a:cubicBezTo>
                  <a:cubicBezTo>
                    <a:pt x="90" y="1065"/>
                    <a:pt x="108" y="1116"/>
                    <a:pt x="128" y="1168"/>
                  </a:cubicBezTo>
                  <a:cubicBezTo>
                    <a:pt x="148" y="1220"/>
                    <a:pt x="173" y="1263"/>
                    <a:pt x="197" y="1296"/>
                  </a:cubicBezTo>
                  <a:cubicBezTo>
                    <a:pt x="221" y="1329"/>
                    <a:pt x="241" y="1350"/>
                    <a:pt x="272" y="1365"/>
                  </a:cubicBezTo>
                  <a:cubicBezTo>
                    <a:pt x="303" y="1380"/>
                    <a:pt x="339" y="1389"/>
                    <a:pt x="384" y="1386"/>
                  </a:cubicBezTo>
                  <a:cubicBezTo>
                    <a:pt x="429" y="1383"/>
                    <a:pt x="482" y="1367"/>
                    <a:pt x="544" y="1349"/>
                  </a:cubicBezTo>
                  <a:cubicBezTo>
                    <a:pt x="606" y="1331"/>
                    <a:pt x="642" y="1329"/>
                    <a:pt x="757" y="1280"/>
                  </a:cubicBezTo>
                  <a:cubicBezTo>
                    <a:pt x="872" y="1231"/>
                    <a:pt x="1053" y="1153"/>
                    <a:pt x="1237" y="1056"/>
                  </a:cubicBezTo>
                  <a:cubicBezTo>
                    <a:pt x="1421" y="959"/>
                    <a:pt x="1641" y="828"/>
                    <a:pt x="1861" y="698"/>
                  </a:cubicBezTo>
                </a:path>
              </a:pathLst>
            </a:custGeom>
            <a:noFill/>
            <a:ln w="57150" cap="flat" cmpd="sng">
              <a:solidFill>
                <a:srgbClr val="BF751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953" name="Group 25"/>
          <p:cNvGrpSpPr>
            <a:grpSpLocks/>
          </p:cNvGrpSpPr>
          <p:nvPr/>
        </p:nvGrpSpPr>
        <p:grpSpPr bwMode="auto">
          <a:xfrm>
            <a:off x="627064" y="1457325"/>
            <a:ext cx="7704137" cy="3330178"/>
            <a:chOff x="395" y="1048"/>
            <a:chExt cx="4853" cy="2797"/>
          </a:xfrm>
        </p:grpSpPr>
        <p:sp>
          <p:nvSpPr>
            <p:cNvPr id="89103" name="Freeform 26"/>
            <p:cNvSpPr>
              <a:spLocks/>
            </p:cNvSpPr>
            <p:nvPr/>
          </p:nvSpPr>
          <p:spPr bwMode="auto">
            <a:xfrm>
              <a:off x="688" y="1048"/>
              <a:ext cx="4560" cy="2416"/>
            </a:xfrm>
            <a:custGeom>
              <a:avLst/>
              <a:gdLst>
                <a:gd name="T0" fmla="*/ 16 w 4560"/>
                <a:gd name="T1" fmla="*/ 0 h 2416"/>
                <a:gd name="T2" fmla="*/ 0 w 4560"/>
                <a:gd name="T3" fmla="*/ 2416 h 2416"/>
                <a:gd name="T4" fmla="*/ 4560 w 4560"/>
                <a:gd name="T5" fmla="*/ 2416 h 2416"/>
                <a:gd name="T6" fmla="*/ 0 60000 65536"/>
                <a:gd name="T7" fmla="*/ 0 60000 65536"/>
                <a:gd name="T8" fmla="*/ 0 60000 65536"/>
                <a:gd name="T9" fmla="*/ 0 w 4560"/>
                <a:gd name="T10" fmla="*/ 0 h 2416"/>
                <a:gd name="T11" fmla="*/ 4560 w 4560"/>
                <a:gd name="T12" fmla="*/ 2416 h 24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60" h="2416">
                  <a:moveTo>
                    <a:pt x="16" y="0"/>
                  </a:moveTo>
                  <a:cubicBezTo>
                    <a:pt x="10" y="805"/>
                    <a:pt x="5" y="1610"/>
                    <a:pt x="0" y="2416"/>
                  </a:cubicBezTo>
                  <a:lnTo>
                    <a:pt x="4560" y="241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4" name="Rectangle 27"/>
            <p:cNvSpPr>
              <a:spLocks noChangeArrowheads="1"/>
            </p:cNvSpPr>
            <p:nvPr/>
          </p:nvSpPr>
          <p:spPr bwMode="auto">
            <a:xfrm rot="16200000">
              <a:off x="235" y="2142"/>
              <a:ext cx="55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Cost</a:t>
              </a:r>
            </a:p>
          </p:txBody>
        </p:sp>
        <p:sp>
          <p:nvSpPr>
            <p:cNvPr id="89105" name="Rectangle 28"/>
            <p:cNvSpPr>
              <a:spLocks noChangeArrowheads="1"/>
            </p:cNvSpPr>
            <p:nvPr/>
          </p:nvSpPr>
          <p:spPr bwMode="auto">
            <a:xfrm>
              <a:off x="2554" y="3535"/>
              <a:ext cx="61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Lot size</a:t>
              </a:r>
            </a:p>
          </p:txBody>
        </p:sp>
      </p:grpSp>
      <p:sp>
        <p:nvSpPr>
          <p:cNvPr id="252957" name="Line 29"/>
          <p:cNvSpPr>
            <a:spLocks noChangeShapeType="1"/>
          </p:cNvSpPr>
          <p:nvPr/>
        </p:nvSpPr>
        <p:spPr bwMode="auto">
          <a:xfrm flipH="1">
            <a:off x="2235200" y="2305050"/>
            <a:ext cx="6477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" name="Group 12"/>
          <p:cNvGrpSpPr>
            <a:grpSpLocks/>
          </p:cNvGrpSpPr>
          <p:nvPr/>
        </p:nvGrpSpPr>
        <p:grpSpPr bwMode="auto">
          <a:xfrm>
            <a:off x="2882901" y="3318272"/>
            <a:ext cx="2944813" cy="923925"/>
            <a:chOff x="2384" y="2559"/>
            <a:chExt cx="1855" cy="777"/>
          </a:xfrm>
        </p:grpSpPr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2752" y="2559"/>
              <a:ext cx="1487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Setup cost curve (</a:t>
              </a:r>
              <a:r>
                <a:rPr lang="en-US" altLang="en-US" i="1"/>
                <a:t>S</a:t>
              </a:r>
              <a:r>
                <a:rPr lang="en-US" altLang="en-US" baseline="-25000"/>
                <a:t>2</a:t>
              </a:r>
              <a:r>
                <a:rPr lang="en-US" altLang="en-US"/>
                <a:t>)</a:t>
              </a:r>
            </a:p>
          </p:txBody>
        </p:sp>
        <p:sp>
          <p:nvSpPr>
            <p:cNvPr id="89102" name="Line 14"/>
            <p:cNvSpPr>
              <a:spLocks noChangeShapeType="1"/>
            </p:cNvSpPr>
            <p:nvPr/>
          </p:nvSpPr>
          <p:spPr bwMode="auto">
            <a:xfrm flipH="1">
              <a:off x="2384" y="2704"/>
              <a:ext cx="368" cy="6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5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2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52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52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52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5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5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5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autoUpdateAnimBg="0"/>
      <p:bldP spid="252932" grpId="0" animBg="1"/>
      <p:bldP spid="252936" grpId="0" animBg="1"/>
      <p:bldP spid="25295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Setup Costs</a:t>
            </a:r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7153100" y="514994"/>
            <a:ext cx="1481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/>
              <a:t>Figure </a:t>
            </a:r>
            <a:r>
              <a:rPr lang="en-US" altLang="en-US" sz="2000">
                <a:solidFill>
                  <a:schemeClr val="tx2"/>
                </a:solidFill>
              </a:rPr>
              <a:t>16.6</a:t>
            </a:r>
          </a:p>
        </p:txBody>
      </p:sp>
      <p:grpSp>
        <p:nvGrpSpPr>
          <p:cNvPr id="255017" name="Group 41"/>
          <p:cNvGrpSpPr>
            <a:grpSpLocks/>
          </p:cNvGrpSpPr>
          <p:nvPr/>
        </p:nvGrpSpPr>
        <p:grpSpPr bwMode="auto">
          <a:xfrm>
            <a:off x="7472367" y="1207294"/>
            <a:ext cx="931863" cy="3605213"/>
            <a:chOff x="5121" y="1074"/>
            <a:chExt cx="587" cy="3028"/>
          </a:xfrm>
        </p:grpSpPr>
        <p:sp>
          <p:nvSpPr>
            <p:cNvPr id="91170" name="Line 42"/>
            <p:cNvSpPr>
              <a:spLocks noChangeShapeType="1"/>
            </p:cNvSpPr>
            <p:nvPr/>
          </p:nvSpPr>
          <p:spPr bwMode="auto">
            <a:xfrm>
              <a:off x="5597" y="1170"/>
              <a:ext cx="0" cy="282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1171" name="Text Box 43"/>
            <p:cNvSpPr txBox="1">
              <a:spLocks noChangeArrowheads="1"/>
            </p:cNvSpPr>
            <p:nvPr/>
          </p:nvSpPr>
          <p:spPr bwMode="auto">
            <a:xfrm>
              <a:off x="5121" y="1074"/>
              <a:ext cx="53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90 min  —</a:t>
              </a:r>
            </a:p>
          </p:txBody>
        </p:sp>
        <p:sp>
          <p:nvSpPr>
            <p:cNvPr id="91172" name="Text Box 44"/>
            <p:cNvSpPr txBox="1">
              <a:spLocks noChangeArrowheads="1"/>
            </p:cNvSpPr>
            <p:nvPr/>
          </p:nvSpPr>
          <p:spPr bwMode="auto">
            <a:xfrm>
              <a:off x="5121" y="2007"/>
              <a:ext cx="53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60 min  —</a:t>
              </a:r>
            </a:p>
          </p:txBody>
        </p:sp>
        <p:sp>
          <p:nvSpPr>
            <p:cNvPr id="91173" name="Text Box 45"/>
            <p:cNvSpPr txBox="1">
              <a:spLocks noChangeArrowheads="1"/>
            </p:cNvSpPr>
            <p:nvPr/>
          </p:nvSpPr>
          <p:spPr bwMode="auto">
            <a:xfrm>
              <a:off x="5121" y="2573"/>
              <a:ext cx="53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45 min  —</a:t>
              </a:r>
            </a:p>
          </p:txBody>
        </p:sp>
        <p:sp>
          <p:nvSpPr>
            <p:cNvPr id="91174" name="Text Box 46"/>
            <p:cNvSpPr txBox="1">
              <a:spLocks noChangeArrowheads="1"/>
            </p:cNvSpPr>
            <p:nvPr/>
          </p:nvSpPr>
          <p:spPr bwMode="auto">
            <a:xfrm>
              <a:off x="5121" y="3139"/>
              <a:ext cx="53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25 min  —</a:t>
              </a:r>
            </a:p>
          </p:txBody>
        </p:sp>
        <p:sp>
          <p:nvSpPr>
            <p:cNvPr id="91175" name="Text Box 47"/>
            <p:cNvSpPr txBox="1">
              <a:spLocks noChangeArrowheads="1"/>
            </p:cNvSpPr>
            <p:nvPr/>
          </p:nvSpPr>
          <p:spPr bwMode="auto">
            <a:xfrm>
              <a:off x="5121" y="3447"/>
              <a:ext cx="53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15 min  —</a:t>
              </a:r>
            </a:p>
          </p:txBody>
        </p:sp>
        <p:sp>
          <p:nvSpPr>
            <p:cNvPr id="91176" name="Text Box 48"/>
            <p:cNvSpPr txBox="1">
              <a:spLocks noChangeArrowheads="1"/>
            </p:cNvSpPr>
            <p:nvPr/>
          </p:nvSpPr>
          <p:spPr bwMode="auto">
            <a:xfrm>
              <a:off x="5121" y="3576"/>
              <a:ext cx="53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13 min  —</a:t>
              </a:r>
            </a:p>
          </p:txBody>
        </p:sp>
        <p:sp>
          <p:nvSpPr>
            <p:cNvPr id="91177" name="Text Box 49"/>
            <p:cNvSpPr txBox="1">
              <a:spLocks noChangeArrowheads="1"/>
            </p:cNvSpPr>
            <p:nvPr/>
          </p:nvSpPr>
          <p:spPr bwMode="auto">
            <a:xfrm>
              <a:off x="5492" y="3896"/>
              <a:ext cx="216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—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51277" y="1325166"/>
            <a:ext cx="7317936" cy="3506355"/>
            <a:chOff x="351910" y="1766888"/>
            <a:chExt cx="7316826" cy="4674939"/>
          </a:xfrm>
        </p:grpSpPr>
        <p:sp>
          <p:nvSpPr>
            <p:cNvPr id="91141" name="Text Box 5"/>
            <p:cNvSpPr txBox="1">
              <a:spLocks noChangeArrowheads="1"/>
            </p:cNvSpPr>
            <p:nvPr/>
          </p:nvSpPr>
          <p:spPr bwMode="auto">
            <a:xfrm>
              <a:off x="4077811" y="5068890"/>
              <a:ext cx="3590925" cy="51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>
                  <a:ea typeface="MS PGothic" pitchFamily="34" charset="-128"/>
                </a:rPr>
                <a:t>Use one-touch system to eliminate adjustments (save 10 minutes)</a:t>
              </a:r>
            </a:p>
          </p:txBody>
        </p:sp>
        <p:sp>
          <p:nvSpPr>
            <p:cNvPr id="91142" name="Rectangle 12"/>
            <p:cNvSpPr>
              <a:spLocks noChangeArrowheads="1"/>
            </p:cNvSpPr>
            <p:nvPr/>
          </p:nvSpPr>
          <p:spPr bwMode="auto">
            <a:xfrm>
              <a:off x="3869055" y="5468936"/>
              <a:ext cx="3779838" cy="506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/>
                <a:t>Training operators and standardizing work procedures (save 2 minutes)</a:t>
              </a:r>
            </a:p>
          </p:txBody>
        </p:sp>
        <p:grpSp>
          <p:nvGrpSpPr>
            <p:cNvPr id="91143" name="Group 1"/>
            <p:cNvGrpSpPr>
              <a:grpSpLocks/>
            </p:cNvGrpSpPr>
            <p:nvPr/>
          </p:nvGrpSpPr>
          <p:grpSpPr bwMode="auto">
            <a:xfrm>
              <a:off x="351910" y="1766888"/>
              <a:ext cx="6230185" cy="4674939"/>
              <a:chOff x="351910" y="1766888"/>
              <a:chExt cx="6230185" cy="4674939"/>
            </a:xfrm>
          </p:grpSpPr>
          <p:sp>
            <p:nvSpPr>
              <p:cNvPr id="91144" name="Text Box 6"/>
              <p:cNvSpPr txBox="1">
                <a:spLocks noChangeArrowheads="1"/>
              </p:cNvSpPr>
              <p:nvPr/>
            </p:nvSpPr>
            <p:spPr bwMode="auto">
              <a:xfrm>
                <a:off x="2025930" y="5113340"/>
                <a:ext cx="609040" cy="326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ea typeface="MS PGothic" pitchFamily="34" charset="-128"/>
                  </a:rPr>
                  <a:t>Step 4</a:t>
                </a:r>
              </a:p>
            </p:txBody>
          </p:sp>
          <p:sp>
            <p:nvSpPr>
              <p:cNvPr id="91145" name="AutoShape 8"/>
              <p:cNvSpPr>
                <a:spLocks noChangeAspect="1" noChangeArrowheads="1"/>
              </p:cNvSpPr>
              <p:nvPr/>
            </p:nvSpPr>
            <p:spPr bwMode="auto">
              <a:xfrm>
                <a:off x="2527459" y="4986339"/>
                <a:ext cx="1654493" cy="542925"/>
              </a:xfrm>
              <a:custGeom>
                <a:avLst/>
                <a:gdLst>
                  <a:gd name="T0" fmla="*/ 1478703 w 21600"/>
                  <a:gd name="T1" fmla="*/ 271463 h 21600"/>
                  <a:gd name="T2" fmla="*/ 827247 w 21600"/>
                  <a:gd name="T3" fmla="*/ 542925 h 21600"/>
                  <a:gd name="T4" fmla="*/ 175790 w 21600"/>
                  <a:gd name="T5" fmla="*/ 271463 h 21600"/>
                  <a:gd name="T6" fmla="*/ 82724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095 w 21600"/>
                  <a:gd name="T13" fmla="*/ 4095 h 21600"/>
                  <a:gd name="T14" fmla="*/ 17505 w 21600"/>
                  <a:gd name="T15" fmla="*/ 1750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590" y="21600"/>
                    </a:lnTo>
                    <a:lnTo>
                      <a:pt x="1701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2F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46" name="AutoShape 9"/>
              <p:cNvSpPr>
                <a:spLocks noChangeAspect="1" noChangeArrowheads="1"/>
              </p:cNvSpPr>
              <p:nvPr/>
            </p:nvSpPr>
            <p:spPr bwMode="auto">
              <a:xfrm>
                <a:off x="2654618" y="5046346"/>
                <a:ext cx="1400175" cy="422910"/>
              </a:xfrm>
              <a:custGeom>
                <a:avLst/>
                <a:gdLst>
                  <a:gd name="T0" fmla="*/ 1272409 w 21600"/>
                  <a:gd name="T1" fmla="*/ 211455 h 21600"/>
                  <a:gd name="T2" fmla="*/ 700088 w 21600"/>
                  <a:gd name="T3" fmla="*/ 422910 h 21600"/>
                  <a:gd name="T4" fmla="*/ 127766 w 21600"/>
                  <a:gd name="T5" fmla="*/ 211455 h 21600"/>
                  <a:gd name="T6" fmla="*/ 70008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771 w 21600"/>
                  <a:gd name="T13" fmla="*/ 3771 h 21600"/>
                  <a:gd name="T14" fmla="*/ 17829 w 21600"/>
                  <a:gd name="T15" fmla="*/ 1782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942" y="21600"/>
                    </a:lnTo>
                    <a:lnTo>
                      <a:pt x="1765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2FF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rgbClr val="7030A0"/>
                  </a:solidFill>
                </a:endParaRPr>
              </a:p>
            </p:txBody>
          </p:sp>
          <p:sp>
            <p:nvSpPr>
              <p:cNvPr id="91147" name="Text Box 11"/>
              <p:cNvSpPr txBox="1">
                <a:spLocks noChangeArrowheads="1"/>
              </p:cNvSpPr>
              <p:nvPr/>
            </p:nvSpPr>
            <p:spPr bwMode="auto">
              <a:xfrm>
                <a:off x="2406929" y="5607050"/>
                <a:ext cx="609040" cy="326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ea typeface="MS PGothic" pitchFamily="34" charset="-128"/>
                  </a:rPr>
                  <a:t>Step 5</a:t>
                </a:r>
              </a:p>
            </p:txBody>
          </p:sp>
          <p:sp>
            <p:nvSpPr>
              <p:cNvPr id="91148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2887135" y="5519738"/>
                <a:ext cx="930752" cy="375762"/>
              </a:xfrm>
              <a:custGeom>
                <a:avLst/>
                <a:gdLst>
                  <a:gd name="T0" fmla="*/ 807255 w 21600"/>
                  <a:gd name="T1" fmla="*/ 187881 h 21600"/>
                  <a:gd name="T2" fmla="*/ 465376 w 21600"/>
                  <a:gd name="T3" fmla="*/ 375762 h 21600"/>
                  <a:gd name="T4" fmla="*/ 123497 w 21600"/>
                  <a:gd name="T5" fmla="*/ 187881 h 21600"/>
                  <a:gd name="T6" fmla="*/ 46537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66 w 21600"/>
                  <a:gd name="T13" fmla="*/ 4666 h 21600"/>
                  <a:gd name="T14" fmla="*/ 16934 w 21600"/>
                  <a:gd name="T15" fmla="*/ 1693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32" y="21600"/>
                    </a:lnTo>
                    <a:lnTo>
                      <a:pt x="1586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9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49" name="AutoShape 15"/>
              <p:cNvSpPr>
                <a:spLocks noChangeAspect="1" noChangeArrowheads="1"/>
              </p:cNvSpPr>
              <p:nvPr/>
            </p:nvSpPr>
            <p:spPr bwMode="auto">
              <a:xfrm>
                <a:off x="2953941" y="5568952"/>
                <a:ext cx="801529" cy="275749"/>
              </a:xfrm>
              <a:custGeom>
                <a:avLst/>
                <a:gdLst>
                  <a:gd name="T0" fmla="*/ 709836 w 21600"/>
                  <a:gd name="T1" fmla="*/ 137875 h 21600"/>
                  <a:gd name="T2" fmla="*/ 400764 w 21600"/>
                  <a:gd name="T3" fmla="*/ 275749 h 21600"/>
                  <a:gd name="T4" fmla="*/ 91693 w 21600"/>
                  <a:gd name="T5" fmla="*/ 137875 h 21600"/>
                  <a:gd name="T6" fmla="*/ 400764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271 w 21600"/>
                  <a:gd name="T13" fmla="*/ 4271 h 21600"/>
                  <a:gd name="T14" fmla="*/ 17329 w 21600"/>
                  <a:gd name="T15" fmla="*/ 1732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941" y="21600"/>
                    </a:lnTo>
                    <a:lnTo>
                      <a:pt x="1665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5E5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50" name="AutoShape 20"/>
              <p:cNvSpPr>
                <a:spLocks noChangeAspect="1" noChangeArrowheads="1"/>
              </p:cNvSpPr>
              <p:nvPr/>
            </p:nvSpPr>
            <p:spPr bwMode="auto">
              <a:xfrm>
                <a:off x="500060" y="1771121"/>
                <a:ext cx="5709290" cy="375760"/>
              </a:xfrm>
              <a:custGeom>
                <a:avLst/>
                <a:gdLst>
                  <a:gd name="T0" fmla="*/ 5595369 w 21600"/>
                  <a:gd name="T1" fmla="*/ 187880 h 21600"/>
                  <a:gd name="T2" fmla="*/ 2854645 w 21600"/>
                  <a:gd name="T3" fmla="*/ 375760 h 21600"/>
                  <a:gd name="T4" fmla="*/ 113921 w 21600"/>
                  <a:gd name="T5" fmla="*/ 187880 h 21600"/>
                  <a:gd name="T6" fmla="*/ 285464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31 w 21600"/>
                  <a:gd name="T13" fmla="*/ 2231 h 21600"/>
                  <a:gd name="T14" fmla="*/ 19369 w 21600"/>
                  <a:gd name="T15" fmla="*/ 1936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61" y="21600"/>
                    </a:lnTo>
                    <a:lnTo>
                      <a:pt x="2073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B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51" name="AutoShape 21"/>
              <p:cNvSpPr>
                <a:spLocks noChangeAspect="1" noChangeArrowheads="1"/>
              </p:cNvSpPr>
              <p:nvPr/>
            </p:nvSpPr>
            <p:spPr bwMode="auto">
              <a:xfrm>
                <a:off x="617220" y="1831976"/>
                <a:ext cx="5474970" cy="315750"/>
              </a:xfrm>
              <a:custGeom>
                <a:avLst/>
                <a:gdLst>
                  <a:gd name="T0" fmla="*/ 5376877 w 21600"/>
                  <a:gd name="T1" fmla="*/ 157875 h 21600"/>
                  <a:gd name="T2" fmla="*/ 2737485 w 21600"/>
                  <a:gd name="T3" fmla="*/ 315750 h 21600"/>
                  <a:gd name="T4" fmla="*/ 98093 w 21600"/>
                  <a:gd name="T5" fmla="*/ 157875 h 21600"/>
                  <a:gd name="T6" fmla="*/ 273748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187 w 21600"/>
                  <a:gd name="T13" fmla="*/ 2187 h 21600"/>
                  <a:gd name="T14" fmla="*/ 19413 w 21600"/>
                  <a:gd name="T15" fmla="*/ 194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73" y="21600"/>
                    </a:lnTo>
                    <a:lnTo>
                      <a:pt x="2082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D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52" name="Text Box 22"/>
              <p:cNvSpPr txBox="1">
                <a:spLocks noChangeArrowheads="1"/>
              </p:cNvSpPr>
              <p:nvPr/>
            </p:nvSpPr>
            <p:spPr bwMode="auto">
              <a:xfrm>
                <a:off x="2708798" y="1822451"/>
                <a:ext cx="1291815" cy="326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Initial Setup Time</a:t>
                </a:r>
              </a:p>
            </p:txBody>
          </p:sp>
          <p:sp>
            <p:nvSpPr>
              <p:cNvPr id="91153" name="Text Box 24"/>
              <p:cNvSpPr txBox="1">
                <a:spLocks noChangeArrowheads="1"/>
              </p:cNvSpPr>
              <p:nvPr/>
            </p:nvSpPr>
            <p:spPr bwMode="auto">
              <a:xfrm>
                <a:off x="1051998" y="3579212"/>
                <a:ext cx="609040" cy="326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ea typeface="MS PGothic" pitchFamily="34" charset="-128"/>
                  </a:rPr>
                  <a:t>Step 2</a:t>
                </a:r>
              </a:p>
            </p:txBody>
          </p:sp>
          <p:sp>
            <p:nvSpPr>
              <p:cNvPr id="91154" name="AutoShape 26"/>
              <p:cNvSpPr>
                <a:spLocks noChangeAspect="1" noChangeArrowheads="1"/>
              </p:cNvSpPr>
              <p:nvPr/>
            </p:nvSpPr>
            <p:spPr bwMode="auto">
              <a:xfrm>
                <a:off x="1450895" y="3292475"/>
                <a:ext cx="3807620" cy="862970"/>
              </a:xfrm>
              <a:custGeom>
                <a:avLst/>
                <a:gdLst>
                  <a:gd name="T0" fmla="*/ 3529629 w 21600"/>
                  <a:gd name="T1" fmla="*/ 431485 h 21600"/>
                  <a:gd name="T2" fmla="*/ 1903810 w 21600"/>
                  <a:gd name="T3" fmla="*/ 862970 h 21600"/>
                  <a:gd name="T4" fmla="*/ 277992 w 21600"/>
                  <a:gd name="T5" fmla="*/ 431485 h 21600"/>
                  <a:gd name="T6" fmla="*/ 19038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377 w 21600"/>
                  <a:gd name="T13" fmla="*/ 3377 h 21600"/>
                  <a:gd name="T14" fmla="*/ 18223 w 21600"/>
                  <a:gd name="T15" fmla="*/ 1822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153" y="21600"/>
                    </a:lnTo>
                    <a:lnTo>
                      <a:pt x="1844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A6D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55" name="AutoShape 27"/>
              <p:cNvSpPr>
                <a:spLocks noChangeAspect="1" noChangeArrowheads="1"/>
              </p:cNvSpPr>
              <p:nvPr/>
            </p:nvSpPr>
            <p:spPr bwMode="auto">
              <a:xfrm>
                <a:off x="1573770" y="3358915"/>
                <a:ext cx="3561870" cy="730090"/>
              </a:xfrm>
              <a:custGeom>
                <a:avLst/>
                <a:gdLst>
                  <a:gd name="T0" fmla="*/ 3331008 w 21600"/>
                  <a:gd name="T1" fmla="*/ 365045 h 21600"/>
                  <a:gd name="T2" fmla="*/ 1780935 w 21600"/>
                  <a:gd name="T3" fmla="*/ 730090 h 21600"/>
                  <a:gd name="T4" fmla="*/ 230862 w 21600"/>
                  <a:gd name="T5" fmla="*/ 365045 h 21600"/>
                  <a:gd name="T6" fmla="*/ 17809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00 w 21600"/>
                  <a:gd name="T13" fmla="*/ 3200 h 21600"/>
                  <a:gd name="T14" fmla="*/ 18400 w 21600"/>
                  <a:gd name="T15" fmla="*/ 184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799" y="21600"/>
                    </a:lnTo>
                    <a:lnTo>
                      <a:pt x="188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9F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56" name="Text Box 28"/>
              <p:cNvSpPr txBox="1">
                <a:spLocks noChangeArrowheads="1"/>
              </p:cNvSpPr>
              <p:nvPr/>
            </p:nvSpPr>
            <p:spPr bwMode="auto">
              <a:xfrm>
                <a:off x="1879918" y="3396083"/>
                <a:ext cx="2949575" cy="710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Move material closer and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improve material handling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(save 20 minutes)</a:t>
                </a:r>
              </a:p>
            </p:txBody>
          </p:sp>
          <p:sp>
            <p:nvSpPr>
              <p:cNvPr id="91157" name="Text Box 30"/>
              <p:cNvSpPr txBox="1">
                <a:spLocks noChangeArrowheads="1"/>
              </p:cNvSpPr>
              <p:nvPr/>
            </p:nvSpPr>
            <p:spPr bwMode="auto">
              <a:xfrm>
                <a:off x="351910" y="2577499"/>
                <a:ext cx="609040" cy="326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ea typeface="MS PGothic" pitchFamily="34" charset="-128"/>
                  </a:rPr>
                  <a:t>Step 1</a:t>
                </a:r>
              </a:p>
            </p:txBody>
          </p:sp>
          <p:sp>
            <p:nvSpPr>
              <p:cNvPr id="91158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744058" y="2147888"/>
                <a:ext cx="5220707" cy="1148720"/>
              </a:xfrm>
              <a:custGeom>
                <a:avLst/>
                <a:gdLst>
                  <a:gd name="T0" fmla="*/ 4857916 w 21600"/>
                  <a:gd name="T1" fmla="*/ 574360 h 21600"/>
                  <a:gd name="T2" fmla="*/ 2610354 w 21600"/>
                  <a:gd name="T3" fmla="*/ 1148720 h 21600"/>
                  <a:gd name="T4" fmla="*/ 362791 w 21600"/>
                  <a:gd name="T5" fmla="*/ 574360 h 21600"/>
                  <a:gd name="T6" fmla="*/ 2610354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301 w 21600"/>
                  <a:gd name="T13" fmla="*/ 3301 h 21600"/>
                  <a:gd name="T14" fmla="*/ 18299 w 21600"/>
                  <a:gd name="T15" fmla="*/ 1829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002" y="21600"/>
                    </a:lnTo>
                    <a:lnTo>
                      <a:pt x="1859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B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59" name="AutoShape 33"/>
              <p:cNvSpPr>
                <a:spLocks noChangeAspect="1" noChangeArrowheads="1"/>
              </p:cNvSpPr>
              <p:nvPr/>
            </p:nvSpPr>
            <p:spPr bwMode="auto">
              <a:xfrm>
                <a:off x="826530" y="2185753"/>
                <a:ext cx="5056350" cy="1072990"/>
              </a:xfrm>
              <a:custGeom>
                <a:avLst/>
                <a:gdLst>
                  <a:gd name="T0" fmla="*/ 4709194 w 21600"/>
                  <a:gd name="T1" fmla="*/ 536495 h 21600"/>
                  <a:gd name="T2" fmla="*/ 2528175 w 21600"/>
                  <a:gd name="T3" fmla="*/ 1072990 h 21600"/>
                  <a:gd name="T4" fmla="*/ 347156 w 21600"/>
                  <a:gd name="T5" fmla="*/ 536495 h 21600"/>
                  <a:gd name="T6" fmla="*/ 252817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83 w 21600"/>
                  <a:gd name="T13" fmla="*/ 3283 h 21600"/>
                  <a:gd name="T14" fmla="*/ 18317 w 21600"/>
                  <a:gd name="T15" fmla="*/ 1831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966" y="21600"/>
                    </a:lnTo>
                    <a:lnTo>
                      <a:pt x="1863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D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60" name="Text Box 34"/>
              <p:cNvSpPr txBox="1">
                <a:spLocks noChangeArrowheads="1"/>
              </p:cNvSpPr>
              <p:nvPr/>
            </p:nvSpPr>
            <p:spPr bwMode="auto">
              <a:xfrm>
                <a:off x="950436" y="2302809"/>
                <a:ext cx="4808538" cy="901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Separate setup into preparation and actual setup,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doing as much as possible while the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machine/process is operating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(save 30 minutes)</a:t>
                </a:r>
              </a:p>
            </p:txBody>
          </p:sp>
          <p:sp>
            <p:nvSpPr>
              <p:cNvPr id="91161" name="Text Box 36"/>
              <p:cNvSpPr txBox="1">
                <a:spLocks noChangeArrowheads="1"/>
              </p:cNvSpPr>
              <p:nvPr/>
            </p:nvSpPr>
            <p:spPr bwMode="auto">
              <a:xfrm>
                <a:off x="1599685" y="4426621"/>
                <a:ext cx="609040" cy="326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ea typeface="MS PGothic" pitchFamily="34" charset="-128"/>
                  </a:rPr>
                  <a:t>Step 3</a:t>
                </a:r>
              </a:p>
            </p:txBody>
          </p:sp>
          <p:sp>
            <p:nvSpPr>
              <p:cNvPr id="91162" name="AutoShape 38"/>
              <p:cNvSpPr>
                <a:spLocks noChangeAspect="1" noChangeArrowheads="1"/>
              </p:cNvSpPr>
              <p:nvPr/>
            </p:nvSpPr>
            <p:spPr bwMode="auto">
              <a:xfrm>
                <a:off x="1995250" y="4151313"/>
                <a:ext cx="2718910" cy="840110"/>
              </a:xfrm>
              <a:custGeom>
                <a:avLst/>
                <a:gdLst>
                  <a:gd name="T0" fmla="*/ 2449537 w 21600"/>
                  <a:gd name="T1" fmla="*/ 420055 h 21600"/>
                  <a:gd name="T2" fmla="*/ 1359455 w 21600"/>
                  <a:gd name="T3" fmla="*/ 840110 h 21600"/>
                  <a:gd name="T4" fmla="*/ 269374 w 21600"/>
                  <a:gd name="T5" fmla="*/ 420055 h 21600"/>
                  <a:gd name="T6" fmla="*/ 135945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940 w 21600"/>
                  <a:gd name="T13" fmla="*/ 3940 h 21600"/>
                  <a:gd name="T14" fmla="*/ 17660 w 21600"/>
                  <a:gd name="T15" fmla="*/ 1766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279" y="21600"/>
                    </a:lnTo>
                    <a:lnTo>
                      <a:pt x="1732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5E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63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2103835" y="4227038"/>
                <a:ext cx="2501740" cy="688660"/>
              </a:xfrm>
              <a:custGeom>
                <a:avLst/>
                <a:gdLst>
                  <a:gd name="T0" fmla="*/ 2274035 w 21600"/>
                  <a:gd name="T1" fmla="*/ 344330 h 21600"/>
                  <a:gd name="T2" fmla="*/ 1250870 w 21600"/>
                  <a:gd name="T3" fmla="*/ 688660 h 21600"/>
                  <a:gd name="T4" fmla="*/ 227705 w 21600"/>
                  <a:gd name="T5" fmla="*/ 344330 h 21600"/>
                  <a:gd name="T6" fmla="*/ 125087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766 w 21600"/>
                  <a:gd name="T13" fmla="*/ 3766 h 21600"/>
                  <a:gd name="T14" fmla="*/ 17834 w 21600"/>
                  <a:gd name="T15" fmla="*/ 1783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931" y="21600"/>
                    </a:lnTo>
                    <a:lnTo>
                      <a:pt x="1766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2F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91164" name="Text Box 40"/>
              <p:cNvSpPr txBox="1">
                <a:spLocks noChangeArrowheads="1"/>
              </p:cNvSpPr>
              <p:nvPr/>
            </p:nvSpPr>
            <p:spPr bwMode="auto">
              <a:xfrm>
                <a:off x="2244249" y="4250396"/>
                <a:ext cx="2220913" cy="710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Standardize and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improve tooling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>
                    <a:solidFill>
                      <a:srgbClr val="7030A0"/>
                    </a:solidFill>
                    <a:ea typeface="MS PGothic" pitchFamily="34" charset="-128"/>
                  </a:rPr>
                  <a:t>(save 15 minutes)</a:t>
                </a:r>
              </a:p>
            </p:txBody>
          </p:sp>
          <p:sp>
            <p:nvSpPr>
              <p:cNvPr id="91165" name="Rectangle 52"/>
              <p:cNvSpPr>
                <a:spLocks noChangeArrowheads="1"/>
              </p:cNvSpPr>
              <p:nvPr/>
            </p:nvSpPr>
            <p:spPr bwMode="auto">
              <a:xfrm>
                <a:off x="3575370" y="5935043"/>
                <a:ext cx="3006725" cy="506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100"/>
                  <a:t>Repeat cycle until subminute setup is achieved</a:t>
                </a:r>
              </a:p>
            </p:txBody>
          </p:sp>
          <p:sp>
            <p:nvSpPr>
              <p:cNvPr id="91166" name="AutoShape 54"/>
              <p:cNvSpPr>
                <a:spLocks noChangeAspect="1" noChangeArrowheads="1"/>
              </p:cNvSpPr>
              <p:nvPr/>
            </p:nvSpPr>
            <p:spPr bwMode="auto">
              <a:xfrm flipV="1">
                <a:off x="3125390" y="5886450"/>
                <a:ext cx="458630" cy="358620"/>
              </a:xfrm>
              <a:prstGeom prst="triangle">
                <a:avLst>
                  <a:gd name="adj" fmla="val 50000"/>
                </a:avLst>
              </a:prstGeom>
              <a:solidFill>
                <a:srgbClr val="C299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1167" name="AutoShape 55"/>
              <p:cNvSpPr>
                <a:spLocks noChangeAspect="1" noChangeArrowheads="1"/>
              </p:cNvSpPr>
              <p:nvPr/>
            </p:nvSpPr>
            <p:spPr bwMode="auto">
              <a:xfrm flipV="1">
                <a:off x="3197540" y="5895975"/>
                <a:ext cx="314330" cy="274320"/>
              </a:xfrm>
              <a:prstGeom prst="triangle">
                <a:avLst>
                  <a:gd name="adj" fmla="val 50000"/>
                </a:avLst>
              </a:prstGeom>
              <a:solidFill>
                <a:srgbClr val="E0C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1168" name="Text Box 56"/>
              <p:cNvSpPr txBox="1">
                <a:spLocks noChangeArrowheads="1"/>
              </p:cNvSpPr>
              <p:nvPr/>
            </p:nvSpPr>
            <p:spPr bwMode="auto">
              <a:xfrm>
                <a:off x="2555875" y="5938838"/>
                <a:ext cx="591739" cy="3487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/>
                  <a:t>Step 6</a:t>
                </a:r>
              </a:p>
            </p:txBody>
          </p:sp>
          <p:sp>
            <p:nvSpPr>
              <p:cNvPr id="91169" name="AutoShape 17"/>
              <p:cNvSpPr>
                <a:spLocks noChangeAspect="1" noChangeArrowheads="1"/>
              </p:cNvSpPr>
              <p:nvPr/>
            </p:nvSpPr>
            <p:spPr bwMode="auto">
              <a:xfrm flipV="1">
                <a:off x="500060" y="1766888"/>
                <a:ext cx="5709290" cy="4476432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55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Scheduling</a:t>
            </a:r>
          </a:p>
        </p:txBody>
      </p:sp>
      <p:sp>
        <p:nvSpPr>
          <p:cNvPr id="93186" name="Content Placeholder 1"/>
          <p:cNvSpPr>
            <a:spLocks noGrp="1"/>
          </p:cNvSpPr>
          <p:nvPr>
            <p:ph idx="1"/>
          </p:nvPr>
        </p:nvSpPr>
        <p:spPr>
          <a:xfrm>
            <a:off x="757238" y="1159669"/>
            <a:ext cx="7543800" cy="33944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Schedules must be communicated inside and outside the organization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Level schedules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Process frequent small batches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Freezing the schedule helps stability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Kanban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1600" smtClean="0">
                <a:latin typeface="Arial" pitchFamily="34" charset="0"/>
                <a:cs typeface="Arial" pitchFamily="34" charset="0"/>
              </a:rPr>
              <a:t>Signals used in a pull system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Scheduling</a:t>
            </a:r>
          </a:p>
        </p:txBody>
      </p:sp>
      <p:sp>
        <p:nvSpPr>
          <p:cNvPr id="95234" name="Content Placeholder 1"/>
          <p:cNvSpPr>
            <a:spLocks noGrp="1"/>
          </p:cNvSpPr>
          <p:nvPr>
            <p:ph idx="1"/>
          </p:nvPr>
        </p:nvSpPr>
        <p:spPr>
          <a:xfrm>
            <a:off x="457200" y="1057275"/>
            <a:ext cx="8229600" cy="52387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Better scheduling improves performance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082800" y="1581151"/>
          <a:ext cx="5359400" cy="3101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0"/>
                <a:gridCol w="3289300"/>
              </a:tblGrid>
              <a:tr h="27817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</a:rPr>
                        <a:t>TABLE 16.3</a:t>
                      </a:r>
                      <a:endParaRPr 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7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FF"/>
                          </a:solidFill>
                        </a:rPr>
                        <a:t>JIT SCHEDULING TACTICS</a:t>
                      </a:r>
                      <a:endParaRPr 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r>
                        <a:rPr lang="en-US" sz="1400" b="0" dirty="0" smtClean="0"/>
                        <a:t>Communicate schedules to suppliers</a:t>
                      </a:r>
                      <a:endParaRPr lang="en-US" sz="1400" b="0" dirty="0"/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Make level schedules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Freeze part of the schedule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Perform to schedule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Seek one-piece-make and one-piece move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Eliminate waste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Produce in small lots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Use kanbans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8174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Make each operation produce a perfect part</a:t>
                      </a: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048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Level Schedules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345406"/>
            <a:ext cx="7772400" cy="3086100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Process frequent small batches rather than a few large batches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Make and move small lots so the level schedule is economical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Freezing the schedule closest to the due dates can improve performance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Scheduling Small Lots</a:t>
            </a:r>
          </a:p>
        </p:txBody>
      </p:sp>
      <p:grpSp>
        <p:nvGrpSpPr>
          <p:cNvPr id="262147" name="Group 3"/>
          <p:cNvGrpSpPr>
            <a:grpSpLocks/>
          </p:cNvGrpSpPr>
          <p:nvPr/>
        </p:nvGrpSpPr>
        <p:grpSpPr bwMode="auto">
          <a:xfrm>
            <a:off x="657225" y="1401366"/>
            <a:ext cx="7380288" cy="1141809"/>
            <a:chOff x="406" y="1105"/>
            <a:chExt cx="4649" cy="959"/>
          </a:xfrm>
        </p:grpSpPr>
        <p:grpSp>
          <p:nvGrpSpPr>
            <p:cNvPr id="98364" name="Group 4"/>
            <p:cNvGrpSpPr>
              <a:grpSpLocks/>
            </p:cNvGrpSpPr>
            <p:nvPr/>
          </p:nvGrpSpPr>
          <p:grpSpPr bwMode="auto">
            <a:xfrm>
              <a:off x="670" y="1462"/>
              <a:ext cx="4385" cy="602"/>
              <a:chOff x="670" y="1510"/>
              <a:chExt cx="4385" cy="602"/>
            </a:xfrm>
          </p:grpSpPr>
          <p:grpSp>
            <p:nvGrpSpPr>
              <p:cNvPr id="98366" name="Group 5"/>
              <p:cNvGrpSpPr>
                <a:grpSpLocks/>
              </p:cNvGrpSpPr>
              <p:nvPr/>
            </p:nvGrpSpPr>
            <p:grpSpPr bwMode="auto">
              <a:xfrm>
                <a:off x="670" y="1795"/>
                <a:ext cx="4384" cy="317"/>
                <a:chOff x="674" y="1638"/>
                <a:chExt cx="1424" cy="93"/>
              </a:xfrm>
            </p:grpSpPr>
            <p:grpSp>
              <p:nvGrpSpPr>
                <p:cNvPr id="98379" name="Group 6"/>
                <p:cNvGrpSpPr>
                  <a:grpSpLocks/>
                </p:cNvGrpSpPr>
                <p:nvPr/>
              </p:nvGrpSpPr>
              <p:grpSpPr bwMode="auto">
                <a:xfrm>
                  <a:off x="674" y="1638"/>
                  <a:ext cx="591" cy="93"/>
                  <a:chOff x="948" y="1702"/>
                  <a:chExt cx="591" cy="93"/>
                </a:xfrm>
              </p:grpSpPr>
              <p:grpSp>
                <p:nvGrpSpPr>
                  <p:cNvPr id="98398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1040" y="1702"/>
                    <a:ext cx="80" cy="93"/>
                    <a:chOff x="2742" y="1072"/>
                    <a:chExt cx="80" cy="93"/>
                  </a:xfrm>
                </p:grpSpPr>
                <p:sp>
                  <p:nvSpPr>
                    <p:cNvPr id="262152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3" y="1072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53" name="AutoShap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2" y="1133"/>
                      <a:ext cx="79" cy="32"/>
                    </a:xfrm>
                    <a:prstGeom prst="parallelogram">
                      <a:avLst>
                        <a:gd name="adj" fmla="val 61719"/>
                      </a:avLst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399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1438" y="1702"/>
                    <a:ext cx="101" cy="86"/>
                    <a:chOff x="3067" y="1080"/>
                    <a:chExt cx="101" cy="86"/>
                  </a:xfrm>
                </p:grpSpPr>
                <p:sp>
                  <p:nvSpPr>
                    <p:cNvPr id="262155" name="Rect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080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56" name="AutoShape 12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3067" y="1139"/>
                      <a:ext cx="101" cy="27"/>
                    </a:xfrm>
                    <a:custGeom>
                      <a:avLst/>
                      <a:gdLst>
                        <a:gd name="G0" fmla="+- 5400 0 0"/>
                        <a:gd name="G1" fmla="+- 21600 0 5400"/>
                        <a:gd name="G2" fmla="*/ 5400 1 2"/>
                        <a:gd name="G3" fmla="+- 21600 0 G2"/>
                        <a:gd name="G4" fmla="+/ 5400 21600 2"/>
                        <a:gd name="G5" fmla="+/ G1 0 2"/>
                        <a:gd name="G6" fmla="*/ 21600 21600 5400"/>
                        <a:gd name="G7" fmla="*/ G6 1 2"/>
                        <a:gd name="G8" fmla="+- 21600 0 G7"/>
                        <a:gd name="G9" fmla="*/ 21600 1 2"/>
                        <a:gd name="G10" fmla="+- 5400 0 G9"/>
                        <a:gd name="G11" fmla="?: G10 G8 0"/>
                        <a:gd name="G12" fmla="?: G10 G7 21600"/>
                        <a:gd name="T0" fmla="*/ 18900 w 21600"/>
                        <a:gd name="T1" fmla="*/ 10800 h 21600"/>
                        <a:gd name="T2" fmla="*/ 10800 w 21600"/>
                        <a:gd name="T3" fmla="*/ 21600 h 21600"/>
                        <a:gd name="T4" fmla="*/ 2700 w 21600"/>
                        <a:gd name="T5" fmla="*/ 10800 h 21600"/>
                        <a:gd name="T6" fmla="*/ 10800 w 21600"/>
                        <a:gd name="T7" fmla="*/ 0 h 21600"/>
                        <a:gd name="T8" fmla="*/ 4500 w 21600"/>
                        <a:gd name="T9" fmla="*/ 4500 h 21600"/>
                        <a:gd name="T10" fmla="*/ 17100 w 21600"/>
                        <a:gd name="T11" fmla="*/ 171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400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306" y="1702"/>
                    <a:ext cx="101" cy="86"/>
                    <a:chOff x="3067" y="1080"/>
                    <a:chExt cx="101" cy="86"/>
                  </a:xfrm>
                </p:grpSpPr>
                <p:sp>
                  <p:nvSpPr>
                    <p:cNvPr id="262158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080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59" name="AutoShape 15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3067" y="1139"/>
                      <a:ext cx="101" cy="27"/>
                    </a:xfrm>
                    <a:custGeom>
                      <a:avLst/>
                      <a:gdLst>
                        <a:gd name="G0" fmla="+- 5400 0 0"/>
                        <a:gd name="G1" fmla="+- 21600 0 5400"/>
                        <a:gd name="G2" fmla="*/ 5400 1 2"/>
                        <a:gd name="G3" fmla="+- 21600 0 G2"/>
                        <a:gd name="G4" fmla="+/ 5400 21600 2"/>
                        <a:gd name="G5" fmla="+/ G1 0 2"/>
                        <a:gd name="G6" fmla="*/ 21600 21600 5400"/>
                        <a:gd name="G7" fmla="*/ G6 1 2"/>
                        <a:gd name="G8" fmla="+- 21600 0 G7"/>
                        <a:gd name="G9" fmla="*/ 21600 1 2"/>
                        <a:gd name="G10" fmla="+- 5400 0 G9"/>
                        <a:gd name="G11" fmla="?: G10 G8 0"/>
                        <a:gd name="G12" fmla="?: G10 G7 21600"/>
                        <a:gd name="T0" fmla="*/ 18900 w 21600"/>
                        <a:gd name="T1" fmla="*/ 10800 h 21600"/>
                        <a:gd name="T2" fmla="*/ 10800 w 21600"/>
                        <a:gd name="T3" fmla="*/ 21600 h 21600"/>
                        <a:gd name="T4" fmla="*/ 2700 w 21600"/>
                        <a:gd name="T5" fmla="*/ 10800 h 21600"/>
                        <a:gd name="T6" fmla="*/ 10800 w 21600"/>
                        <a:gd name="T7" fmla="*/ 0 h 21600"/>
                        <a:gd name="T8" fmla="*/ 4500 w 21600"/>
                        <a:gd name="T9" fmla="*/ 4500 h 21600"/>
                        <a:gd name="T10" fmla="*/ 17100 w 21600"/>
                        <a:gd name="T11" fmla="*/ 171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401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1172" y="1702"/>
                    <a:ext cx="101" cy="86"/>
                    <a:chOff x="3067" y="1080"/>
                    <a:chExt cx="101" cy="86"/>
                  </a:xfrm>
                </p:grpSpPr>
                <p:sp>
                  <p:nvSpPr>
                    <p:cNvPr id="262161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080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62" name="AutoShape 18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3067" y="1139"/>
                      <a:ext cx="101" cy="27"/>
                    </a:xfrm>
                    <a:custGeom>
                      <a:avLst/>
                      <a:gdLst>
                        <a:gd name="G0" fmla="+- 5400 0 0"/>
                        <a:gd name="G1" fmla="+- 21600 0 5400"/>
                        <a:gd name="G2" fmla="*/ 5400 1 2"/>
                        <a:gd name="G3" fmla="+- 21600 0 G2"/>
                        <a:gd name="G4" fmla="+/ 5400 21600 2"/>
                        <a:gd name="G5" fmla="+/ G1 0 2"/>
                        <a:gd name="G6" fmla="*/ 21600 21600 5400"/>
                        <a:gd name="G7" fmla="*/ G6 1 2"/>
                        <a:gd name="G8" fmla="+- 21600 0 G7"/>
                        <a:gd name="G9" fmla="*/ 21600 1 2"/>
                        <a:gd name="G10" fmla="+- 5400 0 G9"/>
                        <a:gd name="G11" fmla="?: G10 G8 0"/>
                        <a:gd name="G12" fmla="?: G10 G7 21600"/>
                        <a:gd name="T0" fmla="*/ 18900 w 21600"/>
                        <a:gd name="T1" fmla="*/ 10800 h 21600"/>
                        <a:gd name="T2" fmla="*/ 10800 w 21600"/>
                        <a:gd name="T3" fmla="*/ 21600 h 21600"/>
                        <a:gd name="T4" fmla="*/ 2700 w 21600"/>
                        <a:gd name="T5" fmla="*/ 10800 h 21600"/>
                        <a:gd name="T6" fmla="*/ 10800 w 21600"/>
                        <a:gd name="T7" fmla="*/ 0 h 21600"/>
                        <a:gd name="T8" fmla="*/ 4500 w 21600"/>
                        <a:gd name="T9" fmla="*/ 4500 h 21600"/>
                        <a:gd name="T10" fmla="*/ 17100 w 21600"/>
                        <a:gd name="T11" fmla="*/ 171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402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948" y="1702"/>
                    <a:ext cx="80" cy="93"/>
                    <a:chOff x="2742" y="1072"/>
                    <a:chExt cx="80" cy="93"/>
                  </a:xfrm>
                </p:grpSpPr>
                <p:sp>
                  <p:nvSpPr>
                    <p:cNvPr id="262164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3" y="1072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65" name="AutoShap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2" y="1133"/>
                      <a:ext cx="79" cy="32"/>
                    </a:xfrm>
                    <a:prstGeom prst="parallelogram">
                      <a:avLst>
                        <a:gd name="adj" fmla="val 61719"/>
                      </a:avLst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98380" name="Group 22"/>
                <p:cNvGrpSpPr>
                  <a:grpSpLocks/>
                </p:cNvGrpSpPr>
                <p:nvPr/>
              </p:nvGrpSpPr>
              <p:grpSpPr bwMode="auto">
                <a:xfrm>
                  <a:off x="1300" y="1638"/>
                  <a:ext cx="704" cy="93"/>
                  <a:chOff x="2153" y="1582"/>
                  <a:chExt cx="704" cy="93"/>
                </a:xfrm>
              </p:grpSpPr>
              <p:sp>
                <p:nvSpPr>
                  <p:cNvPr id="26216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153" y="1582"/>
                    <a:ext cx="59" cy="91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1" dirty="0">
                      <a:latin typeface="+mn-lt"/>
                      <a:cs typeface="+mn-cs"/>
                    </a:endParaRPr>
                  </a:p>
                </p:txBody>
              </p:sp>
              <p:grpSp>
                <p:nvGrpSpPr>
                  <p:cNvPr id="98383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2358" y="1582"/>
                    <a:ext cx="80" cy="93"/>
                    <a:chOff x="2742" y="1072"/>
                    <a:chExt cx="80" cy="93"/>
                  </a:xfrm>
                </p:grpSpPr>
                <p:sp>
                  <p:nvSpPr>
                    <p:cNvPr id="262169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3" y="1072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70" name="AutoShape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2" y="1133"/>
                      <a:ext cx="79" cy="32"/>
                    </a:xfrm>
                    <a:prstGeom prst="parallelogram">
                      <a:avLst>
                        <a:gd name="adj" fmla="val 61719"/>
                      </a:avLst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384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2756" y="1582"/>
                    <a:ext cx="101" cy="86"/>
                    <a:chOff x="3067" y="1080"/>
                    <a:chExt cx="101" cy="86"/>
                  </a:xfrm>
                </p:grpSpPr>
                <p:sp>
                  <p:nvSpPr>
                    <p:cNvPr id="262172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080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73" name="AutoShape 29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3067" y="1139"/>
                      <a:ext cx="101" cy="27"/>
                    </a:xfrm>
                    <a:custGeom>
                      <a:avLst/>
                      <a:gdLst>
                        <a:gd name="G0" fmla="+- 5400 0 0"/>
                        <a:gd name="G1" fmla="+- 21600 0 5400"/>
                        <a:gd name="G2" fmla="*/ 5400 1 2"/>
                        <a:gd name="G3" fmla="+- 21600 0 G2"/>
                        <a:gd name="G4" fmla="+/ 5400 21600 2"/>
                        <a:gd name="G5" fmla="+/ G1 0 2"/>
                        <a:gd name="G6" fmla="*/ 21600 21600 5400"/>
                        <a:gd name="G7" fmla="*/ G6 1 2"/>
                        <a:gd name="G8" fmla="+- 21600 0 G7"/>
                        <a:gd name="G9" fmla="*/ 21600 1 2"/>
                        <a:gd name="G10" fmla="+- 5400 0 G9"/>
                        <a:gd name="G11" fmla="?: G10 G8 0"/>
                        <a:gd name="G12" fmla="?: G10 G7 21600"/>
                        <a:gd name="T0" fmla="*/ 18900 w 21600"/>
                        <a:gd name="T1" fmla="*/ 10800 h 21600"/>
                        <a:gd name="T2" fmla="*/ 10800 w 21600"/>
                        <a:gd name="T3" fmla="*/ 21600 h 21600"/>
                        <a:gd name="T4" fmla="*/ 2700 w 21600"/>
                        <a:gd name="T5" fmla="*/ 10800 h 21600"/>
                        <a:gd name="T6" fmla="*/ 10800 w 21600"/>
                        <a:gd name="T7" fmla="*/ 0 h 21600"/>
                        <a:gd name="T8" fmla="*/ 4500 w 21600"/>
                        <a:gd name="T9" fmla="*/ 4500 h 21600"/>
                        <a:gd name="T10" fmla="*/ 17100 w 21600"/>
                        <a:gd name="T11" fmla="*/ 171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385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2624" y="1582"/>
                    <a:ext cx="101" cy="86"/>
                    <a:chOff x="3067" y="1080"/>
                    <a:chExt cx="101" cy="86"/>
                  </a:xfrm>
                </p:grpSpPr>
                <p:sp>
                  <p:nvSpPr>
                    <p:cNvPr id="262175" name="Rectangle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080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76" name="AutoShape 32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3067" y="1139"/>
                      <a:ext cx="101" cy="27"/>
                    </a:xfrm>
                    <a:custGeom>
                      <a:avLst/>
                      <a:gdLst>
                        <a:gd name="G0" fmla="+- 5400 0 0"/>
                        <a:gd name="G1" fmla="+- 21600 0 5400"/>
                        <a:gd name="G2" fmla="*/ 5400 1 2"/>
                        <a:gd name="G3" fmla="+- 21600 0 G2"/>
                        <a:gd name="G4" fmla="+/ 5400 21600 2"/>
                        <a:gd name="G5" fmla="+/ G1 0 2"/>
                        <a:gd name="G6" fmla="*/ 21600 21600 5400"/>
                        <a:gd name="G7" fmla="*/ G6 1 2"/>
                        <a:gd name="G8" fmla="+- 21600 0 G7"/>
                        <a:gd name="G9" fmla="*/ 21600 1 2"/>
                        <a:gd name="G10" fmla="+- 5400 0 G9"/>
                        <a:gd name="G11" fmla="?: G10 G8 0"/>
                        <a:gd name="G12" fmla="?: G10 G7 21600"/>
                        <a:gd name="T0" fmla="*/ 18900 w 21600"/>
                        <a:gd name="T1" fmla="*/ 10800 h 21600"/>
                        <a:gd name="T2" fmla="*/ 10800 w 21600"/>
                        <a:gd name="T3" fmla="*/ 21600 h 21600"/>
                        <a:gd name="T4" fmla="*/ 2700 w 21600"/>
                        <a:gd name="T5" fmla="*/ 10800 h 21600"/>
                        <a:gd name="T6" fmla="*/ 10800 w 21600"/>
                        <a:gd name="T7" fmla="*/ 0 h 21600"/>
                        <a:gd name="T8" fmla="*/ 4500 w 21600"/>
                        <a:gd name="T9" fmla="*/ 4500 h 21600"/>
                        <a:gd name="T10" fmla="*/ 17100 w 21600"/>
                        <a:gd name="T11" fmla="*/ 171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386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2490" y="1582"/>
                    <a:ext cx="101" cy="86"/>
                    <a:chOff x="3067" y="1080"/>
                    <a:chExt cx="101" cy="86"/>
                  </a:xfrm>
                </p:grpSpPr>
                <p:sp>
                  <p:nvSpPr>
                    <p:cNvPr id="262178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080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79" name="AutoShape 35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3067" y="1139"/>
                      <a:ext cx="101" cy="27"/>
                    </a:xfrm>
                    <a:custGeom>
                      <a:avLst/>
                      <a:gdLst>
                        <a:gd name="G0" fmla="+- 5400 0 0"/>
                        <a:gd name="G1" fmla="+- 21600 0 5400"/>
                        <a:gd name="G2" fmla="*/ 5400 1 2"/>
                        <a:gd name="G3" fmla="+- 21600 0 G2"/>
                        <a:gd name="G4" fmla="+/ 5400 21600 2"/>
                        <a:gd name="G5" fmla="+/ G1 0 2"/>
                        <a:gd name="G6" fmla="*/ 21600 21600 5400"/>
                        <a:gd name="G7" fmla="*/ G6 1 2"/>
                        <a:gd name="G8" fmla="+- 21600 0 G7"/>
                        <a:gd name="G9" fmla="*/ 21600 1 2"/>
                        <a:gd name="G10" fmla="+- 5400 0 G9"/>
                        <a:gd name="G11" fmla="?: G10 G8 0"/>
                        <a:gd name="G12" fmla="?: G10 G7 21600"/>
                        <a:gd name="T0" fmla="*/ 18900 w 21600"/>
                        <a:gd name="T1" fmla="*/ 10800 h 21600"/>
                        <a:gd name="T2" fmla="*/ 10800 w 21600"/>
                        <a:gd name="T3" fmla="*/ 21600 h 21600"/>
                        <a:gd name="T4" fmla="*/ 2700 w 21600"/>
                        <a:gd name="T5" fmla="*/ 10800 h 21600"/>
                        <a:gd name="T6" fmla="*/ 10800 w 21600"/>
                        <a:gd name="T7" fmla="*/ 0 h 21600"/>
                        <a:gd name="T8" fmla="*/ 4500 w 21600"/>
                        <a:gd name="T9" fmla="*/ 4500 h 21600"/>
                        <a:gd name="T10" fmla="*/ 17100 w 21600"/>
                        <a:gd name="T11" fmla="*/ 171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387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2266" y="1582"/>
                    <a:ext cx="80" cy="93"/>
                    <a:chOff x="2742" y="1072"/>
                    <a:chExt cx="80" cy="93"/>
                  </a:xfrm>
                </p:grpSpPr>
                <p:sp>
                  <p:nvSpPr>
                    <p:cNvPr id="262181" name="Rect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3" y="1072"/>
                      <a:ext cx="59" cy="61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262182" name="AutoShape 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2" y="1133"/>
                      <a:ext cx="79" cy="32"/>
                    </a:xfrm>
                    <a:prstGeom prst="parallelogram">
                      <a:avLst>
                        <a:gd name="adj" fmla="val 61719"/>
                      </a:avLst>
                    </a:prstGeom>
                    <a:solidFill>
                      <a:schemeClr val="bg1">
                        <a:lumMod val="75000"/>
                      </a:schemeClr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/>
                  </p:spPr>
                  <p:txBody>
                    <a:bodyPr wrap="none" anchor="ctr"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1" dirty="0">
                        <a:latin typeface="+mn-lt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262183" name="Rectangle 39"/>
                <p:cNvSpPr>
                  <a:spLocks noChangeArrowheads="1"/>
                </p:cNvSpPr>
                <p:nvPr/>
              </p:nvSpPr>
              <p:spPr bwMode="auto">
                <a:xfrm>
                  <a:off x="2039" y="1638"/>
                  <a:ext cx="59" cy="9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1" dirty="0"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98367" name="Rectangle 40"/>
              <p:cNvSpPr>
                <a:spLocks noChangeArrowheads="1"/>
              </p:cNvSpPr>
              <p:nvPr/>
            </p:nvSpPr>
            <p:spPr bwMode="auto">
              <a:xfrm>
                <a:off x="714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b="1">
                    <a:solidFill>
                      <a:schemeClr val="tx2"/>
                    </a:solidFill>
                  </a:rPr>
                  <a:t>A</a:t>
                </a:r>
              </a:p>
            </p:txBody>
          </p:sp>
          <p:sp>
            <p:nvSpPr>
              <p:cNvPr id="262185" name="Rectangle 41"/>
              <p:cNvSpPr>
                <a:spLocks noChangeArrowheads="1"/>
              </p:cNvSpPr>
              <p:nvPr/>
            </p:nvSpPr>
            <p:spPr bwMode="auto">
              <a:xfrm>
                <a:off x="1378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cs typeface="+mn-cs"/>
                  </a:rPr>
                  <a:t>B</a:t>
                </a:r>
              </a:p>
            </p:txBody>
          </p:sp>
          <p:sp>
            <p:nvSpPr>
              <p:cNvPr id="98369" name="Rectangle 42"/>
              <p:cNvSpPr>
                <a:spLocks noChangeArrowheads="1"/>
              </p:cNvSpPr>
              <p:nvPr/>
            </p:nvSpPr>
            <p:spPr bwMode="auto">
              <a:xfrm>
                <a:off x="2552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b="1">
                    <a:solidFill>
                      <a:schemeClr val="accent1"/>
                    </a:solidFill>
                  </a:rPr>
                  <a:t>C</a:t>
                </a:r>
              </a:p>
            </p:txBody>
          </p:sp>
          <p:sp>
            <p:nvSpPr>
              <p:cNvPr id="98370" name="Rectangle 43"/>
              <p:cNvSpPr>
                <a:spLocks noChangeArrowheads="1"/>
              </p:cNvSpPr>
              <p:nvPr/>
            </p:nvSpPr>
            <p:spPr bwMode="auto">
              <a:xfrm>
                <a:off x="978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b="1">
                    <a:solidFill>
                      <a:schemeClr val="tx2"/>
                    </a:solidFill>
                  </a:rPr>
                  <a:t>A</a:t>
                </a:r>
              </a:p>
            </p:txBody>
          </p:sp>
          <p:sp>
            <p:nvSpPr>
              <p:cNvPr id="98371" name="Rectangle 44"/>
              <p:cNvSpPr>
                <a:spLocks noChangeArrowheads="1"/>
              </p:cNvSpPr>
              <p:nvPr/>
            </p:nvSpPr>
            <p:spPr bwMode="auto">
              <a:xfrm>
                <a:off x="3250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b="1">
                    <a:solidFill>
                      <a:schemeClr val="tx2"/>
                    </a:solidFill>
                  </a:rPr>
                  <a:t>A</a:t>
                </a:r>
              </a:p>
            </p:txBody>
          </p:sp>
          <p:sp>
            <p:nvSpPr>
              <p:cNvPr id="98372" name="Rectangle 45"/>
              <p:cNvSpPr>
                <a:spLocks noChangeArrowheads="1"/>
              </p:cNvSpPr>
              <p:nvPr/>
            </p:nvSpPr>
            <p:spPr bwMode="auto">
              <a:xfrm>
                <a:off x="2970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b="1">
                    <a:solidFill>
                      <a:schemeClr val="tx2"/>
                    </a:solidFill>
                  </a:rPr>
                  <a:t>A</a:t>
                </a:r>
              </a:p>
            </p:txBody>
          </p:sp>
          <p:sp>
            <p:nvSpPr>
              <p:cNvPr id="262190" name="Rectangle 46"/>
              <p:cNvSpPr>
                <a:spLocks noChangeArrowheads="1"/>
              </p:cNvSpPr>
              <p:nvPr/>
            </p:nvSpPr>
            <p:spPr bwMode="auto">
              <a:xfrm>
                <a:off x="1794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cs typeface="+mn-cs"/>
                  </a:rPr>
                  <a:t>B</a:t>
                </a:r>
              </a:p>
            </p:txBody>
          </p:sp>
          <p:sp>
            <p:nvSpPr>
              <p:cNvPr id="262191" name="Rectangle 47"/>
              <p:cNvSpPr>
                <a:spLocks noChangeArrowheads="1"/>
              </p:cNvSpPr>
              <p:nvPr/>
            </p:nvSpPr>
            <p:spPr bwMode="auto">
              <a:xfrm>
                <a:off x="2202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cs typeface="+mn-cs"/>
                  </a:rPr>
                  <a:t>B</a:t>
                </a:r>
              </a:p>
            </p:txBody>
          </p:sp>
          <p:sp>
            <p:nvSpPr>
              <p:cNvPr id="262192" name="Rectangle 48"/>
              <p:cNvSpPr>
                <a:spLocks noChangeArrowheads="1"/>
              </p:cNvSpPr>
              <p:nvPr/>
            </p:nvSpPr>
            <p:spPr bwMode="auto">
              <a:xfrm>
                <a:off x="3658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cs typeface="+mn-cs"/>
                  </a:rPr>
                  <a:t>B</a:t>
                </a:r>
              </a:p>
            </p:txBody>
          </p:sp>
          <p:sp>
            <p:nvSpPr>
              <p:cNvPr id="262193" name="Rectangle 49"/>
              <p:cNvSpPr>
                <a:spLocks noChangeArrowheads="1"/>
              </p:cNvSpPr>
              <p:nvPr/>
            </p:nvSpPr>
            <p:spPr bwMode="auto">
              <a:xfrm>
                <a:off x="4082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cs typeface="+mn-cs"/>
                  </a:rPr>
                  <a:t>B</a:t>
                </a:r>
              </a:p>
            </p:txBody>
          </p:sp>
          <p:sp>
            <p:nvSpPr>
              <p:cNvPr id="262194" name="Rectangle 50"/>
              <p:cNvSpPr>
                <a:spLocks noChangeArrowheads="1"/>
              </p:cNvSpPr>
              <p:nvPr/>
            </p:nvSpPr>
            <p:spPr bwMode="auto">
              <a:xfrm>
                <a:off x="4482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cs typeface="+mn-cs"/>
                  </a:rPr>
                  <a:t>B</a:t>
                </a:r>
              </a:p>
            </p:txBody>
          </p:sp>
          <p:sp>
            <p:nvSpPr>
              <p:cNvPr id="98378" name="Rectangle 51"/>
              <p:cNvSpPr>
                <a:spLocks noChangeArrowheads="1"/>
              </p:cNvSpPr>
              <p:nvPr/>
            </p:nvSpPr>
            <p:spPr bwMode="auto">
              <a:xfrm>
                <a:off x="4834" y="1510"/>
                <a:ext cx="221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b="1">
                    <a:solidFill>
                      <a:schemeClr val="accent1"/>
                    </a:solidFill>
                  </a:rPr>
                  <a:t>C</a:t>
                </a:r>
              </a:p>
            </p:txBody>
          </p:sp>
        </p:grpSp>
        <p:sp>
          <p:nvSpPr>
            <p:cNvPr id="98365" name="Rectangle 52"/>
            <p:cNvSpPr>
              <a:spLocks noChangeArrowheads="1"/>
            </p:cNvSpPr>
            <p:nvPr/>
          </p:nvSpPr>
          <p:spPr bwMode="auto">
            <a:xfrm>
              <a:off x="406" y="1105"/>
              <a:ext cx="3400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/>
                <a:t>JIT Level Material-Use Approach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301626" y="2914650"/>
            <a:ext cx="8533353" cy="1176338"/>
            <a:chOff x="301625" y="3886200"/>
            <a:chExt cx="8533354" cy="1568451"/>
          </a:xfrm>
        </p:grpSpPr>
        <p:sp>
          <p:nvSpPr>
            <p:cNvPr id="98312" name="Rectangle 58"/>
            <p:cNvSpPr>
              <a:spLocks noChangeArrowheads="1"/>
            </p:cNvSpPr>
            <p:nvPr/>
          </p:nvSpPr>
          <p:spPr bwMode="auto">
            <a:xfrm>
              <a:off x="3949261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13" name="AutoShape 59"/>
            <p:cNvSpPr>
              <a:spLocks noChangeArrowheads="1"/>
            </p:cNvSpPr>
            <p:nvPr/>
          </p:nvSpPr>
          <p:spPr bwMode="auto">
            <a:xfrm flipV="1">
              <a:off x="3860801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4" name="Rectangle 61"/>
            <p:cNvSpPr>
              <a:spLocks noChangeArrowheads="1"/>
            </p:cNvSpPr>
            <p:nvPr/>
          </p:nvSpPr>
          <p:spPr bwMode="auto">
            <a:xfrm>
              <a:off x="3406336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15" name="AutoShape 62"/>
            <p:cNvSpPr>
              <a:spLocks noChangeArrowheads="1"/>
            </p:cNvSpPr>
            <p:nvPr/>
          </p:nvSpPr>
          <p:spPr bwMode="auto">
            <a:xfrm flipV="1">
              <a:off x="3317876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6" name="Rectangle 64"/>
            <p:cNvSpPr>
              <a:spLocks noChangeArrowheads="1"/>
            </p:cNvSpPr>
            <p:nvPr/>
          </p:nvSpPr>
          <p:spPr bwMode="auto">
            <a:xfrm>
              <a:off x="2863411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17" name="AutoShape 65"/>
            <p:cNvSpPr>
              <a:spLocks noChangeArrowheads="1"/>
            </p:cNvSpPr>
            <p:nvPr/>
          </p:nvSpPr>
          <p:spPr bwMode="auto">
            <a:xfrm flipV="1">
              <a:off x="2774951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8" name="Rectangle 67"/>
            <p:cNvSpPr>
              <a:spLocks noChangeArrowheads="1"/>
            </p:cNvSpPr>
            <p:nvPr/>
          </p:nvSpPr>
          <p:spPr bwMode="auto">
            <a:xfrm>
              <a:off x="5581211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19" name="AutoShape 68"/>
            <p:cNvSpPr>
              <a:spLocks noChangeArrowheads="1"/>
            </p:cNvSpPr>
            <p:nvPr/>
          </p:nvSpPr>
          <p:spPr bwMode="auto">
            <a:xfrm flipV="1">
              <a:off x="5492751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0" name="Rectangle 70"/>
            <p:cNvSpPr>
              <a:spLocks noChangeArrowheads="1"/>
            </p:cNvSpPr>
            <p:nvPr/>
          </p:nvSpPr>
          <p:spPr bwMode="auto">
            <a:xfrm>
              <a:off x="5037029" y="4951413"/>
              <a:ext cx="249458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21" name="AutoShape 71"/>
            <p:cNvSpPr>
              <a:spLocks noChangeArrowheads="1"/>
            </p:cNvSpPr>
            <p:nvPr/>
          </p:nvSpPr>
          <p:spPr bwMode="auto">
            <a:xfrm flipV="1">
              <a:off x="4948239" y="5270519"/>
              <a:ext cx="427038" cy="146032"/>
            </a:xfrm>
            <a:custGeom>
              <a:avLst/>
              <a:gdLst>
                <a:gd name="T0" fmla="*/ 373658 w 21600"/>
                <a:gd name="T1" fmla="*/ 73016 h 21600"/>
                <a:gd name="T2" fmla="*/ 213519 w 21600"/>
                <a:gd name="T3" fmla="*/ 146032 h 21600"/>
                <a:gd name="T4" fmla="*/ 53380 w 21600"/>
                <a:gd name="T5" fmla="*/ 73016 h 21600"/>
                <a:gd name="T6" fmla="*/ 213519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2" name="Rectangle 73"/>
            <p:cNvSpPr>
              <a:spLocks noChangeArrowheads="1"/>
            </p:cNvSpPr>
            <p:nvPr/>
          </p:nvSpPr>
          <p:spPr bwMode="auto">
            <a:xfrm>
              <a:off x="4492186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23" name="AutoShape 74"/>
            <p:cNvSpPr>
              <a:spLocks noChangeArrowheads="1"/>
            </p:cNvSpPr>
            <p:nvPr/>
          </p:nvSpPr>
          <p:spPr bwMode="auto">
            <a:xfrm flipV="1">
              <a:off x="4403726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4" name="Rectangle 76"/>
            <p:cNvSpPr>
              <a:spLocks noChangeArrowheads="1"/>
            </p:cNvSpPr>
            <p:nvPr/>
          </p:nvSpPr>
          <p:spPr bwMode="auto">
            <a:xfrm>
              <a:off x="7211574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25" name="AutoShape 77"/>
            <p:cNvSpPr>
              <a:spLocks noChangeArrowheads="1"/>
            </p:cNvSpPr>
            <p:nvPr/>
          </p:nvSpPr>
          <p:spPr bwMode="auto">
            <a:xfrm flipV="1">
              <a:off x="7123114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6" name="Rectangle 79"/>
            <p:cNvSpPr>
              <a:spLocks noChangeArrowheads="1"/>
            </p:cNvSpPr>
            <p:nvPr/>
          </p:nvSpPr>
          <p:spPr bwMode="auto">
            <a:xfrm>
              <a:off x="6667061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27" name="AutoShape 80"/>
            <p:cNvSpPr>
              <a:spLocks noChangeArrowheads="1"/>
            </p:cNvSpPr>
            <p:nvPr/>
          </p:nvSpPr>
          <p:spPr bwMode="auto">
            <a:xfrm flipV="1">
              <a:off x="6578601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8" name="Rectangle 82"/>
            <p:cNvSpPr>
              <a:spLocks noChangeArrowheads="1"/>
            </p:cNvSpPr>
            <p:nvPr/>
          </p:nvSpPr>
          <p:spPr bwMode="auto">
            <a:xfrm>
              <a:off x="6124136" y="4951413"/>
              <a:ext cx="248530" cy="329923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29" name="AutoShape 83"/>
            <p:cNvSpPr>
              <a:spLocks noChangeArrowheads="1"/>
            </p:cNvSpPr>
            <p:nvPr/>
          </p:nvSpPr>
          <p:spPr bwMode="auto">
            <a:xfrm flipV="1">
              <a:off x="6035676" y="5270519"/>
              <a:ext cx="425450" cy="146032"/>
            </a:xfrm>
            <a:custGeom>
              <a:avLst/>
              <a:gdLst>
                <a:gd name="T0" fmla="*/ 372269 w 21600"/>
                <a:gd name="T1" fmla="*/ 73016 h 21600"/>
                <a:gd name="T2" fmla="*/ 212725 w 21600"/>
                <a:gd name="T3" fmla="*/ 146032 h 21600"/>
                <a:gd name="T4" fmla="*/ 53181 w 21600"/>
                <a:gd name="T5" fmla="*/ 73016 h 21600"/>
                <a:gd name="T6" fmla="*/ 21272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30" name="Rectangle 86"/>
            <p:cNvSpPr>
              <a:spLocks noChangeArrowheads="1"/>
            </p:cNvSpPr>
            <p:nvPr/>
          </p:nvSpPr>
          <p:spPr bwMode="auto">
            <a:xfrm>
              <a:off x="782442" y="4951413"/>
              <a:ext cx="248560" cy="330081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1" name="AutoShape 87"/>
            <p:cNvSpPr>
              <a:spLocks noChangeArrowheads="1"/>
            </p:cNvSpPr>
            <p:nvPr/>
          </p:nvSpPr>
          <p:spPr bwMode="auto">
            <a:xfrm>
              <a:off x="693972" y="5281494"/>
              <a:ext cx="332817" cy="173157"/>
            </a:xfrm>
            <a:prstGeom prst="parallelogram">
              <a:avLst>
                <a:gd name="adj" fmla="val 61719"/>
              </a:avLst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2" name="Rectangle 89"/>
            <p:cNvSpPr>
              <a:spLocks noChangeArrowheads="1"/>
            </p:cNvSpPr>
            <p:nvPr/>
          </p:nvSpPr>
          <p:spPr bwMode="auto">
            <a:xfrm>
              <a:off x="394858" y="4951413"/>
              <a:ext cx="248560" cy="330081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3" name="AutoShape 90"/>
            <p:cNvSpPr>
              <a:spLocks noChangeArrowheads="1"/>
            </p:cNvSpPr>
            <p:nvPr/>
          </p:nvSpPr>
          <p:spPr bwMode="auto">
            <a:xfrm>
              <a:off x="306388" y="5281494"/>
              <a:ext cx="332817" cy="173157"/>
            </a:xfrm>
            <a:prstGeom prst="parallelogram">
              <a:avLst>
                <a:gd name="adj" fmla="val 61719"/>
              </a:avLst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4" name="Rectangle 92"/>
            <p:cNvSpPr>
              <a:spLocks noChangeArrowheads="1"/>
            </p:cNvSpPr>
            <p:nvPr/>
          </p:nvSpPr>
          <p:spPr bwMode="auto">
            <a:xfrm>
              <a:off x="1561823" y="4951413"/>
              <a:ext cx="248560" cy="330081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5" name="AutoShape 93"/>
            <p:cNvSpPr>
              <a:spLocks noChangeArrowheads="1"/>
            </p:cNvSpPr>
            <p:nvPr/>
          </p:nvSpPr>
          <p:spPr bwMode="auto">
            <a:xfrm>
              <a:off x="1473353" y="5281494"/>
              <a:ext cx="332817" cy="173157"/>
            </a:xfrm>
            <a:prstGeom prst="parallelogram">
              <a:avLst>
                <a:gd name="adj" fmla="val 61719"/>
              </a:avLst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6" name="Rectangle 95"/>
            <p:cNvSpPr>
              <a:spLocks noChangeArrowheads="1"/>
            </p:cNvSpPr>
            <p:nvPr/>
          </p:nvSpPr>
          <p:spPr bwMode="auto">
            <a:xfrm>
              <a:off x="1174239" y="4951413"/>
              <a:ext cx="248560" cy="330081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7" name="AutoShape 96"/>
            <p:cNvSpPr>
              <a:spLocks noChangeArrowheads="1"/>
            </p:cNvSpPr>
            <p:nvPr/>
          </p:nvSpPr>
          <p:spPr bwMode="auto">
            <a:xfrm>
              <a:off x="1085769" y="5281494"/>
              <a:ext cx="332817" cy="173157"/>
            </a:xfrm>
            <a:prstGeom prst="parallelogram">
              <a:avLst>
                <a:gd name="adj" fmla="val 61719"/>
              </a:avLst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8" name="Rectangle 98"/>
            <p:cNvSpPr>
              <a:spLocks noChangeArrowheads="1"/>
            </p:cNvSpPr>
            <p:nvPr/>
          </p:nvSpPr>
          <p:spPr bwMode="auto">
            <a:xfrm>
              <a:off x="2345416" y="4951413"/>
              <a:ext cx="248560" cy="330081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39" name="AutoShape 99"/>
            <p:cNvSpPr>
              <a:spLocks noChangeArrowheads="1"/>
            </p:cNvSpPr>
            <p:nvPr/>
          </p:nvSpPr>
          <p:spPr bwMode="auto">
            <a:xfrm>
              <a:off x="2256946" y="5281494"/>
              <a:ext cx="332817" cy="173157"/>
            </a:xfrm>
            <a:prstGeom prst="parallelogram">
              <a:avLst>
                <a:gd name="adj" fmla="val 61719"/>
              </a:avLst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40" name="Rectangle 101"/>
            <p:cNvSpPr>
              <a:spLocks noChangeArrowheads="1"/>
            </p:cNvSpPr>
            <p:nvPr/>
          </p:nvSpPr>
          <p:spPr bwMode="auto">
            <a:xfrm>
              <a:off x="1953620" y="4951413"/>
              <a:ext cx="248560" cy="330081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41" name="AutoShape 102"/>
            <p:cNvSpPr>
              <a:spLocks noChangeArrowheads="1"/>
            </p:cNvSpPr>
            <p:nvPr/>
          </p:nvSpPr>
          <p:spPr bwMode="auto">
            <a:xfrm>
              <a:off x="1865150" y="5281494"/>
              <a:ext cx="332817" cy="173157"/>
            </a:xfrm>
            <a:prstGeom prst="parallelogram">
              <a:avLst>
                <a:gd name="adj" fmla="val 61719"/>
              </a:avLst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42" name="Rectangle 104"/>
            <p:cNvSpPr>
              <a:spLocks noChangeArrowheads="1"/>
            </p:cNvSpPr>
            <p:nvPr/>
          </p:nvSpPr>
          <p:spPr bwMode="auto">
            <a:xfrm>
              <a:off x="7754938" y="4951413"/>
              <a:ext cx="248523" cy="492125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43" name="Rectangle 105"/>
            <p:cNvSpPr>
              <a:spLocks noChangeArrowheads="1"/>
            </p:cNvSpPr>
            <p:nvPr/>
          </p:nvSpPr>
          <p:spPr bwMode="auto">
            <a:xfrm>
              <a:off x="8159314" y="4951413"/>
              <a:ext cx="248523" cy="492125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44" name="Rectangle 106"/>
            <p:cNvSpPr>
              <a:spLocks noChangeArrowheads="1"/>
            </p:cNvSpPr>
            <p:nvPr/>
          </p:nvSpPr>
          <p:spPr bwMode="auto">
            <a:xfrm>
              <a:off x="8563690" y="4951413"/>
              <a:ext cx="248523" cy="492125"/>
            </a:xfrm>
            <a:prstGeom prst="rect">
              <a:avLst/>
            </a:prstGeom>
            <a:solidFill>
              <a:srgbClr val="BFBFB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b="1"/>
            </a:p>
          </p:txBody>
        </p:sp>
        <p:sp>
          <p:nvSpPr>
            <p:cNvPr id="98345" name="Rectangle 107"/>
            <p:cNvSpPr>
              <a:spLocks noChangeArrowheads="1"/>
            </p:cNvSpPr>
            <p:nvPr/>
          </p:nvSpPr>
          <p:spPr bwMode="auto">
            <a:xfrm>
              <a:off x="3079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98346" name="Rectangle 108"/>
            <p:cNvSpPr>
              <a:spLocks noChangeArrowheads="1"/>
            </p:cNvSpPr>
            <p:nvPr/>
          </p:nvSpPr>
          <p:spPr bwMode="auto">
            <a:xfrm>
              <a:off x="8077201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accent1"/>
                  </a:solidFill>
                </a:rPr>
                <a:t>C</a:t>
              </a:r>
            </a:p>
          </p:txBody>
        </p:sp>
        <p:sp>
          <p:nvSpPr>
            <p:cNvPr id="98347" name="Rectangle 109"/>
            <p:cNvSpPr>
              <a:spLocks noChangeArrowheads="1"/>
            </p:cNvSpPr>
            <p:nvPr/>
          </p:nvSpPr>
          <p:spPr bwMode="auto">
            <a:xfrm>
              <a:off x="7016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98348" name="Rectangle 110"/>
            <p:cNvSpPr>
              <a:spLocks noChangeArrowheads="1"/>
            </p:cNvSpPr>
            <p:nvPr/>
          </p:nvSpPr>
          <p:spPr bwMode="auto">
            <a:xfrm>
              <a:off x="22637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98349" name="Rectangle 111"/>
            <p:cNvSpPr>
              <a:spLocks noChangeArrowheads="1"/>
            </p:cNvSpPr>
            <p:nvPr/>
          </p:nvSpPr>
          <p:spPr bwMode="auto">
            <a:xfrm>
              <a:off x="10953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262256" name="Rectangle 112"/>
            <p:cNvSpPr>
              <a:spLocks noChangeArrowheads="1"/>
            </p:cNvSpPr>
            <p:nvPr/>
          </p:nvSpPr>
          <p:spPr bwMode="auto">
            <a:xfrm>
              <a:off x="2784475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57" name="Rectangle 113"/>
            <p:cNvSpPr>
              <a:spLocks noChangeArrowheads="1"/>
            </p:cNvSpPr>
            <p:nvPr/>
          </p:nvSpPr>
          <p:spPr bwMode="auto">
            <a:xfrm>
              <a:off x="3317875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58" name="Rectangle 114"/>
            <p:cNvSpPr>
              <a:spLocks noChangeArrowheads="1"/>
            </p:cNvSpPr>
            <p:nvPr/>
          </p:nvSpPr>
          <p:spPr bwMode="auto">
            <a:xfrm>
              <a:off x="49561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59" name="Rectangle 115"/>
            <p:cNvSpPr>
              <a:spLocks noChangeArrowheads="1"/>
            </p:cNvSpPr>
            <p:nvPr/>
          </p:nvSpPr>
          <p:spPr bwMode="auto">
            <a:xfrm>
              <a:off x="55022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60" name="Rectangle 116"/>
            <p:cNvSpPr>
              <a:spLocks noChangeArrowheads="1"/>
            </p:cNvSpPr>
            <p:nvPr/>
          </p:nvSpPr>
          <p:spPr bwMode="auto">
            <a:xfrm>
              <a:off x="60483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98355" name="Rectangle 117"/>
            <p:cNvSpPr>
              <a:spLocks noChangeArrowheads="1"/>
            </p:cNvSpPr>
            <p:nvPr/>
          </p:nvSpPr>
          <p:spPr bwMode="auto">
            <a:xfrm>
              <a:off x="76739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accent1"/>
                  </a:solidFill>
                </a:rPr>
                <a:t>C</a:t>
              </a:r>
            </a:p>
          </p:txBody>
        </p:sp>
        <p:sp>
          <p:nvSpPr>
            <p:cNvPr id="98356" name="Rectangle 118"/>
            <p:cNvSpPr>
              <a:spLocks noChangeArrowheads="1"/>
            </p:cNvSpPr>
            <p:nvPr/>
          </p:nvSpPr>
          <p:spPr bwMode="auto">
            <a:xfrm>
              <a:off x="8483601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accent1"/>
                  </a:solidFill>
                </a:rPr>
                <a:t>C</a:t>
              </a:r>
            </a:p>
          </p:txBody>
        </p:sp>
        <p:sp>
          <p:nvSpPr>
            <p:cNvPr id="262263" name="Rectangle 119"/>
            <p:cNvSpPr>
              <a:spLocks noChangeArrowheads="1"/>
            </p:cNvSpPr>
            <p:nvPr/>
          </p:nvSpPr>
          <p:spPr bwMode="auto">
            <a:xfrm>
              <a:off x="3873500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64" name="Rectangle 120"/>
            <p:cNvSpPr>
              <a:spLocks noChangeArrowheads="1"/>
            </p:cNvSpPr>
            <p:nvPr/>
          </p:nvSpPr>
          <p:spPr bwMode="auto">
            <a:xfrm>
              <a:off x="4419600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65" name="Rectangle 121"/>
            <p:cNvSpPr>
              <a:spLocks noChangeArrowheads="1"/>
            </p:cNvSpPr>
            <p:nvPr/>
          </p:nvSpPr>
          <p:spPr bwMode="auto">
            <a:xfrm>
              <a:off x="65944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262266" name="Rectangle 122"/>
            <p:cNvSpPr>
              <a:spLocks noChangeArrowheads="1"/>
            </p:cNvSpPr>
            <p:nvPr/>
          </p:nvSpPr>
          <p:spPr bwMode="auto">
            <a:xfrm>
              <a:off x="71405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  <a:latin typeface="+mn-lt"/>
                  <a:cs typeface="+mn-cs"/>
                </a:rPr>
                <a:t>B</a:t>
              </a:r>
            </a:p>
          </p:txBody>
        </p:sp>
        <p:sp>
          <p:nvSpPr>
            <p:cNvPr id="98361" name="Rectangle 123"/>
            <p:cNvSpPr>
              <a:spLocks noChangeArrowheads="1"/>
            </p:cNvSpPr>
            <p:nvPr/>
          </p:nvSpPr>
          <p:spPr bwMode="auto">
            <a:xfrm>
              <a:off x="14890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98362" name="Rectangle 124"/>
            <p:cNvSpPr>
              <a:spLocks noChangeArrowheads="1"/>
            </p:cNvSpPr>
            <p:nvPr/>
          </p:nvSpPr>
          <p:spPr bwMode="auto">
            <a:xfrm>
              <a:off x="1870076" y="4492625"/>
              <a:ext cx="35137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chemeClr val="tx2"/>
                  </a:solidFill>
                </a:rPr>
                <a:t>A</a:t>
              </a:r>
            </a:p>
          </p:txBody>
        </p:sp>
        <p:sp>
          <p:nvSpPr>
            <p:cNvPr id="98363" name="Rectangle 125"/>
            <p:cNvSpPr>
              <a:spLocks noChangeArrowheads="1"/>
            </p:cNvSpPr>
            <p:nvPr/>
          </p:nvSpPr>
          <p:spPr bwMode="auto">
            <a:xfrm>
              <a:off x="301625" y="3886200"/>
              <a:ext cx="334681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/>
                <a:t>Large-Lot Approach</a:t>
              </a:r>
            </a:p>
          </p:txBody>
        </p:sp>
      </p:grpSp>
      <p:grpSp>
        <p:nvGrpSpPr>
          <p:cNvPr id="262270" name="Group 126"/>
          <p:cNvGrpSpPr>
            <a:grpSpLocks/>
          </p:cNvGrpSpPr>
          <p:nvPr/>
        </p:nvGrpSpPr>
        <p:grpSpPr bwMode="auto">
          <a:xfrm>
            <a:off x="406400" y="4352925"/>
            <a:ext cx="8356600" cy="446484"/>
            <a:chOff x="248" y="3584"/>
            <a:chExt cx="5264" cy="375"/>
          </a:xfrm>
        </p:grpSpPr>
        <p:sp>
          <p:nvSpPr>
            <p:cNvPr id="98310" name="Line 127"/>
            <p:cNvSpPr>
              <a:spLocks noChangeShapeType="1"/>
            </p:cNvSpPr>
            <p:nvPr/>
          </p:nvSpPr>
          <p:spPr bwMode="auto">
            <a:xfrm>
              <a:off x="248" y="3584"/>
              <a:ext cx="526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1" name="Rectangle 128"/>
            <p:cNvSpPr>
              <a:spLocks noChangeArrowheads="1"/>
            </p:cNvSpPr>
            <p:nvPr/>
          </p:nvSpPr>
          <p:spPr bwMode="auto">
            <a:xfrm>
              <a:off x="2598" y="3649"/>
              <a:ext cx="43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Time</a:t>
              </a:r>
            </a:p>
          </p:txBody>
        </p:sp>
      </p:grpSp>
      <p:sp>
        <p:nvSpPr>
          <p:cNvPr id="262273" name="Rectangle 129"/>
          <p:cNvSpPr>
            <a:spLocks noChangeArrowheads="1"/>
          </p:cNvSpPr>
          <p:nvPr/>
        </p:nvSpPr>
        <p:spPr bwMode="auto">
          <a:xfrm>
            <a:off x="7475538" y="1122760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16.7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62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6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273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Kanban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defRPr/>
            </a:pPr>
            <a:r>
              <a:rPr lang="en-US" b="1" dirty="0">
                <a:solidFill>
                  <a:schemeClr val="tx2"/>
                </a:solidFill>
              </a:rPr>
              <a:t>Kanban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is the Japanese word for card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/>
              <a:t>The card is an </a:t>
            </a:r>
            <a:r>
              <a:rPr lang="en-US" i="1" dirty="0"/>
              <a:t>authorization for the next container of material to be produced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/>
              <a:t>A sequence of kanbans </a:t>
            </a:r>
            <a:br>
              <a:rPr lang="en-US" dirty="0"/>
            </a:br>
            <a:r>
              <a:rPr lang="en-US" dirty="0"/>
              <a:t>pulls material through </a:t>
            </a:r>
            <a:br>
              <a:rPr lang="en-US" dirty="0"/>
            </a:br>
            <a:r>
              <a:rPr lang="en-US" dirty="0"/>
              <a:t>the process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dirty="0"/>
              <a:t>Many different sorts of </a:t>
            </a:r>
            <a:br>
              <a:rPr lang="en-US" dirty="0"/>
            </a:br>
            <a:r>
              <a:rPr lang="en-US" dirty="0"/>
              <a:t>signals are used, but </a:t>
            </a:r>
            <a:br>
              <a:rPr lang="en-US" dirty="0"/>
            </a:br>
            <a:r>
              <a:rPr lang="en-US" dirty="0"/>
              <a:t>the system is still called </a:t>
            </a:r>
            <a:br>
              <a:rPr lang="en-US" dirty="0"/>
            </a:br>
            <a:r>
              <a:rPr lang="en-US" dirty="0"/>
              <a:t>a </a:t>
            </a:r>
            <a:r>
              <a:rPr lang="en-US" dirty="0" smtClean="0"/>
              <a:t>kanban</a:t>
            </a:r>
            <a:endParaRPr lang="en-US" dirty="0"/>
          </a:p>
        </p:txBody>
      </p:sp>
      <p:pic>
        <p:nvPicPr>
          <p:cNvPr id="264196" name="Picture 4" descr="Drive throu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88" y="2491979"/>
            <a:ext cx="3014662" cy="215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25500" y="1063228"/>
            <a:ext cx="7378700" cy="3642122"/>
            <a:chOff x="1308100" y="1417638"/>
            <a:chExt cx="7378700" cy="4856162"/>
          </a:xfrm>
        </p:grpSpPr>
        <p:pic>
          <p:nvPicPr>
            <p:cNvPr id="102404" name="Picture 5" descr="f16-8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4515" y="1417638"/>
              <a:ext cx="3922285" cy="485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05" name="TextBox 2"/>
            <p:cNvSpPr txBox="1">
              <a:spLocks noChangeArrowheads="1"/>
            </p:cNvSpPr>
            <p:nvPr/>
          </p:nvSpPr>
          <p:spPr bwMode="auto">
            <a:xfrm>
              <a:off x="1308100" y="1784509"/>
              <a:ext cx="3479800" cy="2708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Signal marker hanging on post for part Z405 shows that production should start for that part. The post is located so that workers in normal locations can easily see it. </a:t>
              </a:r>
            </a:p>
            <a:p>
              <a:endParaRPr lang="en-US" altLang="en-US"/>
            </a:p>
          </p:txBody>
        </p:sp>
        <p:sp>
          <p:nvSpPr>
            <p:cNvPr id="102406" name="TextBox 3"/>
            <p:cNvSpPr txBox="1">
              <a:spLocks noChangeArrowheads="1"/>
            </p:cNvSpPr>
            <p:nvPr/>
          </p:nvSpPr>
          <p:spPr bwMode="auto">
            <a:xfrm>
              <a:off x="1356311" y="4051300"/>
              <a:ext cx="346761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Signal marker on stack of boxes</a:t>
              </a:r>
            </a:p>
          </p:txBody>
        </p:sp>
        <p:sp>
          <p:nvSpPr>
            <p:cNvPr id="102407" name="TextBox 4"/>
            <p:cNvSpPr txBox="1">
              <a:spLocks noChangeArrowheads="1"/>
            </p:cNvSpPr>
            <p:nvPr/>
          </p:nvSpPr>
          <p:spPr bwMode="auto">
            <a:xfrm>
              <a:off x="1445211" y="5154831"/>
              <a:ext cx="3428492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Part numbers mark location of specific part</a:t>
              </a:r>
            </a:p>
          </p:txBody>
        </p:sp>
      </p:grp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Kanban</a:t>
            </a:r>
          </a:p>
        </p:txBody>
      </p:sp>
      <p:sp>
        <p:nvSpPr>
          <p:cNvPr id="266252" name="Rectangle 12"/>
          <p:cNvSpPr>
            <a:spLocks noChangeArrowheads="1"/>
          </p:cNvSpPr>
          <p:nvPr/>
        </p:nvSpPr>
        <p:spPr bwMode="auto">
          <a:xfrm>
            <a:off x="7429500" y="907256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/>
              <a:t>Figure </a:t>
            </a:r>
            <a:r>
              <a:rPr lang="en-US" altLang="en-US" sz="1600">
                <a:solidFill>
                  <a:srgbClr val="255898"/>
                </a:solidFill>
              </a:rPr>
              <a:t>16.8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6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2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3850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Kanban</a:t>
            </a:r>
          </a:p>
        </p:txBody>
      </p:sp>
      <p:grpSp>
        <p:nvGrpSpPr>
          <p:cNvPr id="268363" name="Group 75"/>
          <p:cNvGrpSpPr>
            <a:grpSpLocks/>
          </p:cNvGrpSpPr>
          <p:nvPr/>
        </p:nvGrpSpPr>
        <p:grpSpPr bwMode="auto">
          <a:xfrm>
            <a:off x="1435100" y="3048000"/>
            <a:ext cx="1219200" cy="533400"/>
            <a:chOff x="904" y="2560"/>
            <a:chExt cx="768" cy="448"/>
          </a:xfrm>
        </p:grpSpPr>
        <p:sp>
          <p:nvSpPr>
            <p:cNvPr id="104482" name="Rectangle 15"/>
            <p:cNvSpPr>
              <a:spLocks noChangeArrowheads="1"/>
            </p:cNvSpPr>
            <p:nvPr/>
          </p:nvSpPr>
          <p:spPr bwMode="auto">
            <a:xfrm>
              <a:off x="904" y="2712"/>
              <a:ext cx="208" cy="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483" name="Freeform 16"/>
            <p:cNvSpPr>
              <a:spLocks/>
            </p:cNvSpPr>
            <p:nvPr/>
          </p:nvSpPr>
          <p:spPr bwMode="auto">
            <a:xfrm>
              <a:off x="1120" y="2560"/>
              <a:ext cx="552" cy="304"/>
            </a:xfrm>
            <a:custGeom>
              <a:avLst/>
              <a:gdLst>
                <a:gd name="T0" fmla="*/ 552 w 480"/>
                <a:gd name="T1" fmla="*/ 0 h 152"/>
                <a:gd name="T2" fmla="*/ 552 w 480"/>
                <a:gd name="T3" fmla="*/ 304 h 152"/>
                <a:gd name="T4" fmla="*/ 0 w 480"/>
                <a:gd name="T5" fmla="*/ 304 h 152"/>
                <a:gd name="T6" fmla="*/ 0 60000 65536"/>
                <a:gd name="T7" fmla="*/ 0 60000 65536"/>
                <a:gd name="T8" fmla="*/ 0 60000 65536"/>
                <a:gd name="T9" fmla="*/ 0 w 480"/>
                <a:gd name="T10" fmla="*/ 0 h 152"/>
                <a:gd name="T11" fmla="*/ 480 w 480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52">
                  <a:moveTo>
                    <a:pt x="480" y="0"/>
                  </a:moveTo>
                  <a:lnTo>
                    <a:pt x="480" y="152"/>
                  </a:lnTo>
                  <a:lnTo>
                    <a:pt x="0" y="15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84" name="Rectangle 17"/>
            <p:cNvSpPr>
              <a:spLocks noChangeArrowheads="1"/>
            </p:cNvSpPr>
            <p:nvPr/>
          </p:nvSpPr>
          <p:spPr bwMode="auto">
            <a:xfrm>
              <a:off x="1126" y="2671"/>
              <a:ext cx="5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Kanban</a:t>
              </a:r>
            </a:p>
          </p:txBody>
        </p:sp>
      </p:grpSp>
      <p:grpSp>
        <p:nvGrpSpPr>
          <p:cNvPr id="268327" name="Group 39"/>
          <p:cNvGrpSpPr>
            <a:grpSpLocks/>
          </p:cNvGrpSpPr>
          <p:nvPr/>
        </p:nvGrpSpPr>
        <p:grpSpPr bwMode="auto">
          <a:xfrm>
            <a:off x="5715000" y="2838450"/>
            <a:ext cx="1155700" cy="495300"/>
            <a:chOff x="4064" y="2376"/>
            <a:chExt cx="728" cy="416"/>
          </a:xfrm>
        </p:grpSpPr>
        <p:sp>
          <p:nvSpPr>
            <p:cNvPr id="104479" name="Rectangle 40"/>
            <p:cNvSpPr>
              <a:spLocks noChangeArrowheads="1"/>
            </p:cNvSpPr>
            <p:nvPr/>
          </p:nvSpPr>
          <p:spPr bwMode="auto">
            <a:xfrm>
              <a:off x="4064" y="2496"/>
              <a:ext cx="208" cy="2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480" name="Freeform 41"/>
            <p:cNvSpPr>
              <a:spLocks/>
            </p:cNvSpPr>
            <p:nvPr/>
          </p:nvSpPr>
          <p:spPr bwMode="auto">
            <a:xfrm>
              <a:off x="4272" y="2376"/>
              <a:ext cx="520" cy="272"/>
            </a:xfrm>
            <a:custGeom>
              <a:avLst/>
              <a:gdLst>
                <a:gd name="T0" fmla="*/ 520 w 480"/>
                <a:gd name="T1" fmla="*/ 0 h 152"/>
                <a:gd name="T2" fmla="*/ 520 w 480"/>
                <a:gd name="T3" fmla="*/ 272 h 152"/>
                <a:gd name="T4" fmla="*/ 0 w 480"/>
                <a:gd name="T5" fmla="*/ 272 h 152"/>
                <a:gd name="T6" fmla="*/ 0 60000 65536"/>
                <a:gd name="T7" fmla="*/ 0 60000 65536"/>
                <a:gd name="T8" fmla="*/ 0 60000 65536"/>
                <a:gd name="T9" fmla="*/ 0 w 480"/>
                <a:gd name="T10" fmla="*/ 0 h 152"/>
                <a:gd name="T11" fmla="*/ 480 w 480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52">
                  <a:moveTo>
                    <a:pt x="480" y="0"/>
                  </a:moveTo>
                  <a:lnTo>
                    <a:pt x="480" y="152"/>
                  </a:lnTo>
                  <a:lnTo>
                    <a:pt x="0" y="15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81" name="Rectangle 42"/>
            <p:cNvSpPr>
              <a:spLocks noChangeArrowheads="1"/>
            </p:cNvSpPr>
            <p:nvPr/>
          </p:nvSpPr>
          <p:spPr bwMode="auto">
            <a:xfrm>
              <a:off x="4270" y="2479"/>
              <a:ext cx="5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Kanban</a:t>
              </a:r>
            </a:p>
          </p:txBody>
        </p:sp>
      </p:grpSp>
      <p:grpSp>
        <p:nvGrpSpPr>
          <p:cNvPr id="268360" name="Group 72"/>
          <p:cNvGrpSpPr>
            <a:grpSpLocks/>
          </p:cNvGrpSpPr>
          <p:nvPr/>
        </p:nvGrpSpPr>
        <p:grpSpPr bwMode="auto">
          <a:xfrm>
            <a:off x="4818064" y="1822847"/>
            <a:ext cx="1717675" cy="1214438"/>
            <a:chOff x="3035" y="1531"/>
            <a:chExt cx="1082" cy="1020"/>
          </a:xfrm>
        </p:grpSpPr>
        <p:sp>
          <p:nvSpPr>
            <p:cNvPr id="104475" name="Line 6"/>
            <p:cNvSpPr>
              <a:spLocks noChangeShapeType="1"/>
            </p:cNvSpPr>
            <p:nvPr/>
          </p:nvSpPr>
          <p:spPr bwMode="auto">
            <a:xfrm>
              <a:off x="3901" y="2272"/>
              <a:ext cx="216" cy="0"/>
            </a:xfrm>
            <a:prstGeom prst="line">
              <a:avLst/>
            </a:prstGeom>
            <a:noFill/>
            <a:ln w="12700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04476" name="Picture 5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" y="1913"/>
              <a:ext cx="858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477" name="Rectangle 54"/>
            <p:cNvSpPr>
              <a:spLocks noChangeArrowheads="1"/>
            </p:cNvSpPr>
            <p:nvPr/>
          </p:nvSpPr>
          <p:spPr bwMode="auto">
            <a:xfrm>
              <a:off x="3074" y="1531"/>
              <a:ext cx="70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Final assembly</a:t>
              </a:r>
            </a:p>
          </p:txBody>
        </p:sp>
        <p:sp>
          <p:nvSpPr>
            <p:cNvPr id="104478" name="Line 61"/>
            <p:cNvSpPr>
              <a:spLocks noChangeShapeType="1"/>
            </p:cNvSpPr>
            <p:nvPr/>
          </p:nvSpPr>
          <p:spPr bwMode="auto">
            <a:xfrm>
              <a:off x="3424" y="1812"/>
              <a:ext cx="0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8362" name="Group 74"/>
          <p:cNvGrpSpPr>
            <a:grpSpLocks/>
          </p:cNvGrpSpPr>
          <p:nvPr/>
        </p:nvGrpSpPr>
        <p:grpSpPr bwMode="auto">
          <a:xfrm>
            <a:off x="2095500" y="1704975"/>
            <a:ext cx="2781300" cy="1381125"/>
            <a:chOff x="1320" y="1432"/>
            <a:chExt cx="1752" cy="1160"/>
          </a:xfrm>
        </p:grpSpPr>
        <p:sp>
          <p:nvSpPr>
            <p:cNvPr id="104470" name="Line 50"/>
            <p:cNvSpPr>
              <a:spLocks noChangeShapeType="1"/>
            </p:cNvSpPr>
            <p:nvPr/>
          </p:nvSpPr>
          <p:spPr bwMode="auto">
            <a:xfrm>
              <a:off x="2480" y="2088"/>
              <a:ext cx="592" cy="64"/>
            </a:xfrm>
            <a:prstGeom prst="line">
              <a:avLst/>
            </a:prstGeom>
            <a:noFill/>
            <a:ln w="12700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4471" name="Group 7"/>
            <p:cNvGrpSpPr>
              <a:grpSpLocks/>
            </p:cNvGrpSpPr>
            <p:nvPr/>
          </p:nvGrpSpPr>
          <p:grpSpPr bwMode="auto">
            <a:xfrm>
              <a:off x="1320" y="1432"/>
              <a:ext cx="1160" cy="1160"/>
              <a:chOff x="1096" y="1424"/>
              <a:chExt cx="1160" cy="1160"/>
            </a:xfrm>
          </p:grpSpPr>
          <p:pic>
            <p:nvPicPr>
              <p:cNvPr id="104472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0" y="1458"/>
                <a:ext cx="1124" cy="1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4473" name="Oval 9"/>
              <p:cNvSpPr>
                <a:spLocks noChangeArrowheads="1"/>
              </p:cNvSpPr>
              <p:nvPr/>
            </p:nvSpPr>
            <p:spPr bwMode="auto">
              <a:xfrm>
                <a:off x="1096" y="1424"/>
                <a:ext cx="1160" cy="1160"/>
              </a:xfrm>
              <a:prstGeom prst="ellips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474" name="Rectangle 10"/>
              <p:cNvSpPr>
                <a:spLocks noChangeArrowheads="1"/>
              </p:cNvSpPr>
              <p:nvPr/>
            </p:nvSpPr>
            <p:spPr bwMode="auto">
              <a:xfrm>
                <a:off x="1414" y="1863"/>
                <a:ext cx="493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/>
                  <a:t>Work cell</a:t>
                </a:r>
              </a:p>
            </p:txBody>
          </p:sp>
        </p:grpSp>
      </p:grpSp>
      <p:grpSp>
        <p:nvGrpSpPr>
          <p:cNvPr id="268361" name="Group 73"/>
          <p:cNvGrpSpPr>
            <a:grpSpLocks/>
          </p:cNvGrpSpPr>
          <p:nvPr/>
        </p:nvGrpSpPr>
        <p:grpSpPr bwMode="auto">
          <a:xfrm>
            <a:off x="3492500" y="3048000"/>
            <a:ext cx="1638300" cy="533400"/>
            <a:chOff x="2200" y="2560"/>
            <a:chExt cx="1032" cy="448"/>
          </a:xfrm>
        </p:grpSpPr>
        <p:sp>
          <p:nvSpPr>
            <p:cNvPr id="104467" name="Rectangle 66"/>
            <p:cNvSpPr>
              <a:spLocks noChangeArrowheads="1"/>
            </p:cNvSpPr>
            <p:nvPr/>
          </p:nvSpPr>
          <p:spPr bwMode="auto">
            <a:xfrm>
              <a:off x="2200" y="2712"/>
              <a:ext cx="208" cy="296"/>
            </a:xfrm>
            <a:prstGeom prst="rect">
              <a:avLst/>
            </a:prstGeom>
            <a:solidFill>
              <a:srgbClr val="BF092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468" name="Freeform 67"/>
            <p:cNvSpPr>
              <a:spLocks/>
            </p:cNvSpPr>
            <p:nvPr/>
          </p:nvSpPr>
          <p:spPr bwMode="auto">
            <a:xfrm>
              <a:off x="2416" y="2560"/>
              <a:ext cx="816" cy="304"/>
            </a:xfrm>
            <a:custGeom>
              <a:avLst/>
              <a:gdLst>
                <a:gd name="T0" fmla="*/ 816 w 480"/>
                <a:gd name="T1" fmla="*/ 0 h 152"/>
                <a:gd name="T2" fmla="*/ 816 w 480"/>
                <a:gd name="T3" fmla="*/ 304 h 152"/>
                <a:gd name="T4" fmla="*/ 0 w 480"/>
                <a:gd name="T5" fmla="*/ 304 h 152"/>
                <a:gd name="T6" fmla="*/ 0 60000 65536"/>
                <a:gd name="T7" fmla="*/ 0 60000 65536"/>
                <a:gd name="T8" fmla="*/ 0 60000 65536"/>
                <a:gd name="T9" fmla="*/ 0 w 480"/>
                <a:gd name="T10" fmla="*/ 0 h 152"/>
                <a:gd name="T11" fmla="*/ 480 w 480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52">
                  <a:moveTo>
                    <a:pt x="480" y="0"/>
                  </a:moveTo>
                  <a:lnTo>
                    <a:pt x="480" y="152"/>
                  </a:lnTo>
                  <a:lnTo>
                    <a:pt x="0" y="15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69" name="Rectangle 68"/>
            <p:cNvSpPr>
              <a:spLocks noChangeArrowheads="1"/>
            </p:cNvSpPr>
            <p:nvPr/>
          </p:nvSpPr>
          <p:spPr bwMode="auto">
            <a:xfrm>
              <a:off x="2590" y="2671"/>
              <a:ext cx="5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/>
                <a:t>Kanban</a:t>
              </a:r>
            </a:p>
          </p:txBody>
        </p:sp>
      </p:grpSp>
      <p:grpSp>
        <p:nvGrpSpPr>
          <p:cNvPr id="268364" name="Group 76"/>
          <p:cNvGrpSpPr>
            <a:grpSpLocks/>
          </p:cNvGrpSpPr>
          <p:nvPr/>
        </p:nvGrpSpPr>
        <p:grpSpPr bwMode="auto">
          <a:xfrm>
            <a:off x="473076" y="1760935"/>
            <a:ext cx="1592263" cy="1088231"/>
            <a:chOff x="298" y="1479"/>
            <a:chExt cx="1003" cy="914"/>
          </a:xfrm>
        </p:grpSpPr>
        <p:sp>
          <p:nvSpPr>
            <p:cNvPr id="104464" name="Rectangle 13"/>
            <p:cNvSpPr>
              <a:spLocks noChangeArrowheads="1"/>
            </p:cNvSpPr>
            <p:nvPr/>
          </p:nvSpPr>
          <p:spPr bwMode="auto">
            <a:xfrm>
              <a:off x="406" y="1479"/>
              <a:ext cx="877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Material/Parts Supplier</a:t>
              </a:r>
            </a:p>
          </p:txBody>
        </p:sp>
        <p:sp>
          <p:nvSpPr>
            <p:cNvPr id="104465" name="Line 60"/>
            <p:cNvSpPr>
              <a:spLocks noChangeShapeType="1"/>
            </p:cNvSpPr>
            <p:nvPr/>
          </p:nvSpPr>
          <p:spPr bwMode="auto">
            <a:xfrm>
              <a:off x="1005" y="1840"/>
              <a:ext cx="296" cy="0"/>
            </a:xfrm>
            <a:prstGeom prst="line">
              <a:avLst/>
            </a:prstGeom>
            <a:noFill/>
            <a:ln w="12700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04466" name="Picture 69" descr="f19-9 factor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" y="1831"/>
              <a:ext cx="961" cy="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8359" name="Group 71"/>
          <p:cNvGrpSpPr>
            <a:grpSpLocks/>
          </p:cNvGrpSpPr>
          <p:nvPr/>
        </p:nvGrpSpPr>
        <p:grpSpPr bwMode="auto">
          <a:xfrm>
            <a:off x="6207125" y="1822848"/>
            <a:ext cx="2522538" cy="1092994"/>
            <a:chOff x="3910" y="1531"/>
            <a:chExt cx="1589" cy="918"/>
          </a:xfrm>
        </p:grpSpPr>
        <p:pic>
          <p:nvPicPr>
            <p:cNvPr id="104457" name="Picture 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" y="2059"/>
              <a:ext cx="429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458" name="Line 25"/>
            <p:cNvSpPr>
              <a:spLocks noChangeShapeType="1"/>
            </p:cNvSpPr>
            <p:nvPr/>
          </p:nvSpPr>
          <p:spPr bwMode="auto">
            <a:xfrm>
              <a:off x="4542" y="2270"/>
              <a:ext cx="216" cy="0"/>
            </a:xfrm>
            <a:prstGeom prst="line">
              <a:avLst/>
            </a:prstGeom>
            <a:noFill/>
            <a:ln w="127000">
              <a:solidFill>
                <a:srgbClr val="175097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59" name="Rectangle 45"/>
            <p:cNvSpPr>
              <a:spLocks noChangeArrowheads="1"/>
            </p:cNvSpPr>
            <p:nvPr/>
          </p:nvSpPr>
          <p:spPr bwMode="auto">
            <a:xfrm>
              <a:off x="3910" y="1531"/>
              <a:ext cx="739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Finished goods</a:t>
              </a:r>
            </a:p>
          </p:txBody>
        </p:sp>
        <p:sp>
          <p:nvSpPr>
            <p:cNvPr id="104460" name="Line 46"/>
            <p:cNvSpPr>
              <a:spLocks noChangeShapeType="1"/>
            </p:cNvSpPr>
            <p:nvPr/>
          </p:nvSpPr>
          <p:spPr bwMode="auto">
            <a:xfrm>
              <a:off x="4280" y="1812"/>
              <a:ext cx="0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61" name="Rectangle 48"/>
            <p:cNvSpPr>
              <a:spLocks noChangeArrowheads="1"/>
            </p:cNvSpPr>
            <p:nvPr/>
          </p:nvSpPr>
          <p:spPr bwMode="auto">
            <a:xfrm>
              <a:off x="4654" y="1531"/>
              <a:ext cx="747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Customer order</a:t>
              </a:r>
            </a:p>
          </p:txBody>
        </p:sp>
        <p:sp>
          <p:nvSpPr>
            <p:cNvPr id="104462" name="Line 49"/>
            <p:cNvSpPr>
              <a:spLocks noChangeShapeType="1"/>
            </p:cNvSpPr>
            <p:nvPr/>
          </p:nvSpPr>
          <p:spPr bwMode="auto">
            <a:xfrm>
              <a:off x="5028" y="1812"/>
              <a:ext cx="0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04463" name="Picture 70" descr="f16-9 truck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" y="2095"/>
              <a:ext cx="712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6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26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6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6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6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More Kanban</a:t>
            </a:r>
          </a:p>
        </p:txBody>
      </p:sp>
      <p:sp>
        <p:nvSpPr>
          <p:cNvPr id="1064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When the producer and user are not in visual contact, a card can be used; otherwise, a light or flag or empty spot on the floor may be adequate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Usually each card controls a specific quantity or parts although multiple card systems may be used if there are several components or if the lot size is different from the move size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More Kanban</a:t>
            </a:r>
          </a:p>
        </p:txBody>
      </p:sp>
      <p:sp>
        <p:nvSpPr>
          <p:cNvPr id="10854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Kanban cards provide a direct control and limit on the amount of work-in-process between cells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If there is an intermediate storage area, a two-card system can be used with one card circulating between the user and storage area and the other between the storage area and the producing area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The Number of Kanban Cards</a:t>
            </a:r>
            <a:br>
              <a:rPr lang="en-US" altLang="en-US" sz="4000" smtClean="0">
                <a:latin typeface="Arial" pitchFamily="34" charset="0"/>
                <a:cs typeface="Arial" pitchFamily="34" charset="0"/>
              </a:rPr>
            </a:b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or Containers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150" y="1560561"/>
            <a:ext cx="7277100" cy="1704975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Need to know the lead time needed to produce a container of parts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Need to know the amount of safety stock needed</a:t>
            </a:r>
          </a:p>
        </p:txBody>
      </p:sp>
      <p:grpSp>
        <p:nvGrpSpPr>
          <p:cNvPr id="276484" name="Group 4"/>
          <p:cNvGrpSpPr>
            <a:grpSpLocks/>
          </p:cNvGrpSpPr>
          <p:nvPr/>
        </p:nvGrpSpPr>
        <p:grpSpPr bwMode="auto">
          <a:xfrm>
            <a:off x="1400176" y="3226592"/>
            <a:ext cx="6651625" cy="867965"/>
            <a:chOff x="906" y="2732"/>
            <a:chExt cx="4190" cy="729"/>
          </a:xfrm>
        </p:grpSpPr>
        <p:sp>
          <p:nvSpPr>
            <p:cNvPr id="110596" name="Rectangle 5"/>
            <p:cNvSpPr>
              <a:spLocks noChangeArrowheads="1"/>
            </p:cNvSpPr>
            <p:nvPr/>
          </p:nvSpPr>
          <p:spPr bwMode="auto">
            <a:xfrm>
              <a:off x="906" y="2944"/>
              <a:ext cx="1385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/>
                <a:t>Number of kanbans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/>
                <a:t>(containers)</a:t>
              </a:r>
            </a:p>
          </p:txBody>
        </p:sp>
        <p:sp>
          <p:nvSpPr>
            <p:cNvPr id="110597" name="Rectangle 6"/>
            <p:cNvSpPr>
              <a:spLocks noChangeArrowheads="1"/>
            </p:cNvSpPr>
            <p:nvPr/>
          </p:nvSpPr>
          <p:spPr bwMode="auto">
            <a:xfrm>
              <a:off x="2703" y="2732"/>
              <a:ext cx="2382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244600" algn="ctr"/>
                  <a:tab pos="2476500" algn="ctr"/>
                  <a:tab pos="3238500" algn="ctr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Aft>
                  <a:spcPct val="25000"/>
                </a:spcAft>
              </a:pPr>
              <a:r>
                <a:rPr lang="en-US" altLang="en-US"/>
                <a:t>	Demand during 		Safety</a:t>
              </a:r>
              <a:br>
                <a:rPr lang="en-US" altLang="en-US"/>
              </a:br>
              <a:r>
                <a:rPr lang="en-US" altLang="en-US"/>
                <a:t>	lead time	+	stock</a:t>
              </a:r>
            </a:p>
            <a:p>
              <a:pPr algn="ctr">
                <a:lnSpc>
                  <a:spcPct val="85000"/>
                </a:lnSpc>
                <a:spcAft>
                  <a:spcPct val="25000"/>
                </a:spcAft>
              </a:pPr>
              <a:r>
                <a:rPr lang="en-US" altLang="en-US"/>
                <a:t>	Size of container</a:t>
              </a:r>
            </a:p>
          </p:txBody>
        </p:sp>
        <p:sp>
          <p:nvSpPr>
            <p:cNvPr id="110598" name="Line 7"/>
            <p:cNvSpPr>
              <a:spLocks noChangeShapeType="1"/>
            </p:cNvSpPr>
            <p:nvPr/>
          </p:nvSpPr>
          <p:spPr bwMode="auto">
            <a:xfrm>
              <a:off x="2752" y="3176"/>
              <a:ext cx="23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10599" name="Rectangle 8"/>
            <p:cNvSpPr>
              <a:spLocks noChangeArrowheads="1"/>
            </p:cNvSpPr>
            <p:nvPr/>
          </p:nvSpPr>
          <p:spPr bwMode="auto">
            <a:xfrm>
              <a:off x="2511" y="3034"/>
              <a:ext cx="201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=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Number of Kanbans Example</a:t>
            </a: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1519239" y="1045369"/>
            <a:ext cx="6105525" cy="20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810000" algn="r"/>
                <a:tab pos="4000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en-US" altLang="en-US"/>
              <a:t>Daily demand	=	500 cakes</a:t>
            </a:r>
          </a:p>
          <a:p>
            <a:pPr>
              <a:lnSpc>
                <a:spcPct val="90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en-US" altLang="en-US"/>
              <a:t>Production lead time	=	2 days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/>
              <a:t>(Wait time +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/>
              <a:t>Material handling time +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/>
              <a:t>Processing time)</a:t>
            </a:r>
          </a:p>
          <a:p>
            <a:pPr>
              <a:lnSpc>
                <a:spcPct val="90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en-US" altLang="en-US"/>
              <a:t>Safety stock	=	1/2 day</a:t>
            </a:r>
          </a:p>
          <a:p>
            <a:pPr>
              <a:lnSpc>
                <a:spcPct val="90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en-US" altLang="en-US"/>
              <a:t>Container size	=	250 cakes</a:t>
            </a:r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655638" y="3187303"/>
            <a:ext cx="6827510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92500" algn="r"/>
                <a:tab pos="35941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/>
              <a:t>	Demand during lead time	= 2 days x 500 cakes = 1,000</a:t>
            </a:r>
          </a:p>
          <a:p>
            <a:pPr>
              <a:spcAft>
                <a:spcPts val="600"/>
              </a:spcAft>
            </a:pPr>
            <a:r>
              <a:rPr lang="en-US" altLang="en-US"/>
              <a:t>	Safety stock	= ½ x Daily demand = 250</a:t>
            </a:r>
          </a:p>
        </p:txBody>
      </p:sp>
      <p:grpSp>
        <p:nvGrpSpPr>
          <p:cNvPr id="278533" name="Group 5"/>
          <p:cNvGrpSpPr>
            <a:grpSpLocks/>
          </p:cNvGrpSpPr>
          <p:nvPr/>
        </p:nvGrpSpPr>
        <p:grpSpPr bwMode="auto">
          <a:xfrm>
            <a:off x="1520825" y="3963592"/>
            <a:ext cx="5737228" cy="722710"/>
            <a:chOff x="542" y="3305"/>
            <a:chExt cx="3614" cy="607"/>
          </a:xfrm>
        </p:grpSpPr>
        <p:sp>
          <p:nvSpPr>
            <p:cNvPr id="112645" name="Rectangle 6"/>
            <p:cNvSpPr>
              <a:spLocks noChangeArrowheads="1"/>
            </p:cNvSpPr>
            <p:nvPr/>
          </p:nvSpPr>
          <p:spPr bwMode="auto">
            <a:xfrm>
              <a:off x="542" y="3473"/>
              <a:ext cx="36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/>
                <a:t>Number of kanbans =           </a:t>
              </a:r>
              <a:r>
                <a:rPr lang="en-US" altLang="en-US" smtClean="0"/>
                <a:t>                                    </a:t>
              </a:r>
              <a:r>
                <a:rPr lang="en-US" altLang="en-US"/>
                <a:t>= 5</a:t>
              </a:r>
            </a:p>
          </p:txBody>
        </p:sp>
        <p:grpSp>
          <p:nvGrpSpPr>
            <p:cNvPr id="112646" name="Group 7"/>
            <p:cNvGrpSpPr>
              <a:grpSpLocks/>
            </p:cNvGrpSpPr>
            <p:nvPr/>
          </p:nvGrpSpPr>
          <p:grpSpPr bwMode="auto">
            <a:xfrm>
              <a:off x="2534" y="3305"/>
              <a:ext cx="1056" cy="607"/>
              <a:chOff x="4102" y="3361"/>
              <a:chExt cx="1056" cy="607"/>
            </a:xfrm>
          </p:grpSpPr>
          <p:sp>
            <p:nvSpPr>
              <p:cNvPr id="112647" name="Rectangle 8"/>
              <p:cNvSpPr>
                <a:spLocks noChangeArrowheads="1"/>
              </p:cNvSpPr>
              <p:nvPr/>
            </p:nvSpPr>
            <p:spPr bwMode="auto">
              <a:xfrm>
                <a:off x="4189" y="3361"/>
                <a:ext cx="888" cy="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en-US"/>
                  <a:t>1,000 + 250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en-US"/>
                  <a:t>250</a:t>
                </a:r>
              </a:p>
            </p:txBody>
          </p:sp>
          <p:sp>
            <p:nvSpPr>
              <p:cNvPr id="112648" name="Line 9"/>
              <p:cNvSpPr>
                <a:spLocks noChangeShapeType="1"/>
              </p:cNvSpPr>
              <p:nvPr/>
            </p:nvSpPr>
            <p:spPr bwMode="auto">
              <a:xfrm>
                <a:off x="4102" y="3656"/>
                <a:ext cx="105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78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7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7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autoUpdateAnimBg="0"/>
      <p:bldP spid="278532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Advantages of Kanban</a:t>
            </a:r>
          </a:p>
        </p:txBody>
      </p:sp>
      <p:sp>
        <p:nvSpPr>
          <p:cNvPr id="114690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Small containers require tight schedules, smooth operations, little variability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Shortages create an immediate impact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Places emphasis on meeting schedules, reducing lead time and setups, and economic material handling</a:t>
            </a:r>
          </a:p>
          <a:p>
            <a:pPr>
              <a:buFont typeface="Courier New" pitchFamily="49" charset="0"/>
              <a:buChar char="o"/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Standardized containers reduce weight, disposal costs, wasted space, and labor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Quality</a:t>
            </a:r>
          </a:p>
        </p:txBody>
      </p:sp>
      <p:sp>
        <p:nvSpPr>
          <p:cNvPr id="116738" name="Content Placeholder 1"/>
          <p:cNvSpPr>
            <a:spLocks noGrp="1"/>
          </p:cNvSpPr>
          <p:nvPr>
            <p:ph idx="1"/>
          </p:nvPr>
        </p:nvSpPr>
        <p:spPr>
          <a:xfrm>
            <a:off x="711200" y="1238251"/>
            <a:ext cx="7721600" cy="3394472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Strong relationship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800" b="0" smtClean="0">
                <a:latin typeface="Arial" pitchFamily="34" charset="0"/>
                <a:cs typeface="Arial" pitchFamily="34" charset="0"/>
              </a:rPr>
              <a:t>JIT cuts the cost of obtaining good quality because JIT exposes poor quality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800" b="0" smtClean="0">
                <a:latin typeface="Arial" pitchFamily="34" charset="0"/>
                <a:cs typeface="Arial" pitchFamily="34" charset="0"/>
              </a:rPr>
              <a:t>Because lead times are shorter, quality problems are exposed sooner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1800" b="0" smtClean="0">
                <a:latin typeface="Arial" pitchFamily="34" charset="0"/>
                <a:cs typeface="Arial" pitchFamily="34" charset="0"/>
              </a:rPr>
              <a:t>Better quality means fewer buffers and allows simpler JIT systems to be used</a:t>
            </a:r>
          </a:p>
          <a:p>
            <a:pPr>
              <a:buFont typeface="Arial Unicode MS" pitchFamily="34" charset="-128"/>
              <a:buChar char="▶"/>
            </a:pPr>
            <a:endParaRPr lang="en-US" altLang="en-US" sz="2400" b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JIT Quality Tactics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794817"/>
              </p:ext>
            </p:extLst>
          </p:nvPr>
        </p:nvGraphicFramePr>
        <p:xfrm>
          <a:off x="1524000" y="1518047"/>
          <a:ext cx="6096000" cy="29184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0600"/>
                <a:gridCol w="3835400"/>
              </a:tblGrid>
              <a:tr h="29717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bg1"/>
                          </a:solidFill>
                        </a:rPr>
                        <a:t>TABLE 16.4</a:t>
                      </a:r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73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FFFF"/>
                          </a:solidFill>
                        </a:rPr>
                        <a:t>JIT QUALITY TACTICS</a:t>
                      </a:r>
                      <a:endParaRPr lang="en-US"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73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Use statistical process control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73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Empower employees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73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Build fail-safe methods (poka-yoke, checklists, etc.)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73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Expose poor quality with small lot JIT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173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Provide immediate feedback</a:t>
                      </a:r>
                    </a:p>
                  </a:txBody>
                  <a:tcPr marT="34286" marB="34286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Toyota Production System</a:t>
            </a:r>
          </a:p>
        </p:txBody>
      </p:sp>
      <p:sp>
        <p:nvSpPr>
          <p:cNvPr id="120834" name="Content Placeholder 1"/>
          <p:cNvSpPr>
            <a:spLocks noGrp="1"/>
          </p:cNvSpPr>
          <p:nvPr>
            <p:ph idx="1"/>
          </p:nvPr>
        </p:nvSpPr>
        <p:spPr>
          <a:xfrm>
            <a:off x="457200" y="1076326"/>
            <a:ext cx="7823200" cy="3602831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Continuous improvement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Build an organizational culture and value system that stresses improvement of all processes, </a:t>
            </a:r>
            <a:r>
              <a:rPr lang="en-US" altLang="en-US" sz="2400" b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kaizen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Part of everyone’s job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800" b="0" smtClean="0">
                <a:latin typeface="Arial" pitchFamily="34" charset="0"/>
                <a:cs typeface="Arial" pitchFamily="34" charset="0"/>
              </a:rPr>
              <a:t>Respect for people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People are treated as </a:t>
            </a:r>
            <a:br>
              <a:rPr lang="en-US" altLang="en-US" sz="24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knowledge workers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Engage mental and </a:t>
            </a:r>
            <a:br>
              <a:rPr lang="en-US" altLang="en-US" sz="2400" b="0" smtClean="0">
                <a:latin typeface="Arial" pitchFamily="34" charset="0"/>
                <a:cs typeface="Arial" pitchFamily="34" charset="0"/>
              </a:rPr>
            </a:b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physical capabilities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Empower employees</a:t>
            </a:r>
          </a:p>
        </p:txBody>
      </p:sp>
      <p:pic>
        <p:nvPicPr>
          <p:cNvPr id="3" name="Picture 2" descr="16 auto assembl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4"/>
          <a:stretch>
            <a:fillRect/>
          </a:stretch>
        </p:blipFill>
        <p:spPr bwMode="auto">
          <a:xfrm>
            <a:off x="5130800" y="2049067"/>
            <a:ext cx="3009900" cy="278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Toyota Production System</a:t>
            </a:r>
          </a:p>
        </p:txBody>
      </p:sp>
      <p:sp>
        <p:nvSpPr>
          <p:cNvPr id="120834" name="Content Placeholder 1"/>
          <p:cNvSpPr>
            <a:spLocks noGrp="1"/>
          </p:cNvSpPr>
          <p:nvPr>
            <p:ph idx="1"/>
          </p:nvPr>
        </p:nvSpPr>
        <p:spPr>
          <a:xfrm>
            <a:off x="457200" y="1076326"/>
            <a:ext cx="7823200" cy="3602831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altLang="en-US" sz="28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Continuous improvement</a:t>
            </a:r>
          </a:p>
          <a:p>
            <a:pPr marL="692150" lvl="1" indent="-349250">
              <a:buFont typeface="Courier New" pitchFamily="49" charset="0"/>
              <a:buChar char="o"/>
            </a:pP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Build an organizational culture and value system that stresses improvement of all processes, </a:t>
            </a:r>
            <a:r>
              <a:rPr lang="en-US" altLang="en-US" sz="2400" b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kaizen</a:t>
            </a:r>
          </a:p>
          <a:p>
            <a:pPr marL="692150" lvl="1" indent="-349250">
              <a:buFont typeface="Courier New" pitchFamily="49" charset="0"/>
              <a:buChar char="o"/>
            </a:pP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 of everyone’s job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800" b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Respect for people</a:t>
            </a:r>
          </a:p>
          <a:p>
            <a:pPr marL="692150" lvl="1" indent="-349250">
              <a:buFont typeface="Courier New" pitchFamily="49" charset="0"/>
              <a:buChar char="o"/>
            </a:pP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People are treated as </a:t>
            </a:r>
            <a:b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knowledge workers</a:t>
            </a:r>
          </a:p>
          <a:p>
            <a:pPr marL="692150" lvl="1" indent="-349250">
              <a:buFont typeface="Courier New" pitchFamily="49" charset="0"/>
              <a:buChar char="o"/>
            </a:pP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Engage mental and </a:t>
            </a:r>
            <a:b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physical capabilities</a:t>
            </a:r>
          </a:p>
          <a:p>
            <a:pPr marL="692150" lvl="1" indent="-349250">
              <a:buFont typeface="Courier New" pitchFamily="49" charset="0"/>
              <a:buChar char="o"/>
            </a:pPr>
            <a:r>
              <a:rPr lang="en-US" altLang="en-US" sz="2400" b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Empower employees</a:t>
            </a:r>
          </a:p>
        </p:txBody>
      </p:sp>
      <p:pic>
        <p:nvPicPr>
          <p:cNvPr id="3" name="Picture 2" descr="16 auto assembl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4"/>
          <a:stretch>
            <a:fillRect/>
          </a:stretch>
        </p:blipFill>
        <p:spPr bwMode="auto">
          <a:xfrm>
            <a:off x="5130800" y="2049067"/>
            <a:ext cx="3009900" cy="278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878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Toyota Production System</a:t>
            </a:r>
          </a:p>
        </p:txBody>
      </p:sp>
      <p:sp>
        <p:nvSpPr>
          <p:cNvPr id="122882" name="Content Placeholder 1"/>
          <p:cNvSpPr>
            <a:spLocks noGrp="1"/>
          </p:cNvSpPr>
          <p:nvPr>
            <p:ph idx="1"/>
          </p:nvPr>
        </p:nvSpPr>
        <p:spPr>
          <a:xfrm>
            <a:off x="685800" y="1200151"/>
            <a:ext cx="7785100" cy="33944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en-US" sz="2600" b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Standard work practice</a:t>
            </a:r>
          </a:p>
          <a:p>
            <a:pPr marL="692150" lvl="1" indent="-349250"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en-US" sz="2200" b="0">
                <a:latin typeface="Arial" pitchFamily="34" charset="0"/>
                <a:cs typeface="Arial" pitchFamily="34" charset="0"/>
              </a:rPr>
              <a:t>Work shall be completely specified as to content, sequence, timing, and outcome</a:t>
            </a:r>
          </a:p>
          <a:p>
            <a:pPr marL="692150" lvl="1" indent="-349250"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en-US" sz="2200" b="0">
                <a:latin typeface="Arial" pitchFamily="34" charset="0"/>
                <a:cs typeface="Arial" pitchFamily="34" charset="0"/>
              </a:rPr>
              <a:t>Internal and external customer-supplier connection are direct</a:t>
            </a:r>
          </a:p>
          <a:p>
            <a:pPr marL="692150" lvl="1" indent="-349250"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en-US" sz="2200" b="0">
                <a:latin typeface="Arial" pitchFamily="34" charset="0"/>
                <a:cs typeface="Arial" pitchFamily="34" charset="0"/>
              </a:rPr>
              <a:t>Product and service flows must be simple and direct</a:t>
            </a:r>
          </a:p>
          <a:p>
            <a:pPr marL="692150" lvl="1" indent="-349250">
              <a:lnSpc>
                <a:spcPct val="90000"/>
              </a:lnSpc>
              <a:buFont typeface="Courier New" pitchFamily="49" charset="0"/>
              <a:buChar char="o"/>
            </a:pPr>
            <a:r>
              <a:rPr lang="en-US" altLang="en-US" sz="2200" b="0">
                <a:latin typeface="Arial" pitchFamily="34" charset="0"/>
                <a:cs typeface="Arial" pitchFamily="34" charset="0"/>
              </a:rPr>
              <a:t>Any improvement must be made in accordance with the scientific method at the lowest possible level of the organization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Lean Operations</a:t>
            </a:r>
          </a:p>
        </p:txBody>
      </p:sp>
      <p:sp>
        <p:nvSpPr>
          <p:cNvPr id="124930" name="Content Placeholder 1"/>
          <p:cNvSpPr>
            <a:spLocks noGrp="1"/>
          </p:cNvSpPr>
          <p:nvPr>
            <p:ph idx="1"/>
          </p:nvPr>
        </p:nvSpPr>
        <p:spPr>
          <a:xfrm>
            <a:off x="889000" y="1200151"/>
            <a:ext cx="7353300" cy="3394472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Clr>
                <a:schemeClr val="accent2"/>
              </a:buClr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Broader than JIT in that it is externally focused on the customer</a:t>
            </a:r>
          </a:p>
          <a:p>
            <a:pPr marL="457200" indent="-457200">
              <a:spcAft>
                <a:spcPts val="1200"/>
              </a:spcAft>
              <a:buClr>
                <a:schemeClr val="accent2"/>
              </a:buClr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Starts with understanding what the customer wants</a:t>
            </a:r>
          </a:p>
          <a:p>
            <a:pPr marL="457200" indent="-457200">
              <a:spcAft>
                <a:spcPts val="1200"/>
              </a:spcAft>
              <a:buClr>
                <a:schemeClr val="accent2"/>
              </a:buClr>
            </a:pPr>
            <a:r>
              <a:rPr lang="en-US" altLang="en-US" sz="2000" b="0" smtClean="0">
                <a:latin typeface="Arial" pitchFamily="34" charset="0"/>
                <a:cs typeface="Arial" pitchFamily="34" charset="0"/>
              </a:rPr>
              <a:t>Optimize the entire process from the customer’s perspective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Building a Lean Organization</a:t>
            </a:r>
          </a:p>
        </p:txBody>
      </p:sp>
      <p:sp>
        <p:nvSpPr>
          <p:cNvPr id="12697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Transitioning to a lean system can be difficult</a:t>
            </a:r>
          </a:p>
          <a:p>
            <a:pPr>
              <a:buClr>
                <a:schemeClr val="accent2"/>
              </a:buClr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Lean systems tend to have the following attributes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Use JIT techniques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Build systems that help employees produce perfect parts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Reduce space requirements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Arial" pitchFamily="34" charset="0"/>
                <a:cs typeface="Arial" pitchFamily="34" charset="0"/>
              </a:rPr>
              <a:t>Building a Lean Organization</a:t>
            </a:r>
          </a:p>
        </p:txBody>
      </p:sp>
      <p:sp>
        <p:nvSpPr>
          <p:cNvPr id="12902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r>
              <a:rPr lang="en-US" altLang="en-US">
                <a:latin typeface="Arial" pitchFamily="34" charset="0"/>
                <a:cs typeface="Arial" pitchFamily="34" charset="0"/>
              </a:rPr>
              <a:t>Lean systems tend to have the following attributes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Develop partnerships with suppliers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Educate suppliers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Eliminate all but value-added activities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Develop employees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Make jobs challenging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Build worker flexibility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Lean Sustainability</a:t>
            </a:r>
          </a:p>
        </p:txBody>
      </p:sp>
      <p:sp>
        <p:nvSpPr>
          <p:cNvPr id="131074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7696200" cy="3394472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Two sides of the same coin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Maximize resource use and economic efficiency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Focus on issues outside the immediate firm</a:t>
            </a:r>
          </a:p>
          <a:p>
            <a:pPr>
              <a:buClr>
                <a:schemeClr val="accent2"/>
              </a:buClr>
              <a:buFont typeface="Courier New" pitchFamily="49" charset="0"/>
              <a:buChar char="o"/>
            </a:pPr>
            <a:r>
              <a:rPr lang="en-US" altLang="en-US" sz="2400" b="0" smtClean="0">
                <a:latin typeface="Arial" pitchFamily="34" charset="0"/>
                <a:cs typeface="Arial" pitchFamily="34" charset="0"/>
              </a:rPr>
              <a:t>Driving out waste is the common ground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Lean Operations in Services</a:t>
            </a:r>
          </a:p>
        </p:txBody>
      </p:sp>
      <p:sp>
        <p:nvSpPr>
          <p:cNvPr id="132098" name="Content Placeholder 1"/>
          <p:cNvSpPr>
            <a:spLocks noGrp="1"/>
          </p:cNvSpPr>
          <p:nvPr>
            <p:ph idx="1"/>
          </p:nvPr>
        </p:nvSpPr>
        <p:spPr>
          <a:xfrm>
            <a:off x="712788" y="1226344"/>
            <a:ext cx="7632700" cy="339447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The JIT techniques </a:t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used in manufacturing </a:t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are used in services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Suppliers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Layouts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Inventory</a:t>
            </a:r>
          </a:p>
          <a:p>
            <a:pPr lvl="1">
              <a:buFont typeface="Courier New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Scheduling</a:t>
            </a:r>
          </a:p>
          <a:p>
            <a:pPr>
              <a:buFont typeface="Arial Unicode MS" pitchFamily="34" charset="-128"/>
              <a:buChar char="▶"/>
            </a:pP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16 hospit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1204913"/>
            <a:ext cx="2997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1">
  <a:themeElements>
    <a:clrScheme name="Custom 2">
      <a:dk1>
        <a:srgbClr val="00B05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0070C0"/>
      </a:accent5>
      <a:accent6>
        <a:srgbClr val="426480"/>
      </a:accent6>
      <a:hlink>
        <a:srgbClr val="F9211B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heme15" id="{49DA9CE1-BA6E-4E87-8DCD-C03725F9A8D8}" vid="{28F87709-7C07-42A4-9369-0920C1515D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8234</TotalTime>
  <Words>2102</Words>
  <Application>Microsoft Office PowerPoint</Application>
  <PresentationFormat>On-screen Show (16:9)</PresentationFormat>
  <Paragraphs>481</Paragraphs>
  <Slides>63</Slides>
  <Notes>54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Theme1</vt:lpstr>
      <vt:lpstr>Equation</vt:lpstr>
      <vt:lpstr>PowerPoint Presentation</vt:lpstr>
      <vt:lpstr>Outline</vt:lpstr>
      <vt:lpstr>Learning Objectives</vt:lpstr>
      <vt:lpstr>Learning Objectives</vt:lpstr>
      <vt:lpstr>Toyota Motor Corporation</vt:lpstr>
      <vt:lpstr>Toyota Motor Corporation</vt:lpstr>
      <vt:lpstr>TPS Elements</vt:lpstr>
      <vt:lpstr>JIT/TPS/Lean Operations</vt:lpstr>
      <vt:lpstr>Just-In-Time, TPS, and  Lean Operations</vt:lpstr>
      <vt:lpstr>Eliminate Waste</vt:lpstr>
      <vt:lpstr>Ohno’s Seven Wastes</vt:lpstr>
      <vt:lpstr>Eliminate Waste</vt:lpstr>
      <vt:lpstr>The 5Ss</vt:lpstr>
      <vt:lpstr>The 5Ss</vt:lpstr>
      <vt:lpstr>Remove Variability</vt:lpstr>
      <vt:lpstr>Sources of Variability</vt:lpstr>
      <vt:lpstr>Sources of Variability</vt:lpstr>
      <vt:lpstr>Improve Throughput</vt:lpstr>
      <vt:lpstr>Improve Throughput</vt:lpstr>
      <vt:lpstr>Just-In-Time (JIT)</vt:lpstr>
      <vt:lpstr>JIT and Competitive Advantage</vt:lpstr>
      <vt:lpstr>JIT and Competitive Advantage</vt:lpstr>
      <vt:lpstr>JIT Partnerships</vt:lpstr>
      <vt:lpstr>JIT Partnerships</vt:lpstr>
      <vt:lpstr>Concerns of Suppliers</vt:lpstr>
      <vt:lpstr>JIT Layout</vt:lpstr>
      <vt:lpstr>Distance Reduction</vt:lpstr>
      <vt:lpstr>Increased Flexibility</vt:lpstr>
      <vt:lpstr>Impact on Employees</vt:lpstr>
      <vt:lpstr>Reduced Space and Inventory</vt:lpstr>
      <vt:lpstr>JIT Inventory</vt:lpstr>
      <vt:lpstr>Reduce Variability</vt:lpstr>
      <vt:lpstr>Reduce Variability</vt:lpstr>
      <vt:lpstr>Reduce Variability</vt:lpstr>
      <vt:lpstr>Reduce Inventory</vt:lpstr>
      <vt:lpstr>Reduce Lot Sizes</vt:lpstr>
      <vt:lpstr>Reduce Lot Sizes</vt:lpstr>
      <vt:lpstr>Lot Size Example</vt:lpstr>
      <vt:lpstr>Reduce Setup Costs</vt:lpstr>
      <vt:lpstr>Lower Setup Costs</vt:lpstr>
      <vt:lpstr>Reduce Setup Costs</vt:lpstr>
      <vt:lpstr>JIT Scheduling</vt:lpstr>
      <vt:lpstr>JIT Scheduling</vt:lpstr>
      <vt:lpstr>Level Schedules</vt:lpstr>
      <vt:lpstr>Scheduling Small Lots</vt:lpstr>
      <vt:lpstr>Kanban</vt:lpstr>
      <vt:lpstr>Kanban</vt:lpstr>
      <vt:lpstr>Kanban</vt:lpstr>
      <vt:lpstr>More Kanban</vt:lpstr>
      <vt:lpstr>More Kanban</vt:lpstr>
      <vt:lpstr>The Number of Kanban Cards or Containers</vt:lpstr>
      <vt:lpstr>Number of Kanbans Example</vt:lpstr>
      <vt:lpstr>Advantages of Kanban</vt:lpstr>
      <vt:lpstr>JIT Quality</vt:lpstr>
      <vt:lpstr>JIT Quality Tactics</vt:lpstr>
      <vt:lpstr>Toyota Production System</vt:lpstr>
      <vt:lpstr>Toyota Production System</vt:lpstr>
      <vt:lpstr>Toyota Production System</vt:lpstr>
      <vt:lpstr>Lean Operations</vt:lpstr>
      <vt:lpstr>Building a Lean Organization</vt:lpstr>
      <vt:lpstr>Building a Lean Organization</vt:lpstr>
      <vt:lpstr>Lean Sustainability</vt:lpstr>
      <vt:lpstr>Lean Operations in Services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16 - JIT, TPS, and Lean Operations</dc:subject>
  <dc:creator>Jeff Heyl</dc:creator>
  <cp:lastModifiedBy>Jary</cp:lastModifiedBy>
  <cp:revision>725</cp:revision>
  <dcterms:created xsi:type="dcterms:W3CDTF">2012-09-28T10:33:31Z</dcterms:created>
  <dcterms:modified xsi:type="dcterms:W3CDTF">2015-09-28T15:54:12Z</dcterms:modified>
</cp:coreProperties>
</file>