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54"/>
  </p:notesMasterIdLst>
  <p:sldIdLst>
    <p:sldId id="257" r:id="rId2"/>
    <p:sldId id="280" r:id="rId3"/>
    <p:sldId id="371" r:id="rId4"/>
    <p:sldId id="510" r:id="rId5"/>
    <p:sldId id="441" r:id="rId6"/>
    <p:sldId id="511" r:id="rId7"/>
    <p:sldId id="443" r:id="rId8"/>
    <p:sldId id="444" r:id="rId9"/>
    <p:sldId id="445" r:id="rId10"/>
    <p:sldId id="446" r:id="rId11"/>
    <p:sldId id="447" r:id="rId12"/>
    <p:sldId id="448" r:id="rId13"/>
    <p:sldId id="449" r:id="rId14"/>
    <p:sldId id="450" r:id="rId15"/>
    <p:sldId id="451" r:id="rId16"/>
    <p:sldId id="452" r:id="rId17"/>
    <p:sldId id="512" r:id="rId18"/>
    <p:sldId id="454" r:id="rId19"/>
    <p:sldId id="455" r:id="rId20"/>
    <p:sldId id="492" r:id="rId21"/>
    <p:sldId id="456" r:id="rId22"/>
    <p:sldId id="457" r:id="rId23"/>
    <p:sldId id="458" r:id="rId24"/>
    <p:sldId id="459" r:id="rId25"/>
    <p:sldId id="460" r:id="rId26"/>
    <p:sldId id="461" r:id="rId27"/>
    <p:sldId id="462" r:id="rId28"/>
    <p:sldId id="463" r:id="rId29"/>
    <p:sldId id="464" r:id="rId30"/>
    <p:sldId id="465" r:id="rId31"/>
    <p:sldId id="466" r:id="rId32"/>
    <p:sldId id="467" r:id="rId33"/>
    <p:sldId id="468" r:id="rId34"/>
    <p:sldId id="469" r:id="rId35"/>
    <p:sldId id="470" r:id="rId36"/>
    <p:sldId id="493" r:id="rId37"/>
    <p:sldId id="494" r:id="rId38"/>
    <p:sldId id="495" r:id="rId39"/>
    <p:sldId id="496" r:id="rId40"/>
    <p:sldId id="497" r:id="rId41"/>
    <p:sldId id="498" r:id="rId42"/>
    <p:sldId id="499" r:id="rId43"/>
    <p:sldId id="500" r:id="rId44"/>
    <p:sldId id="501" r:id="rId45"/>
    <p:sldId id="502" r:id="rId46"/>
    <p:sldId id="503" r:id="rId47"/>
    <p:sldId id="504" r:id="rId48"/>
    <p:sldId id="505" r:id="rId49"/>
    <p:sldId id="506" r:id="rId50"/>
    <p:sldId id="507" r:id="rId51"/>
    <p:sldId id="508" r:id="rId52"/>
    <p:sldId id="509" r:id="rId53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10F"/>
    <a:srgbClr val="8AAAD3"/>
    <a:srgbClr val="FFDDB1"/>
    <a:srgbClr val="24BDB2"/>
    <a:srgbClr val="3D9A3A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46" autoAdjust="0"/>
    <p:restoredTop sz="97907" autoAdjust="0"/>
  </p:normalViewPr>
  <p:slideViewPr>
    <p:cSldViewPr snapToGrid="0">
      <p:cViewPr>
        <p:scale>
          <a:sx n="77" d="100"/>
          <a:sy n="77" d="100"/>
        </p:scale>
        <p:origin x="-612" y="-354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5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DC9A7A-F072-4D76-BA99-2EEC235C3C01}" type="datetimeFigureOut">
              <a:rPr lang="en-US"/>
              <a:pPr>
                <a:defRPr/>
              </a:pPr>
              <a:t>9/28/2015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CE2FF23-A42A-4053-B4B0-5705B806BA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47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0BC8EF-8A0B-4C9C-A61D-5E30C076FF0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395E04-22FC-4D46-800D-71499003AC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395E04-22FC-4D46-800D-71499003AC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F3279F-30C4-4929-A784-6740FBC51D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F3279F-30C4-4929-A784-6740FBC51D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6D83B-8E62-4506-A956-D04684EB3DE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4B260A-F584-41FE-B25C-A3BFE0C03FE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8205A8-5605-4CD5-B7DE-18C7BFB0699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02D1D2-9EBE-4187-A14C-686E0606745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2CD805-2B5B-49A9-99FC-37A0BC0AB61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AEB213-42CE-4F2E-8C6C-1C4D981813B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F8D1EA-9958-4923-A3FC-C8D0980DB34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BA583E-12B3-4466-A320-9E4BB9DC49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7D3E78-7C8D-4FE0-BAB6-513DF12FDBE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6123F8-5584-4EA6-ACB0-C429FC53DA4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6123F8-5584-4EA6-ACB0-C429FC53DA4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71B584-B98F-4BD8-9E3C-8F6B7AB387E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214D52-ED7C-407F-A4EB-418C48D605B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E91FD1-1490-4707-B9AC-3DA71C557FE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A0045E-3EA8-479D-A625-D633A473CD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5185DC-E1D5-4143-BC84-0A3475BE80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CE183A-0E33-4FBF-BB7B-440DB9D717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644DAC-544E-4423-A619-08214D86361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236A1E-9936-4030-87B2-A2858648710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6E3611-FB05-4111-AA56-C7F890918B2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F727D4-E8DD-492C-8E79-AE36C9DEE32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74E895-667F-4E1E-BAC3-D27AB3057FB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E68C31-B7BA-467B-8352-B5F1C1DD395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5B9BC4-3612-46FF-9C75-DC9CC639576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5A49DF-3387-452A-B78D-C7BA2344435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4CA21-AFDF-4CC5-AB10-359D8FF78B2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79716E-DA88-4C03-9617-64A1F416C4B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34E69B-A595-4C37-BC65-7BEC31CC7ED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9AB1648A-D5A1-4FF0-9B6A-22D8911A8A91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37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D64A72-7FB2-4712-B5A8-1FCE6C36BE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F2D63FC1-0483-4345-B145-636FCEE44057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38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EEB7D4-E73E-4B5A-B4D1-2174544D6C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E763A60-6542-44FB-9032-574CAE067600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39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DF503B-B4EE-49BC-84A4-7D6DA8664F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6E74FE28-3851-47FE-85DC-6CB33B750CC0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40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6CAE13-1AC8-4C9E-9A8F-34EB4C25FF1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296BD709-1286-4C9B-8BB9-70E669322D22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41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E7FF90-DCB4-404D-B3E9-C48299A3E8A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8B9A7257-FE62-415D-87DF-8E259736C703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42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28B692-1293-44D3-96EB-9E93CB7E99A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485A7C2-FE20-4EB8-8666-C4ED412AAD72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43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4B35AD-4D18-443C-A0C9-A383BEF104C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3767DDBE-1F80-41F4-AAC7-BC7539AB5EE8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44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EF85B7-E737-47DA-9413-436C92D9A0F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F69700E7-7189-4532-B163-1E8CA2B6B868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45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782EBC-BE9B-43CA-866B-E5BE3477192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16C6FCC7-054E-4EFC-A11D-1323919CEF05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46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B393EB-17A6-4236-8E4D-5DFFF455EDF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E0AF8AD9-47FB-4816-BD39-C24E4854971E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47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12C9D9-013C-4E82-9F9E-892268B67B3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C4E665FE-64A4-403D-A08B-97518A99C489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49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2D82D7-B0D1-41E6-8D7D-3EF787C0887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48EDE879-D99A-4ED4-A45A-A9D6557BE108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50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D2C37D-7FA0-40AD-8647-9D565306BA4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32FCF770-EF2C-4B60-B6FB-9EC1DDDF8058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51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FDE5CF-7714-4083-96EF-2D9E1E21992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88D82659-CDA6-4C39-9F90-AEBEE7AFDF12}" type="slidenum">
              <a:rPr lang="en-AU" altLang="en-US" sz="1200">
                <a:latin typeface="Times" pitchFamily="18" charset="0"/>
                <a:ea typeface="MS PGothic" pitchFamily="34" charset="-128"/>
              </a:rPr>
              <a:pPr algn="r"/>
              <a:t>52</a:t>
            </a:fld>
            <a:endParaRPr lang="en-AU" altLang="en-US" sz="1200">
              <a:latin typeface="Times" pitchFamily="18" charset="0"/>
              <a:ea typeface="MS PGothic" pitchFamily="34" charset="-128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87468"/>
            <a:ext cx="7315200" cy="194626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74898"/>
            <a:ext cx="7315200" cy="85847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602ACA93-F509-4FED-A029-2C747C9D62F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B34FCDFA-294D-48F7-B4B4-EDC74A7381D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3179"/>
            <a:ext cx="7315200" cy="970194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898823"/>
            <a:ext cx="7315200" cy="8238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3CEC1B99-D048-46B3-8D08-D345EADACE0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057400"/>
            <a:ext cx="3566160" cy="26951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057401"/>
            <a:ext cx="3566160" cy="26967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4F69D1AC-B87F-4821-8970-9A1D9761AAB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057400"/>
            <a:ext cx="336499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057400"/>
            <a:ext cx="336206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2537460"/>
            <a:ext cx="3566160" cy="2215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2537460"/>
            <a:ext cx="3566160" cy="2215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7549F039-57FC-4943-994C-CBBF7F27C4C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B9F38874-4344-4935-939B-9C873753E56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46BE4B14-458B-4E9B-8503-09B036C1DCE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69022"/>
            <a:ext cx="2950936" cy="162976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370032"/>
            <a:ext cx="4207848" cy="3357461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5822"/>
            <a:ext cx="2950936" cy="1684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35FC6DF8-5D0E-48ED-B005-6455C23D838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2953512" cy="1632204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1714500"/>
            <a:ext cx="4038600" cy="25146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4952"/>
            <a:ext cx="2953512" cy="16870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4B4BD9A4-6C9E-4208-8DB4-9A453897D52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0E038DC4-6812-4BC3-8A8F-FC2343B80B1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1" y="1370032"/>
            <a:ext cx="1492499" cy="33633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370032"/>
            <a:ext cx="5241476" cy="33633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816DEE2D-F030-4FA0-97FE-9C11FDD9F8A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430355"/>
            <a:ext cx="86236" cy="4292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430355"/>
            <a:ext cx="576072" cy="4292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305904"/>
            <a:ext cx="7315200" cy="8655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31093"/>
            <a:ext cx="7315200" cy="31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937844" y="4788693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17 - </a:t>
            </a:r>
            <a:fld id="{6B467AF3-B21D-43CA-A47E-4B4B7A376129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ln>
            <a:solidFill>
              <a:schemeClr val="accent5"/>
            </a:solidFill>
          </a:ln>
          <a:solidFill>
            <a:schemeClr val="accent5"/>
          </a:solidFill>
          <a:effectLst>
            <a:outerShdw blurRad="177800" dist="38100" dir="2700000" algn="tl" rotWithShape="0">
              <a:prstClr val="black">
                <a:alpha val="81000"/>
              </a:prst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 txBox="1">
            <a:spLocks/>
          </p:cNvSpPr>
          <p:nvPr/>
        </p:nvSpPr>
        <p:spPr bwMode="auto">
          <a:xfrm>
            <a:off x="432486" y="2546866"/>
            <a:ext cx="8204887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freezing" dir="t">
                <a:rot lat="0" lon="0" rev="2400000"/>
              </a:lightRig>
            </a:scene3d>
            <a:sp3d extrusionH="57150" prstMaterial="softEdge">
              <a:bevelT w="139700" h="95250"/>
              <a:bevelB w="88900" h="158750"/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8000">
                <a:ln w="18415" cmpd="sng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0" dist="38100" dir="2700000" algn="tl" rotWithShape="0">
                    <a:prstClr val="black">
                      <a:alpha val="84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Maintenance and Reliability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042" y="962547"/>
            <a:ext cx="302396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smtClean="0">
                <a:ln>
                  <a:solidFill>
                    <a:schemeClr val="tx1"/>
                  </a:solidFill>
                </a:ln>
                <a:effectLst>
                  <a:outerShdw blurRad="190500" dist="76200" dir="2700000" algn="tl" rotWithShape="0">
                    <a:prstClr val="black">
                      <a:alpha val="79000"/>
                    </a:prstClr>
                  </a:outerShdw>
                </a:effectLst>
                <a:latin typeface="+mj-lt"/>
                <a:cs typeface="Aharoni" pitchFamily="2" charset="-79"/>
              </a:rPr>
              <a:t>Chapter 17</a:t>
            </a:r>
            <a:endParaRPr lang="en-US" sz="4800" dirty="0">
              <a:ln>
                <a:solidFill>
                  <a:schemeClr val="tx1"/>
                </a:solidFill>
              </a:ln>
              <a:effectLst>
                <a:outerShdw blurRad="190500" dist="76200" dir="2700000" algn="tl" rotWithShape="0">
                  <a:prstClr val="black">
                    <a:alpha val="79000"/>
                  </a:prstClr>
                </a:outerShdw>
              </a:effectLst>
              <a:latin typeface="+mj-lt"/>
              <a:cs typeface="Aharoni" pitchFamily="2" charset="-79"/>
            </a:endParaRPr>
          </a:p>
        </p:txBody>
      </p:sp>
      <p:sp>
        <p:nvSpPr>
          <p:cNvPr id="14344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>
            <a:normAutofit fontScale="92500" lnSpcReduction="10000"/>
          </a:bodyPr>
          <a:lstStyle/>
          <a:p>
            <a:pPr marL="457200" indent="-457200" defTabSz="836613">
              <a:buClr>
                <a:srgbClr val="BF0922"/>
              </a:buClr>
              <a:buSzPct val="60000"/>
              <a:buFont typeface="Wingdings" pitchFamily="2" charset="2"/>
              <a:buChar char="v"/>
            </a:pPr>
            <a:r>
              <a:rPr lang="en-US" alt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Orlando Utilities Commission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18735" y="2112237"/>
            <a:ext cx="691566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Strategic Importance of Maintenance and Reliability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Reliability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Maintenance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Productive Maintenance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6"/>
            <a:ext cx="6942137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to improve system reliability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 reliability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mean time between failure (MTBF)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Distinguish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between preventive and breakdown maintenance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6"/>
            <a:ext cx="6942137" cy="17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to improve maintenance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preventive and breakdown maintenance costs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autonomous maintenance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541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914400" y="469556"/>
            <a:ext cx="6153665" cy="851877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scene3d>
            <a:camera prst="orthographicFront"/>
            <a:lightRig rig="twoPt" dir="t">
              <a:rot lat="0" lon="0" rev="8400000"/>
            </a:lightRig>
          </a:scene3d>
          <a:sp3d prstMaterial="softEdge">
            <a:bevelT w="482600" h="330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dkEdge">
              <a:bevelT w="260350" h="171450"/>
            </a:sp3d>
          </a:bodyPr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title"/>
          </p:nvPr>
        </p:nvSpPr>
        <p:spPr>
          <a:xfrm>
            <a:off x="1124464" y="219075"/>
            <a:ext cx="7333735" cy="981075"/>
          </a:xfrm>
          <a:extLst/>
        </p:spPr>
        <p:txBody>
          <a:bodyPr rtlCol="0">
            <a:norm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Orlando Utilities Commission</a:t>
            </a:r>
          </a:p>
        </p:txBody>
      </p:sp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800101" y="1679786"/>
            <a:ext cx="7542213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Maintenance of power generating plants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year each plant is taken off-line for 1-3 weeks maintenance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three years each plant is taken off-line for 6-8 weeks for complete overhaul and turbine inspection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overhaul has 1,800 tasks and requires 72,000 labor hours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OUC performs over 12,000 maintenance tasks each year</a:t>
            </a: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2" grpId="0"/>
      <p:bldP spid="1863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469556"/>
            <a:ext cx="6153665" cy="851877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scene3d>
            <a:camera prst="orthographicFront"/>
            <a:lightRig rig="twoPt" dir="t">
              <a:rot lat="0" lon="0" rev="8400000"/>
            </a:lightRig>
          </a:scene3d>
          <a:sp3d prstMaterial="softEdge">
            <a:bevelT w="482600" h="330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dkEdge">
              <a:bevelT w="260350" h="171450"/>
            </a:sp3d>
          </a:bodyPr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title"/>
          </p:nvPr>
        </p:nvSpPr>
        <p:spPr>
          <a:xfrm>
            <a:off x="1124464" y="219075"/>
            <a:ext cx="7333735" cy="981075"/>
          </a:xfrm>
          <a:extLst/>
        </p:spPr>
        <p:txBody>
          <a:bodyPr rtlCol="0">
            <a:norm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Orlando Utilities Commission</a:t>
            </a:r>
          </a:p>
        </p:txBody>
      </p:sp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800101" y="1679786"/>
            <a:ext cx="754221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day a plant is down costs OUC $110,000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Unexpected outages cost between $350,000 and $600,000 per day</a:t>
            </a:r>
          </a:p>
          <a:p>
            <a:pPr marL="457200" indent="-4572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88000"/>
              <a:buFont typeface="Courier New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Preventive maintenance discovered a cracked rotor blade which could have destroyed a $27 million piece of equipment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78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Strategic Importance of Maintenance and Reliability</a:t>
            </a:r>
          </a:p>
        </p:txBody>
      </p:sp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1495425" y="2066925"/>
            <a:ext cx="612775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None/>
            </a:pPr>
            <a:r>
              <a:rPr lang="en-US" altLang="en-US" sz="3200">
                <a:ln>
                  <a:solidFill>
                    <a:schemeClr val="tx1"/>
                  </a:solidFill>
                </a:ln>
                <a:latin typeface="+mj-lt"/>
              </a:rPr>
              <a:t>The objective of maintenance and reliability is to maintain the capability of the system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Strategic Importance of Maintenance and Reliability</a:t>
            </a:r>
          </a:p>
        </p:txBody>
      </p:sp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812800" y="1276350"/>
            <a:ext cx="7518400" cy="3781425"/>
          </a:xfrm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Failure has far reaching effects on a firm’s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Operation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Reputation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Profitability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Customer satisfaction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Reducing idle time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Protecting investment in plant and equipment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and Reliability</a:t>
            </a:r>
          </a:p>
        </p:txBody>
      </p:sp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736600" y="1209675"/>
            <a:ext cx="7581900" cy="3394472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US">
                <a:latin typeface="Arial" pitchFamily="34" charset="0"/>
                <a:cs typeface="Arial" pitchFamily="34" charset="0"/>
              </a:rPr>
              <a:t>Maintenance is all activities involved in keeping a system’s equipment in working order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>
                <a:latin typeface="Arial" pitchFamily="34" charset="0"/>
                <a:cs typeface="Arial" pitchFamily="34" charset="0"/>
              </a:rPr>
              <a:t>Reliability is the probability that a machine will function properly for a specified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Important Tactics</a:t>
            </a:r>
          </a:p>
        </p:txBody>
      </p:sp>
      <p:sp>
        <p:nvSpPr>
          <p:cNvPr id="31746" name="Content Placeholder 1"/>
          <p:cNvSpPr>
            <a:spLocks noGrp="1"/>
          </p:cNvSpPr>
          <p:nvPr>
            <p:ph idx="1"/>
          </p:nvPr>
        </p:nvSpPr>
        <p:spPr>
          <a:xfrm>
            <a:off x="825500" y="1200151"/>
            <a:ext cx="7493000" cy="3394472"/>
          </a:xfrm>
        </p:spPr>
        <p:txBody>
          <a:bodyPr/>
          <a:lstStyle/>
          <a:p>
            <a:pPr marL="457200" indent="-411163">
              <a:buClr>
                <a:schemeClr val="accent5"/>
              </a:buClr>
              <a:buFont typeface="Wingdings" pitchFamily="2" charset="2"/>
              <a:buChar char="v"/>
            </a:pPr>
            <a:r>
              <a:rPr lang="en-US" altLang="en-US" b="1" smtClean="0">
                <a:ln>
                  <a:solidFill>
                    <a:schemeClr val="accent5"/>
                  </a:solidFill>
                </a:ln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Reliability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individual components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Providing redundancy</a:t>
            </a:r>
          </a:p>
          <a:p>
            <a:pPr marL="457200" indent="-411163">
              <a:buClr>
                <a:schemeClr val="accent5"/>
              </a:buClr>
              <a:buFont typeface="Wingdings" pitchFamily="2" charset="2"/>
              <a:buChar char="v"/>
            </a:pPr>
            <a:r>
              <a:rPr lang="en-US" altLang="en-US" b="1" smtClean="0">
                <a:ln w="18415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Maintenance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Implementing or improving preventive maintenance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Increasing repair capability or speed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610" name="Group 2"/>
          <p:cNvGrpSpPr>
            <a:grpSpLocks/>
          </p:cNvGrpSpPr>
          <p:nvPr/>
        </p:nvGrpSpPr>
        <p:grpSpPr bwMode="auto">
          <a:xfrm>
            <a:off x="4187826" y="2006204"/>
            <a:ext cx="917575" cy="2107406"/>
            <a:chOff x="2638" y="1701"/>
            <a:chExt cx="578" cy="1770"/>
          </a:xfrm>
        </p:grpSpPr>
        <p:sp>
          <p:nvSpPr>
            <p:cNvPr id="33811" name="Line 3"/>
            <p:cNvSpPr>
              <a:spLocks noChangeShapeType="1"/>
            </p:cNvSpPr>
            <p:nvPr/>
          </p:nvSpPr>
          <p:spPr bwMode="auto">
            <a:xfrm flipV="1">
              <a:off x="2648" y="2768"/>
              <a:ext cx="560" cy="70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3812" name="Line 4"/>
            <p:cNvSpPr>
              <a:spLocks noChangeShapeType="1"/>
            </p:cNvSpPr>
            <p:nvPr/>
          </p:nvSpPr>
          <p:spPr bwMode="auto">
            <a:xfrm>
              <a:off x="2638" y="1701"/>
              <a:ext cx="578" cy="61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Management</a:t>
            </a:r>
          </a:p>
        </p:txBody>
      </p:sp>
      <p:grpSp>
        <p:nvGrpSpPr>
          <p:cNvPr id="196631" name="Group 23"/>
          <p:cNvGrpSpPr>
            <a:grpSpLocks/>
          </p:cNvGrpSpPr>
          <p:nvPr/>
        </p:nvGrpSpPr>
        <p:grpSpPr bwMode="auto">
          <a:xfrm>
            <a:off x="695325" y="1275160"/>
            <a:ext cx="3556000" cy="1515665"/>
            <a:chOff x="438" y="927"/>
            <a:chExt cx="2240" cy="1273"/>
          </a:xfrm>
        </p:grpSpPr>
        <p:sp>
          <p:nvSpPr>
            <p:cNvPr id="33807" name="Rectangle 7"/>
            <p:cNvSpPr>
              <a:spLocks noChangeArrowheads="1"/>
            </p:cNvSpPr>
            <p:nvPr/>
          </p:nvSpPr>
          <p:spPr bwMode="auto">
            <a:xfrm>
              <a:off x="438" y="927"/>
              <a:ext cx="1338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Employee Involvement</a:t>
              </a:r>
            </a:p>
          </p:txBody>
        </p:sp>
        <p:grpSp>
          <p:nvGrpSpPr>
            <p:cNvPr id="33808" name="Group 22"/>
            <p:cNvGrpSpPr>
              <a:grpSpLocks/>
            </p:cNvGrpSpPr>
            <p:nvPr/>
          </p:nvGrpSpPr>
          <p:grpSpPr bwMode="auto">
            <a:xfrm>
              <a:off x="510" y="1176"/>
              <a:ext cx="2168" cy="1024"/>
              <a:chOff x="510" y="1176"/>
              <a:chExt cx="2168" cy="1024"/>
            </a:xfrm>
          </p:grpSpPr>
          <p:sp>
            <p:nvSpPr>
              <p:cNvPr id="196617" name="Rectangle 9"/>
              <p:cNvSpPr>
                <a:spLocks noChangeArrowheads="1"/>
              </p:cNvSpPr>
              <p:nvPr/>
            </p:nvSpPr>
            <p:spPr bwMode="auto">
              <a:xfrm>
                <a:off x="510" y="1176"/>
                <a:ext cx="2168" cy="1024"/>
              </a:xfrm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33810" name="Rectangle 10"/>
              <p:cNvSpPr>
                <a:spLocks noChangeArrowheads="1"/>
              </p:cNvSpPr>
              <p:nvPr/>
            </p:nvSpPr>
            <p:spPr bwMode="auto">
              <a:xfrm>
                <a:off x="564" y="1205"/>
                <a:ext cx="2060" cy="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5600" indent="-355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Partnering with maintenance personnel</a:t>
                </a:r>
              </a:p>
              <a:p>
                <a:r>
                  <a:rPr lang="en-US" altLang="en-US" sz="1400"/>
                  <a:t>Skill training</a:t>
                </a:r>
              </a:p>
              <a:p>
                <a:r>
                  <a:rPr lang="en-US" altLang="en-US" sz="1400"/>
                  <a:t>Reward system</a:t>
                </a:r>
              </a:p>
              <a:p>
                <a:r>
                  <a:rPr lang="en-US" altLang="en-US" sz="1400"/>
                  <a:t>Employee empowerment</a:t>
                </a:r>
              </a:p>
            </p:txBody>
          </p:sp>
        </p:grpSp>
      </p:grpSp>
      <p:grpSp>
        <p:nvGrpSpPr>
          <p:cNvPr id="196619" name="Group 11"/>
          <p:cNvGrpSpPr>
            <a:grpSpLocks/>
          </p:cNvGrpSpPr>
          <p:nvPr/>
        </p:nvGrpSpPr>
        <p:grpSpPr bwMode="auto">
          <a:xfrm>
            <a:off x="695326" y="3218261"/>
            <a:ext cx="3541713" cy="1408509"/>
            <a:chOff x="438" y="2719"/>
            <a:chExt cx="2231" cy="1183"/>
          </a:xfrm>
        </p:grpSpPr>
        <p:sp>
          <p:nvSpPr>
            <p:cNvPr id="33803" name="Rectangle 12"/>
            <p:cNvSpPr>
              <a:spLocks noChangeArrowheads="1"/>
            </p:cNvSpPr>
            <p:nvPr/>
          </p:nvSpPr>
          <p:spPr bwMode="auto">
            <a:xfrm>
              <a:off x="438" y="2719"/>
              <a:ext cx="2084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b="1"/>
                <a:t>Maintenance and Reliability Procedures</a:t>
              </a:r>
            </a:p>
          </p:txBody>
        </p:sp>
        <p:grpSp>
          <p:nvGrpSpPr>
            <p:cNvPr id="33804" name="Group 13"/>
            <p:cNvGrpSpPr>
              <a:grpSpLocks/>
            </p:cNvGrpSpPr>
            <p:nvPr/>
          </p:nvGrpSpPr>
          <p:grpSpPr bwMode="auto">
            <a:xfrm>
              <a:off x="510" y="3072"/>
              <a:ext cx="2159" cy="830"/>
              <a:chOff x="510" y="3072"/>
              <a:chExt cx="2159" cy="830"/>
            </a:xfrm>
          </p:grpSpPr>
          <p:sp>
            <p:nvSpPr>
              <p:cNvPr id="196622" name="Rectangle 14"/>
              <p:cNvSpPr>
                <a:spLocks noChangeArrowheads="1"/>
              </p:cNvSpPr>
              <p:nvPr/>
            </p:nvSpPr>
            <p:spPr bwMode="auto">
              <a:xfrm>
                <a:off x="510" y="3072"/>
                <a:ext cx="2159" cy="808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33806" name="Rectangle 15"/>
              <p:cNvSpPr>
                <a:spLocks noChangeArrowheads="1"/>
              </p:cNvSpPr>
              <p:nvPr/>
            </p:nvSpPr>
            <p:spPr bwMode="auto">
              <a:xfrm>
                <a:off x="564" y="3101"/>
                <a:ext cx="1495" cy="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Clean and lubricate</a:t>
                </a:r>
              </a:p>
              <a:p>
                <a:r>
                  <a:rPr lang="en-US" altLang="en-US" sz="1400"/>
                  <a:t>Monitor and adjust</a:t>
                </a:r>
              </a:p>
              <a:p>
                <a:r>
                  <a:rPr lang="en-US" altLang="en-US" sz="1400"/>
                  <a:t>Make minor repair</a:t>
                </a:r>
              </a:p>
              <a:p>
                <a:r>
                  <a:rPr lang="en-US" altLang="en-US" sz="1400"/>
                  <a:t>Keep computerized records</a:t>
                </a:r>
              </a:p>
            </p:txBody>
          </p:sp>
        </p:grpSp>
      </p:grpSp>
      <p:grpSp>
        <p:nvGrpSpPr>
          <p:cNvPr id="196624" name="Group 16"/>
          <p:cNvGrpSpPr>
            <a:grpSpLocks/>
          </p:cNvGrpSpPr>
          <p:nvPr/>
        </p:nvGrpSpPr>
        <p:grpSpPr bwMode="auto">
          <a:xfrm>
            <a:off x="5016500" y="2056211"/>
            <a:ext cx="3327400" cy="1689497"/>
            <a:chOff x="3336" y="1759"/>
            <a:chExt cx="2096" cy="1419"/>
          </a:xfrm>
        </p:grpSpPr>
        <p:sp>
          <p:nvSpPr>
            <p:cNvPr id="33799" name="Rectangle 17"/>
            <p:cNvSpPr>
              <a:spLocks noChangeArrowheads="1"/>
            </p:cNvSpPr>
            <p:nvPr/>
          </p:nvSpPr>
          <p:spPr bwMode="auto">
            <a:xfrm>
              <a:off x="3336" y="1759"/>
              <a:ext cx="523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/>
                <a:t>Results</a:t>
              </a:r>
            </a:p>
          </p:txBody>
        </p:sp>
        <p:grpSp>
          <p:nvGrpSpPr>
            <p:cNvPr id="33800" name="Group 18"/>
            <p:cNvGrpSpPr>
              <a:grpSpLocks/>
            </p:cNvGrpSpPr>
            <p:nvPr/>
          </p:nvGrpSpPr>
          <p:grpSpPr bwMode="auto">
            <a:xfrm>
              <a:off x="3408" y="1992"/>
              <a:ext cx="2024" cy="1186"/>
              <a:chOff x="3336" y="2352"/>
              <a:chExt cx="2024" cy="1186"/>
            </a:xfrm>
          </p:grpSpPr>
          <p:sp>
            <p:nvSpPr>
              <p:cNvPr id="33801" name="Rectangle 19"/>
              <p:cNvSpPr>
                <a:spLocks noChangeArrowheads="1"/>
              </p:cNvSpPr>
              <p:nvPr/>
            </p:nvSpPr>
            <p:spPr bwMode="auto">
              <a:xfrm>
                <a:off x="3336" y="2352"/>
                <a:ext cx="2024" cy="1144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33802" name="Rectangle 20"/>
              <p:cNvSpPr>
                <a:spLocks noChangeArrowheads="1"/>
              </p:cNvSpPr>
              <p:nvPr/>
            </p:nvSpPr>
            <p:spPr bwMode="auto">
              <a:xfrm>
                <a:off x="3390" y="2375"/>
                <a:ext cx="1369" cy="1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Reduced inventory</a:t>
                </a:r>
              </a:p>
              <a:p>
                <a:r>
                  <a:rPr lang="en-US" altLang="en-US" sz="1400"/>
                  <a:t>Improved quality</a:t>
                </a:r>
              </a:p>
              <a:p>
                <a:r>
                  <a:rPr lang="en-US" altLang="en-US" sz="1400"/>
                  <a:t>Improved capacity</a:t>
                </a:r>
              </a:p>
              <a:p>
                <a:r>
                  <a:rPr lang="en-US" altLang="en-US" sz="1400"/>
                  <a:t>Reputation for quality</a:t>
                </a:r>
              </a:p>
              <a:p>
                <a:r>
                  <a:rPr lang="en-US" altLang="en-US" sz="1400"/>
                  <a:t>Continuous improvement</a:t>
                </a:r>
              </a:p>
              <a:p>
                <a:r>
                  <a:rPr lang="en-US" altLang="en-US" sz="1400"/>
                  <a:t>Reduced variability</a:t>
                </a:r>
              </a:p>
            </p:txBody>
          </p:sp>
        </p:grpSp>
      </p:grpSp>
      <p:sp>
        <p:nvSpPr>
          <p:cNvPr id="196629" name="Rectangle 21"/>
          <p:cNvSpPr>
            <a:spLocks noChangeArrowheads="1"/>
          </p:cNvSpPr>
          <p:nvPr/>
        </p:nvSpPr>
        <p:spPr bwMode="auto">
          <a:xfrm>
            <a:off x="7083425" y="1263254"/>
            <a:ext cx="1351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Figure </a:t>
            </a:r>
            <a:r>
              <a:rPr lang="en-US" altLang="en-US">
                <a:solidFill>
                  <a:schemeClr val="tx2"/>
                </a:solidFill>
              </a:rPr>
              <a:t>17.1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2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Reliability</a:t>
            </a:r>
          </a:p>
        </p:txBody>
      </p:sp>
      <p:sp>
        <p:nvSpPr>
          <p:cNvPr id="35842" name="Content Placeholder 1"/>
          <p:cNvSpPr>
            <a:spLocks noGrp="1"/>
          </p:cNvSpPr>
          <p:nvPr>
            <p:ph idx="1"/>
          </p:nvPr>
        </p:nvSpPr>
        <p:spPr>
          <a:xfrm>
            <a:off x="723900" y="1200150"/>
            <a:ext cx="7378700" cy="1000125"/>
          </a:xfrm>
        </p:spPr>
        <p:txBody>
          <a:bodyPr>
            <a:normAutofit lnSpcReduction="10000"/>
          </a:bodyPr>
          <a:lstStyle/>
          <a:p>
            <a:pPr marL="457200" indent="-4111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System reliability</a:t>
            </a:r>
          </a:p>
          <a:p>
            <a:pPr marL="457200" indent="-4111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individual components</a:t>
            </a:r>
          </a:p>
        </p:txBody>
      </p:sp>
      <p:sp>
        <p:nvSpPr>
          <p:cNvPr id="198660" name="Rectangle 4"/>
          <p:cNvSpPr>
            <a:spLocks noChangeArrowheads="1"/>
          </p:cNvSpPr>
          <p:nvPr/>
        </p:nvSpPr>
        <p:spPr bwMode="auto">
          <a:xfrm>
            <a:off x="2133601" y="2445544"/>
            <a:ext cx="47436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… x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en-US" sz="32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8661" name="Rectangle 5"/>
          <p:cNvSpPr>
            <a:spLocks noChangeArrowheads="1"/>
          </p:cNvSpPr>
          <p:nvPr/>
        </p:nvSpPr>
        <p:spPr bwMode="auto">
          <a:xfrm>
            <a:off x="1241425" y="3164681"/>
            <a:ext cx="588334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06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	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= reliability of component 1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= reliability of component 2</a:t>
            </a:r>
          </a:p>
          <a:p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 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0" grpId="0" autoUpdateAnimBg="0"/>
      <p:bldP spid="19866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0975"/>
            <a:ext cx="7772400" cy="7620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Overall System Reliability</a:t>
            </a:r>
          </a:p>
        </p:txBody>
      </p:sp>
      <p:grpSp>
        <p:nvGrpSpPr>
          <p:cNvPr id="200707" name="Group 3"/>
          <p:cNvGrpSpPr>
            <a:grpSpLocks/>
          </p:cNvGrpSpPr>
          <p:nvPr/>
        </p:nvGrpSpPr>
        <p:grpSpPr bwMode="auto">
          <a:xfrm>
            <a:off x="1060450" y="619124"/>
            <a:ext cx="6392863" cy="4324347"/>
            <a:chOff x="668" y="680"/>
            <a:chExt cx="4027" cy="3632"/>
          </a:xfrm>
        </p:grpSpPr>
        <p:grpSp>
          <p:nvGrpSpPr>
            <p:cNvPr id="37913" name="Group 4"/>
            <p:cNvGrpSpPr>
              <a:grpSpLocks/>
            </p:cNvGrpSpPr>
            <p:nvPr/>
          </p:nvGrpSpPr>
          <p:grpSpPr bwMode="auto">
            <a:xfrm>
              <a:off x="668" y="1075"/>
              <a:ext cx="4027" cy="3237"/>
              <a:chOff x="844" y="1075"/>
              <a:chExt cx="4027" cy="3237"/>
            </a:xfrm>
          </p:grpSpPr>
          <p:sp>
            <p:nvSpPr>
              <p:cNvPr id="200709" name="Rectangle 5"/>
              <p:cNvSpPr>
                <a:spLocks noChangeArrowheads="1"/>
              </p:cNvSpPr>
              <p:nvPr/>
            </p:nvSpPr>
            <p:spPr bwMode="auto">
              <a:xfrm>
                <a:off x="1360" y="1075"/>
                <a:ext cx="3363" cy="2639"/>
              </a:xfrm>
              <a:prstGeom prst="rect">
                <a:avLst/>
              </a:prstGeom>
              <a:solidFill>
                <a:schemeClr val="accent3"/>
              </a:solidFill>
              <a:ln w="19050" cmpd="sng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37916" name="Rectangle 6"/>
              <p:cNvSpPr>
                <a:spLocks noChangeArrowheads="1"/>
              </p:cNvSpPr>
              <p:nvPr/>
            </p:nvSpPr>
            <p:spPr bwMode="auto">
              <a:xfrm rot="16200000">
                <a:off x="-248" y="2277"/>
                <a:ext cx="2378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Reliability of the system (percent)</a:t>
                </a:r>
              </a:p>
            </p:txBody>
          </p:sp>
          <p:sp>
            <p:nvSpPr>
              <p:cNvPr id="37917" name="Rectangle 7"/>
              <p:cNvSpPr>
                <a:spLocks noChangeArrowheads="1"/>
              </p:cNvSpPr>
              <p:nvPr/>
            </p:nvSpPr>
            <p:spPr bwMode="auto">
              <a:xfrm>
                <a:off x="1614" y="4053"/>
                <a:ext cx="2476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Average reliability of each component (percent)</a:t>
                </a:r>
              </a:p>
            </p:txBody>
          </p:sp>
          <p:sp>
            <p:nvSpPr>
              <p:cNvPr id="200712" name="Line 8"/>
              <p:cNvSpPr>
                <a:spLocks noChangeShapeType="1"/>
              </p:cNvSpPr>
              <p:nvPr/>
            </p:nvSpPr>
            <p:spPr bwMode="auto">
              <a:xfrm>
                <a:off x="1784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3" name="Line 9"/>
              <p:cNvSpPr>
                <a:spLocks noChangeShapeType="1"/>
              </p:cNvSpPr>
              <p:nvPr/>
            </p:nvSpPr>
            <p:spPr bwMode="auto">
              <a:xfrm>
                <a:off x="2201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4" name="Line 10"/>
              <p:cNvSpPr>
                <a:spLocks noChangeShapeType="1"/>
              </p:cNvSpPr>
              <p:nvPr/>
            </p:nvSpPr>
            <p:spPr bwMode="auto">
              <a:xfrm>
                <a:off x="2618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5" name="Line 11"/>
              <p:cNvSpPr>
                <a:spLocks noChangeShapeType="1"/>
              </p:cNvSpPr>
              <p:nvPr/>
            </p:nvSpPr>
            <p:spPr bwMode="auto">
              <a:xfrm>
                <a:off x="3036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6" name="Line 12"/>
              <p:cNvSpPr>
                <a:spLocks noChangeShapeType="1"/>
              </p:cNvSpPr>
              <p:nvPr/>
            </p:nvSpPr>
            <p:spPr bwMode="auto">
              <a:xfrm>
                <a:off x="3459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7" name="Line 13"/>
              <p:cNvSpPr>
                <a:spLocks noChangeShapeType="1"/>
              </p:cNvSpPr>
              <p:nvPr/>
            </p:nvSpPr>
            <p:spPr bwMode="auto">
              <a:xfrm>
                <a:off x="3879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8" name="Line 14"/>
              <p:cNvSpPr>
                <a:spLocks noChangeShapeType="1"/>
              </p:cNvSpPr>
              <p:nvPr/>
            </p:nvSpPr>
            <p:spPr bwMode="auto">
              <a:xfrm>
                <a:off x="4303" y="1089"/>
                <a:ext cx="0" cy="2632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19" name="Line 15"/>
              <p:cNvSpPr>
                <a:spLocks noChangeShapeType="1"/>
              </p:cNvSpPr>
              <p:nvPr/>
            </p:nvSpPr>
            <p:spPr bwMode="auto">
              <a:xfrm>
                <a:off x="1361" y="1344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0" name="Line 16"/>
              <p:cNvSpPr>
                <a:spLocks noChangeShapeType="1"/>
              </p:cNvSpPr>
              <p:nvPr/>
            </p:nvSpPr>
            <p:spPr bwMode="auto">
              <a:xfrm>
                <a:off x="1361" y="1609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1" name="Line 17"/>
              <p:cNvSpPr>
                <a:spLocks noChangeShapeType="1"/>
              </p:cNvSpPr>
              <p:nvPr/>
            </p:nvSpPr>
            <p:spPr bwMode="auto">
              <a:xfrm>
                <a:off x="1361" y="1874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2" name="Line 18"/>
              <p:cNvSpPr>
                <a:spLocks noChangeShapeType="1"/>
              </p:cNvSpPr>
              <p:nvPr/>
            </p:nvSpPr>
            <p:spPr bwMode="auto">
              <a:xfrm>
                <a:off x="1361" y="2139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3" name="Line 19"/>
              <p:cNvSpPr>
                <a:spLocks noChangeShapeType="1"/>
              </p:cNvSpPr>
              <p:nvPr/>
            </p:nvSpPr>
            <p:spPr bwMode="auto">
              <a:xfrm>
                <a:off x="1361" y="2404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4" name="Line 20"/>
              <p:cNvSpPr>
                <a:spLocks noChangeShapeType="1"/>
              </p:cNvSpPr>
              <p:nvPr/>
            </p:nvSpPr>
            <p:spPr bwMode="auto">
              <a:xfrm>
                <a:off x="1361" y="2669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5" name="Line 21"/>
              <p:cNvSpPr>
                <a:spLocks noChangeShapeType="1"/>
              </p:cNvSpPr>
              <p:nvPr/>
            </p:nvSpPr>
            <p:spPr bwMode="auto">
              <a:xfrm>
                <a:off x="1361" y="2934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6" name="Line 22"/>
              <p:cNvSpPr>
                <a:spLocks noChangeShapeType="1"/>
              </p:cNvSpPr>
              <p:nvPr/>
            </p:nvSpPr>
            <p:spPr bwMode="auto">
              <a:xfrm>
                <a:off x="1361" y="3199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0727" name="Line 23"/>
              <p:cNvSpPr>
                <a:spLocks noChangeShapeType="1"/>
              </p:cNvSpPr>
              <p:nvPr/>
            </p:nvSpPr>
            <p:spPr bwMode="auto">
              <a:xfrm>
                <a:off x="1361" y="3464"/>
                <a:ext cx="3368" cy="0"/>
              </a:xfrm>
              <a:prstGeom prst="line">
                <a:avLst/>
              </a:prstGeom>
              <a:noFill/>
              <a:ln w="19050" cmpd="sng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37934" name="Rectangle 24"/>
              <p:cNvSpPr>
                <a:spLocks noChangeArrowheads="1"/>
              </p:cNvSpPr>
              <p:nvPr/>
            </p:nvSpPr>
            <p:spPr bwMode="auto">
              <a:xfrm>
                <a:off x="1057" y="3623"/>
                <a:ext cx="3814" cy="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381000" algn="ctr"/>
                    <a:tab pos="1054100" algn="ctr"/>
                    <a:tab pos="1714500" algn="ctr"/>
                    <a:tab pos="2387600" algn="ctr"/>
                    <a:tab pos="3048000" algn="ctr"/>
                    <a:tab pos="3721100" algn="ctr"/>
                    <a:tab pos="4381500" algn="ctr"/>
                    <a:tab pos="5054600" algn="ctr"/>
                    <a:tab pos="57150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 sz="1050"/>
                  <a:t>	|	|	|	|	|	|	|	|	|</a:t>
                </a:r>
                <a:endParaRPr lang="en-US" altLang="en-US" sz="1400"/>
              </a:p>
              <a:p>
                <a:r>
                  <a:rPr lang="en-US" altLang="en-US" sz="1400"/>
                  <a:t>	100		99		98		97		96</a:t>
                </a:r>
              </a:p>
            </p:txBody>
          </p:sp>
          <p:sp>
            <p:nvSpPr>
              <p:cNvPr id="37935" name="Rectangle 25"/>
              <p:cNvSpPr>
                <a:spLocks noChangeArrowheads="1"/>
              </p:cNvSpPr>
              <p:nvPr/>
            </p:nvSpPr>
            <p:spPr bwMode="auto">
              <a:xfrm>
                <a:off x="1360" y="1083"/>
                <a:ext cx="3363" cy="263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37914" name="Rectangle 26"/>
            <p:cNvSpPr>
              <a:spLocks noChangeArrowheads="1"/>
            </p:cNvSpPr>
            <p:nvPr/>
          </p:nvSpPr>
          <p:spPr bwMode="auto">
            <a:xfrm>
              <a:off x="831" y="680"/>
              <a:ext cx="419" cy="3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05000"/>
                </a:lnSpc>
              </a:pPr>
              <a:r>
                <a:rPr lang="en-US" altLang="en-US" sz="1350"/>
                <a:t>100  –</a:t>
              </a:r>
            </a:p>
            <a:p>
              <a:pPr algn="r">
                <a:lnSpc>
                  <a:spcPct val="305000"/>
                </a:lnSpc>
              </a:pPr>
              <a:r>
                <a:rPr lang="en-US" altLang="en-US" sz="1350"/>
                <a:t>80  –</a:t>
              </a:r>
            </a:p>
            <a:p>
              <a:pPr algn="r">
                <a:lnSpc>
                  <a:spcPct val="305000"/>
                </a:lnSpc>
              </a:pPr>
              <a:r>
                <a:rPr lang="en-US" altLang="en-US" sz="1350"/>
                <a:t>60  –</a:t>
              </a:r>
            </a:p>
            <a:p>
              <a:pPr algn="r">
                <a:lnSpc>
                  <a:spcPct val="305000"/>
                </a:lnSpc>
              </a:pPr>
              <a:r>
                <a:rPr lang="en-US" altLang="en-US" sz="1350"/>
                <a:t>40  –</a:t>
              </a:r>
            </a:p>
            <a:p>
              <a:pPr algn="r">
                <a:lnSpc>
                  <a:spcPct val="305000"/>
                </a:lnSpc>
              </a:pPr>
              <a:r>
                <a:rPr lang="en-US" altLang="en-US" sz="1350"/>
                <a:t>20  –</a:t>
              </a:r>
            </a:p>
            <a:p>
              <a:pPr algn="r">
                <a:lnSpc>
                  <a:spcPct val="305000"/>
                </a:lnSpc>
              </a:pPr>
              <a:r>
                <a:rPr lang="en-US" altLang="en-US" sz="1350"/>
                <a:t>0  –</a:t>
              </a:r>
            </a:p>
          </p:txBody>
        </p:sp>
      </p:grpSp>
      <p:grpSp>
        <p:nvGrpSpPr>
          <p:cNvPr id="200731" name="Group 27"/>
          <p:cNvGrpSpPr>
            <a:grpSpLocks/>
          </p:cNvGrpSpPr>
          <p:nvPr/>
        </p:nvGrpSpPr>
        <p:grpSpPr bwMode="auto">
          <a:xfrm>
            <a:off x="1876426" y="1137048"/>
            <a:ext cx="5326063" cy="1083469"/>
            <a:chOff x="1358" y="1115"/>
            <a:chExt cx="3355" cy="910"/>
          </a:xfrm>
        </p:grpSpPr>
        <p:sp>
          <p:nvSpPr>
            <p:cNvPr id="37911" name="Line 28"/>
            <p:cNvSpPr>
              <a:spLocks noChangeShapeType="1"/>
            </p:cNvSpPr>
            <p:nvPr/>
          </p:nvSpPr>
          <p:spPr bwMode="auto">
            <a:xfrm>
              <a:off x="1358" y="1115"/>
              <a:ext cx="3355" cy="91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12" name="Rectangle 29"/>
            <p:cNvSpPr>
              <a:spLocks noChangeArrowheads="1"/>
            </p:cNvSpPr>
            <p:nvPr/>
          </p:nvSpPr>
          <p:spPr bwMode="auto">
            <a:xfrm rot="932041">
              <a:off x="3853" y="1606"/>
              <a:ext cx="43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10</a:t>
              </a:r>
            </a:p>
          </p:txBody>
        </p:sp>
      </p:grpSp>
      <p:grpSp>
        <p:nvGrpSpPr>
          <p:cNvPr id="200734" name="Group 30"/>
          <p:cNvGrpSpPr>
            <a:grpSpLocks/>
          </p:cNvGrpSpPr>
          <p:nvPr/>
        </p:nvGrpSpPr>
        <p:grpSpPr bwMode="auto">
          <a:xfrm>
            <a:off x="1955801" y="1104902"/>
            <a:ext cx="5254625" cy="394098"/>
            <a:chOff x="1408" y="1088"/>
            <a:chExt cx="3310" cy="331"/>
          </a:xfrm>
        </p:grpSpPr>
        <p:sp>
          <p:nvSpPr>
            <p:cNvPr id="37909" name="Line 31"/>
            <p:cNvSpPr>
              <a:spLocks noChangeShapeType="1"/>
            </p:cNvSpPr>
            <p:nvPr/>
          </p:nvSpPr>
          <p:spPr bwMode="auto">
            <a:xfrm>
              <a:off x="1408" y="1088"/>
              <a:ext cx="3310" cy="119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10" name="Rectangle 32"/>
            <p:cNvSpPr>
              <a:spLocks noChangeArrowheads="1"/>
            </p:cNvSpPr>
            <p:nvPr/>
          </p:nvSpPr>
          <p:spPr bwMode="auto">
            <a:xfrm rot="134227">
              <a:off x="4125" y="1161"/>
              <a:ext cx="370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1</a:t>
              </a:r>
            </a:p>
          </p:txBody>
        </p:sp>
      </p:grpSp>
      <p:grpSp>
        <p:nvGrpSpPr>
          <p:cNvPr id="200737" name="Group 33"/>
          <p:cNvGrpSpPr>
            <a:grpSpLocks/>
          </p:cNvGrpSpPr>
          <p:nvPr/>
        </p:nvGrpSpPr>
        <p:grpSpPr bwMode="auto">
          <a:xfrm>
            <a:off x="1919289" y="1225154"/>
            <a:ext cx="5291137" cy="2639615"/>
            <a:chOff x="1385" y="1189"/>
            <a:chExt cx="3333" cy="2217"/>
          </a:xfrm>
        </p:grpSpPr>
        <p:sp>
          <p:nvSpPr>
            <p:cNvPr id="37907" name="Freeform 34"/>
            <p:cNvSpPr>
              <a:spLocks/>
            </p:cNvSpPr>
            <p:nvPr/>
          </p:nvSpPr>
          <p:spPr bwMode="auto">
            <a:xfrm>
              <a:off x="1385" y="1189"/>
              <a:ext cx="3333" cy="2217"/>
            </a:xfrm>
            <a:custGeom>
              <a:avLst/>
              <a:gdLst>
                <a:gd name="T0" fmla="*/ 0 w 3333"/>
                <a:gd name="T1" fmla="*/ 0 h 2217"/>
                <a:gd name="T2" fmla="*/ 494 w 3333"/>
                <a:gd name="T3" fmla="*/ 571 h 2217"/>
                <a:gd name="T4" fmla="*/ 1052 w 3333"/>
                <a:gd name="T5" fmla="*/ 1106 h 2217"/>
                <a:gd name="T6" fmla="*/ 1788 w 3333"/>
                <a:gd name="T7" fmla="*/ 1632 h 2217"/>
                <a:gd name="T8" fmla="*/ 2583 w 3333"/>
                <a:gd name="T9" fmla="*/ 2002 h 2217"/>
                <a:gd name="T10" fmla="*/ 3333 w 3333"/>
                <a:gd name="T11" fmla="*/ 2217 h 22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33"/>
                <a:gd name="T19" fmla="*/ 0 h 2217"/>
                <a:gd name="T20" fmla="*/ 3333 w 3333"/>
                <a:gd name="T21" fmla="*/ 2217 h 22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33" h="2217">
                  <a:moveTo>
                    <a:pt x="0" y="0"/>
                  </a:moveTo>
                  <a:cubicBezTo>
                    <a:pt x="159" y="193"/>
                    <a:pt x="319" y="387"/>
                    <a:pt x="494" y="571"/>
                  </a:cubicBezTo>
                  <a:cubicBezTo>
                    <a:pt x="669" y="755"/>
                    <a:pt x="836" y="929"/>
                    <a:pt x="1052" y="1106"/>
                  </a:cubicBezTo>
                  <a:cubicBezTo>
                    <a:pt x="1268" y="1283"/>
                    <a:pt x="1533" y="1483"/>
                    <a:pt x="1788" y="1632"/>
                  </a:cubicBezTo>
                  <a:cubicBezTo>
                    <a:pt x="2043" y="1781"/>
                    <a:pt x="2326" y="1905"/>
                    <a:pt x="2583" y="2002"/>
                  </a:cubicBezTo>
                  <a:cubicBezTo>
                    <a:pt x="2840" y="2099"/>
                    <a:pt x="3086" y="2158"/>
                    <a:pt x="3333" y="2217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08" name="Rectangle 35"/>
            <p:cNvSpPr>
              <a:spLocks noChangeArrowheads="1"/>
            </p:cNvSpPr>
            <p:nvPr/>
          </p:nvSpPr>
          <p:spPr bwMode="auto">
            <a:xfrm rot="1820327">
              <a:off x="3061" y="2610"/>
              <a:ext cx="43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50</a:t>
              </a:r>
            </a:p>
          </p:txBody>
        </p:sp>
      </p:grpSp>
      <p:grpSp>
        <p:nvGrpSpPr>
          <p:cNvPr id="200740" name="Group 36"/>
          <p:cNvGrpSpPr>
            <a:grpSpLocks/>
          </p:cNvGrpSpPr>
          <p:nvPr/>
        </p:nvGrpSpPr>
        <p:grpSpPr bwMode="auto">
          <a:xfrm>
            <a:off x="1933576" y="1295400"/>
            <a:ext cx="5268913" cy="2906316"/>
            <a:chOff x="1394" y="1248"/>
            <a:chExt cx="3319" cy="2441"/>
          </a:xfrm>
        </p:grpSpPr>
        <p:sp>
          <p:nvSpPr>
            <p:cNvPr id="37905" name="Freeform 37"/>
            <p:cNvSpPr>
              <a:spLocks/>
            </p:cNvSpPr>
            <p:nvPr/>
          </p:nvSpPr>
          <p:spPr bwMode="auto">
            <a:xfrm>
              <a:off x="1394" y="1248"/>
              <a:ext cx="3319" cy="2441"/>
            </a:xfrm>
            <a:custGeom>
              <a:avLst/>
              <a:gdLst>
                <a:gd name="T0" fmla="*/ 0 w 3319"/>
                <a:gd name="T1" fmla="*/ 0 h 2441"/>
                <a:gd name="T2" fmla="*/ 192 w 3319"/>
                <a:gd name="T3" fmla="*/ 480 h 2441"/>
                <a:gd name="T4" fmla="*/ 398 w 3319"/>
                <a:gd name="T5" fmla="*/ 910 h 2441"/>
                <a:gd name="T6" fmla="*/ 599 w 3319"/>
                <a:gd name="T7" fmla="*/ 1257 h 2441"/>
                <a:gd name="T8" fmla="*/ 860 w 3319"/>
                <a:gd name="T9" fmla="*/ 1573 h 2441"/>
                <a:gd name="T10" fmla="*/ 1166 w 3319"/>
                <a:gd name="T11" fmla="*/ 1851 h 2441"/>
                <a:gd name="T12" fmla="*/ 1500 w 3319"/>
                <a:gd name="T13" fmla="*/ 2048 h 2441"/>
                <a:gd name="T14" fmla="*/ 1884 w 3319"/>
                <a:gd name="T15" fmla="*/ 2185 h 2441"/>
                <a:gd name="T16" fmla="*/ 2309 w 3319"/>
                <a:gd name="T17" fmla="*/ 2290 h 2441"/>
                <a:gd name="T18" fmla="*/ 2798 w 3319"/>
                <a:gd name="T19" fmla="*/ 2373 h 2441"/>
                <a:gd name="T20" fmla="*/ 3319 w 3319"/>
                <a:gd name="T21" fmla="*/ 2441 h 24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19"/>
                <a:gd name="T34" fmla="*/ 0 h 2441"/>
                <a:gd name="T35" fmla="*/ 3319 w 3319"/>
                <a:gd name="T36" fmla="*/ 2441 h 244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19" h="2441">
                  <a:moveTo>
                    <a:pt x="0" y="0"/>
                  </a:moveTo>
                  <a:cubicBezTo>
                    <a:pt x="63" y="164"/>
                    <a:pt x="126" y="328"/>
                    <a:pt x="192" y="480"/>
                  </a:cubicBezTo>
                  <a:cubicBezTo>
                    <a:pt x="258" y="632"/>
                    <a:pt x="330" y="780"/>
                    <a:pt x="398" y="910"/>
                  </a:cubicBezTo>
                  <a:cubicBezTo>
                    <a:pt x="466" y="1040"/>
                    <a:pt x="522" y="1147"/>
                    <a:pt x="599" y="1257"/>
                  </a:cubicBezTo>
                  <a:cubicBezTo>
                    <a:pt x="676" y="1367"/>
                    <a:pt x="766" y="1474"/>
                    <a:pt x="860" y="1573"/>
                  </a:cubicBezTo>
                  <a:cubicBezTo>
                    <a:pt x="954" y="1672"/>
                    <a:pt x="1059" y="1772"/>
                    <a:pt x="1166" y="1851"/>
                  </a:cubicBezTo>
                  <a:cubicBezTo>
                    <a:pt x="1273" y="1930"/>
                    <a:pt x="1380" y="1992"/>
                    <a:pt x="1500" y="2048"/>
                  </a:cubicBezTo>
                  <a:cubicBezTo>
                    <a:pt x="1620" y="2104"/>
                    <a:pt x="1749" y="2145"/>
                    <a:pt x="1884" y="2185"/>
                  </a:cubicBezTo>
                  <a:cubicBezTo>
                    <a:pt x="2019" y="2225"/>
                    <a:pt x="2157" y="2259"/>
                    <a:pt x="2309" y="2290"/>
                  </a:cubicBezTo>
                  <a:cubicBezTo>
                    <a:pt x="2461" y="2321"/>
                    <a:pt x="2630" y="2348"/>
                    <a:pt x="2798" y="2373"/>
                  </a:cubicBezTo>
                  <a:cubicBezTo>
                    <a:pt x="2966" y="2398"/>
                    <a:pt x="3142" y="2419"/>
                    <a:pt x="3319" y="2441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06" name="Rectangle 38"/>
            <p:cNvSpPr>
              <a:spLocks noChangeArrowheads="1"/>
            </p:cNvSpPr>
            <p:nvPr/>
          </p:nvSpPr>
          <p:spPr bwMode="auto">
            <a:xfrm rot="2282530">
              <a:off x="2329" y="2802"/>
              <a:ext cx="49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100</a:t>
              </a:r>
            </a:p>
          </p:txBody>
        </p:sp>
      </p:grpSp>
      <p:grpSp>
        <p:nvGrpSpPr>
          <p:cNvPr id="200743" name="Group 39"/>
          <p:cNvGrpSpPr>
            <a:grpSpLocks/>
          </p:cNvGrpSpPr>
          <p:nvPr/>
        </p:nvGrpSpPr>
        <p:grpSpPr bwMode="auto">
          <a:xfrm>
            <a:off x="1897064" y="1372791"/>
            <a:ext cx="4594225" cy="2825353"/>
            <a:chOff x="1371" y="1313"/>
            <a:chExt cx="2894" cy="2373"/>
          </a:xfrm>
        </p:grpSpPr>
        <p:sp>
          <p:nvSpPr>
            <p:cNvPr id="37903" name="Freeform 40"/>
            <p:cNvSpPr>
              <a:spLocks/>
            </p:cNvSpPr>
            <p:nvPr/>
          </p:nvSpPr>
          <p:spPr bwMode="auto">
            <a:xfrm>
              <a:off x="1371" y="1313"/>
              <a:ext cx="2894" cy="2373"/>
            </a:xfrm>
            <a:custGeom>
              <a:avLst/>
              <a:gdLst>
                <a:gd name="T0" fmla="*/ 0 w 2894"/>
                <a:gd name="T1" fmla="*/ 0 h 2373"/>
                <a:gd name="T2" fmla="*/ 101 w 2894"/>
                <a:gd name="T3" fmla="*/ 494 h 2373"/>
                <a:gd name="T4" fmla="*/ 234 w 2894"/>
                <a:gd name="T5" fmla="*/ 1001 h 2373"/>
                <a:gd name="T6" fmla="*/ 371 w 2894"/>
                <a:gd name="T7" fmla="*/ 1367 h 2373"/>
                <a:gd name="T8" fmla="*/ 535 w 2894"/>
                <a:gd name="T9" fmla="*/ 1678 h 2373"/>
                <a:gd name="T10" fmla="*/ 704 w 2894"/>
                <a:gd name="T11" fmla="*/ 1888 h 2373"/>
                <a:gd name="T12" fmla="*/ 970 w 2894"/>
                <a:gd name="T13" fmla="*/ 2089 h 2373"/>
                <a:gd name="T14" fmla="*/ 1299 w 2894"/>
                <a:gd name="T15" fmla="*/ 2240 h 2373"/>
                <a:gd name="T16" fmla="*/ 1660 w 2894"/>
                <a:gd name="T17" fmla="*/ 2322 h 2373"/>
                <a:gd name="T18" fmla="*/ 2894 w 2894"/>
                <a:gd name="T19" fmla="*/ 2373 h 23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94"/>
                <a:gd name="T31" fmla="*/ 0 h 2373"/>
                <a:gd name="T32" fmla="*/ 2894 w 2894"/>
                <a:gd name="T33" fmla="*/ 2373 h 237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94" h="2373">
                  <a:moveTo>
                    <a:pt x="0" y="0"/>
                  </a:moveTo>
                  <a:cubicBezTo>
                    <a:pt x="31" y="163"/>
                    <a:pt x="62" y="327"/>
                    <a:pt x="101" y="494"/>
                  </a:cubicBezTo>
                  <a:cubicBezTo>
                    <a:pt x="140" y="661"/>
                    <a:pt x="189" y="855"/>
                    <a:pt x="234" y="1001"/>
                  </a:cubicBezTo>
                  <a:cubicBezTo>
                    <a:pt x="279" y="1147"/>
                    <a:pt x="321" y="1254"/>
                    <a:pt x="371" y="1367"/>
                  </a:cubicBezTo>
                  <a:cubicBezTo>
                    <a:pt x="421" y="1480"/>
                    <a:pt x="479" y="1591"/>
                    <a:pt x="535" y="1678"/>
                  </a:cubicBezTo>
                  <a:cubicBezTo>
                    <a:pt x="591" y="1765"/>
                    <a:pt x="632" y="1820"/>
                    <a:pt x="704" y="1888"/>
                  </a:cubicBezTo>
                  <a:cubicBezTo>
                    <a:pt x="776" y="1956"/>
                    <a:pt x="871" y="2030"/>
                    <a:pt x="970" y="2089"/>
                  </a:cubicBezTo>
                  <a:cubicBezTo>
                    <a:pt x="1069" y="2148"/>
                    <a:pt x="1184" y="2201"/>
                    <a:pt x="1299" y="2240"/>
                  </a:cubicBezTo>
                  <a:cubicBezTo>
                    <a:pt x="1414" y="2279"/>
                    <a:pt x="1500" y="2313"/>
                    <a:pt x="1660" y="2322"/>
                  </a:cubicBezTo>
                  <a:cubicBezTo>
                    <a:pt x="1820" y="2331"/>
                    <a:pt x="2410" y="2359"/>
                    <a:pt x="2894" y="2373"/>
                  </a:cubicBezTo>
                </a:path>
              </a:pathLst>
            </a:custGeom>
            <a:noFill/>
            <a:ln w="57150" cmpd="sng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04" name="Rectangle 41"/>
            <p:cNvSpPr>
              <a:spLocks noChangeArrowheads="1"/>
            </p:cNvSpPr>
            <p:nvPr/>
          </p:nvSpPr>
          <p:spPr bwMode="auto">
            <a:xfrm rot="2166630">
              <a:off x="2059" y="3087"/>
              <a:ext cx="49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200</a:t>
              </a:r>
            </a:p>
          </p:txBody>
        </p:sp>
      </p:grpSp>
      <p:grpSp>
        <p:nvGrpSpPr>
          <p:cNvPr id="200746" name="Group 42"/>
          <p:cNvGrpSpPr>
            <a:grpSpLocks/>
          </p:cNvGrpSpPr>
          <p:nvPr/>
        </p:nvGrpSpPr>
        <p:grpSpPr bwMode="auto">
          <a:xfrm>
            <a:off x="1933575" y="1639492"/>
            <a:ext cx="2090738" cy="2563415"/>
            <a:chOff x="1394" y="1537"/>
            <a:chExt cx="1317" cy="2153"/>
          </a:xfrm>
        </p:grpSpPr>
        <p:sp>
          <p:nvSpPr>
            <p:cNvPr id="37901" name="Freeform 43"/>
            <p:cNvSpPr>
              <a:spLocks/>
            </p:cNvSpPr>
            <p:nvPr/>
          </p:nvSpPr>
          <p:spPr bwMode="auto">
            <a:xfrm>
              <a:off x="1394" y="1537"/>
              <a:ext cx="1317" cy="2153"/>
            </a:xfrm>
            <a:custGeom>
              <a:avLst/>
              <a:gdLst>
                <a:gd name="T0" fmla="*/ 0 w 1317"/>
                <a:gd name="T1" fmla="*/ 0 h 2153"/>
                <a:gd name="T2" fmla="*/ 151 w 1317"/>
                <a:gd name="T3" fmla="*/ 759 h 2153"/>
                <a:gd name="T4" fmla="*/ 339 w 1317"/>
                <a:gd name="T5" fmla="*/ 1399 h 2153"/>
                <a:gd name="T6" fmla="*/ 457 w 1317"/>
                <a:gd name="T7" fmla="*/ 1682 h 2153"/>
                <a:gd name="T8" fmla="*/ 590 w 1317"/>
                <a:gd name="T9" fmla="*/ 1852 h 2153"/>
                <a:gd name="T10" fmla="*/ 796 w 1317"/>
                <a:gd name="T11" fmla="*/ 1993 h 2153"/>
                <a:gd name="T12" fmla="*/ 992 w 1317"/>
                <a:gd name="T13" fmla="*/ 2080 h 2153"/>
                <a:gd name="T14" fmla="*/ 1317 w 1317"/>
                <a:gd name="T15" fmla="*/ 2153 h 21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7"/>
                <a:gd name="T25" fmla="*/ 0 h 2153"/>
                <a:gd name="T26" fmla="*/ 1317 w 1317"/>
                <a:gd name="T27" fmla="*/ 2153 h 21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7" h="2153">
                  <a:moveTo>
                    <a:pt x="0" y="0"/>
                  </a:moveTo>
                  <a:cubicBezTo>
                    <a:pt x="47" y="263"/>
                    <a:pt x="95" y="526"/>
                    <a:pt x="151" y="759"/>
                  </a:cubicBezTo>
                  <a:cubicBezTo>
                    <a:pt x="207" y="992"/>
                    <a:pt x="288" y="1245"/>
                    <a:pt x="339" y="1399"/>
                  </a:cubicBezTo>
                  <a:cubicBezTo>
                    <a:pt x="390" y="1553"/>
                    <a:pt x="415" y="1607"/>
                    <a:pt x="457" y="1682"/>
                  </a:cubicBezTo>
                  <a:cubicBezTo>
                    <a:pt x="499" y="1757"/>
                    <a:pt x="534" y="1800"/>
                    <a:pt x="590" y="1852"/>
                  </a:cubicBezTo>
                  <a:cubicBezTo>
                    <a:pt x="646" y="1904"/>
                    <a:pt x="729" y="1955"/>
                    <a:pt x="796" y="1993"/>
                  </a:cubicBezTo>
                  <a:cubicBezTo>
                    <a:pt x="863" y="2031"/>
                    <a:pt x="905" y="2053"/>
                    <a:pt x="992" y="2080"/>
                  </a:cubicBezTo>
                  <a:cubicBezTo>
                    <a:pt x="1079" y="2107"/>
                    <a:pt x="1198" y="2130"/>
                    <a:pt x="1317" y="2153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02" name="Rectangle 44"/>
            <p:cNvSpPr>
              <a:spLocks noChangeArrowheads="1"/>
            </p:cNvSpPr>
            <p:nvPr/>
          </p:nvSpPr>
          <p:spPr bwMode="auto">
            <a:xfrm rot="1847043">
              <a:off x="1993" y="3302"/>
              <a:ext cx="49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300</a:t>
              </a:r>
            </a:p>
          </p:txBody>
        </p:sp>
      </p:grpSp>
      <p:grpSp>
        <p:nvGrpSpPr>
          <p:cNvPr id="200749" name="Group 45"/>
          <p:cNvGrpSpPr>
            <a:grpSpLocks/>
          </p:cNvGrpSpPr>
          <p:nvPr/>
        </p:nvGrpSpPr>
        <p:grpSpPr bwMode="auto">
          <a:xfrm>
            <a:off x="1941513" y="1759744"/>
            <a:ext cx="1712912" cy="2487215"/>
            <a:chOff x="1399" y="1638"/>
            <a:chExt cx="1079" cy="2089"/>
          </a:xfrm>
        </p:grpSpPr>
        <p:sp>
          <p:nvSpPr>
            <p:cNvPr id="37899" name="Freeform 46"/>
            <p:cNvSpPr>
              <a:spLocks/>
            </p:cNvSpPr>
            <p:nvPr/>
          </p:nvSpPr>
          <p:spPr bwMode="auto">
            <a:xfrm>
              <a:off x="1399" y="1638"/>
              <a:ext cx="1079" cy="2052"/>
            </a:xfrm>
            <a:custGeom>
              <a:avLst/>
              <a:gdLst>
                <a:gd name="T0" fmla="*/ 0 w 1079"/>
                <a:gd name="T1" fmla="*/ 0 h 2052"/>
                <a:gd name="T2" fmla="*/ 100 w 1079"/>
                <a:gd name="T3" fmla="*/ 800 h 2052"/>
                <a:gd name="T4" fmla="*/ 206 w 1079"/>
                <a:gd name="T5" fmla="*/ 1307 h 2052"/>
                <a:gd name="T6" fmla="*/ 302 w 1079"/>
                <a:gd name="T7" fmla="*/ 1595 h 2052"/>
                <a:gd name="T8" fmla="*/ 407 w 1079"/>
                <a:gd name="T9" fmla="*/ 1773 h 2052"/>
                <a:gd name="T10" fmla="*/ 580 w 1079"/>
                <a:gd name="T11" fmla="*/ 1892 h 2052"/>
                <a:gd name="T12" fmla="*/ 809 w 1079"/>
                <a:gd name="T13" fmla="*/ 1993 h 2052"/>
                <a:gd name="T14" fmla="*/ 1079 w 1079"/>
                <a:gd name="T15" fmla="*/ 2052 h 20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79"/>
                <a:gd name="T25" fmla="*/ 0 h 2052"/>
                <a:gd name="T26" fmla="*/ 1079 w 1079"/>
                <a:gd name="T27" fmla="*/ 2052 h 20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79" h="2052">
                  <a:moveTo>
                    <a:pt x="0" y="0"/>
                  </a:moveTo>
                  <a:cubicBezTo>
                    <a:pt x="33" y="291"/>
                    <a:pt x="66" y="582"/>
                    <a:pt x="100" y="800"/>
                  </a:cubicBezTo>
                  <a:cubicBezTo>
                    <a:pt x="134" y="1018"/>
                    <a:pt x="172" y="1174"/>
                    <a:pt x="206" y="1307"/>
                  </a:cubicBezTo>
                  <a:cubicBezTo>
                    <a:pt x="240" y="1440"/>
                    <a:pt x="269" y="1517"/>
                    <a:pt x="302" y="1595"/>
                  </a:cubicBezTo>
                  <a:cubicBezTo>
                    <a:pt x="335" y="1673"/>
                    <a:pt x="361" y="1724"/>
                    <a:pt x="407" y="1773"/>
                  </a:cubicBezTo>
                  <a:cubicBezTo>
                    <a:pt x="453" y="1822"/>
                    <a:pt x="513" y="1855"/>
                    <a:pt x="580" y="1892"/>
                  </a:cubicBezTo>
                  <a:cubicBezTo>
                    <a:pt x="647" y="1929"/>
                    <a:pt x="726" y="1966"/>
                    <a:pt x="809" y="1993"/>
                  </a:cubicBezTo>
                  <a:cubicBezTo>
                    <a:pt x="892" y="2020"/>
                    <a:pt x="985" y="2036"/>
                    <a:pt x="1079" y="2052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7900" name="Rectangle 47"/>
            <p:cNvSpPr>
              <a:spLocks noChangeArrowheads="1"/>
            </p:cNvSpPr>
            <p:nvPr/>
          </p:nvSpPr>
          <p:spPr bwMode="auto">
            <a:xfrm rot="3047289">
              <a:off x="1344" y="3300"/>
              <a:ext cx="66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n</a:t>
              </a:r>
              <a:r>
                <a:rPr lang="en-US" altLang="en-US" sz="1400"/>
                <a:t> = 400</a:t>
              </a:r>
            </a:p>
          </p:txBody>
        </p:sp>
      </p:grpSp>
      <p:sp>
        <p:nvSpPr>
          <p:cNvPr id="200752" name="Rectangle 48"/>
          <p:cNvSpPr>
            <a:spLocks noChangeArrowheads="1"/>
          </p:cNvSpPr>
          <p:nvPr/>
        </p:nvSpPr>
        <p:spPr bwMode="auto">
          <a:xfrm>
            <a:off x="7494588" y="994172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17.2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0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0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0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5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754" name="Group 2"/>
          <p:cNvGrpSpPr>
            <a:grpSpLocks/>
          </p:cNvGrpSpPr>
          <p:nvPr/>
        </p:nvGrpSpPr>
        <p:grpSpPr bwMode="auto">
          <a:xfrm>
            <a:off x="6350003" y="2137169"/>
            <a:ext cx="1335088" cy="461962"/>
            <a:chOff x="4048" y="2438"/>
            <a:chExt cx="841" cy="388"/>
          </a:xfrm>
        </p:grpSpPr>
        <p:sp>
          <p:nvSpPr>
            <p:cNvPr id="39958" name="Line 3"/>
            <p:cNvSpPr>
              <a:spLocks noChangeShapeType="1"/>
            </p:cNvSpPr>
            <p:nvPr/>
          </p:nvSpPr>
          <p:spPr bwMode="auto">
            <a:xfrm>
              <a:off x="4048" y="2620"/>
              <a:ext cx="544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9959" name="Rectangle 4"/>
            <p:cNvSpPr>
              <a:spLocks noChangeArrowheads="1"/>
            </p:cNvSpPr>
            <p:nvPr/>
          </p:nvSpPr>
          <p:spPr bwMode="auto">
            <a:xfrm>
              <a:off x="4590" y="2438"/>
              <a:ext cx="299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2400" i="1" baseline="-25000"/>
                <a:t>s</a:t>
              </a:r>
              <a:endParaRPr lang="en-US" altLang="en-US" sz="2400" i="1"/>
            </a:p>
          </p:txBody>
        </p:sp>
      </p:grpSp>
      <p:grpSp>
        <p:nvGrpSpPr>
          <p:cNvPr id="202757" name="Group 5"/>
          <p:cNvGrpSpPr>
            <a:grpSpLocks/>
          </p:cNvGrpSpPr>
          <p:nvPr/>
        </p:nvGrpSpPr>
        <p:grpSpPr bwMode="auto">
          <a:xfrm>
            <a:off x="4368801" y="1484710"/>
            <a:ext cx="2016125" cy="1221581"/>
            <a:chOff x="2800" y="1890"/>
            <a:chExt cx="1270" cy="1026"/>
          </a:xfrm>
        </p:grpSpPr>
        <p:sp>
          <p:nvSpPr>
            <p:cNvPr id="39953" name="Line 6"/>
            <p:cNvSpPr>
              <a:spLocks noChangeShapeType="1"/>
            </p:cNvSpPr>
            <p:nvPr/>
          </p:nvSpPr>
          <p:spPr bwMode="auto">
            <a:xfrm>
              <a:off x="2800" y="2620"/>
              <a:ext cx="544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9954" name="Rectangle 7"/>
            <p:cNvSpPr>
              <a:spLocks noChangeArrowheads="1"/>
            </p:cNvSpPr>
            <p:nvPr/>
          </p:nvSpPr>
          <p:spPr bwMode="auto">
            <a:xfrm>
              <a:off x="3521" y="1890"/>
              <a:ext cx="30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2400" baseline="-25000"/>
                <a:t>3</a:t>
              </a:r>
              <a:endParaRPr lang="en-US" altLang="en-US" sz="2400" i="1"/>
            </a:p>
          </p:txBody>
        </p:sp>
        <p:grpSp>
          <p:nvGrpSpPr>
            <p:cNvPr id="39955" name="Group 8"/>
            <p:cNvGrpSpPr>
              <a:grpSpLocks/>
            </p:cNvGrpSpPr>
            <p:nvPr/>
          </p:nvGrpSpPr>
          <p:grpSpPr bwMode="auto">
            <a:xfrm>
              <a:off x="3366" y="2324"/>
              <a:ext cx="704" cy="592"/>
              <a:chOff x="3344" y="3260"/>
              <a:chExt cx="704" cy="592"/>
            </a:xfrm>
          </p:grpSpPr>
          <p:sp>
            <p:nvSpPr>
              <p:cNvPr id="39956" name="Rectangle 9"/>
              <p:cNvSpPr>
                <a:spLocks noChangeArrowheads="1"/>
              </p:cNvSpPr>
              <p:nvPr/>
            </p:nvSpPr>
            <p:spPr bwMode="auto">
              <a:xfrm>
                <a:off x="3344" y="3260"/>
                <a:ext cx="704" cy="592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39957" name="Rectangle 10"/>
              <p:cNvSpPr>
                <a:spLocks noChangeArrowheads="1"/>
              </p:cNvSpPr>
              <p:nvPr/>
            </p:nvSpPr>
            <p:spPr bwMode="auto">
              <a:xfrm>
                <a:off x="3460" y="3374"/>
                <a:ext cx="386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/>
                  <a:t>.99</a:t>
                </a:r>
              </a:p>
            </p:txBody>
          </p:sp>
        </p:grpSp>
      </p:grpSp>
      <p:grpSp>
        <p:nvGrpSpPr>
          <p:cNvPr id="202763" name="Group 11"/>
          <p:cNvGrpSpPr>
            <a:grpSpLocks/>
          </p:cNvGrpSpPr>
          <p:nvPr/>
        </p:nvGrpSpPr>
        <p:grpSpPr bwMode="auto">
          <a:xfrm>
            <a:off x="2425701" y="1484710"/>
            <a:ext cx="2017713" cy="1221581"/>
            <a:chOff x="1576" y="1890"/>
            <a:chExt cx="1271" cy="1026"/>
          </a:xfrm>
        </p:grpSpPr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>
              <a:off x="1576" y="2620"/>
              <a:ext cx="544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2299" y="1890"/>
              <a:ext cx="30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2400" baseline="-25000"/>
                <a:t>2</a:t>
              </a:r>
              <a:endParaRPr lang="en-US" altLang="en-US" sz="2400" i="1"/>
            </a:p>
          </p:txBody>
        </p:sp>
        <p:grpSp>
          <p:nvGrpSpPr>
            <p:cNvPr id="39950" name="Group 14"/>
            <p:cNvGrpSpPr>
              <a:grpSpLocks/>
            </p:cNvGrpSpPr>
            <p:nvPr/>
          </p:nvGrpSpPr>
          <p:grpSpPr bwMode="auto">
            <a:xfrm>
              <a:off x="2143" y="2324"/>
              <a:ext cx="704" cy="592"/>
              <a:chOff x="2048" y="3260"/>
              <a:chExt cx="704" cy="592"/>
            </a:xfrm>
          </p:grpSpPr>
          <p:sp>
            <p:nvSpPr>
              <p:cNvPr id="39951" name="Rectangle 15"/>
              <p:cNvSpPr>
                <a:spLocks noChangeArrowheads="1"/>
              </p:cNvSpPr>
              <p:nvPr/>
            </p:nvSpPr>
            <p:spPr bwMode="auto">
              <a:xfrm>
                <a:off x="2048" y="3260"/>
                <a:ext cx="704" cy="592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39952" name="Rectangle 16"/>
              <p:cNvSpPr>
                <a:spLocks noChangeArrowheads="1"/>
              </p:cNvSpPr>
              <p:nvPr/>
            </p:nvSpPr>
            <p:spPr bwMode="auto">
              <a:xfrm>
                <a:off x="2164" y="3373"/>
                <a:ext cx="386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/>
                  <a:t>.80</a:t>
                </a:r>
                <a:endParaRPr lang="en-US" altLang="en-US" sz="2400" i="1"/>
              </a:p>
            </p:txBody>
          </p:sp>
        </p:grpSp>
      </p:grpSp>
      <p:sp>
        <p:nvSpPr>
          <p:cNvPr id="39940" name="Rectangle 17"/>
          <p:cNvSpPr>
            <a:spLocks noGrp="1" noChangeArrowheads="1"/>
          </p:cNvSpPr>
          <p:nvPr>
            <p:ph type="title"/>
          </p:nvPr>
        </p:nvSpPr>
        <p:spPr>
          <a:xfrm>
            <a:off x="685800" y="438150"/>
            <a:ext cx="7772400" cy="7620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Reliability Example</a:t>
            </a:r>
          </a:p>
        </p:txBody>
      </p:sp>
      <p:grpSp>
        <p:nvGrpSpPr>
          <p:cNvPr id="202770" name="Group 18"/>
          <p:cNvGrpSpPr>
            <a:grpSpLocks/>
          </p:cNvGrpSpPr>
          <p:nvPr/>
        </p:nvGrpSpPr>
        <p:grpSpPr bwMode="auto">
          <a:xfrm>
            <a:off x="1384300" y="1484710"/>
            <a:ext cx="1117600" cy="1221581"/>
            <a:chOff x="920" y="1890"/>
            <a:chExt cx="704" cy="1026"/>
          </a:xfrm>
        </p:grpSpPr>
        <p:sp>
          <p:nvSpPr>
            <p:cNvPr id="39944" name="Rectangle 19"/>
            <p:cNvSpPr>
              <a:spLocks noChangeArrowheads="1"/>
            </p:cNvSpPr>
            <p:nvPr/>
          </p:nvSpPr>
          <p:spPr bwMode="auto">
            <a:xfrm>
              <a:off x="1075" y="1890"/>
              <a:ext cx="30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sz="2400" baseline="-25000"/>
                <a:t>1</a:t>
              </a:r>
              <a:endParaRPr lang="en-US" altLang="en-US" sz="2400" i="1"/>
            </a:p>
          </p:txBody>
        </p:sp>
        <p:grpSp>
          <p:nvGrpSpPr>
            <p:cNvPr id="39945" name="Group 20"/>
            <p:cNvGrpSpPr>
              <a:grpSpLocks/>
            </p:cNvGrpSpPr>
            <p:nvPr/>
          </p:nvGrpSpPr>
          <p:grpSpPr bwMode="auto">
            <a:xfrm>
              <a:off x="920" y="2324"/>
              <a:ext cx="704" cy="592"/>
              <a:chOff x="1224" y="3260"/>
              <a:chExt cx="704" cy="592"/>
            </a:xfrm>
          </p:grpSpPr>
          <p:sp>
            <p:nvSpPr>
              <p:cNvPr id="39946" name="Rectangle 21"/>
              <p:cNvSpPr>
                <a:spLocks noChangeArrowheads="1"/>
              </p:cNvSpPr>
              <p:nvPr/>
            </p:nvSpPr>
            <p:spPr bwMode="auto">
              <a:xfrm>
                <a:off x="1224" y="3260"/>
                <a:ext cx="704" cy="592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39947" name="Rectangle 22"/>
              <p:cNvSpPr>
                <a:spLocks noChangeArrowheads="1"/>
              </p:cNvSpPr>
              <p:nvPr/>
            </p:nvSpPr>
            <p:spPr bwMode="auto">
              <a:xfrm>
                <a:off x="1340" y="3373"/>
                <a:ext cx="386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/>
                  <a:t>.90</a:t>
                </a:r>
                <a:endParaRPr lang="en-US" altLang="en-US" sz="2400" i="1"/>
              </a:p>
            </p:txBody>
          </p:sp>
        </p:grpSp>
      </p:grpSp>
      <p:sp>
        <p:nvSpPr>
          <p:cNvPr id="202775" name="Rectangle 23"/>
          <p:cNvSpPr>
            <a:spLocks noChangeArrowheads="1"/>
          </p:cNvSpPr>
          <p:nvPr/>
        </p:nvSpPr>
        <p:spPr bwMode="auto">
          <a:xfrm>
            <a:off x="644526" y="3125392"/>
            <a:ext cx="32207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Reliability of the process is</a:t>
            </a:r>
          </a:p>
        </p:txBody>
      </p:sp>
      <p:sp>
        <p:nvSpPr>
          <p:cNvPr id="202776" name="Rectangle 24"/>
          <p:cNvSpPr>
            <a:spLocks noChangeArrowheads="1"/>
          </p:cNvSpPr>
          <p:nvPr/>
        </p:nvSpPr>
        <p:spPr bwMode="auto">
          <a:xfrm>
            <a:off x="644525" y="3782616"/>
            <a:ext cx="57727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2000" i="1"/>
              <a:t> </a:t>
            </a:r>
            <a:r>
              <a:rPr lang="en-US" altLang="en-US" sz="2000"/>
              <a:t>=</a:t>
            </a:r>
            <a:r>
              <a:rPr lang="en-US" altLang="en-US" sz="2000" i="1"/>
              <a:t>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000" baseline="-25000"/>
              <a:t>1</a:t>
            </a:r>
            <a:r>
              <a:rPr lang="en-US" altLang="en-US" sz="2000"/>
              <a:t> x</a:t>
            </a:r>
            <a:r>
              <a:rPr lang="en-US" altLang="en-US" sz="2000" i="1"/>
              <a:t>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000" baseline="-25000"/>
              <a:t>2</a:t>
            </a:r>
            <a:r>
              <a:rPr lang="en-US" altLang="en-US" sz="2000" i="1"/>
              <a:t> </a:t>
            </a:r>
            <a:r>
              <a:rPr lang="en-US" altLang="en-US" sz="2000"/>
              <a:t>x</a:t>
            </a:r>
            <a:r>
              <a:rPr lang="en-US" altLang="en-US" sz="2000" i="1"/>
              <a:t>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000" baseline="-25000"/>
              <a:t>3</a:t>
            </a:r>
            <a:r>
              <a:rPr lang="en-US" altLang="en-US" sz="2000" i="1"/>
              <a:t> =</a:t>
            </a:r>
            <a:r>
              <a:rPr lang="en-US" altLang="en-US" sz="2000"/>
              <a:t> .90 x .80 x .99 = .713 or 71.3%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75" grpId="0" autoUpdateAnimBg="0"/>
      <p:bldP spid="2027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714375"/>
          </a:xfrm>
        </p:spPr>
        <p:txBody>
          <a:bodyPr>
            <a:normAutofit/>
          </a:bodyPr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Product Failure Rate (FR)</a:t>
            </a:r>
          </a:p>
        </p:txBody>
      </p:sp>
      <p:sp>
        <p:nvSpPr>
          <p:cNvPr id="204803" name="Rectangle 3"/>
          <p:cNvSpPr>
            <a:spLocks noChangeArrowheads="1"/>
          </p:cNvSpPr>
          <p:nvPr/>
        </p:nvSpPr>
        <p:spPr bwMode="auto">
          <a:xfrm>
            <a:off x="695325" y="1203722"/>
            <a:ext cx="709295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unit of measure for reliability</a:t>
            </a:r>
          </a:p>
        </p:txBody>
      </p:sp>
      <p:grpSp>
        <p:nvGrpSpPr>
          <p:cNvPr id="204804" name="Group 4"/>
          <p:cNvGrpSpPr>
            <a:grpSpLocks/>
          </p:cNvGrpSpPr>
          <p:nvPr/>
        </p:nvGrpSpPr>
        <p:grpSpPr bwMode="auto">
          <a:xfrm>
            <a:off x="1092200" y="1864521"/>
            <a:ext cx="6935792" cy="708423"/>
            <a:chOff x="688" y="1702"/>
            <a:chExt cx="4369" cy="595"/>
          </a:xfrm>
        </p:grpSpPr>
        <p:sp>
          <p:nvSpPr>
            <p:cNvPr id="42000" name="Rectangle 5"/>
            <p:cNvSpPr>
              <a:spLocks noChangeArrowheads="1"/>
            </p:cNvSpPr>
            <p:nvPr/>
          </p:nvSpPr>
          <p:spPr bwMode="auto">
            <a:xfrm>
              <a:off x="688" y="1819"/>
              <a:ext cx="4369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FR(%) =    </a:t>
              </a:r>
              <a:r>
                <a:rPr lang="en-US" altLang="en-US" sz="20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                                                             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 100%</a:t>
              </a:r>
            </a:p>
          </p:txBody>
        </p:sp>
        <p:grpSp>
          <p:nvGrpSpPr>
            <p:cNvPr id="42001" name="Group 6"/>
            <p:cNvGrpSpPr>
              <a:grpSpLocks/>
            </p:cNvGrpSpPr>
            <p:nvPr/>
          </p:nvGrpSpPr>
          <p:grpSpPr bwMode="auto">
            <a:xfrm>
              <a:off x="1674" y="1702"/>
              <a:ext cx="2512" cy="595"/>
              <a:chOff x="1674" y="1702"/>
              <a:chExt cx="2512" cy="595"/>
            </a:xfrm>
          </p:grpSpPr>
          <p:sp>
            <p:nvSpPr>
              <p:cNvPr id="42002" name="Rectangle 7"/>
              <p:cNvSpPr>
                <a:spLocks noChangeArrowheads="1"/>
              </p:cNvSpPr>
              <p:nvPr/>
            </p:nvSpPr>
            <p:spPr bwMode="auto">
              <a:xfrm>
                <a:off x="2066" y="1702"/>
                <a:ext cx="1739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Number of failures</a:t>
                </a:r>
              </a:p>
              <a:p>
                <a:pPr algn="ctr"/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Number of units tested</a:t>
                </a:r>
              </a:p>
            </p:txBody>
          </p:sp>
          <p:sp>
            <p:nvSpPr>
              <p:cNvPr id="42003" name="Line 8"/>
              <p:cNvSpPr>
                <a:spLocks noChangeShapeType="1"/>
              </p:cNvSpPr>
              <p:nvPr/>
            </p:nvSpPr>
            <p:spPr bwMode="auto">
              <a:xfrm>
                <a:off x="1674" y="2005"/>
                <a:ext cx="251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04809" name="Group 9"/>
          <p:cNvGrpSpPr>
            <a:grpSpLocks/>
          </p:cNvGrpSpPr>
          <p:nvPr/>
        </p:nvGrpSpPr>
        <p:grpSpPr bwMode="auto">
          <a:xfrm>
            <a:off x="466726" y="2744395"/>
            <a:ext cx="8169275" cy="708422"/>
            <a:chOff x="318" y="2625"/>
            <a:chExt cx="5146" cy="595"/>
          </a:xfrm>
        </p:grpSpPr>
        <p:sp>
          <p:nvSpPr>
            <p:cNvPr id="41996" name="Rectangle 10"/>
            <p:cNvSpPr>
              <a:spLocks noChangeArrowheads="1"/>
            </p:cNvSpPr>
            <p:nvPr/>
          </p:nvSpPr>
          <p:spPr bwMode="auto">
            <a:xfrm>
              <a:off x="318" y="2761"/>
              <a:ext cx="68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FR(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=</a:t>
              </a:r>
            </a:p>
          </p:txBody>
        </p:sp>
        <p:grpSp>
          <p:nvGrpSpPr>
            <p:cNvPr id="41997" name="Group 11"/>
            <p:cNvGrpSpPr>
              <a:grpSpLocks/>
            </p:cNvGrpSpPr>
            <p:nvPr/>
          </p:nvGrpSpPr>
          <p:grpSpPr bwMode="auto">
            <a:xfrm>
              <a:off x="1240" y="2625"/>
              <a:ext cx="4224" cy="595"/>
              <a:chOff x="1032" y="3225"/>
              <a:chExt cx="4224" cy="595"/>
            </a:xfrm>
          </p:grpSpPr>
          <p:sp>
            <p:nvSpPr>
              <p:cNvPr id="41998" name="Rectangle 12"/>
              <p:cNvSpPr>
                <a:spLocks noChangeArrowheads="1"/>
              </p:cNvSpPr>
              <p:nvPr/>
            </p:nvSpPr>
            <p:spPr bwMode="auto">
              <a:xfrm>
                <a:off x="1695" y="3225"/>
                <a:ext cx="2878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Number of failures</a:t>
                </a:r>
              </a:p>
              <a:p>
                <a:pPr algn="ctr"/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Number of unit-hours of operating time</a:t>
                </a:r>
              </a:p>
            </p:txBody>
          </p:sp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>
                <a:off x="1032" y="3528"/>
                <a:ext cx="422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04814" name="Group 14"/>
          <p:cNvGrpSpPr>
            <a:grpSpLocks/>
          </p:cNvGrpSpPr>
          <p:nvPr/>
        </p:nvGrpSpPr>
        <p:grpSpPr bwMode="auto">
          <a:xfrm>
            <a:off x="428625" y="3649267"/>
            <a:ext cx="5454650" cy="1175148"/>
            <a:chOff x="270" y="3065"/>
            <a:chExt cx="3436" cy="987"/>
          </a:xfrm>
        </p:grpSpPr>
        <p:sp>
          <p:nvSpPr>
            <p:cNvPr id="41990" name="Rectangle 15"/>
            <p:cNvSpPr>
              <a:spLocks noChangeArrowheads="1"/>
            </p:cNvSpPr>
            <p:nvPr/>
          </p:nvSpPr>
          <p:spPr bwMode="auto">
            <a:xfrm>
              <a:off x="270" y="3065"/>
              <a:ext cx="209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Mean time between failures</a:t>
              </a:r>
            </a:p>
          </p:txBody>
        </p:sp>
        <p:grpSp>
          <p:nvGrpSpPr>
            <p:cNvPr id="41991" name="Group 16"/>
            <p:cNvGrpSpPr>
              <a:grpSpLocks/>
            </p:cNvGrpSpPr>
            <p:nvPr/>
          </p:nvGrpSpPr>
          <p:grpSpPr bwMode="auto">
            <a:xfrm>
              <a:off x="2040" y="3457"/>
              <a:ext cx="1666" cy="595"/>
              <a:chOff x="1422" y="3465"/>
              <a:chExt cx="1666" cy="595"/>
            </a:xfrm>
          </p:grpSpPr>
          <p:sp>
            <p:nvSpPr>
              <p:cNvPr id="41992" name="Rectangle 17"/>
              <p:cNvSpPr>
                <a:spLocks noChangeArrowheads="1"/>
              </p:cNvSpPr>
              <p:nvPr/>
            </p:nvSpPr>
            <p:spPr bwMode="auto">
              <a:xfrm>
                <a:off x="1422" y="3593"/>
                <a:ext cx="695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MTBF =</a:t>
                </a:r>
              </a:p>
            </p:txBody>
          </p:sp>
          <p:grpSp>
            <p:nvGrpSpPr>
              <p:cNvPr id="41993" name="Group 18"/>
              <p:cNvGrpSpPr>
                <a:grpSpLocks/>
              </p:cNvGrpSpPr>
              <p:nvPr/>
            </p:nvGrpSpPr>
            <p:grpSpPr bwMode="auto">
              <a:xfrm>
                <a:off x="2392" y="3465"/>
                <a:ext cx="696" cy="595"/>
                <a:chOff x="3672" y="3313"/>
                <a:chExt cx="696" cy="595"/>
              </a:xfrm>
            </p:grpSpPr>
            <p:sp>
              <p:nvSpPr>
                <p:cNvPr id="41994" name="Rectangle 19"/>
                <p:cNvSpPr>
                  <a:spLocks noChangeArrowheads="1"/>
                </p:cNvSpPr>
                <p:nvPr/>
              </p:nvSpPr>
              <p:spPr bwMode="auto">
                <a:xfrm>
                  <a:off x="3744" y="3313"/>
                  <a:ext cx="547" cy="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20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1</a:t>
                  </a:r>
                </a:p>
                <a:p>
                  <a:pPr algn="ctr"/>
                  <a:r>
                    <a:rPr lang="en-US" altLang="en-US" sz="20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FR(</a:t>
                  </a:r>
                  <a:r>
                    <a:rPr lang="en-US" altLang="en-US" sz="2000" i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r>
                    <a:rPr lang="en-US" altLang="en-US" sz="20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</p:txBody>
            </p:sp>
            <p:sp>
              <p:nvSpPr>
                <p:cNvPr id="41995" name="Line 20"/>
                <p:cNvSpPr>
                  <a:spLocks noChangeShapeType="1"/>
                </p:cNvSpPr>
                <p:nvPr/>
              </p:nvSpPr>
              <p:spPr bwMode="auto">
                <a:xfrm>
                  <a:off x="3672" y="3608"/>
                  <a:ext cx="6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Failure Rate Example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79426" y="1063229"/>
            <a:ext cx="8410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20 air conditioning units for use in the international space station operated for 1,000 hours</a:t>
            </a:r>
          </a:p>
          <a:p>
            <a:r>
              <a:rPr lang="en-US" altLang="en-US" sz="2000"/>
              <a:t>One failed after 200 hours and one after 600 hours</a:t>
            </a:r>
          </a:p>
        </p:txBody>
      </p:sp>
      <p:grpSp>
        <p:nvGrpSpPr>
          <p:cNvPr id="206852" name="Group 4"/>
          <p:cNvGrpSpPr>
            <a:grpSpLocks/>
          </p:cNvGrpSpPr>
          <p:nvPr/>
        </p:nvGrpSpPr>
        <p:grpSpPr bwMode="auto">
          <a:xfrm>
            <a:off x="2335213" y="2238376"/>
            <a:ext cx="4043365" cy="708423"/>
            <a:chOff x="934" y="1697"/>
            <a:chExt cx="2547" cy="595"/>
          </a:xfrm>
        </p:grpSpPr>
        <p:sp>
          <p:nvSpPr>
            <p:cNvPr id="44046" name="Rectangle 5"/>
            <p:cNvSpPr>
              <a:spLocks noChangeArrowheads="1"/>
            </p:cNvSpPr>
            <p:nvPr/>
          </p:nvSpPr>
          <p:spPr bwMode="auto">
            <a:xfrm>
              <a:off x="934" y="1833"/>
              <a:ext cx="2547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FR(%) =   </a:t>
              </a:r>
              <a:r>
                <a:rPr lang="en-US" altLang="en-US" sz="2000" smtClean="0"/>
                <a:t>               </a:t>
              </a:r>
              <a:r>
                <a:rPr lang="en-US" altLang="en-US" sz="2000"/>
                <a:t>(100%) = 10%</a:t>
              </a:r>
            </a:p>
          </p:txBody>
        </p:sp>
        <p:grpSp>
          <p:nvGrpSpPr>
            <p:cNvPr id="44047" name="Group 6"/>
            <p:cNvGrpSpPr>
              <a:grpSpLocks/>
            </p:cNvGrpSpPr>
            <p:nvPr/>
          </p:nvGrpSpPr>
          <p:grpSpPr bwMode="auto">
            <a:xfrm>
              <a:off x="1936" y="1697"/>
              <a:ext cx="344" cy="595"/>
              <a:chOff x="2168" y="2281"/>
              <a:chExt cx="344" cy="595"/>
            </a:xfrm>
          </p:grpSpPr>
          <p:sp>
            <p:nvSpPr>
              <p:cNvPr id="44048" name="Rectangle 7"/>
              <p:cNvSpPr>
                <a:spLocks noChangeArrowheads="1"/>
              </p:cNvSpPr>
              <p:nvPr/>
            </p:nvSpPr>
            <p:spPr bwMode="auto">
              <a:xfrm>
                <a:off x="2177" y="2281"/>
                <a:ext cx="29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2</a:t>
                </a:r>
              </a:p>
              <a:p>
                <a:pPr algn="ctr"/>
                <a:r>
                  <a:rPr lang="en-US" altLang="en-US" sz="2000"/>
                  <a:t>20</a:t>
                </a:r>
              </a:p>
            </p:txBody>
          </p:sp>
          <p:sp>
            <p:nvSpPr>
              <p:cNvPr id="44049" name="Line 8"/>
              <p:cNvSpPr>
                <a:spLocks noChangeShapeType="1"/>
              </p:cNvSpPr>
              <p:nvPr/>
            </p:nvSpPr>
            <p:spPr bwMode="auto">
              <a:xfrm>
                <a:off x="2168" y="2584"/>
                <a:ext cx="3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206857" name="Group 9"/>
          <p:cNvGrpSpPr>
            <a:grpSpLocks/>
          </p:cNvGrpSpPr>
          <p:nvPr/>
        </p:nvGrpSpPr>
        <p:grpSpPr bwMode="auto">
          <a:xfrm>
            <a:off x="530225" y="2995614"/>
            <a:ext cx="7031042" cy="708423"/>
            <a:chOff x="1382" y="2369"/>
            <a:chExt cx="4429" cy="595"/>
          </a:xfrm>
        </p:grpSpPr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1382" y="2497"/>
              <a:ext cx="4429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FR(</a:t>
              </a:r>
              <a:r>
                <a:rPr lang="en-US" altLang="en-US" sz="2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2000"/>
                <a:t>) =   </a:t>
              </a:r>
              <a:r>
                <a:rPr lang="en-US" altLang="en-US" sz="2000" smtClean="0"/>
                <a:t>                                           </a:t>
              </a:r>
              <a:r>
                <a:rPr lang="en-US" altLang="en-US" sz="2000"/>
                <a:t>= .000106 failure/unit hr</a:t>
              </a:r>
            </a:p>
          </p:txBody>
        </p:sp>
        <p:grpSp>
          <p:nvGrpSpPr>
            <p:cNvPr id="44043" name="Group 11"/>
            <p:cNvGrpSpPr>
              <a:grpSpLocks/>
            </p:cNvGrpSpPr>
            <p:nvPr/>
          </p:nvGrpSpPr>
          <p:grpSpPr bwMode="auto">
            <a:xfrm>
              <a:off x="2360" y="2369"/>
              <a:ext cx="1512" cy="595"/>
              <a:chOff x="3328" y="2521"/>
              <a:chExt cx="1512" cy="595"/>
            </a:xfrm>
          </p:grpSpPr>
          <p:sp>
            <p:nvSpPr>
              <p:cNvPr id="44044" name="Rectangle 12"/>
              <p:cNvSpPr>
                <a:spLocks noChangeArrowheads="1"/>
              </p:cNvSpPr>
              <p:nvPr/>
            </p:nvSpPr>
            <p:spPr bwMode="auto">
              <a:xfrm>
                <a:off x="3497" y="2521"/>
                <a:ext cx="115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2</a:t>
                </a:r>
              </a:p>
              <a:p>
                <a:pPr algn="ctr"/>
                <a:r>
                  <a:rPr lang="en-US" altLang="en-US" sz="2000"/>
                  <a:t>20,000 - 1,200</a:t>
                </a:r>
              </a:p>
            </p:txBody>
          </p:sp>
          <p:sp>
            <p:nvSpPr>
              <p:cNvPr id="44045" name="Line 13"/>
              <p:cNvSpPr>
                <a:spLocks noChangeShapeType="1"/>
              </p:cNvSpPr>
              <p:nvPr/>
            </p:nvSpPr>
            <p:spPr bwMode="auto">
              <a:xfrm>
                <a:off x="3328" y="2816"/>
                <a:ext cx="151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206862" name="Group 14"/>
          <p:cNvGrpSpPr>
            <a:grpSpLocks/>
          </p:cNvGrpSpPr>
          <p:nvPr/>
        </p:nvGrpSpPr>
        <p:grpSpPr bwMode="auto">
          <a:xfrm>
            <a:off x="2170113" y="3839770"/>
            <a:ext cx="4648204" cy="708423"/>
            <a:chOff x="662" y="3225"/>
            <a:chExt cx="2928" cy="595"/>
          </a:xfrm>
        </p:grpSpPr>
        <p:sp>
          <p:nvSpPr>
            <p:cNvPr id="44038" name="Rectangle 15"/>
            <p:cNvSpPr>
              <a:spLocks noChangeArrowheads="1"/>
            </p:cNvSpPr>
            <p:nvPr/>
          </p:nvSpPr>
          <p:spPr bwMode="auto">
            <a:xfrm>
              <a:off x="662" y="3345"/>
              <a:ext cx="292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MTBF = </a:t>
              </a:r>
              <a:r>
                <a:rPr lang="en-US" altLang="en-US" sz="2000" smtClean="0"/>
                <a:t>                               </a:t>
              </a:r>
              <a:r>
                <a:rPr lang="en-US" altLang="en-US" sz="2000"/>
                <a:t>= 9,434 hrs</a:t>
              </a:r>
            </a:p>
          </p:txBody>
        </p:sp>
        <p:grpSp>
          <p:nvGrpSpPr>
            <p:cNvPr id="44039" name="Group 16"/>
            <p:cNvGrpSpPr>
              <a:grpSpLocks/>
            </p:cNvGrpSpPr>
            <p:nvPr/>
          </p:nvGrpSpPr>
          <p:grpSpPr bwMode="auto">
            <a:xfrm>
              <a:off x="1664" y="3225"/>
              <a:ext cx="864" cy="595"/>
              <a:chOff x="2360" y="3313"/>
              <a:chExt cx="864" cy="595"/>
            </a:xfrm>
          </p:grpSpPr>
          <p:sp>
            <p:nvSpPr>
              <p:cNvPr id="44040" name="Rectangle 17"/>
              <p:cNvSpPr>
                <a:spLocks noChangeArrowheads="1"/>
              </p:cNvSpPr>
              <p:nvPr/>
            </p:nvSpPr>
            <p:spPr bwMode="auto">
              <a:xfrm>
                <a:off x="2432" y="3313"/>
                <a:ext cx="700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1</a:t>
                </a:r>
              </a:p>
              <a:p>
                <a:pPr algn="ctr"/>
                <a:r>
                  <a:rPr lang="en-US" altLang="en-US" sz="2000"/>
                  <a:t>.000106</a:t>
                </a:r>
              </a:p>
            </p:txBody>
          </p:sp>
          <p:sp>
            <p:nvSpPr>
              <p:cNvPr id="44041" name="Line 18"/>
              <p:cNvSpPr>
                <a:spLocks noChangeShapeType="1"/>
              </p:cNvSpPr>
              <p:nvPr/>
            </p:nvSpPr>
            <p:spPr bwMode="auto">
              <a:xfrm>
                <a:off x="2360" y="3600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6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Failure Rate Example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479426" y="1063229"/>
            <a:ext cx="8410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20 air conditioning units for use in the international space station operated for 1,000 hours</a:t>
            </a:r>
          </a:p>
          <a:p>
            <a:r>
              <a:rPr lang="en-US" altLang="en-US" sz="2000"/>
              <a:t>One failed after 200 hours and one after 600 hours</a:t>
            </a:r>
          </a:p>
        </p:txBody>
      </p:sp>
      <p:grpSp>
        <p:nvGrpSpPr>
          <p:cNvPr id="206852" name="Group 4"/>
          <p:cNvGrpSpPr>
            <a:grpSpLocks/>
          </p:cNvGrpSpPr>
          <p:nvPr/>
        </p:nvGrpSpPr>
        <p:grpSpPr bwMode="auto">
          <a:xfrm>
            <a:off x="2335213" y="2238376"/>
            <a:ext cx="4043365" cy="708423"/>
            <a:chOff x="934" y="1697"/>
            <a:chExt cx="2547" cy="595"/>
          </a:xfrm>
        </p:grpSpPr>
        <p:sp>
          <p:nvSpPr>
            <p:cNvPr id="44046" name="Rectangle 5"/>
            <p:cNvSpPr>
              <a:spLocks noChangeArrowheads="1"/>
            </p:cNvSpPr>
            <p:nvPr/>
          </p:nvSpPr>
          <p:spPr bwMode="auto">
            <a:xfrm>
              <a:off x="934" y="1833"/>
              <a:ext cx="2547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FR(%) =   </a:t>
              </a:r>
              <a:r>
                <a:rPr lang="en-US" altLang="en-US" sz="2000" smtClean="0"/>
                <a:t>               </a:t>
              </a:r>
              <a:r>
                <a:rPr lang="en-US" altLang="en-US" sz="2000"/>
                <a:t>(100%) = 10%</a:t>
              </a:r>
            </a:p>
          </p:txBody>
        </p:sp>
        <p:grpSp>
          <p:nvGrpSpPr>
            <p:cNvPr id="44047" name="Group 6"/>
            <p:cNvGrpSpPr>
              <a:grpSpLocks/>
            </p:cNvGrpSpPr>
            <p:nvPr/>
          </p:nvGrpSpPr>
          <p:grpSpPr bwMode="auto">
            <a:xfrm>
              <a:off x="1936" y="1697"/>
              <a:ext cx="344" cy="595"/>
              <a:chOff x="2168" y="2281"/>
              <a:chExt cx="344" cy="595"/>
            </a:xfrm>
          </p:grpSpPr>
          <p:sp>
            <p:nvSpPr>
              <p:cNvPr id="44048" name="Rectangle 7"/>
              <p:cNvSpPr>
                <a:spLocks noChangeArrowheads="1"/>
              </p:cNvSpPr>
              <p:nvPr/>
            </p:nvSpPr>
            <p:spPr bwMode="auto">
              <a:xfrm>
                <a:off x="2177" y="2281"/>
                <a:ext cx="29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2</a:t>
                </a:r>
              </a:p>
              <a:p>
                <a:pPr algn="ctr"/>
                <a:r>
                  <a:rPr lang="en-US" altLang="en-US" sz="2000"/>
                  <a:t>20</a:t>
                </a:r>
              </a:p>
            </p:txBody>
          </p:sp>
          <p:sp>
            <p:nvSpPr>
              <p:cNvPr id="44049" name="Line 8"/>
              <p:cNvSpPr>
                <a:spLocks noChangeShapeType="1"/>
              </p:cNvSpPr>
              <p:nvPr/>
            </p:nvSpPr>
            <p:spPr bwMode="auto">
              <a:xfrm>
                <a:off x="2168" y="2584"/>
                <a:ext cx="3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206857" name="Group 9"/>
          <p:cNvGrpSpPr>
            <a:grpSpLocks/>
          </p:cNvGrpSpPr>
          <p:nvPr/>
        </p:nvGrpSpPr>
        <p:grpSpPr bwMode="auto">
          <a:xfrm>
            <a:off x="530225" y="2995614"/>
            <a:ext cx="7031042" cy="708423"/>
            <a:chOff x="1382" y="2369"/>
            <a:chExt cx="4429" cy="595"/>
          </a:xfrm>
        </p:grpSpPr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1382" y="2497"/>
              <a:ext cx="4429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FR(</a:t>
              </a:r>
              <a:r>
                <a:rPr lang="en-US" altLang="en-US" sz="2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2000"/>
                <a:t>) =   </a:t>
              </a:r>
              <a:r>
                <a:rPr lang="en-US" altLang="en-US" sz="2000" smtClean="0"/>
                <a:t>                                           </a:t>
              </a:r>
              <a:r>
                <a:rPr lang="en-US" altLang="en-US" sz="2000"/>
                <a:t>= .000106 failure/unit hr</a:t>
              </a:r>
            </a:p>
          </p:txBody>
        </p:sp>
        <p:grpSp>
          <p:nvGrpSpPr>
            <p:cNvPr id="44043" name="Group 11"/>
            <p:cNvGrpSpPr>
              <a:grpSpLocks/>
            </p:cNvGrpSpPr>
            <p:nvPr/>
          </p:nvGrpSpPr>
          <p:grpSpPr bwMode="auto">
            <a:xfrm>
              <a:off x="2360" y="2369"/>
              <a:ext cx="1512" cy="595"/>
              <a:chOff x="3328" y="2521"/>
              <a:chExt cx="1512" cy="595"/>
            </a:xfrm>
          </p:grpSpPr>
          <p:sp>
            <p:nvSpPr>
              <p:cNvPr id="44044" name="Rectangle 12"/>
              <p:cNvSpPr>
                <a:spLocks noChangeArrowheads="1"/>
              </p:cNvSpPr>
              <p:nvPr/>
            </p:nvSpPr>
            <p:spPr bwMode="auto">
              <a:xfrm>
                <a:off x="3497" y="2521"/>
                <a:ext cx="115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2</a:t>
                </a:r>
              </a:p>
              <a:p>
                <a:pPr algn="ctr"/>
                <a:r>
                  <a:rPr lang="en-US" altLang="en-US" sz="2000"/>
                  <a:t>20,000 - 1,200</a:t>
                </a:r>
              </a:p>
            </p:txBody>
          </p:sp>
          <p:sp>
            <p:nvSpPr>
              <p:cNvPr id="44045" name="Line 13"/>
              <p:cNvSpPr>
                <a:spLocks noChangeShapeType="1"/>
              </p:cNvSpPr>
              <p:nvPr/>
            </p:nvSpPr>
            <p:spPr bwMode="auto">
              <a:xfrm>
                <a:off x="3328" y="2816"/>
                <a:ext cx="151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206862" name="Group 14"/>
          <p:cNvGrpSpPr>
            <a:grpSpLocks/>
          </p:cNvGrpSpPr>
          <p:nvPr/>
        </p:nvGrpSpPr>
        <p:grpSpPr bwMode="auto">
          <a:xfrm>
            <a:off x="2170113" y="3839770"/>
            <a:ext cx="4648204" cy="708423"/>
            <a:chOff x="662" y="3225"/>
            <a:chExt cx="2928" cy="595"/>
          </a:xfrm>
        </p:grpSpPr>
        <p:sp>
          <p:nvSpPr>
            <p:cNvPr id="44038" name="Rectangle 15"/>
            <p:cNvSpPr>
              <a:spLocks noChangeArrowheads="1"/>
            </p:cNvSpPr>
            <p:nvPr/>
          </p:nvSpPr>
          <p:spPr bwMode="auto">
            <a:xfrm>
              <a:off x="662" y="3345"/>
              <a:ext cx="292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MTBF = </a:t>
              </a:r>
              <a:r>
                <a:rPr lang="en-US" altLang="en-US" sz="2000" smtClean="0"/>
                <a:t>                               </a:t>
              </a:r>
              <a:r>
                <a:rPr lang="en-US" altLang="en-US" sz="2000"/>
                <a:t>= 9,434 hrs</a:t>
              </a:r>
            </a:p>
          </p:txBody>
        </p:sp>
        <p:grpSp>
          <p:nvGrpSpPr>
            <p:cNvPr id="44039" name="Group 16"/>
            <p:cNvGrpSpPr>
              <a:grpSpLocks/>
            </p:cNvGrpSpPr>
            <p:nvPr/>
          </p:nvGrpSpPr>
          <p:grpSpPr bwMode="auto">
            <a:xfrm>
              <a:off x="1664" y="3225"/>
              <a:ext cx="864" cy="595"/>
              <a:chOff x="2360" y="3313"/>
              <a:chExt cx="864" cy="595"/>
            </a:xfrm>
          </p:grpSpPr>
          <p:sp>
            <p:nvSpPr>
              <p:cNvPr id="44040" name="Rectangle 17"/>
              <p:cNvSpPr>
                <a:spLocks noChangeArrowheads="1"/>
              </p:cNvSpPr>
              <p:nvPr/>
            </p:nvSpPr>
            <p:spPr bwMode="auto">
              <a:xfrm>
                <a:off x="2432" y="3313"/>
                <a:ext cx="700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1</a:t>
                </a:r>
              </a:p>
              <a:p>
                <a:pPr algn="ctr"/>
                <a:r>
                  <a:rPr lang="en-US" altLang="en-US" sz="2000"/>
                  <a:t>.000106</a:t>
                </a:r>
              </a:p>
            </p:txBody>
          </p:sp>
          <p:sp>
            <p:nvSpPr>
              <p:cNvPr id="44041" name="Line 18"/>
              <p:cNvSpPr>
                <a:spLocks noChangeShapeType="1"/>
              </p:cNvSpPr>
              <p:nvPr/>
            </p:nvSpPr>
            <p:spPr bwMode="auto">
              <a:xfrm>
                <a:off x="2360" y="3600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19" name="Group 1043"/>
          <p:cNvGrpSpPr>
            <a:grpSpLocks/>
          </p:cNvGrpSpPr>
          <p:nvPr/>
        </p:nvGrpSpPr>
        <p:grpSpPr bwMode="auto">
          <a:xfrm>
            <a:off x="2019300" y="1971675"/>
            <a:ext cx="6642100" cy="2228850"/>
            <a:chOff x="1680" y="960"/>
            <a:chExt cx="4184" cy="1872"/>
          </a:xfrm>
        </p:grpSpPr>
        <p:sp>
          <p:nvSpPr>
            <p:cNvPr id="20" name="Rectangle 1044"/>
            <p:cNvSpPr>
              <a:spLocks noChangeArrowheads="1"/>
            </p:cNvSpPr>
            <p:nvPr/>
          </p:nvSpPr>
          <p:spPr bwMode="auto">
            <a:xfrm>
              <a:off x="1680" y="960"/>
              <a:ext cx="4184" cy="1872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1" name="Rectangle 1045"/>
            <p:cNvSpPr>
              <a:spLocks noChangeArrowheads="1"/>
            </p:cNvSpPr>
            <p:nvPr/>
          </p:nvSpPr>
          <p:spPr bwMode="auto">
            <a:xfrm>
              <a:off x="1952" y="1177"/>
              <a:ext cx="1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Failure rate per trip</a:t>
              </a:r>
            </a:p>
          </p:txBody>
        </p:sp>
        <p:sp>
          <p:nvSpPr>
            <p:cNvPr id="22" name="Rectangle 1046"/>
            <p:cNvSpPr>
              <a:spLocks noChangeArrowheads="1"/>
            </p:cNvSpPr>
            <p:nvPr/>
          </p:nvSpPr>
          <p:spPr bwMode="auto">
            <a:xfrm>
              <a:off x="2046" y="1641"/>
              <a:ext cx="2353" cy="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altLang="en-US" sz="2000"/>
                <a:t>FR = FR(</a:t>
              </a:r>
              <a:r>
                <a:rPr lang="en-US" altLang="en-US" sz="2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2000"/>
                <a:t>)(24 hrs)(6 days/trip)</a:t>
              </a:r>
            </a:p>
            <a:p>
              <a:pPr>
                <a:spcAft>
                  <a:spcPts val="300"/>
                </a:spcAft>
              </a:pPr>
              <a:r>
                <a:rPr lang="en-US" altLang="en-US" sz="2000"/>
                <a:t>FR = (.000106)(24)(6)</a:t>
              </a:r>
            </a:p>
            <a:p>
              <a:pPr>
                <a:spcAft>
                  <a:spcPts val="300"/>
                </a:spcAft>
              </a:pPr>
              <a:r>
                <a:rPr lang="en-US" altLang="en-US" sz="2000"/>
                <a:t>FR = .0153 failure/trip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0331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6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Providing Redundancy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758826" y="1067991"/>
            <a:ext cx="64944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Provide backup components to increase reliability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7226" y="2049066"/>
            <a:ext cx="7808913" cy="1209675"/>
            <a:chOff x="394898" y="2833688"/>
            <a:chExt cx="7809303" cy="1612900"/>
          </a:xfrm>
        </p:grpSpPr>
        <p:grpSp>
          <p:nvGrpSpPr>
            <p:cNvPr id="48145" name="Group 4"/>
            <p:cNvGrpSpPr>
              <a:grpSpLocks/>
            </p:cNvGrpSpPr>
            <p:nvPr/>
          </p:nvGrpSpPr>
          <p:grpSpPr bwMode="auto">
            <a:xfrm>
              <a:off x="1117600" y="2833688"/>
              <a:ext cx="7086601" cy="1612900"/>
              <a:chOff x="648" y="2356"/>
              <a:chExt cx="4464" cy="1016"/>
            </a:xfrm>
          </p:grpSpPr>
          <p:sp>
            <p:nvSpPr>
              <p:cNvPr id="48147" name="Rectangle 5"/>
              <p:cNvSpPr>
                <a:spLocks noChangeArrowheads="1"/>
              </p:cNvSpPr>
              <p:nvPr/>
            </p:nvSpPr>
            <p:spPr bwMode="auto">
              <a:xfrm>
                <a:off x="1966" y="2701"/>
                <a:ext cx="20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+</a:t>
                </a:r>
              </a:p>
            </p:txBody>
          </p:sp>
          <p:sp>
            <p:nvSpPr>
              <p:cNvPr id="48148" name="Rectangle 6"/>
              <p:cNvSpPr>
                <a:spLocks noChangeArrowheads="1"/>
              </p:cNvSpPr>
              <p:nvPr/>
            </p:nvSpPr>
            <p:spPr bwMode="auto">
              <a:xfrm>
                <a:off x="3502" y="2701"/>
                <a:ext cx="18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x</a:t>
                </a:r>
              </a:p>
            </p:txBody>
          </p:sp>
          <p:grpSp>
            <p:nvGrpSpPr>
              <p:cNvPr id="48149" name="Group 7"/>
              <p:cNvGrpSpPr>
                <a:grpSpLocks/>
              </p:cNvGrpSpPr>
              <p:nvPr/>
            </p:nvGrpSpPr>
            <p:grpSpPr bwMode="auto">
              <a:xfrm>
                <a:off x="648" y="2404"/>
                <a:ext cx="1304" cy="888"/>
                <a:chOff x="688" y="2400"/>
                <a:chExt cx="1304" cy="888"/>
              </a:xfrm>
            </p:grpSpPr>
            <p:sp>
              <p:nvSpPr>
                <p:cNvPr id="48158" name="Rectangle 8"/>
                <p:cNvSpPr>
                  <a:spLocks noChangeArrowheads="1"/>
                </p:cNvSpPr>
                <p:nvPr/>
              </p:nvSpPr>
              <p:spPr bwMode="auto">
                <a:xfrm>
                  <a:off x="688" y="2447"/>
                  <a:ext cx="1304" cy="6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Probability of first component working</a:t>
                  </a:r>
                </a:p>
              </p:txBody>
            </p:sp>
            <p:sp>
              <p:nvSpPr>
                <p:cNvPr id="48159" name="AutoShape 9"/>
                <p:cNvSpPr>
                  <a:spLocks noChangeArrowheads="1"/>
                </p:cNvSpPr>
                <p:nvPr/>
              </p:nvSpPr>
              <p:spPr bwMode="auto">
                <a:xfrm>
                  <a:off x="720" y="2400"/>
                  <a:ext cx="1244" cy="888"/>
                </a:xfrm>
                <a:prstGeom prst="bracketPair">
                  <a:avLst>
                    <a:gd name="adj" fmla="val 16667"/>
                  </a:avLst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150" name="Group 10"/>
              <p:cNvGrpSpPr>
                <a:grpSpLocks/>
              </p:cNvGrpSpPr>
              <p:nvPr/>
            </p:nvGrpSpPr>
            <p:grpSpPr bwMode="auto">
              <a:xfrm>
                <a:off x="3744" y="2420"/>
                <a:ext cx="1301" cy="888"/>
                <a:chOff x="3776" y="2424"/>
                <a:chExt cx="1301" cy="888"/>
              </a:xfrm>
            </p:grpSpPr>
            <p:sp>
              <p:nvSpPr>
                <p:cNvPr id="48156" name="Rectangle 11"/>
                <p:cNvSpPr>
                  <a:spLocks noChangeArrowheads="1"/>
                </p:cNvSpPr>
                <p:nvPr/>
              </p:nvSpPr>
              <p:spPr bwMode="auto">
                <a:xfrm>
                  <a:off x="3800" y="2447"/>
                  <a:ext cx="1242" cy="6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Probability of needing second component </a:t>
                  </a:r>
                </a:p>
              </p:txBody>
            </p:sp>
            <p:sp>
              <p:nvSpPr>
                <p:cNvPr id="48157" name="AutoShape 12"/>
                <p:cNvSpPr>
                  <a:spLocks noChangeArrowheads="1"/>
                </p:cNvSpPr>
                <p:nvPr/>
              </p:nvSpPr>
              <p:spPr bwMode="auto">
                <a:xfrm>
                  <a:off x="3776" y="2424"/>
                  <a:ext cx="1301" cy="888"/>
                </a:xfrm>
                <a:prstGeom prst="bracketPair">
                  <a:avLst>
                    <a:gd name="adj" fmla="val 16667"/>
                  </a:avLst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48151" name="Group 13"/>
              <p:cNvGrpSpPr>
                <a:grpSpLocks/>
              </p:cNvGrpSpPr>
              <p:nvPr/>
            </p:nvGrpSpPr>
            <p:grpSpPr bwMode="auto">
              <a:xfrm>
                <a:off x="2269" y="2397"/>
                <a:ext cx="1221" cy="915"/>
                <a:chOff x="2269" y="2401"/>
                <a:chExt cx="1221" cy="915"/>
              </a:xfrm>
            </p:grpSpPr>
            <p:sp>
              <p:nvSpPr>
                <p:cNvPr id="48154" name="Rectangle 14"/>
                <p:cNvSpPr>
                  <a:spLocks noChangeArrowheads="1"/>
                </p:cNvSpPr>
                <p:nvPr/>
              </p:nvSpPr>
              <p:spPr bwMode="auto">
                <a:xfrm>
                  <a:off x="2269" y="2447"/>
                  <a:ext cx="1221" cy="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Probability of second component working</a:t>
                  </a:r>
                </a:p>
              </p:txBody>
            </p:sp>
            <p:sp>
              <p:nvSpPr>
                <p:cNvPr id="48155" name="AutoShape 15"/>
                <p:cNvSpPr>
                  <a:spLocks noChangeArrowheads="1"/>
                </p:cNvSpPr>
                <p:nvPr/>
              </p:nvSpPr>
              <p:spPr bwMode="auto">
                <a:xfrm>
                  <a:off x="2288" y="2401"/>
                  <a:ext cx="1184" cy="888"/>
                </a:xfrm>
                <a:prstGeom prst="bracketPair">
                  <a:avLst>
                    <a:gd name="adj" fmla="val 16667"/>
                  </a:avLst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8152" name="Freeform 16"/>
              <p:cNvSpPr>
                <a:spLocks/>
              </p:cNvSpPr>
              <p:nvPr/>
            </p:nvSpPr>
            <p:spPr bwMode="auto">
              <a:xfrm>
                <a:off x="2232" y="2356"/>
                <a:ext cx="96" cy="1016"/>
              </a:xfrm>
              <a:custGeom>
                <a:avLst/>
                <a:gdLst>
                  <a:gd name="T0" fmla="*/ 96 w 96"/>
                  <a:gd name="T1" fmla="*/ 0 h 1016"/>
                  <a:gd name="T2" fmla="*/ 0 w 96"/>
                  <a:gd name="T3" fmla="*/ 0 h 1016"/>
                  <a:gd name="T4" fmla="*/ 0 w 96"/>
                  <a:gd name="T5" fmla="*/ 1016 h 1016"/>
                  <a:gd name="T6" fmla="*/ 96 w 96"/>
                  <a:gd name="T7" fmla="*/ 1016 h 10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016"/>
                  <a:gd name="T14" fmla="*/ 96 w 96"/>
                  <a:gd name="T15" fmla="*/ 1016 h 10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016">
                    <a:moveTo>
                      <a:pt x="96" y="0"/>
                    </a:moveTo>
                    <a:lnTo>
                      <a:pt x="0" y="0"/>
                    </a:lnTo>
                    <a:lnTo>
                      <a:pt x="0" y="1016"/>
                    </a:lnTo>
                    <a:lnTo>
                      <a:pt x="96" y="1016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8153" name="Freeform 17"/>
              <p:cNvSpPr>
                <a:spLocks/>
              </p:cNvSpPr>
              <p:nvPr/>
            </p:nvSpPr>
            <p:spPr bwMode="auto">
              <a:xfrm flipH="1">
                <a:off x="5016" y="2356"/>
                <a:ext cx="96" cy="1016"/>
              </a:xfrm>
              <a:custGeom>
                <a:avLst/>
                <a:gdLst>
                  <a:gd name="T0" fmla="*/ 96 w 96"/>
                  <a:gd name="T1" fmla="*/ 0 h 1016"/>
                  <a:gd name="T2" fmla="*/ 0 w 96"/>
                  <a:gd name="T3" fmla="*/ 0 h 1016"/>
                  <a:gd name="T4" fmla="*/ 0 w 96"/>
                  <a:gd name="T5" fmla="*/ 1016 h 1016"/>
                  <a:gd name="T6" fmla="*/ 96 w 96"/>
                  <a:gd name="T7" fmla="*/ 1016 h 10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016"/>
                  <a:gd name="T14" fmla="*/ 96 w 96"/>
                  <a:gd name="T15" fmla="*/ 1016 h 10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016">
                    <a:moveTo>
                      <a:pt x="96" y="0"/>
                    </a:moveTo>
                    <a:lnTo>
                      <a:pt x="0" y="0"/>
                    </a:lnTo>
                    <a:lnTo>
                      <a:pt x="0" y="1016"/>
                    </a:lnTo>
                    <a:lnTo>
                      <a:pt x="96" y="1016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48146" name="TextBox 1"/>
            <p:cNvSpPr txBox="1">
              <a:spLocks noChangeArrowheads="1"/>
            </p:cNvSpPr>
            <p:nvPr/>
          </p:nvSpPr>
          <p:spPr bwMode="auto">
            <a:xfrm>
              <a:off x="394898" y="3381376"/>
              <a:ext cx="59506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en-US">
                  <a:cs typeface="Times New Roman" pitchFamily="18" charset="0"/>
                </a:rPr>
                <a:t>=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79525" y="3598064"/>
            <a:ext cx="6365875" cy="828671"/>
            <a:chOff x="1279525" y="4797429"/>
            <a:chExt cx="6365875" cy="1104891"/>
          </a:xfrm>
        </p:grpSpPr>
        <p:grpSp>
          <p:nvGrpSpPr>
            <p:cNvPr id="48133" name="Group 18"/>
            <p:cNvGrpSpPr>
              <a:grpSpLocks/>
            </p:cNvGrpSpPr>
            <p:nvPr/>
          </p:nvGrpSpPr>
          <p:grpSpPr bwMode="auto">
            <a:xfrm>
              <a:off x="1876425" y="4797429"/>
              <a:ext cx="5768975" cy="533401"/>
              <a:chOff x="1182" y="3393"/>
              <a:chExt cx="3634" cy="336"/>
            </a:xfrm>
          </p:grpSpPr>
          <p:sp>
            <p:nvSpPr>
              <p:cNvPr id="48139" name="Rectangle 19"/>
              <p:cNvSpPr>
                <a:spLocks noChangeArrowheads="1"/>
              </p:cNvSpPr>
              <p:nvPr/>
            </p:nvSpPr>
            <p:spPr bwMode="auto">
              <a:xfrm>
                <a:off x="1182" y="3393"/>
                <a:ext cx="358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(.8)</a:t>
                </a:r>
              </a:p>
            </p:txBody>
          </p:sp>
          <p:sp>
            <p:nvSpPr>
              <p:cNvPr id="48140" name="Rectangle 20"/>
              <p:cNvSpPr>
                <a:spLocks noChangeArrowheads="1"/>
              </p:cNvSpPr>
              <p:nvPr/>
            </p:nvSpPr>
            <p:spPr bwMode="auto">
              <a:xfrm>
                <a:off x="1998" y="3393"/>
                <a:ext cx="210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+</a:t>
                </a:r>
              </a:p>
            </p:txBody>
          </p:sp>
          <p:sp>
            <p:nvSpPr>
              <p:cNvPr id="48141" name="Rectangle 21"/>
              <p:cNvSpPr>
                <a:spLocks noChangeArrowheads="1"/>
              </p:cNvSpPr>
              <p:nvPr/>
            </p:nvSpPr>
            <p:spPr bwMode="auto">
              <a:xfrm>
                <a:off x="2742" y="3393"/>
                <a:ext cx="358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(.8)</a:t>
                </a:r>
              </a:p>
            </p:txBody>
          </p:sp>
          <p:sp>
            <p:nvSpPr>
              <p:cNvPr id="48142" name="Rectangle 22"/>
              <p:cNvSpPr>
                <a:spLocks noChangeArrowheads="1"/>
              </p:cNvSpPr>
              <p:nvPr/>
            </p:nvSpPr>
            <p:spPr bwMode="auto">
              <a:xfrm>
                <a:off x="3566" y="3393"/>
                <a:ext cx="197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x</a:t>
                </a:r>
              </a:p>
            </p:txBody>
          </p:sp>
          <p:sp>
            <p:nvSpPr>
              <p:cNvPr id="48143" name="Rectangle 23"/>
              <p:cNvSpPr>
                <a:spLocks noChangeArrowheads="1"/>
              </p:cNvSpPr>
              <p:nvPr/>
            </p:nvSpPr>
            <p:spPr bwMode="auto">
              <a:xfrm>
                <a:off x="4054" y="3393"/>
                <a:ext cx="590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(1 - .8)</a:t>
                </a:r>
              </a:p>
            </p:txBody>
          </p:sp>
          <p:sp>
            <p:nvSpPr>
              <p:cNvPr id="48144" name="AutoShape 24"/>
              <p:cNvSpPr>
                <a:spLocks noChangeArrowheads="1"/>
              </p:cNvSpPr>
              <p:nvPr/>
            </p:nvSpPr>
            <p:spPr bwMode="auto">
              <a:xfrm>
                <a:off x="2752" y="3397"/>
                <a:ext cx="2064" cy="320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grpSp>
          <p:nvGrpSpPr>
            <p:cNvPr id="48134" name="Group 25"/>
            <p:cNvGrpSpPr>
              <a:grpSpLocks/>
            </p:cNvGrpSpPr>
            <p:nvPr/>
          </p:nvGrpSpPr>
          <p:grpSpPr bwMode="auto">
            <a:xfrm>
              <a:off x="1279525" y="5368920"/>
              <a:ext cx="4760913" cy="533400"/>
              <a:chOff x="806" y="3753"/>
              <a:chExt cx="2999" cy="336"/>
            </a:xfrm>
          </p:grpSpPr>
          <p:sp>
            <p:nvSpPr>
              <p:cNvPr id="48136" name="Rectangle 26"/>
              <p:cNvSpPr>
                <a:spLocks noChangeArrowheads="1"/>
              </p:cNvSpPr>
              <p:nvPr/>
            </p:nvSpPr>
            <p:spPr bwMode="auto">
              <a:xfrm>
                <a:off x="806" y="3753"/>
                <a:ext cx="567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=     .8</a:t>
                </a:r>
              </a:p>
            </p:txBody>
          </p:sp>
          <p:sp>
            <p:nvSpPr>
              <p:cNvPr id="48137" name="Rectangle 27"/>
              <p:cNvSpPr>
                <a:spLocks noChangeArrowheads="1"/>
              </p:cNvSpPr>
              <p:nvPr/>
            </p:nvSpPr>
            <p:spPr bwMode="auto">
              <a:xfrm>
                <a:off x="1990" y="3753"/>
                <a:ext cx="210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+</a:t>
                </a:r>
              </a:p>
            </p:txBody>
          </p:sp>
          <p:sp>
            <p:nvSpPr>
              <p:cNvPr id="48138" name="Rectangle 28"/>
              <p:cNvSpPr>
                <a:spLocks noChangeArrowheads="1"/>
              </p:cNvSpPr>
              <p:nvPr/>
            </p:nvSpPr>
            <p:spPr bwMode="auto">
              <a:xfrm>
                <a:off x="2702" y="3753"/>
                <a:ext cx="1103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.16        =  .96</a:t>
                </a:r>
              </a:p>
            </p:txBody>
          </p:sp>
        </p:grpSp>
        <p:sp>
          <p:nvSpPr>
            <p:cNvPr id="48135" name="TextBox 3"/>
            <p:cNvSpPr txBox="1">
              <a:spLocks noChangeArrowheads="1"/>
            </p:cNvSpPr>
            <p:nvPr/>
          </p:nvSpPr>
          <p:spPr bwMode="auto">
            <a:xfrm>
              <a:off x="1279525" y="4831092"/>
              <a:ext cx="333746" cy="533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=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Redundancy Example</a:t>
            </a:r>
          </a:p>
        </p:txBody>
      </p:sp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688975" y="1220391"/>
            <a:ext cx="7766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A redundant process is installed to support the earlier example where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2000"/>
              <a:t> = .713</a:t>
            </a:r>
          </a:p>
        </p:txBody>
      </p:sp>
      <p:grpSp>
        <p:nvGrpSpPr>
          <p:cNvPr id="212996" name="Group 4"/>
          <p:cNvGrpSpPr>
            <a:grpSpLocks/>
          </p:cNvGrpSpPr>
          <p:nvPr/>
        </p:nvGrpSpPr>
        <p:grpSpPr bwMode="auto">
          <a:xfrm>
            <a:off x="712788" y="1982393"/>
            <a:ext cx="3073400" cy="1497807"/>
            <a:chOff x="449" y="2049"/>
            <a:chExt cx="1936" cy="1258"/>
          </a:xfrm>
        </p:grpSpPr>
        <p:grpSp>
          <p:nvGrpSpPr>
            <p:cNvPr id="50182" name="Group 5"/>
            <p:cNvGrpSpPr>
              <a:grpSpLocks/>
            </p:cNvGrpSpPr>
            <p:nvPr/>
          </p:nvGrpSpPr>
          <p:grpSpPr bwMode="auto">
            <a:xfrm>
              <a:off x="449" y="2049"/>
              <a:ext cx="399" cy="1258"/>
              <a:chOff x="553" y="2049"/>
              <a:chExt cx="399" cy="1258"/>
            </a:xfrm>
          </p:grpSpPr>
          <p:sp>
            <p:nvSpPr>
              <p:cNvPr id="50194" name="Rectangle 6"/>
              <p:cNvSpPr>
                <a:spLocks noChangeArrowheads="1"/>
              </p:cNvSpPr>
              <p:nvPr/>
            </p:nvSpPr>
            <p:spPr bwMode="auto">
              <a:xfrm>
                <a:off x="641" y="2049"/>
                <a:ext cx="25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1</a:t>
                </a:r>
                <a:endParaRPr lang="en-US" altLang="en-US"/>
              </a:p>
            </p:txBody>
          </p:sp>
          <p:sp>
            <p:nvSpPr>
              <p:cNvPr id="50195" name="Rectangle 7"/>
              <p:cNvSpPr>
                <a:spLocks noChangeArrowheads="1"/>
              </p:cNvSpPr>
              <p:nvPr/>
            </p:nvSpPr>
            <p:spPr bwMode="auto">
              <a:xfrm>
                <a:off x="553" y="2449"/>
                <a:ext cx="399" cy="310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0.90</a:t>
                </a:r>
              </a:p>
            </p:txBody>
          </p:sp>
          <p:sp>
            <p:nvSpPr>
              <p:cNvPr id="50196" name="Rectangle 8"/>
              <p:cNvSpPr>
                <a:spLocks noChangeArrowheads="1"/>
              </p:cNvSpPr>
              <p:nvPr/>
            </p:nvSpPr>
            <p:spPr bwMode="auto">
              <a:xfrm>
                <a:off x="553" y="2997"/>
                <a:ext cx="399" cy="31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0.90</a:t>
                </a:r>
              </a:p>
            </p:txBody>
          </p:sp>
        </p:grpSp>
        <p:grpSp>
          <p:nvGrpSpPr>
            <p:cNvPr id="50183" name="Group 9"/>
            <p:cNvGrpSpPr>
              <a:grpSpLocks/>
            </p:cNvGrpSpPr>
            <p:nvPr/>
          </p:nvGrpSpPr>
          <p:grpSpPr bwMode="auto">
            <a:xfrm>
              <a:off x="1217" y="2049"/>
              <a:ext cx="399" cy="1258"/>
              <a:chOff x="1189" y="2049"/>
              <a:chExt cx="399" cy="1258"/>
            </a:xfrm>
          </p:grpSpPr>
          <p:sp>
            <p:nvSpPr>
              <p:cNvPr id="50191" name="Rectangle 10"/>
              <p:cNvSpPr>
                <a:spLocks noChangeArrowheads="1"/>
              </p:cNvSpPr>
              <p:nvPr/>
            </p:nvSpPr>
            <p:spPr bwMode="auto">
              <a:xfrm>
                <a:off x="1277" y="2049"/>
                <a:ext cx="25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2</a:t>
                </a:r>
                <a:endParaRPr lang="en-US" altLang="en-US"/>
              </a:p>
            </p:txBody>
          </p:sp>
          <p:sp>
            <p:nvSpPr>
              <p:cNvPr id="50192" name="Rectangle 11"/>
              <p:cNvSpPr>
                <a:spLocks noChangeArrowheads="1"/>
              </p:cNvSpPr>
              <p:nvPr/>
            </p:nvSpPr>
            <p:spPr bwMode="auto">
              <a:xfrm>
                <a:off x="1189" y="2449"/>
                <a:ext cx="399" cy="310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0.80</a:t>
                </a:r>
              </a:p>
            </p:txBody>
          </p:sp>
          <p:sp>
            <p:nvSpPr>
              <p:cNvPr id="50193" name="Rectangle 12"/>
              <p:cNvSpPr>
                <a:spLocks noChangeArrowheads="1"/>
              </p:cNvSpPr>
              <p:nvPr/>
            </p:nvSpPr>
            <p:spPr bwMode="auto">
              <a:xfrm>
                <a:off x="1189" y="2997"/>
                <a:ext cx="399" cy="31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0.80</a:t>
                </a:r>
              </a:p>
            </p:txBody>
          </p:sp>
        </p:grpSp>
        <p:grpSp>
          <p:nvGrpSpPr>
            <p:cNvPr id="50184" name="Group 13"/>
            <p:cNvGrpSpPr>
              <a:grpSpLocks/>
            </p:cNvGrpSpPr>
            <p:nvPr/>
          </p:nvGrpSpPr>
          <p:grpSpPr bwMode="auto">
            <a:xfrm>
              <a:off x="1986" y="2049"/>
              <a:ext cx="399" cy="1258"/>
              <a:chOff x="1938" y="2049"/>
              <a:chExt cx="399" cy="1258"/>
            </a:xfrm>
          </p:grpSpPr>
          <p:sp>
            <p:nvSpPr>
              <p:cNvPr id="50189" name="Rectangle 14"/>
              <p:cNvSpPr>
                <a:spLocks noChangeArrowheads="1"/>
              </p:cNvSpPr>
              <p:nvPr/>
            </p:nvSpPr>
            <p:spPr bwMode="auto">
              <a:xfrm>
                <a:off x="2026" y="2049"/>
                <a:ext cx="25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3</a:t>
                </a:r>
                <a:endParaRPr lang="en-US" altLang="en-US"/>
              </a:p>
            </p:txBody>
          </p:sp>
          <p:sp>
            <p:nvSpPr>
              <p:cNvPr id="50190" name="Rectangle 15"/>
              <p:cNvSpPr>
                <a:spLocks noChangeArrowheads="1"/>
              </p:cNvSpPr>
              <p:nvPr/>
            </p:nvSpPr>
            <p:spPr bwMode="auto">
              <a:xfrm>
                <a:off x="1938" y="2997"/>
                <a:ext cx="399" cy="31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0.99</a:t>
                </a:r>
              </a:p>
            </p:txBody>
          </p:sp>
        </p:grpSp>
        <p:sp>
          <p:nvSpPr>
            <p:cNvPr id="50185" name="Line 16"/>
            <p:cNvSpPr>
              <a:spLocks noChangeShapeType="1"/>
            </p:cNvSpPr>
            <p:nvPr/>
          </p:nvSpPr>
          <p:spPr bwMode="auto">
            <a:xfrm>
              <a:off x="700" y="2752"/>
              <a:ext cx="0" cy="2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50186" name="Line 17"/>
            <p:cNvSpPr>
              <a:spLocks noChangeShapeType="1"/>
            </p:cNvSpPr>
            <p:nvPr/>
          </p:nvSpPr>
          <p:spPr bwMode="auto">
            <a:xfrm>
              <a:off x="1468" y="2752"/>
              <a:ext cx="0" cy="2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50187" name="Line 18"/>
            <p:cNvSpPr>
              <a:spLocks noChangeShapeType="1"/>
            </p:cNvSpPr>
            <p:nvPr/>
          </p:nvSpPr>
          <p:spPr bwMode="auto">
            <a:xfrm rot="-5400000">
              <a:off x="1056" y="3040"/>
              <a:ext cx="0" cy="2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50188" name="Line 19"/>
            <p:cNvSpPr>
              <a:spLocks noChangeShapeType="1"/>
            </p:cNvSpPr>
            <p:nvPr/>
          </p:nvSpPr>
          <p:spPr bwMode="auto">
            <a:xfrm rot="-5400000">
              <a:off x="1824" y="3040"/>
              <a:ext cx="0" cy="2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213012" name="Rectangle 20"/>
          <p:cNvSpPr>
            <a:spLocks noChangeArrowheads="1"/>
          </p:cNvSpPr>
          <p:nvPr/>
        </p:nvSpPr>
        <p:spPr bwMode="auto">
          <a:xfrm>
            <a:off x="1841501" y="3643313"/>
            <a:ext cx="455124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	= [.9 + .9(1 - .9)] x [.8 + .8(1 - .8)] x .99</a:t>
            </a:r>
          </a:p>
          <a:p>
            <a:pPr>
              <a:lnSpc>
                <a:spcPct val="120000"/>
              </a:lnSpc>
            </a:pPr>
            <a:r>
              <a:rPr lang="en-US" altLang="en-US"/>
              <a:t>	= [.9 + (.9)(.1)] x [.8 + (.8)(.2)] x .99</a:t>
            </a:r>
          </a:p>
          <a:p>
            <a:pPr>
              <a:lnSpc>
                <a:spcPct val="120000"/>
              </a:lnSpc>
            </a:pPr>
            <a:r>
              <a:rPr lang="en-US" altLang="en-US"/>
              <a:t>	= .99 x .96 x .99 = .94</a:t>
            </a:r>
          </a:p>
        </p:txBody>
      </p:sp>
      <p:sp>
        <p:nvSpPr>
          <p:cNvPr id="213013" name="Rectangle 21"/>
          <p:cNvSpPr>
            <a:spLocks noChangeArrowheads="1"/>
          </p:cNvSpPr>
          <p:nvPr/>
        </p:nvSpPr>
        <p:spPr bwMode="auto">
          <a:xfrm>
            <a:off x="5710239" y="2112169"/>
            <a:ext cx="2617787" cy="1289026"/>
          </a:xfrm>
          <a:prstGeom prst="rect">
            <a:avLst/>
          </a:prstGeom>
          <a:solidFill>
            <a:srgbClr val="BDD6AE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62000" tIns="226800" rIns="162000" bIns="226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/>
              <a:t>Reliability has increased from</a:t>
            </a:r>
          </a:p>
          <a:p>
            <a:pPr algn="ctr"/>
            <a:r>
              <a:rPr lang="en-US" altLang="en-US"/>
              <a:t>.713 to .94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1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1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5" grpId="0" autoUpdateAnimBg="0"/>
      <p:bldP spid="213012" grpId="0" autoUpdateAnimBg="0"/>
      <p:bldP spid="21301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Parallel Redundancy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11188" y="1228725"/>
            <a:ext cx="24513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Increased reliability </a:t>
            </a:r>
          </a:p>
          <a:p>
            <a:r>
              <a:rPr lang="en-US" altLang="en-US" sz="2000"/>
              <a:t>through parallel </a:t>
            </a:r>
          </a:p>
          <a:p>
            <a:r>
              <a:rPr lang="en-US" altLang="en-US" sz="2000"/>
              <a:t>redundancy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076700" y="844153"/>
            <a:ext cx="4470400" cy="1900581"/>
            <a:chOff x="1562100" y="2264421"/>
            <a:chExt cx="4470403" cy="2533868"/>
          </a:xfrm>
        </p:grpSpPr>
        <p:sp>
          <p:nvSpPr>
            <p:cNvPr id="52235" name="Line 18"/>
            <p:cNvSpPr>
              <a:spLocks noChangeShapeType="1"/>
            </p:cNvSpPr>
            <p:nvPr/>
          </p:nvSpPr>
          <p:spPr bwMode="auto">
            <a:xfrm rot="-5400000">
              <a:off x="1870076" y="3438526"/>
              <a:ext cx="0" cy="61595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52236" name="Line 19"/>
            <p:cNvSpPr>
              <a:spLocks noChangeShapeType="1"/>
            </p:cNvSpPr>
            <p:nvPr/>
          </p:nvSpPr>
          <p:spPr bwMode="auto">
            <a:xfrm rot="-5400000">
              <a:off x="4121148" y="1835148"/>
              <a:ext cx="12707" cy="381000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209800" y="2967616"/>
              <a:ext cx="3441702" cy="1574651"/>
            </a:xfrm>
            <a:prstGeom prst="rect">
              <a:avLst/>
            </a:prstGeom>
            <a:noFill/>
            <a:ln w="571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52238" name="Group 21"/>
            <p:cNvGrpSpPr>
              <a:grpSpLocks/>
            </p:cNvGrpSpPr>
            <p:nvPr/>
          </p:nvGrpSpPr>
          <p:grpSpPr bwMode="auto">
            <a:xfrm>
              <a:off x="3562745" y="2264421"/>
              <a:ext cx="587101" cy="2533868"/>
              <a:chOff x="4272163" y="3026421"/>
              <a:chExt cx="587101" cy="2533868"/>
            </a:xfrm>
          </p:grpSpPr>
          <p:sp>
            <p:nvSpPr>
              <p:cNvPr id="52244" name="Rectangle 6"/>
              <p:cNvSpPr>
                <a:spLocks noChangeArrowheads="1"/>
              </p:cNvSpPr>
              <p:nvPr/>
            </p:nvSpPr>
            <p:spPr bwMode="auto">
              <a:xfrm>
                <a:off x="4367257" y="3026421"/>
                <a:ext cx="410690" cy="492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1</a:t>
                </a:r>
                <a:endParaRPr lang="en-US" altLang="en-US"/>
              </a:p>
            </p:txBody>
          </p:sp>
          <p:sp>
            <p:nvSpPr>
              <p:cNvPr id="52245" name="Rectangle 7"/>
              <p:cNvSpPr>
                <a:spLocks noChangeArrowheads="1"/>
              </p:cNvSpPr>
              <p:nvPr/>
            </p:nvSpPr>
            <p:spPr bwMode="auto">
              <a:xfrm>
                <a:off x="4275450" y="3547121"/>
                <a:ext cx="583814" cy="451363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/>
                  <a:t>0.95</a:t>
                </a:r>
              </a:p>
            </p:txBody>
          </p:sp>
          <p:sp>
            <p:nvSpPr>
              <p:cNvPr id="52246" name="Rectangle 15"/>
              <p:cNvSpPr>
                <a:spLocks noChangeArrowheads="1"/>
              </p:cNvSpPr>
              <p:nvPr/>
            </p:nvSpPr>
            <p:spPr bwMode="auto">
              <a:xfrm>
                <a:off x="4272163" y="5108926"/>
                <a:ext cx="583814" cy="451363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/>
                  <a:t>0.95</a:t>
                </a:r>
              </a:p>
            </p:txBody>
          </p:sp>
          <p:sp>
            <p:nvSpPr>
              <p:cNvPr id="52247" name="Rectangle 14"/>
              <p:cNvSpPr>
                <a:spLocks noChangeArrowheads="1"/>
              </p:cNvSpPr>
              <p:nvPr/>
            </p:nvSpPr>
            <p:spPr bwMode="auto">
              <a:xfrm>
                <a:off x="4351115" y="4590757"/>
                <a:ext cx="410690" cy="492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4</a:t>
                </a:r>
                <a:endParaRPr lang="en-US" altLang="en-US"/>
              </a:p>
            </p:txBody>
          </p:sp>
        </p:grpSp>
        <p:grpSp>
          <p:nvGrpSpPr>
            <p:cNvPr id="52239" name="Group 20"/>
            <p:cNvGrpSpPr>
              <a:grpSpLocks/>
            </p:cNvGrpSpPr>
            <p:nvPr/>
          </p:nvGrpSpPr>
          <p:grpSpPr bwMode="auto">
            <a:xfrm>
              <a:off x="2536826" y="3025331"/>
              <a:ext cx="2658190" cy="961920"/>
              <a:chOff x="2536826" y="4179595"/>
              <a:chExt cx="2658190" cy="961920"/>
            </a:xfrm>
          </p:grpSpPr>
          <p:sp>
            <p:nvSpPr>
              <p:cNvPr id="19" name="Rectangle 8"/>
              <p:cNvSpPr>
                <a:spLocks noChangeArrowheads="1"/>
              </p:cNvSpPr>
              <p:nvPr/>
            </p:nvSpPr>
            <p:spPr bwMode="auto">
              <a:xfrm>
                <a:off x="2536826" y="4690152"/>
                <a:ext cx="639919" cy="451363"/>
              </a:xfrm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latin typeface="+mn-lt"/>
                    <a:cs typeface="+mn-cs"/>
                  </a:rPr>
                  <a:t>0.975</a:t>
                </a:r>
              </a:p>
            </p:txBody>
          </p:sp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2687727" y="4179595"/>
                <a:ext cx="410690" cy="492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2</a:t>
                </a:r>
                <a:endParaRPr lang="en-US" alt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4497388" y="4689480"/>
                <a:ext cx="697628" cy="451363"/>
              </a:xfrm>
              <a:prstGeom prst="rect">
                <a:avLst/>
              </a:prstGeom>
              <a:solidFill>
                <a:srgbClr val="F7D7A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/>
                  <a:t>0.975</a:t>
                </a:r>
              </a:p>
            </p:txBody>
          </p:sp>
          <p:sp>
            <p:nvSpPr>
              <p:cNvPr id="52243" name="Rectangle 14"/>
              <p:cNvSpPr>
                <a:spLocks noChangeArrowheads="1"/>
              </p:cNvSpPr>
              <p:nvPr/>
            </p:nvSpPr>
            <p:spPr bwMode="auto">
              <a:xfrm>
                <a:off x="4648697" y="4179595"/>
                <a:ext cx="410690" cy="492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altLang="en-US" baseline="-25000"/>
                  <a:t>3</a:t>
                </a:r>
                <a:endParaRPr lang="en-US" altLang="en-US"/>
              </a:p>
            </p:txBody>
          </p:sp>
        </p:grp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1501847" y="2721768"/>
            <a:ext cx="5145982" cy="646331"/>
            <a:chOff x="1481846" y="4353867"/>
            <a:chExt cx="5146762" cy="862537"/>
          </a:xfrm>
        </p:grpSpPr>
        <p:sp>
          <p:nvSpPr>
            <p:cNvPr id="52233" name="TextBox 24"/>
            <p:cNvSpPr txBox="1">
              <a:spLocks noChangeArrowheads="1"/>
            </p:cNvSpPr>
            <p:nvPr/>
          </p:nvSpPr>
          <p:spPr bwMode="auto">
            <a:xfrm>
              <a:off x="1481846" y="4353867"/>
              <a:ext cx="1762288" cy="86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/>
              <a:r>
                <a:rPr lang="en-US" altLang="en-US"/>
                <a:t>Reliability for </a:t>
              </a:r>
            </a:p>
            <a:p>
              <a:pPr algn="r"/>
              <a:r>
                <a:rPr lang="en-US" altLang="en-US"/>
                <a:t>the middle path</a:t>
              </a:r>
            </a:p>
          </p:txBody>
        </p:sp>
        <p:sp>
          <p:nvSpPr>
            <p:cNvPr id="52234" name="TextBox 25"/>
            <p:cNvSpPr txBox="1">
              <a:spLocks noChangeArrowheads="1"/>
            </p:cNvSpPr>
            <p:nvPr/>
          </p:nvSpPr>
          <p:spPr bwMode="auto">
            <a:xfrm>
              <a:off x="3304758" y="4538533"/>
              <a:ext cx="3323850" cy="492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= 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baseline="-25000"/>
                <a:t>2</a:t>
              </a:r>
              <a:r>
                <a:rPr lang="en-US" altLang="en-US"/>
                <a:t> x 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altLang="en-US" baseline="-25000"/>
                <a:t>3</a:t>
              </a:r>
              <a:r>
                <a:rPr lang="en-US" altLang="en-US"/>
                <a:t> = .975 x .975 = .9506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476718" y="3474243"/>
            <a:ext cx="6223623" cy="772711"/>
            <a:chOff x="2233272" y="4949398"/>
            <a:chExt cx="6224298" cy="1031479"/>
          </a:xfrm>
        </p:grpSpPr>
        <p:sp>
          <p:nvSpPr>
            <p:cNvPr id="52231" name="TextBox 26"/>
            <p:cNvSpPr txBox="1">
              <a:spLocks noChangeArrowheads="1"/>
            </p:cNvSpPr>
            <p:nvPr/>
          </p:nvSpPr>
          <p:spPr bwMode="auto">
            <a:xfrm>
              <a:off x="2233272" y="4949398"/>
              <a:ext cx="2275229" cy="86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/>
              <a:r>
                <a:rPr lang="en-US" altLang="en-US"/>
                <a:t>Probability of </a:t>
              </a:r>
              <a:r>
                <a:rPr lang="en-US" altLang="en-US" i="1"/>
                <a:t>failure</a:t>
              </a:r>
              <a:r>
                <a:rPr lang="en-US" altLang="en-US"/>
                <a:t> </a:t>
              </a:r>
            </a:p>
            <a:p>
              <a:pPr algn="r"/>
              <a:r>
                <a:rPr lang="en-US" altLang="en-US"/>
                <a:t>for all 3 paths</a:t>
              </a:r>
            </a:p>
          </p:txBody>
        </p:sp>
        <p:sp>
          <p:nvSpPr>
            <p:cNvPr id="52232" name="TextBox 27"/>
            <p:cNvSpPr txBox="1">
              <a:spLocks noChangeArrowheads="1"/>
            </p:cNvSpPr>
            <p:nvPr/>
          </p:nvSpPr>
          <p:spPr bwMode="auto">
            <a:xfrm>
              <a:off x="4495800" y="5118101"/>
              <a:ext cx="3961770" cy="86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= (1 – 0.95) x (1 – .9506) x (1 – 0.95)</a:t>
              </a:r>
            </a:p>
            <a:p>
              <a:r>
                <a:rPr lang="en-US" altLang="en-US"/>
                <a:t>= (.05) x (.0494) x (.05) = .00012</a:t>
              </a:r>
            </a:p>
          </p:txBody>
        </p: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028701" y="4352926"/>
            <a:ext cx="49808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Reliability of new design = 1 – .00012 = .99988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</a:t>
            </a:r>
          </a:p>
        </p:txBody>
      </p:sp>
      <p:sp>
        <p:nvSpPr>
          <p:cNvPr id="53250" name="Content Placeholder 1"/>
          <p:cNvSpPr>
            <a:spLocks noGrp="1"/>
          </p:cNvSpPr>
          <p:nvPr>
            <p:ph idx="1"/>
          </p:nvPr>
        </p:nvSpPr>
        <p:spPr>
          <a:xfrm>
            <a:off x="787400" y="1257301"/>
            <a:ext cx="7581900" cy="3394472"/>
          </a:xfrm>
        </p:spPr>
        <p:txBody>
          <a:bodyPr/>
          <a:lstStyle/>
          <a:p>
            <a:pPr marL="457200" indent="-411163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Two types of maintenance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Preventive maintenance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– routine inspection and servicing to keep facilities in good repair</a:t>
            </a:r>
          </a:p>
          <a:p>
            <a:pPr marL="852488" lvl="1" indent="-395288">
              <a:buFont typeface="Courier New" pitchFamily="49" charset="0"/>
              <a:buChar char="o"/>
            </a:pPr>
            <a:r>
              <a:rPr lang="en-US" altLang="en-US" b="1" smtClean="0">
                <a:solidFill>
                  <a:srgbClr val="8AAAD3"/>
                </a:solidFill>
                <a:latin typeface="Arial" pitchFamily="34" charset="0"/>
                <a:cs typeface="Arial" pitchFamily="34" charset="0"/>
              </a:rPr>
              <a:t>Breakdown maintenance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– emergency or priority repairs on failed equipment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Implementing Preventive Maintenance</a:t>
            </a:r>
          </a:p>
        </p:txBody>
      </p:sp>
      <p:sp>
        <p:nvSpPr>
          <p:cNvPr id="552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03238" indent="-4572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Need to know when a system requires service or is likely to fail</a:t>
            </a:r>
          </a:p>
          <a:p>
            <a:pPr marL="503238" indent="-4572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High initial failure rates are known as </a:t>
            </a:r>
            <a:r>
              <a:rPr lang="en-US" altLang="en-US" b="1" smtClean="0">
                <a:solidFill>
                  <a:srgbClr val="8AAAD3"/>
                </a:solidFill>
                <a:latin typeface="Arial" pitchFamily="34" charset="0"/>
                <a:cs typeface="Arial" pitchFamily="34" charset="0"/>
              </a:rPr>
              <a:t>infant mortality</a:t>
            </a:r>
          </a:p>
          <a:p>
            <a:pPr marL="503238" indent="-4572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Once a product settles in, MTBF generally follows a normal distribution</a:t>
            </a:r>
          </a:p>
          <a:p>
            <a:pPr marL="503238" indent="-4572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Good reporting and record keeping can aid the decision on when preventive maintenance should be performed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119"/>
            <a:ext cx="7772400" cy="1020366"/>
          </a:xfrm>
          <a:extLst/>
        </p:spPr>
        <p:txBody>
          <a:bodyPr lIns="90475" tIns="44444" rIns="90475" bIns="44444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Computerized Maintenance System</a:t>
            </a:r>
          </a:p>
        </p:txBody>
      </p:sp>
      <p:sp>
        <p:nvSpPr>
          <p:cNvPr id="219139" name="Rectangle 3"/>
          <p:cNvSpPr>
            <a:spLocks noChangeArrowheads="1"/>
          </p:cNvSpPr>
          <p:nvPr/>
        </p:nvSpPr>
        <p:spPr bwMode="auto">
          <a:xfrm>
            <a:off x="257376" y="178086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</a:t>
            </a:r>
            <a:r>
              <a:rPr lang="en-US" altLang="en-US" sz="2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17.3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3400" y="1237324"/>
            <a:ext cx="2774950" cy="3477815"/>
            <a:chOff x="5613402" y="1204913"/>
            <a:chExt cx="2774948" cy="4637087"/>
          </a:xfrm>
        </p:grpSpPr>
        <p:sp>
          <p:nvSpPr>
            <p:cNvPr id="57371" name="Rectangle 6"/>
            <p:cNvSpPr>
              <a:spLocks noChangeArrowheads="1"/>
            </p:cNvSpPr>
            <p:nvPr/>
          </p:nvSpPr>
          <p:spPr bwMode="auto">
            <a:xfrm>
              <a:off x="6680201" y="1204913"/>
              <a:ext cx="13147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/>
                <a:t>Output Reports</a:t>
              </a:r>
            </a:p>
          </p:txBody>
        </p:sp>
        <p:grpSp>
          <p:nvGrpSpPr>
            <p:cNvPr id="57372" name="Group 7"/>
            <p:cNvGrpSpPr>
              <a:grpSpLocks/>
            </p:cNvGrpSpPr>
            <p:nvPr/>
          </p:nvGrpSpPr>
          <p:grpSpPr bwMode="auto">
            <a:xfrm>
              <a:off x="6473826" y="1638300"/>
              <a:ext cx="1914524" cy="736600"/>
              <a:chOff x="6283326" y="2057400"/>
              <a:chExt cx="1914524" cy="736600"/>
            </a:xfrm>
          </p:grpSpPr>
          <p:sp>
            <p:nvSpPr>
              <p:cNvPr id="99" name="Rectangle 40"/>
              <p:cNvSpPr>
                <a:spLocks noChangeArrowheads="1"/>
              </p:cNvSpPr>
              <p:nvPr/>
            </p:nvSpPr>
            <p:spPr bwMode="auto">
              <a:xfrm>
                <a:off x="6283326" y="2057400"/>
                <a:ext cx="1914524" cy="736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57391" name="Rectangle 9"/>
              <p:cNvSpPr>
                <a:spLocks noChangeArrowheads="1"/>
              </p:cNvSpPr>
              <p:nvPr/>
            </p:nvSpPr>
            <p:spPr bwMode="auto">
              <a:xfrm>
                <a:off x="6303966" y="2220259"/>
                <a:ext cx="1873247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/>
                  <a:t>Inventory and purchasing reports</a:t>
                </a:r>
              </a:p>
            </p:txBody>
          </p:sp>
        </p:grpSp>
        <p:grpSp>
          <p:nvGrpSpPr>
            <p:cNvPr id="57373" name="Group 8"/>
            <p:cNvGrpSpPr>
              <a:grpSpLocks/>
            </p:cNvGrpSpPr>
            <p:nvPr/>
          </p:nvGrpSpPr>
          <p:grpSpPr bwMode="auto">
            <a:xfrm>
              <a:off x="6473826" y="2501900"/>
              <a:ext cx="1914524" cy="736600"/>
              <a:chOff x="6283326" y="2654300"/>
              <a:chExt cx="1914524" cy="736600"/>
            </a:xfrm>
          </p:grpSpPr>
          <p:sp>
            <p:nvSpPr>
              <p:cNvPr id="98" name="Rectangle 40"/>
              <p:cNvSpPr>
                <a:spLocks noChangeArrowheads="1"/>
              </p:cNvSpPr>
              <p:nvPr/>
            </p:nvSpPr>
            <p:spPr bwMode="auto">
              <a:xfrm>
                <a:off x="6283326" y="2654300"/>
                <a:ext cx="1914524" cy="736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57389" name="Rectangle 22"/>
              <p:cNvSpPr>
                <a:spLocks noChangeArrowheads="1"/>
              </p:cNvSpPr>
              <p:nvPr/>
            </p:nvSpPr>
            <p:spPr bwMode="auto">
              <a:xfrm>
                <a:off x="6780214" y="2817159"/>
                <a:ext cx="920751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/>
                  <a:t>Equipment parts list</a:t>
                </a:r>
              </a:p>
            </p:txBody>
          </p:sp>
        </p:grpSp>
        <p:grpSp>
          <p:nvGrpSpPr>
            <p:cNvPr id="57374" name="Group 9"/>
            <p:cNvGrpSpPr>
              <a:grpSpLocks/>
            </p:cNvGrpSpPr>
            <p:nvPr/>
          </p:nvGrpSpPr>
          <p:grpSpPr bwMode="auto">
            <a:xfrm>
              <a:off x="6473826" y="3390900"/>
              <a:ext cx="1914524" cy="736600"/>
              <a:chOff x="6283326" y="3276600"/>
              <a:chExt cx="1914524" cy="736600"/>
            </a:xfrm>
          </p:grpSpPr>
          <p:sp>
            <p:nvSpPr>
              <p:cNvPr id="97" name="Rectangle 40"/>
              <p:cNvSpPr>
                <a:spLocks noChangeArrowheads="1"/>
              </p:cNvSpPr>
              <p:nvPr/>
            </p:nvSpPr>
            <p:spPr bwMode="auto">
              <a:xfrm>
                <a:off x="6283326" y="3276600"/>
                <a:ext cx="1914524" cy="736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57387" name="Rectangle 32"/>
              <p:cNvSpPr>
                <a:spLocks noChangeArrowheads="1"/>
              </p:cNvSpPr>
              <p:nvPr/>
            </p:nvSpPr>
            <p:spPr bwMode="auto">
              <a:xfrm>
                <a:off x="6506372" y="3439459"/>
                <a:ext cx="1468435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/>
                  <a:t>Equipment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/>
                  <a:t>history reports</a:t>
                </a:r>
              </a:p>
            </p:txBody>
          </p:sp>
        </p:grpSp>
        <p:grpSp>
          <p:nvGrpSpPr>
            <p:cNvPr id="57375" name="Group 10"/>
            <p:cNvGrpSpPr>
              <a:grpSpLocks/>
            </p:cNvGrpSpPr>
            <p:nvPr/>
          </p:nvGrpSpPr>
          <p:grpSpPr bwMode="auto">
            <a:xfrm>
              <a:off x="6473826" y="4254500"/>
              <a:ext cx="1914524" cy="736600"/>
              <a:chOff x="6283326" y="4368800"/>
              <a:chExt cx="1914524" cy="736600"/>
            </a:xfrm>
          </p:grpSpPr>
          <p:sp>
            <p:nvSpPr>
              <p:cNvPr id="219176" name="Rectangle 40"/>
              <p:cNvSpPr>
                <a:spLocks noChangeArrowheads="1"/>
              </p:cNvSpPr>
              <p:nvPr/>
            </p:nvSpPr>
            <p:spPr bwMode="auto">
              <a:xfrm>
                <a:off x="6283326" y="4368800"/>
                <a:ext cx="1914524" cy="736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57385" name="Rectangle 41"/>
              <p:cNvSpPr>
                <a:spLocks noChangeArrowheads="1"/>
              </p:cNvSpPr>
              <p:nvPr/>
            </p:nvSpPr>
            <p:spPr bwMode="auto">
              <a:xfrm>
                <a:off x="6352384" y="4531659"/>
                <a:ext cx="1776410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100"/>
                  <a:t>Cost analysis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100"/>
                  <a:t>(Actual vs. standard)</a:t>
                </a:r>
              </a:p>
            </p:txBody>
          </p:sp>
        </p:grpSp>
        <p:grpSp>
          <p:nvGrpSpPr>
            <p:cNvPr id="57376" name="Group 11"/>
            <p:cNvGrpSpPr>
              <a:grpSpLocks/>
            </p:cNvGrpSpPr>
            <p:nvPr/>
          </p:nvGrpSpPr>
          <p:grpSpPr bwMode="auto">
            <a:xfrm>
              <a:off x="6473826" y="5105400"/>
              <a:ext cx="1914524" cy="736600"/>
              <a:chOff x="6283326" y="5232400"/>
              <a:chExt cx="1914524" cy="736600"/>
            </a:xfrm>
          </p:grpSpPr>
          <p:sp>
            <p:nvSpPr>
              <p:cNvPr id="96" name="Rectangle 40"/>
              <p:cNvSpPr>
                <a:spLocks noChangeArrowheads="1"/>
              </p:cNvSpPr>
              <p:nvPr/>
            </p:nvSpPr>
            <p:spPr bwMode="auto">
              <a:xfrm>
                <a:off x="6283326" y="5232400"/>
                <a:ext cx="1914524" cy="736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latin typeface="+mn-lt"/>
                  <a:cs typeface="+mn-cs"/>
                </a:endParaRPr>
              </a:p>
            </p:txBody>
          </p:sp>
          <p:sp>
            <p:nvSpPr>
              <p:cNvPr id="57383" name="Rectangle 58"/>
              <p:cNvSpPr>
                <a:spLocks noChangeArrowheads="1"/>
              </p:cNvSpPr>
              <p:nvPr/>
            </p:nvSpPr>
            <p:spPr bwMode="auto">
              <a:xfrm>
                <a:off x="6638133" y="5473743"/>
                <a:ext cx="1204913" cy="314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90500" indent="-1905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15000"/>
                  </a:spcBef>
                </a:pPr>
                <a:r>
                  <a:rPr lang="en-US" altLang="en-US" sz="1100"/>
                  <a:t>Work orders</a:t>
                </a:r>
              </a:p>
            </p:txBody>
          </p:sp>
        </p:grpSp>
        <p:sp>
          <p:nvSpPr>
            <p:cNvPr id="57377" name="Line 60"/>
            <p:cNvSpPr>
              <a:spLocks noChangeShapeType="1"/>
            </p:cNvSpPr>
            <p:nvPr/>
          </p:nvSpPr>
          <p:spPr bwMode="auto">
            <a:xfrm flipV="1">
              <a:off x="5613402" y="2019300"/>
              <a:ext cx="850898" cy="12700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78" name="Line 61"/>
            <p:cNvSpPr>
              <a:spLocks noChangeShapeType="1"/>
            </p:cNvSpPr>
            <p:nvPr/>
          </p:nvSpPr>
          <p:spPr bwMode="auto">
            <a:xfrm>
              <a:off x="5626102" y="4699000"/>
              <a:ext cx="825498" cy="7620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79" name="Line 62"/>
            <p:cNvSpPr>
              <a:spLocks noChangeShapeType="1"/>
            </p:cNvSpPr>
            <p:nvPr/>
          </p:nvSpPr>
          <p:spPr bwMode="auto">
            <a:xfrm flipV="1">
              <a:off x="5638802" y="2857500"/>
              <a:ext cx="825498" cy="7366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80" name="Line 63"/>
            <p:cNvSpPr>
              <a:spLocks noChangeShapeType="1"/>
            </p:cNvSpPr>
            <p:nvPr/>
          </p:nvSpPr>
          <p:spPr bwMode="auto">
            <a:xfrm flipV="1">
              <a:off x="5638802" y="3746500"/>
              <a:ext cx="838198" cy="1905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81" name="Line 64"/>
            <p:cNvSpPr>
              <a:spLocks noChangeShapeType="1"/>
            </p:cNvSpPr>
            <p:nvPr/>
          </p:nvSpPr>
          <p:spPr bwMode="auto">
            <a:xfrm>
              <a:off x="5638802" y="4318000"/>
              <a:ext cx="863598" cy="2921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958850" y="1237324"/>
            <a:ext cx="2762250" cy="3517221"/>
            <a:chOff x="958850" y="1204913"/>
            <a:chExt cx="2762250" cy="4689629"/>
          </a:xfrm>
        </p:grpSpPr>
        <p:sp>
          <p:nvSpPr>
            <p:cNvPr id="57350" name="Line 159"/>
            <p:cNvSpPr>
              <a:spLocks noChangeShapeType="1"/>
            </p:cNvSpPr>
            <p:nvPr/>
          </p:nvSpPr>
          <p:spPr bwMode="auto">
            <a:xfrm flipV="1">
              <a:off x="2768600" y="4660899"/>
              <a:ext cx="952500" cy="838201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51" name="Line 160"/>
            <p:cNvSpPr>
              <a:spLocks noChangeShapeType="1"/>
            </p:cNvSpPr>
            <p:nvPr/>
          </p:nvSpPr>
          <p:spPr bwMode="auto">
            <a:xfrm>
              <a:off x="2819400" y="2051051"/>
              <a:ext cx="876300" cy="1174749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52" name="Line 161"/>
            <p:cNvSpPr>
              <a:spLocks noChangeShapeType="1"/>
            </p:cNvSpPr>
            <p:nvPr/>
          </p:nvSpPr>
          <p:spPr bwMode="auto">
            <a:xfrm flipV="1">
              <a:off x="2794000" y="4229100"/>
              <a:ext cx="889000" cy="393701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53" name="Line 162"/>
            <p:cNvSpPr>
              <a:spLocks noChangeShapeType="1"/>
            </p:cNvSpPr>
            <p:nvPr/>
          </p:nvSpPr>
          <p:spPr bwMode="auto">
            <a:xfrm>
              <a:off x="2781300" y="3759201"/>
              <a:ext cx="901700" cy="152399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54" name="Line 163"/>
            <p:cNvSpPr>
              <a:spLocks noChangeShapeType="1"/>
            </p:cNvSpPr>
            <p:nvPr/>
          </p:nvSpPr>
          <p:spPr bwMode="auto">
            <a:xfrm>
              <a:off x="2806700" y="2908301"/>
              <a:ext cx="889000" cy="660399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57355" name="Rectangle 142"/>
            <p:cNvSpPr>
              <a:spLocks noChangeArrowheads="1"/>
            </p:cNvSpPr>
            <p:nvPr/>
          </p:nvSpPr>
          <p:spPr bwMode="auto">
            <a:xfrm>
              <a:off x="1381919" y="1204913"/>
              <a:ext cx="9108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/>
                <a:t>Data Files</a:t>
              </a:r>
            </a:p>
          </p:txBody>
        </p:sp>
        <p:grpSp>
          <p:nvGrpSpPr>
            <p:cNvPr id="57356" name="Group 6"/>
            <p:cNvGrpSpPr>
              <a:grpSpLocks/>
            </p:cNvGrpSpPr>
            <p:nvPr/>
          </p:nvGrpSpPr>
          <p:grpSpPr bwMode="auto">
            <a:xfrm>
              <a:off x="958850" y="5118100"/>
              <a:ext cx="1879600" cy="776442"/>
              <a:chOff x="958850" y="5118100"/>
              <a:chExt cx="1879600" cy="776442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958850" y="5118100"/>
                <a:ext cx="1879600" cy="7239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/>
              </a:p>
            </p:txBody>
          </p:sp>
          <p:sp>
            <p:nvSpPr>
              <p:cNvPr id="57370" name="Rectangle 145"/>
              <p:cNvSpPr>
                <a:spLocks noChangeArrowheads="1"/>
              </p:cNvSpPr>
              <p:nvPr/>
            </p:nvSpPr>
            <p:spPr bwMode="auto">
              <a:xfrm>
                <a:off x="1234281" y="5195888"/>
                <a:ext cx="1328738" cy="698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Personnel data with skills, wages, etc.</a:t>
                </a:r>
              </a:p>
            </p:txBody>
          </p:sp>
        </p:grpSp>
        <p:grpSp>
          <p:nvGrpSpPr>
            <p:cNvPr id="57357" name="Group 3"/>
            <p:cNvGrpSpPr>
              <a:grpSpLocks/>
            </p:cNvGrpSpPr>
            <p:nvPr/>
          </p:nvGrpSpPr>
          <p:grpSpPr bwMode="auto">
            <a:xfrm>
              <a:off x="958850" y="1644650"/>
              <a:ext cx="1879600" cy="723900"/>
              <a:chOff x="958850" y="1460500"/>
              <a:chExt cx="1879600" cy="723900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958850" y="1460500"/>
                <a:ext cx="1879600" cy="7239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/>
              </a:p>
            </p:txBody>
          </p:sp>
          <p:sp>
            <p:nvSpPr>
              <p:cNvPr id="57368" name="Rectangle 148"/>
              <p:cNvSpPr>
                <a:spLocks noChangeArrowheads="1"/>
              </p:cNvSpPr>
              <p:nvPr/>
            </p:nvSpPr>
            <p:spPr bwMode="auto">
              <a:xfrm>
                <a:off x="1249363" y="1616869"/>
                <a:ext cx="1298575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Equipment file with parts list</a:t>
                </a:r>
              </a:p>
            </p:txBody>
          </p:sp>
        </p:grpSp>
        <p:grpSp>
          <p:nvGrpSpPr>
            <p:cNvPr id="57358" name="Group 2"/>
            <p:cNvGrpSpPr>
              <a:grpSpLocks/>
            </p:cNvGrpSpPr>
            <p:nvPr/>
          </p:nvGrpSpPr>
          <p:grpSpPr bwMode="auto">
            <a:xfrm>
              <a:off x="958850" y="2513013"/>
              <a:ext cx="1879600" cy="776441"/>
              <a:chOff x="958850" y="2362201"/>
              <a:chExt cx="1879600" cy="776441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958850" y="2362201"/>
                <a:ext cx="1879600" cy="7239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/>
              </a:p>
            </p:txBody>
          </p:sp>
          <p:sp>
            <p:nvSpPr>
              <p:cNvPr id="57366" name="Rectangle 151"/>
              <p:cNvSpPr>
                <a:spLocks noChangeArrowheads="1"/>
              </p:cNvSpPr>
              <p:nvPr/>
            </p:nvSpPr>
            <p:spPr bwMode="auto">
              <a:xfrm>
                <a:off x="1172369" y="2439988"/>
                <a:ext cx="1452563" cy="698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Maintenance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and work order schedule</a:t>
                </a:r>
              </a:p>
            </p:txBody>
          </p:sp>
        </p:grpSp>
        <p:grpSp>
          <p:nvGrpSpPr>
            <p:cNvPr id="57359" name="Group 5"/>
            <p:cNvGrpSpPr>
              <a:grpSpLocks/>
            </p:cNvGrpSpPr>
            <p:nvPr/>
          </p:nvGrpSpPr>
          <p:grpSpPr bwMode="auto">
            <a:xfrm>
              <a:off x="958850" y="4249738"/>
              <a:ext cx="1879600" cy="723900"/>
              <a:chOff x="958850" y="4051302"/>
              <a:chExt cx="1879600" cy="72390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958850" y="4051302"/>
                <a:ext cx="1879600" cy="7239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/>
              </a:p>
            </p:txBody>
          </p:sp>
          <p:sp>
            <p:nvSpPr>
              <p:cNvPr id="57364" name="Rectangle 154"/>
              <p:cNvSpPr>
                <a:spLocks noChangeArrowheads="1"/>
              </p:cNvSpPr>
              <p:nvPr/>
            </p:nvSpPr>
            <p:spPr bwMode="auto">
              <a:xfrm>
                <a:off x="1291431" y="4207669"/>
                <a:ext cx="1214438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Inventory of spare parts</a:t>
                </a:r>
              </a:p>
            </p:txBody>
          </p:sp>
        </p:grpSp>
        <p:grpSp>
          <p:nvGrpSpPr>
            <p:cNvPr id="57360" name="Group 4"/>
            <p:cNvGrpSpPr>
              <a:grpSpLocks/>
            </p:cNvGrpSpPr>
            <p:nvPr/>
          </p:nvGrpSpPr>
          <p:grpSpPr bwMode="auto">
            <a:xfrm>
              <a:off x="958850" y="3381375"/>
              <a:ext cx="1879600" cy="723900"/>
              <a:chOff x="958850" y="3200401"/>
              <a:chExt cx="1879600" cy="723900"/>
            </a:xfrm>
          </p:grpSpPr>
          <p:sp>
            <p:nvSpPr>
              <p:cNvPr id="87" name="Oval 86"/>
              <p:cNvSpPr/>
              <p:nvPr/>
            </p:nvSpPr>
            <p:spPr>
              <a:xfrm>
                <a:off x="958850" y="3200401"/>
                <a:ext cx="1879600" cy="7239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/>
              </a:p>
            </p:txBody>
          </p:sp>
          <p:sp>
            <p:nvSpPr>
              <p:cNvPr id="57362" name="Rectangle 157"/>
              <p:cNvSpPr>
                <a:spLocks noChangeArrowheads="1"/>
              </p:cNvSpPr>
              <p:nvPr/>
            </p:nvSpPr>
            <p:spPr bwMode="auto">
              <a:xfrm>
                <a:off x="1369219" y="3356769"/>
                <a:ext cx="1058863" cy="5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</a:rPr>
                  <a:t>Repair history file</a:t>
                </a:r>
              </a:p>
            </p:txBody>
          </p:sp>
        </p:grpSp>
      </p:grpSp>
      <p:pic>
        <p:nvPicPr>
          <p:cNvPr id="219303" name="Picture 167" descr="f17-3 compu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4" y="2697030"/>
            <a:ext cx="2249487" cy="182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9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9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9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Costs</a:t>
            </a:r>
          </a:p>
        </p:txBody>
      </p:sp>
      <p:sp>
        <p:nvSpPr>
          <p:cNvPr id="5939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traditional view attempted to 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balance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preventive and breakdown maintenance costs 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Typically this approach failed to consider the 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full costs of a breakdown</a:t>
            </a:r>
          </a:p>
          <a:p>
            <a:pPr marL="785813" lvl="1" indent="-3429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Inventory</a:t>
            </a:r>
          </a:p>
          <a:p>
            <a:pPr marL="785813" lvl="1" indent="-3429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Employee morale</a:t>
            </a:r>
          </a:p>
          <a:p>
            <a:pPr marL="785813" lvl="1" indent="-342900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Schedule unreliability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Costs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6089650" y="207435"/>
            <a:ext cx="1749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</a:t>
            </a:r>
            <a:r>
              <a:rPr lang="en-US" altLang="en-US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17.4 (a)</a:t>
            </a:r>
          </a:p>
        </p:txBody>
      </p:sp>
      <p:grpSp>
        <p:nvGrpSpPr>
          <p:cNvPr id="223236" name="Group 4"/>
          <p:cNvGrpSpPr>
            <a:grpSpLocks/>
          </p:cNvGrpSpPr>
          <p:nvPr/>
        </p:nvGrpSpPr>
        <p:grpSpPr bwMode="auto">
          <a:xfrm>
            <a:off x="3078163" y="1347788"/>
            <a:ext cx="3440112" cy="629841"/>
            <a:chOff x="1939" y="1284"/>
            <a:chExt cx="2167" cy="529"/>
          </a:xfrm>
        </p:grpSpPr>
        <p:sp>
          <p:nvSpPr>
            <p:cNvPr id="61459" name="Freeform 5"/>
            <p:cNvSpPr>
              <a:spLocks/>
            </p:cNvSpPr>
            <p:nvPr/>
          </p:nvSpPr>
          <p:spPr bwMode="auto">
            <a:xfrm>
              <a:off x="1939" y="1381"/>
              <a:ext cx="1642" cy="432"/>
            </a:xfrm>
            <a:custGeom>
              <a:avLst/>
              <a:gdLst>
                <a:gd name="T0" fmla="*/ 0 w 1642"/>
                <a:gd name="T1" fmla="*/ 331 h 432"/>
                <a:gd name="T2" fmla="*/ 208 w 1642"/>
                <a:gd name="T3" fmla="*/ 403 h 432"/>
                <a:gd name="T4" fmla="*/ 453 w 1642"/>
                <a:gd name="T5" fmla="*/ 432 h 432"/>
                <a:gd name="T6" fmla="*/ 741 w 1642"/>
                <a:gd name="T7" fmla="*/ 403 h 432"/>
                <a:gd name="T8" fmla="*/ 1096 w 1642"/>
                <a:gd name="T9" fmla="*/ 288 h 432"/>
                <a:gd name="T10" fmla="*/ 1410 w 1642"/>
                <a:gd name="T11" fmla="*/ 147 h 432"/>
                <a:gd name="T12" fmla="*/ 1642 w 1642"/>
                <a:gd name="T13" fmla="*/ 0 h 4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42"/>
                <a:gd name="T22" fmla="*/ 0 h 432"/>
                <a:gd name="T23" fmla="*/ 1642 w 1642"/>
                <a:gd name="T24" fmla="*/ 432 h 4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42" h="432">
                  <a:moveTo>
                    <a:pt x="0" y="331"/>
                  </a:moveTo>
                  <a:cubicBezTo>
                    <a:pt x="66" y="358"/>
                    <a:pt x="133" y="386"/>
                    <a:pt x="208" y="403"/>
                  </a:cubicBezTo>
                  <a:cubicBezTo>
                    <a:pt x="283" y="420"/>
                    <a:pt x="364" y="432"/>
                    <a:pt x="453" y="432"/>
                  </a:cubicBezTo>
                  <a:cubicBezTo>
                    <a:pt x="542" y="432"/>
                    <a:pt x="634" y="427"/>
                    <a:pt x="741" y="403"/>
                  </a:cubicBezTo>
                  <a:cubicBezTo>
                    <a:pt x="848" y="379"/>
                    <a:pt x="985" y="331"/>
                    <a:pt x="1096" y="288"/>
                  </a:cubicBezTo>
                  <a:cubicBezTo>
                    <a:pt x="1207" y="245"/>
                    <a:pt x="1319" y="195"/>
                    <a:pt x="1410" y="147"/>
                  </a:cubicBezTo>
                  <a:cubicBezTo>
                    <a:pt x="1501" y="99"/>
                    <a:pt x="1571" y="49"/>
                    <a:pt x="1642" y="0"/>
                  </a:cubicBezTo>
                </a:path>
              </a:pathLst>
            </a:cu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1460" name="Rectangle 6"/>
            <p:cNvSpPr>
              <a:spLocks noChangeArrowheads="1"/>
            </p:cNvSpPr>
            <p:nvPr/>
          </p:nvSpPr>
          <p:spPr bwMode="auto">
            <a:xfrm>
              <a:off x="3566" y="1284"/>
              <a:ext cx="54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Total costs</a:t>
              </a:r>
            </a:p>
          </p:txBody>
        </p:sp>
      </p:grpSp>
      <p:grpSp>
        <p:nvGrpSpPr>
          <p:cNvPr id="223239" name="Group 7"/>
          <p:cNvGrpSpPr>
            <a:grpSpLocks/>
          </p:cNvGrpSpPr>
          <p:nvPr/>
        </p:nvGrpSpPr>
        <p:grpSpPr bwMode="auto">
          <a:xfrm>
            <a:off x="2789239" y="2091929"/>
            <a:ext cx="4554537" cy="1247775"/>
            <a:chOff x="1757" y="1909"/>
            <a:chExt cx="2869" cy="1048"/>
          </a:xfrm>
        </p:grpSpPr>
        <p:sp>
          <p:nvSpPr>
            <p:cNvPr id="61457" name="Freeform 8"/>
            <p:cNvSpPr>
              <a:spLocks/>
            </p:cNvSpPr>
            <p:nvPr/>
          </p:nvSpPr>
          <p:spPr bwMode="auto">
            <a:xfrm>
              <a:off x="1757" y="1909"/>
              <a:ext cx="1795" cy="778"/>
            </a:xfrm>
            <a:custGeom>
              <a:avLst/>
              <a:gdLst>
                <a:gd name="T0" fmla="*/ 0 w 1795"/>
                <a:gd name="T1" fmla="*/ 0 h 778"/>
                <a:gd name="T2" fmla="*/ 355 w 1795"/>
                <a:gd name="T3" fmla="*/ 296 h 778"/>
                <a:gd name="T4" fmla="*/ 686 w 1795"/>
                <a:gd name="T5" fmla="*/ 491 h 778"/>
                <a:gd name="T6" fmla="*/ 1008 w 1795"/>
                <a:gd name="T7" fmla="*/ 638 h 778"/>
                <a:gd name="T8" fmla="*/ 1475 w 1795"/>
                <a:gd name="T9" fmla="*/ 755 h 778"/>
                <a:gd name="T10" fmla="*/ 1795 w 1795"/>
                <a:gd name="T11" fmla="*/ 776 h 7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95"/>
                <a:gd name="T19" fmla="*/ 0 h 778"/>
                <a:gd name="T20" fmla="*/ 1795 w 1795"/>
                <a:gd name="T21" fmla="*/ 778 h 7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95" h="778">
                  <a:moveTo>
                    <a:pt x="0" y="0"/>
                  </a:moveTo>
                  <a:cubicBezTo>
                    <a:pt x="120" y="107"/>
                    <a:pt x="241" y="214"/>
                    <a:pt x="355" y="296"/>
                  </a:cubicBezTo>
                  <a:cubicBezTo>
                    <a:pt x="469" y="378"/>
                    <a:pt x="577" y="434"/>
                    <a:pt x="686" y="491"/>
                  </a:cubicBezTo>
                  <a:cubicBezTo>
                    <a:pt x="795" y="548"/>
                    <a:pt x="876" y="594"/>
                    <a:pt x="1008" y="638"/>
                  </a:cubicBezTo>
                  <a:cubicBezTo>
                    <a:pt x="1140" y="682"/>
                    <a:pt x="1344" y="732"/>
                    <a:pt x="1475" y="755"/>
                  </a:cubicBezTo>
                  <a:cubicBezTo>
                    <a:pt x="1606" y="778"/>
                    <a:pt x="1700" y="777"/>
                    <a:pt x="1795" y="776"/>
                  </a:cubicBezTo>
                </a:path>
              </a:pathLst>
            </a:custGeom>
            <a:noFill/>
            <a:ln w="57150" cmpd="sng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1458" name="Rectangle 9"/>
            <p:cNvSpPr>
              <a:spLocks noChangeArrowheads="1"/>
            </p:cNvSpPr>
            <p:nvPr/>
          </p:nvSpPr>
          <p:spPr bwMode="auto">
            <a:xfrm>
              <a:off x="3558" y="2572"/>
              <a:ext cx="1068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Breakdown maintenance costs</a:t>
              </a:r>
            </a:p>
          </p:txBody>
        </p:sp>
      </p:grpSp>
      <p:grpSp>
        <p:nvGrpSpPr>
          <p:cNvPr id="223242" name="Group 10"/>
          <p:cNvGrpSpPr>
            <a:grpSpLocks/>
          </p:cNvGrpSpPr>
          <p:nvPr/>
        </p:nvGrpSpPr>
        <p:grpSpPr bwMode="auto">
          <a:xfrm>
            <a:off x="1716089" y="1123950"/>
            <a:ext cx="5510213" cy="2918222"/>
            <a:chOff x="1081" y="1096"/>
            <a:chExt cx="3471" cy="2451"/>
          </a:xfrm>
        </p:grpSpPr>
        <p:sp>
          <p:nvSpPr>
            <p:cNvPr id="61454" name="Freeform 11"/>
            <p:cNvSpPr>
              <a:spLocks/>
            </p:cNvSpPr>
            <p:nvPr/>
          </p:nvSpPr>
          <p:spPr bwMode="auto">
            <a:xfrm>
              <a:off x="1344" y="1096"/>
              <a:ext cx="3208" cy="2192"/>
            </a:xfrm>
            <a:custGeom>
              <a:avLst/>
              <a:gdLst>
                <a:gd name="T0" fmla="*/ 0 w 3208"/>
                <a:gd name="T1" fmla="*/ 0 h 2192"/>
                <a:gd name="T2" fmla="*/ 0 w 3208"/>
                <a:gd name="T3" fmla="*/ 2192 h 2192"/>
                <a:gd name="T4" fmla="*/ 3208 w 3208"/>
                <a:gd name="T5" fmla="*/ 2192 h 2192"/>
                <a:gd name="T6" fmla="*/ 0 60000 65536"/>
                <a:gd name="T7" fmla="*/ 0 60000 65536"/>
                <a:gd name="T8" fmla="*/ 0 60000 65536"/>
                <a:gd name="T9" fmla="*/ 0 w 3208"/>
                <a:gd name="T10" fmla="*/ 0 h 2192"/>
                <a:gd name="T11" fmla="*/ 3208 w 3208"/>
                <a:gd name="T12" fmla="*/ 2192 h 2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08" h="2192">
                  <a:moveTo>
                    <a:pt x="0" y="0"/>
                  </a:moveTo>
                  <a:lnTo>
                    <a:pt x="0" y="2192"/>
                  </a:lnTo>
                  <a:lnTo>
                    <a:pt x="3208" y="219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1455" name="Rectangle 12"/>
            <p:cNvSpPr>
              <a:spLocks noChangeArrowheads="1"/>
            </p:cNvSpPr>
            <p:nvPr/>
          </p:nvSpPr>
          <p:spPr bwMode="auto">
            <a:xfrm rot="16200000">
              <a:off x="898" y="2187"/>
              <a:ext cx="54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Costs</a:t>
              </a:r>
            </a:p>
          </p:txBody>
        </p:sp>
        <p:sp>
          <p:nvSpPr>
            <p:cNvPr id="61456" name="Rectangle 13"/>
            <p:cNvSpPr>
              <a:spLocks noChangeArrowheads="1"/>
            </p:cNvSpPr>
            <p:nvPr/>
          </p:nvSpPr>
          <p:spPr bwMode="auto">
            <a:xfrm>
              <a:off x="2880" y="3316"/>
              <a:ext cx="14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Maintenance commitment</a:t>
              </a:r>
            </a:p>
          </p:txBody>
        </p:sp>
      </p:grpSp>
      <p:sp>
        <p:nvSpPr>
          <p:cNvPr id="223246" name="Rectangle 14"/>
          <p:cNvSpPr>
            <a:spLocks noChangeArrowheads="1"/>
          </p:cNvSpPr>
          <p:nvPr/>
        </p:nvSpPr>
        <p:spPr bwMode="auto">
          <a:xfrm>
            <a:off x="3603626" y="4471988"/>
            <a:ext cx="1543692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Traditional View</a:t>
            </a:r>
          </a:p>
        </p:txBody>
      </p:sp>
      <p:grpSp>
        <p:nvGrpSpPr>
          <p:cNvPr id="223247" name="Group 15"/>
          <p:cNvGrpSpPr>
            <a:grpSpLocks/>
          </p:cNvGrpSpPr>
          <p:nvPr/>
        </p:nvGrpSpPr>
        <p:grpSpPr bwMode="auto">
          <a:xfrm>
            <a:off x="2133601" y="1874044"/>
            <a:ext cx="5197475" cy="1859756"/>
            <a:chOff x="1344" y="1726"/>
            <a:chExt cx="3274" cy="1562"/>
          </a:xfrm>
        </p:grpSpPr>
        <p:sp>
          <p:nvSpPr>
            <p:cNvPr id="223248" name="Line 16"/>
            <p:cNvSpPr>
              <a:spLocks noChangeShapeType="1"/>
            </p:cNvSpPr>
            <p:nvPr/>
          </p:nvSpPr>
          <p:spPr bwMode="auto">
            <a:xfrm flipV="1">
              <a:off x="1344" y="1960"/>
              <a:ext cx="2248" cy="1328"/>
            </a:xfrm>
            <a:prstGeom prst="line">
              <a:avLst/>
            </a:prstGeom>
            <a:noFill/>
            <a:ln w="57150" cmpd="sng">
              <a:solidFill>
                <a:schemeClr val="accent5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61453" name="Rectangle 17"/>
            <p:cNvSpPr>
              <a:spLocks noChangeArrowheads="1"/>
            </p:cNvSpPr>
            <p:nvPr/>
          </p:nvSpPr>
          <p:spPr bwMode="auto">
            <a:xfrm>
              <a:off x="3566" y="1726"/>
              <a:ext cx="1052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Preventive maintenance costs</a:t>
              </a:r>
            </a:p>
          </p:txBody>
        </p:sp>
      </p:grpSp>
      <p:sp>
        <p:nvSpPr>
          <p:cNvPr id="223250" name="Line 18"/>
          <p:cNvSpPr>
            <a:spLocks noChangeShapeType="1"/>
          </p:cNvSpPr>
          <p:nvPr/>
        </p:nvSpPr>
        <p:spPr bwMode="auto">
          <a:xfrm>
            <a:off x="3797300" y="1990725"/>
            <a:ext cx="0" cy="17430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223251" name="Group 19"/>
          <p:cNvGrpSpPr>
            <a:grpSpLocks/>
          </p:cNvGrpSpPr>
          <p:nvPr/>
        </p:nvGrpSpPr>
        <p:grpSpPr bwMode="auto">
          <a:xfrm>
            <a:off x="1670050" y="3762376"/>
            <a:ext cx="3105150" cy="644128"/>
            <a:chOff x="1052" y="3312"/>
            <a:chExt cx="1956" cy="541"/>
          </a:xfrm>
        </p:grpSpPr>
        <p:sp>
          <p:nvSpPr>
            <p:cNvPr id="61450" name="Rectangle 20"/>
            <p:cNvSpPr>
              <a:spLocks noChangeArrowheads="1"/>
            </p:cNvSpPr>
            <p:nvPr/>
          </p:nvSpPr>
          <p:spPr bwMode="auto">
            <a:xfrm>
              <a:off x="1052" y="3468"/>
              <a:ext cx="195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Optimal point (lowest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/>
                <a:t>cost maintenance policy)</a:t>
              </a:r>
            </a:p>
          </p:txBody>
        </p:sp>
        <p:sp>
          <p:nvSpPr>
            <p:cNvPr id="61451" name="Line 21"/>
            <p:cNvSpPr>
              <a:spLocks noChangeShapeType="1"/>
            </p:cNvSpPr>
            <p:nvPr/>
          </p:nvSpPr>
          <p:spPr bwMode="auto">
            <a:xfrm flipV="1">
              <a:off x="2096" y="3312"/>
              <a:ext cx="25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23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2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2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2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autoUpdateAnimBg="0"/>
      <p:bldP spid="223246" grpId="0" autoUpdateAnimBg="0"/>
      <p:bldP spid="2232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Costs</a:t>
            </a:r>
          </a:p>
        </p:txBody>
      </p:sp>
      <p:sp>
        <p:nvSpPr>
          <p:cNvPr id="63490" name="Rectangle 3"/>
          <p:cNvSpPr>
            <a:spLocks noChangeArrowheads="1"/>
          </p:cNvSpPr>
          <p:nvPr/>
        </p:nvSpPr>
        <p:spPr bwMode="auto">
          <a:xfrm>
            <a:off x="6592588" y="268534"/>
            <a:ext cx="1762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C000"/>
                </a:solidFill>
              </a:rPr>
              <a:t>Figure </a:t>
            </a:r>
            <a:r>
              <a:rPr lang="en-US" altLang="en-US" b="1">
                <a:solidFill>
                  <a:srgbClr val="00B0F0"/>
                </a:solidFill>
              </a:rPr>
              <a:t>17.4 (b)</a:t>
            </a:r>
          </a:p>
        </p:txBody>
      </p:sp>
      <p:grpSp>
        <p:nvGrpSpPr>
          <p:cNvPr id="63491" name="Group 4"/>
          <p:cNvGrpSpPr>
            <a:grpSpLocks/>
          </p:cNvGrpSpPr>
          <p:nvPr/>
        </p:nvGrpSpPr>
        <p:grpSpPr bwMode="auto">
          <a:xfrm>
            <a:off x="1716089" y="1181100"/>
            <a:ext cx="5510213" cy="2918222"/>
            <a:chOff x="1081" y="1096"/>
            <a:chExt cx="3471" cy="2451"/>
          </a:xfrm>
        </p:grpSpPr>
        <p:sp>
          <p:nvSpPr>
            <p:cNvPr id="63507" name="Freeform 5"/>
            <p:cNvSpPr>
              <a:spLocks/>
            </p:cNvSpPr>
            <p:nvPr/>
          </p:nvSpPr>
          <p:spPr bwMode="auto">
            <a:xfrm>
              <a:off x="1344" y="1096"/>
              <a:ext cx="3208" cy="2192"/>
            </a:xfrm>
            <a:custGeom>
              <a:avLst/>
              <a:gdLst>
                <a:gd name="T0" fmla="*/ 0 w 3208"/>
                <a:gd name="T1" fmla="*/ 0 h 2192"/>
                <a:gd name="T2" fmla="*/ 0 w 3208"/>
                <a:gd name="T3" fmla="*/ 2192 h 2192"/>
                <a:gd name="T4" fmla="*/ 3208 w 3208"/>
                <a:gd name="T5" fmla="*/ 2192 h 2192"/>
                <a:gd name="T6" fmla="*/ 0 60000 65536"/>
                <a:gd name="T7" fmla="*/ 0 60000 65536"/>
                <a:gd name="T8" fmla="*/ 0 60000 65536"/>
                <a:gd name="T9" fmla="*/ 0 w 3208"/>
                <a:gd name="T10" fmla="*/ 0 h 2192"/>
                <a:gd name="T11" fmla="*/ 3208 w 3208"/>
                <a:gd name="T12" fmla="*/ 2192 h 2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08" h="2192">
                  <a:moveTo>
                    <a:pt x="0" y="0"/>
                  </a:moveTo>
                  <a:lnTo>
                    <a:pt x="0" y="2192"/>
                  </a:lnTo>
                  <a:lnTo>
                    <a:pt x="3208" y="219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3508" name="Rectangle 6"/>
            <p:cNvSpPr>
              <a:spLocks noChangeArrowheads="1"/>
            </p:cNvSpPr>
            <p:nvPr/>
          </p:nvSpPr>
          <p:spPr bwMode="auto">
            <a:xfrm rot="16200000">
              <a:off x="898" y="2187"/>
              <a:ext cx="54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Costs</a:t>
              </a:r>
            </a:p>
          </p:txBody>
        </p:sp>
        <p:sp>
          <p:nvSpPr>
            <p:cNvPr id="63509" name="Rectangle 7"/>
            <p:cNvSpPr>
              <a:spLocks noChangeArrowheads="1"/>
            </p:cNvSpPr>
            <p:nvPr/>
          </p:nvSpPr>
          <p:spPr bwMode="auto">
            <a:xfrm>
              <a:off x="1672" y="3316"/>
              <a:ext cx="14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Maintenance commitment</a:t>
              </a:r>
            </a:p>
          </p:txBody>
        </p:sp>
      </p:grp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3692526" y="4529138"/>
            <a:ext cx="1404487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Full Cost View</a:t>
            </a:r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7092950" y="1190625"/>
            <a:ext cx="0" cy="2590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225290" name="Group 10"/>
          <p:cNvGrpSpPr>
            <a:grpSpLocks/>
          </p:cNvGrpSpPr>
          <p:nvPr/>
        </p:nvGrpSpPr>
        <p:grpSpPr bwMode="auto">
          <a:xfrm>
            <a:off x="4641850" y="3829051"/>
            <a:ext cx="3105150" cy="644128"/>
            <a:chOff x="1052" y="3312"/>
            <a:chExt cx="1956" cy="541"/>
          </a:xfrm>
        </p:grpSpPr>
        <p:sp>
          <p:nvSpPr>
            <p:cNvPr id="63505" name="Rectangle 11"/>
            <p:cNvSpPr>
              <a:spLocks noChangeArrowheads="1"/>
            </p:cNvSpPr>
            <p:nvPr/>
          </p:nvSpPr>
          <p:spPr bwMode="auto">
            <a:xfrm>
              <a:off x="1052" y="3468"/>
              <a:ext cx="195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Optimal point (lowest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/>
                <a:t>cost maintenance policy)</a:t>
              </a:r>
            </a:p>
          </p:txBody>
        </p:sp>
        <p:sp>
          <p:nvSpPr>
            <p:cNvPr id="63506" name="Line 12"/>
            <p:cNvSpPr>
              <a:spLocks noChangeShapeType="1"/>
            </p:cNvSpPr>
            <p:nvPr/>
          </p:nvSpPr>
          <p:spPr bwMode="auto">
            <a:xfrm flipV="1">
              <a:off x="2096" y="3312"/>
              <a:ext cx="25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25293" name="Group 13"/>
          <p:cNvGrpSpPr>
            <a:grpSpLocks/>
          </p:cNvGrpSpPr>
          <p:nvPr/>
        </p:nvGrpSpPr>
        <p:grpSpPr bwMode="auto">
          <a:xfrm>
            <a:off x="3763964" y="1158478"/>
            <a:ext cx="3309937" cy="1184672"/>
            <a:chOff x="2371" y="1077"/>
            <a:chExt cx="2085" cy="995"/>
          </a:xfrm>
        </p:grpSpPr>
        <p:sp>
          <p:nvSpPr>
            <p:cNvPr id="63503" name="Rectangle 14"/>
            <p:cNvSpPr>
              <a:spLocks noChangeArrowheads="1"/>
            </p:cNvSpPr>
            <p:nvPr/>
          </p:nvSpPr>
          <p:spPr bwMode="auto">
            <a:xfrm>
              <a:off x="3054" y="1328"/>
              <a:ext cx="54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Total costs</a:t>
              </a:r>
            </a:p>
          </p:txBody>
        </p:sp>
        <p:sp>
          <p:nvSpPr>
            <p:cNvPr id="63504" name="Freeform 15"/>
            <p:cNvSpPr>
              <a:spLocks/>
            </p:cNvSpPr>
            <p:nvPr/>
          </p:nvSpPr>
          <p:spPr bwMode="auto">
            <a:xfrm>
              <a:off x="2371" y="1077"/>
              <a:ext cx="2085" cy="995"/>
            </a:xfrm>
            <a:custGeom>
              <a:avLst/>
              <a:gdLst>
                <a:gd name="T0" fmla="*/ 0 w 10441"/>
                <a:gd name="T1" fmla="*/ 0 h 10002"/>
                <a:gd name="T2" fmla="*/ 325 w 10441"/>
                <a:gd name="T3" fmla="*/ 342 h 10002"/>
                <a:gd name="T4" fmla="*/ 736 w 10441"/>
                <a:gd name="T5" fmla="*/ 627 h 10002"/>
                <a:gd name="T6" fmla="*/ 1178 w 10441"/>
                <a:gd name="T7" fmla="*/ 835 h 10002"/>
                <a:gd name="T8" fmla="*/ 1629 w 10441"/>
                <a:gd name="T9" fmla="*/ 960 h 10002"/>
                <a:gd name="T10" fmla="*/ 1837 w 10441"/>
                <a:gd name="T11" fmla="*/ 995 h 10002"/>
                <a:gd name="T12" fmla="*/ 2085 w 10441"/>
                <a:gd name="T13" fmla="*/ 915 h 100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441" h="10002">
                  <a:moveTo>
                    <a:pt x="0" y="0"/>
                  </a:moveTo>
                  <a:cubicBezTo>
                    <a:pt x="506" y="1196"/>
                    <a:pt x="1012" y="2392"/>
                    <a:pt x="1627" y="3437"/>
                  </a:cubicBezTo>
                  <a:cubicBezTo>
                    <a:pt x="2243" y="4482"/>
                    <a:pt x="2974" y="5477"/>
                    <a:pt x="3686" y="6302"/>
                  </a:cubicBezTo>
                  <a:cubicBezTo>
                    <a:pt x="4397" y="7126"/>
                    <a:pt x="5153" y="7829"/>
                    <a:pt x="5899" y="8392"/>
                  </a:cubicBezTo>
                  <a:cubicBezTo>
                    <a:pt x="6645" y="8955"/>
                    <a:pt x="7607" y="9420"/>
                    <a:pt x="8157" y="9648"/>
                  </a:cubicBezTo>
                  <a:cubicBezTo>
                    <a:pt x="8707" y="9876"/>
                    <a:pt x="8892" y="9941"/>
                    <a:pt x="9199" y="10000"/>
                  </a:cubicBezTo>
                  <a:cubicBezTo>
                    <a:pt x="9506" y="10059"/>
                    <a:pt x="10308" y="9156"/>
                    <a:pt x="10441" y="9196"/>
                  </a:cubicBezTo>
                </a:path>
              </a:pathLst>
            </a:custGeom>
            <a:noFill/>
            <a:ln w="57150" cmpd="sng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25296" name="Group 16"/>
          <p:cNvGrpSpPr>
            <a:grpSpLocks/>
          </p:cNvGrpSpPr>
          <p:nvPr/>
        </p:nvGrpSpPr>
        <p:grpSpPr bwMode="auto">
          <a:xfrm>
            <a:off x="2422525" y="1138238"/>
            <a:ext cx="4660900" cy="2543175"/>
            <a:chOff x="1526" y="1060"/>
            <a:chExt cx="2936" cy="2136"/>
          </a:xfrm>
        </p:grpSpPr>
        <p:sp>
          <p:nvSpPr>
            <p:cNvPr id="63501" name="Rectangle 17"/>
            <p:cNvSpPr>
              <a:spLocks noChangeArrowheads="1"/>
            </p:cNvSpPr>
            <p:nvPr/>
          </p:nvSpPr>
          <p:spPr bwMode="auto">
            <a:xfrm>
              <a:off x="1526" y="1792"/>
              <a:ext cx="1068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Full cost of breakdowns</a:t>
              </a:r>
            </a:p>
          </p:txBody>
        </p:sp>
        <p:sp>
          <p:nvSpPr>
            <p:cNvPr id="63502" name="Freeform 18"/>
            <p:cNvSpPr>
              <a:spLocks/>
            </p:cNvSpPr>
            <p:nvPr/>
          </p:nvSpPr>
          <p:spPr bwMode="auto">
            <a:xfrm>
              <a:off x="2020" y="1060"/>
              <a:ext cx="2442" cy="2136"/>
            </a:xfrm>
            <a:custGeom>
              <a:avLst/>
              <a:gdLst>
                <a:gd name="T0" fmla="*/ 0 w 10025"/>
                <a:gd name="T1" fmla="*/ 0 h 10094"/>
                <a:gd name="T2" fmla="*/ 178 w 10025"/>
                <a:gd name="T3" fmla="*/ 408 h 10094"/>
                <a:gd name="T4" fmla="*/ 389 w 10025"/>
                <a:gd name="T5" fmla="*/ 781 h 10094"/>
                <a:gd name="T6" fmla="*/ 627 w 10025"/>
                <a:gd name="T7" fmla="*/ 1120 h 10094"/>
                <a:gd name="T8" fmla="*/ 951 w 10025"/>
                <a:gd name="T9" fmla="*/ 1497 h 10094"/>
                <a:gd name="T10" fmla="*/ 1340 w 10025"/>
                <a:gd name="T11" fmla="*/ 1808 h 10094"/>
                <a:gd name="T12" fmla="*/ 1714 w 10025"/>
                <a:gd name="T13" fmla="*/ 2009 h 10094"/>
                <a:gd name="T14" fmla="*/ 1931 w 10025"/>
                <a:gd name="T15" fmla="*/ 2094 h 10094"/>
                <a:gd name="T16" fmla="*/ 2234 w 10025"/>
                <a:gd name="T17" fmla="*/ 2132 h 10094"/>
                <a:gd name="T18" fmla="*/ 2442 w 10025"/>
                <a:gd name="T19" fmla="*/ 2136 h 100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025" h="10094">
                  <a:moveTo>
                    <a:pt x="0" y="0"/>
                  </a:moveTo>
                  <a:cubicBezTo>
                    <a:pt x="229" y="654"/>
                    <a:pt x="461" y="1314"/>
                    <a:pt x="729" y="1927"/>
                  </a:cubicBezTo>
                  <a:cubicBezTo>
                    <a:pt x="996" y="2542"/>
                    <a:pt x="1290" y="3132"/>
                    <a:pt x="1597" y="3692"/>
                  </a:cubicBezTo>
                  <a:cubicBezTo>
                    <a:pt x="1903" y="4251"/>
                    <a:pt x="2190" y="4728"/>
                    <a:pt x="2574" y="5292"/>
                  </a:cubicBezTo>
                  <a:cubicBezTo>
                    <a:pt x="2957" y="5855"/>
                    <a:pt x="3418" y="6533"/>
                    <a:pt x="3906" y="7074"/>
                  </a:cubicBezTo>
                  <a:cubicBezTo>
                    <a:pt x="4395" y="7615"/>
                    <a:pt x="4980" y="8142"/>
                    <a:pt x="5503" y="8546"/>
                  </a:cubicBezTo>
                  <a:cubicBezTo>
                    <a:pt x="6026" y="8952"/>
                    <a:pt x="6634" y="9268"/>
                    <a:pt x="7038" y="9493"/>
                  </a:cubicBezTo>
                  <a:cubicBezTo>
                    <a:pt x="7442" y="9718"/>
                    <a:pt x="7592" y="9762"/>
                    <a:pt x="7927" y="9894"/>
                  </a:cubicBezTo>
                  <a:cubicBezTo>
                    <a:pt x="8418" y="9998"/>
                    <a:pt x="8715" y="10024"/>
                    <a:pt x="9171" y="10076"/>
                  </a:cubicBezTo>
                  <a:cubicBezTo>
                    <a:pt x="9512" y="10100"/>
                    <a:pt x="9899" y="10075"/>
                    <a:pt x="10025" y="10094"/>
                  </a:cubicBezTo>
                </a:path>
              </a:pathLst>
            </a:custGeom>
            <a:noFill/>
            <a:ln w="57150" cmpd="sng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133600" y="2486025"/>
            <a:ext cx="4940300" cy="1304925"/>
            <a:chOff x="2133600" y="3314700"/>
            <a:chExt cx="4940300" cy="1739900"/>
          </a:xfrm>
        </p:grpSpPr>
        <p:sp>
          <p:nvSpPr>
            <p:cNvPr id="63499" name="Rectangle 20"/>
            <p:cNvSpPr>
              <a:spLocks noChangeArrowheads="1"/>
            </p:cNvSpPr>
            <p:nvPr/>
          </p:nvSpPr>
          <p:spPr bwMode="auto">
            <a:xfrm>
              <a:off x="2460625" y="3819525"/>
              <a:ext cx="1670050" cy="611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Preventive maintenance costs</a:t>
              </a:r>
            </a:p>
          </p:txBody>
        </p:sp>
        <p:cxnSp>
          <p:nvCxnSpPr>
            <p:cNvPr id="3" name="Straight Connector 2"/>
            <p:cNvCxnSpPr>
              <a:stCxn id="63507" idx="1"/>
            </p:cNvCxnSpPr>
            <p:nvPr/>
          </p:nvCxnSpPr>
          <p:spPr>
            <a:xfrm flipV="1">
              <a:off x="2133600" y="3314700"/>
              <a:ext cx="4940300" cy="1739900"/>
            </a:xfrm>
            <a:prstGeom prst="line">
              <a:avLst/>
            </a:prstGeom>
            <a:ln w="57150" cmpd="sng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6718300" y="2343150"/>
            <a:ext cx="6350" cy="1447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8" grpId="0" autoUpdateAnimBg="0"/>
      <p:bldP spid="225289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 Example</a:t>
            </a:r>
          </a:p>
        </p:txBody>
      </p:sp>
      <p:sp>
        <p:nvSpPr>
          <p:cNvPr id="65538" name="Content Placeholder 1"/>
          <p:cNvSpPr>
            <a:spLocks noGrp="1"/>
          </p:cNvSpPr>
          <p:nvPr>
            <p:ph idx="1"/>
          </p:nvPr>
        </p:nvSpPr>
        <p:spPr>
          <a:xfrm>
            <a:off x="571500" y="1038225"/>
            <a:ext cx="8229600" cy="885825"/>
          </a:xfrm>
        </p:spPr>
        <p:txBody>
          <a:bodyPr>
            <a:normAutofit/>
          </a:bodyPr>
          <a:lstStyle/>
          <a:p>
            <a:pPr marL="457200" indent="-411163">
              <a:buFont typeface="Wingdings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Should the firm contract for maintenance on their printers?</a:t>
            </a:r>
          </a:p>
        </p:txBody>
      </p:sp>
      <p:graphicFrame>
        <p:nvGraphicFramePr>
          <p:cNvPr id="227493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741020"/>
              </p:ext>
            </p:extLst>
          </p:nvPr>
        </p:nvGraphicFramePr>
        <p:xfrm>
          <a:off x="1181100" y="2066925"/>
          <a:ext cx="6959600" cy="1851612"/>
        </p:xfrm>
        <a:graphic>
          <a:graphicData uri="http://schemas.openxmlformats.org/drawingml/2006/table">
            <a:tbl>
              <a:tblPr/>
              <a:tblGrid>
                <a:gridCol w="2680734"/>
                <a:gridCol w="1827766"/>
                <a:gridCol w="558800"/>
                <a:gridCol w="1892300"/>
              </a:tblGrid>
              <a:tr h="480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BREAKDOWNS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MONTHS THAT BREAKDOWNS OCCURRED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4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4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4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431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:</a:t>
                      </a:r>
                    </a:p>
                  </a:txBody>
                  <a:tcPr marT="34286" marB="3428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</a:t>
                      </a: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625600" algn="r"/>
                        </a:tabLst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63" name="Rectangle 35"/>
          <p:cNvSpPr>
            <a:spLocks noChangeArrowheads="1"/>
          </p:cNvSpPr>
          <p:nvPr/>
        </p:nvSpPr>
        <p:spPr bwMode="auto">
          <a:xfrm>
            <a:off x="1973264" y="4132660"/>
            <a:ext cx="519588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Average cost of breakdown = $300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6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 Example</a:t>
            </a:r>
          </a:p>
        </p:txBody>
      </p:sp>
      <p:sp>
        <p:nvSpPr>
          <p:cNvPr id="67586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495300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Compute the expected number of breakdowns</a:t>
            </a:r>
          </a:p>
        </p:txBody>
      </p:sp>
      <p:graphicFrame>
        <p:nvGraphicFramePr>
          <p:cNvPr id="22942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31421"/>
              </p:ext>
            </p:extLst>
          </p:nvPr>
        </p:nvGraphicFramePr>
        <p:xfrm>
          <a:off x="571500" y="1800226"/>
          <a:ext cx="8026400" cy="97386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4700"/>
                <a:gridCol w="1968500"/>
                <a:gridCol w="2108200"/>
                <a:gridCol w="1905000"/>
              </a:tblGrid>
              <a:tr h="438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NUMBER OF BREAKDOWNS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FREQUENCY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NUMBER OF BREAKDOWNS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FREQUENCY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</a:tr>
              <a:tr h="253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2/20 = 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6/20 = .3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8/20 = .4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4/20 = .2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5" marB="342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9409" name="Group 33"/>
          <p:cNvGrpSpPr>
            <a:grpSpLocks/>
          </p:cNvGrpSpPr>
          <p:nvPr/>
        </p:nvGrpSpPr>
        <p:grpSpPr bwMode="auto">
          <a:xfrm>
            <a:off x="1054101" y="3103957"/>
            <a:ext cx="7026275" cy="600075"/>
            <a:chOff x="392" y="2847"/>
            <a:chExt cx="4426" cy="504"/>
          </a:xfrm>
        </p:grpSpPr>
        <p:sp>
          <p:nvSpPr>
            <p:cNvPr id="67609" name="Rectangle 34"/>
            <p:cNvSpPr>
              <a:spLocks noChangeArrowheads="1"/>
            </p:cNvSpPr>
            <p:nvPr/>
          </p:nvSpPr>
          <p:spPr bwMode="auto">
            <a:xfrm>
              <a:off x="1918" y="2847"/>
              <a:ext cx="278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/>
                <a:t>∑</a:t>
              </a:r>
            </a:p>
          </p:txBody>
        </p:sp>
        <p:sp>
          <p:nvSpPr>
            <p:cNvPr id="67610" name="Freeform 35"/>
            <p:cNvSpPr>
              <a:spLocks/>
            </p:cNvSpPr>
            <p:nvPr/>
          </p:nvSpPr>
          <p:spPr bwMode="auto">
            <a:xfrm>
              <a:off x="2228" y="2894"/>
              <a:ext cx="52" cy="408"/>
            </a:xfrm>
            <a:custGeom>
              <a:avLst/>
              <a:gdLst>
                <a:gd name="T0" fmla="*/ 52 w 52"/>
                <a:gd name="T1" fmla="*/ 0 h 260"/>
                <a:gd name="T2" fmla="*/ 0 w 52"/>
                <a:gd name="T3" fmla="*/ 0 h 260"/>
                <a:gd name="T4" fmla="*/ 0 w 52"/>
                <a:gd name="T5" fmla="*/ 408 h 260"/>
                <a:gd name="T6" fmla="*/ 52 w 52"/>
                <a:gd name="T7" fmla="*/ 408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"/>
                <a:gd name="T13" fmla="*/ 0 h 260"/>
                <a:gd name="T14" fmla="*/ 52 w 52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" h="260">
                  <a:moveTo>
                    <a:pt x="52" y="0"/>
                  </a:moveTo>
                  <a:lnTo>
                    <a:pt x="0" y="0"/>
                  </a:lnTo>
                  <a:lnTo>
                    <a:pt x="0" y="260"/>
                  </a:lnTo>
                  <a:lnTo>
                    <a:pt x="52" y="26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grpSp>
          <p:nvGrpSpPr>
            <p:cNvPr id="67611" name="Group 36"/>
            <p:cNvGrpSpPr>
              <a:grpSpLocks/>
            </p:cNvGrpSpPr>
            <p:nvPr/>
          </p:nvGrpSpPr>
          <p:grpSpPr bwMode="auto">
            <a:xfrm>
              <a:off x="2312" y="2922"/>
              <a:ext cx="1074" cy="429"/>
              <a:chOff x="2288" y="2929"/>
              <a:chExt cx="1074" cy="429"/>
            </a:xfrm>
          </p:grpSpPr>
          <p:sp>
            <p:nvSpPr>
              <p:cNvPr id="67621" name="Rectangle 37"/>
              <p:cNvSpPr>
                <a:spLocks noChangeArrowheads="1"/>
              </p:cNvSpPr>
              <p:nvPr/>
            </p:nvSpPr>
            <p:spPr bwMode="auto">
              <a:xfrm>
                <a:off x="2310" y="2929"/>
                <a:ext cx="1052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Number of breakdowns</a:t>
                </a:r>
              </a:p>
            </p:txBody>
          </p:sp>
          <p:sp>
            <p:nvSpPr>
              <p:cNvPr id="67622" name="AutoShape 38"/>
              <p:cNvSpPr>
                <a:spLocks noChangeArrowheads="1"/>
              </p:cNvSpPr>
              <p:nvPr/>
            </p:nvSpPr>
            <p:spPr bwMode="auto">
              <a:xfrm>
                <a:off x="2288" y="2937"/>
                <a:ext cx="992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67612" name="Group 39"/>
            <p:cNvGrpSpPr>
              <a:grpSpLocks/>
            </p:cNvGrpSpPr>
            <p:nvPr/>
          </p:nvGrpSpPr>
          <p:grpSpPr bwMode="auto">
            <a:xfrm>
              <a:off x="392" y="2922"/>
              <a:ext cx="1426" cy="429"/>
              <a:chOff x="432" y="2929"/>
              <a:chExt cx="1426" cy="429"/>
            </a:xfrm>
          </p:grpSpPr>
          <p:sp>
            <p:nvSpPr>
              <p:cNvPr id="67619" name="Rectangle 40"/>
              <p:cNvSpPr>
                <a:spLocks noChangeArrowheads="1"/>
              </p:cNvSpPr>
              <p:nvPr/>
            </p:nvSpPr>
            <p:spPr bwMode="auto">
              <a:xfrm>
                <a:off x="438" y="2929"/>
                <a:ext cx="1420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Expected number of breakdowns</a:t>
                </a:r>
              </a:p>
            </p:txBody>
          </p:sp>
          <p:sp>
            <p:nvSpPr>
              <p:cNvPr id="67620" name="AutoShape 41"/>
              <p:cNvSpPr>
                <a:spLocks noChangeArrowheads="1"/>
              </p:cNvSpPr>
              <p:nvPr/>
            </p:nvSpPr>
            <p:spPr bwMode="auto">
              <a:xfrm>
                <a:off x="432" y="2937"/>
                <a:ext cx="1360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67613" name="Group 42"/>
            <p:cNvGrpSpPr>
              <a:grpSpLocks/>
            </p:cNvGrpSpPr>
            <p:nvPr/>
          </p:nvGrpSpPr>
          <p:grpSpPr bwMode="auto">
            <a:xfrm>
              <a:off x="3568" y="2922"/>
              <a:ext cx="1250" cy="429"/>
              <a:chOff x="3624" y="2929"/>
              <a:chExt cx="1250" cy="429"/>
            </a:xfrm>
          </p:grpSpPr>
          <p:sp>
            <p:nvSpPr>
              <p:cNvPr id="67617" name="Rectangle 43"/>
              <p:cNvSpPr>
                <a:spLocks noChangeArrowheads="1"/>
              </p:cNvSpPr>
              <p:nvPr/>
            </p:nvSpPr>
            <p:spPr bwMode="auto">
              <a:xfrm>
                <a:off x="3638" y="2929"/>
                <a:ext cx="1236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Corresponding frequency</a:t>
                </a:r>
              </a:p>
            </p:txBody>
          </p:sp>
          <p:sp>
            <p:nvSpPr>
              <p:cNvPr id="67618" name="AutoShape 44"/>
              <p:cNvSpPr>
                <a:spLocks noChangeArrowheads="1"/>
              </p:cNvSpPr>
              <p:nvPr/>
            </p:nvSpPr>
            <p:spPr bwMode="auto">
              <a:xfrm>
                <a:off x="3624" y="2937"/>
                <a:ext cx="1160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sp>
          <p:nvSpPr>
            <p:cNvPr id="67614" name="Freeform 45"/>
            <p:cNvSpPr>
              <a:spLocks/>
            </p:cNvSpPr>
            <p:nvPr/>
          </p:nvSpPr>
          <p:spPr bwMode="auto">
            <a:xfrm flipH="1">
              <a:off x="4756" y="2894"/>
              <a:ext cx="52" cy="408"/>
            </a:xfrm>
            <a:custGeom>
              <a:avLst/>
              <a:gdLst>
                <a:gd name="T0" fmla="*/ 52 w 52"/>
                <a:gd name="T1" fmla="*/ 0 h 260"/>
                <a:gd name="T2" fmla="*/ 0 w 52"/>
                <a:gd name="T3" fmla="*/ 0 h 260"/>
                <a:gd name="T4" fmla="*/ 0 w 52"/>
                <a:gd name="T5" fmla="*/ 408 h 260"/>
                <a:gd name="T6" fmla="*/ 52 w 52"/>
                <a:gd name="T7" fmla="*/ 408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"/>
                <a:gd name="T13" fmla="*/ 0 h 260"/>
                <a:gd name="T14" fmla="*/ 52 w 52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" h="260">
                  <a:moveTo>
                    <a:pt x="52" y="0"/>
                  </a:moveTo>
                  <a:lnTo>
                    <a:pt x="0" y="0"/>
                  </a:lnTo>
                  <a:lnTo>
                    <a:pt x="0" y="260"/>
                  </a:lnTo>
                  <a:lnTo>
                    <a:pt x="52" y="26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7615" name="Rectangle 46"/>
            <p:cNvSpPr>
              <a:spLocks noChangeArrowheads="1"/>
            </p:cNvSpPr>
            <p:nvPr/>
          </p:nvSpPr>
          <p:spPr bwMode="auto">
            <a:xfrm>
              <a:off x="1774" y="2982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</a:t>
              </a:r>
            </a:p>
          </p:txBody>
        </p:sp>
        <p:sp>
          <p:nvSpPr>
            <p:cNvPr id="67616" name="Rectangle 47"/>
            <p:cNvSpPr>
              <a:spLocks noChangeArrowheads="1"/>
            </p:cNvSpPr>
            <p:nvPr/>
          </p:nvSpPr>
          <p:spPr bwMode="auto">
            <a:xfrm>
              <a:off x="3342" y="2982"/>
              <a:ext cx="18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x</a:t>
              </a:r>
            </a:p>
          </p:txBody>
        </p:sp>
      </p:grpSp>
      <p:sp>
        <p:nvSpPr>
          <p:cNvPr id="229424" name="Rectangle 48"/>
          <p:cNvSpPr>
            <a:spLocks noChangeArrowheads="1"/>
          </p:cNvSpPr>
          <p:nvPr/>
        </p:nvSpPr>
        <p:spPr bwMode="auto">
          <a:xfrm>
            <a:off x="3235325" y="3719512"/>
            <a:ext cx="36856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/>
              <a:t>= (0)(.1) + (1)(.4) + (2)(.3) + (3)(.2)</a:t>
            </a:r>
          </a:p>
          <a:p>
            <a:pPr>
              <a:spcAft>
                <a:spcPts val="600"/>
              </a:spcAft>
            </a:pPr>
            <a:r>
              <a:rPr lang="en-US" altLang="en-US"/>
              <a:t>= 0 + .4 + .6 + .6</a:t>
            </a:r>
          </a:p>
          <a:p>
            <a:pPr>
              <a:spcAft>
                <a:spcPts val="600"/>
              </a:spcAft>
            </a:pPr>
            <a:r>
              <a:rPr lang="en-US" altLang="en-US"/>
              <a:t>= 1.6 breakdowns / month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29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424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 Example</a:t>
            </a:r>
          </a:p>
        </p:txBody>
      </p:sp>
      <p:sp>
        <p:nvSpPr>
          <p:cNvPr id="69634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923925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 startAt="2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Compute the expected breakdown cost per month with no preventive maintenance</a:t>
            </a:r>
          </a:p>
        </p:txBody>
      </p:sp>
      <p:grpSp>
        <p:nvGrpSpPr>
          <p:cNvPr id="231428" name="Group 4"/>
          <p:cNvGrpSpPr>
            <a:grpSpLocks/>
          </p:cNvGrpSpPr>
          <p:nvPr/>
        </p:nvGrpSpPr>
        <p:grpSpPr bwMode="auto">
          <a:xfrm>
            <a:off x="1325564" y="2303863"/>
            <a:ext cx="6480175" cy="510778"/>
            <a:chOff x="771" y="1935"/>
            <a:chExt cx="4082" cy="429"/>
          </a:xfrm>
        </p:grpSpPr>
        <p:grpSp>
          <p:nvGrpSpPr>
            <p:cNvPr id="69637" name="Group 5"/>
            <p:cNvGrpSpPr>
              <a:grpSpLocks/>
            </p:cNvGrpSpPr>
            <p:nvPr/>
          </p:nvGrpSpPr>
          <p:grpSpPr bwMode="auto">
            <a:xfrm>
              <a:off x="771" y="1935"/>
              <a:ext cx="1298" cy="429"/>
              <a:chOff x="571" y="2455"/>
              <a:chExt cx="1298" cy="429"/>
            </a:xfrm>
          </p:grpSpPr>
          <p:sp>
            <p:nvSpPr>
              <p:cNvPr id="69646" name="Rectangle 6"/>
              <p:cNvSpPr>
                <a:spLocks noChangeArrowheads="1"/>
              </p:cNvSpPr>
              <p:nvPr/>
            </p:nvSpPr>
            <p:spPr bwMode="auto">
              <a:xfrm>
                <a:off x="593" y="2455"/>
                <a:ext cx="1276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Expected breakdown cost</a:t>
                </a:r>
              </a:p>
            </p:txBody>
          </p:sp>
          <p:sp>
            <p:nvSpPr>
              <p:cNvPr id="69647" name="AutoShape 7"/>
              <p:cNvSpPr>
                <a:spLocks noChangeArrowheads="1"/>
              </p:cNvSpPr>
              <p:nvPr/>
            </p:nvSpPr>
            <p:spPr bwMode="auto">
              <a:xfrm>
                <a:off x="571" y="2463"/>
                <a:ext cx="1256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69638" name="Group 8"/>
            <p:cNvGrpSpPr>
              <a:grpSpLocks/>
            </p:cNvGrpSpPr>
            <p:nvPr/>
          </p:nvGrpSpPr>
          <p:grpSpPr bwMode="auto">
            <a:xfrm>
              <a:off x="2331" y="1935"/>
              <a:ext cx="1426" cy="429"/>
              <a:chOff x="432" y="2929"/>
              <a:chExt cx="1426" cy="429"/>
            </a:xfrm>
          </p:grpSpPr>
          <p:sp>
            <p:nvSpPr>
              <p:cNvPr id="69644" name="Rectangle 9"/>
              <p:cNvSpPr>
                <a:spLocks noChangeArrowheads="1"/>
              </p:cNvSpPr>
              <p:nvPr/>
            </p:nvSpPr>
            <p:spPr bwMode="auto">
              <a:xfrm>
                <a:off x="438" y="2929"/>
                <a:ext cx="1420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Expected number of breakdowns</a:t>
                </a:r>
              </a:p>
            </p:txBody>
          </p:sp>
          <p:sp>
            <p:nvSpPr>
              <p:cNvPr id="69645" name="AutoShape 10"/>
              <p:cNvSpPr>
                <a:spLocks noChangeArrowheads="1"/>
              </p:cNvSpPr>
              <p:nvPr/>
            </p:nvSpPr>
            <p:spPr bwMode="auto">
              <a:xfrm>
                <a:off x="432" y="2937"/>
                <a:ext cx="1360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69639" name="Group 11"/>
            <p:cNvGrpSpPr>
              <a:grpSpLocks/>
            </p:cNvGrpSpPr>
            <p:nvPr/>
          </p:nvGrpSpPr>
          <p:grpSpPr bwMode="auto">
            <a:xfrm>
              <a:off x="3915" y="1935"/>
              <a:ext cx="938" cy="429"/>
              <a:chOff x="3899" y="2775"/>
              <a:chExt cx="938" cy="429"/>
            </a:xfrm>
          </p:grpSpPr>
          <p:sp>
            <p:nvSpPr>
              <p:cNvPr id="69642" name="Rectangle 12"/>
              <p:cNvSpPr>
                <a:spLocks noChangeArrowheads="1"/>
              </p:cNvSpPr>
              <p:nvPr/>
            </p:nvSpPr>
            <p:spPr bwMode="auto">
              <a:xfrm>
                <a:off x="3913" y="2775"/>
                <a:ext cx="924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Cost per breakdown</a:t>
                </a:r>
              </a:p>
            </p:txBody>
          </p:sp>
          <p:sp>
            <p:nvSpPr>
              <p:cNvPr id="69643" name="AutoShape 13"/>
              <p:cNvSpPr>
                <a:spLocks noChangeArrowheads="1"/>
              </p:cNvSpPr>
              <p:nvPr/>
            </p:nvSpPr>
            <p:spPr bwMode="auto">
              <a:xfrm>
                <a:off x="3899" y="2783"/>
                <a:ext cx="920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sp>
          <p:nvSpPr>
            <p:cNvPr id="69640" name="Rectangle 14"/>
            <p:cNvSpPr>
              <a:spLocks noChangeArrowheads="1"/>
            </p:cNvSpPr>
            <p:nvPr/>
          </p:nvSpPr>
          <p:spPr bwMode="auto">
            <a:xfrm>
              <a:off x="2073" y="1995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</a:t>
              </a:r>
            </a:p>
          </p:txBody>
        </p:sp>
        <p:sp>
          <p:nvSpPr>
            <p:cNvPr id="69641" name="Rectangle 15"/>
            <p:cNvSpPr>
              <a:spLocks noChangeArrowheads="1"/>
            </p:cNvSpPr>
            <p:nvPr/>
          </p:nvSpPr>
          <p:spPr bwMode="auto">
            <a:xfrm>
              <a:off x="3705" y="1995"/>
              <a:ext cx="18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x</a:t>
              </a:r>
            </a:p>
          </p:txBody>
        </p:sp>
      </p:grpSp>
      <p:sp>
        <p:nvSpPr>
          <p:cNvPr id="231440" name="Rectangle 16"/>
          <p:cNvSpPr>
            <a:spLocks noChangeArrowheads="1"/>
          </p:cNvSpPr>
          <p:nvPr/>
        </p:nvSpPr>
        <p:spPr bwMode="auto">
          <a:xfrm>
            <a:off x="3286125" y="2995612"/>
            <a:ext cx="1999265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/>
              <a:t>= (1.6)($300)</a:t>
            </a:r>
          </a:p>
          <a:p>
            <a:pPr>
              <a:spcAft>
                <a:spcPts val="600"/>
              </a:spcAft>
            </a:pPr>
            <a:r>
              <a:rPr lang="en-US" altLang="en-US"/>
              <a:t>= $480 per month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4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Maintenance Cost Example</a:t>
            </a:r>
          </a:p>
        </p:txBody>
      </p:sp>
      <p:sp>
        <p:nvSpPr>
          <p:cNvPr id="71682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561975"/>
          </a:xfrm>
        </p:spPr>
        <p:txBody>
          <a:bodyPr/>
          <a:lstStyle/>
          <a:p>
            <a:pPr marL="514350" indent="-514350">
              <a:buFont typeface="Arial" pitchFamily="34" charset="0"/>
              <a:buAutoNum type="arabicPeriod" startAt="3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Compute the cost of preventive maintenance</a:t>
            </a:r>
          </a:p>
        </p:txBody>
      </p:sp>
      <p:grpSp>
        <p:nvGrpSpPr>
          <p:cNvPr id="233476" name="Group 4"/>
          <p:cNvGrpSpPr>
            <a:grpSpLocks/>
          </p:cNvGrpSpPr>
          <p:nvPr/>
        </p:nvGrpSpPr>
        <p:grpSpPr bwMode="auto">
          <a:xfrm>
            <a:off x="747714" y="1933575"/>
            <a:ext cx="7623175" cy="720329"/>
            <a:chOff x="651" y="2336"/>
            <a:chExt cx="4802" cy="605"/>
          </a:xfrm>
        </p:grpSpPr>
        <p:grpSp>
          <p:nvGrpSpPr>
            <p:cNvPr id="71686" name="Group 5"/>
            <p:cNvGrpSpPr>
              <a:grpSpLocks/>
            </p:cNvGrpSpPr>
            <p:nvPr/>
          </p:nvGrpSpPr>
          <p:grpSpPr bwMode="auto">
            <a:xfrm>
              <a:off x="651" y="2408"/>
              <a:ext cx="1418" cy="429"/>
              <a:chOff x="651" y="2160"/>
              <a:chExt cx="1418" cy="429"/>
            </a:xfrm>
          </p:grpSpPr>
          <p:sp>
            <p:nvSpPr>
              <p:cNvPr id="71695" name="Rectangle 6"/>
              <p:cNvSpPr>
                <a:spLocks noChangeArrowheads="1"/>
              </p:cNvSpPr>
              <p:nvPr/>
            </p:nvSpPr>
            <p:spPr bwMode="auto">
              <a:xfrm>
                <a:off x="681" y="2160"/>
                <a:ext cx="1388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Preventive maintenance cost</a:t>
                </a:r>
              </a:p>
            </p:txBody>
          </p:sp>
          <p:sp>
            <p:nvSpPr>
              <p:cNvPr id="71696" name="AutoShape 7"/>
              <p:cNvSpPr>
                <a:spLocks noChangeArrowheads="1"/>
              </p:cNvSpPr>
              <p:nvPr/>
            </p:nvSpPr>
            <p:spPr bwMode="auto">
              <a:xfrm>
                <a:off x="651" y="2184"/>
                <a:ext cx="1409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71687" name="Group 8"/>
            <p:cNvGrpSpPr>
              <a:grpSpLocks/>
            </p:cNvGrpSpPr>
            <p:nvPr/>
          </p:nvGrpSpPr>
          <p:grpSpPr bwMode="auto">
            <a:xfrm>
              <a:off x="2300" y="2336"/>
              <a:ext cx="1695" cy="605"/>
              <a:chOff x="2300" y="2336"/>
              <a:chExt cx="1695" cy="605"/>
            </a:xfrm>
          </p:grpSpPr>
          <p:sp>
            <p:nvSpPr>
              <p:cNvPr id="71693" name="Rectangle 9"/>
              <p:cNvSpPr>
                <a:spLocks noChangeArrowheads="1"/>
              </p:cNvSpPr>
              <p:nvPr/>
            </p:nvSpPr>
            <p:spPr bwMode="auto">
              <a:xfrm>
                <a:off x="2337" y="2336"/>
                <a:ext cx="1652" cy="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Cost of expected breakdowns if service contract signed</a:t>
                </a:r>
              </a:p>
            </p:txBody>
          </p:sp>
          <p:sp>
            <p:nvSpPr>
              <p:cNvPr id="71694" name="AutoShape 10"/>
              <p:cNvSpPr>
                <a:spLocks noChangeArrowheads="1"/>
              </p:cNvSpPr>
              <p:nvPr/>
            </p:nvSpPr>
            <p:spPr bwMode="auto">
              <a:xfrm>
                <a:off x="2300" y="2360"/>
                <a:ext cx="1695" cy="480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71688" name="Group 11"/>
            <p:cNvGrpSpPr>
              <a:grpSpLocks/>
            </p:cNvGrpSpPr>
            <p:nvPr/>
          </p:nvGrpSpPr>
          <p:grpSpPr bwMode="auto">
            <a:xfrm>
              <a:off x="4211" y="2408"/>
              <a:ext cx="1242" cy="429"/>
              <a:chOff x="3875" y="2587"/>
              <a:chExt cx="1242" cy="429"/>
            </a:xfrm>
          </p:grpSpPr>
          <p:sp>
            <p:nvSpPr>
              <p:cNvPr id="71691" name="Rectangle 12"/>
              <p:cNvSpPr>
                <a:spLocks noChangeArrowheads="1"/>
              </p:cNvSpPr>
              <p:nvPr/>
            </p:nvSpPr>
            <p:spPr bwMode="auto">
              <a:xfrm>
                <a:off x="3881" y="2587"/>
                <a:ext cx="1236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Cost of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service contract</a:t>
                </a:r>
              </a:p>
            </p:txBody>
          </p:sp>
          <p:sp>
            <p:nvSpPr>
              <p:cNvPr id="71692" name="AutoShape 13"/>
              <p:cNvSpPr>
                <a:spLocks noChangeArrowheads="1"/>
              </p:cNvSpPr>
              <p:nvPr/>
            </p:nvSpPr>
            <p:spPr bwMode="auto">
              <a:xfrm>
                <a:off x="3875" y="2611"/>
                <a:ext cx="1240" cy="336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sp>
          <p:nvSpPr>
            <p:cNvPr id="71689" name="Rectangle 14"/>
            <p:cNvSpPr>
              <a:spLocks noChangeArrowheads="1"/>
            </p:cNvSpPr>
            <p:nvPr/>
          </p:nvSpPr>
          <p:spPr bwMode="auto">
            <a:xfrm flipV="1">
              <a:off x="2073" y="2468"/>
              <a:ext cx="20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</a:t>
              </a:r>
            </a:p>
          </p:txBody>
        </p:sp>
        <p:sp>
          <p:nvSpPr>
            <p:cNvPr id="71690" name="Rectangle 15"/>
            <p:cNvSpPr>
              <a:spLocks noChangeArrowheads="1"/>
            </p:cNvSpPr>
            <p:nvPr/>
          </p:nvSpPr>
          <p:spPr bwMode="auto">
            <a:xfrm>
              <a:off x="4001" y="2468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+</a:t>
              </a:r>
            </a:p>
          </p:txBody>
        </p:sp>
      </p:grpSp>
      <p:sp>
        <p:nvSpPr>
          <p:cNvPr id="233488" name="Rectangle 16"/>
          <p:cNvSpPr>
            <a:spLocks noChangeArrowheads="1"/>
          </p:cNvSpPr>
          <p:nvPr/>
        </p:nvSpPr>
        <p:spPr bwMode="auto">
          <a:xfrm>
            <a:off x="1347788" y="2858691"/>
            <a:ext cx="4968027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/>
              <a:t>= (1 breakdown / month)($300) + $150 / month</a:t>
            </a:r>
          </a:p>
          <a:p>
            <a:pPr>
              <a:spcAft>
                <a:spcPts val="600"/>
              </a:spcAft>
            </a:pPr>
            <a:r>
              <a:rPr lang="en-US" altLang="en-US"/>
              <a:t>= $450 / month</a:t>
            </a:r>
          </a:p>
        </p:txBody>
      </p:sp>
      <p:sp>
        <p:nvSpPr>
          <p:cNvPr id="233489" name="Rectangle 17"/>
          <p:cNvSpPr>
            <a:spLocks noChangeArrowheads="1"/>
          </p:cNvSpPr>
          <p:nvPr/>
        </p:nvSpPr>
        <p:spPr bwMode="auto">
          <a:xfrm>
            <a:off x="1217613" y="3782617"/>
            <a:ext cx="4500358" cy="693103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162000" tIns="190800" rIns="162000" bIns="190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Hire the service firm; it is less expensive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3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33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88" grpId="0" autoUpdateAnimBg="0"/>
      <p:bldP spid="23348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Increasing Repair Capabilities</a:t>
            </a:r>
          </a:p>
        </p:txBody>
      </p:sp>
      <p:sp>
        <p:nvSpPr>
          <p:cNvPr id="73730" name="Content Placeholder 1"/>
          <p:cNvSpPr>
            <a:spLocks noGrp="1"/>
          </p:cNvSpPr>
          <p:nvPr>
            <p:ph idx="1"/>
          </p:nvPr>
        </p:nvSpPr>
        <p:spPr>
          <a:xfrm>
            <a:off x="977900" y="1123951"/>
            <a:ext cx="7188200" cy="3394472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Well-trained personnel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Adequate resources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Ability to establish repair plan and priorities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Ability and authority to do material planning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Ability to identify the cause of breakdowns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+mj-lt"/>
                <a:cs typeface="Arial" pitchFamily="34" charset="0"/>
              </a:rPr>
              <a:t>Ability to design ways to extend MTBF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Increasing Repair Capabilities</a:t>
            </a:r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530225" y="1226344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C000"/>
                </a:solidFill>
              </a:rPr>
              <a:t>Figure </a:t>
            </a:r>
            <a:r>
              <a:rPr lang="en-US" altLang="en-US" sz="2000" b="1">
                <a:solidFill>
                  <a:srgbClr val="00B0F0"/>
                </a:solidFill>
              </a:rPr>
              <a:t>17.5</a:t>
            </a:r>
          </a:p>
        </p:txBody>
      </p:sp>
      <p:grpSp>
        <p:nvGrpSpPr>
          <p:cNvPr id="237591" name="Group 23"/>
          <p:cNvGrpSpPr>
            <a:grpSpLocks/>
          </p:cNvGrpSpPr>
          <p:nvPr/>
        </p:nvGrpSpPr>
        <p:grpSpPr bwMode="auto">
          <a:xfrm>
            <a:off x="727075" y="1834753"/>
            <a:ext cx="7759700" cy="2280047"/>
            <a:chOff x="458" y="1325"/>
            <a:chExt cx="4888" cy="1915"/>
          </a:xfrm>
        </p:grpSpPr>
        <p:sp>
          <p:nvSpPr>
            <p:cNvPr id="237579" name="AutoShape 11"/>
            <p:cNvSpPr>
              <a:spLocks noChangeArrowheads="1"/>
            </p:cNvSpPr>
            <p:nvPr/>
          </p:nvSpPr>
          <p:spPr bwMode="auto">
            <a:xfrm>
              <a:off x="496" y="1872"/>
              <a:ext cx="4832" cy="1104"/>
            </a:xfrm>
            <a:prstGeom prst="rtTriangle">
              <a:avLst/>
            </a:prstGeom>
            <a:gradFill rotWithShape="1">
              <a:gsLst>
                <a:gs pos="32000">
                  <a:schemeClr val="accent3">
                    <a:lumMod val="50000"/>
                  </a:schemeClr>
                </a:gs>
                <a:gs pos="100000">
                  <a:schemeClr val="accent3">
                    <a:lumMod val="9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458" y="1325"/>
              <a:ext cx="1052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Operator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/>
                <a:t>(autonomous maintenance)</a:t>
              </a:r>
            </a:p>
          </p:txBody>
        </p:sp>
        <p:sp>
          <p:nvSpPr>
            <p:cNvPr id="75782" name="Rectangle 6"/>
            <p:cNvSpPr>
              <a:spLocks noChangeArrowheads="1"/>
            </p:cNvSpPr>
            <p:nvPr/>
          </p:nvSpPr>
          <p:spPr bwMode="auto">
            <a:xfrm>
              <a:off x="1570" y="1472"/>
              <a:ext cx="1044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Maintenance department</a:t>
              </a:r>
            </a:p>
          </p:txBody>
        </p:sp>
        <p:sp>
          <p:nvSpPr>
            <p:cNvPr id="75783" name="Rectangle 7"/>
            <p:cNvSpPr>
              <a:spLocks noChangeArrowheads="1"/>
            </p:cNvSpPr>
            <p:nvPr/>
          </p:nvSpPr>
          <p:spPr bwMode="auto">
            <a:xfrm>
              <a:off x="2674" y="1472"/>
              <a:ext cx="123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Manufacturer’s field service</a:t>
              </a:r>
            </a:p>
          </p:txBody>
        </p:sp>
        <p:sp>
          <p:nvSpPr>
            <p:cNvPr id="75784" name="Rectangle 8"/>
            <p:cNvSpPr>
              <a:spLocks noChangeArrowheads="1"/>
            </p:cNvSpPr>
            <p:nvPr/>
          </p:nvSpPr>
          <p:spPr bwMode="auto">
            <a:xfrm>
              <a:off x="4147" y="1472"/>
              <a:ext cx="1042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Depot service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/>
                <a:t>(return equipment)</a:t>
              </a:r>
            </a:p>
          </p:txBody>
        </p:sp>
        <p:sp>
          <p:nvSpPr>
            <p:cNvPr id="75785" name="Text Box 17"/>
            <p:cNvSpPr txBox="1">
              <a:spLocks noChangeArrowheads="1"/>
            </p:cNvSpPr>
            <p:nvPr/>
          </p:nvSpPr>
          <p:spPr bwMode="auto">
            <a:xfrm>
              <a:off x="486" y="2975"/>
              <a:ext cx="168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Increasing Operator Ownership</a:t>
              </a:r>
            </a:p>
          </p:txBody>
        </p:sp>
        <p:sp>
          <p:nvSpPr>
            <p:cNvPr id="237590" name="AutoShape 22"/>
            <p:cNvSpPr>
              <a:spLocks noChangeArrowheads="1"/>
            </p:cNvSpPr>
            <p:nvPr/>
          </p:nvSpPr>
          <p:spPr bwMode="auto">
            <a:xfrm rot="10800000">
              <a:off x="504" y="1872"/>
              <a:ext cx="4832" cy="1104"/>
            </a:xfrm>
            <a:prstGeom prst="rtTriangle">
              <a:avLst/>
            </a:prstGeom>
            <a:gradFill flip="none" rotWithShape="0">
              <a:gsLst>
                <a:gs pos="0">
                  <a:schemeClr val="accent2">
                    <a:lumMod val="20000"/>
                    <a:lumOff val="80000"/>
                  </a:schemeClr>
                </a:gs>
                <a:gs pos="83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75787" name="Text Box 18"/>
            <p:cNvSpPr txBox="1">
              <a:spLocks noChangeArrowheads="1"/>
            </p:cNvSpPr>
            <p:nvPr/>
          </p:nvSpPr>
          <p:spPr bwMode="auto">
            <a:xfrm>
              <a:off x="3694" y="2975"/>
              <a:ext cx="122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Increasing Complexity</a:t>
              </a:r>
            </a:p>
          </p:txBody>
        </p:sp>
        <p:sp>
          <p:nvSpPr>
            <p:cNvPr id="75788" name="Line 19"/>
            <p:cNvSpPr>
              <a:spLocks noChangeShapeType="1"/>
            </p:cNvSpPr>
            <p:nvPr/>
          </p:nvSpPr>
          <p:spPr bwMode="auto">
            <a:xfrm>
              <a:off x="3818" y="3240"/>
              <a:ext cx="1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89" name="Line 21"/>
            <p:cNvSpPr>
              <a:spLocks noChangeShapeType="1"/>
            </p:cNvSpPr>
            <p:nvPr/>
          </p:nvSpPr>
          <p:spPr bwMode="auto">
            <a:xfrm flipH="1">
              <a:off x="486" y="3240"/>
              <a:ext cx="1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0" name="AutoShape 10"/>
            <p:cNvSpPr>
              <a:spLocks noChangeArrowheads="1"/>
            </p:cNvSpPr>
            <p:nvPr/>
          </p:nvSpPr>
          <p:spPr bwMode="auto">
            <a:xfrm flipH="1" flipV="1">
              <a:off x="496" y="1880"/>
              <a:ext cx="4832" cy="1104"/>
            </a:xfrm>
            <a:prstGeom prst="rtTriangl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75791" name="Rectangle 12"/>
            <p:cNvSpPr>
              <a:spLocks noChangeArrowheads="1"/>
            </p:cNvSpPr>
            <p:nvPr/>
          </p:nvSpPr>
          <p:spPr bwMode="auto">
            <a:xfrm>
              <a:off x="582" y="2356"/>
              <a:ext cx="2756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Preventive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maintenance costs less and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is faster the more we move to the left</a:t>
              </a:r>
            </a:p>
          </p:txBody>
        </p:sp>
        <p:sp>
          <p:nvSpPr>
            <p:cNvPr id="75792" name="Rectangle 13"/>
            <p:cNvSpPr>
              <a:spLocks noChangeArrowheads="1"/>
            </p:cNvSpPr>
            <p:nvPr/>
          </p:nvSpPr>
          <p:spPr bwMode="auto">
            <a:xfrm>
              <a:off x="3158" y="1968"/>
              <a:ext cx="157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Competence is higher as we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move to the right</a:t>
              </a:r>
            </a:p>
          </p:txBody>
        </p:sp>
        <p:sp>
          <p:nvSpPr>
            <p:cNvPr id="75793" name="Line 15"/>
            <p:cNvSpPr>
              <a:spLocks noChangeShapeType="1"/>
            </p:cNvSpPr>
            <p:nvPr/>
          </p:nvSpPr>
          <p:spPr bwMode="auto">
            <a:xfrm>
              <a:off x="488" y="1872"/>
              <a:ext cx="4848" cy="10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794" name="Rectangle 14"/>
            <p:cNvSpPr>
              <a:spLocks noChangeArrowheads="1"/>
            </p:cNvSpPr>
            <p:nvPr/>
          </p:nvSpPr>
          <p:spPr bwMode="auto">
            <a:xfrm>
              <a:off x="504" y="1872"/>
              <a:ext cx="4832" cy="109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3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Autonomous Maintenance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idx="1"/>
          </p:nvPr>
        </p:nvSpPr>
        <p:spPr>
          <a:xfrm>
            <a:off x="927100" y="1162051"/>
            <a:ext cx="7289800" cy="3394472"/>
          </a:xfrm>
        </p:spPr>
        <p:txBody>
          <a:bodyPr>
            <a:normAutofit lnSpcReduction="10000"/>
          </a:bodyPr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Employees accept responsibility for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Observe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Check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Adjust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Clean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Notify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>
                <a:latin typeface="Arial" pitchFamily="34" charset="0"/>
                <a:cs typeface="Arial" pitchFamily="34" charset="0"/>
              </a:rPr>
              <a:t>Predict failures, prevent breakdowns, prolong equipment life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Total Productive Maintenance (TPM)</a:t>
            </a:r>
          </a:p>
        </p:txBody>
      </p:sp>
      <p:sp>
        <p:nvSpPr>
          <p:cNvPr id="78850" name="Content Placeholder 1"/>
          <p:cNvSpPr>
            <a:spLocks noGrp="1"/>
          </p:cNvSpPr>
          <p:nvPr>
            <p:ph idx="1"/>
          </p:nvPr>
        </p:nvSpPr>
        <p:spPr>
          <a:xfrm>
            <a:off x="825500" y="1343025"/>
            <a:ext cx="7493000" cy="2543175"/>
          </a:xfrm>
        </p:spPr>
        <p:txBody>
          <a:bodyPr/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+mj-lt"/>
                <a:cs typeface="Arial" pitchFamily="34" charset="0"/>
              </a:rPr>
              <a:t>Designing machines that are reliable, easy to operate, and easy to maintain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+mj-lt"/>
                <a:cs typeface="Arial" pitchFamily="34" charset="0"/>
              </a:rPr>
              <a:t>Emphasizing total cost of ownership when purchasing machines, so that service and maintenance are included in the cost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0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Total Productive Maintenance (TPM)</a:t>
            </a:r>
          </a:p>
        </p:txBody>
      </p:sp>
      <p:sp>
        <p:nvSpPr>
          <p:cNvPr id="80898" name="Content Placeholder 1"/>
          <p:cNvSpPr>
            <a:spLocks noGrp="1"/>
          </p:cNvSpPr>
          <p:nvPr>
            <p:ph idx="1"/>
          </p:nvPr>
        </p:nvSpPr>
        <p:spPr>
          <a:xfrm>
            <a:off x="876300" y="1304926"/>
            <a:ext cx="7391400" cy="3394472"/>
          </a:xfrm>
        </p:spPr>
        <p:txBody>
          <a:bodyPr/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cs typeface="Arial" pitchFamily="34" charset="0"/>
              </a:rPr>
              <a:t>Developing preventive maintenance plans that utilize the best practices of operators, maintenance departments, and depot service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cs typeface="Arial" pitchFamily="34" charset="0"/>
              </a:rPr>
              <a:t>Training for autonomous maintenance so operators maintain their own machines and partner with maintenance personnel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38175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smtClean="0">
                <a:latin typeface="Arial" pitchFamily="34" charset="0"/>
                <a:cs typeface="Arial" pitchFamily="34" charset="0"/>
              </a:rPr>
              <a:t>More on Maintenance – 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idx="1"/>
          </p:nvPr>
        </p:nvSpPr>
        <p:spPr>
          <a:xfrm>
            <a:off x="1054100" y="1714500"/>
            <a:ext cx="7251700" cy="2838450"/>
          </a:xfrm>
        </p:spPr>
        <p:txBody>
          <a:bodyPr>
            <a:normAutofit fontScale="92500" lnSpcReduction="20000"/>
          </a:bodyPr>
          <a:lstStyle/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 simple redundancy formula</a:t>
            </a:r>
          </a:p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Problems with breakdown and preventive maintenance</a:t>
            </a:r>
          </a:p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Predictive maintenance</a:t>
            </a:r>
          </a:p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Predictive maintenance tools</a:t>
            </a:r>
          </a:p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Maintenance strategy implementation</a:t>
            </a:r>
          </a:p>
          <a:p>
            <a:pPr marL="503237" indent="-457200"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Effective reliability</a:t>
            </a:r>
          </a:p>
        </p:txBody>
      </p:sp>
      <p:sp>
        <p:nvSpPr>
          <p:cNvPr id="82947" name="Text Box 4"/>
          <p:cNvSpPr txBox="1">
            <a:spLocks noChangeArrowheads="1"/>
          </p:cNvSpPr>
          <p:nvPr/>
        </p:nvSpPr>
        <p:spPr bwMode="auto">
          <a:xfrm>
            <a:off x="2295525" y="872729"/>
            <a:ext cx="61766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4400" b="1" i="1">
                <a:solidFill>
                  <a:schemeClr val="tx2"/>
                </a:solidFill>
              </a:rPr>
              <a:t>Supplemental Material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834" name="Rectangle 1026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Providing Redundancy – </a:t>
            </a:r>
            <a:br>
              <a:rPr lang="en-US" dirty="0"/>
            </a:br>
            <a:r>
              <a:rPr lang="en-US" dirty="0"/>
              <a:t>An Alternate Formula</a:t>
            </a:r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742950"/>
          </a:xfrm>
        </p:spPr>
        <p:txBody>
          <a:bodyPr>
            <a:normAutofit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1800" smtClean="0">
                <a:latin typeface="+mj-lt"/>
                <a:cs typeface="Arial" pitchFamily="34" charset="0"/>
              </a:rPr>
              <a:t>The reliability of one pump =</a:t>
            </a:r>
            <a:br>
              <a:rPr lang="en-US" altLang="en-US" sz="1800" smtClean="0">
                <a:latin typeface="+mj-lt"/>
                <a:cs typeface="Arial" pitchFamily="34" charset="0"/>
              </a:rPr>
            </a:br>
            <a:r>
              <a:rPr lang="en-US" altLang="en-US" sz="1800" smtClean="0">
                <a:latin typeface="+mj-lt"/>
                <a:cs typeface="Arial" pitchFamily="34" charset="0"/>
              </a:rPr>
              <a:t>The probability of one pump not failing = 0.8</a:t>
            </a:r>
          </a:p>
        </p:txBody>
      </p:sp>
      <p:sp>
        <p:nvSpPr>
          <p:cNvPr id="2424839" name="Rectangle 1031"/>
          <p:cNvSpPr>
            <a:spLocks noChangeArrowheads="1"/>
          </p:cNvSpPr>
          <p:nvPr/>
        </p:nvSpPr>
        <p:spPr bwMode="auto">
          <a:xfrm>
            <a:off x="1698626" y="1857375"/>
            <a:ext cx="616267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(failing) = 1- </a:t>
            </a: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(not failing) = 1 - 0.8 = .2  </a:t>
            </a:r>
          </a:p>
        </p:txBody>
      </p:sp>
      <p:sp>
        <p:nvSpPr>
          <p:cNvPr id="2" name="Rectangle 1031"/>
          <p:cNvSpPr>
            <a:spLocks noChangeArrowheads="1"/>
          </p:cNvSpPr>
          <p:nvPr/>
        </p:nvSpPr>
        <p:spPr bwMode="auto">
          <a:xfrm>
            <a:off x="1698626" y="2892029"/>
            <a:ext cx="667067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(failure of both pumps) =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i="1">
                <a:latin typeface="+mj-lt"/>
              </a:rPr>
              <a:t>	P</a:t>
            </a:r>
            <a:r>
              <a:rPr lang="en-US" altLang="en-US">
                <a:latin typeface="+mj-lt"/>
              </a:rPr>
              <a:t>(failure) pump #1  x  </a:t>
            </a: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(failure) pump #2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(failure of both pumps) = 0.2  x 0.2  = .04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i="1">
                <a:latin typeface="+mj-lt"/>
              </a:rPr>
              <a:t>P</a:t>
            </a:r>
            <a:r>
              <a:rPr lang="en-US" altLang="en-US">
                <a:latin typeface="+mj-lt"/>
              </a:rPr>
              <a:t>(at least one pump working) = 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>
                <a:latin typeface="+mj-lt"/>
              </a:rPr>
              <a:t>	1.0 - .04 = .96</a:t>
            </a:r>
          </a:p>
        </p:txBody>
      </p:sp>
      <p:sp>
        <p:nvSpPr>
          <p:cNvPr id="251910" name="Text Box 6"/>
          <p:cNvSpPr txBox="1">
            <a:spLocks noChangeArrowheads="1"/>
          </p:cNvSpPr>
          <p:nvPr/>
        </p:nvSpPr>
        <p:spPr bwMode="auto">
          <a:xfrm>
            <a:off x="454025" y="2213373"/>
            <a:ext cx="57404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+mj-lt"/>
                <a:ea typeface="MS PGothic" pitchFamily="34" charset="-128"/>
              </a:rPr>
              <a:t>If there are two pumps with the same probability of not failing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42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4839" grpId="0"/>
      <p:bldP spid="2" grpId="0"/>
      <p:bldP spid="2519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93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Problems With Breakdown Maintenance</a:t>
            </a:r>
          </a:p>
        </p:txBody>
      </p:sp>
      <p:sp>
        <p:nvSpPr>
          <p:cNvPr id="86018" name="Content Placeholder 1"/>
          <p:cNvSpPr>
            <a:spLocks noGrp="1"/>
          </p:cNvSpPr>
          <p:nvPr>
            <p:ph idx="1"/>
          </p:nvPr>
        </p:nvSpPr>
        <p:spPr>
          <a:xfrm>
            <a:off x="863600" y="1295401"/>
            <a:ext cx="7429500" cy="3394472"/>
          </a:xfrm>
        </p:spPr>
        <p:txBody>
          <a:bodyPr/>
          <a:lstStyle/>
          <a:p>
            <a:pPr marL="395288" indent="-34925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Run it till it breaks”</a:t>
            </a:r>
          </a:p>
          <a:p>
            <a:pPr marL="852488" lvl="1" indent="-409575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Might be ok for low criticality equipment or redundant systems</a:t>
            </a:r>
          </a:p>
          <a:p>
            <a:pPr marL="852488" lvl="1" indent="-409575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Could be disastrous for mission-critical plant machinery or equipment</a:t>
            </a:r>
          </a:p>
          <a:p>
            <a:pPr marL="852488" lvl="1" indent="-409575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Not permissible for systems that could imperil life or limb (like aircraft)</a:t>
            </a:r>
          </a:p>
          <a:p>
            <a:pPr>
              <a:buFont typeface="Courier New" pitchFamily="49" charset="0"/>
              <a:buChar char="o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Problems With Preventive Maintenance</a:t>
            </a:r>
          </a:p>
        </p:txBody>
      </p:sp>
      <p:sp>
        <p:nvSpPr>
          <p:cNvPr id="88066" name="Content Placeholder 1"/>
          <p:cNvSpPr>
            <a:spLocks noGrp="1"/>
          </p:cNvSpPr>
          <p:nvPr>
            <p:ph idx="1"/>
          </p:nvPr>
        </p:nvSpPr>
        <p:spPr>
          <a:xfrm>
            <a:off x="800100" y="1295401"/>
            <a:ext cx="7543800" cy="3394472"/>
          </a:xfrm>
        </p:spPr>
        <p:txBody>
          <a:bodyPr/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cs typeface="Arial" pitchFamily="34" charset="0"/>
              </a:rPr>
              <a:t>Fix it  “whether or not it is broken”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Scheduled replacement or adjustment of parts/equipment with a well-established service life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Typical example – plant relamping</a:t>
            </a:r>
          </a:p>
          <a:p>
            <a:pPr marL="803275" lvl="1" indent="-360363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Sometimes misapplied</a:t>
            </a:r>
          </a:p>
          <a:p>
            <a:pPr marL="1149350" lvl="2" indent="-349250">
              <a:buFont typeface="Wingdings" pitchFamily="2" charset="2"/>
              <a:buChar char="§"/>
            </a:pPr>
            <a:r>
              <a:rPr lang="en-US" altLang="en-US" smtClean="0">
                <a:cs typeface="Arial" pitchFamily="34" charset="0"/>
              </a:rPr>
              <a:t>Replacing old but still good bearings</a:t>
            </a:r>
          </a:p>
          <a:p>
            <a:pPr marL="1149350" lvl="2" indent="-349250">
              <a:buFont typeface="Wingdings" pitchFamily="2" charset="2"/>
              <a:buChar char="§"/>
            </a:pPr>
            <a:r>
              <a:rPr lang="en-US" altLang="en-US" smtClean="0">
                <a:cs typeface="Arial" pitchFamily="34" charset="0"/>
              </a:rPr>
              <a:t>Over-tightening electrical lugs in switchgear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93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Another Maintenance Strategy</a:t>
            </a:r>
          </a:p>
        </p:txBody>
      </p:sp>
      <p:sp>
        <p:nvSpPr>
          <p:cNvPr id="90114" name="Content Placeholder 1"/>
          <p:cNvSpPr>
            <a:spLocks noGrp="1"/>
          </p:cNvSpPr>
          <p:nvPr>
            <p:ph idx="1"/>
          </p:nvPr>
        </p:nvSpPr>
        <p:spPr>
          <a:xfrm>
            <a:off x="457200" y="1228725"/>
            <a:ext cx="8229600" cy="3476625"/>
          </a:xfrm>
        </p:spPr>
        <p:txBody>
          <a:bodyPr>
            <a:normAutofit fontScale="92500" lnSpcReduction="20000"/>
          </a:bodyPr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z="2800" b="1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Predictive maintenance 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– Using advanced technology to monitor equipment and predict failures</a:t>
            </a:r>
          </a:p>
          <a:p>
            <a:pPr marL="914400" lvl="1" indent="-471488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Using technology to detect and predict imminent equipment failure</a:t>
            </a:r>
          </a:p>
          <a:p>
            <a:pPr marL="914400" lvl="1" indent="-471488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Visual inspection and/or scheduled measurements of vibration, temperature, oil and water quality</a:t>
            </a:r>
          </a:p>
          <a:p>
            <a:pPr marL="914400" lvl="1" indent="-471488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Measurements are compared to a “healthy” baseline</a:t>
            </a:r>
          </a:p>
          <a:p>
            <a:pPr marL="914400" lvl="1" indent="-471488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Equipment that is trending towards failure can be scheduled for repair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Predictive Maintenance Tools</a:t>
            </a:r>
          </a:p>
        </p:txBody>
      </p:sp>
      <p:sp>
        <p:nvSpPr>
          <p:cNvPr id="92162" name="Content Placeholder 1"/>
          <p:cNvSpPr>
            <a:spLocks noGrp="1"/>
          </p:cNvSpPr>
          <p:nvPr>
            <p:ph idx="1"/>
          </p:nvPr>
        </p:nvSpPr>
        <p:spPr>
          <a:xfrm>
            <a:off x="1003300" y="1152526"/>
            <a:ext cx="7137400" cy="3394472"/>
          </a:xfrm>
        </p:spPr>
        <p:txBody>
          <a:bodyPr/>
          <a:lstStyle/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Vibration analysis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Infrared Thermography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Oil and Water Analysis</a:t>
            </a:r>
          </a:p>
          <a:p>
            <a:pPr marL="503237" indent="-457200"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Other Tools:</a:t>
            </a:r>
          </a:p>
          <a:p>
            <a:pPr marL="914400" lvl="1" indent="-346075">
              <a:buFont typeface="Wingdings" pitchFamily="2" charset="2"/>
              <a:buChar char="§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Ultrasonic testing</a:t>
            </a:r>
          </a:p>
          <a:p>
            <a:pPr marL="914400" lvl="1" indent="-346075">
              <a:buFont typeface="Wingdings" pitchFamily="2" charset="2"/>
              <a:buChar char="§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Liquid Penetrant Dye testing</a:t>
            </a:r>
          </a:p>
          <a:p>
            <a:pPr marL="914400" lvl="1" indent="-346075">
              <a:buFont typeface="Wingdings" pitchFamily="2" charset="2"/>
              <a:buChar char="§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Shock Pulse Measurement (SPM)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Predictive Maintenance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Vibration </a:t>
            </a:r>
            <a:r>
              <a:rPr lang="en-US" dirty="0"/>
              <a:t>Analysis</a:t>
            </a:r>
          </a:p>
        </p:txBody>
      </p:sp>
      <p:sp>
        <p:nvSpPr>
          <p:cNvPr id="94210" name="Content Placeholder 1"/>
          <p:cNvSpPr>
            <a:spLocks noGrp="1"/>
          </p:cNvSpPr>
          <p:nvPr>
            <p:ph idx="1"/>
          </p:nvPr>
        </p:nvSpPr>
        <p:spPr>
          <a:xfrm>
            <a:off x="736600" y="1257301"/>
            <a:ext cx="7747000" cy="3394472"/>
          </a:xfrm>
        </p:spPr>
        <p:txBody>
          <a:bodyPr>
            <a:normAutofit fontScale="92500" lnSpcReduction="20000"/>
          </a:bodyPr>
          <a:lstStyle/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Using sensitive transducers and instruments to detect and analyze vibration</a:t>
            </a:r>
          </a:p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Typically used on expensive, mission-critical equipment–large turbines, motors, engines or gearboxes</a:t>
            </a:r>
          </a:p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Sophisticated frequency (FFT) analysis can pinpoint the exact moving part that is worn or defective</a:t>
            </a:r>
          </a:p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Can utilize a monitoring service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Predictive Maintenance Infrared (IR) Thermography</a:t>
            </a:r>
          </a:p>
        </p:txBody>
      </p:sp>
      <p:sp>
        <p:nvSpPr>
          <p:cNvPr id="96258" name="Content Placeholder 1"/>
          <p:cNvSpPr>
            <a:spLocks noGrp="1"/>
          </p:cNvSpPr>
          <p:nvPr>
            <p:ph idx="1"/>
          </p:nvPr>
        </p:nvSpPr>
        <p:spPr>
          <a:xfrm>
            <a:off x="635000" y="1314450"/>
            <a:ext cx="7886700" cy="3394472"/>
          </a:xfrm>
        </p:spPr>
        <p:txBody>
          <a:bodyPr>
            <a:normAutofit/>
          </a:bodyPr>
          <a:lstStyle/>
          <a:p>
            <a:pPr marL="503237" indent="-457200">
              <a:lnSpc>
                <a:spcPct val="90000"/>
              </a:lnSpc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Using IR cameras to look for temperature “hot spots” on equipment</a:t>
            </a:r>
          </a:p>
          <a:p>
            <a:pPr marL="503237" indent="-457200">
              <a:lnSpc>
                <a:spcPct val="90000"/>
              </a:lnSpc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Typically used to check electrical equipment for wiring problems or poor/loose connections</a:t>
            </a:r>
          </a:p>
          <a:p>
            <a:pPr marL="503237" indent="-457200">
              <a:lnSpc>
                <a:spcPct val="90000"/>
              </a:lnSpc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Can also be used to look for “cold (wet) spots” when inspecting roofs for leaks</a:t>
            </a:r>
          </a:p>
          <a:p>
            <a:pPr marL="503237" indent="-457200">
              <a:lnSpc>
                <a:spcPct val="90000"/>
              </a:lnSpc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High quality IR cameras are expensive – most pay for IR thermography services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Predictive Maintenance </a:t>
            </a:r>
            <a:br>
              <a:rPr lang="en-US" dirty="0"/>
            </a:br>
            <a:r>
              <a:rPr lang="en-US" dirty="0"/>
              <a:t>Oil and Water Analysis</a:t>
            </a:r>
          </a:p>
        </p:txBody>
      </p:sp>
      <p:sp>
        <p:nvSpPr>
          <p:cNvPr id="98306" name="Content Placeholder 1"/>
          <p:cNvSpPr>
            <a:spLocks noGrp="1"/>
          </p:cNvSpPr>
          <p:nvPr>
            <p:ph idx="1"/>
          </p:nvPr>
        </p:nvSpPr>
        <p:spPr>
          <a:xfrm>
            <a:off x="673100" y="1390651"/>
            <a:ext cx="7797800" cy="3394472"/>
          </a:xfrm>
        </p:spPr>
        <p:txBody>
          <a:bodyPr>
            <a:normAutofit fontScale="92500" lnSpcReduction="20000"/>
          </a:bodyPr>
          <a:lstStyle/>
          <a:p>
            <a:pPr marL="503237" indent="-457200">
              <a:lnSpc>
                <a:spcPct val="110000"/>
              </a:lnSpc>
              <a:buSzPct val="88000"/>
              <a:buFont typeface="Wingdings 2" pitchFamily="18" charset="2"/>
              <a:buChar char=""/>
            </a:pPr>
            <a:r>
              <a:rPr lang="en-US" altLang="en-US">
                <a:latin typeface="+mj-lt"/>
                <a:cs typeface="Arial" pitchFamily="34" charset="0"/>
              </a:rPr>
              <a:t>Taking oil samples from large gearboxes, compressors or turbines for chemical and particle analysis</a:t>
            </a:r>
          </a:p>
          <a:p>
            <a:pPr lvl="2">
              <a:buFont typeface="Courier New" pitchFamily="49" charset="0"/>
              <a:buChar char="o"/>
            </a:pPr>
            <a:r>
              <a:rPr lang="en-US" altLang="en-US" sz="2000" smtClean="0">
                <a:latin typeface="+mj-lt"/>
                <a:cs typeface="Arial" pitchFamily="34" charset="0"/>
              </a:rPr>
              <a:t>Particle size can indicate abnormal wear</a:t>
            </a:r>
          </a:p>
          <a:p>
            <a:pPr marL="503237" indent="-457200">
              <a:lnSpc>
                <a:spcPct val="110000"/>
              </a:lnSpc>
              <a:buSzPct val="88000"/>
              <a:buFont typeface="Wingdings 2" pitchFamily="18" charset="2"/>
              <a:buChar char=""/>
            </a:pPr>
            <a:r>
              <a:rPr lang="en-US" altLang="en-US">
                <a:latin typeface="+mj-lt"/>
                <a:cs typeface="Arial" pitchFamily="34" charset="0"/>
              </a:rPr>
              <a:t>Taking cooling water samples for analysis – can detect excessive rust, acidity, or microbiological fouling</a:t>
            </a:r>
          </a:p>
          <a:p>
            <a:pPr marL="503237" indent="-457200">
              <a:lnSpc>
                <a:spcPct val="110000"/>
              </a:lnSpc>
              <a:buSzPct val="88000"/>
              <a:buFont typeface="Wingdings 2" pitchFamily="18" charset="2"/>
              <a:buChar char=""/>
            </a:pPr>
            <a:r>
              <a:rPr lang="en-US" altLang="en-US">
                <a:latin typeface="+mj-lt"/>
                <a:cs typeface="Arial" pitchFamily="34" charset="0"/>
              </a:rPr>
              <a:t>Services usually provided by oil vendors and water treatment companies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800" smtClean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Predictive Maintenance </a:t>
            </a:r>
            <a:br>
              <a:rPr lang="en-US" dirty="0"/>
            </a:br>
            <a:r>
              <a:rPr lang="en-US" dirty="0"/>
              <a:t>Other Tools and Techniques</a:t>
            </a:r>
          </a:p>
        </p:txBody>
      </p:sp>
      <p:sp>
        <p:nvSpPr>
          <p:cNvPr id="100354" name="Content Placeholder 1"/>
          <p:cNvSpPr>
            <a:spLocks noGrp="1"/>
          </p:cNvSpPr>
          <p:nvPr>
            <p:ph idx="1"/>
          </p:nvPr>
        </p:nvSpPr>
        <p:spPr>
          <a:xfrm>
            <a:off x="584200" y="1323976"/>
            <a:ext cx="7975600" cy="3394472"/>
          </a:xfrm>
        </p:spPr>
        <p:txBody>
          <a:bodyPr>
            <a:normAutofit/>
          </a:bodyPr>
          <a:lstStyle/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Ultrasonic and dye testing – used to find stress cracks in tubes, turbine blades and load bearing structures</a:t>
            </a:r>
          </a:p>
          <a:p>
            <a:pPr lvl="2">
              <a:buFont typeface="Courier New" pitchFamily="49" charset="0"/>
              <a:buChar char="o"/>
            </a:pPr>
            <a:r>
              <a:rPr lang="en-US" altLang="en-US" sz="2000" smtClean="0">
                <a:latin typeface="+mj-lt"/>
                <a:cs typeface="Arial" pitchFamily="34" charset="0"/>
              </a:rPr>
              <a:t>Ultrasonic waves sent through metal</a:t>
            </a:r>
          </a:p>
          <a:p>
            <a:pPr lvl="2">
              <a:buFont typeface="Courier New" pitchFamily="49" charset="0"/>
              <a:buChar char="o"/>
            </a:pPr>
            <a:r>
              <a:rPr lang="en-US" altLang="en-US" sz="2000" smtClean="0">
                <a:latin typeface="+mj-lt"/>
                <a:cs typeface="Arial" pitchFamily="34" charset="0"/>
              </a:rPr>
              <a:t>Surface coated with red dye, then cleaned off, dye shows cracks</a:t>
            </a:r>
          </a:p>
          <a:p>
            <a:pPr marL="503237" indent="-457200">
              <a:buSzPct val="88000"/>
              <a:buFont typeface="Wingdings 2" pitchFamily="18" charset="2"/>
              <a:buChar char=""/>
            </a:pPr>
            <a:r>
              <a:rPr lang="en-US" altLang="en-US" sz="2600">
                <a:latin typeface="+mj-lt"/>
                <a:cs typeface="Arial" pitchFamily="34" charset="0"/>
              </a:rPr>
              <a:t>Shock-pulse testing – a specialized form of vibration analysis used to detect flaws in ball or roller bearings at high frequency (32kHz)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1375" y="47625"/>
            <a:ext cx="8302625" cy="1020763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Maintenance Strategy Comparison</a:t>
            </a:r>
          </a:p>
        </p:txBody>
      </p:sp>
      <p:graphicFrame>
        <p:nvGraphicFramePr>
          <p:cNvPr id="270339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53715"/>
              </p:ext>
            </p:extLst>
          </p:nvPr>
        </p:nvGraphicFramePr>
        <p:xfrm>
          <a:off x="542926" y="1558529"/>
          <a:ext cx="8113713" cy="326623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22425"/>
                <a:gridCol w="1498600"/>
                <a:gridCol w="1843088"/>
                <a:gridCol w="1527175"/>
                <a:gridCol w="1622425"/>
              </a:tblGrid>
              <a:tr h="502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MAINTENANCE STRATEGY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8" marB="3510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8" marB="3510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DISADVANTAGES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8" marB="3510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RESOURCES/ TECHNOLOGY REQUIRED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8" marB="3510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APPLICATION EXAMPLE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8" marB="3510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Breakdown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 prior work required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Disruption of production, injury or death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May need labor/parts at odd hours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Office copier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Preventive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Work can be scheduled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cost, may replace healthy components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Need to obtain   labor/parts for repairs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Plant relamping,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machine 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lubrication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Predictive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Impending failures can be detected &amp; work scheduled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costs, costs for detection equipment and services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Vibration, IR analysis equipment or purchased services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Vibration and oil analysis of a large gearbox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0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1375" y="352425"/>
            <a:ext cx="8302625" cy="801688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Maintenance Strategy Implementation</a:t>
            </a:r>
          </a:p>
        </p:txBody>
      </p:sp>
      <p:grpSp>
        <p:nvGrpSpPr>
          <p:cNvPr id="272387" name="Group 3"/>
          <p:cNvGrpSpPr>
            <a:grpSpLocks/>
          </p:cNvGrpSpPr>
          <p:nvPr/>
        </p:nvGrpSpPr>
        <p:grpSpPr bwMode="auto">
          <a:xfrm>
            <a:off x="977901" y="1490663"/>
            <a:ext cx="7278688" cy="3301603"/>
            <a:chOff x="384" y="1252"/>
            <a:chExt cx="4585" cy="2773"/>
          </a:xfrm>
        </p:grpSpPr>
        <p:sp>
          <p:nvSpPr>
            <p:cNvPr id="104452" name="Freeform 4"/>
            <p:cNvSpPr>
              <a:spLocks/>
            </p:cNvSpPr>
            <p:nvPr/>
          </p:nvSpPr>
          <p:spPr bwMode="auto">
            <a:xfrm>
              <a:off x="736" y="2376"/>
              <a:ext cx="4120" cy="1264"/>
            </a:xfrm>
            <a:custGeom>
              <a:avLst/>
              <a:gdLst>
                <a:gd name="T0" fmla="*/ 0 w 4120"/>
                <a:gd name="T1" fmla="*/ 0 h 1264"/>
                <a:gd name="T2" fmla="*/ 0 w 4120"/>
                <a:gd name="T3" fmla="*/ 1264 h 1264"/>
                <a:gd name="T4" fmla="*/ 4120 w 4120"/>
                <a:gd name="T5" fmla="*/ 1264 h 1264"/>
                <a:gd name="T6" fmla="*/ 4120 w 4120"/>
                <a:gd name="T7" fmla="*/ 928 h 1264"/>
                <a:gd name="T8" fmla="*/ 0 w 4120"/>
                <a:gd name="T9" fmla="*/ 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20"/>
                <a:gd name="T16" fmla="*/ 0 h 1264"/>
                <a:gd name="T17" fmla="*/ 4120 w 4120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20" h="1264">
                  <a:moveTo>
                    <a:pt x="0" y="0"/>
                  </a:moveTo>
                  <a:lnTo>
                    <a:pt x="0" y="1264"/>
                  </a:lnTo>
                  <a:lnTo>
                    <a:pt x="4120" y="1264"/>
                  </a:lnTo>
                  <a:lnTo>
                    <a:pt x="4120" y="9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72389" name="Freeform 5"/>
            <p:cNvSpPr>
              <a:spLocks/>
            </p:cNvSpPr>
            <p:nvPr/>
          </p:nvSpPr>
          <p:spPr bwMode="auto">
            <a:xfrm>
              <a:off x="728" y="1736"/>
              <a:ext cx="4128" cy="1680"/>
            </a:xfrm>
            <a:custGeom>
              <a:avLst/>
              <a:gdLst>
                <a:gd name="T0" fmla="*/ 0 w 4128"/>
                <a:gd name="T1" fmla="*/ 0 h 1680"/>
                <a:gd name="T2" fmla="*/ 0 w 4128"/>
                <a:gd name="T3" fmla="*/ 704 h 1680"/>
                <a:gd name="T4" fmla="*/ 4128 w 4128"/>
                <a:gd name="T5" fmla="*/ 1680 h 1680"/>
                <a:gd name="T6" fmla="*/ 4128 w 4128"/>
                <a:gd name="T7" fmla="*/ 1272 h 1680"/>
                <a:gd name="T8" fmla="*/ 0 w 4128"/>
                <a:gd name="T9" fmla="*/ 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8" h="1680">
                  <a:moveTo>
                    <a:pt x="0" y="0"/>
                  </a:moveTo>
                  <a:lnTo>
                    <a:pt x="0" y="704"/>
                  </a:lnTo>
                  <a:lnTo>
                    <a:pt x="4128" y="1680"/>
                  </a:lnTo>
                  <a:lnTo>
                    <a:pt x="4128" y="1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j-lt"/>
                <a:cs typeface="+mn-cs"/>
              </a:endParaRPr>
            </a:p>
          </p:txBody>
        </p:sp>
        <p:sp>
          <p:nvSpPr>
            <p:cNvPr id="104454" name="Freeform 6"/>
            <p:cNvSpPr>
              <a:spLocks/>
            </p:cNvSpPr>
            <p:nvPr/>
          </p:nvSpPr>
          <p:spPr bwMode="auto">
            <a:xfrm>
              <a:off x="728" y="1528"/>
              <a:ext cx="4128" cy="1544"/>
            </a:xfrm>
            <a:custGeom>
              <a:avLst/>
              <a:gdLst>
                <a:gd name="T0" fmla="*/ 0 w 4128"/>
                <a:gd name="T1" fmla="*/ 8 h 1544"/>
                <a:gd name="T2" fmla="*/ 0 w 4128"/>
                <a:gd name="T3" fmla="*/ 256 h 1544"/>
                <a:gd name="T4" fmla="*/ 4128 w 4128"/>
                <a:gd name="T5" fmla="*/ 1544 h 1544"/>
                <a:gd name="T6" fmla="*/ 4128 w 4128"/>
                <a:gd name="T7" fmla="*/ 0 h 1544"/>
                <a:gd name="T8" fmla="*/ 0 w 4128"/>
                <a:gd name="T9" fmla="*/ 8 h 1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28"/>
                <a:gd name="T16" fmla="*/ 0 h 1544"/>
                <a:gd name="T17" fmla="*/ 4128 w 4128"/>
                <a:gd name="T18" fmla="*/ 1544 h 1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28" h="1544">
                  <a:moveTo>
                    <a:pt x="0" y="8"/>
                  </a:moveTo>
                  <a:lnTo>
                    <a:pt x="0" y="256"/>
                  </a:lnTo>
                  <a:lnTo>
                    <a:pt x="4128" y="1544"/>
                  </a:lnTo>
                  <a:lnTo>
                    <a:pt x="412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104455" name="Freeform 7"/>
            <p:cNvSpPr>
              <a:spLocks/>
            </p:cNvSpPr>
            <p:nvPr/>
          </p:nvSpPr>
          <p:spPr bwMode="auto">
            <a:xfrm>
              <a:off x="728" y="1520"/>
              <a:ext cx="4136" cy="2112"/>
            </a:xfrm>
            <a:custGeom>
              <a:avLst/>
              <a:gdLst>
                <a:gd name="T0" fmla="*/ 0 w 4136"/>
                <a:gd name="T1" fmla="*/ 0 h 2112"/>
                <a:gd name="T2" fmla="*/ 0 w 4136"/>
                <a:gd name="T3" fmla="*/ 2112 h 2112"/>
                <a:gd name="T4" fmla="*/ 4136 w 4136"/>
                <a:gd name="T5" fmla="*/ 2112 h 2112"/>
                <a:gd name="T6" fmla="*/ 0 60000 65536"/>
                <a:gd name="T7" fmla="*/ 0 60000 65536"/>
                <a:gd name="T8" fmla="*/ 0 60000 65536"/>
                <a:gd name="T9" fmla="*/ 0 w 4136"/>
                <a:gd name="T10" fmla="*/ 0 h 2112"/>
                <a:gd name="T11" fmla="*/ 4136 w 4136"/>
                <a:gd name="T12" fmla="*/ 2112 h 2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36" h="2112">
                  <a:moveTo>
                    <a:pt x="0" y="0"/>
                  </a:moveTo>
                  <a:lnTo>
                    <a:pt x="0" y="2112"/>
                  </a:lnTo>
                  <a:lnTo>
                    <a:pt x="4136" y="211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104456" name="Text Box 8"/>
            <p:cNvSpPr txBox="1">
              <a:spLocks noChangeArrowheads="1"/>
            </p:cNvSpPr>
            <p:nvPr/>
          </p:nvSpPr>
          <p:spPr bwMode="auto">
            <a:xfrm>
              <a:off x="1254" y="3025"/>
              <a:ext cx="63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+mj-lt"/>
                </a:rPr>
                <a:t>Breakdown</a:t>
              </a:r>
            </a:p>
          </p:txBody>
        </p:sp>
        <p:sp>
          <p:nvSpPr>
            <p:cNvPr id="104457" name="Text Box 9"/>
            <p:cNvSpPr txBox="1">
              <a:spLocks noChangeArrowheads="1"/>
            </p:cNvSpPr>
            <p:nvPr/>
          </p:nvSpPr>
          <p:spPr bwMode="auto">
            <a:xfrm>
              <a:off x="1510" y="2337"/>
              <a:ext cx="59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+mj-lt"/>
                </a:rPr>
                <a:t>Preventive</a:t>
              </a:r>
            </a:p>
          </p:txBody>
        </p:sp>
        <p:sp>
          <p:nvSpPr>
            <p:cNvPr id="104458" name="Text Box 10"/>
            <p:cNvSpPr txBox="1">
              <a:spLocks noChangeArrowheads="1"/>
            </p:cNvSpPr>
            <p:nvPr/>
          </p:nvSpPr>
          <p:spPr bwMode="auto">
            <a:xfrm>
              <a:off x="2638" y="1897"/>
              <a:ext cx="56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+mj-lt"/>
                </a:rPr>
                <a:t>Predictive</a:t>
              </a:r>
            </a:p>
          </p:txBody>
        </p:sp>
        <p:sp>
          <p:nvSpPr>
            <p:cNvPr id="104459" name="Text Box 11"/>
            <p:cNvSpPr txBox="1">
              <a:spLocks noChangeArrowheads="1"/>
            </p:cNvSpPr>
            <p:nvPr/>
          </p:nvSpPr>
          <p:spPr bwMode="auto">
            <a:xfrm>
              <a:off x="582" y="3656"/>
              <a:ext cx="438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77800" algn="ctr"/>
                  <a:tab pos="901700" algn="ctr"/>
                  <a:tab pos="1612900" algn="ctr"/>
                  <a:tab pos="2336800" algn="ctr"/>
                  <a:tab pos="3048000" algn="ctr"/>
                  <a:tab pos="3771900" algn="ctr"/>
                  <a:tab pos="4483100" algn="ctr"/>
                  <a:tab pos="5207000" algn="ctr"/>
                  <a:tab pos="5918200" algn="ctr"/>
                  <a:tab pos="6642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+mj-lt"/>
                  <a:ea typeface="MS PGothic" pitchFamily="34" charset="-128"/>
                </a:rPr>
                <a:t>	1	2	3	4	5	6	7	8	9	10</a:t>
              </a:r>
            </a:p>
          </p:txBody>
        </p:sp>
        <p:sp>
          <p:nvSpPr>
            <p:cNvPr id="104460" name="Text Box 12"/>
            <p:cNvSpPr txBox="1">
              <a:spLocks noChangeArrowheads="1"/>
            </p:cNvSpPr>
            <p:nvPr/>
          </p:nvSpPr>
          <p:spPr bwMode="auto">
            <a:xfrm>
              <a:off x="2606" y="3792"/>
              <a:ext cx="2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+mj-lt"/>
                </a:rPr>
                <a:t>Year</a:t>
              </a:r>
            </a:p>
          </p:txBody>
        </p:sp>
        <p:sp>
          <p:nvSpPr>
            <p:cNvPr id="104461" name="Text Box 13"/>
            <p:cNvSpPr txBox="1">
              <a:spLocks noChangeArrowheads="1"/>
            </p:cNvSpPr>
            <p:nvPr/>
          </p:nvSpPr>
          <p:spPr bwMode="auto">
            <a:xfrm>
              <a:off x="384" y="1252"/>
              <a:ext cx="327" cy="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100%</a:t>
              </a:r>
            </a:p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80%</a:t>
              </a:r>
            </a:p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60%</a:t>
              </a:r>
            </a:p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40%</a:t>
              </a:r>
            </a:p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20%</a:t>
              </a:r>
            </a:p>
            <a:p>
              <a:pPr algn="r">
                <a:lnSpc>
                  <a:spcPct val="270000"/>
                </a:lnSpc>
              </a:pPr>
              <a:r>
                <a:rPr lang="en-US" altLang="en-US" sz="1200">
                  <a:latin typeface="+mj-lt"/>
                </a:rPr>
                <a:t>0%</a:t>
              </a:r>
            </a:p>
          </p:txBody>
        </p:sp>
      </p:grpSp>
      <p:sp>
        <p:nvSpPr>
          <p:cNvPr id="272398" name="Text Box 14"/>
          <p:cNvSpPr txBox="1">
            <a:spLocks noChangeArrowheads="1"/>
          </p:cNvSpPr>
          <p:nvPr/>
        </p:nvSpPr>
        <p:spPr bwMode="auto">
          <a:xfrm>
            <a:off x="1419225" y="1369219"/>
            <a:ext cx="43064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latin typeface="+mj-lt"/>
              </a:rPr>
              <a:t>Percentage of Maintenance Time by Strategy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2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27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Is Predictive Maintenance </a:t>
            </a:r>
            <a:br>
              <a:rPr lang="en-US" dirty="0"/>
            </a:br>
            <a:r>
              <a:rPr lang="en-US" dirty="0"/>
              <a:t>Cost Effective?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00" y="1352551"/>
            <a:ext cx="7899400" cy="3394472"/>
          </a:xfrm>
        </p:spPr>
        <p:txBody>
          <a:bodyPr>
            <a:normAutofit/>
          </a:bodyPr>
          <a:lstStyle/>
          <a:p>
            <a:pPr marL="503237" indent="-457200">
              <a:buFont typeface="Arial Unicode MS" pitchFamily="34" charset="-128"/>
              <a:buChar char="◉"/>
            </a:pPr>
            <a:r>
              <a:rPr lang="en-US" altLang="en-US" sz="2800" smtClean="0">
                <a:latin typeface="+mj-lt"/>
                <a:cs typeface="Arial" pitchFamily="34" charset="0"/>
              </a:rPr>
              <a:t>In most industries the average rate of return is 7:1 to 35:1 for each predictive maintenance dollar spent</a:t>
            </a:r>
          </a:p>
          <a:p>
            <a:pPr marL="503237" indent="-457200">
              <a:buFont typeface="Arial Unicode MS" pitchFamily="34" charset="-128"/>
              <a:buChar char="◉"/>
            </a:pPr>
            <a:r>
              <a:rPr lang="en-US" altLang="en-US" sz="2800" smtClean="0">
                <a:latin typeface="+mj-lt"/>
                <a:cs typeface="Arial" pitchFamily="34" charset="0"/>
              </a:rPr>
              <a:t>Vibration analysis, IR thermography and oil/water analysis are all economically proven technologies</a:t>
            </a:r>
          </a:p>
          <a:p>
            <a:pPr marL="503237" indent="-457200">
              <a:buFont typeface="Arial Unicode MS" pitchFamily="34" charset="-128"/>
              <a:buChar char="◉"/>
            </a:pPr>
            <a:r>
              <a:rPr lang="en-US" altLang="en-US" sz="2800" smtClean="0">
                <a:latin typeface="+mj-lt"/>
                <a:cs typeface="Arial" pitchFamily="34" charset="0"/>
              </a:rPr>
              <a:t>The real savings is the avoidance of manufacturing downtime – especially crucial in JIT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8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Predictive Maintenance and  Effective Reliability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6100" y="1266826"/>
            <a:ext cx="8089900" cy="3394472"/>
          </a:xfrm>
        </p:spPr>
        <p:txBody>
          <a:bodyPr rtlCol="0">
            <a:noAutofit/>
          </a:bodyPr>
          <a:lstStyle/>
          <a:p>
            <a:pPr marL="503237" indent="-457200" fontAlgn="auto">
              <a:buFont typeface="Arial Unicode MS" pitchFamily="34" charset="-128"/>
              <a:buChar char="◉"/>
              <a:defRPr/>
            </a:pPr>
            <a:r>
              <a:rPr lang="en-US" sz="2400" dirty="0">
                <a:latin typeface="+mj-lt"/>
                <a:cs typeface="Arial" pitchFamily="34" charset="0"/>
              </a:rPr>
              <a:t>Effective Reliability (Reff) is an extension of Reliability that includes the probability of failure times the probability </a:t>
            </a:r>
            <a:r>
              <a:rPr lang="en-US" sz="2400" dirty="0">
                <a:latin typeface="+mj-lt"/>
                <a:cs typeface="Arial" pitchFamily="34" charset="0"/>
              </a:rPr>
              <a:t>of </a:t>
            </a:r>
            <a:r>
              <a:rPr lang="en-US" sz="2400" dirty="0">
                <a:latin typeface="+mj-lt"/>
                <a:cs typeface="Arial" pitchFamily="34" charset="0"/>
              </a:rPr>
              <a:t>not detecting imminent failure</a:t>
            </a:r>
          </a:p>
          <a:p>
            <a:pPr marL="503237" indent="-457200" fontAlgn="auto">
              <a:spcAft>
                <a:spcPts val="2400"/>
              </a:spcAft>
              <a:buFont typeface="Arial Unicode MS" pitchFamily="34" charset="-128"/>
              <a:buChar char="◉"/>
              <a:defRPr/>
            </a:pPr>
            <a:r>
              <a:rPr lang="en-US" sz="2400" dirty="0">
                <a:latin typeface="+mj-lt"/>
                <a:cs typeface="Arial" pitchFamily="34" charset="0"/>
              </a:rPr>
              <a:t>Having the ability to detect imminent failures allows us to plan maintenance for the component in failure mode, thus avoiding the cost of an unplanned </a:t>
            </a:r>
            <a:r>
              <a:rPr lang="en-US" sz="2400" dirty="0">
                <a:latin typeface="+mj-lt"/>
                <a:cs typeface="Arial" pitchFamily="34" charset="0"/>
              </a:rPr>
              <a:t>breakdown</a:t>
            </a:r>
          </a:p>
          <a:p>
            <a:pPr marL="0" indent="0" algn="ctr" fontAlgn="auto">
              <a:spcBef>
                <a:spcPts val="0"/>
              </a:spcBef>
              <a:buFont typeface="Arial Unicode MS"/>
              <a:buNone/>
              <a:defRPr/>
            </a:pPr>
            <a:r>
              <a:rPr lang="en-US" sz="2800" i="1" dirty="0" smtClean="0"/>
              <a:t>R</a:t>
            </a:r>
            <a:r>
              <a:rPr lang="en-US" sz="2800" i="1" baseline="-25000" dirty="0" smtClean="0"/>
              <a:t>eff</a:t>
            </a:r>
            <a:r>
              <a:rPr lang="en-US" sz="2800" dirty="0" smtClean="0"/>
              <a:t> </a:t>
            </a:r>
            <a:r>
              <a:rPr lang="en-US" sz="2800" dirty="0"/>
              <a:t>= 1 – (</a:t>
            </a:r>
            <a:r>
              <a:rPr lang="en-US" sz="2800" i="1" dirty="0"/>
              <a:t>P</a:t>
            </a:r>
            <a:r>
              <a:rPr lang="en-US" sz="2800" dirty="0"/>
              <a:t>(failure) x </a:t>
            </a:r>
            <a:r>
              <a:rPr lang="en-US" sz="2800" i="1" dirty="0"/>
              <a:t>P</a:t>
            </a:r>
            <a:r>
              <a:rPr lang="en-US" sz="2800" dirty="0"/>
              <a:t>(not detecting failure)) </a:t>
            </a:r>
          </a:p>
          <a:p>
            <a:pPr fontAlgn="auto">
              <a:spcBef>
                <a:spcPts val="0"/>
              </a:spcBef>
              <a:defRPr/>
            </a:pP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8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How Predictive Maintenance Improves Effective Reliability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503237" indent="-457200">
              <a:spcAft>
                <a:spcPts val="1800"/>
              </a:spcAft>
              <a:buFont typeface="Arial Unicode MS" pitchFamily="34" charset="-128"/>
              <a:buChar char="◉"/>
              <a:defRPr/>
            </a:pPr>
            <a:r>
              <a:rPr lang="en-US" sz="3100" dirty="0">
                <a:latin typeface="+mj-lt"/>
                <a:cs typeface="Arial" pitchFamily="34" charset="0"/>
              </a:rPr>
              <a:t>Example: a large gearbox with a reliability of .90 has vibration transducers installed for vibration monitoring. The probability of early detection of a failure is .70. What is the effective reliability of the gearbox?</a:t>
            </a:r>
          </a:p>
          <a:p>
            <a:pPr marL="0" indent="0" fontAlgn="auto">
              <a:spcBef>
                <a:spcPts val="0"/>
              </a:spcBef>
              <a:spcAft>
                <a:spcPts val="1800"/>
              </a:spcAft>
              <a:buFont typeface="Arial Unicode MS"/>
              <a:buNone/>
              <a:tabLst>
                <a:tab pos="812800" algn="l"/>
              </a:tabLst>
              <a:defRPr/>
            </a:pPr>
            <a:r>
              <a:rPr lang="en-US" sz="2800" dirty="0" smtClean="0"/>
              <a:t>	</a:t>
            </a:r>
            <a:r>
              <a:rPr lang="en-US" sz="2800" i="1" dirty="0" smtClean="0"/>
              <a:t>R</a:t>
            </a:r>
            <a:r>
              <a:rPr lang="en-US" sz="2800" i="1" baseline="-25000" dirty="0" smtClean="0"/>
              <a:t>eff</a:t>
            </a:r>
            <a:r>
              <a:rPr lang="en-US" sz="2800" dirty="0" smtClean="0"/>
              <a:t> </a:t>
            </a:r>
            <a:r>
              <a:rPr lang="en-US" sz="2800" dirty="0"/>
              <a:t>= 1 – (</a:t>
            </a:r>
            <a:r>
              <a:rPr lang="en-US" sz="2800" i="1" dirty="0"/>
              <a:t>P</a:t>
            </a:r>
            <a:r>
              <a:rPr lang="en-US" sz="2800" dirty="0"/>
              <a:t>(failure) x </a:t>
            </a:r>
            <a:r>
              <a:rPr lang="en-US" sz="2800" i="1" dirty="0"/>
              <a:t>P</a:t>
            </a:r>
            <a:r>
              <a:rPr lang="en-US" sz="2800" dirty="0"/>
              <a:t>(not detecting failure))</a:t>
            </a:r>
          </a:p>
          <a:p>
            <a:pPr marL="0" indent="0" fontAlgn="auto">
              <a:spcBef>
                <a:spcPts val="0"/>
              </a:spcBef>
              <a:spcAft>
                <a:spcPts val="1800"/>
              </a:spcAft>
              <a:buFont typeface="Arial Unicode MS"/>
              <a:buNone/>
              <a:tabLst>
                <a:tab pos="812800" algn="l"/>
              </a:tabLst>
              <a:defRPr/>
            </a:pPr>
            <a:r>
              <a:rPr lang="en-US" sz="2800" dirty="0" smtClean="0"/>
              <a:t>	</a:t>
            </a:r>
            <a:r>
              <a:rPr lang="en-US" sz="2800" i="1" dirty="0" smtClean="0"/>
              <a:t>R</a:t>
            </a:r>
            <a:r>
              <a:rPr lang="en-US" sz="2800" i="1" baseline="-25000" dirty="0" smtClean="0"/>
              <a:t>eff</a:t>
            </a:r>
            <a:r>
              <a:rPr lang="en-US" sz="2800" baseline="-25000" dirty="0" smtClean="0"/>
              <a:t> </a:t>
            </a:r>
            <a:r>
              <a:rPr lang="en-US" sz="2800" dirty="0"/>
              <a:t>= 1 – (.10 x .30) = 1 - .03 = .97</a:t>
            </a:r>
          </a:p>
          <a:p>
            <a:pPr marL="503237" indent="-457200" fontAlgn="auto">
              <a:spcAft>
                <a:spcPts val="1800"/>
              </a:spcAft>
              <a:buFont typeface="Arial Unicode MS" pitchFamily="34" charset="-128"/>
              <a:buChar char="◉"/>
              <a:defRPr/>
            </a:pPr>
            <a:r>
              <a:rPr lang="en-US" sz="3100" dirty="0">
                <a:latin typeface="+mj-lt"/>
                <a:cs typeface="Arial" pitchFamily="34" charset="0"/>
              </a:rPr>
              <a:t>Vibration monitoring has increased the effective reliability from .90 to .97!  </a:t>
            </a:r>
          </a:p>
          <a:p>
            <a:pPr fontAlgn="auto">
              <a:spcBef>
                <a:spcPts val="0"/>
              </a:spcBef>
              <a:defRPr/>
            </a:pP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Effective Reliability Caveats</a:t>
            </a:r>
          </a:p>
        </p:txBody>
      </p:sp>
      <p:sp>
        <p:nvSpPr>
          <p:cNvPr id="279555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03237" indent="-457200">
              <a:spcAft>
                <a:spcPts val="1800"/>
              </a:spcAft>
              <a:buFont typeface="Arial Unicode MS" pitchFamily="34" charset="-128"/>
              <a:buChar char="◉"/>
              <a:defRPr/>
            </a:pPr>
            <a:r>
              <a:rPr lang="en-US" altLang="en-US" sz="3000">
                <a:latin typeface="+mj-lt"/>
                <a:cs typeface="Arial" pitchFamily="34" charset="0"/>
              </a:rPr>
              <a:t>Predictive maintenance only increases effective reliability if:</a:t>
            </a:r>
          </a:p>
          <a:p>
            <a:pPr marL="803275" lvl="2" indent="-300038">
              <a:buFont typeface="Courier New" pitchFamily="49" charset="0"/>
              <a:buChar char="o"/>
            </a:pPr>
            <a:r>
              <a:rPr lang="en-US" altLang="en-US" sz="2400" smtClean="0">
                <a:latin typeface="+mj-lt"/>
                <a:cs typeface="Arial" pitchFamily="34" charset="0"/>
              </a:rPr>
              <a:t>You select the method that can detect the most likely failure mode</a:t>
            </a:r>
          </a:p>
          <a:p>
            <a:pPr marL="803275" lvl="2" indent="-300038">
              <a:buFont typeface="Courier New" pitchFamily="49" charset="0"/>
              <a:buChar char="o"/>
            </a:pPr>
            <a:r>
              <a:rPr lang="en-US" altLang="en-US" sz="2400" smtClean="0">
                <a:latin typeface="+mj-lt"/>
                <a:cs typeface="Arial" pitchFamily="34" charset="0"/>
              </a:rPr>
              <a:t>You monitor frequently enough to have high likelihood of detecting a change in component behavior before failure</a:t>
            </a:r>
          </a:p>
          <a:p>
            <a:pPr marL="803275" lvl="2" indent="-300038">
              <a:buFont typeface="Courier New" pitchFamily="49" charset="0"/>
              <a:buChar char="o"/>
            </a:pPr>
            <a:r>
              <a:rPr lang="en-US" altLang="en-US" sz="2400" smtClean="0">
                <a:latin typeface="+mj-lt"/>
                <a:cs typeface="Arial" pitchFamily="34" charset="0"/>
              </a:rPr>
              <a:t>Timely action is taken to fix the issue and forestall the failure (in other words you don’t ignore the warning!)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9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Increasing Repair Capabilities</a:t>
            </a:r>
          </a:p>
        </p:txBody>
      </p:sp>
      <p:sp>
        <p:nvSpPr>
          <p:cNvPr id="113666" name="Content Placeholder 1"/>
          <p:cNvSpPr>
            <a:spLocks noGrp="1"/>
          </p:cNvSpPr>
          <p:nvPr>
            <p:ph idx="1"/>
          </p:nvPr>
        </p:nvSpPr>
        <p:spPr>
          <a:xfrm>
            <a:off x="901700" y="1238251"/>
            <a:ext cx="7391400" cy="3394472"/>
          </a:xfrm>
        </p:spPr>
        <p:txBody>
          <a:bodyPr/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latin typeface="+mj-lt"/>
                <a:cs typeface="Arial" pitchFamily="34" charset="0"/>
              </a:rPr>
              <a:t>Well-trained personnel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latin typeface="+mj-lt"/>
                <a:cs typeface="Arial" pitchFamily="34" charset="0"/>
              </a:rPr>
              <a:t>Adequate resources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latin typeface="+mj-lt"/>
                <a:cs typeface="Arial" pitchFamily="34" charset="0"/>
              </a:rPr>
              <a:t>Proper application of the three maintenance strategies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latin typeface="+mj-lt"/>
                <a:cs typeface="Arial" pitchFamily="34" charset="0"/>
              </a:rPr>
              <a:t>Continual improvement to improve equipment/system reliability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7917</TotalTime>
  <Words>2328</Words>
  <Application>Microsoft Office PowerPoint</Application>
  <PresentationFormat>On-screen Show (16:9)</PresentationFormat>
  <Paragraphs>528</Paragraphs>
  <Slides>52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Perspective</vt:lpstr>
      <vt:lpstr>PowerPoint Presentation</vt:lpstr>
      <vt:lpstr>Outline</vt:lpstr>
      <vt:lpstr>Learning Objectives</vt:lpstr>
      <vt:lpstr>Learning Objectives</vt:lpstr>
      <vt:lpstr>Orlando Utilities Commission</vt:lpstr>
      <vt:lpstr>Orlando Utilities Commission</vt:lpstr>
      <vt:lpstr>Strategic Importance of Maintenance and Reliability</vt:lpstr>
      <vt:lpstr>Strategic Importance of Maintenance and Reliability</vt:lpstr>
      <vt:lpstr>Maintenance and Reliability</vt:lpstr>
      <vt:lpstr>Important Tactics</vt:lpstr>
      <vt:lpstr>Maintenance Management</vt:lpstr>
      <vt:lpstr>Reliability</vt:lpstr>
      <vt:lpstr>Overall System Reliability</vt:lpstr>
      <vt:lpstr>Reliability Example</vt:lpstr>
      <vt:lpstr>Product Failure Rate (FR)</vt:lpstr>
      <vt:lpstr>Failure Rate Example</vt:lpstr>
      <vt:lpstr>Failure Rate Example</vt:lpstr>
      <vt:lpstr>Providing Redundancy</vt:lpstr>
      <vt:lpstr>Redundancy Example</vt:lpstr>
      <vt:lpstr>Parallel Redundancy</vt:lpstr>
      <vt:lpstr>Maintenance</vt:lpstr>
      <vt:lpstr>Implementing Preventive Maintenance</vt:lpstr>
      <vt:lpstr>Computerized Maintenance System</vt:lpstr>
      <vt:lpstr>Maintenance Costs</vt:lpstr>
      <vt:lpstr>Maintenance Costs</vt:lpstr>
      <vt:lpstr>Maintenance Costs</vt:lpstr>
      <vt:lpstr>Maintenance Cost Example</vt:lpstr>
      <vt:lpstr>Maintenance Cost Example</vt:lpstr>
      <vt:lpstr>Maintenance Cost Example</vt:lpstr>
      <vt:lpstr>Maintenance Cost Example</vt:lpstr>
      <vt:lpstr>Increasing Repair Capabilities</vt:lpstr>
      <vt:lpstr>Increasing Repair Capabilities</vt:lpstr>
      <vt:lpstr>Autonomous Maintenance</vt:lpstr>
      <vt:lpstr>Total Productive Maintenance (TPM)</vt:lpstr>
      <vt:lpstr>Total Productive Maintenance (TPM)</vt:lpstr>
      <vt:lpstr>More on Maintenance – </vt:lpstr>
      <vt:lpstr>Providing Redundancy –  An Alternate Formula</vt:lpstr>
      <vt:lpstr>Problems With Breakdown Maintenance</vt:lpstr>
      <vt:lpstr>Problems With Preventive Maintenance</vt:lpstr>
      <vt:lpstr>Another Maintenance Strategy</vt:lpstr>
      <vt:lpstr>Predictive Maintenance Tools</vt:lpstr>
      <vt:lpstr>Predictive Maintenance  Vibration Analysis</vt:lpstr>
      <vt:lpstr>Predictive Maintenance Infrared (IR) Thermography</vt:lpstr>
      <vt:lpstr>Predictive Maintenance  Oil and Water Analysis</vt:lpstr>
      <vt:lpstr>Predictive Maintenance  Other Tools and Techniques</vt:lpstr>
      <vt:lpstr>Maintenance Strategy Comparison</vt:lpstr>
      <vt:lpstr>Maintenance Strategy Implementation</vt:lpstr>
      <vt:lpstr>Is Predictive Maintenance  Cost Effective?</vt:lpstr>
      <vt:lpstr>Predictive Maintenance and  Effective Reliability</vt:lpstr>
      <vt:lpstr>How Predictive Maintenance Improves Effective Reliability</vt:lpstr>
      <vt:lpstr>Effective Reliability Caveats</vt:lpstr>
      <vt:lpstr>Increasing Repair Capabilities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17 - ￼ Maintenance and Reliability</dc:subject>
  <dc:creator>Jeff Heyl</dc:creator>
  <cp:lastModifiedBy>Jary</cp:lastModifiedBy>
  <cp:revision>724</cp:revision>
  <dcterms:created xsi:type="dcterms:W3CDTF">2012-09-28T10:33:31Z</dcterms:created>
  <dcterms:modified xsi:type="dcterms:W3CDTF">2015-09-28T17:38:51Z</dcterms:modified>
</cp:coreProperties>
</file>