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7"/>
  </p:notesMasterIdLst>
  <p:handoutMasterIdLst>
    <p:handoutMasterId r:id="rId38"/>
  </p:handoutMasterIdLst>
  <p:sldIdLst>
    <p:sldId id="258" r:id="rId2"/>
    <p:sldId id="291" r:id="rId3"/>
    <p:sldId id="292" r:id="rId4"/>
    <p:sldId id="293" r:id="rId5"/>
    <p:sldId id="300"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94" r:id="rId31"/>
    <p:sldId id="295" r:id="rId32"/>
    <p:sldId id="296" r:id="rId33"/>
    <p:sldId id="297" r:id="rId34"/>
    <p:sldId id="298" r:id="rId35"/>
    <p:sldId id="299" r:id="rId36"/>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53C"/>
    <a:srgbClr val="7B7B7B"/>
    <a:srgbClr val="8787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629" autoAdjust="0"/>
    <p:restoredTop sz="99676" autoAdjust="0"/>
  </p:normalViewPr>
  <p:slideViewPr>
    <p:cSldViewPr snapToGrid="0" snapToObjects="1">
      <p:cViewPr varScale="1">
        <p:scale>
          <a:sx n="43" d="100"/>
          <a:sy n="43" d="100"/>
        </p:scale>
        <p:origin x="1362" y="42"/>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2628"/>
    </p:cViewPr>
  </p:sorterViewPr>
  <p:notesViewPr>
    <p:cSldViewPr snapToGrid="0" snapToObjects="1">
      <p:cViewPr varScale="1">
        <p:scale>
          <a:sx n="59" d="100"/>
          <a:sy n="59" d="100"/>
        </p:scale>
        <p:origin x="-255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485605E-4D23-42CF-836B-D6E281996ADC}" type="datetimeFigureOut">
              <a:rPr lang="en-US" smtClean="0"/>
              <a:t>11/7/2018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E23BE4-F375-48FC-8D24-FC0740CEA609}" type="slidenum">
              <a:rPr lang="en-US" smtClean="0"/>
              <a:t>‹#›</a:t>
            </a:fld>
            <a:endParaRPr lang="en-US"/>
          </a:p>
        </p:txBody>
      </p:sp>
    </p:spTree>
    <p:extLst>
      <p:ext uri="{BB962C8B-B14F-4D97-AF65-F5344CB8AC3E}">
        <p14:creationId xmlns:p14="http://schemas.microsoft.com/office/powerpoint/2010/main" val="831609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17D1204-A1EC-4E6A-A58D-CD0DC4AE638B}" type="datetimeFigureOut">
              <a:rPr lang="en-US"/>
              <a:pPr>
                <a:defRPr/>
              </a:pPr>
              <a:t>11/7/2018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noProof="0" smtClean="0"/>
              <a:t>Click to edit Master text styles</a:t>
            </a:r>
          </a:p>
          <a:p>
            <a:pPr lvl="1"/>
            <a:r>
              <a:rPr lang="en-AU" noProof="0" smtClean="0"/>
              <a:t>Second level</a:t>
            </a:r>
          </a:p>
          <a:p>
            <a:pPr lvl="2"/>
            <a:r>
              <a:rPr lang="en-AU" noProof="0" smtClean="0"/>
              <a:t>Third level</a:t>
            </a:r>
          </a:p>
          <a:p>
            <a:pPr lvl="3"/>
            <a:r>
              <a:rPr lang="en-AU" noProof="0" smtClean="0"/>
              <a:t>Fourth level</a:t>
            </a:r>
          </a:p>
          <a:p>
            <a:pPr lvl="4"/>
            <a:r>
              <a:rPr lang="en-AU"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07736ED-ACDD-41D5-970A-CEF8A48EEF3E}" type="slidenum">
              <a:rPr lang="en-US"/>
              <a:pPr>
                <a:defRPr/>
              </a:pPr>
              <a:t>‹#›</a:t>
            </a:fld>
            <a:endParaRPr lang="en-US"/>
          </a:p>
        </p:txBody>
      </p:sp>
    </p:spTree>
    <p:extLst>
      <p:ext uri="{BB962C8B-B14F-4D97-AF65-F5344CB8AC3E}">
        <p14:creationId xmlns:p14="http://schemas.microsoft.com/office/powerpoint/2010/main" val="805035990"/>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latin typeface="Times New Roman" pitchFamily="18" charset="0"/>
              </a:rPr>
              <a:t>Notes:</a:t>
            </a:r>
          </a:p>
          <a:p>
            <a:pPr eaLnBrk="1" hangingPunct="1">
              <a:spcBef>
                <a:spcPct val="0"/>
              </a:spcBef>
              <a:buFontTx/>
              <a:buChar char="•"/>
            </a:pPr>
            <a:r>
              <a:rPr lang="en-US" smtClean="0">
                <a:latin typeface="Times New Roman" pitchFamily="18" charset="0"/>
              </a:rPr>
              <a:t>Supply chain involves everybody, from the customer all the way to the last supplier.</a:t>
            </a:r>
          </a:p>
          <a:p>
            <a:pPr eaLnBrk="1" hangingPunct="1">
              <a:spcBef>
                <a:spcPct val="0"/>
              </a:spcBef>
              <a:buFontTx/>
              <a:buChar char="•"/>
            </a:pPr>
            <a:r>
              <a:rPr lang="en-US" smtClean="0">
                <a:latin typeface="Times New Roman" pitchFamily="18" charset="0"/>
              </a:rPr>
              <a:t>Key flows in the supply chain are - information, product, and cash. It is through these flows that a supply chain fills a customer order. The management of these flows is key to the success or failure of a firm. Give Dell &amp; Compaq example, Amazon &amp; Borders example to bring out the fact that all supply chain interaction is through these flows.</a:t>
            </a:r>
          </a:p>
        </p:txBody>
      </p:sp>
      <p:sp>
        <p:nvSpPr>
          <p:cNvPr id="19458" name="Rectangle 3"/>
          <p:cNvSpPr>
            <a:spLocks noGrp="1" noRot="1" noChangeAspect="1" noChangeArrowheads="1" noTextEdit="1"/>
          </p:cNvSpPr>
          <p:nvPr>
            <p:ph type="sldImg"/>
          </p:nvPr>
        </p:nvSpPr>
        <p:spPr bwMode="auto">
          <a:noFill/>
          <a:ln cap="flat">
            <a:solidFill>
              <a:srgbClr val="000000"/>
            </a:solidFill>
            <a:miter lim="800000"/>
            <a:headEnd/>
            <a:tailEnd/>
          </a:ln>
        </p:spPr>
      </p:sp>
    </p:spTree>
    <p:extLst>
      <p:ext uri="{BB962C8B-B14F-4D97-AF65-F5344CB8AC3E}">
        <p14:creationId xmlns:p14="http://schemas.microsoft.com/office/powerpoint/2010/main" val="614199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2150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latin typeface="Times New Roman" pitchFamily="18" charset="0"/>
            </a:endParaRPr>
          </a:p>
        </p:txBody>
      </p:sp>
    </p:spTree>
    <p:extLst>
      <p:ext uri="{BB962C8B-B14F-4D97-AF65-F5344CB8AC3E}">
        <p14:creationId xmlns:p14="http://schemas.microsoft.com/office/powerpoint/2010/main" val="405266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765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latin typeface="Times New Roman" pitchFamily="18" charset="0"/>
            </a:endParaRPr>
          </a:p>
        </p:txBody>
      </p:sp>
    </p:spTree>
    <p:extLst>
      <p:ext uri="{BB962C8B-B14F-4D97-AF65-F5344CB8AC3E}">
        <p14:creationId xmlns:p14="http://schemas.microsoft.com/office/powerpoint/2010/main" val="1778628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481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buFontTx/>
              <a:buChar char="•"/>
            </a:pPr>
            <a:r>
              <a:rPr lang="en-US" smtClean="0">
                <a:latin typeface="Times New Roman" pitchFamily="18" charset="0"/>
              </a:rPr>
              <a:t>The supply chain is a concatenation of cycles with each cycle at the interface of two successive stages in the supply chain. Each cycle involves the customer stage placing an order and receiving it after it has been supplied by the supplier stage.</a:t>
            </a:r>
          </a:p>
          <a:p>
            <a:pPr eaLnBrk="1" hangingPunct="1">
              <a:spcBef>
                <a:spcPct val="0"/>
              </a:spcBef>
              <a:buFontTx/>
              <a:buChar char="•"/>
            </a:pPr>
            <a:r>
              <a:rPr lang="en-US" smtClean="0">
                <a:latin typeface="Times New Roman" pitchFamily="18" charset="0"/>
              </a:rPr>
              <a:t>One difference is in size of order. Second difference is in predictability of orders - orders in the procurement cycle are predictable once manufacturing planning has been done.</a:t>
            </a:r>
          </a:p>
          <a:p>
            <a:pPr eaLnBrk="1" hangingPunct="1">
              <a:spcBef>
                <a:spcPct val="0"/>
              </a:spcBef>
              <a:buFontTx/>
              <a:buChar char="•"/>
            </a:pPr>
            <a:r>
              <a:rPr lang="en-US" smtClean="0">
                <a:latin typeface="Times New Roman" pitchFamily="18" charset="0"/>
              </a:rPr>
              <a:t>This is the predominant view for ERP systems. It is a transaction level view and clearly defines each process and its owner.</a:t>
            </a:r>
          </a:p>
        </p:txBody>
      </p:sp>
    </p:spTree>
    <p:extLst>
      <p:ext uri="{BB962C8B-B14F-4D97-AF65-F5344CB8AC3E}">
        <p14:creationId xmlns:p14="http://schemas.microsoft.com/office/powerpoint/2010/main" val="2953323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789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buFontTx/>
              <a:buChar char="•"/>
            </a:pPr>
            <a:r>
              <a:rPr lang="en-US" smtClean="0">
                <a:latin typeface="Times New Roman" pitchFamily="18" charset="0"/>
              </a:rPr>
              <a:t>In this view processes are divided based on their timing relative to the timing of a customer order. Define push and pull processes.</a:t>
            </a:r>
          </a:p>
          <a:p>
            <a:pPr eaLnBrk="1" hangingPunct="1">
              <a:spcBef>
                <a:spcPct val="0"/>
              </a:spcBef>
              <a:buFontTx/>
              <a:buChar char="•"/>
            </a:pPr>
            <a:r>
              <a:rPr lang="en-US" smtClean="0">
                <a:latin typeface="Times New Roman" pitchFamily="18" charset="0"/>
              </a:rPr>
              <a:t>They key difference is the uncertainty during the two phases.</a:t>
            </a:r>
          </a:p>
          <a:p>
            <a:pPr eaLnBrk="1" hangingPunct="1">
              <a:spcBef>
                <a:spcPct val="0"/>
              </a:spcBef>
              <a:buFontTx/>
              <a:buChar char="•"/>
            </a:pPr>
            <a:r>
              <a:rPr lang="en-US" smtClean="0">
                <a:latin typeface="Times New Roman" pitchFamily="18" charset="0"/>
              </a:rPr>
              <a:t>Give examples at Amazon and Borders to illustrate the two views</a:t>
            </a:r>
          </a:p>
        </p:txBody>
      </p:sp>
    </p:spTree>
    <p:extLst>
      <p:ext uri="{BB962C8B-B14F-4D97-AF65-F5344CB8AC3E}">
        <p14:creationId xmlns:p14="http://schemas.microsoft.com/office/powerpoint/2010/main" val="31193772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3" name="Picture 2" descr="chopra cover art 40.jpg"/>
          <p:cNvPicPr>
            <a:picLocks noChangeAspect="1"/>
          </p:cNvPicPr>
          <p:nvPr userDrawn="1"/>
        </p:nvPicPr>
        <p:blipFill>
          <a:blip r:embed="rId2"/>
          <a:srcRect t="7031" b="17024"/>
          <a:stretch>
            <a:fillRect/>
          </a:stretch>
        </p:blipFill>
        <p:spPr bwMode="auto">
          <a:xfrm>
            <a:off x="0" y="0"/>
            <a:ext cx="9144000" cy="6858000"/>
          </a:xfrm>
          <a:prstGeom prst="rect">
            <a:avLst/>
          </a:prstGeom>
          <a:noFill/>
          <a:ln w="9525">
            <a:noFill/>
            <a:miter lim="800000"/>
            <a:headEnd/>
            <a:tailEnd/>
          </a:ln>
        </p:spPr>
      </p:pic>
      <p:sp>
        <p:nvSpPr>
          <p:cNvPr id="4" name="Rectangle 17"/>
          <p:cNvSpPr>
            <a:spLocks noChangeArrowheads="1"/>
          </p:cNvSpPr>
          <p:nvPr userDrawn="1"/>
        </p:nvSpPr>
        <p:spPr bwMode="gray">
          <a:xfrm>
            <a:off x="0" y="6400800"/>
            <a:ext cx="9144000" cy="479425"/>
          </a:xfrm>
          <a:prstGeom prst="rect">
            <a:avLst/>
          </a:prstGeom>
          <a:solidFill>
            <a:srgbClr val="FF553C"/>
          </a:solidFill>
          <a:ln w="9525" algn="ctr">
            <a:noFill/>
            <a:miter lim="800000"/>
            <a:headEnd/>
            <a:tailEnd/>
          </a:ln>
          <a:effectLst/>
        </p:spPr>
        <p:txBody>
          <a:bodyPr wrap="none" lIns="0" tIns="0" rIns="0" bIns="0" anchor="ctr"/>
          <a:lstStyle/>
          <a:p>
            <a:pPr>
              <a:defRPr/>
            </a:pPr>
            <a:endParaRPr lang="en-US"/>
          </a:p>
        </p:txBody>
      </p:sp>
      <p:sp>
        <p:nvSpPr>
          <p:cNvPr id="5" name="Rectangle 5"/>
          <p:cNvSpPr>
            <a:spLocks noChangeArrowheads="1"/>
          </p:cNvSpPr>
          <p:nvPr userDrawn="1"/>
        </p:nvSpPr>
        <p:spPr bwMode="auto">
          <a:xfrm>
            <a:off x="457200" y="5540375"/>
            <a:ext cx="8445500" cy="701675"/>
          </a:xfrm>
          <a:prstGeom prst="rect">
            <a:avLst/>
          </a:prstGeom>
          <a:noFill/>
          <a:ln>
            <a:noFill/>
          </a:ln>
          <a:effectLst/>
          <a:extLst/>
        </p:spPr>
        <p:txBody>
          <a:bodyPr>
            <a:spAutoFit/>
          </a:bodyPr>
          <a:lstStyle/>
          <a:p>
            <a:pPr defTabSz="914400">
              <a:defRPr/>
            </a:pPr>
            <a:r>
              <a:rPr lang="en-US" sz="2000" b="1" i="1">
                <a:solidFill>
                  <a:srgbClr val="7B7B7B"/>
                </a:solidFill>
                <a:cs typeface="Helvetica" pitchFamily="34" charset="0"/>
              </a:rPr>
              <a:t>PowerPoint presentation to accompany</a:t>
            </a:r>
          </a:p>
          <a:p>
            <a:pPr defTabSz="914400">
              <a:defRPr/>
            </a:pPr>
            <a:r>
              <a:rPr lang="en-US" sz="2000" b="1" i="1">
                <a:solidFill>
                  <a:srgbClr val="7B7B7B"/>
                </a:solidFill>
                <a:cs typeface="Helvetica" pitchFamily="34" charset="0"/>
              </a:rPr>
              <a:t>Chopra and Meindl Supply Chain Management, 5e</a:t>
            </a:r>
          </a:p>
        </p:txBody>
      </p:sp>
      <p:sp>
        <p:nvSpPr>
          <p:cNvPr id="6" name="TextBox 9"/>
          <p:cNvSpPr txBox="1">
            <a:spLocks noChangeArrowheads="1"/>
          </p:cNvSpPr>
          <p:nvPr userDrawn="1"/>
        </p:nvSpPr>
        <p:spPr bwMode="auto">
          <a:xfrm>
            <a:off x="4465638" y="6651625"/>
            <a:ext cx="425450" cy="228600"/>
          </a:xfrm>
          <a:prstGeom prst="rect">
            <a:avLst/>
          </a:prstGeom>
          <a:noFill/>
          <a:ln w="9525">
            <a:noFill/>
            <a:miter lim="800000"/>
            <a:headEnd/>
            <a:tailEnd/>
          </a:ln>
        </p:spPr>
        <p:txBody>
          <a:bodyPr>
            <a:spAutoFit/>
          </a:bodyPr>
          <a:lstStyle/>
          <a:p>
            <a:pPr>
              <a:defRPr/>
            </a:pPr>
            <a:r>
              <a:rPr lang="en-US" sz="900">
                <a:solidFill>
                  <a:schemeClr val="bg1"/>
                </a:solidFill>
                <a:cs typeface="Helvetica" pitchFamily="34" charset="0"/>
              </a:rPr>
              <a:t>1-</a:t>
            </a:r>
            <a:fld id="{5A28DEA6-6EE8-42B6-AF6B-830EA55DAC78}" type="slidenum">
              <a:rPr lang="en-US" sz="900">
                <a:solidFill>
                  <a:schemeClr val="bg1"/>
                </a:solidFill>
                <a:cs typeface="Helvetica" pitchFamily="34" charset="0"/>
              </a:rPr>
              <a:pPr>
                <a:defRPr/>
              </a:pPr>
              <a:t>‹#›</a:t>
            </a:fld>
            <a:endParaRPr lang="en-US" sz="900">
              <a:solidFill>
                <a:schemeClr val="bg1"/>
              </a:solidFill>
              <a:cs typeface="Helvetica" pitchFamily="34" charset="0"/>
            </a:endParaRPr>
          </a:p>
        </p:txBody>
      </p:sp>
      <p:grpSp>
        <p:nvGrpSpPr>
          <p:cNvPr id="7" name="Group 3"/>
          <p:cNvGrpSpPr>
            <a:grpSpLocks/>
          </p:cNvGrpSpPr>
          <p:nvPr userDrawn="1"/>
        </p:nvGrpSpPr>
        <p:grpSpPr bwMode="auto">
          <a:xfrm>
            <a:off x="5654675" y="468313"/>
            <a:ext cx="1381125" cy="282575"/>
            <a:chOff x="6693632" y="1852698"/>
            <a:chExt cx="1380564" cy="283882"/>
          </a:xfrm>
        </p:grpSpPr>
        <p:sp>
          <p:nvSpPr>
            <p:cNvPr id="8" name="Rectangle 10"/>
            <p:cNvSpPr/>
            <p:nvPr userDrawn="1"/>
          </p:nvSpPr>
          <p:spPr>
            <a:xfrm>
              <a:off x="6693632" y="1852698"/>
              <a:ext cx="284048" cy="283882"/>
            </a:xfrm>
            <a:prstGeom prst="rect">
              <a:avLst/>
            </a:prstGeom>
            <a:solidFill>
              <a:srgbClr val="878787"/>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9" name="Rectangle 11"/>
            <p:cNvSpPr/>
            <p:nvPr userDrawn="1"/>
          </p:nvSpPr>
          <p:spPr>
            <a:xfrm>
              <a:off x="7242684" y="1852698"/>
              <a:ext cx="282460" cy="283882"/>
            </a:xfrm>
            <a:prstGeom prst="rect">
              <a:avLst/>
            </a:prstGeom>
            <a:solidFill>
              <a:srgbClr val="878787"/>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Rectangle 12"/>
            <p:cNvSpPr/>
            <p:nvPr userDrawn="1"/>
          </p:nvSpPr>
          <p:spPr>
            <a:xfrm>
              <a:off x="7790149" y="1852698"/>
              <a:ext cx="284047" cy="283882"/>
            </a:xfrm>
            <a:prstGeom prst="rect">
              <a:avLst/>
            </a:prstGeom>
            <a:solidFill>
              <a:srgbClr val="878787"/>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grpSp>
      <p:sp>
        <p:nvSpPr>
          <p:cNvPr id="11" name="TextBox 6"/>
          <p:cNvSpPr txBox="1">
            <a:spLocks noChangeArrowheads="1"/>
          </p:cNvSpPr>
          <p:nvPr userDrawn="1"/>
        </p:nvSpPr>
        <p:spPr bwMode="auto">
          <a:xfrm>
            <a:off x="1858963" y="6400800"/>
            <a:ext cx="5629275" cy="228600"/>
          </a:xfrm>
          <a:prstGeom prst="rect">
            <a:avLst/>
          </a:prstGeom>
          <a:noFill/>
          <a:ln w="9525">
            <a:noFill/>
            <a:miter lim="800000"/>
            <a:headEnd/>
            <a:tailEnd/>
          </a:ln>
        </p:spPr>
        <p:txBody>
          <a:bodyPr>
            <a:spAutoFit/>
          </a:bodyPr>
          <a:lstStyle/>
          <a:p>
            <a:pPr algn="ctr">
              <a:defRPr/>
            </a:pPr>
            <a:r>
              <a:rPr lang="en-US" sz="900" i="1">
                <a:solidFill>
                  <a:schemeClr val="bg1"/>
                </a:solidFill>
              </a:rPr>
              <a:t>Copyright ©2013 Pearson Education, Inc. publishing as Prentice Hall</a:t>
            </a:r>
            <a:r>
              <a:rPr lang="en-US" sz="900">
                <a:solidFill>
                  <a:schemeClr val="bg1"/>
                </a:solidFill>
                <a:cs typeface="Helvetica" pitchFamily="34" charset="0"/>
              </a:rPr>
              <a:t>.</a:t>
            </a:r>
          </a:p>
        </p:txBody>
      </p:sp>
      <p:pic>
        <p:nvPicPr>
          <p:cNvPr id="12" name="Picture 18" descr="Pearson_Bound_White"/>
          <p:cNvPicPr>
            <a:picLocks noChangeAspect="1" noChangeArrowheads="1"/>
          </p:cNvPicPr>
          <p:nvPr userDrawn="1"/>
        </p:nvPicPr>
        <p:blipFill>
          <a:blip r:embed="rId3"/>
          <a:srcRect/>
          <a:stretch>
            <a:fillRect/>
          </a:stretch>
        </p:blipFill>
        <p:spPr bwMode="auto">
          <a:xfrm>
            <a:off x="7488238" y="6364288"/>
            <a:ext cx="1655762" cy="493712"/>
          </a:xfrm>
          <a:prstGeom prst="rect">
            <a:avLst/>
          </a:prstGeom>
          <a:noFill/>
          <a:ln w="9525">
            <a:noFill/>
            <a:miter lim="800000"/>
            <a:headEnd/>
            <a:tailEnd/>
          </a:ln>
        </p:spPr>
      </p:pic>
      <p:pic>
        <p:nvPicPr>
          <p:cNvPr id="13" name="Picture 19" descr="Pearson_Strap_Bound_White"/>
          <p:cNvPicPr>
            <a:picLocks noChangeAspect="1" noChangeArrowheads="1"/>
          </p:cNvPicPr>
          <p:nvPr userDrawn="1"/>
        </p:nvPicPr>
        <p:blipFill>
          <a:blip r:embed="rId4"/>
          <a:srcRect/>
          <a:stretch>
            <a:fillRect/>
          </a:stretch>
        </p:blipFill>
        <p:spPr bwMode="auto">
          <a:xfrm>
            <a:off x="0" y="6400800"/>
            <a:ext cx="1908175" cy="493713"/>
          </a:xfrm>
          <a:prstGeom prst="rect">
            <a:avLst/>
          </a:prstGeom>
          <a:noFill/>
          <a:ln w="9525">
            <a:noFill/>
            <a:miter lim="800000"/>
            <a:headEnd/>
            <a:tailEnd/>
          </a:ln>
        </p:spPr>
      </p:pic>
      <p:sp>
        <p:nvSpPr>
          <p:cNvPr id="14" name="TextBox 6"/>
          <p:cNvSpPr txBox="1">
            <a:spLocks noChangeArrowheads="1"/>
          </p:cNvSpPr>
          <p:nvPr userDrawn="1"/>
        </p:nvSpPr>
        <p:spPr bwMode="auto">
          <a:xfrm>
            <a:off x="1858963" y="6400800"/>
            <a:ext cx="5629275" cy="228600"/>
          </a:xfrm>
          <a:prstGeom prst="rect">
            <a:avLst/>
          </a:prstGeom>
          <a:noFill/>
          <a:ln w="9525">
            <a:noFill/>
            <a:miter lim="800000"/>
            <a:headEnd/>
            <a:tailEnd/>
          </a:ln>
        </p:spPr>
        <p:txBody>
          <a:bodyPr>
            <a:spAutoFit/>
          </a:bodyPr>
          <a:lstStyle/>
          <a:p>
            <a:pPr algn="ctr">
              <a:defRPr/>
            </a:pPr>
            <a:r>
              <a:rPr lang="en-US" sz="900" i="1">
                <a:solidFill>
                  <a:schemeClr val="bg1"/>
                </a:solidFill>
              </a:rPr>
              <a:t>Copyright ©2013 Pearson Education, Inc. publishing as Prentice Hall</a:t>
            </a:r>
            <a:r>
              <a:rPr lang="en-US" sz="900">
                <a:solidFill>
                  <a:schemeClr val="bg1"/>
                </a:solidFill>
                <a:cs typeface="Helvetica" pitchFamily="34" charset="0"/>
              </a:rPr>
              <a:t>.</a:t>
            </a:r>
          </a:p>
        </p:txBody>
      </p:sp>
      <p:pic>
        <p:nvPicPr>
          <p:cNvPr id="15" name="Picture 19" descr="Pearson_Strap_Bound_White"/>
          <p:cNvPicPr>
            <a:picLocks noChangeAspect="1" noChangeArrowheads="1"/>
          </p:cNvPicPr>
          <p:nvPr userDrawn="1"/>
        </p:nvPicPr>
        <p:blipFill>
          <a:blip r:embed="rId4"/>
          <a:srcRect/>
          <a:stretch>
            <a:fillRect/>
          </a:stretch>
        </p:blipFill>
        <p:spPr bwMode="auto">
          <a:xfrm>
            <a:off x="0" y="6400800"/>
            <a:ext cx="1908175" cy="493713"/>
          </a:xfrm>
          <a:prstGeom prst="rect">
            <a:avLst/>
          </a:prstGeom>
          <a:noFill/>
          <a:ln w="9525">
            <a:noFill/>
            <a:miter lim="800000"/>
            <a:headEnd/>
            <a:tailEnd/>
          </a:ln>
        </p:spPr>
      </p:pic>
      <p:pic>
        <p:nvPicPr>
          <p:cNvPr id="16" name="Picture 18" descr="Pearson_Bound_White"/>
          <p:cNvPicPr>
            <a:picLocks noChangeAspect="1" noChangeArrowheads="1"/>
          </p:cNvPicPr>
          <p:nvPr userDrawn="1"/>
        </p:nvPicPr>
        <p:blipFill>
          <a:blip r:embed="rId3"/>
          <a:srcRect/>
          <a:stretch>
            <a:fillRect/>
          </a:stretch>
        </p:blipFill>
        <p:spPr bwMode="auto">
          <a:xfrm>
            <a:off x="7488238" y="6364288"/>
            <a:ext cx="1655762" cy="493712"/>
          </a:xfrm>
          <a:prstGeom prst="rect">
            <a:avLst/>
          </a:prstGeom>
          <a:noFill/>
          <a:ln w="9525">
            <a:noFill/>
            <a:miter lim="800000"/>
            <a:headEnd/>
            <a:tailEnd/>
          </a:ln>
        </p:spPr>
      </p:pic>
      <p:sp>
        <p:nvSpPr>
          <p:cNvPr id="17" name="TextBox 6"/>
          <p:cNvSpPr txBox="1">
            <a:spLocks noChangeArrowheads="1"/>
          </p:cNvSpPr>
          <p:nvPr userDrawn="1"/>
        </p:nvSpPr>
        <p:spPr bwMode="auto">
          <a:xfrm>
            <a:off x="1858963" y="6400800"/>
            <a:ext cx="5629275" cy="228600"/>
          </a:xfrm>
          <a:prstGeom prst="rect">
            <a:avLst/>
          </a:prstGeom>
          <a:noFill/>
          <a:ln w="9525">
            <a:noFill/>
            <a:miter lim="800000"/>
            <a:headEnd/>
            <a:tailEnd/>
          </a:ln>
        </p:spPr>
        <p:txBody>
          <a:bodyPr>
            <a:spAutoFit/>
          </a:bodyPr>
          <a:lstStyle/>
          <a:p>
            <a:pPr algn="ctr">
              <a:defRPr/>
            </a:pPr>
            <a:r>
              <a:rPr lang="en-US" sz="900" i="1">
                <a:solidFill>
                  <a:schemeClr val="bg1"/>
                </a:solidFill>
              </a:rPr>
              <a:t>Copyright ©2013 Pearson Education, Inc. publishing as Prentice Hall</a:t>
            </a:r>
            <a:r>
              <a:rPr lang="en-US" sz="900">
                <a:solidFill>
                  <a:schemeClr val="bg1"/>
                </a:solidFill>
                <a:cs typeface="Helvetica" pitchFamily="34" charset="0"/>
              </a:rPr>
              <a:t>.</a:t>
            </a:r>
          </a:p>
        </p:txBody>
      </p:sp>
      <p:sp>
        <p:nvSpPr>
          <p:cNvPr id="18" name="TextBox 9"/>
          <p:cNvSpPr txBox="1">
            <a:spLocks noChangeArrowheads="1"/>
          </p:cNvSpPr>
          <p:nvPr userDrawn="1"/>
        </p:nvSpPr>
        <p:spPr bwMode="auto">
          <a:xfrm>
            <a:off x="4465638" y="6651625"/>
            <a:ext cx="425450" cy="228600"/>
          </a:xfrm>
          <a:prstGeom prst="rect">
            <a:avLst/>
          </a:prstGeom>
          <a:noFill/>
          <a:ln w="9525">
            <a:noFill/>
            <a:miter lim="800000"/>
            <a:headEnd/>
            <a:tailEnd/>
          </a:ln>
        </p:spPr>
        <p:txBody>
          <a:bodyPr>
            <a:spAutoFit/>
          </a:bodyPr>
          <a:lstStyle/>
          <a:p>
            <a:pPr>
              <a:defRPr/>
            </a:pPr>
            <a:r>
              <a:rPr lang="en-US" sz="900">
                <a:solidFill>
                  <a:schemeClr val="bg1"/>
                </a:solidFill>
                <a:cs typeface="Helvetica" pitchFamily="34" charset="0"/>
              </a:rPr>
              <a:t>1-</a:t>
            </a:r>
            <a:fld id="{DB803F50-B886-49BD-BE7A-1591C5729CCB}" type="slidenum">
              <a:rPr lang="en-US" sz="900">
                <a:solidFill>
                  <a:schemeClr val="bg1"/>
                </a:solidFill>
                <a:cs typeface="Helvetica" pitchFamily="34" charset="0"/>
              </a:rPr>
              <a:pPr>
                <a:defRPr/>
              </a:pPr>
              <a:t>‹#›</a:t>
            </a:fld>
            <a:endParaRPr lang="en-US" sz="900">
              <a:solidFill>
                <a:schemeClr val="bg1"/>
              </a:solidFill>
              <a:cs typeface="Helvetica" pitchFamily="34" charset="0"/>
            </a:endParaRPr>
          </a:p>
        </p:txBody>
      </p:sp>
      <p:pic>
        <p:nvPicPr>
          <p:cNvPr id="19" name="Picture 18" descr="Pearson_Bound_White"/>
          <p:cNvPicPr>
            <a:picLocks noChangeAspect="1" noChangeArrowheads="1"/>
          </p:cNvPicPr>
          <p:nvPr userDrawn="1"/>
        </p:nvPicPr>
        <p:blipFill>
          <a:blip r:embed="rId3"/>
          <a:srcRect/>
          <a:stretch>
            <a:fillRect/>
          </a:stretch>
        </p:blipFill>
        <p:spPr bwMode="auto">
          <a:xfrm>
            <a:off x="7488238" y="6364288"/>
            <a:ext cx="1655762" cy="493712"/>
          </a:xfrm>
          <a:prstGeom prst="rect">
            <a:avLst/>
          </a:prstGeom>
          <a:noFill/>
          <a:ln w="9525">
            <a:noFill/>
            <a:miter lim="800000"/>
            <a:headEnd/>
            <a:tailEnd/>
          </a:ln>
        </p:spPr>
      </p:pic>
      <p:sp>
        <p:nvSpPr>
          <p:cNvPr id="20" name="TextBox 6"/>
          <p:cNvSpPr txBox="1">
            <a:spLocks noChangeArrowheads="1"/>
          </p:cNvSpPr>
          <p:nvPr userDrawn="1"/>
        </p:nvSpPr>
        <p:spPr bwMode="auto">
          <a:xfrm>
            <a:off x="1858963" y="6400800"/>
            <a:ext cx="5629275" cy="228600"/>
          </a:xfrm>
          <a:prstGeom prst="rect">
            <a:avLst/>
          </a:prstGeom>
          <a:noFill/>
          <a:ln w="9525">
            <a:noFill/>
            <a:miter lim="800000"/>
            <a:headEnd/>
            <a:tailEnd/>
          </a:ln>
        </p:spPr>
        <p:txBody>
          <a:bodyPr>
            <a:spAutoFit/>
          </a:bodyPr>
          <a:lstStyle/>
          <a:p>
            <a:pPr algn="ctr">
              <a:defRPr/>
            </a:pPr>
            <a:r>
              <a:rPr lang="en-US" sz="900" i="1">
                <a:solidFill>
                  <a:schemeClr val="bg1"/>
                </a:solidFill>
              </a:rPr>
              <a:t>Copyright ©2013 Pearson Education, Inc. publishing as Prentice Hall</a:t>
            </a:r>
            <a:r>
              <a:rPr lang="en-US" sz="900">
                <a:solidFill>
                  <a:schemeClr val="bg1"/>
                </a:solidFill>
                <a:cs typeface="Helvetica" pitchFamily="34" charset="0"/>
              </a:rPr>
              <a:t>.</a:t>
            </a:r>
          </a:p>
        </p:txBody>
      </p:sp>
      <p:pic>
        <p:nvPicPr>
          <p:cNvPr id="21" name="Picture 19" descr="Pearson_Strap_Bound_White"/>
          <p:cNvPicPr>
            <a:picLocks noChangeAspect="1" noChangeArrowheads="1"/>
          </p:cNvPicPr>
          <p:nvPr userDrawn="1"/>
        </p:nvPicPr>
        <p:blipFill>
          <a:blip r:embed="rId4"/>
          <a:srcRect/>
          <a:stretch>
            <a:fillRect/>
          </a:stretch>
        </p:blipFill>
        <p:spPr bwMode="auto">
          <a:xfrm>
            <a:off x="0" y="6400800"/>
            <a:ext cx="1908175" cy="493713"/>
          </a:xfrm>
          <a:prstGeom prst="rect">
            <a:avLst/>
          </a:prstGeom>
          <a:noFill/>
          <a:ln w="9525">
            <a:noFill/>
            <a:miter lim="800000"/>
            <a:headEnd/>
            <a:tailEnd/>
          </a:ln>
        </p:spPr>
      </p:pic>
      <p:sp>
        <p:nvSpPr>
          <p:cNvPr id="22" name="TextBox 9"/>
          <p:cNvSpPr txBox="1">
            <a:spLocks noChangeArrowheads="1"/>
          </p:cNvSpPr>
          <p:nvPr userDrawn="1"/>
        </p:nvSpPr>
        <p:spPr bwMode="auto">
          <a:xfrm>
            <a:off x="4465638" y="6651625"/>
            <a:ext cx="425450" cy="228600"/>
          </a:xfrm>
          <a:prstGeom prst="rect">
            <a:avLst/>
          </a:prstGeom>
          <a:noFill/>
          <a:ln w="9525">
            <a:noFill/>
            <a:miter lim="800000"/>
            <a:headEnd/>
            <a:tailEnd/>
          </a:ln>
        </p:spPr>
        <p:txBody>
          <a:bodyPr>
            <a:spAutoFit/>
          </a:bodyPr>
          <a:lstStyle/>
          <a:p>
            <a:pPr>
              <a:defRPr/>
            </a:pPr>
            <a:r>
              <a:rPr lang="en-US" sz="900">
                <a:solidFill>
                  <a:schemeClr val="bg1"/>
                </a:solidFill>
                <a:cs typeface="Helvetica" pitchFamily="34" charset="0"/>
              </a:rPr>
              <a:t>1-</a:t>
            </a:r>
            <a:fld id="{E5A7E982-E13E-416B-A16E-D45EA689B64D}" type="slidenum">
              <a:rPr lang="en-US" sz="900">
                <a:solidFill>
                  <a:schemeClr val="bg1"/>
                </a:solidFill>
                <a:cs typeface="Helvetica" pitchFamily="34" charset="0"/>
              </a:rPr>
              <a:pPr>
                <a:defRPr/>
              </a:pPr>
              <a:t>‹#›</a:t>
            </a:fld>
            <a:endParaRPr lang="en-US" sz="900">
              <a:solidFill>
                <a:schemeClr val="bg1"/>
              </a:solidFill>
              <a:cs typeface="Helvetica" pitchFamily="34" charset="0"/>
            </a:endParaRPr>
          </a:p>
        </p:txBody>
      </p:sp>
      <p:pic>
        <p:nvPicPr>
          <p:cNvPr id="23" name="Picture 18" descr="Pearson_Bound_White"/>
          <p:cNvPicPr>
            <a:picLocks noChangeAspect="1" noChangeArrowheads="1"/>
          </p:cNvPicPr>
          <p:nvPr userDrawn="1"/>
        </p:nvPicPr>
        <p:blipFill>
          <a:blip r:embed="rId3"/>
          <a:srcRect/>
          <a:stretch>
            <a:fillRect/>
          </a:stretch>
        </p:blipFill>
        <p:spPr bwMode="auto">
          <a:xfrm>
            <a:off x="7488238" y="6364288"/>
            <a:ext cx="1655762" cy="493712"/>
          </a:xfrm>
          <a:prstGeom prst="rect">
            <a:avLst/>
          </a:prstGeom>
          <a:noFill/>
          <a:ln w="9525">
            <a:noFill/>
            <a:miter lim="800000"/>
            <a:headEnd/>
            <a:tailEnd/>
          </a:ln>
        </p:spPr>
      </p:pic>
      <p:sp>
        <p:nvSpPr>
          <p:cNvPr id="24" name="TextBox 6"/>
          <p:cNvSpPr txBox="1">
            <a:spLocks noChangeArrowheads="1"/>
          </p:cNvSpPr>
          <p:nvPr userDrawn="1"/>
        </p:nvSpPr>
        <p:spPr bwMode="auto">
          <a:xfrm>
            <a:off x="1858963" y="6400800"/>
            <a:ext cx="5629275" cy="228600"/>
          </a:xfrm>
          <a:prstGeom prst="rect">
            <a:avLst/>
          </a:prstGeom>
          <a:noFill/>
          <a:ln w="9525">
            <a:noFill/>
            <a:miter lim="800000"/>
            <a:headEnd/>
            <a:tailEnd/>
          </a:ln>
        </p:spPr>
        <p:txBody>
          <a:bodyPr>
            <a:spAutoFit/>
          </a:bodyPr>
          <a:lstStyle/>
          <a:p>
            <a:pPr algn="ctr">
              <a:defRPr/>
            </a:pPr>
            <a:r>
              <a:rPr lang="en-US" sz="900" i="1">
                <a:solidFill>
                  <a:schemeClr val="bg1"/>
                </a:solidFill>
              </a:rPr>
              <a:t>Copyright ©2013 Pearson Education, Inc. publishing as Prentice Hall</a:t>
            </a:r>
            <a:r>
              <a:rPr lang="en-US" sz="900">
                <a:solidFill>
                  <a:schemeClr val="bg1"/>
                </a:solidFill>
                <a:cs typeface="Helvetica" pitchFamily="34" charset="0"/>
              </a:rPr>
              <a:t>.</a:t>
            </a:r>
          </a:p>
        </p:txBody>
      </p:sp>
      <p:sp>
        <p:nvSpPr>
          <p:cNvPr id="25" name="Rectangle 17"/>
          <p:cNvSpPr>
            <a:spLocks noChangeArrowheads="1"/>
          </p:cNvSpPr>
          <p:nvPr userDrawn="1"/>
        </p:nvSpPr>
        <p:spPr bwMode="gray">
          <a:xfrm>
            <a:off x="0" y="6400800"/>
            <a:ext cx="9144000" cy="479425"/>
          </a:xfrm>
          <a:prstGeom prst="rect">
            <a:avLst/>
          </a:prstGeom>
          <a:solidFill>
            <a:srgbClr val="FF553C"/>
          </a:solidFill>
          <a:ln w="9525" algn="ctr">
            <a:noFill/>
            <a:miter lim="800000"/>
            <a:headEnd/>
            <a:tailEnd/>
          </a:ln>
          <a:effectLst/>
        </p:spPr>
        <p:txBody>
          <a:bodyPr wrap="none" lIns="0" tIns="0" rIns="0" bIns="0" anchor="ctr"/>
          <a:lstStyle/>
          <a:p>
            <a:pPr>
              <a:defRPr/>
            </a:pPr>
            <a:endParaRPr lang="en-US"/>
          </a:p>
        </p:txBody>
      </p:sp>
      <p:pic>
        <p:nvPicPr>
          <p:cNvPr id="26" name="Picture 19" descr="Pearson_Strap_Bound_White"/>
          <p:cNvPicPr>
            <a:picLocks noChangeAspect="1" noChangeArrowheads="1"/>
          </p:cNvPicPr>
          <p:nvPr userDrawn="1"/>
        </p:nvPicPr>
        <p:blipFill>
          <a:blip r:embed="rId4"/>
          <a:srcRect/>
          <a:stretch>
            <a:fillRect/>
          </a:stretch>
        </p:blipFill>
        <p:spPr bwMode="auto">
          <a:xfrm>
            <a:off x="0" y="6400800"/>
            <a:ext cx="1908175" cy="493713"/>
          </a:xfrm>
          <a:prstGeom prst="rect">
            <a:avLst/>
          </a:prstGeom>
          <a:noFill/>
          <a:ln w="9525">
            <a:noFill/>
            <a:miter lim="800000"/>
            <a:headEnd/>
            <a:tailEnd/>
          </a:ln>
        </p:spPr>
      </p:pic>
      <p:sp>
        <p:nvSpPr>
          <p:cNvPr id="27" name="TextBox 9"/>
          <p:cNvSpPr txBox="1">
            <a:spLocks noChangeArrowheads="1"/>
          </p:cNvSpPr>
          <p:nvPr userDrawn="1"/>
        </p:nvSpPr>
        <p:spPr bwMode="auto">
          <a:xfrm>
            <a:off x="4465638" y="6651625"/>
            <a:ext cx="425450" cy="228600"/>
          </a:xfrm>
          <a:prstGeom prst="rect">
            <a:avLst/>
          </a:prstGeom>
          <a:noFill/>
          <a:ln w="9525">
            <a:noFill/>
            <a:miter lim="800000"/>
            <a:headEnd/>
            <a:tailEnd/>
          </a:ln>
        </p:spPr>
        <p:txBody>
          <a:bodyPr>
            <a:spAutoFit/>
          </a:bodyPr>
          <a:lstStyle/>
          <a:p>
            <a:pPr>
              <a:defRPr/>
            </a:pPr>
            <a:r>
              <a:rPr lang="en-US" sz="900">
                <a:solidFill>
                  <a:schemeClr val="bg1"/>
                </a:solidFill>
                <a:cs typeface="Helvetica" pitchFamily="34" charset="0"/>
              </a:rPr>
              <a:t>1-</a:t>
            </a:r>
            <a:fld id="{D9A0B511-B40C-4974-AF49-9E18575B901B}" type="slidenum">
              <a:rPr lang="en-US" sz="900">
                <a:solidFill>
                  <a:schemeClr val="bg1"/>
                </a:solidFill>
                <a:cs typeface="Helvetica" pitchFamily="34" charset="0"/>
              </a:rPr>
              <a:pPr>
                <a:defRPr/>
              </a:pPr>
              <a:t>‹#›</a:t>
            </a:fld>
            <a:endParaRPr lang="en-US" sz="900">
              <a:solidFill>
                <a:schemeClr val="bg1"/>
              </a:solidFill>
              <a:cs typeface="Helvetica" pitchFamily="34" charset="0"/>
            </a:endParaRPr>
          </a:p>
        </p:txBody>
      </p:sp>
      <p:pic>
        <p:nvPicPr>
          <p:cNvPr id="28" name="Picture 18" descr="Pearson_Bound_White"/>
          <p:cNvPicPr>
            <a:picLocks noChangeAspect="1" noChangeArrowheads="1"/>
          </p:cNvPicPr>
          <p:nvPr userDrawn="1"/>
        </p:nvPicPr>
        <p:blipFill>
          <a:blip r:embed="rId3"/>
          <a:srcRect/>
          <a:stretch>
            <a:fillRect/>
          </a:stretch>
        </p:blipFill>
        <p:spPr bwMode="auto">
          <a:xfrm>
            <a:off x="7488238" y="6364288"/>
            <a:ext cx="1655762" cy="493712"/>
          </a:xfrm>
          <a:prstGeom prst="rect">
            <a:avLst/>
          </a:prstGeom>
          <a:noFill/>
          <a:ln w="9525">
            <a:noFill/>
            <a:miter lim="800000"/>
            <a:headEnd/>
            <a:tailEnd/>
          </a:ln>
        </p:spPr>
      </p:pic>
      <p:sp>
        <p:nvSpPr>
          <p:cNvPr id="29" name="TextBox 6"/>
          <p:cNvSpPr txBox="1">
            <a:spLocks noChangeArrowheads="1"/>
          </p:cNvSpPr>
          <p:nvPr userDrawn="1"/>
        </p:nvSpPr>
        <p:spPr bwMode="auto">
          <a:xfrm>
            <a:off x="1858963" y="6400800"/>
            <a:ext cx="5629275" cy="228600"/>
          </a:xfrm>
          <a:prstGeom prst="rect">
            <a:avLst/>
          </a:prstGeom>
          <a:noFill/>
          <a:ln w="9525">
            <a:noFill/>
            <a:miter lim="800000"/>
            <a:headEnd/>
            <a:tailEnd/>
          </a:ln>
        </p:spPr>
        <p:txBody>
          <a:bodyPr>
            <a:spAutoFit/>
          </a:bodyPr>
          <a:lstStyle/>
          <a:p>
            <a:pPr algn="ctr">
              <a:defRPr/>
            </a:pPr>
            <a:r>
              <a:rPr lang="en-US" sz="900" i="1">
                <a:solidFill>
                  <a:schemeClr val="bg1"/>
                </a:solidFill>
              </a:rPr>
              <a:t>Copyright ©2013 Pearson Education, Inc. publishing as Prentice Hall</a:t>
            </a:r>
            <a:r>
              <a:rPr lang="en-US" sz="900">
                <a:solidFill>
                  <a:schemeClr val="bg1"/>
                </a:solidFill>
                <a:cs typeface="Helvetica" pitchFamily="34" charset="0"/>
              </a:rPr>
              <a:t>.</a:t>
            </a:r>
          </a:p>
        </p:txBody>
      </p:sp>
      <p:sp>
        <p:nvSpPr>
          <p:cNvPr id="2" name="Title 1"/>
          <p:cNvSpPr>
            <a:spLocks noGrp="1"/>
          </p:cNvSpPr>
          <p:nvPr>
            <p:ph type="ctrTitle"/>
          </p:nvPr>
        </p:nvSpPr>
        <p:spPr>
          <a:xfrm>
            <a:off x="3907071" y="2376204"/>
            <a:ext cx="4876800" cy="4091608"/>
          </a:xfrm>
        </p:spPr>
        <p:txBody>
          <a:bodyPr anchor="t" anchorCtr="1"/>
          <a:lstStyle/>
          <a:p>
            <a:r>
              <a:rPr lang="en-AU"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4" name="Picture 4" descr="Chopra slide art 4.jpg"/>
          <p:cNvPicPr>
            <a:picLocks noChangeAspect="1"/>
          </p:cNvPicPr>
          <p:nvPr userDrawn="1"/>
        </p:nvPicPr>
        <p:blipFill>
          <a:blip r:embed="rId2"/>
          <a:srcRect l="14458"/>
          <a:stretch>
            <a:fillRect/>
          </a:stretch>
        </p:blipFill>
        <p:spPr bwMode="auto">
          <a:xfrm>
            <a:off x="0" y="0"/>
            <a:ext cx="1700213" cy="1600200"/>
          </a:xfrm>
          <a:prstGeom prst="rect">
            <a:avLst/>
          </a:prstGeom>
          <a:noFill/>
          <a:ln w="9525">
            <a:noFill/>
            <a:miter lim="800000"/>
            <a:headEnd/>
            <a:tailEnd/>
          </a:ln>
        </p:spPr>
      </p:pic>
      <p:sp>
        <p:nvSpPr>
          <p:cNvPr id="5"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6" name="TextBox 7"/>
          <p:cNvSpPr txBox="1"/>
          <p:nvPr userDrawn="1"/>
        </p:nvSpPr>
        <p:spPr>
          <a:xfrm>
            <a:off x="8718550" y="6651625"/>
            <a:ext cx="425450" cy="228600"/>
          </a:xfrm>
          <a:prstGeom prst="rect">
            <a:avLst/>
          </a:prstGeom>
          <a:noFill/>
        </p:spPr>
        <p:txBody>
          <a:bodyPr wrap="none">
            <a:spAutoFit/>
          </a:bodyPr>
          <a:lstStyle/>
          <a:p>
            <a:pPr>
              <a:defRPr/>
            </a:pPr>
            <a:r>
              <a:rPr lang="en-US" sz="900">
                <a:solidFill>
                  <a:srgbClr val="7B7B7B"/>
                </a:solidFill>
                <a:cs typeface="Helvetica" pitchFamily="34" charset="0"/>
              </a:rPr>
              <a:t>1-</a:t>
            </a:r>
            <a:fld id="{3388EA9A-24EC-4AE8-9609-B17E5D872D6C}" type="slidenum">
              <a:rPr lang="en-US" sz="900">
                <a:solidFill>
                  <a:srgbClr val="7B7B7B"/>
                </a:solidFill>
                <a:cs typeface="Helvetica" pitchFamily="34" charset="0"/>
              </a:rPr>
              <a:pPr>
                <a:defRPr/>
              </a:pPr>
              <a:t>‹#›</a:t>
            </a:fld>
            <a:endParaRPr lang="en-US" sz="900">
              <a:solidFill>
                <a:srgbClr val="7B7B7B"/>
              </a:solidFill>
              <a:cs typeface="Helvetica" pitchFamily="34" charset="0"/>
            </a:endParaRPr>
          </a:p>
        </p:txBody>
      </p:sp>
      <p:sp>
        <p:nvSpPr>
          <p:cNvPr id="2" name="Title 1"/>
          <p:cNvSpPr>
            <a:spLocks noGrp="1"/>
          </p:cNvSpPr>
          <p:nvPr>
            <p:ph type="title"/>
          </p:nvPr>
        </p:nvSpPr>
        <p:spPr/>
        <p:txBody>
          <a:bodyPr/>
          <a:lstStyle>
            <a:lvl1pPr>
              <a:defRPr b="0"/>
            </a:lvl1pPr>
          </a:lstStyle>
          <a:p>
            <a:r>
              <a:rPr lang="en-AU" dirty="0" smtClean="0"/>
              <a:t>Click to edit Master title style</a:t>
            </a:r>
            <a:endParaRPr lang="en-US" dirty="0"/>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TextBox 7"/>
          <p:cNvSpPr txBox="1"/>
          <p:nvPr userDrawn="1"/>
        </p:nvSpPr>
        <p:spPr>
          <a:xfrm>
            <a:off x="8718550" y="6651625"/>
            <a:ext cx="425450" cy="228600"/>
          </a:xfrm>
          <a:prstGeom prst="rect">
            <a:avLst/>
          </a:prstGeom>
          <a:noFill/>
        </p:spPr>
        <p:txBody>
          <a:bodyPr wrap="none">
            <a:spAutoFit/>
          </a:bodyPr>
          <a:lstStyle/>
          <a:p>
            <a:pPr>
              <a:defRPr/>
            </a:pPr>
            <a:r>
              <a:rPr lang="en-US" sz="900">
                <a:solidFill>
                  <a:srgbClr val="7B7B7B"/>
                </a:solidFill>
                <a:cs typeface="Helvetica" pitchFamily="34" charset="0"/>
              </a:rPr>
              <a:t>1-</a:t>
            </a:r>
            <a:fld id="{ED3870AE-0A34-41A6-961F-BE645267D9FF}" type="slidenum">
              <a:rPr lang="en-US" sz="900">
                <a:solidFill>
                  <a:srgbClr val="7B7B7B"/>
                </a:solidFill>
                <a:cs typeface="Helvetica" pitchFamily="34" charset="0"/>
              </a:rPr>
              <a:pPr>
                <a:defRPr/>
              </a:pPr>
              <a:t>‹#›</a:t>
            </a:fld>
            <a:endParaRPr lang="en-US" sz="900">
              <a:solidFill>
                <a:srgbClr val="7B7B7B"/>
              </a:solidFill>
              <a:cs typeface="Helvetica" pitchFamily="34" charset="0"/>
            </a:endParaRPr>
          </a:p>
        </p:txBody>
      </p:sp>
      <p:sp>
        <p:nvSpPr>
          <p:cNvPr id="5"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6" name="Footer Placeholder 4"/>
          <p:cNvSpPr>
            <a:spLocks noGrp="1"/>
          </p:cNvSpPr>
          <p:nvPr>
            <p:ph type="ftr" sz="quarter" idx="10"/>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Arial"/>
                <a:cs typeface="+mn-cs"/>
              </a:defRPr>
            </a:lvl1pPr>
          </a:lstStyle>
          <a:p>
            <a:pPr>
              <a:defRPr/>
            </a:pPr>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5" name="TextBox 7"/>
          <p:cNvSpPr txBox="1"/>
          <p:nvPr userDrawn="1"/>
        </p:nvSpPr>
        <p:spPr>
          <a:xfrm>
            <a:off x="8718550" y="6651625"/>
            <a:ext cx="425450" cy="228600"/>
          </a:xfrm>
          <a:prstGeom prst="rect">
            <a:avLst/>
          </a:prstGeom>
          <a:noFill/>
        </p:spPr>
        <p:txBody>
          <a:bodyPr wrap="none">
            <a:spAutoFit/>
          </a:bodyPr>
          <a:lstStyle/>
          <a:p>
            <a:pPr>
              <a:defRPr/>
            </a:pPr>
            <a:r>
              <a:rPr lang="en-US" sz="900">
                <a:solidFill>
                  <a:srgbClr val="7B7B7B"/>
                </a:solidFill>
                <a:cs typeface="Helvetica" pitchFamily="34" charset="0"/>
              </a:rPr>
              <a:t>1-</a:t>
            </a:r>
            <a:fld id="{7E5CEAC8-6797-4532-937A-E5399FD2A379}" type="slidenum">
              <a:rPr lang="en-US" sz="900">
                <a:solidFill>
                  <a:srgbClr val="7B7B7B"/>
                </a:solidFill>
                <a:cs typeface="Helvetica" pitchFamily="34" charset="0"/>
              </a:rPr>
              <a:pPr>
                <a:defRPr/>
              </a:pPr>
              <a:t>‹#›</a:t>
            </a:fld>
            <a:endParaRPr lang="en-US" sz="900">
              <a:solidFill>
                <a:srgbClr val="7B7B7B"/>
              </a:solidFill>
              <a:cs typeface="Helvetica" pitchFamily="34" charset="0"/>
            </a:endParaRPr>
          </a:p>
        </p:txBody>
      </p:sp>
      <p:sp>
        <p:nvSpPr>
          <p:cNvPr id="6"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Title 1"/>
          <p:cNvSpPr>
            <a:spLocks noGrp="1"/>
          </p:cNvSpPr>
          <p:nvPr>
            <p:ph type="title"/>
          </p:nvPr>
        </p:nvSpPr>
        <p:spPr/>
        <p:txBody>
          <a:bodyPr/>
          <a:lstStyle>
            <a:lvl1pPr>
              <a:defRPr b="0"/>
            </a:lvl1pPr>
          </a:lstStyle>
          <a:p>
            <a:r>
              <a:rPr lang="en-AU"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Footer Placeholder 5"/>
          <p:cNvSpPr>
            <a:spLocks noGrp="1"/>
          </p:cNvSpPr>
          <p:nvPr>
            <p:ph type="ftr" sz="quarter" idx="10"/>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Arial"/>
                <a:cs typeface="+mn-cs"/>
              </a:defRPr>
            </a:lvl1pPr>
          </a:lstStyle>
          <a:p>
            <a:pPr>
              <a:defRPr/>
            </a:pP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7" name="TextBox 7"/>
          <p:cNvSpPr txBox="1"/>
          <p:nvPr userDrawn="1"/>
        </p:nvSpPr>
        <p:spPr>
          <a:xfrm>
            <a:off x="8718550" y="6651625"/>
            <a:ext cx="425450" cy="228600"/>
          </a:xfrm>
          <a:prstGeom prst="rect">
            <a:avLst/>
          </a:prstGeom>
          <a:noFill/>
        </p:spPr>
        <p:txBody>
          <a:bodyPr wrap="none">
            <a:spAutoFit/>
          </a:bodyPr>
          <a:lstStyle/>
          <a:p>
            <a:pPr>
              <a:defRPr/>
            </a:pPr>
            <a:r>
              <a:rPr lang="en-US" sz="900">
                <a:solidFill>
                  <a:srgbClr val="7B7B7B"/>
                </a:solidFill>
                <a:cs typeface="Helvetica" pitchFamily="34" charset="0"/>
              </a:rPr>
              <a:t>1-</a:t>
            </a:r>
            <a:fld id="{28403F50-A13B-4F19-9C8D-0738FEF12551}" type="slidenum">
              <a:rPr lang="en-US" sz="900">
                <a:solidFill>
                  <a:srgbClr val="7B7B7B"/>
                </a:solidFill>
                <a:cs typeface="Helvetica" pitchFamily="34" charset="0"/>
              </a:rPr>
              <a:pPr>
                <a:defRPr/>
              </a:pPr>
              <a:t>‹#›</a:t>
            </a:fld>
            <a:endParaRPr lang="en-US" sz="900">
              <a:solidFill>
                <a:srgbClr val="7B7B7B"/>
              </a:solidFill>
              <a:cs typeface="Helvetica" pitchFamily="34" charset="0"/>
            </a:endParaRPr>
          </a:p>
        </p:txBody>
      </p:sp>
      <p:sp>
        <p:nvSpPr>
          <p:cNvPr id="8"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Title 1"/>
          <p:cNvSpPr>
            <a:spLocks noGrp="1"/>
          </p:cNvSpPr>
          <p:nvPr>
            <p:ph type="title"/>
          </p:nvPr>
        </p:nvSpPr>
        <p:spPr/>
        <p:txBody>
          <a:bodyPr/>
          <a:lstStyle>
            <a:lvl1pPr>
              <a:defRPr b="0"/>
            </a:lvl1pPr>
          </a:lstStyle>
          <a:p>
            <a:r>
              <a:rPr lang="en-AU"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9" name="Footer Placeholder 7"/>
          <p:cNvSpPr>
            <a:spLocks noGrp="1"/>
          </p:cNvSpPr>
          <p:nvPr>
            <p:ph type="ftr" sz="quarter" idx="10"/>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Arial"/>
                <a:cs typeface="+mn-cs"/>
              </a:defRPr>
            </a:lvl1pPr>
          </a:lstStyle>
          <a:p>
            <a:pPr>
              <a:defRPr/>
            </a:pPr>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3" name="TextBox 7"/>
          <p:cNvSpPr txBox="1"/>
          <p:nvPr userDrawn="1"/>
        </p:nvSpPr>
        <p:spPr>
          <a:xfrm>
            <a:off x="8718550" y="6651625"/>
            <a:ext cx="425450" cy="228600"/>
          </a:xfrm>
          <a:prstGeom prst="rect">
            <a:avLst/>
          </a:prstGeom>
          <a:noFill/>
        </p:spPr>
        <p:txBody>
          <a:bodyPr wrap="none">
            <a:spAutoFit/>
          </a:bodyPr>
          <a:lstStyle/>
          <a:p>
            <a:pPr>
              <a:defRPr/>
            </a:pPr>
            <a:r>
              <a:rPr lang="en-US" sz="900">
                <a:solidFill>
                  <a:srgbClr val="7B7B7B"/>
                </a:solidFill>
                <a:cs typeface="Helvetica" pitchFamily="34" charset="0"/>
              </a:rPr>
              <a:t>1-</a:t>
            </a:r>
            <a:fld id="{2488E4D4-30F7-41A7-B46F-90F000B964F4}" type="slidenum">
              <a:rPr lang="en-US" sz="900">
                <a:solidFill>
                  <a:srgbClr val="7B7B7B"/>
                </a:solidFill>
                <a:cs typeface="Helvetica" pitchFamily="34" charset="0"/>
              </a:rPr>
              <a:pPr>
                <a:defRPr/>
              </a:pPr>
              <a:t>‹#›</a:t>
            </a:fld>
            <a:endParaRPr lang="en-US" sz="900">
              <a:solidFill>
                <a:srgbClr val="7B7B7B"/>
              </a:solidFill>
              <a:cs typeface="Helvetica" pitchFamily="34" charset="0"/>
            </a:endParaRPr>
          </a:p>
        </p:txBody>
      </p:sp>
      <p:sp>
        <p:nvSpPr>
          <p:cNvPr id="4"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Title 1"/>
          <p:cNvSpPr>
            <a:spLocks noGrp="1"/>
          </p:cNvSpPr>
          <p:nvPr>
            <p:ph type="title"/>
          </p:nvPr>
        </p:nvSpPr>
        <p:spPr/>
        <p:txBody>
          <a:bodyPr/>
          <a:lstStyle>
            <a:lvl1pPr>
              <a:defRPr b="0"/>
            </a:lvl1pPr>
          </a:lstStyle>
          <a:p>
            <a:r>
              <a:rPr lang="en-AU" dirty="0" smtClean="0"/>
              <a:t>Click to edit Master title style</a:t>
            </a:r>
            <a:endParaRPr lang="en-US" dirty="0"/>
          </a:p>
        </p:txBody>
      </p:sp>
      <p:sp>
        <p:nvSpPr>
          <p:cNvPr id="5" name="Footer Placeholder 3"/>
          <p:cNvSpPr>
            <a:spLocks noGrp="1"/>
          </p:cNvSpPr>
          <p:nvPr>
            <p:ph type="ftr" sz="quarter" idx="10"/>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Arial"/>
                <a:cs typeface="+mn-cs"/>
              </a:defRPr>
            </a:lvl1pPr>
          </a:lstStyle>
          <a:p>
            <a:pPr>
              <a:defRPr/>
            </a:pPr>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TextBox 7"/>
          <p:cNvSpPr txBox="1"/>
          <p:nvPr userDrawn="1"/>
        </p:nvSpPr>
        <p:spPr>
          <a:xfrm>
            <a:off x="8718550" y="6651625"/>
            <a:ext cx="425450" cy="228600"/>
          </a:xfrm>
          <a:prstGeom prst="rect">
            <a:avLst/>
          </a:prstGeom>
          <a:noFill/>
        </p:spPr>
        <p:txBody>
          <a:bodyPr wrap="none">
            <a:spAutoFit/>
          </a:bodyPr>
          <a:lstStyle/>
          <a:p>
            <a:pPr>
              <a:defRPr/>
            </a:pPr>
            <a:r>
              <a:rPr lang="en-US" sz="900">
                <a:solidFill>
                  <a:srgbClr val="7B7B7B"/>
                </a:solidFill>
                <a:cs typeface="Helvetica" pitchFamily="34" charset="0"/>
              </a:rPr>
              <a:t>1-</a:t>
            </a:r>
            <a:fld id="{80ACB0AC-743C-4CFF-8E33-1D00A92ADA4B}" type="slidenum">
              <a:rPr lang="en-US" sz="900">
                <a:solidFill>
                  <a:srgbClr val="7B7B7B"/>
                </a:solidFill>
                <a:cs typeface="Helvetica" pitchFamily="34" charset="0"/>
              </a:rPr>
              <a:pPr>
                <a:defRPr/>
              </a:pPr>
              <a:t>‹#›</a:t>
            </a:fld>
            <a:endParaRPr lang="en-US" sz="900">
              <a:solidFill>
                <a:srgbClr val="7B7B7B"/>
              </a:solidFill>
              <a:cs typeface="Helvetica" pitchFamily="34" charset="0"/>
            </a:endParaRPr>
          </a:p>
        </p:txBody>
      </p:sp>
      <p:sp>
        <p:nvSpPr>
          <p:cNvPr id="3"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4" name="Footer Placeholder 2"/>
          <p:cNvSpPr>
            <a:spLocks noGrp="1"/>
          </p:cNvSpPr>
          <p:nvPr>
            <p:ph type="ftr" sz="quarter" idx="10"/>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Arial"/>
                <a:cs typeface="+mn-cs"/>
              </a:defRPr>
            </a:lvl1pPr>
          </a:lstStyle>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TextBox 7"/>
          <p:cNvSpPr txBox="1"/>
          <p:nvPr userDrawn="1"/>
        </p:nvSpPr>
        <p:spPr>
          <a:xfrm>
            <a:off x="8718550" y="6651625"/>
            <a:ext cx="425450" cy="228600"/>
          </a:xfrm>
          <a:prstGeom prst="rect">
            <a:avLst/>
          </a:prstGeom>
          <a:noFill/>
        </p:spPr>
        <p:txBody>
          <a:bodyPr wrap="none">
            <a:spAutoFit/>
          </a:bodyPr>
          <a:lstStyle/>
          <a:p>
            <a:pPr>
              <a:defRPr/>
            </a:pPr>
            <a:r>
              <a:rPr lang="en-US" sz="900">
                <a:solidFill>
                  <a:srgbClr val="7B7B7B"/>
                </a:solidFill>
                <a:cs typeface="Helvetica" pitchFamily="34" charset="0"/>
              </a:rPr>
              <a:t>1-</a:t>
            </a:r>
            <a:fld id="{0406786B-A15E-4AA0-A583-A7185C2D8A62}" type="slidenum">
              <a:rPr lang="en-US" sz="900">
                <a:solidFill>
                  <a:srgbClr val="7B7B7B"/>
                </a:solidFill>
                <a:cs typeface="Helvetica" pitchFamily="34" charset="0"/>
              </a:rPr>
              <a:pPr>
                <a:defRPr/>
              </a:pPr>
              <a:t>‹#›</a:t>
            </a:fld>
            <a:endParaRPr lang="en-US" sz="900">
              <a:solidFill>
                <a:srgbClr val="7B7B7B"/>
              </a:solidFill>
              <a:cs typeface="Helvetica" pitchFamily="34" charset="0"/>
            </a:endParaRPr>
          </a:p>
        </p:txBody>
      </p:sp>
      <p:sp>
        <p:nvSpPr>
          <p:cNvPr id="6"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7" name="Footer Placeholder 5"/>
          <p:cNvSpPr>
            <a:spLocks noGrp="1"/>
          </p:cNvSpPr>
          <p:nvPr>
            <p:ph type="ftr" sz="quarter" idx="10"/>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Arial"/>
                <a:cs typeface="+mn-cs"/>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TextBox 7"/>
          <p:cNvSpPr txBox="1"/>
          <p:nvPr userDrawn="1"/>
        </p:nvSpPr>
        <p:spPr>
          <a:xfrm>
            <a:off x="8718550" y="6651625"/>
            <a:ext cx="425450" cy="228600"/>
          </a:xfrm>
          <a:prstGeom prst="rect">
            <a:avLst/>
          </a:prstGeom>
          <a:noFill/>
        </p:spPr>
        <p:txBody>
          <a:bodyPr wrap="none">
            <a:spAutoFit/>
          </a:bodyPr>
          <a:lstStyle/>
          <a:p>
            <a:pPr>
              <a:defRPr/>
            </a:pPr>
            <a:r>
              <a:rPr lang="en-US" sz="900">
                <a:solidFill>
                  <a:srgbClr val="7B7B7B"/>
                </a:solidFill>
                <a:cs typeface="Helvetica" pitchFamily="34" charset="0"/>
              </a:rPr>
              <a:t>1-</a:t>
            </a:r>
            <a:fld id="{D17BE7C1-0470-4E9B-947F-96066133D77A}" type="slidenum">
              <a:rPr lang="en-US" sz="900">
                <a:solidFill>
                  <a:srgbClr val="7B7B7B"/>
                </a:solidFill>
                <a:cs typeface="Helvetica" pitchFamily="34" charset="0"/>
              </a:rPr>
              <a:pPr>
                <a:defRPr/>
              </a:pPr>
              <a:t>‹#›</a:t>
            </a:fld>
            <a:endParaRPr lang="en-US" sz="900">
              <a:solidFill>
                <a:srgbClr val="7B7B7B"/>
              </a:solidFill>
              <a:cs typeface="Helvetica" pitchFamily="34" charset="0"/>
            </a:endParaRPr>
          </a:p>
        </p:txBody>
      </p:sp>
      <p:sp>
        <p:nvSpPr>
          <p:cNvPr id="6"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7" name="Footer Placeholder 5"/>
          <p:cNvSpPr>
            <a:spLocks noGrp="1"/>
          </p:cNvSpPr>
          <p:nvPr>
            <p:ph type="ftr" sz="quarter" idx="10"/>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Arial"/>
                <a:cs typeface="+mn-cs"/>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4" name="TextBox 7"/>
          <p:cNvSpPr txBox="1"/>
          <p:nvPr userDrawn="1"/>
        </p:nvSpPr>
        <p:spPr>
          <a:xfrm>
            <a:off x="8718550" y="6651625"/>
            <a:ext cx="425450" cy="228600"/>
          </a:xfrm>
          <a:prstGeom prst="rect">
            <a:avLst/>
          </a:prstGeom>
          <a:noFill/>
        </p:spPr>
        <p:txBody>
          <a:bodyPr wrap="none">
            <a:spAutoFit/>
          </a:bodyPr>
          <a:lstStyle/>
          <a:p>
            <a:pPr>
              <a:defRPr/>
            </a:pPr>
            <a:r>
              <a:rPr lang="en-US" sz="900">
                <a:solidFill>
                  <a:srgbClr val="7B7B7B"/>
                </a:solidFill>
                <a:cs typeface="Helvetica" pitchFamily="34" charset="0"/>
              </a:rPr>
              <a:t>1-</a:t>
            </a:r>
            <a:fld id="{833AE755-F78B-47B2-B591-65C059C3F659}" type="slidenum">
              <a:rPr lang="en-US" sz="900">
                <a:solidFill>
                  <a:srgbClr val="7B7B7B"/>
                </a:solidFill>
                <a:cs typeface="Helvetica" pitchFamily="34" charset="0"/>
              </a:rPr>
              <a:pPr>
                <a:defRPr/>
              </a:pPr>
              <a:t>‹#›</a:t>
            </a:fld>
            <a:endParaRPr lang="en-US" sz="900">
              <a:solidFill>
                <a:srgbClr val="7B7B7B"/>
              </a:solidFill>
              <a:cs typeface="Helvetica" pitchFamily="34" charset="0"/>
            </a:endParaRPr>
          </a:p>
        </p:txBody>
      </p:sp>
      <p:sp>
        <p:nvSpPr>
          <p:cNvPr id="5"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6" name="Footer Placeholder 4"/>
          <p:cNvSpPr>
            <a:spLocks noGrp="1"/>
          </p:cNvSpPr>
          <p:nvPr>
            <p:ph type="ftr" sz="quarter" idx="10"/>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Arial"/>
                <a:cs typeface="+mn-cs"/>
              </a:defRPr>
            </a:lvl1pPr>
          </a:lstStyle>
          <a:p>
            <a:pP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TextBox 7"/>
          <p:cNvSpPr txBox="1"/>
          <p:nvPr userDrawn="1"/>
        </p:nvSpPr>
        <p:spPr>
          <a:xfrm>
            <a:off x="8718550" y="6651625"/>
            <a:ext cx="425450" cy="228600"/>
          </a:xfrm>
          <a:prstGeom prst="rect">
            <a:avLst/>
          </a:prstGeom>
          <a:noFill/>
        </p:spPr>
        <p:txBody>
          <a:bodyPr wrap="none">
            <a:spAutoFit/>
          </a:bodyPr>
          <a:lstStyle/>
          <a:p>
            <a:pPr>
              <a:defRPr/>
            </a:pPr>
            <a:r>
              <a:rPr lang="en-US" sz="900">
                <a:solidFill>
                  <a:srgbClr val="7B7B7B"/>
                </a:solidFill>
                <a:cs typeface="Helvetica" pitchFamily="34" charset="0"/>
              </a:rPr>
              <a:t>1-</a:t>
            </a:r>
            <a:fld id="{4D310F32-1D97-42D2-A838-BC62395A7086}" type="slidenum">
              <a:rPr lang="en-US" sz="900">
                <a:solidFill>
                  <a:srgbClr val="7B7B7B"/>
                </a:solidFill>
                <a:cs typeface="Helvetica" pitchFamily="34" charset="0"/>
              </a:rPr>
              <a:pPr>
                <a:defRPr/>
              </a:pPr>
              <a:t>‹#›</a:t>
            </a:fld>
            <a:endParaRPr lang="en-US" sz="900">
              <a:solidFill>
                <a:srgbClr val="7B7B7B"/>
              </a:solidFill>
              <a:cs typeface="Helvetica" pitchFamily="34" charset="0"/>
            </a:endParaRPr>
          </a:p>
        </p:txBody>
      </p:sp>
      <p:sp>
        <p:nvSpPr>
          <p:cNvPr id="5"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Vertical Title 1"/>
          <p:cNvSpPr>
            <a:spLocks noGrp="1"/>
          </p:cNvSpPr>
          <p:nvPr>
            <p:ph type="title" orient="vert"/>
          </p:nvPr>
        </p:nvSpPr>
        <p:spPr>
          <a:xfrm>
            <a:off x="6629400" y="274638"/>
            <a:ext cx="2057400" cy="5851525"/>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6" name="Footer Placeholder 4"/>
          <p:cNvSpPr>
            <a:spLocks noGrp="1"/>
          </p:cNvSpPr>
          <p:nvPr>
            <p:ph type="ftr" sz="quarter" idx="10"/>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Arial"/>
                <a:cs typeface="+mn-cs"/>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AU" smtClean="0"/>
              <a:t>Click to edit Master title style</a:t>
            </a:r>
            <a:endParaRPr lang="en-US"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smtClean="0"/>
          </a:p>
        </p:txBody>
      </p:sp>
      <p:sp>
        <p:nvSpPr>
          <p:cNvPr id="8" name="TextBox 7"/>
          <p:cNvSpPr txBox="1"/>
          <p:nvPr userDrawn="1"/>
        </p:nvSpPr>
        <p:spPr>
          <a:xfrm>
            <a:off x="8718550" y="6651625"/>
            <a:ext cx="425450" cy="228600"/>
          </a:xfrm>
          <a:prstGeom prst="rect">
            <a:avLst/>
          </a:prstGeom>
          <a:noFill/>
        </p:spPr>
        <p:txBody>
          <a:bodyPr wrap="none">
            <a:spAutoFit/>
          </a:bodyPr>
          <a:lstStyle/>
          <a:p>
            <a:pPr>
              <a:defRPr/>
            </a:pPr>
            <a:r>
              <a:rPr lang="en-US" sz="900">
                <a:solidFill>
                  <a:srgbClr val="7B7B7B"/>
                </a:solidFill>
                <a:cs typeface="Helvetica" pitchFamily="34" charset="0"/>
              </a:rPr>
              <a:t>1-</a:t>
            </a:r>
            <a:fld id="{D8F4F73B-B2AF-4A50-8125-8B93970287C0}" type="slidenum">
              <a:rPr lang="en-US" sz="900">
                <a:solidFill>
                  <a:srgbClr val="7B7B7B"/>
                </a:solidFill>
                <a:cs typeface="Helvetica" pitchFamily="34" charset="0"/>
              </a:rPr>
              <a:pPr>
                <a:defRPr/>
              </a:pPr>
              <a:t>‹#›</a:t>
            </a:fld>
            <a:endParaRPr lang="en-US" sz="900">
              <a:solidFill>
                <a:srgbClr val="7B7B7B"/>
              </a:solidFill>
              <a:cs typeface="Helvetica" pitchFamily="34" charset="0"/>
            </a:endParaRPr>
          </a:p>
        </p:txBody>
      </p:sp>
      <p:sp>
        <p:nvSpPr>
          <p:cNvPr id="7"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iming>
    <p:tnLst>
      <p:par>
        <p:cTn id="1" dur="indefinite" restart="never" nodeType="tmRoot"/>
      </p:par>
    </p:tnLst>
  </p:timing>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Arial" charset="0"/>
        </a:defRPr>
      </a:lvl2pPr>
      <a:lvl3pPr algn="ctr" defTabSz="457200" rtl="0" eaLnBrk="0" fontAlgn="base" hangingPunct="0">
        <a:spcBef>
          <a:spcPct val="0"/>
        </a:spcBef>
        <a:spcAft>
          <a:spcPct val="0"/>
        </a:spcAft>
        <a:defRPr sz="4400">
          <a:solidFill>
            <a:schemeClr val="tx1"/>
          </a:solidFill>
          <a:latin typeface="Arial" charset="0"/>
        </a:defRPr>
      </a:lvl3pPr>
      <a:lvl4pPr algn="ctr" defTabSz="457200" rtl="0" eaLnBrk="0" fontAlgn="base" hangingPunct="0">
        <a:spcBef>
          <a:spcPct val="0"/>
        </a:spcBef>
        <a:spcAft>
          <a:spcPct val="0"/>
        </a:spcAft>
        <a:defRPr sz="4400">
          <a:solidFill>
            <a:schemeClr val="tx1"/>
          </a:solidFill>
          <a:latin typeface="Arial" charset="0"/>
        </a:defRPr>
      </a:lvl4pPr>
      <a:lvl5pPr algn="ctr" defTabSz="457200" rtl="0" eaLnBrk="0" fontAlgn="base" hangingPunct="0">
        <a:spcBef>
          <a:spcPct val="0"/>
        </a:spcBef>
        <a:spcAft>
          <a:spcPct val="0"/>
        </a:spcAft>
        <a:defRPr sz="4400">
          <a:solidFill>
            <a:schemeClr val="tx1"/>
          </a:solidFill>
          <a:latin typeface="Arial" charset="0"/>
        </a:defRPr>
      </a:lvl5pPr>
      <a:lvl6pPr marL="457200" algn="ctr" defTabSz="457200" rtl="0" fontAlgn="base">
        <a:spcBef>
          <a:spcPct val="0"/>
        </a:spcBef>
        <a:spcAft>
          <a:spcPct val="0"/>
        </a:spcAft>
        <a:defRPr sz="4400">
          <a:solidFill>
            <a:schemeClr val="tx1"/>
          </a:solidFill>
          <a:latin typeface="Arial" charset="0"/>
        </a:defRPr>
      </a:lvl6pPr>
      <a:lvl7pPr marL="914400" algn="ctr" defTabSz="457200" rtl="0" fontAlgn="base">
        <a:spcBef>
          <a:spcPct val="0"/>
        </a:spcBef>
        <a:spcAft>
          <a:spcPct val="0"/>
        </a:spcAft>
        <a:defRPr sz="4400">
          <a:solidFill>
            <a:schemeClr val="tx1"/>
          </a:solidFill>
          <a:latin typeface="Arial" charset="0"/>
        </a:defRPr>
      </a:lvl7pPr>
      <a:lvl8pPr marL="1371600" algn="ctr" defTabSz="457200" rtl="0" fontAlgn="base">
        <a:spcBef>
          <a:spcPct val="0"/>
        </a:spcBef>
        <a:spcAft>
          <a:spcPct val="0"/>
        </a:spcAft>
        <a:defRPr sz="4400">
          <a:solidFill>
            <a:schemeClr val="tx1"/>
          </a:solidFill>
          <a:latin typeface="Arial" charset="0"/>
        </a:defRPr>
      </a:lvl8pPr>
      <a:lvl9pPr marL="1828800" algn="ctr" defTabSz="457200" rtl="0" fontAlgn="base">
        <a:spcBef>
          <a:spcPct val="0"/>
        </a:spcBef>
        <a:spcAft>
          <a:spcPct val="0"/>
        </a:spcAft>
        <a:defRPr sz="4400">
          <a:solidFill>
            <a:schemeClr val="tx1"/>
          </a:solidFill>
          <a:latin typeface="Arial" charset="0"/>
        </a:defRPr>
      </a:lvl9pPr>
    </p:titleStyle>
    <p:bodyStyle>
      <a:lvl1pPr marL="342900" indent="-342900" algn="l" defTabSz="457200" rtl="0" eaLnBrk="0" fontAlgn="base" hangingPunct="0">
        <a:spcBef>
          <a:spcPct val="0"/>
        </a:spcBef>
        <a:spcAft>
          <a:spcPts val="600"/>
        </a:spcAft>
        <a:buSzPct val="150000"/>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0"/>
        </a:spcBef>
        <a:spcAft>
          <a:spcPts val="60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0"/>
        </a:spcBef>
        <a:spcAft>
          <a:spcPts val="60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0"/>
        </a:spcBef>
        <a:spcAft>
          <a:spcPts val="60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0"/>
        </a:spcBef>
        <a:spcAft>
          <a:spcPts val="60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3345366" y="2376204"/>
            <a:ext cx="5438505" cy="4091608"/>
          </a:xfrm>
        </p:spPr>
        <p:txBody>
          <a:bodyPr/>
          <a:lstStyle/>
          <a:p>
            <a:pPr eaLnBrk="1" hangingPunct="1"/>
            <a:r>
              <a:rPr lang="en-US" b="1" smtClean="0">
                <a:effectLst>
                  <a:outerShdw blurRad="38100" dist="38100" dir="2700000" algn="tl">
                    <a:srgbClr val="000000">
                      <a:alpha val="43137"/>
                    </a:srgbClr>
                  </a:outerShdw>
                </a:effectLst>
                <a:latin typeface="Copperplate Gothic Bold" panose="020E0705020206020404" pitchFamily="34" charset="0"/>
              </a:rPr>
              <a:t>Understanding the Supply Chain</a:t>
            </a:r>
          </a:p>
        </p:txBody>
      </p:sp>
      <p:sp>
        <p:nvSpPr>
          <p:cNvPr id="14338" name="TextBox 3"/>
          <p:cNvSpPr txBox="1">
            <a:spLocks noChangeArrowheads="1"/>
          </p:cNvSpPr>
          <p:nvPr/>
        </p:nvSpPr>
        <p:spPr bwMode="auto">
          <a:xfrm>
            <a:off x="5715368" y="985838"/>
            <a:ext cx="698500" cy="1200150"/>
          </a:xfrm>
          <a:prstGeom prst="rect">
            <a:avLst/>
          </a:prstGeom>
          <a:noFill/>
          <a:ln w="9525">
            <a:noFill/>
            <a:miter lim="800000"/>
            <a:headEnd/>
            <a:tailEnd/>
          </a:ln>
        </p:spPr>
        <p:txBody>
          <a:bodyPr wrap="none">
            <a:spAutoFit/>
          </a:bodyPr>
          <a:lstStyle/>
          <a:p>
            <a:r>
              <a:rPr lang="en-US" sz="7200" b="1">
                <a:solidFill>
                  <a:srgbClr val="000000"/>
                </a:solidFill>
                <a:effectLst>
                  <a:outerShdw blurRad="38100" dist="38100" dir="2700000" algn="tl">
                    <a:srgbClr val="000000">
                      <a:alpha val="43137"/>
                    </a:srgbClr>
                  </a:outerShdw>
                </a:effectLst>
              </a:rPr>
              <a:t>1</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73100"/>
            <a:ext cx="8229600" cy="5453063"/>
          </a:xfrm>
        </p:spPr>
        <p:txBody>
          <a:bodyPr anchor="ctr"/>
          <a:lstStyle/>
          <a:p>
            <a:pPr marL="0" indent="0" algn="ctr">
              <a:lnSpc>
                <a:spcPct val="150000"/>
              </a:lnSpc>
              <a:buNone/>
            </a:pPr>
            <a:r>
              <a:rPr lang="en-US" u="sng" smtClean="0"/>
              <a:t>Course Code MGT 561</a:t>
            </a:r>
            <a:endParaRPr lang="en-US" u="sng" dirty="0" smtClean="0"/>
          </a:p>
          <a:p>
            <a:pPr marL="0" indent="0" algn="ctr">
              <a:lnSpc>
                <a:spcPct val="150000"/>
              </a:lnSpc>
              <a:buNone/>
            </a:pPr>
            <a:r>
              <a:rPr lang="en-US" sz="4000" u="sng" dirty="0" smtClean="0"/>
              <a:t>Supply Chain Management</a:t>
            </a:r>
            <a:endParaRPr lang="en-US" u="sng" dirty="0" smtClean="0"/>
          </a:p>
          <a:p>
            <a:pPr marL="0" indent="0" algn="ctr">
              <a:lnSpc>
                <a:spcPct val="150000"/>
              </a:lnSpc>
              <a:buNone/>
            </a:pPr>
            <a:r>
              <a:rPr lang="en-US" u="sng" dirty="0" smtClean="0"/>
              <a:t>Book:</a:t>
            </a:r>
            <a:r>
              <a:rPr lang="en-US" dirty="0" smtClean="0"/>
              <a:t> </a:t>
            </a:r>
            <a:r>
              <a:rPr lang="en-US" i="1" dirty="0" smtClean="0"/>
              <a:t>Supply Chain Management Strategy, Planning, and Operation</a:t>
            </a:r>
          </a:p>
          <a:p>
            <a:pPr marL="0" indent="0" algn="ctr">
              <a:lnSpc>
                <a:spcPct val="150000"/>
              </a:lnSpc>
              <a:buNone/>
            </a:pPr>
            <a:r>
              <a:rPr lang="en-US" dirty="0" smtClean="0"/>
              <a:t>5</a:t>
            </a:r>
            <a:r>
              <a:rPr lang="en-US" baseline="30000" dirty="0" smtClean="0"/>
              <a:t>th</a:t>
            </a:r>
            <a:r>
              <a:rPr lang="en-US" dirty="0" smtClean="0"/>
              <a:t> edition (Pearson Publishing)</a:t>
            </a:r>
          </a:p>
          <a:p>
            <a:pPr marL="0" indent="0" algn="ctr">
              <a:lnSpc>
                <a:spcPct val="150000"/>
              </a:lnSpc>
              <a:buNone/>
            </a:pPr>
            <a:r>
              <a:rPr lang="en-US" u="sng" dirty="0" smtClean="0"/>
              <a:t>Author:</a:t>
            </a:r>
            <a:r>
              <a:rPr lang="en-US" dirty="0" smtClean="0"/>
              <a:t> Sunil Chopra and Peter </a:t>
            </a:r>
            <a:r>
              <a:rPr lang="en-US" dirty="0" err="1" smtClean="0"/>
              <a:t>Meindl</a:t>
            </a:r>
            <a:endParaRPr lang="en-US" dirty="0"/>
          </a:p>
        </p:txBody>
      </p:sp>
    </p:spTree>
    <p:extLst>
      <p:ext uri="{BB962C8B-B14F-4D97-AF65-F5344CB8AC3E}">
        <p14:creationId xmlns:p14="http://schemas.microsoft.com/office/powerpoint/2010/main" val="38364312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61950"/>
            <a:ext cx="9161642" cy="501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8" y="5383213"/>
            <a:ext cx="9182281" cy="653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87793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Strategic Outline</a:t>
            </a:r>
            <a:endParaRPr lang="en-US" dirty="0"/>
          </a:p>
        </p:txBody>
      </p:sp>
      <p:sp>
        <p:nvSpPr>
          <p:cNvPr id="3" name="Content Placeholder 2"/>
          <p:cNvSpPr>
            <a:spLocks noGrp="1"/>
          </p:cNvSpPr>
          <p:nvPr>
            <p:ph idx="1"/>
          </p:nvPr>
        </p:nvSpPr>
        <p:spPr/>
        <p:txBody>
          <a:bodyPr anchor="ctr"/>
          <a:lstStyle/>
          <a:p>
            <a:pPr marL="514350" indent="-514350">
              <a:buFont typeface="+mj-lt"/>
              <a:buAutoNum type="arabicPeriod"/>
            </a:pPr>
            <a:r>
              <a:rPr lang="en-US" sz="2400" dirty="0" smtClean="0"/>
              <a:t>Building a strategic framework to analyze supply chains</a:t>
            </a:r>
          </a:p>
          <a:p>
            <a:pPr marL="514350" indent="-514350">
              <a:buFont typeface="+mj-lt"/>
              <a:buAutoNum type="arabicPeriod"/>
            </a:pPr>
            <a:r>
              <a:rPr lang="en-US" sz="2400" dirty="0" smtClean="0"/>
              <a:t>Designing a supply chain networks</a:t>
            </a:r>
          </a:p>
          <a:p>
            <a:pPr marL="514350" indent="-514350">
              <a:buFont typeface="+mj-lt"/>
              <a:buAutoNum type="arabicPeriod"/>
            </a:pPr>
            <a:r>
              <a:rPr lang="en-US" sz="2400" dirty="0" smtClean="0"/>
              <a:t>Planning and coordinating demand and supply in supply chain</a:t>
            </a:r>
          </a:p>
          <a:p>
            <a:pPr marL="514350" indent="-514350">
              <a:buFont typeface="+mj-lt"/>
              <a:buAutoNum type="arabicPeriod"/>
            </a:pPr>
            <a:r>
              <a:rPr lang="en-US" sz="2400" dirty="0" smtClean="0"/>
              <a:t>Planning and managing inventories in a supply chain</a:t>
            </a:r>
          </a:p>
          <a:p>
            <a:pPr marL="514350" indent="-514350">
              <a:buFont typeface="+mj-lt"/>
              <a:buAutoNum type="arabicPeriod"/>
            </a:pPr>
            <a:r>
              <a:rPr lang="en-US" sz="2400" dirty="0" smtClean="0"/>
              <a:t>Designing and planning transportation networks</a:t>
            </a:r>
            <a:endParaRPr lang="en-US" sz="2400" dirty="0"/>
          </a:p>
        </p:txBody>
      </p:sp>
    </p:spTree>
    <p:extLst>
      <p:ext uri="{BB962C8B-B14F-4D97-AF65-F5344CB8AC3E}">
        <p14:creationId xmlns:p14="http://schemas.microsoft.com/office/powerpoint/2010/main" val="3802616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p:txBody>
          <a:bodyPr/>
          <a:lstStyle/>
          <a:p>
            <a:pPr eaLnBrk="1" hangingPunct="1"/>
            <a:r>
              <a:rPr lang="en-US" smtClean="0"/>
              <a:t>Understanding the Supply Chain</a:t>
            </a:r>
          </a:p>
        </p:txBody>
      </p:sp>
      <p:sp>
        <p:nvSpPr>
          <p:cNvPr id="14338" name="TextBox 3"/>
          <p:cNvSpPr txBox="1">
            <a:spLocks noChangeArrowheads="1"/>
          </p:cNvSpPr>
          <p:nvPr/>
        </p:nvSpPr>
        <p:spPr bwMode="auto">
          <a:xfrm>
            <a:off x="6005513" y="985838"/>
            <a:ext cx="698500" cy="1200150"/>
          </a:xfrm>
          <a:prstGeom prst="rect">
            <a:avLst/>
          </a:prstGeom>
          <a:noFill/>
          <a:ln w="9525">
            <a:noFill/>
            <a:miter lim="800000"/>
            <a:headEnd/>
            <a:tailEnd/>
          </a:ln>
        </p:spPr>
        <p:txBody>
          <a:bodyPr wrap="none">
            <a:spAutoFit/>
          </a:bodyPr>
          <a:lstStyle/>
          <a:p>
            <a:r>
              <a:rPr lang="en-US" sz="7200">
                <a:solidFill>
                  <a:srgbClr val="000000"/>
                </a:solidFill>
              </a:rPr>
              <a:t>1</a:t>
            </a:r>
          </a:p>
        </p:txBody>
      </p:sp>
    </p:spTree>
    <p:extLst>
      <p:ext uri="{BB962C8B-B14F-4D97-AF65-F5344CB8AC3E}">
        <p14:creationId xmlns:p14="http://schemas.microsoft.com/office/powerpoint/2010/main" val="37463601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pPr eaLnBrk="1" hangingPunct="1"/>
            <a:r>
              <a:rPr lang="en-US" smtClean="0"/>
              <a:t>Learning Objectives</a:t>
            </a:r>
          </a:p>
        </p:txBody>
      </p:sp>
      <p:sp>
        <p:nvSpPr>
          <p:cNvPr id="15362" name="Content Placeholder 2"/>
          <p:cNvSpPr>
            <a:spLocks noGrp="1"/>
          </p:cNvSpPr>
          <p:nvPr>
            <p:ph idx="1"/>
          </p:nvPr>
        </p:nvSpPr>
        <p:spPr/>
        <p:txBody>
          <a:bodyPr/>
          <a:lstStyle/>
          <a:p>
            <a:pPr marL="514350" indent="-514350" eaLnBrk="1" hangingPunct="1">
              <a:buSzPct val="100000"/>
              <a:buFont typeface="Arial" charset="0"/>
              <a:buAutoNum type="arabicPeriod"/>
            </a:pPr>
            <a:r>
              <a:rPr lang="en-US" sz="2800" dirty="0" smtClean="0"/>
              <a:t>Discuss the goal of a supply chain and explain the impact of supply chain decisions on the success of a firm. </a:t>
            </a:r>
          </a:p>
          <a:p>
            <a:pPr marL="514350" indent="-514350" eaLnBrk="1" hangingPunct="1">
              <a:buSzPct val="100000"/>
              <a:buFont typeface="Arial" charset="0"/>
              <a:buAutoNum type="arabicPeriod"/>
            </a:pPr>
            <a:r>
              <a:rPr lang="en-US" sz="2800" dirty="0" smtClean="0"/>
              <a:t>Identify the three key supply chain decision phases and explain the significance of each one. </a:t>
            </a:r>
          </a:p>
          <a:p>
            <a:pPr marL="514350" indent="-514350" eaLnBrk="1" hangingPunct="1">
              <a:buSzPct val="100000"/>
              <a:buFont typeface="Arial" charset="0"/>
              <a:buAutoNum type="arabicPeriod"/>
            </a:pPr>
            <a:r>
              <a:rPr lang="en-US" sz="2800" dirty="0" smtClean="0"/>
              <a:t>Describe the cycle and push/pull views of a supply chain. </a:t>
            </a:r>
          </a:p>
          <a:p>
            <a:pPr marL="514350" indent="-514350" eaLnBrk="1" hangingPunct="1">
              <a:buSzPct val="100000"/>
              <a:buFont typeface="Arial" charset="0"/>
              <a:buAutoNum type="arabicPeriod"/>
            </a:pPr>
            <a:r>
              <a:rPr lang="en-US" sz="2800" dirty="0" smtClean="0"/>
              <a:t>Classify the supply chain macro processes in a firm.</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rtlCol="0">
            <a:normAutofit/>
          </a:bodyPr>
          <a:lstStyle/>
          <a:p>
            <a:pPr eaLnBrk="1" fontAlgn="auto" hangingPunct="1">
              <a:spcAft>
                <a:spcPts val="0"/>
              </a:spcAft>
              <a:defRPr/>
            </a:pPr>
            <a:r>
              <a:rPr lang="en-US" dirty="0">
                <a:latin typeface="+mn-lt"/>
              </a:rPr>
              <a:t>What is a Supply Chain</a:t>
            </a:r>
            <a:r>
              <a:rPr lang="en-US" dirty="0" smtClean="0">
                <a:latin typeface="+mn-lt"/>
              </a:rPr>
              <a:t>? (1/3)</a:t>
            </a:r>
            <a:endParaRPr lang="en-US" dirty="0">
              <a:latin typeface="+mn-lt"/>
            </a:endParaRPr>
          </a:p>
        </p:txBody>
      </p:sp>
      <p:sp>
        <p:nvSpPr>
          <p:cNvPr id="16386" name="Rectangle 3"/>
          <p:cNvSpPr>
            <a:spLocks noGrp="1" noChangeArrowheads="1"/>
          </p:cNvSpPr>
          <p:nvPr>
            <p:ph type="body" idx="1"/>
          </p:nvPr>
        </p:nvSpPr>
        <p:spPr/>
        <p:txBody>
          <a:bodyPr/>
          <a:lstStyle/>
          <a:p>
            <a:pPr eaLnBrk="1" hangingPunct="1"/>
            <a:r>
              <a:rPr lang="en-US" sz="2800" dirty="0" smtClean="0"/>
              <a:t>All stages involved, directly or indirectly, in fulfilling a customer request</a:t>
            </a:r>
          </a:p>
          <a:p>
            <a:pPr eaLnBrk="1" hangingPunct="1"/>
            <a:r>
              <a:rPr lang="en-US" sz="2800" dirty="0" smtClean="0"/>
              <a:t>Includes manufacturers, suppliers, transporters, warehouses, retailers, and customers</a:t>
            </a:r>
          </a:p>
          <a:p>
            <a:pPr eaLnBrk="1" hangingPunct="1"/>
            <a:r>
              <a:rPr lang="en-US" sz="2800" dirty="0" smtClean="0"/>
              <a:t>Within each company, the supply chain includes all functions involved in fulfilling a customer request </a:t>
            </a:r>
            <a:r>
              <a:rPr lang="en-US" sz="2400" i="1" dirty="0" smtClean="0"/>
              <a:t>(product development, marketing, operations, distribution, finance, customer service)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lstStyle/>
          <a:p>
            <a:pPr eaLnBrk="1" hangingPunct="1"/>
            <a:r>
              <a:rPr lang="en-US" dirty="0" smtClean="0"/>
              <a:t>What is a Supply Chain? (2/3)</a:t>
            </a:r>
          </a:p>
        </p:txBody>
      </p:sp>
      <p:sp>
        <p:nvSpPr>
          <p:cNvPr id="17410" name="Rectangle 3"/>
          <p:cNvSpPr>
            <a:spLocks noGrp="1" noChangeArrowheads="1"/>
          </p:cNvSpPr>
          <p:nvPr>
            <p:ph type="body" idx="1"/>
          </p:nvPr>
        </p:nvSpPr>
        <p:spPr/>
        <p:txBody>
          <a:bodyPr/>
          <a:lstStyle/>
          <a:p>
            <a:pPr eaLnBrk="1" hangingPunct="1">
              <a:lnSpc>
                <a:spcPct val="90000"/>
              </a:lnSpc>
            </a:pPr>
            <a:r>
              <a:rPr lang="en-US" sz="2800" b="1" dirty="0" smtClean="0"/>
              <a:t>Customer is an integral part of the supply chain</a:t>
            </a:r>
          </a:p>
          <a:p>
            <a:pPr eaLnBrk="1" hangingPunct="1">
              <a:lnSpc>
                <a:spcPct val="90000"/>
              </a:lnSpc>
            </a:pPr>
            <a:r>
              <a:rPr lang="en-US" sz="2800" dirty="0" smtClean="0"/>
              <a:t>Includes movement of products from suppliers to manufacturers to distributors and information, funds, and products in both directions</a:t>
            </a:r>
          </a:p>
          <a:p>
            <a:pPr eaLnBrk="1" hangingPunct="1">
              <a:lnSpc>
                <a:spcPct val="90000"/>
              </a:lnSpc>
            </a:pPr>
            <a:r>
              <a:rPr lang="en-US" sz="2800" dirty="0" smtClean="0"/>
              <a:t>May be more accurate to use the term </a:t>
            </a:r>
            <a:r>
              <a:rPr lang="ja-JP" altLang="en-US" sz="2800" dirty="0" smtClean="0"/>
              <a:t>“</a:t>
            </a:r>
            <a:r>
              <a:rPr lang="en-US" sz="2800" b="1" dirty="0" smtClean="0"/>
              <a:t>supply network</a:t>
            </a:r>
            <a:r>
              <a:rPr lang="ja-JP" altLang="en-US" sz="2800" dirty="0" smtClean="0"/>
              <a:t>”</a:t>
            </a:r>
            <a:r>
              <a:rPr lang="en-US" sz="2800" dirty="0" smtClean="0"/>
              <a:t> or </a:t>
            </a:r>
            <a:r>
              <a:rPr lang="ja-JP" altLang="en-US" sz="2800" dirty="0" smtClean="0"/>
              <a:t>“</a:t>
            </a:r>
            <a:r>
              <a:rPr lang="en-US" sz="2800" b="1" dirty="0" smtClean="0"/>
              <a:t>supply web</a:t>
            </a:r>
            <a:r>
              <a:rPr lang="ja-JP" altLang="en-US" sz="2800" dirty="0" smtClean="0"/>
              <a:t>”</a:t>
            </a:r>
            <a:endParaRPr lang="en-US" sz="2800" dirty="0" smtClean="0"/>
          </a:p>
          <a:p>
            <a:pPr eaLnBrk="1" hangingPunct="1">
              <a:lnSpc>
                <a:spcPct val="90000"/>
              </a:lnSpc>
            </a:pPr>
            <a:r>
              <a:rPr lang="en-US" sz="2800" b="1" dirty="0" smtClean="0"/>
              <a:t>Typical supply chain stages:</a:t>
            </a:r>
            <a:r>
              <a:rPr lang="en-US" sz="2800" dirty="0" smtClean="0"/>
              <a:t> customers, retailers, distributors, manufacturers, suppliers</a:t>
            </a:r>
          </a:p>
          <a:p>
            <a:pPr eaLnBrk="1" hangingPunct="1">
              <a:lnSpc>
                <a:spcPct val="90000"/>
              </a:lnSpc>
            </a:pPr>
            <a:r>
              <a:rPr lang="en-US" sz="2800" dirty="0" smtClean="0"/>
              <a:t>All stages may </a:t>
            </a:r>
            <a:r>
              <a:rPr lang="en-US" sz="2800" b="1" dirty="0" smtClean="0"/>
              <a:t>not be</a:t>
            </a:r>
            <a:r>
              <a:rPr lang="en-US" sz="2800" dirty="0" smtClean="0"/>
              <a:t> present in all supply chains (e.g., no retailer or distributor for Dell)</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4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4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4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lstStyle/>
          <a:p>
            <a:pPr eaLnBrk="1" hangingPunct="1"/>
            <a:r>
              <a:rPr lang="en-US" dirty="0" smtClean="0"/>
              <a:t>What is a Supply Chain? (3/3)</a:t>
            </a:r>
            <a:endParaRPr lang="en-US" i="1" dirty="0" smtClean="0">
              <a:solidFill>
                <a:schemeClr val="hlink"/>
              </a:solidFill>
            </a:endParaRPr>
          </a:p>
        </p:txBody>
      </p:sp>
      <p:sp>
        <p:nvSpPr>
          <p:cNvPr id="4" name="TextBox 3"/>
          <p:cNvSpPr txBox="1">
            <a:spLocks noChangeArrowheads="1"/>
          </p:cNvSpPr>
          <p:nvPr/>
        </p:nvSpPr>
        <p:spPr bwMode="auto">
          <a:xfrm>
            <a:off x="2669877" y="5561013"/>
            <a:ext cx="3804247" cy="307777"/>
          </a:xfrm>
          <a:prstGeom prst="rect">
            <a:avLst/>
          </a:prstGeom>
          <a:noFill/>
          <a:ln w="9525">
            <a:noFill/>
            <a:miter lim="800000"/>
            <a:headEnd/>
            <a:tailEnd/>
          </a:ln>
        </p:spPr>
        <p:txBody>
          <a:bodyPr wrap="none" anchor="ctr">
            <a:spAutoFit/>
          </a:bodyPr>
          <a:lstStyle/>
          <a:p>
            <a:pPr algn="ctr"/>
            <a:r>
              <a:rPr lang="en-US" sz="1400" dirty="0"/>
              <a:t>Figure </a:t>
            </a:r>
            <a:r>
              <a:rPr lang="en-US" sz="1400" dirty="0" smtClean="0"/>
              <a:t>1-1 Stages of a detergent supply chain</a:t>
            </a:r>
            <a:endParaRPr lang="en-US" sz="1400" dirty="0"/>
          </a:p>
        </p:txBody>
      </p:sp>
      <p:pic>
        <p:nvPicPr>
          <p:cNvPr id="18437" name="Picture 5" descr="FG_01_001"/>
          <p:cNvPicPr>
            <a:picLocks noChangeAspect="1" noChangeArrowheads="1"/>
          </p:cNvPicPr>
          <p:nvPr/>
        </p:nvPicPr>
        <p:blipFill>
          <a:blip r:embed="rId3"/>
          <a:srcRect/>
          <a:stretch>
            <a:fillRect/>
          </a:stretch>
        </p:blipFill>
        <p:spPr bwMode="auto">
          <a:xfrm>
            <a:off x="457200" y="1897063"/>
            <a:ext cx="8229600" cy="3489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pPr eaLnBrk="1" hangingPunct="1"/>
            <a:r>
              <a:rPr lang="en-US" smtClean="0"/>
              <a:t>Flows in a Supply Chain</a:t>
            </a:r>
          </a:p>
        </p:txBody>
      </p:sp>
      <p:sp>
        <p:nvSpPr>
          <p:cNvPr id="13" name="TextBox 12"/>
          <p:cNvSpPr txBox="1">
            <a:spLocks noChangeArrowheads="1"/>
          </p:cNvSpPr>
          <p:nvPr/>
        </p:nvSpPr>
        <p:spPr bwMode="auto">
          <a:xfrm>
            <a:off x="3246156" y="5561013"/>
            <a:ext cx="2651688" cy="307777"/>
          </a:xfrm>
          <a:prstGeom prst="rect">
            <a:avLst/>
          </a:prstGeom>
          <a:noFill/>
          <a:ln w="9525">
            <a:noFill/>
            <a:miter lim="800000"/>
            <a:headEnd/>
            <a:tailEnd/>
          </a:ln>
        </p:spPr>
        <p:txBody>
          <a:bodyPr wrap="none">
            <a:spAutoFit/>
          </a:bodyPr>
          <a:lstStyle/>
          <a:p>
            <a:r>
              <a:rPr lang="en-US" sz="1400" dirty="0"/>
              <a:t>Figure </a:t>
            </a:r>
            <a:r>
              <a:rPr lang="en-US" sz="1400" dirty="0" smtClean="0"/>
              <a:t>1-2 Supply chain stages</a:t>
            </a:r>
          </a:p>
        </p:txBody>
      </p:sp>
      <p:pic>
        <p:nvPicPr>
          <p:cNvPr id="20485" name="Picture 5" descr="FG_01_002"/>
          <p:cNvPicPr>
            <a:picLocks noChangeAspect="1" noChangeArrowheads="1"/>
          </p:cNvPicPr>
          <p:nvPr/>
        </p:nvPicPr>
        <p:blipFill>
          <a:blip r:embed="rId3"/>
          <a:srcRect/>
          <a:stretch>
            <a:fillRect/>
          </a:stretch>
        </p:blipFill>
        <p:spPr bwMode="auto">
          <a:xfrm>
            <a:off x="457200" y="1558925"/>
            <a:ext cx="8229600" cy="4002088"/>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normAutofit fontScale="90000"/>
          </a:bodyPr>
          <a:lstStyle/>
          <a:p>
            <a:pPr eaLnBrk="1" hangingPunct="1"/>
            <a:r>
              <a:rPr lang="en-US" dirty="0" smtClean="0"/>
              <a:t>The Objective of a Supply Chain (1/3)</a:t>
            </a:r>
          </a:p>
        </p:txBody>
      </p:sp>
      <p:sp>
        <p:nvSpPr>
          <p:cNvPr id="22530" name="Rectangle 3"/>
          <p:cNvSpPr>
            <a:spLocks noGrp="1" noChangeArrowheads="1"/>
          </p:cNvSpPr>
          <p:nvPr>
            <p:ph type="body" idx="1"/>
          </p:nvPr>
        </p:nvSpPr>
        <p:spPr>
          <a:xfrm>
            <a:off x="457200" y="1803400"/>
            <a:ext cx="8229600" cy="749300"/>
          </a:xfrm>
        </p:spPr>
        <p:txBody>
          <a:bodyPr/>
          <a:lstStyle/>
          <a:p>
            <a:pPr eaLnBrk="1" hangingPunct="1"/>
            <a:r>
              <a:rPr lang="en-US" dirty="0" smtClean="0"/>
              <a:t>Maximize overall value created</a:t>
            </a:r>
          </a:p>
          <a:p>
            <a:pPr eaLnBrk="1" hangingPunct="1"/>
            <a:endParaRPr lang="en-US" dirty="0"/>
          </a:p>
          <a:p>
            <a:pPr eaLnBrk="1" hangingPunct="1"/>
            <a:endParaRPr lang="en-US" dirty="0" smtClean="0"/>
          </a:p>
          <a:p>
            <a:pPr eaLnBrk="1" hangingPunct="1"/>
            <a:endParaRPr lang="en-US" dirty="0"/>
          </a:p>
          <a:p>
            <a:pPr eaLnBrk="1" hangingPunct="1"/>
            <a:endParaRPr lang="en-US" dirty="0" smtClean="0"/>
          </a:p>
          <a:p>
            <a:pPr eaLnBrk="1" hangingPunct="1"/>
            <a:r>
              <a:rPr lang="en-US" dirty="0" smtClean="0"/>
              <a:t>Disaster supply chains</a:t>
            </a:r>
          </a:p>
        </p:txBody>
      </p:sp>
      <p:sp>
        <p:nvSpPr>
          <p:cNvPr id="2" name="TextBox 1"/>
          <p:cNvSpPr txBox="1">
            <a:spLocks noChangeArrowheads="1"/>
          </p:cNvSpPr>
          <p:nvPr/>
        </p:nvSpPr>
        <p:spPr bwMode="auto">
          <a:xfrm>
            <a:off x="1092200" y="2971800"/>
            <a:ext cx="6923088" cy="954088"/>
          </a:xfrm>
          <a:prstGeom prst="rect">
            <a:avLst/>
          </a:prstGeom>
          <a:noFill/>
          <a:ln w="9525">
            <a:noFill/>
            <a:miter lim="800000"/>
            <a:headEnd/>
            <a:tailEnd/>
          </a:ln>
        </p:spPr>
        <p:txBody>
          <a:bodyPr wrap="none">
            <a:spAutoFit/>
          </a:bodyPr>
          <a:lstStyle/>
          <a:p>
            <a:r>
              <a:rPr lang="en-US" sz="2800" i="1" dirty="0"/>
              <a:t>Supply Chain Surplus </a:t>
            </a:r>
          </a:p>
          <a:p>
            <a:r>
              <a:rPr lang="en-US" sz="2800" i="1" dirty="0"/>
              <a:t>	= Customer Value – Supply Chain Cost</a:t>
            </a:r>
            <a:endParaRPr lang="en-US" sz="28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strips(downRigh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pPr eaLnBrk="1" hangingPunct="1"/>
            <a:r>
              <a:rPr lang="en-US" dirty="0" smtClean="0"/>
              <a:t>The Objective of a Supply Chain (2/3)</a:t>
            </a:r>
          </a:p>
        </p:txBody>
      </p:sp>
      <p:sp>
        <p:nvSpPr>
          <p:cNvPr id="23554" name="Rectangle 3"/>
          <p:cNvSpPr>
            <a:spLocks noGrp="1" noChangeArrowheads="1"/>
          </p:cNvSpPr>
          <p:nvPr>
            <p:ph type="body" idx="1"/>
          </p:nvPr>
        </p:nvSpPr>
        <p:spPr>
          <a:xfrm>
            <a:off x="457200" y="1485900"/>
            <a:ext cx="8229600" cy="5105400"/>
          </a:xfrm>
        </p:spPr>
        <p:txBody>
          <a:bodyPr/>
          <a:lstStyle/>
          <a:p>
            <a:pPr eaLnBrk="1" hangingPunct="1">
              <a:lnSpc>
                <a:spcPct val="90000"/>
              </a:lnSpc>
            </a:pPr>
            <a:r>
              <a:rPr lang="en-US" sz="2800" dirty="0" smtClean="0"/>
              <a:t>Example: a customer purchases a wireless router from Best Buy for $60 (revenue)</a:t>
            </a:r>
          </a:p>
          <a:p>
            <a:pPr eaLnBrk="1" hangingPunct="1">
              <a:lnSpc>
                <a:spcPct val="90000"/>
              </a:lnSpc>
            </a:pPr>
            <a:r>
              <a:rPr lang="en-US" sz="2800" b="1" dirty="0" smtClean="0"/>
              <a:t>Supply chain incurs costs </a:t>
            </a:r>
            <a:r>
              <a:rPr lang="en-US" sz="2800" dirty="0" smtClean="0"/>
              <a:t>(information, storage, transportation, components, assembly, etc.)</a:t>
            </a:r>
          </a:p>
          <a:p>
            <a:pPr eaLnBrk="1" hangingPunct="1">
              <a:lnSpc>
                <a:spcPct val="90000"/>
              </a:lnSpc>
            </a:pPr>
            <a:r>
              <a:rPr lang="en-US" sz="2800" dirty="0" smtClean="0"/>
              <a:t>Difference between $60 and the sum of all of these costs is the supply chain profit</a:t>
            </a:r>
          </a:p>
          <a:p>
            <a:pPr eaLnBrk="1" hangingPunct="1">
              <a:lnSpc>
                <a:spcPct val="90000"/>
              </a:lnSpc>
            </a:pPr>
            <a:r>
              <a:rPr lang="en-US" sz="2800" dirty="0" smtClean="0"/>
              <a:t>Supply chain profitability is total profit to be shared across all stages of the supply chain</a:t>
            </a:r>
          </a:p>
          <a:p>
            <a:pPr eaLnBrk="1" hangingPunct="1">
              <a:lnSpc>
                <a:spcPct val="90000"/>
              </a:lnSpc>
            </a:pPr>
            <a:r>
              <a:rPr lang="en-US" sz="2800" b="1" dirty="0" smtClean="0"/>
              <a:t>Success should be measured by total supply chain profitability</a:t>
            </a:r>
            <a:r>
              <a:rPr lang="en-US" sz="2800" dirty="0" smtClean="0"/>
              <a:t>, not profits at an individual stage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5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55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55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pPr eaLnBrk="1" hangingPunct="1"/>
            <a:r>
              <a:rPr lang="en-US" dirty="0" smtClean="0"/>
              <a:t>The Objective of a Supply Chain (3/3)</a:t>
            </a:r>
          </a:p>
        </p:txBody>
      </p:sp>
      <p:sp>
        <p:nvSpPr>
          <p:cNvPr id="24578" name="Rectangle 3"/>
          <p:cNvSpPr>
            <a:spLocks noGrp="1" noChangeArrowheads="1"/>
          </p:cNvSpPr>
          <p:nvPr>
            <p:ph type="body" idx="1"/>
          </p:nvPr>
        </p:nvSpPr>
        <p:spPr/>
        <p:txBody>
          <a:bodyPr/>
          <a:lstStyle/>
          <a:p>
            <a:pPr eaLnBrk="1" hangingPunct="1"/>
            <a:r>
              <a:rPr lang="en-US" dirty="0" smtClean="0"/>
              <a:t>Customer the only source of revenue</a:t>
            </a:r>
          </a:p>
          <a:p>
            <a:pPr eaLnBrk="1" hangingPunct="1"/>
            <a:r>
              <a:rPr lang="en-US" b="1" dirty="0" smtClean="0"/>
              <a:t>Sources of cost include, </a:t>
            </a:r>
            <a:r>
              <a:rPr lang="en-US" dirty="0" smtClean="0"/>
              <a:t>flows of information, products, or funds between stages of the supply chain</a:t>
            </a:r>
          </a:p>
          <a:p>
            <a:pPr eaLnBrk="1" hangingPunct="1"/>
            <a:r>
              <a:rPr lang="en-US" dirty="0" smtClean="0"/>
              <a:t>Effective supply chain management is the management of flows </a:t>
            </a:r>
            <a:r>
              <a:rPr lang="en-US" b="1" dirty="0" smtClean="0"/>
              <a:t>between and among </a:t>
            </a:r>
            <a:r>
              <a:rPr lang="en-US" dirty="0" smtClean="0"/>
              <a:t>the supply chain stages to maximize total supply chain </a:t>
            </a:r>
            <a:r>
              <a:rPr lang="en-US" b="1" dirty="0" smtClean="0"/>
              <a:t>surplus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7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Importance of </a:t>
            </a:r>
            <a:br>
              <a:rPr lang="en-US" dirty="0" smtClean="0"/>
            </a:br>
            <a:r>
              <a:rPr lang="en-US" dirty="0" smtClean="0"/>
              <a:t>Supply Chain Decisions – Cases </a:t>
            </a:r>
            <a:endParaRPr lang="en-US" dirty="0"/>
          </a:p>
        </p:txBody>
      </p:sp>
      <p:sp>
        <p:nvSpPr>
          <p:cNvPr id="25602" name="Content Placeholder 2"/>
          <p:cNvSpPr>
            <a:spLocks noGrp="1"/>
          </p:cNvSpPr>
          <p:nvPr>
            <p:ph idx="1"/>
          </p:nvPr>
        </p:nvSpPr>
        <p:spPr/>
        <p:txBody>
          <a:bodyPr/>
          <a:lstStyle/>
          <a:p>
            <a:pPr eaLnBrk="1" hangingPunct="1"/>
            <a:r>
              <a:rPr lang="en-US" sz="2800" dirty="0" smtClean="0"/>
              <a:t>Wal-Mart, $1 billion sales in 1980 to $408 billion in 2010</a:t>
            </a:r>
          </a:p>
          <a:p>
            <a:pPr eaLnBrk="1" hangingPunct="1"/>
            <a:r>
              <a:rPr lang="en-US" sz="2800" dirty="0" smtClean="0"/>
              <a:t>Seven-Eleven Japan, ¥1 billion sales in 1974 to ¥3 trillion in 2009</a:t>
            </a:r>
          </a:p>
          <a:p>
            <a:pPr eaLnBrk="1" hangingPunct="1"/>
            <a:r>
              <a:rPr lang="en-US" sz="2800" dirty="0" smtClean="0"/>
              <a:t>Dell, $56 billion in 2006, adopted new supply chain strategies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xfrm>
            <a:off x="381000" y="266700"/>
            <a:ext cx="8305800" cy="1104900"/>
          </a:xfrm>
        </p:spPr>
        <p:txBody>
          <a:bodyPr rtlCol="0">
            <a:normAutofit fontScale="90000"/>
          </a:bodyPr>
          <a:lstStyle/>
          <a:p>
            <a:pPr eaLnBrk="1" fontAlgn="auto" hangingPunct="1">
              <a:spcAft>
                <a:spcPts val="0"/>
              </a:spcAft>
              <a:defRPr/>
            </a:pPr>
            <a:r>
              <a:rPr lang="en-US"/>
              <a:t>Decision Phases of a Supply Chain</a:t>
            </a:r>
          </a:p>
        </p:txBody>
      </p:sp>
      <p:sp>
        <p:nvSpPr>
          <p:cNvPr id="26626" name="Rectangle 3"/>
          <p:cNvSpPr>
            <a:spLocks noGrp="1" noChangeArrowheads="1"/>
          </p:cNvSpPr>
          <p:nvPr>
            <p:ph type="body" idx="1"/>
          </p:nvPr>
        </p:nvSpPr>
        <p:spPr/>
        <p:txBody>
          <a:bodyPr/>
          <a:lstStyle/>
          <a:p>
            <a:pPr eaLnBrk="1" hangingPunct="1"/>
            <a:r>
              <a:rPr lang="en-US" dirty="0" smtClean="0"/>
              <a:t>Supply chain strategy or design</a:t>
            </a:r>
          </a:p>
          <a:p>
            <a:pPr lvl="1" eaLnBrk="1" hangingPunct="1"/>
            <a:r>
              <a:rPr lang="en-US" dirty="0" smtClean="0"/>
              <a:t>How to structure the supply chain over the next several years</a:t>
            </a:r>
          </a:p>
          <a:p>
            <a:pPr eaLnBrk="1" hangingPunct="1"/>
            <a:r>
              <a:rPr lang="en-US" dirty="0" smtClean="0"/>
              <a:t>Supply chain planning</a:t>
            </a:r>
          </a:p>
          <a:p>
            <a:pPr lvl="1" eaLnBrk="1" hangingPunct="1"/>
            <a:r>
              <a:rPr lang="en-US" dirty="0" smtClean="0"/>
              <a:t>Decisions over the next quarter or year</a:t>
            </a:r>
          </a:p>
          <a:p>
            <a:pPr eaLnBrk="1" hangingPunct="1"/>
            <a:r>
              <a:rPr lang="en-US" dirty="0" smtClean="0"/>
              <a:t>Supply chain operation</a:t>
            </a:r>
          </a:p>
          <a:p>
            <a:pPr lvl="1" eaLnBrk="1" hangingPunct="1"/>
            <a:r>
              <a:rPr lang="en-US" dirty="0" smtClean="0"/>
              <a:t>Daily or weekly operational decisions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62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662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62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626">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62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dirty="0"/>
              <a:t>Supply Chain Strategy or Design</a:t>
            </a:r>
          </a:p>
        </p:txBody>
      </p:sp>
      <p:sp>
        <p:nvSpPr>
          <p:cNvPr id="28674" name="Rectangle 3"/>
          <p:cNvSpPr>
            <a:spLocks noGrp="1" noChangeArrowheads="1"/>
          </p:cNvSpPr>
          <p:nvPr>
            <p:ph type="body" idx="1"/>
          </p:nvPr>
        </p:nvSpPr>
        <p:spPr>
          <a:xfrm>
            <a:off x="381000" y="1430338"/>
            <a:ext cx="8305800" cy="5173662"/>
          </a:xfrm>
        </p:spPr>
        <p:txBody>
          <a:bodyPr/>
          <a:lstStyle/>
          <a:p>
            <a:pPr eaLnBrk="1" hangingPunct="1">
              <a:lnSpc>
                <a:spcPct val="90000"/>
              </a:lnSpc>
            </a:pPr>
            <a:r>
              <a:rPr lang="en-US" sz="2800" dirty="0" smtClean="0"/>
              <a:t>Decisions about the structure of the supply chain and what processes each stage will perform</a:t>
            </a:r>
          </a:p>
          <a:p>
            <a:pPr eaLnBrk="1" hangingPunct="1">
              <a:lnSpc>
                <a:spcPct val="90000"/>
              </a:lnSpc>
            </a:pPr>
            <a:r>
              <a:rPr lang="en-US" sz="2800" dirty="0" smtClean="0"/>
              <a:t>Strategic supply chain decisions</a:t>
            </a:r>
          </a:p>
          <a:p>
            <a:pPr lvl="1" eaLnBrk="1" hangingPunct="1">
              <a:lnSpc>
                <a:spcPct val="90000"/>
              </a:lnSpc>
            </a:pPr>
            <a:r>
              <a:rPr lang="en-US" sz="2400" dirty="0" smtClean="0"/>
              <a:t>Locations and capacities of facilities</a:t>
            </a:r>
          </a:p>
          <a:p>
            <a:pPr lvl="1" eaLnBrk="1" hangingPunct="1">
              <a:lnSpc>
                <a:spcPct val="90000"/>
              </a:lnSpc>
            </a:pPr>
            <a:r>
              <a:rPr lang="en-US" sz="2400" dirty="0" smtClean="0"/>
              <a:t>Products to be made or stored at various locations</a:t>
            </a:r>
          </a:p>
          <a:p>
            <a:pPr lvl="1" eaLnBrk="1" hangingPunct="1">
              <a:lnSpc>
                <a:spcPct val="90000"/>
              </a:lnSpc>
            </a:pPr>
            <a:r>
              <a:rPr lang="en-US" sz="2400" dirty="0" smtClean="0"/>
              <a:t>Modes of transportation</a:t>
            </a:r>
          </a:p>
          <a:p>
            <a:pPr lvl="1" eaLnBrk="1" hangingPunct="1">
              <a:lnSpc>
                <a:spcPct val="90000"/>
              </a:lnSpc>
            </a:pPr>
            <a:r>
              <a:rPr lang="en-US" sz="2400" dirty="0" smtClean="0"/>
              <a:t>Information systems</a:t>
            </a:r>
          </a:p>
          <a:p>
            <a:pPr eaLnBrk="1" hangingPunct="1">
              <a:lnSpc>
                <a:spcPct val="90000"/>
              </a:lnSpc>
            </a:pPr>
            <a:r>
              <a:rPr lang="en-US" sz="2800" dirty="0" smtClean="0"/>
              <a:t>Supply chain design must support strategic objectives</a:t>
            </a:r>
          </a:p>
          <a:p>
            <a:pPr eaLnBrk="1" hangingPunct="1">
              <a:lnSpc>
                <a:spcPct val="90000"/>
              </a:lnSpc>
            </a:pPr>
            <a:r>
              <a:rPr lang="en-US" sz="2800" dirty="0" smtClean="0"/>
              <a:t>Supply chain design decisions are long-term and expensive to reverse – must take into account market uncertainty</a:t>
            </a:r>
            <a:endParaRPr lang="en-US" sz="2000" dirty="0" smtClean="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7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67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67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67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67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pPr eaLnBrk="1" hangingPunct="1"/>
            <a:r>
              <a:rPr lang="en-US" dirty="0" smtClean="0"/>
              <a:t>Supply Chain Planning (1/2)</a:t>
            </a:r>
          </a:p>
        </p:txBody>
      </p:sp>
      <p:sp>
        <p:nvSpPr>
          <p:cNvPr id="29698" name="Rectangle 3"/>
          <p:cNvSpPr>
            <a:spLocks noGrp="1" noChangeArrowheads="1"/>
          </p:cNvSpPr>
          <p:nvPr>
            <p:ph type="body" idx="1"/>
          </p:nvPr>
        </p:nvSpPr>
        <p:spPr/>
        <p:txBody>
          <a:bodyPr/>
          <a:lstStyle/>
          <a:p>
            <a:pPr eaLnBrk="1" hangingPunct="1"/>
            <a:r>
              <a:rPr lang="en-US" dirty="0" smtClean="0"/>
              <a:t>Definition of a set of policies that govern short-term operations</a:t>
            </a:r>
          </a:p>
          <a:p>
            <a:pPr eaLnBrk="1" hangingPunct="1"/>
            <a:r>
              <a:rPr lang="en-US" dirty="0" smtClean="0"/>
              <a:t>Fixed by the supply configuration from previous phase</a:t>
            </a:r>
          </a:p>
          <a:p>
            <a:pPr eaLnBrk="1" hangingPunct="1"/>
            <a:r>
              <a:rPr lang="en-US" dirty="0" smtClean="0"/>
              <a:t>Starts with a forecast of demand in the coming year</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a:lstStyle/>
          <a:p>
            <a:pPr eaLnBrk="1" hangingPunct="1"/>
            <a:r>
              <a:rPr lang="en-US" dirty="0" smtClean="0"/>
              <a:t>Supply Chain Planning (2/2)</a:t>
            </a:r>
          </a:p>
        </p:txBody>
      </p:sp>
      <p:sp>
        <p:nvSpPr>
          <p:cNvPr id="30722" name="Rectangle 3"/>
          <p:cNvSpPr>
            <a:spLocks noGrp="1" noChangeArrowheads="1"/>
          </p:cNvSpPr>
          <p:nvPr>
            <p:ph type="body" idx="1"/>
          </p:nvPr>
        </p:nvSpPr>
        <p:spPr>
          <a:xfrm>
            <a:off x="457200" y="1600200"/>
            <a:ext cx="8229600" cy="4762500"/>
          </a:xfrm>
        </p:spPr>
        <p:txBody>
          <a:bodyPr/>
          <a:lstStyle/>
          <a:p>
            <a:pPr eaLnBrk="1" hangingPunct="1"/>
            <a:r>
              <a:rPr lang="en-US" sz="2800" dirty="0" smtClean="0"/>
              <a:t>Planning decisions:</a:t>
            </a:r>
          </a:p>
          <a:p>
            <a:pPr lvl="1" eaLnBrk="1" hangingPunct="1"/>
            <a:r>
              <a:rPr lang="en-US" sz="2400" dirty="0" smtClean="0"/>
              <a:t>Which markets will be supplied from which locations</a:t>
            </a:r>
          </a:p>
          <a:p>
            <a:pPr lvl="1" eaLnBrk="1" hangingPunct="1"/>
            <a:r>
              <a:rPr lang="en-US" sz="2400" dirty="0" smtClean="0"/>
              <a:t>Planned buildup of inventories</a:t>
            </a:r>
          </a:p>
          <a:p>
            <a:pPr lvl="1" eaLnBrk="1" hangingPunct="1"/>
            <a:r>
              <a:rPr lang="en-US" sz="2400" dirty="0" smtClean="0"/>
              <a:t>Subcontracting, backup locations</a:t>
            </a:r>
          </a:p>
          <a:p>
            <a:pPr lvl="1" eaLnBrk="1" hangingPunct="1"/>
            <a:r>
              <a:rPr lang="en-US" sz="2400" dirty="0" smtClean="0"/>
              <a:t>Inventory policies</a:t>
            </a:r>
          </a:p>
          <a:p>
            <a:pPr lvl="1" eaLnBrk="1" hangingPunct="1"/>
            <a:r>
              <a:rPr lang="en-US" sz="2400" dirty="0" smtClean="0"/>
              <a:t>Timing and size of market promotions</a:t>
            </a:r>
          </a:p>
          <a:p>
            <a:pPr eaLnBrk="1" hangingPunct="1"/>
            <a:r>
              <a:rPr lang="en-US" sz="2800" dirty="0" smtClean="0"/>
              <a:t>Must consider in planning decisions demand uncertainty, exchange rates, competition over the time horizon</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72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72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72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72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722">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072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pPr eaLnBrk="1" hangingPunct="1"/>
            <a:r>
              <a:rPr lang="en-US" dirty="0" smtClean="0"/>
              <a:t>Supply Chain Operation</a:t>
            </a:r>
          </a:p>
        </p:txBody>
      </p:sp>
      <p:sp>
        <p:nvSpPr>
          <p:cNvPr id="31746" name="Rectangle 3"/>
          <p:cNvSpPr>
            <a:spLocks noGrp="1" noChangeArrowheads="1"/>
          </p:cNvSpPr>
          <p:nvPr>
            <p:ph type="body" idx="1"/>
          </p:nvPr>
        </p:nvSpPr>
        <p:spPr>
          <a:xfrm>
            <a:off x="381000" y="1417638"/>
            <a:ext cx="8382000" cy="5135562"/>
          </a:xfrm>
        </p:spPr>
        <p:txBody>
          <a:bodyPr/>
          <a:lstStyle/>
          <a:p>
            <a:pPr eaLnBrk="1" hangingPunct="1">
              <a:lnSpc>
                <a:spcPct val="90000"/>
              </a:lnSpc>
            </a:pPr>
            <a:r>
              <a:rPr lang="en-US" sz="2800" smtClean="0"/>
              <a:t>Time horizon is weekly or daily</a:t>
            </a:r>
          </a:p>
          <a:p>
            <a:pPr eaLnBrk="1" hangingPunct="1">
              <a:lnSpc>
                <a:spcPct val="90000"/>
              </a:lnSpc>
            </a:pPr>
            <a:r>
              <a:rPr lang="en-US" sz="2800" smtClean="0"/>
              <a:t>Decisions regarding individual customer orders</a:t>
            </a:r>
          </a:p>
          <a:p>
            <a:pPr eaLnBrk="1" hangingPunct="1">
              <a:lnSpc>
                <a:spcPct val="90000"/>
              </a:lnSpc>
            </a:pPr>
            <a:r>
              <a:rPr lang="en-US" sz="2800" smtClean="0"/>
              <a:t>Supply chain configuration is fixed and operating policies are determined</a:t>
            </a:r>
          </a:p>
          <a:p>
            <a:pPr eaLnBrk="1" hangingPunct="1">
              <a:lnSpc>
                <a:spcPct val="90000"/>
              </a:lnSpc>
            </a:pPr>
            <a:r>
              <a:rPr lang="en-US" sz="2800" smtClean="0"/>
              <a:t>Goal is to implement the operating policies as effectively as possible</a:t>
            </a:r>
          </a:p>
          <a:p>
            <a:pPr eaLnBrk="1" hangingPunct="1">
              <a:lnSpc>
                <a:spcPct val="90000"/>
              </a:lnSpc>
            </a:pPr>
            <a:r>
              <a:rPr lang="en-US" sz="2800" smtClean="0"/>
              <a:t>Allocate orders to inventory or production, set order due dates, generate pick lists at a warehouse, allocate an order to a particular shipment, set delivery schedules, place replenishment orders</a:t>
            </a:r>
          </a:p>
          <a:p>
            <a:pPr eaLnBrk="1" hangingPunct="1">
              <a:lnSpc>
                <a:spcPct val="90000"/>
              </a:lnSpc>
            </a:pPr>
            <a:r>
              <a:rPr lang="en-US" sz="2800" smtClean="0"/>
              <a:t>Much less uncertainty (short time horizon)</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p:txBody>
          <a:bodyPr/>
          <a:lstStyle/>
          <a:p>
            <a:pPr eaLnBrk="1" hangingPunct="1"/>
            <a:r>
              <a:rPr lang="en-US" smtClean="0"/>
              <a:t>Process View of a Supply Chain</a:t>
            </a:r>
          </a:p>
        </p:txBody>
      </p:sp>
      <p:sp>
        <p:nvSpPr>
          <p:cNvPr id="32770" name="Rectangle 3"/>
          <p:cNvSpPr>
            <a:spLocks noGrp="1" noChangeArrowheads="1"/>
          </p:cNvSpPr>
          <p:nvPr>
            <p:ph type="body" idx="1"/>
          </p:nvPr>
        </p:nvSpPr>
        <p:spPr/>
        <p:txBody>
          <a:bodyPr/>
          <a:lstStyle/>
          <a:p>
            <a:pPr eaLnBrk="1" hangingPunct="1"/>
            <a:r>
              <a:rPr lang="en-US" sz="2800" i="1" smtClean="0"/>
              <a:t>Cycle View</a:t>
            </a:r>
            <a:r>
              <a:rPr lang="en-US" sz="2800" smtClean="0"/>
              <a:t>: processes in a supply chain are divided into a series of cycles, each performed at the interfaces between two successive supply chain stages</a:t>
            </a:r>
          </a:p>
          <a:p>
            <a:pPr eaLnBrk="1" hangingPunct="1"/>
            <a:r>
              <a:rPr lang="en-US" sz="2800" i="1" smtClean="0"/>
              <a:t>Push/Pull View</a:t>
            </a:r>
            <a:r>
              <a:rPr lang="en-US" sz="2800" smtClean="0"/>
              <a:t>: processes in a supply chain are divided into two categories depending on whether they are executed in response to a customer order (</a:t>
            </a:r>
            <a:r>
              <a:rPr lang="en-US" sz="2800" i="1" smtClean="0"/>
              <a:t>pull</a:t>
            </a:r>
            <a:r>
              <a:rPr lang="en-US" sz="2800" smtClean="0"/>
              <a:t>) or in anticipation of a customer order (</a:t>
            </a:r>
            <a:r>
              <a:rPr lang="en-US" sz="2800" i="1" smtClean="0"/>
              <a:t>push</a:t>
            </a:r>
            <a:r>
              <a:rPr lang="en-US" sz="2800" smtClean="0"/>
              <a: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457200" y="274638"/>
            <a:ext cx="3613150" cy="3294062"/>
          </a:xfrm>
        </p:spPr>
        <p:txBody>
          <a:bodyPr anchor="t"/>
          <a:lstStyle/>
          <a:p>
            <a:pPr algn="l" eaLnBrk="1" hangingPunct="1"/>
            <a:r>
              <a:rPr lang="en-US" smtClean="0"/>
              <a:t>Cycle View</a:t>
            </a:r>
            <a:br>
              <a:rPr lang="en-US" smtClean="0"/>
            </a:br>
            <a:r>
              <a:rPr lang="en-US" smtClean="0"/>
              <a:t>of Supply </a:t>
            </a:r>
            <a:br>
              <a:rPr lang="en-US" smtClean="0"/>
            </a:br>
            <a:r>
              <a:rPr lang="en-US" smtClean="0"/>
              <a:t>Chain Processes</a:t>
            </a:r>
          </a:p>
        </p:txBody>
      </p:sp>
      <p:pic>
        <p:nvPicPr>
          <p:cNvPr id="2" name="Picture 1"/>
          <p:cNvPicPr>
            <a:picLocks noChangeAspect="1"/>
          </p:cNvPicPr>
          <p:nvPr/>
        </p:nvPicPr>
        <p:blipFill>
          <a:blip r:embed="rId3"/>
          <a:srcRect/>
          <a:stretch>
            <a:fillRect/>
          </a:stretch>
        </p:blipFill>
        <p:spPr bwMode="auto">
          <a:xfrm>
            <a:off x="4070350" y="338138"/>
            <a:ext cx="4483100" cy="6096000"/>
          </a:xfrm>
          <a:prstGeom prst="rect">
            <a:avLst/>
          </a:prstGeom>
          <a:noFill/>
          <a:ln w="9525">
            <a:noFill/>
            <a:miter lim="800000"/>
            <a:headEnd/>
            <a:tailEnd/>
          </a:ln>
        </p:spPr>
      </p:pic>
      <p:sp>
        <p:nvSpPr>
          <p:cNvPr id="35" name="TextBox 34"/>
          <p:cNvSpPr txBox="1">
            <a:spLocks noChangeArrowheads="1"/>
          </p:cNvSpPr>
          <p:nvPr/>
        </p:nvSpPr>
        <p:spPr bwMode="auto">
          <a:xfrm>
            <a:off x="2286000" y="5981700"/>
            <a:ext cx="1003300" cy="307975"/>
          </a:xfrm>
          <a:prstGeom prst="rect">
            <a:avLst/>
          </a:prstGeom>
          <a:noFill/>
          <a:ln w="9525">
            <a:noFill/>
            <a:miter lim="800000"/>
            <a:headEnd/>
            <a:tailEnd/>
          </a:ln>
        </p:spPr>
        <p:txBody>
          <a:bodyPr wrap="none">
            <a:spAutoFit/>
          </a:bodyPr>
          <a:lstStyle/>
          <a:p>
            <a:r>
              <a:rPr lang="en-US" sz="1400"/>
              <a:t>Figure 1-3</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left)">
                                      <p:cBhvr>
                                        <p:cTn id="12"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Cycle </a:t>
            </a:r>
            <a:r>
              <a:rPr lang="en-US" dirty="0" smtClean="0"/>
              <a:t>View of </a:t>
            </a:r>
            <a:br>
              <a:rPr lang="en-US" dirty="0" smtClean="0"/>
            </a:br>
            <a:r>
              <a:rPr lang="en-US" dirty="0" smtClean="0"/>
              <a:t>Supply Chain Processes</a:t>
            </a:r>
            <a:endParaRPr lang="en-US" dirty="0"/>
          </a:p>
        </p:txBody>
      </p:sp>
      <p:sp>
        <p:nvSpPr>
          <p:cNvPr id="5" name="TextBox 4"/>
          <p:cNvSpPr txBox="1">
            <a:spLocks noChangeArrowheads="1"/>
          </p:cNvSpPr>
          <p:nvPr/>
        </p:nvSpPr>
        <p:spPr bwMode="auto">
          <a:xfrm>
            <a:off x="6667500" y="5972175"/>
            <a:ext cx="1003300" cy="307975"/>
          </a:xfrm>
          <a:prstGeom prst="rect">
            <a:avLst/>
          </a:prstGeom>
          <a:noFill/>
          <a:ln w="9525">
            <a:noFill/>
            <a:miter lim="800000"/>
            <a:headEnd/>
            <a:tailEnd/>
          </a:ln>
        </p:spPr>
        <p:txBody>
          <a:bodyPr wrap="none">
            <a:spAutoFit/>
          </a:bodyPr>
          <a:lstStyle/>
          <a:p>
            <a:r>
              <a:rPr lang="en-US" sz="1400"/>
              <a:t>Figure 1-4</a:t>
            </a:r>
          </a:p>
        </p:txBody>
      </p:sp>
      <p:pic>
        <p:nvPicPr>
          <p:cNvPr id="35845" name="Picture 5" descr="FG_01_004"/>
          <p:cNvPicPr>
            <a:picLocks noChangeAspect="1" noChangeArrowheads="1"/>
          </p:cNvPicPr>
          <p:nvPr/>
        </p:nvPicPr>
        <p:blipFill>
          <a:blip r:embed="rId2"/>
          <a:srcRect/>
          <a:stretch>
            <a:fillRect/>
          </a:stretch>
        </p:blipFill>
        <p:spPr bwMode="auto">
          <a:xfrm>
            <a:off x="1266825" y="1749425"/>
            <a:ext cx="6170613" cy="4122738"/>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a:t>Push/Pull View of Supply Chains</a:t>
            </a:r>
          </a:p>
        </p:txBody>
      </p:sp>
      <p:sp>
        <p:nvSpPr>
          <p:cNvPr id="55" name="TextBox 54"/>
          <p:cNvSpPr txBox="1">
            <a:spLocks noChangeArrowheads="1"/>
          </p:cNvSpPr>
          <p:nvPr/>
        </p:nvSpPr>
        <p:spPr bwMode="auto">
          <a:xfrm>
            <a:off x="6667500" y="5972175"/>
            <a:ext cx="1003300" cy="307975"/>
          </a:xfrm>
          <a:prstGeom prst="rect">
            <a:avLst/>
          </a:prstGeom>
          <a:noFill/>
          <a:ln w="9525">
            <a:noFill/>
            <a:miter lim="800000"/>
            <a:headEnd/>
            <a:tailEnd/>
          </a:ln>
        </p:spPr>
        <p:txBody>
          <a:bodyPr wrap="none">
            <a:spAutoFit/>
          </a:bodyPr>
          <a:lstStyle/>
          <a:p>
            <a:r>
              <a:rPr lang="en-US" sz="1400"/>
              <a:t>Figure 1-5</a:t>
            </a:r>
          </a:p>
        </p:txBody>
      </p:sp>
      <p:pic>
        <p:nvPicPr>
          <p:cNvPr id="36869" name="Picture 5" descr="FG_01_005"/>
          <p:cNvPicPr>
            <a:picLocks noChangeAspect="1" noChangeArrowheads="1"/>
          </p:cNvPicPr>
          <p:nvPr/>
        </p:nvPicPr>
        <p:blipFill>
          <a:blip r:embed="rId3"/>
          <a:srcRect/>
          <a:stretch>
            <a:fillRect/>
          </a:stretch>
        </p:blipFill>
        <p:spPr bwMode="auto">
          <a:xfrm>
            <a:off x="457200" y="1417638"/>
            <a:ext cx="8229600" cy="4538662"/>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left)">
                                      <p:cBhvr>
                                        <p:cTn id="7"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a:t>Push/Pull View of </a:t>
            </a:r>
            <a:br>
              <a:rPr lang="en-US"/>
            </a:br>
            <a:r>
              <a:rPr lang="en-US"/>
              <a:t>Supply Chain Processes</a:t>
            </a:r>
          </a:p>
        </p:txBody>
      </p:sp>
      <p:sp>
        <p:nvSpPr>
          <p:cNvPr id="38914" name="Rectangle 3"/>
          <p:cNvSpPr>
            <a:spLocks noGrp="1" noChangeArrowheads="1"/>
          </p:cNvSpPr>
          <p:nvPr>
            <p:ph type="body" idx="1"/>
          </p:nvPr>
        </p:nvSpPr>
        <p:spPr>
          <a:xfrm>
            <a:off x="457200" y="1739900"/>
            <a:ext cx="8229600" cy="4525963"/>
          </a:xfrm>
        </p:spPr>
        <p:txBody>
          <a:bodyPr/>
          <a:lstStyle/>
          <a:p>
            <a:pPr eaLnBrk="1" hangingPunct="1"/>
            <a:r>
              <a:rPr lang="en-US" sz="2800" smtClean="0"/>
              <a:t>Supply chain processes fall into one of two categories depending on the timing of their execution relative to customer demand</a:t>
            </a:r>
          </a:p>
          <a:p>
            <a:pPr eaLnBrk="1" hangingPunct="1"/>
            <a:r>
              <a:rPr lang="en-US" sz="2800" smtClean="0"/>
              <a:t>Pull: execution is initiated in response to a customer order (reactive)</a:t>
            </a:r>
          </a:p>
          <a:p>
            <a:pPr eaLnBrk="1" hangingPunct="1"/>
            <a:r>
              <a:rPr lang="en-US" sz="2800" smtClean="0"/>
              <a:t>Push: execution is initiated in anticipation of customer orders (speculative)</a:t>
            </a:r>
          </a:p>
          <a:p>
            <a:pPr eaLnBrk="1" hangingPunct="1"/>
            <a:r>
              <a:rPr lang="en-US" sz="2800" smtClean="0"/>
              <a:t>Push/pull boundary separates push processes from pull processes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a:t>Push/Pull View of </a:t>
            </a:r>
            <a:br>
              <a:rPr lang="en-US"/>
            </a:br>
            <a:r>
              <a:rPr lang="en-US"/>
              <a:t>Supply Chain Processes</a:t>
            </a:r>
          </a:p>
        </p:txBody>
      </p:sp>
      <p:sp>
        <p:nvSpPr>
          <p:cNvPr id="39938" name="Rectangle 3"/>
          <p:cNvSpPr>
            <a:spLocks noGrp="1" noChangeArrowheads="1"/>
          </p:cNvSpPr>
          <p:nvPr>
            <p:ph type="body" idx="1"/>
          </p:nvPr>
        </p:nvSpPr>
        <p:spPr>
          <a:xfrm>
            <a:off x="457200" y="1663700"/>
            <a:ext cx="8229600" cy="4525963"/>
          </a:xfrm>
        </p:spPr>
        <p:txBody>
          <a:bodyPr/>
          <a:lstStyle/>
          <a:p>
            <a:pPr eaLnBrk="1" hangingPunct="1"/>
            <a:r>
              <a:rPr lang="en-US" sz="2800" dirty="0" smtClean="0"/>
              <a:t>Useful in considering strategic decisions relating to supply chain design – more global view of how supply chain processes relate to customer orders</a:t>
            </a:r>
          </a:p>
          <a:p>
            <a:pPr eaLnBrk="1" hangingPunct="1"/>
            <a:r>
              <a:rPr lang="en-US" sz="2800" dirty="0" smtClean="0"/>
              <a:t>The relative proportion of push and pull processes can have an impact on supply chain performance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292100" y="274638"/>
            <a:ext cx="8572500" cy="1143000"/>
          </a:xfrm>
        </p:spPr>
        <p:txBody>
          <a:bodyPr/>
          <a:lstStyle/>
          <a:p>
            <a:pPr eaLnBrk="1" hangingPunct="1"/>
            <a:r>
              <a:rPr lang="en-US" smtClean="0"/>
              <a:t>Push/Pull View of – L.L. Bean</a:t>
            </a:r>
          </a:p>
        </p:txBody>
      </p:sp>
      <p:sp>
        <p:nvSpPr>
          <p:cNvPr id="6" name="TextBox 5"/>
          <p:cNvSpPr txBox="1">
            <a:spLocks noChangeArrowheads="1"/>
          </p:cNvSpPr>
          <p:nvPr/>
        </p:nvSpPr>
        <p:spPr bwMode="auto">
          <a:xfrm>
            <a:off x="952500" y="5978525"/>
            <a:ext cx="1003300" cy="306388"/>
          </a:xfrm>
          <a:prstGeom prst="rect">
            <a:avLst/>
          </a:prstGeom>
          <a:noFill/>
          <a:ln w="9525">
            <a:noFill/>
            <a:miter lim="800000"/>
            <a:headEnd/>
            <a:tailEnd/>
          </a:ln>
        </p:spPr>
        <p:txBody>
          <a:bodyPr wrap="none">
            <a:spAutoFit/>
          </a:bodyPr>
          <a:lstStyle/>
          <a:p>
            <a:r>
              <a:rPr lang="en-US" sz="1400"/>
              <a:t>Figure 1-6</a:t>
            </a:r>
          </a:p>
        </p:txBody>
      </p:sp>
      <p:pic>
        <p:nvPicPr>
          <p:cNvPr id="40965" name="Picture 5" descr="FG_01_006"/>
          <p:cNvPicPr>
            <a:picLocks noChangeAspect="1" noChangeArrowheads="1"/>
          </p:cNvPicPr>
          <p:nvPr/>
        </p:nvPicPr>
        <p:blipFill>
          <a:blip r:embed="rId2"/>
          <a:srcRect/>
          <a:stretch>
            <a:fillRect/>
          </a:stretch>
        </p:blipFill>
        <p:spPr bwMode="auto">
          <a:xfrm>
            <a:off x="665163" y="1616075"/>
            <a:ext cx="7734300" cy="436245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smtClean="0"/>
              <a:t>Push/Pull View – Dell</a:t>
            </a:r>
          </a:p>
        </p:txBody>
      </p:sp>
      <p:sp>
        <p:nvSpPr>
          <p:cNvPr id="6" name="TextBox 5"/>
          <p:cNvSpPr txBox="1">
            <a:spLocks noChangeArrowheads="1"/>
          </p:cNvSpPr>
          <p:nvPr/>
        </p:nvSpPr>
        <p:spPr bwMode="auto">
          <a:xfrm>
            <a:off x="1611313" y="5978525"/>
            <a:ext cx="1003300" cy="306388"/>
          </a:xfrm>
          <a:prstGeom prst="rect">
            <a:avLst/>
          </a:prstGeom>
          <a:noFill/>
          <a:ln w="9525">
            <a:noFill/>
            <a:miter lim="800000"/>
            <a:headEnd/>
            <a:tailEnd/>
          </a:ln>
        </p:spPr>
        <p:txBody>
          <a:bodyPr wrap="none">
            <a:spAutoFit/>
          </a:bodyPr>
          <a:lstStyle/>
          <a:p>
            <a:r>
              <a:rPr lang="en-US" sz="1400"/>
              <a:t>Figure 1-7</a:t>
            </a:r>
          </a:p>
        </p:txBody>
      </p:sp>
      <p:pic>
        <p:nvPicPr>
          <p:cNvPr id="41989" name="Picture 5" descr="FG_01_007"/>
          <p:cNvPicPr>
            <a:picLocks noChangeAspect="1" noChangeArrowheads="1"/>
          </p:cNvPicPr>
          <p:nvPr/>
        </p:nvPicPr>
        <p:blipFill>
          <a:blip r:embed="rId2"/>
          <a:srcRect/>
          <a:stretch>
            <a:fillRect/>
          </a:stretch>
        </p:blipFill>
        <p:spPr bwMode="auto">
          <a:xfrm>
            <a:off x="1611313" y="1670050"/>
            <a:ext cx="6491287" cy="427355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a:lstStyle/>
          <a:p>
            <a:pPr eaLnBrk="1" hangingPunct="1"/>
            <a:r>
              <a:rPr lang="en-US" dirty="0" smtClean="0"/>
              <a:t>Supply Chain Macro Processes</a:t>
            </a:r>
          </a:p>
        </p:txBody>
      </p:sp>
      <p:sp>
        <p:nvSpPr>
          <p:cNvPr id="43010" name="Rectangle 3"/>
          <p:cNvSpPr>
            <a:spLocks noGrp="1" noChangeArrowheads="1"/>
          </p:cNvSpPr>
          <p:nvPr>
            <p:ph type="body" idx="1"/>
          </p:nvPr>
        </p:nvSpPr>
        <p:spPr>
          <a:xfrm>
            <a:off x="457200" y="1803400"/>
            <a:ext cx="8229600" cy="4876800"/>
          </a:xfrm>
        </p:spPr>
        <p:txBody>
          <a:bodyPr/>
          <a:lstStyle/>
          <a:p>
            <a:pPr eaLnBrk="1" hangingPunct="1"/>
            <a:r>
              <a:rPr lang="en-US" smtClean="0"/>
              <a:t>Supply chain processes discussed in the two views can be classified into</a:t>
            </a:r>
          </a:p>
          <a:p>
            <a:pPr lvl="1" eaLnBrk="1" hangingPunct="1"/>
            <a:r>
              <a:rPr lang="en-US" smtClean="0"/>
              <a:t>Customer Relationship Management (CRM)</a:t>
            </a:r>
          </a:p>
          <a:p>
            <a:pPr lvl="1" eaLnBrk="1" hangingPunct="1"/>
            <a:r>
              <a:rPr lang="en-US" smtClean="0"/>
              <a:t>Internal Supply Chain Management (ISCM)</a:t>
            </a:r>
          </a:p>
          <a:p>
            <a:pPr lvl="1" eaLnBrk="1" hangingPunct="1"/>
            <a:r>
              <a:rPr lang="en-US" smtClean="0"/>
              <a:t>Supplier Relationship Management (SRM)</a:t>
            </a:r>
          </a:p>
          <a:p>
            <a:pPr eaLnBrk="1" hangingPunct="1"/>
            <a:r>
              <a:rPr lang="en-US" smtClean="0"/>
              <a:t>Integration among the above three macro processes is critical for effective and successful supply chain management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lstStyle/>
          <a:p>
            <a:pPr eaLnBrk="1" hangingPunct="1"/>
            <a:r>
              <a:rPr lang="en-US" smtClean="0"/>
              <a:t>Supply Chain Macro Processes </a:t>
            </a:r>
          </a:p>
        </p:txBody>
      </p:sp>
      <p:sp>
        <p:nvSpPr>
          <p:cNvPr id="6" name="TextBox 5"/>
          <p:cNvSpPr txBox="1">
            <a:spLocks noChangeArrowheads="1"/>
          </p:cNvSpPr>
          <p:nvPr/>
        </p:nvSpPr>
        <p:spPr bwMode="auto">
          <a:xfrm>
            <a:off x="6958013" y="5026025"/>
            <a:ext cx="1003300" cy="306388"/>
          </a:xfrm>
          <a:prstGeom prst="rect">
            <a:avLst/>
          </a:prstGeom>
          <a:noFill/>
          <a:ln w="9525">
            <a:noFill/>
            <a:miter lim="800000"/>
            <a:headEnd/>
            <a:tailEnd/>
          </a:ln>
        </p:spPr>
        <p:txBody>
          <a:bodyPr wrap="none">
            <a:spAutoFit/>
          </a:bodyPr>
          <a:lstStyle/>
          <a:p>
            <a:r>
              <a:rPr lang="en-US" sz="1400"/>
              <a:t>Figure 1-8</a:t>
            </a:r>
          </a:p>
        </p:txBody>
      </p:sp>
      <p:pic>
        <p:nvPicPr>
          <p:cNvPr id="44037" name="Picture 5" descr="FG_01_008"/>
          <p:cNvPicPr>
            <a:picLocks noChangeAspect="1" noChangeArrowheads="1"/>
          </p:cNvPicPr>
          <p:nvPr/>
        </p:nvPicPr>
        <p:blipFill>
          <a:blip r:embed="rId2"/>
          <a:srcRect/>
          <a:stretch>
            <a:fillRect/>
          </a:stretch>
        </p:blipFill>
        <p:spPr bwMode="auto">
          <a:xfrm>
            <a:off x="457200" y="2089150"/>
            <a:ext cx="8229600" cy="2681288"/>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Notes</a:t>
            </a:r>
            <a:endParaRPr lang="en-US" dirty="0"/>
          </a:p>
        </p:txBody>
      </p:sp>
      <p:sp>
        <p:nvSpPr>
          <p:cNvPr id="3" name="Content Placeholder 2"/>
          <p:cNvSpPr>
            <a:spLocks noGrp="1"/>
          </p:cNvSpPr>
          <p:nvPr>
            <p:ph idx="1"/>
          </p:nvPr>
        </p:nvSpPr>
        <p:spPr/>
        <p:txBody>
          <a:bodyPr/>
          <a:lstStyle/>
          <a:p>
            <a:r>
              <a:rPr lang="en-US" dirty="0" smtClean="0"/>
              <a:t>The basic theme discussed in this chapter is the understanding of the what really supply chain management is, and what are the different decisional phases involved in any decision pertaining to supply chain management. </a:t>
            </a:r>
          </a:p>
          <a:p>
            <a:r>
              <a:rPr lang="en-US" dirty="0" smtClean="0"/>
              <a:t>The different supply chain macro processes both within the supply chain and at the input and output of the supply chain have been identified. </a:t>
            </a:r>
          </a:p>
          <a:p>
            <a:endParaRPr lang="en-US" dirty="0"/>
          </a:p>
        </p:txBody>
      </p:sp>
    </p:spTree>
    <p:extLst>
      <p:ext uri="{BB962C8B-B14F-4D97-AF65-F5344CB8AC3E}">
        <p14:creationId xmlns:p14="http://schemas.microsoft.com/office/powerpoint/2010/main" val="31449961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Notes</a:t>
            </a:r>
          </a:p>
        </p:txBody>
      </p:sp>
      <p:sp>
        <p:nvSpPr>
          <p:cNvPr id="3" name="Content Placeholder 2"/>
          <p:cNvSpPr>
            <a:spLocks noGrp="1"/>
          </p:cNvSpPr>
          <p:nvPr>
            <p:ph idx="1"/>
          </p:nvPr>
        </p:nvSpPr>
        <p:spPr/>
        <p:txBody>
          <a:bodyPr/>
          <a:lstStyle/>
          <a:p>
            <a:r>
              <a:rPr lang="en-US" dirty="0" smtClean="0"/>
              <a:t>After the introduction of the macro processes a classification approach have been introduced, in this classification approach the different processes can be either be classified as either push or pull. </a:t>
            </a:r>
          </a:p>
          <a:p>
            <a:r>
              <a:rPr lang="en-US" dirty="0" smtClean="0"/>
              <a:t>The basic distinction between push and pull process is that push process is in the anticipation of the customer demand while the pull process is triggered after the arrival of the customer demand.</a:t>
            </a:r>
            <a:endParaRPr lang="en-US" dirty="0"/>
          </a:p>
        </p:txBody>
      </p:sp>
    </p:spTree>
    <p:extLst>
      <p:ext uri="{BB962C8B-B14F-4D97-AF65-F5344CB8AC3E}">
        <p14:creationId xmlns:p14="http://schemas.microsoft.com/office/powerpoint/2010/main" val="12462161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Notes</a:t>
            </a:r>
            <a:endParaRPr lang="en-US" dirty="0"/>
          </a:p>
        </p:txBody>
      </p:sp>
      <p:sp>
        <p:nvSpPr>
          <p:cNvPr id="6" name="Rectangle 5"/>
          <p:cNvSpPr/>
          <p:nvPr/>
        </p:nvSpPr>
        <p:spPr>
          <a:xfrm>
            <a:off x="520700" y="1600199"/>
            <a:ext cx="8229600" cy="4832092"/>
          </a:xfrm>
          <a:prstGeom prst="rect">
            <a:avLst/>
          </a:prstGeom>
        </p:spPr>
        <p:txBody>
          <a:bodyPr wrap="square">
            <a:spAutoFit/>
          </a:bodyPr>
          <a:lstStyle/>
          <a:p>
            <a:r>
              <a:rPr lang="en-US" sz="2800" dirty="0">
                <a:latin typeface="+mn-lt"/>
                <a:cs typeface="+mn-cs"/>
              </a:rPr>
              <a:t>Definition: </a:t>
            </a:r>
          </a:p>
          <a:p>
            <a:r>
              <a:rPr lang="en-US" sz="2800" dirty="0" smtClean="0">
                <a:latin typeface="+mn-lt"/>
                <a:cs typeface="+mn-cs"/>
              </a:rPr>
              <a:t>Supply </a:t>
            </a:r>
            <a:r>
              <a:rPr lang="en-US" sz="2800" dirty="0">
                <a:latin typeface="+mn-lt"/>
                <a:cs typeface="+mn-cs"/>
              </a:rPr>
              <a:t>Chain Management is primarily concerned with the efficient integration of suppliers, factories, warehouses and stores so that merchandise is produced and distributed in the right quantities, to the right locations and at the right time, and so as to minimize total system cost subject to satisfying service requirements</a:t>
            </a:r>
            <a:r>
              <a:rPr lang="en-US" sz="2800" dirty="0" smtClean="0">
                <a:latin typeface="+mn-lt"/>
                <a:cs typeface="+mn-cs"/>
              </a:rPr>
              <a:t>.</a:t>
            </a:r>
            <a:endParaRPr lang="en-US" sz="2800" dirty="0">
              <a:latin typeface="+mn-lt"/>
              <a:cs typeface="+mn-cs"/>
            </a:endParaRPr>
          </a:p>
          <a:p>
            <a:endParaRPr lang="en-US" sz="2800" dirty="0" smtClean="0">
              <a:latin typeface="+mn-lt"/>
              <a:cs typeface="+mn-cs"/>
            </a:endParaRPr>
          </a:p>
          <a:p>
            <a:r>
              <a:rPr lang="en-US" sz="2800" dirty="0" smtClean="0">
                <a:latin typeface="+mn-lt"/>
                <a:cs typeface="+mn-cs"/>
              </a:rPr>
              <a:t>Notice</a:t>
            </a:r>
            <a:r>
              <a:rPr lang="en-US" sz="2800" dirty="0">
                <a:latin typeface="+mn-lt"/>
                <a:cs typeface="+mn-cs"/>
              </a:rPr>
              <a:t>: – Who is involved – Cost and Service Level – It is all about integration </a:t>
            </a:r>
          </a:p>
        </p:txBody>
      </p:sp>
    </p:spTree>
    <p:extLst>
      <p:ext uri="{BB962C8B-B14F-4D97-AF65-F5344CB8AC3E}">
        <p14:creationId xmlns:p14="http://schemas.microsoft.com/office/powerpoint/2010/main" val="28299541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Notes</a:t>
            </a:r>
            <a:endParaRPr lang="en-US" dirty="0"/>
          </a:p>
        </p:txBody>
      </p:sp>
      <p:sp>
        <p:nvSpPr>
          <p:cNvPr id="3" name="Content Placeholder 2"/>
          <p:cNvSpPr>
            <a:spLocks noGrp="1"/>
          </p:cNvSpPr>
          <p:nvPr>
            <p:ph idx="1"/>
          </p:nvPr>
        </p:nvSpPr>
        <p:spPr/>
        <p:txBody>
          <a:bodyPr/>
          <a:lstStyle/>
          <a:p>
            <a:r>
              <a:rPr lang="en-US" dirty="0"/>
              <a:t>Today’s Supply Chain Challenges </a:t>
            </a:r>
            <a:endParaRPr lang="en-US" dirty="0" smtClean="0"/>
          </a:p>
          <a:p>
            <a:pPr marL="0" indent="0">
              <a:buNone/>
            </a:pPr>
            <a:r>
              <a:rPr lang="en-US" dirty="0" smtClean="0"/>
              <a:t>• </a:t>
            </a:r>
            <a:r>
              <a:rPr lang="en-US" dirty="0"/>
              <a:t>Global supply chain with long lead times </a:t>
            </a:r>
            <a:endParaRPr lang="en-US" dirty="0" smtClean="0"/>
          </a:p>
          <a:p>
            <a:pPr marL="0" indent="0">
              <a:buNone/>
            </a:pPr>
            <a:r>
              <a:rPr lang="en-US" dirty="0" smtClean="0"/>
              <a:t>• </a:t>
            </a:r>
            <a:r>
              <a:rPr lang="en-US" dirty="0"/>
              <a:t>Rising and shifting customer expectations </a:t>
            </a:r>
            <a:endParaRPr lang="en-US" dirty="0" smtClean="0"/>
          </a:p>
          <a:p>
            <a:pPr marL="0" indent="0">
              <a:buNone/>
            </a:pPr>
            <a:r>
              <a:rPr lang="en-US" dirty="0" smtClean="0"/>
              <a:t>• </a:t>
            </a:r>
            <a:r>
              <a:rPr lang="en-US" dirty="0"/>
              <a:t>Increase in labor costs in developing countries Increase in labor costs in developing countries </a:t>
            </a:r>
            <a:endParaRPr lang="en-US" dirty="0" smtClean="0"/>
          </a:p>
          <a:p>
            <a:pPr marL="0" indent="0">
              <a:buNone/>
            </a:pPr>
            <a:r>
              <a:rPr lang="en-US" dirty="0" smtClean="0"/>
              <a:t>• </a:t>
            </a:r>
            <a:r>
              <a:rPr lang="en-US" dirty="0"/>
              <a:t>Increase in logistics costs </a:t>
            </a:r>
            <a:endParaRPr lang="en-US" dirty="0" smtClean="0"/>
          </a:p>
          <a:p>
            <a:pPr marL="0" indent="0">
              <a:buNone/>
            </a:pPr>
            <a:r>
              <a:rPr lang="en-US" dirty="0" smtClean="0"/>
              <a:t>• </a:t>
            </a:r>
            <a:r>
              <a:rPr lang="en-US" dirty="0"/>
              <a:t>Importance of sustainability </a:t>
            </a:r>
            <a:endParaRPr lang="en-US" dirty="0" smtClean="0"/>
          </a:p>
          <a:p>
            <a:pPr marL="0" indent="0">
              <a:buNone/>
            </a:pPr>
            <a:r>
              <a:rPr lang="en-US" dirty="0" smtClean="0"/>
              <a:t>• </a:t>
            </a:r>
            <a:r>
              <a:rPr lang="en-US" dirty="0"/>
              <a:t>Unprecedented Volatility </a:t>
            </a:r>
          </a:p>
        </p:txBody>
      </p:sp>
    </p:spTree>
    <p:extLst>
      <p:ext uri="{BB962C8B-B14F-4D97-AF65-F5344CB8AC3E}">
        <p14:creationId xmlns:p14="http://schemas.microsoft.com/office/powerpoint/2010/main" val="5091613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Notes</a:t>
            </a:r>
            <a:endParaRPr lang="en-US" dirty="0"/>
          </a:p>
        </p:txBody>
      </p:sp>
      <p:sp>
        <p:nvSpPr>
          <p:cNvPr id="3" name="Content Placeholder 2"/>
          <p:cNvSpPr>
            <a:spLocks noGrp="1"/>
          </p:cNvSpPr>
          <p:nvPr>
            <p:ph idx="1"/>
          </p:nvPr>
        </p:nvSpPr>
        <p:spPr/>
        <p:txBody>
          <a:bodyPr/>
          <a:lstStyle/>
          <a:p>
            <a:r>
              <a:rPr lang="en-US" sz="2400" dirty="0"/>
              <a:t>Conflicting Objectives in the Supply </a:t>
            </a:r>
            <a:r>
              <a:rPr lang="en-US" sz="2400" dirty="0" smtClean="0"/>
              <a:t>Chain</a:t>
            </a:r>
          </a:p>
          <a:p>
            <a:pPr marL="400050" lvl="1" indent="0">
              <a:buNone/>
            </a:pPr>
            <a:r>
              <a:rPr lang="en-US" sz="2000" dirty="0" smtClean="0"/>
              <a:t>1</a:t>
            </a:r>
            <a:r>
              <a:rPr lang="en-US" sz="2000" dirty="0"/>
              <a:t>. </a:t>
            </a:r>
            <a:r>
              <a:rPr lang="en-US" sz="2000" dirty="0" smtClean="0"/>
              <a:t>Purchasing</a:t>
            </a:r>
          </a:p>
          <a:p>
            <a:pPr marL="400050" lvl="1" indent="0">
              <a:buNone/>
            </a:pPr>
            <a:r>
              <a:rPr lang="en-US" sz="2000" dirty="0" smtClean="0"/>
              <a:t>• </a:t>
            </a:r>
            <a:r>
              <a:rPr lang="en-US" sz="2000" dirty="0"/>
              <a:t>Stable volume requirements </a:t>
            </a:r>
            <a:endParaRPr lang="en-US" sz="2000" dirty="0" smtClean="0"/>
          </a:p>
          <a:p>
            <a:pPr marL="400050" lvl="1" indent="0">
              <a:buNone/>
            </a:pPr>
            <a:r>
              <a:rPr lang="en-US" sz="2000" dirty="0" smtClean="0"/>
              <a:t>• </a:t>
            </a:r>
            <a:r>
              <a:rPr lang="en-US" sz="2000" dirty="0"/>
              <a:t>Flexible delivery time </a:t>
            </a:r>
            <a:endParaRPr lang="en-US" sz="2000" dirty="0" smtClean="0"/>
          </a:p>
          <a:p>
            <a:pPr marL="400050" lvl="1" indent="0">
              <a:buNone/>
            </a:pPr>
            <a:r>
              <a:rPr lang="en-US" sz="2000" dirty="0"/>
              <a:t> </a:t>
            </a:r>
            <a:r>
              <a:rPr lang="en-US" sz="2000" dirty="0" smtClean="0"/>
              <a:t>• </a:t>
            </a:r>
            <a:r>
              <a:rPr lang="en-US" sz="2000" dirty="0"/>
              <a:t>Little variation in mix </a:t>
            </a:r>
            <a:endParaRPr lang="en-US" sz="2000" dirty="0" smtClean="0"/>
          </a:p>
          <a:p>
            <a:pPr marL="400050" lvl="1" indent="0">
              <a:buNone/>
            </a:pPr>
            <a:r>
              <a:rPr lang="en-US" sz="2000" dirty="0" smtClean="0"/>
              <a:t>• </a:t>
            </a:r>
            <a:r>
              <a:rPr lang="en-US" sz="2000" dirty="0"/>
              <a:t>Large quantities </a:t>
            </a:r>
            <a:endParaRPr lang="en-US" sz="2000" dirty="0" smtClean="0"/>
          </a:p>
          <a:p>
            <a:pPr marL="400050" lvl="1" indent="0">
              <a:buNone/>
            </a:pPr>
            <a:r>
              <a:rPr lang="en-US" sz="2000" dirty="0" smtClean="0"/>
              <a:t>2</a:t>
            </a:r>
            <a:r>
              <a:rPr lang="en-US" sz="2000" dirty="0"/>
              <a:t>. Manufacturing </a:t>
            </a:r>
            <a:endParaRPr lang="en-US" sz="2000" dirty="0" smtClean="0"/>
          </a:p>
          <a:p>
            <a:pPr marL="400050" lvl="1" indent="0">
              <a:buNone/>
            </a:pPr>
            <a:r>
              <a:rPr lang="en-US" sz="2000" dirty="0" smtClean="0"/>
              <a:t>• </a:t>
            </a:r>
            <a:r>
              <a:rPr lang="en-US" sz="2000" dirty="0"/>
              <a:t>Long run production </a:t>
            </a:r>
            <a:endParaRPr lang="en-US" sz="2000" dirty="0" smtClean="0"/>
          </a:p>
          <a:p>
            <a:pPr marL="400050" lvl="1" indent="0">
              <a:buNone/>
            </a:pPr>
            <a:r>
              <a:rPr lang="en-US" sz="2000" dirty="0" smtClean="0"/>
              <a:t>• </a:t>
            </a:r>
            <a:r>
              <a:rPr lang="en-US" sz="2000" dirty="0"/>
              <a:t>High quality </a:t>
            </a:r>
            <a:endParaRPr lang="en-US" sz="2000" dirty="0" smtClean="0"/>
          </a:p>
          <a:p>
            <a:pPr marL="400050" lvl="1" indent="0">
              <a:buNone/>
            </a:pPr>
            <a:r>
              <a:rPr lang="en-US" sz="2000" dirty="0" smtClean="0"/>
              <a:t>• </a:t>
            </a:r>
            <a:r>
              <a:rPr lang="en-US" sz="2000" dirty="0"/>
              <a:t>High productivity </a:t>
            </a:r>
            <a:endParaRPr lang="en-US" sz="2000" dirty="0" smtClean="0"/>
          </a:p>
          <a:p>
            <a:pPr marL="400050" lvl="1" indent="0">
              <a:buNone/>
            </a:pPr>
            <a:r>
              <a:rPr lang="en-US" sz="2000" dirty="0" smtClean="0"/>
              <a:t>• </a:t>
            </a:r>
            <a:r>
              <a:rPr lang="en-US" sz="2000" dirty="0"/>
              <a:t>Low production cost </a:t>
            </a:r>
          </a:p>
        </p:txBody>
      </p:sp>
    </p:spTree>
    <p:extLst>
      <p:ext uri="{BB962C8B-B14F-4D97-AF65-F5344CB8AC3E}">
        <p14:creationId xmlns:p14="http://schemas.microsoft.com/office/powerpoint/2010/main" val="25911671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Notes</a:t>
            </a:r>
            <a:endParaRPr lang="en-US" dirty="0"/>
          </a:p>
        </p:txBody>
      </p:sp>
      <p:sp>
        <p:nvSpPr>
          <p:cNvPr id="3" name="Content Placeholder 2"/>
          <p:cNvSpPr>
            <a:spLocks noGrp="1"/>
          </p:cNvSpPr>
          <p:nvPr>
            <p:ph idx="1"/>
          </p:nvPr>
        </p:nvSpPr>
        <p:spPr/>
        <p:txBody>
          <a:bodyPr/>
          <a:lstStyle/>
          <a:p>
            <a:pPr marL="400050" lvl="1" indent="0">
              <a:buNone/>
            </a:pPr>
            <a:r>
              <a:rPr lang="en-US" sz="2000" dirty="0"/>
              <a:t>3. Warehousing </a:t>
            </a:r>
            <a:r>
              <a:rPr lang="en-US" sz="2000" dirty="0" err="1"/>
              <a:t>Warehousing</a:t>
            </a:r>
            <a:r>
              <a:rPr lang="en-US" sz="2000" dirty="0"/>
              <a:t> </a:t>
            </a:r>
          </a:p>
          <a:p>
            <a:pPr marL="400050" lvl="1" indent="0">
              <a:buNone/>
            </a:pPr>
            <a:r>
              <a:rPr lang="en-US" sz="2000" dirty="0"/>
              <a:t>• Low inventory </a:t>
            </a:r>
          </a:p>
          <a:p>
            <a:pPr marL="400050" lvl="1" indent="0">
              <a:buNone/>
            </a:pPr>
            <a:r>
              <a:rPr lang="en-US" sz="2000" dirty="0"/>
              <a:t>• Reduced transportation costs </a:t>
            </a:r>
          </a:p>
          <a:p>
            <a:pPr marL="400050" lvl="1" indent="0">
              <a:buNone/>
            </a:pPr>
            <a:r>
              <a:rPr lang="en-US" sz="2000" dirty="0"/>
              <a:t>• Quick replenishment capability </a:t>
            </a:r>
          </a:p>
          <a:p>
            <a:pPr marL="400050" lvl="1" indent="0">
              <a:buNone/>
            </a:pPr>
            <a:r>
              <a:rPr lang="en-US" sz="2000" dirty="0"/>
              <a:t>4. Customers </a:t>
            </a:r>
          </a:p>
          <a:p>
            <a:pPr marL="400050" lvl="1" indent="0">
              <a:buNone/>
            </a:pPr>
            <a:r>
              <a:rPr lang="en-US" sz="2000" dirty="0"/>
              <a:t>• </a:t>
            </a:r>
            <a:r>
              <a:rPr lang="en-US" sz="2000" dirty="0" err="1"/>
              <a:t>Shortorder</a:t>
            </a:r>
            <a:r>
              <a:rPr lang="en-US" sz="2000" dirty="0"/>
              <a:t> </a:t>
            </a:r>
            <a:r>
              <a:rPr lang="en-US" sz="2000" dirty="0" err="1"/>
              <a:t>leadtime</a:t>
            </a:r>
            <a:r>
              <a:rPr lang="en-US" sz="2000" dirty="0"/>
              <a:t> </a:t>
            </a:r>
          </a:p>
          <a:p>
            <a:pPr marL="400050" lvl="1" indent="0">
              <a:buNone/>
            </a:pPr>
            <a:r>
              <a:rPr lang="en-US" sz="2000" dirty="0"/>
              <a:t>• High in stock </a:t>
            </a:r>
          </a:p>
          <a:p>
            <a:pPr marL="400050" lvl="1" indent="0">
              <a:buNone/>
            </a:pPr>
            <a:r>
              <a:rPr lang="en-US" sz="2000" dirty="0"/>
              <a:t>• Enormous variety of products </a:t>
            </a:r>
          </a:p>
          <a:p>
            <a:pPr marL="400050" lvl="1" indent="0">
              <a:buNone/>
            </a:pPr>
            <a:r>
              <a:rPr lang="en-US" sz="2000" dirty="0"/>
              <a:t>• Low prices </a:t>
            </a:r>
          </a:p>
        </p:txBody>
      </p:sp>
    </p:spTree>
    <p:extLst>
      <p:ext uri="{BB962C8B-B14F-4D97-AF65-F5344CB8AC3E}">
        <p14:creationId xmlns:p14="http://schemas.microsoft.com/office/powerpoint/2010/main" val="57455733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3565</TotalTime>
  <Words>1626</Words>
  <Application>Microsoft Office PowerPoint</Application>
  <PresentationFormat>On-screen Show (4:3)</PresentationFormat>
  <Paragraphs>171</Paragraphs>
  <Slides>35</Slides>
  <Notes>5</Notes>
  <HiddenSlides>2</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ＭＳ Ｐゴシック</vt:lpstr>
      <vt:lpstr>Arial</vt:lpstr>
      <vt:lpstr>Calibri</vt:lpstr>
      <vt:lpstr>Copperplate Gothic Bold</vt:lpstr>
      <vt:lpstr>Helvetica</vt:lpstr>
      <vt:lpstr>Times New Roman</vt:lpstr>
      <vt:lpstr>1_Office Theme</vt:lpstr>
      <vt:lpstr>Understanding the Supply Chain</vt:lpstr>
      <vt:lpstr>PowerPoint Presentation</vt:lpstr>
      <vt:lpstr>PowerPoint Presentation</vt:lpstr>
      <vt:lpstr>Course Strategic Outline</vt:lpstr>
      <vt:lpstr>Understanding the Supply Chain</vt:lpstr>
      <vt:lpstr>Learning Objectives</vt:lpstr>
      <vt:lpstr>What is a Supply Chain? (1/3)</vt:lpstr>
      <vt:lpstr>What is a Supply Chain? (2/3)</vt:lpstr>
      <vt:lpstr>What is a Supply Chain? (3/3)</vt:lpstr>
      <vt:lpstr>Flows in a Supply Chain</vt:lpstr>
      <vt:lpstr>The Objective of a Supply Chain (1/3)</vt:lpstr>
      <vt:lpstr>The Objective of a Supply Chain (2/3)</vt:lpstr>
      <vt:lpstr>The Objective of a Supply Chain (3/3)</vt:lpstr>
      <vt:lpstr>Importance of  Supply Chain Decisions – Cases </vt:lpstr>
      <vt:lpstr>Decision Phases of a Supply Chain</vt:lpstr>
      <vt:lpstr>Supply Chain Strategy or Design</vt:lpstr>
      <vt:lpstr>Supply Chain Planning (1/2)</vt:lpstr>
      <vt:lpstr>Supply Chain Planning (2/2)</vt:lpstr>
      <vt:lpstr>Supply Chain Operation</vt:lpstr>
      <vt:lpstr>Process View of a Supply Chain</vt:lpstr>
      <vt:lpstr>Cycle View of Supply  Chain Processes</vt:lpstr>
      <vt:lpstr>Cycle View of  Supply Chain Processes</vt:lpstr>
      <vt:lpstr>Push/Pull View of Supply Chains</vt:lpstr>
      <vt:lpstr>Push/Pull View of  Supply Chain Processes</vt:lpstr>
      <vt:lpstr>Push/Pull View of  Supply Chain Processes</vt:lpstr>
      <vt:lpstr>Push/Pull View of – L.L. Bean</vt:lpstr>
      <vt:lpstr>Push/Pull View – Dell</vt:lpstr>
      <vt:lpstr>Supply Chain Macro Processes</vt:lpstr>
      <vt:lpstr>Supply Chain Macro Processes </vt:lpstr>
      <vt:lpstr>Lecture Notes</vt:lpstr>
      <vt:lpstr>Lecture Notes</vt:lpstr>
      <vt:lpstr>Lecture Notes</vt:lpstr>
      <vt:lpstr>Lecture Notes</vt:lpstr>
      <vt:lpstr>Lecture Notes</vt:lpstr>
      <vt:lpstr>Lecture Notes</vt:lpstr>
    </vt:vector>
  </TitlesOfParts>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Chopra and Meindl PPts</dc:title>
  <dc:subject>Chapter 1 - Understanding the Supply Chain</dc:subject>
  <dc:creator>Jeff Heyl</dc:creator>
  <cp:lastModifiedBy>Jaryono Angga Widagdo</cp:lastModifiedBy>
  <cp:revision>50</cp:revision>
  <dcterms:created xsi:type="dcterms:W3CDTF">2012-01-08T09:40:37Z</dcterms:created>
  <dcterms:modified xsi:type="dcterms:W3CDTF">2018-11-08T03:01:42Z</dcterms:modified>
</cp:coreProperties>
</file>