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sldIdLst>
    <p:sldId id="258" r:id="rId2"/>
    <p:sldId id="292" r:id="rId3"/>
    <p:sldId id="29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24" autoAdjust="0"/>
    <p:restoredTop sz="99676" autoAdjust="0"/>
  </p:normalViewPr>
  <p:slideViewPr>
    <p:cSldViewPr snapToGrid="0" snapToObjects="1">
      <p:cViewPr varScale="1">
        <p:scale>
          <a:sx n="43" d="100"/>
          <a:sy n="43" d="100"/>
        </p:scale>
        <p:origin x="132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860" y="78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B2EB5F-C876-4157-A21C-B599B9468839}" type="datetimeFigureOut">
              <a:rPr lang="en-US"/>
              <a:pPr>
                <a:defRPr/>
              </a:pPr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D5CE80-474C-4022-BD7B-16CC2F097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96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1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02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04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59442"/>
            <a:ext cx="54864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98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Responsiveness , Cost, quality, variety – competitive strategy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59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3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55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35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39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80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08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11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53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91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863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24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74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83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92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5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374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11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979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10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47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400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486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786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51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541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01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01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337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CE80-474C-4022-BD7B-16CC2F097EF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9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 userDrawn="1"/>
        </p:nvSpPr>
        <p:spPr>
          <a:xfrm>
            <a:off x="517525" y="6534150"/>
            <a:ext cx="1463675" cy="231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7B7B7B"/>
                </a:solidFill>
                <a:latin typeface="Arial"/>
                <a:cs typeface="Helvetica"/>
              </a:rPr>
              <a:t>© 2012 Prentice Hall Inc.</a:t>
            </a:r>
          </a:p>
        </p:txBody>
      </p:sp>
      <p:sp>
        <p:nvSpPr>
          <p:cNvPr id="4" name="TextBox 7"/>
          <p:cNvSpPr txBox="1"/>
          <p:nvPr userDrawn="1"/>
        </p:nvSpPr>
        <p:spPr>
          <a:xfrm>
            <a:off x="8458200" y="6534150"/>
            <a:ext cx="3238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16070EC-F517-4A97-9041-4686B334CDB5}" type="slidenum">
              <a:rPr lang="en-US" sz="900">
                <a:solidFill>
                  <a:srgbClr val="7B7B7B"/>
                </a:solidFill>
                <a:latin typeface="Arial"/>
                <a:cs typeface="Helvetica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7B7B7B"/>
              </a:solidFill>
              <a:latin typeface="Arial"/>
              <a:cs typeface="Helvetica"/>
            </a:endParaRPr>
          </a:p>
        </p:txBody>
      </p:sp>
      <p:pic>
        <p:nvPicPr>
          <p:cNvPr id="5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7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1EE8C00-F0EB-4CD1-955B-16CBD698430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4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7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2FE8D3E-9886-4D15-A6F4-A0326CF04109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1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D52179FD-097E-4531-B839-061469391D25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5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7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8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2-</a:t>
            </a:r>
            <a:fld id="{9795CDF0-D3A9-4E2C-B673-80FAB1FF9A9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30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B5B9DB08-563E-48C4-BA60-86384A3E17F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D87F9F28-F5DF-4383-9815-16B0A228956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4C005AE1-5E01-4AD5-9399-7ECA28BCFB5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88BA4D91-D7CD-4CCA-A8DB-E77CA73DA28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23F1080B-37B7-42E9-B143-499E27DB5702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7EB28E34-8DF1-4BA9-8F1C-F19C13BBDD8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9118025E-58B5-49D4-8FC0-AB0465AC51F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95C1ADBD-B5FE-42F5-9A7F-F2E622E2D7E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3E5B006C-86C1-44E3-8C08-45730B13642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9A58B36C-5BE9-46AC-8F09-17038288962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2-</a:t>
            </a:r>
            <a:fld id="{62693E52-5788-47FD-9C5A-B14728ED5B8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1717288" y="2046288"/>
            <a:ext cx="7172712" cy="3173412"/>
          </a:xfrm>
        </p:spPr>
        <p:txBody>
          <a:bodyPr/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Supply Chain Performance: Achieving Strategic Fit and Scope</a:t>
            </a:r>
          </a:p>
        </p:txBody>
      </p:sp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4954394" y="985838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673100"/>
            <a:ext cx="8229600" cy="5453063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0" fontAlgn="base" hangingPunct="0">
              <a:spcBef>
                <a:spcPct val="0"/>
              </a:spcBef>
              <a:spcAft>
                <a:spcPts val="600"/>
              </a:spcAft>
              <a:buSzPct val="150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charset="0"/>
              <a:buNone/>
            </a:pPr>
            <a:r>
              <a:rPr lang="en-US" u="sng" dirty="0" smtClean="0"/>
              <a:t>Course Code MGT 561</a:t>
            </a:r>
          </a:p>
          <a:p>
            <a:pPr marL="0" indent="0" algn="ctr">
              <a:lnSpc>
                <a:spcPct val="150000"/>
              </a:lnSpc>
              <a:buFont typeface="Arial" charset="0"/>
              <a:buNone/>
            </a:pPr>
            <a:r>
              <a:rPr lang="en-US" sz="4000" u="sng" dirty="0" smtClean="0"/>
              <a:t>Supply Chain Management</a:t>
            </a:r>
            <a:endParaRPr lang="en-US" u="sng" dirty="0" smtClean="0"/>
          </a:p>
          <a:p>
            <a:pPr marL="0" indent="0" algn="ctr">
              <a:lnSpc>
                <a:spcPct val="150000"/>
              </a:lnSpc>
              <a:buFont typeface="Arial" charset="0"/>
              <a:buNone/>
            </a:pPr>
            <a:r>
              <a:rPr lang="en-US" u="sng" dirty="0" smtClean="0"/>
              <a:t>Book:</a:t>
            </a:r>
            <a:r>
              <a:rPr lang="en-US" dirty="0" smtClean="0"/>
              <a:t> </a:t>
            </a:r>
            <a:r>
              <a:rPr lang="en-US" i="1" dirty="0" smtClean="0"/>
              <a:t>Supply Chain Management Strategy, Planning, and Operation</a:t>
            </a:r>
          </a:p>
          <a:p>
            <a:pPr marL="0" indent="0" algn="ctr">
              <a:lnSpc>
                <a:spcPct val="150000"/>
              </a:lnSpc>
              <a:buFont typeface="Arial" charset="0"/>
              <a:buNone/>
            </a:pP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edition (Pearson Publishing)</a:t>
            </a:r>
          </a:p>
          <a:p>
            <a:pPr marL="0" indent="0" algn="ctr">
              <a:lnSpc>
                <a:spcPct val="150000"/>
              </a:lnSpc>
              <a:buFont typeface="Arial" charset="0"/>
              <a:buNone/>
            </a:pPr>
            <a:r>
              <a:rPr lang="en-US" u="sng" dirty="0" smtClean="0"/>
              <a:t>Author:</a:t>
            </a:r>
            <a:r>
              <a:rPr lang="en-US" dirty="0" smtClean="0"/>
              <a:t> Sunil Chopra and Peter </a:t>
            </a:r>
            <a:r>
              <a:rPr lang="en-US" dirty="0" err="1" smtClean="0"/>
              <a:t>Meindl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3822700" y="2046288"/>
            <a:ext cx="5067300" cy="3173412"/>
          </a:xfrm>
        </p:spPr>
        <p:txBody>
          <a:bodyPr/>
          <a:lstStyle/>
          <a:p>
            <a:pPr eaLnBrk="1" hangingPunct="1"/>
            <a:r>
              <a:rPr lang="en-US" smtClean="0"/>
              <a:t>Supply Chain Performance: Achieving Strategic Fit and Scope</a:t>
            </a:r>
          </a:p>
        </p:txBody>
      </p:sp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6005513" y="985838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>
                <a:solidFill>
                  <a:srgbClr val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6075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1536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73600"/>
          </a:xfrm>
        </p:spPr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Explain why achieving strategic fit is critical to a company’s overall success.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Describe how a company achieves strategic fit between its supply chain strategy and its competitive strategy.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Discuss the importance of expanding the scope of strategic fit across the supply chain.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Describe the major challenges that must be overcome to manage a supply chain successfully.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Competitive </a:t>
            </a:r>
            <a:r>
              <a:rPr lang="en-US" dirty="0" smtClean="0"/>
              <a:t>Strategies and </a:t>
            </a:r>
            <a:r>
              <a:rPr lang="en-US" dirty="0"/>
              <a:t>Supply </a:t>
            </a:r>
            <a:br>
              <a:rPr lang="en-US" dirty="0"/>
            </a:br>
            <a:r>
              <a:rPr lang="en-US" dirty="0"/>
              <a:t>Chain Strategies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87500"/>
            <a:ext cx="8229600" cy="4927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Competitive strategy defines the set of customer needs a firm seeks to satisfy through its products and services</a:t>
            </a:r>
          </a:p>
          <a:p>
            <a:pPr eaLnBrk="1" hangingPunct="1"/>
            <a:r>
              <a:rPr lang="en-US" sz="2400" dirty="0" smtClean="0"/>
              <a:t>Product development strategy specifies the portfolio of new products that the company will try to develop</a:t>
            </a:r>
          </a:p>
          <a:p>
            <a:pPr eaLnBrk="1" hangingPunct="1"/>
            <a:r>
              <a:rPr lang="en-US" sz="2400" dirty="0" smtClean="0"/>
              <a:t>Marketing and sales strategy specifies how the market will be segmented and product positioned, priced, and promoted</a:t>
            </a:r>
          </a:p>
          <a:p>
            <a:pPr eaLnBrk="1" hangingPunct="1"/>
            <a:r>
              <a:rPr lang="en-US" sz="2400" dirty="0" smtClean="0"/>
              <a:t>Supply chain strategy determines the nature of material procurement, transportation of materials, manufacture of product or creation of service, distribution of product</a:t>
            </a:r>
          </a:p>
          <a:p>
            <a:pPr eaLnBrk="1" hangingPunct="1"/>
            <a:r>
              <a:rPr lang="en-US" sz="2400" dirty="0" smtClean="0"/>
              <a:t>All functional strategies must support one another and the competitive strategy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Value Chain in a Company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946900" y="52324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2-1</a:t>
            </a:r>
          </a:p>
        </p:txBody>
      </p:sp>
      <p:pic>
        <p:nvPicPr>
          <p:cNvPr id="17413" name="Picture 5" descr="FG_02_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93938"/>
            <a:ext cx="8229600" cy="22717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Achieving Strategic Fit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Strategic fit  – competitive and supply chain strategies have aligned goals</a:t>
            </a:r>
          </a:p>
          <a:p>
            <a:pPr eaLnBrk="1" hangingPunct="1"/>
            <a:r>
              <a:rPr lang="en-US" smtClean="0"/>
              <a:t>A company may fail because of a lack of strategic fit or because its processes and resources do not provide the capabilities to execute the desired strategy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Achieving Strategic Fit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The competitive strategy and all functional strategies must fit together to form a coordinated overall strategy. 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The different functions in a company must appropriately structure their processes and resources to be able to execute these strategies successfully.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The design of the overall supply chain and the role of each stage must be aligned to support the supply chain strategy.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is Strategic Fit Achieved?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480300" cy="4525963"/>
          </a:xfrm>
        </p:spPr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mtClean="0"/>
              <a:t>Understanding the customer and supply chain uncertainty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mtClean="0"/>
              <a:t>Understanding the supply chain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mtClean="0"/>
              <a:t>Achieving strategic fit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266700"/>
            <a:ext cx="8686800" cy="1104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Step 1:  Understanding the Customer and Supply Chain Uncertainty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739900"/>
            <a:ext cx="7518400" cy="4525963"/>
          </a:xfrm>
        </p:spPr>
        <p:txBody>
          <a:bodyPr/>
          <a:lstStyle/>
          <a:p>
            <a:pPr eaLnBrk="1" hangingPunct="1"/>
            <a:r>
              <a:rPr lang="en-US" smtClean="0"/>
              <a:t>Quantity of product needed in each lot</a:t>
            </a:r>
          </a:p>
          <a:p>
            <a:pPr eaLnBrk="1" hangingPunct="1"/>
            <a:r>
              <a:rPr lang="en-US" smtClean="0"/>
              <a:t>Response time customers will tolerate</a:t>
            </a:r>
          </a:p>
          <a:p>
            <a:pPr eaLnBrk="1" hangingPunct="1"/>
            <a:r>
              <a:rPr lang="en-US" smtClean="0"/>
              <a:t>Variety of products needed</a:t>
            </a:r>
          </a:p>
          <a:p>
            <a:pPr eaLnBrk="1" hangingPunct="1"/>
            <a:r>
              <a:rPr lang="en-US" smtClean="0"/>
              <a:t>Service level required</a:t>
            </a:r>
          </a:p>
          <a:p>
            <a:pPr eaLnBrk="1" hangingPunct="1"/>
            <a:r>
              <a:rPr lang="en-US" smtClean="0"/>
              <a:t>Price of the product</a:t>
            </a:r>
          </a:p>
          <a:p>
            <a:pPr eaLnBrk="1" hangingPunct="1"/>
            <a:r>
              <a:rPr lang="en-US" smtClean="0"/>
              <a:t>Desired rate of innovation in the product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610600" cy="1104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Step 1:  Understanding the Customer and Supply Chain Uncertainty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1892300"/>
            <a:ext cx="7645400" cy="4191000"/>
          </a:xfrm>
        </p:spPr>
        <p:txBody>
          <a:bodyPr/>
          <a:lstStyle/>
          <a:p>
            <a:pPr eaLnBrk="1" hangingPunct="1"/>
            <a:r>
              <a:rPr lang="en-US" i="1" smtClean="0"/>
              <a:t>Demand uncertainty </a:t>
            </a:r>
            <a:r>
              <a:rPr lang="en-US" smtClean="0"/>
              <a:t>– uncertainty of customer demand for a product</a:t>
            </a:r>
          </a:p>
          <a:p>
            <a:pPr eaLnBrk="1" hangingPunct="1"/>
            <a:r>
              <a:rPr lang="en-US" i="1" smtClean="0"/>
              <a:t>Implied demand uncertainty </a:t>
            </a:r>
            <a:r>
              <a:rPr lang="en-US" smtClean="0"/>
              <a:t>– resulting uncertainty for the supply chain given the portion of the demand the supply chain must handle and attributes the customer desires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458200" cy="1435100"/>
          </a:xfrm>
        </p:spPr>
        <p:txBody>
          <a:bodyPr/>
          <a:lstStyle/>
          <a:p>
            <a:pPr eaLnBrk="1" hangingPunct="1"/>
            <a:r>
              <a:rPr lang="en-US" smtClean="0"/>
              <a:t>Customer Needs and Implied Demand Uncertainty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090738"/>
          <a:ext cx="8153400" cy="341376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289300"/>
                <a:gridCol w="48641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Customer Need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Causes Implied Demand Uncertainty to 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Range of quantity required increases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Increase because a wider range of the quantity required implies greater variance in demand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Lead time decreases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because there is less time in which to react to orders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Variety of products required increases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because demand per product becomes more disaggregate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channels through which product may be acquired increases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because the total customer demand is now disaggregated over more channels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Rate of innovation increases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because new products tend to have more uncertain demand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Required service level increases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because the firm now has to handle unusual surges in demand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02500" y="56261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2-1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Implied Uncertainty and Other Attributes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63600" y="2260600"/>
          <a:ext cx="7416802" cy="239268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873500"/>
                <a:gridCol w="1771651"/>
                <a:gridCol w="1771651"/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Implied Uncertainty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Implied Uncertainty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margin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forecast error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40% to 100%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stockout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rate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1% to 2%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10% to 40%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forced season-end markdown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10% to 25%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02500" y="49022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2-2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Implied Uncertainty and Other Attributes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Products with uncertain demand are often less mature and have less direct competition. As a result, margins tend to be high.</a:t>
            </a:r>
          </a:p>
          <a:p>
            <a:pPr eaLnBrk="1" hangingPunct="1"/>
            <a:r>
              <a:rPr lang="en-US" sz="2400" smtClean="0"/>
              <a:t>Forecasting is more accurate when demand has less uncertainty.</a:t>
            </a:r>
          </a:p>
          <a:p>
            <a:pPr eaLnBrk="1" hangingPunct="1"/>
            <a:r>
              <a:rPr lang="en-US" sz="2400" smtClean="0"/>
              <a:t>Increased implied demand uncertainty leads to increased difficulty in matching supply with demand. For a given product, this dynamic can lead to either a stockout or an oversupply situation. </a:t>
            </a:r>
          </a:p>
          <a:p>
            <a:pPr eaLnBrk="1" hangingPunct="1"/>
            <a:r>
              <a:rPr lang="en-US" sz="2400" smtClean="0"/>
              <a:t>Markdowns are high for products with greater implied demand uncertainty because oversupply often results.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Impact of Supply Source Capability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6600" y="1908175"/>
          <a:ext cx="770890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0"/>
                <a:gridCol w="396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Supply Source Capability</a:t>
                      </a:r>
                      <a:endParaRPr lang="en-US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Causes Supply Uncertainty to...</a:t>
                      </a:r>
                      <a:endParaRPr lang="en-US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Frequent breakdowns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Unpredictable and low yields</a:t>
                      </a:r>
                      <a:endParaRPr lang="en-US" dirty="0" smtClean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Poor quality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Limited supply capacity</a:t>
                      </a:r>
                      <a:endParaRPr lang="en-US" dirty="0" smtClean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Inflexible supply capacity</a:t>
                      </a:r>
                      <a:endParaRPr lang="en-US" dirty="0" smtClean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Evolving production process</a:t>
                      </a:r>
                      <a:endParaRPr lang="en-US" dirty="0" smtClean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02500" y="49022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2-3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Levels of Implied Demand Uncertainty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46900" y="52324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2-2</a:t>
            </a:r>
          </a:p>
        </p:txBody>
      </p:sp>
      <p:pic>
        <p:nvPicPr>
          <p:cNvPr id="28677" name="Picture 5" descr="FG_02_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400300"/>
            <a:ext cx="8229600" cy="20589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Step 2: Understanding </a:t>
            </a:r>
            <a:r>
              <a:rPr lang="en-US" dirty="0" smtClean="0"/>
              <a:t>Supply Chain Capabilities</a:t>
            </a:r>
            <a:endParaRPr lang="en-US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7900"/>
          </a:xfrm>
        </p:spPr>
        <p:txBody>
          <a:bodyPr/>
          <a:lstStyle/>
          <a:p>
            <a:pPr eaLnBrk="1" hangingPunct="1"/>
            <a:r>
              <a:rPr lang="en-US" smtClean="0"/>
              <a:t>How does the firm best meet demand?</a:t>
            </a:r>
          </a:p>
          <a:p>
            <a:pPr eaLnBrk="1" hangingPunct="1"/>
            <a:r>
              <a:rPr lang="en-US" smtClean="0"/>
              <a:t>Supply chain responsiveness is the ability to</a:t>
            </a:r>
          </a:p>
          <a:p>
            <a:pPr lvl="1" eaLnBrk="1" hangingPunct="1"/>
            <a:r>
              <a:rPr lang="en-US" smtClean="0"/>
              <a:t>Respond to wide ranges of quantities demanded</a:t>
            </a:r>
          </a:p>
          <a:p>
            <a:pPr lvl="1" eaLnBrk="1" hangingPunct="1"/>
            <a:r>
              <a:rPr lang="en-US" smtClean="0"/>
              <a:t>Meet short lead times</a:t>
            </a:r>
          </a:p>
          <a:p>
            <a:pPr lvl="1" eaLnBrk="1" hangingPunct="1"/>
            <a:r>
              <a:rPr lang="en-US" smtClean="0"/>
              <a:t>Handle a large variety of products</a:t>
            </a:r>
          </a:p>
          <a:p>
            <a:pPr lvl="1" eaLnBrk="1" hangingPunct="1"/>
            <a:r>
              <a:rPr lang="en-US" smtClean="0"/>
              <a:t>Build highly innovative products</a:t>
            </a:r>
          </a:p>
          <a:p>
            <a:pPr lvl="1" eaLnBrk="1" hangingPunct="1"/>
            <a:r>
              <a:rPr lang="en-US" smtClean="0"/>
              <a:t>Meet a very high service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Step 2: Understanding </a:t>
            </a:r>
            <a:r>
              <a:rPr lang="en-US" dirty="0" smtClean="0"/>
              <a:t>Supply Chain Capabilities</a:t>
            </a:r>
            <a:endParaRPr lang="en-US" dirty="0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Responsiveness comes at a cost</a:t>
            </a:r>
          </a:p>
          <a:p>
            <a:pPr eaLnBrk="1" hangingPunct="1"/>
            <a:r>
              <a:rPr lang="en-US" smtClean="0"/>
              <a:t>Supply chain efficiency is the inverse to the cost of making and delivering the product to the customer</a:t>
            </a:r>
          </a:p>
          <a:p>
            <a:pPr eaLnBrk="1" hangingPunct="1"/>
            <a:r>
              <a:rPr lang="en-US" smtClean="0"/>
              <a:t>The </a:t>
            </a:r>
            <a:r>
              <a:rPr lang="en-US" i="1" smtClean="0"/>
              <a:t>cost-responsiveness efficient frontier </a:t>
            </a:r>
            <a:r>
              <a:rPr lang="en-US" smtClean="0"/>
              <a:t>curve shows the lowest possible cost for a given level of responsiveness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66700"/>
            <a:ext cx="8763000" cy="1104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Cost</a:t>
            </a:r>
            <a:r>
              <a:rPr lang="en-US" dirty="0"/>
              <a:t>-Responsiveness Efficient Frontier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137400" y="21209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2-3</a:t>
            </a:r>
          </a:p>
        </p:txBody>
      </p:sp>
      <p:pic>
        <p:nvPicPr>
          <p:cNvPr id="32773" name="Picture 5" descr="FG_02_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6775" y="1604963"/>
            <a:ext cx="4872038" cy="5029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Responsiveness Spectrum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832600" y="50673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2-4</a:t>
            </a:r>
          </a:p>
        </p:txBody>
      </p:sp>
      <p:pic>
        <p:nvPicPr>
          <p:cNvPr id="34821" name="Picture 5" descr="FG_02_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92325"/>
            <a:ext cx="8229600" cy="26733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3: Achieving Strategic Fit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36700"/>
            <a:ext cx="8229600" cy="4868863"/>
          </a:xfrm>
        </p:spPr>
        <p:txBody>
          <a:bodyPr/>
          <a:lstStyle/>
          <a:p>
            <a:pPr eaLnBrk="1" hangingPunct="1"/>
            <a:r>
              <a:rPr lang="en-US" smtClean="0"/>
              <a:t>Ensure that the degree of supply chain responsiveness is consistent with the implied uncertainty</a:t>
            </a:r>
          </a:p>
          <a:p>
            <a:pPr eaLnBrk="1" hangingPunct="1"/>
            <a:r>
              <a:rPr lang="en-US" smtClean="0"/>
              <a:t>Assign roles to different stages of the supply chain that ensure the appropriate level of responsiveness</a:t>
            </a:r>
          </a:p>
          <a:p>
            <a:pPr eaLnBrk="1" hangingPunct="1"/>
            <a:r>
              <a:rPr lang="en-US" smtClean="0"/>
              <a:t>Ensure that all functions maintain consistent strategies that support the competitive strategy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8534400" cy="1104900"/>
          </a:xfrm>
        </p:spPr>
        <p:txBody>
          <a:bodyPr/>
          <a:lstStyle/>
          <a:p>
            <a:pPr eaLnBrk="1" hangingPunct="1"/>
            <a:r>
              <a:rPr lang="en-US" smtClean="0"/>
              <a:t>Zone of Strategic Fit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028700" y="55864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2-5</a:t>
            </a:r>
          </a:p>
        </p:txBody>
      </p:sp>
      <p:pic>
        <p:nvPicPr>
          <p:cNvPr id="36869" name="Picture 5" descr="FG_02_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2663" y="1776413"/>
            <a:ext cx="5738812" cy="4486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Roles and Allocations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467600" y="57404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2-6</a:t>
            </a:r>
          </a:p>
        </p:txBody>
      </p:sp>
      <p:pic>
        <p:nvPicPr>
          <p:cNvPr id="38917" name="Picture 5" descr="FG_02_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350" y="1290638"/>
            <a:ext cx="6699250" cy="51641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458200" cy="1104900"/>
          </a:xfrm>
        </p:spPr>
        <p:txBody>
          <a:bodyPr/>
          <a:lstStyle/>
          <a:p>
            <a:pPr eaLnBrk="1" hangingPunct="1"/>
            <a:r>
              <a:rPr lang="en-US" sz="3600" smtClean="0"/>
              <a:t>Efficient and Responsive Supply Chains</a:t>
            </a:r>
          </a:p>
        </p:txBody>
      </p:sp>
      <p:graphicFrame>
        <p:nvGraphicFramePr>
          <p:cNvPr id="270421" name="Group 85"/>
          <p:cNvGraphicFramePr>
            <a:graphicFrameLocks noGrp="1"/>
          </p:cNvGraphicFramePr>
          <p:nvPr/>
        </p:nvGraphicFramePr>
        <p:xfrm>
          <a:off x="330200" y="1439863"/>
          <a:ext cx="8458200" cy="4256434"/>
        </p:xfrm>
        <a:graphic>
          <a:graphicData uri="http://schemas.openxmlformats.org/drawingml/2006/table">
            <a:tbl>
              <a:tblPr/>
              <a:tblGrid>
                <a:gridCol w="1739900"/>
                <a:gridCol w="3359150"/>
                <a:gridCol w="3359150"/>
              </a:tblGrid>
              <a:tr h="4509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Efficient Supply Chains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Responsive Supply Chains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Primary goal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Supply demand at the lowest cost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Respond quickly to demand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Product design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Maximize performance at a minimum product cost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Create modularity to allow postponement of product differentiation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Pricing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margins because price is a prime customer driver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Higher margins because price is not a prime customer driver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9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Manufacturing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costs through high utilization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Maintain capacity flexibility to buffer against demand/supply uncertainty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Inventory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Minimize inventory to lower cost</a:t>
                      </a:r>
                      <a:endParaRPr lang="en-US" sz="1400" dirty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Maintain buffer inventory to deal with demand/supply uncertainty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Lead-time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Reduce, but not at the expense of costs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Reduce aggressively, even if the costs are significant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66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Supplier strategy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Select based on cost and quality</a:t>
                      </a:r>
                      <a:endParaRPr lang="en-US" sz="1400" dirty="0" smtClean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Select based on speed, flexibility, reliability, and quality</a:t>
                      </a:r>
                      <a:endParaRPr lang="en-US" sz="1400" dirty="0"/>
                    </a:p>
                  </a:txBody>
                  <a:tcPr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543800" y="587375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2-4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Tailoring the Supply Chain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Achieve strategic fit while serving many customer segments with a variety of products across multiple channels</a:t>
            </a:r>
          </a:p>
          <a:p>
            <a:pPr eaLnBrk="1" hangingPunct="1"/>
            <a:r>
              <a:rPr lang="en-US" smtClean="0"/>
              <a:t>Requires sharing some links in the supply chain with some products, while having separate operations for other links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Changes Over Product Life Cycle 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Beginning stages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Demand is very uncertain, and supply may be unpredictable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Margins are often high, and time is crucial to gaining sales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Product availability is crucial to capturing the market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Cost is often a secondary consideration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Changes Over Product Life Cycle 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Later stages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Demand has become more certain, and supply is predictable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Margins are lower as a result of an increase in competitive pressure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Price becomes a significant factor in customer choice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Expanding Strategic Scope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i="1" dirty="0"/>
              <a:t>Scope of strategic fit </a:t>
            </a:r>
            <a:r>
              <a:rPr lang="en-US" dirty="0"/>
              <a:t>–</a:t>
            </a:r>
            <a:r>
              <a:rPr lang="en-US" dirty="0" smtClean="0"/>
              <a:t> </a:t>
            </a:r>
            <a:r>
              <a:rPr lang="en-US" dirty="0"/>
              <a:t>the functions within the firm and stages across the supply chain that devise an integrated strategy with an aligned </a:t>
            </a:r>
            <a:r>
              <a:rPr lang="en-US" dirty="0" smtClean="0"/>
              <a:t>objective</a:t>
            </a:r>
          </a:p>
          <a:p>
            <a:pPr marL="342900" lvl="1" indent="-342900" eaLnBrk="1" fontAlgn="auto" hangingPunct="1">
              <a:spcBef>
                <a:spcPts val="0"/>
              </a:spcBef>
              <a:buSzPct val="150000"/>
              <a:buFont typeface="Arial"/>
              <a:buChar char="•"/>
              <a:defRPr/>
            </a:pPr>
            <a:r>
              <a:rPr lang="en-US" sz="3200" i="1" dirty="0" err="1"/>
              <a:t>I</a:t>
            </a:r>
            <a:r>
              <a:rPr lang="en-US" sz="3200" i="1" dirty="0" err="1" smtClean="0"/>
              <a:t>ntraoperation</a:t>
            </a:r>
            <a:r>
              <a:rPr lang="en-US" sz="3200" i="1" dirty="0" smtClean="0"/>
              <a:t> </a:t>
            </a:r>
            <a:r>
              <a:rPr lang="en-US" sz="3200" i="1" dirty="0"/>
              <a:t>scope </a:t>
            </a:r>
            <a:r>
              <a:rPr lang="en-US" sz="3200" dirty="0"/>
              <a:t>–</a:t>
            </a:r>
            <a:r>
              <a:rPr lang="en-US" sz="3200" dirty="0" smtClean="0"/>
              <a:t> minimize </a:t>
            </a:r>
            <a:r>
              <a:rPr lang="en-US" sz="3200" dirty="0"/>
              <a:t>local cost view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stage of the supply chain </a:t>
            </a:r>
            <a:r>
              <a:rPr lang="en-US" dirty="0" smtClean="0"/>
              <a:t>devises </a:t>
            </a:r>
            <a:r>
              <a:rPr lang="en-US" dirty="0"/>
              <a:t>strategy </a:t>
            </a:r>
            <a:r>
              <a:rPr lang="en-US" dirty="0" smtClean="0"/>
              <a:t>independently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Expanding Strategic Scope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Intrafunctional </a:t>
            </a:r>
            <a:r>
              <a:rPr lang="en-US" smtClean="0"/>
              <a:t>view – minimize total functional cost</a:t>
            </a:r>
          </a:p>
          <a:p>
            <a:pPr lvl="1" eaLnBrk="1" hangingPunct="1"/>
            <a:r>
              <a:rPr lang="en-US" smtClean="0"/>
              <a:t>Firms align all operations within a function</a:t>
            </a:r>
          </a:p>
          <a:p>
            <a:pPr eaLnBrk="1" hangingPunct="1"/>
            <a:r>
              <a:rPr lang="en-US" smtClean="0"/>
              <a:t>Interfunctional scope – maximize company profit</a:t>
            </a:r>
          </a:p>
          <a:p>
            <a:pPr lvl="1" eaLnBrk="1" hangingPunct="1"/>
            <a:r>
              <a:rPr lang="en-US" smtClean="0"/>
              <a:t>Functional strategies are developed to align with one another and the competitive strategy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Expanding Strategic Scope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Intercompany scope – maximize supply chain surplus</a:t>
            </a:r>
          </a:p>
          <a:p>
            <a:pPr lvl="1" eaLnBrk="1" hangingPunct="1"/>
            <a:r>
              <a:rPr lang="en-US" smtClean="0"/>
              <a:t>Supplier and customer work together and share information to reduce total cost and grow supply chain surplus</a:t>
            </a:r>
          </a:p>
          <a:p>
            <a:pPr eaLnBrk="1" hangingPunct="1"/>
            <a:r>
              <a:rPr lang="en-US" i="1" smtClean="0"/>
              <a:t>Agile intercompany scope </a:t>
            </a:r>
            <a:r>
              <a:rPr lang="en-US" smtClean="0"/>
              <a:t>– a firm’s ability to achieve strategic fit when partnering with supply chain stages that change over time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5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Different Scopes of Strategic Fit Across a Supply Chain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289800" y="57404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2-7</a:t>
            </a:r>
          </a:p>
        </p:txBody>
      </p:sp>
      <p:pic>
        <p:nvPicPr>
          <p:cNvPr id="47109" name="Picture 5" descr="FG_02_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889125"/>
            <a:ext cx="8229600" cy="3851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549400"/>
            <a:ext cx="8229600" cy="4838700"/>
          </a:xfrm>
        </p:spPr>
        <p:txBody>
          <a:bodyPr/>
          <a:lstStyle/>
          <a:p>
            <a:pPr eaLnBrk="1" hangingPunct="1"/>
            <a:r>
              <a:rPr lang="en-US" smtClean="0"/>
              <a:t>Increasing product variety and shrinking life cycles</a:t>
            </a:r>
          </a:p>
          <a:p>
            <a:pPr lvl="1" eaLnBrk="1" hangingPunct="1"/>
            <a:r>
              <a:rPr lang="en-US" smtClean="0"/>
              <a:t>Greater product variety and shorter life cycles increase uncertainty while reducing the window of opportunity within which the supply chain can achieve fit</a:t>
            </a:r>
          </a:p>
          <a:p>
            <a:pPr eaLnBrk="1" hangingPunct="1"/>
            <a:r>
              <a:rPr lang="en-US" smtClean="0"/>
              <a:t>Globalization and increasing uncertainty</a:t>
            </a:r>
          </a:p>
          <a:p>
            <a:pPr lvl="1" eaLnBrk="1" hangingPunct="1"/>
            <a:r>
              <a:rPr lang="en-US" smtClean="0"/>
              <a:t>Significant fluctuations in exchange rates, global demand, and the price of crude oil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549400"/>
            <a:ext cx="8229600" cy="4838700"/>
          </a:xfrm>
        </p:spPr>
        <p:txBody>
          <a:bodyPr/>
          <a:lstStyle/>
          <a:p>
            <a:pPr eaLnBrk="1" hangingPunct="1"/>
            <a:r>
              <a:rPr lang="en-US" smtClean="0"/>
              <a:t>Fragmentation of supply chain ownership</a:t>
            </a:r>
          </a:p>
          <a:p>
            <a:pPr lvl="1" eaLnBrk="1" hangingPunct="1"/>
            <a:r>
              <a:rPr lang="en-US" smtClean="0"/>
              <a:t>Firms are less vertically integrated</a:t>
            </a:r>
          </a:p>
          <a:p>
            <a:pPr lvl="1" eaLnBrk="1" hangingPunct="1"/>
            <a:r>
              <a:rPr lang="en-US" smtClean="0"/>
              <a:t>Take advantage of supplier and customer competencies they did not have</a:t>
            </a:r>
          </a:p>
          <a:p>
            <a:pPr lvl="1" eaLnBrk="1" hangingPunct="1"/>
            <a:r>
              <a:rPr lang="en-US" smtClean="0"/>
              <a:t>New ownership structure makes aligning and managing the supply chain more difficult</a:t>
            </a:r>
          </a:p>
          <a:p>
            <a:pPr lvl="1" eaLnBrk="1" hangingPunct="1"/>
            <a:r>
              <a:rPr lang="en-US" smtClean="0"/>
              <a:t>Aligning all members of a supply chain has become critical to achieving supply chain fit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457200" y="1397000"/>
            <a:ext cx="8229600" cy="5143500"/>
          </a:xfrm>
        </p:spPr>
        <p:txBody>
          <a:bodyPr/>
          <a:lstStyle/>
          <a:p>
            <a:pPr eaLnBrk="1" hangingPunct="1"/>
            <a:r>
              <a:rPr lang="en-US" smtClean="0"/>
              <a:t>Changing technology and business environment</a:t>
            </a:r>
          </a:p>
          <a:p>
            <a:pPr lvl="1" eaLnBrk="1" hangingPunct="1"/>
            <a:r>
              <a:rPr lang="en-US" smtClean="0"/>
              <a:t>Customer needs and technology change may force a firm to rethink their supply chain strategy</a:t>
            </a:r>
          </a:p>
          <a:p>
            <a:pPr eaLnBrk="1" hangingPunct="1"/>
            <a:r>
              <a:rPr lang="en-US" smtClean="0"/>
              <a:t>The environment and sustainability</a:t>
            </a:r>
          </a:p>
          <a:p>
            <a:pPr lvl="1" eaLnBrk="1" hangingPunct="1"/>
            <a:r>
              <a:rPr lang="en-US" smtClean="0"/>
              <a:t>Growing in relevance and must be accounted for when designing supply chain strategy</a:t>
            </a:r>
          </a:p>
          <a:p>
            <a:pPr lvl="1" eaLnBrk="1" hangingPunct="1"/>
            <a:r>
              <a:rPr lang="en-US" smtClean="0"/>
              <a:t>Opportunities may require coordination across different members of the supply chain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Explain why achieving strategic fit is critical to a company’s overall success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Describe how a company achieves strategic fit between its supply chain strategy and its competitive strategy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Discuss the importance of expanding the scope of strategic fit across the supply chain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Describe the major challenges that must be overcome to manage a supply chain successfully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1528</Words>
  <Application>Microsoft Office PowerPoint</Application>
  <PresentationFormat>On-screen Show (4:3)</PresentationFormat>
  <Paragraphs>231</Paragraphs>
  <Slides>36</Slides>
  <Notes>35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Copperplate Gothic Bold</vt:lpstr>
      <vt:lpstr>Helvetica</vt:lpstr>
      <vt:lpstr>Monotype Sorts</vt:lpstr>
      <vt:lpstr>Times New Roman</vt:lpstr>
      <vt:lpstr>1_Office Theme</vt:lpstr>
      <vt:lpstr>Supply Chain Performance: Achieving Strategic Fit and Scope</vt:lpstr>
      <vt:lpstr>PowerPoint Presentation</vt:lpstr>
      <vt:lpstr>Supply Chain Performance: Achieving Strategic Fit and Scope</vt:lpstr>
      <vt:lpstr>Learning Objectives</vt:lpstr>
      <vt:lpstr>Competitive Strategies and Supply  Chain Strategies</vt:lpstr>
      <vt:lpstr>The Value Chain in a Company</vt:lpstr>
      <vt:lpstr>Achieving Strategic Fit</vt:lpstr>
      <vt:lpstr>Achieving Strategic Fit</vt:lpstr>
      <vt:lpstr>How is Strategic Fit Achieved?</vt:lpstr>
      <vt:lpstr>Step 1:  Understanding the Customer and Supply Chain Uncertainty</vt:lpstr>
      <vt:lpstr>Step 1:  Understanding the Customer and Supply Chain Uncertainty</vt:lpstr>
      <vt:lpstr>Customer Needs and Implied Demand Uncertainty</vt:lpstr>
      <vt:lpstr>Implied Uncertainty and Other Attributes</vt:lpstr>
      <vt:lpstr>Implied Uncertainty and Other Attributes</vt:lpstr>
      <vt:lpstr>Impact of Supply Source Capability</vt:lpstr>
      <vt:lpstr>Levels of Implied Demand Uncertainty</vt:lpstr>
      <vt:lpstr>Step 2: Understanding Supply Chain Capabilities</vt:lpstr>
      <vt:lpstr>Step 2: Understanding Supply Chain Capabilities</vt:lpstr>
      <vt:lpstr>Cost-Responsiveness Efficient Frontier</vt:lpstr>
      <vt:lpstr>Responsiveness Spectrum</vt:lpstr>
      <vt:lpstr>Step 3: Achieving Strategic Fit</vt:lpstr>
      <vt:lpstr>Zone of Strategic Fit</vt:lpstr>
      <vt:lpstr>Roles and Allocations</vt:lpstr>
      <vt:lpstr>Efficient and Responsive Supply Chains</vt:lpstr>
      <vt:lpstr>Tailoring the Supply Chain</vt:lpstr>
      <vt:lpstr>Changes Over Product Life Cycle </vt:lpstr>
      <vt:lpstr>Changes Over Product Life Cycle </vt:lpstr>
      <vt:lpstr>Expanding Strategic Scope</vt:lpstr>
      <vt:lpstr>Expanding Strategic Scope</vt:lpstr>
      <vt:lpstr>Expanding Strategic Scope</vt:lpstr>
      <vt:lpstr>Different Scopes of Strategic Fit Across a Supply Chain</vt:lpstr>
      <vt:lpstr>Challenges</vt:lpstr>
      <vt:lpstr>Challenges</vt:lpstr>
      <vt:lpstr>Challenges</vt:lpstr>
      <vt:lpstr>Summary of Learning Objectives</vt:lpstr>
      <vt:lpstr>Lecture Notes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2 - Supply Chain Performance: Achieving Strategic Fit and Scope</dc:subject>
  <dc:creator>Jeff Heyl</dc:creator>
  <cp:keywords/>
  <dc:description/>
  <cp:lastModifiedBy>Jaryono Angga Widagdo</cp:lastModifiedBy>
  <cp:revision>27</cp:revision>
  <dcterms:created xsi:type="dcterms:W3CDTF">2012-01-08T09:40:37Z</dcterms:created>
  <dcterms:modified xsi:type="dcterms:W3CDTF">2018-11-08T03:00:45Z</dcterms:modified>
  <cp:category/>
</cp:coreProperties>
</file>