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  <p:sldId id="259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7" r:id="rId43"/>
    <p:sldId id="308" r:id="rId44"/>
    <p:sldId id="309" r:id="rId45"/>
    <p:sldId id="310" r:id="rId46"/>
    <p:sldId id="311" r:id="rId47"/>
    <p:sldId id="312" r:id="rId48"/>
    <p:sldId id="305" r:id="rId49"/>
    <p:sldId id="306" r:id="rId5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B7B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9" autoAdjust="0"/>
    <p:restoredTop sz="99676" autoAdjust="0"/>
  </p:normalViewPr>
  <p:slideViewPr>
    <p:cSldViewPr snapToGrid="0" snapToObjects="1">
      <p:cViewPr varScale="1">
        <p:scale>
          <a:sx n="43" d="100"/>
          <a:sy n="43" d="100"/>
        </p:scale>
        <p:origin x="129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 userDrawn="1"/>
        </p:nvSpPr>
        <p:spPr>
          <a:xfrm>
            <a:off x="517525" y="6534150"/>
            <a:ext cx="1463675" cy="231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7B7B7B"/>
                </a:solidFill>
                <a:latin typeface="Arial"/>
                <a:cs typeface="Helvetica"/>
              </a:rPr>
              <a:t>© 2012 Prentice Hall Inc.</a:t>
            </a:r>
          </a:p>
        </p:txBody>
      </p:sp>
      <p:sp>
        <p:nvSpPr>
          <p:cNvPr id="4" name="TextBox 7"/>
          <p:cNvSpPr txBox="1"/>
          <p:nvPr userDrawn="1"/>
        </p:nvSpPr>
        <p:spPr>
          <a:xfrm>
            <a:off x="8458200" y="6534150"/>
            <a:ext cx="3238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06720A5-8622-4470-9126-3A07E971FAB1}" type="slidenum">
              <a:rPr lang="en-US" sz="900">
                <a:solidFill>
                  <a:srgbClr val="7B7B7B"/>
                </a:solidFill>
                <a:latin typeface="Arial"/>
                <a:cs typeface="Helvetica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rgbClr val="7B7B7B"/>
              </a:solidFill>
              <a:latin typeface="Arial"/>
              <a:cs typeface="Helvetica"/>
            </a:endParaRPr>
          </a:p>
        </p:txBody>
      </p:sp>
      <p:pic>
        <p:nvPicPr>
          <p:cNvPr id="5" name="Picture 2" descr="chopra cover art 40.jpg"/>
          <p:cNvPicPr>
            <a:picLocks noChangeAspect="1"/>
          </p:cNvPicPr>
          <p:nvPr userDrawn="1"/>
        </p:nvPicPr>
        <p:blipFill>
          <a:blip r:embed="rId2"/>
          <a:srcRect t="7031" b="170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"/>
          <p:cNvGrpSpPr>
            <a:grpSpLocks/>
          </p:cNvGrpSpPr>
          <p:nvPr userDrawn="1"/>
        </p:nvGrpSpPr>
        <p:grpSpPr bwMode="auto">
          <a:xfrm>
            <a:off x="5654675" y="468313"/>
            <a:ext cx="1381125" cy="282575"/>
            <a:chOff x="6693632" y="1852698"/>
            <a:chExt cx="1380564" cy="283882"/>
          </a:xfrm>
        </p:grpSpPr>
        <p:sp>
          <p:nvSpPr>
            <p:cNvPr id="7" name="Rectangle 10"/>
            <p:cNvSpPr/>
            <p:nvPr userDrawn="1"/>
          </p:nvSpPr>
          <p:spPr>
            <a:xfrm>
              <a:off x="6693632" y="1852698"/>
              <a:ext cx="284048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11"/>
            <p:cNvSpPr/>
            <p:nvPr userDrawn="1"/>
          </p:nvSpPr>
          <p:spPr>
            <a:xfrm>
              <a:off x="7242684" y="1852698"/>
              <a:ext cx="282460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12"/>
            <p:cNvSpPr/>
            <p:nvPr userDrawn="1"/>
          </p:nvSpPr>
          <p:spPr>
            <a:xfrm>
              <a:off x="7790149" y="1852698"/>
              <a:ext cx="284047" cy="283882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4FD5F5EE-8820-4BD2-9A09-CBCBE87217CF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3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16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19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36DD11DD-131F-47ED-BBEC-90786A8E395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0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pic>
        <p:nvPicPr>
          <p:cNvPr id="22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1-</a:t>
            </a:r>
            <a:fld id="{AEC4D554-9C63-448C-A7D6-7DF44AA92370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4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6" name="Rectangle 17"/>
          <p:cNvSpPr>
            <a:spLocks noChangeArrowheads="1"/>
          </p:cNvSpPr>
          <p:nvPr userDrawn="1"/>
        </p:nvSpPr>
        <p:spPr bwMode="gray">
          <a:xfrm>
            <a:off x="0" y="6400800"/>
            <a:ext cx="9144000" cy="479425"/>
          </a:xfrm>
          <a:prstGeom prst="rect">
            <a:avLst/>
          </a:prstGeom>
          <a:solidFill>
            <a:srgbClr val="FF553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pic>
        <p:nvPicPr>
          <p:cNvPr id="27" name="Picture 19" descr="Pearson_Strap_Bound_White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19081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9"/>
          <p:cNvSpPr txBox="1">
            <a:spLocks noChangeArrowheads="1"/>
          </p:cNvSpPr>
          <p:nvPr userDrawn="1"/>
        </p:nvSpPr>
        <p:spPr bwMode="auto">
          <a:xfrm>
            <a:off x="4465638" y="6651625"/>
            <a:ext cx="425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3-</a:t>
            </a:r>
            <a:fld id="{86FAFC48-9EE6-4E1B-9C9C-8935C2A6723B}" type="slidenum">
              <a:rPr lang="en-US" sz="900">
                <a:solidFill>
                  <a:schemeClr val="bg1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/>
              </a:solidFill>
              <a:cs typeface="Helvetica" pitchFamily="34" charset="0"/>
            </a:endParaRPr>
          </a:p>
        </p:txBody>
      </p:sp>
      <p:pic>
        <p:nvPicPr>
          <p:cNvPr id="29" name="Picture 18" descr="Pearson_Bound_Whit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88238" y="6364288"/>
            <a:ext cx="165576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6"/>
          <p:cNvSpPr txBox="1">
            <a:spLocks noChangeArrowheads="1"/>
          </p:cNvSpPr>
          <p:nvPr userDrawn="1"/>
        </p:nvSpPr>
        <p:spPr bwMode="auto">
          <a:xfrm>
            <a:off x="1858963" y="6400800"/>
            <a:ext cx="5629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i="1">
                <a:solidFill>
                  <a:schemeClr val="bg1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chemeClr val="bg1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31" name="Rectangle 5"/>
          <p:cNvSpPr>
            <a:spLocks noChangeArrowheads="1"/>
          </p:cNvSpPr>
          <p:nvPr userDrawn="1"/>
        </p:nvSpPr>
        <p:spPr bwMode="auto">
          <a:xfrm>
            <a:off x="457200" y="5540375"/>
            <a:ext cx="84455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PowerPoint presentation to accompany</a:t>
            </a:r>
          </a:p>
          <a:p>
            <a:pPr defTabSz="914400">
              <a:defRPr/>
            </a:pPr>
            <a:r>
              <a:rPr lang="en-US" sz="2000" b="1" i="1">
                <a:solidFill>
                  <a:srgbClr val="7B7B7B"/>
                </a:solidFill>
                <a:cs typeface="Helvetica" pitchFamily="34" charset="0"/>
              </a:rPr>
              <a:t>Chopra and Meindl Supply Chain Management, 5e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07071" y="2376204"/>
            <a:ext cx="4876800" cy="4091608"/>
          </a:xfrm>
        </p:spPr>
        <p:txBody>
          <a:bodyPr anchor="t" anchorCtr="1"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opra slide art 4.jpg"/>
          <p:cNvPicPr>
            <a:picLocks noChangeAspect="1"/>
          </p:cNvPicPr>
          <p:nvPr userDrawn="1"/>
        </p:nvPicPr>
        <p:blipFill>
          <a:blip r:embed="rId2"/>
          <a:srcRect l="14458"/>
          <a:stretch>
            <a:fillRect/>
          </a:stretch>
        </p:blipFill>
        <p:spPr bwMode="auto">
          <a:xfrm>
            <a:off x="0" y="0"/>
            <a:ext cx="17002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2B655A5B-50A1-420E-BDCC-4D12D95C3F17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C2A6E12-F54C-4B83-BF83-6BEE530D457B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44C7CFEF-26EA-4A5B-8C8C-D34E6A59EBC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5EAE9E2A-1B2B-41E2-A8F6-3E682EB6D37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C4E1D26-0D75-4DCB-BEDA-A69D4343CEF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4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860CB85C-5FFB-44CE-B2A3-3B191DF3793C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3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E496D145-9425-4B7E-A8E1-EF9B42869F10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2C164E6D-3740-49C8-8B26-EC3786D9B259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6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4CC0954E-696C-497C-860C-4F562F6C3625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BE938E0A-4D58-4238-9CA7-EC846B1B03C1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5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63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718550" y="6651625"/>
            <a:ext cx="42545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3-</a:t>
            </a:r>
            <a:fld id="{5C2C5E4F-E5D9-4AB0-A608-556B0FB76F24}" type="slidenum">
              <a:rPr lang="en-US" sz="900">
                <a:solidFill>
                  <a:srgbClr val="7B7B7B"/>
                </a:solidFill>
                <a:cs typeface="Helvetica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rgbClr val="7B7B7B"/>
              </a:solidFill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51625"/>
            <a:ext cx="36972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i="1">
                <a:solidFill>
                  <a:srgbClr val="7B7B7B"/>
                </a:solidFill>
              </a:rPr>
              <a:t>Copyright ©2013 Pearson Education, Inc. publishing as Prentice Hall</a:t>
            </a:r>
            <a:r>
              <a:rPr lang="en-US" sz="900">
                <a:solidFill>
                  <a:srgbClr val="7B7B7B"/>
                </a:solidFill>
                <a:cs typeface="Helvetica" pitchFamily="34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ts val="600"/>
        </a:spcAft>
        <a:buSzPct val="150000"/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3906838" y="2376488"/>
            <a:ext cx="4876800" cy="4090987"/>
          </a:xfrm>
        </p:spPr>
        <p:txBody>
          <a:bodyPr/>
          <a:lstStyle/>
          <a:p>
            <a:pPr eaLnBrk="1" hangingPunct="1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Supply Chain Drivers and Metrics</a:t>
            </a:r>
          </a:p>
        </p:txBody>
      </p:sp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5992813" y="976313"/>
            <a:ext cx="698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600200"/>
            <a:ext cx="8229600" cy="4525963"/>
          </a:xfrm>
        </p:spPr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dirty="0" smtClean="0"/>
              <a:t>Identify the major drivers of supply chain performance.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dirty="0" smtClean="0"/>
              <a:t>Discuss the role of each driver in creating strategic fit between the supply chain strategy and the competitive strategy.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dirty="0" smtClean="0"/>
              <a:t>Define the key metrics that track the performance of the supply chain in terms of each driver.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dirty="0"/>
              <a:t>Describe key financial measures of firm performance.</a:t>
            </a:r>
          </a:p>
          <a:p>
            <a:pPr marL="0" indent="0" eaLnBrk="1" hangingPunct="1">
              <a:buSzPct val="100000"/>
              <a:buNone/>
            </a:pPr>
            <a:endParaRPr lang="en-US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8458200" cy="1104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Drivers of Supply Chain Performance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803400"/>
            <a:ext cx="7810500" cy="4445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Facilities</a:t>
            </a:r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The physical </a:t>
            </a:r>
            <a:r>
              <a:rPr lang="en-US" dirty="0"/>
              <a:t>locations in the supply chain network where </a:t>
            </a:r>
            <a:r>
              <a:rPr lang="en-US" dirty="0" smtClean="0"/>
              <a:t>product </a:t>
            </a:r>
            <a:r>
              <a:rPr lang="en-US" dirty="0"/>
              <a:t>is stored, assembled, or </a:t>
            </a:r>
            <a:r>
              <a:rPr lang="en-US" dirty="0" smtClean="0"/>
              <a:t>fabricated</a:t>
            </a:r>
            <a:endParaRPr lang="en-US" dirty="0"/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Inventory</a:t>
            </a:r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A</a:t>
            </a:r>
            <a:r>
              <a:rPr lang="en-US" dirty="0" smtClean="0"/>
              <a:t>ll </a:t>
            </a:r>
            <a:r>
              <a:rPr lang="en-US" dirty="0"/>
              <a:t>raw materials, work in process, and finished goods within a supply chain</a:t>
            </a:r>
            <a:endParaRPr lang="en-US" dirty="0" smtClean="0"/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Transportation</a:t>
            </a:r>
            <a:endParaRPr lang="en-US" dirty="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oving </a:t>
            </a:r>
            <a:r>
              <a:rPr lang="en-US" dirty="0"/>
              <a:t>inventory from point to point in the supply </a:t>
            </a:r>
            <a:r>
              <a:rPr lang="en-US" dirty="0" smtClean="0"/>
              <a:t>chain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8458200" cy="1104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Drivers of Supply Chain Performance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6300" y="1803400"/>
            <a:ext cx="7810500" cy="4445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Information</a:t>
            </a:r>
            <a:endParaRPr lang="en-US" dirty="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and analysis concerning facilities, inventory, </a:t>
            </a:r>
            <a:r>
              <a:rPr lang="en-US" dirty="0" smtClean="0"/>
              <a:t>transportation</a:t>
            </a:r>
            <a:r>
              <a:rPr lang="en-US" dirty="0"/>
              <a:t>, costs, prices, and customers throughout the supply chain</a:t>
            </a:r>
            <a:endParaRPr lang="en-US" dirty="0" smtClean="0"/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Sourcing</a:t>
            </a:r>
            <a:endParaRPr lang="en-US" dirty="0"/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W</a:t>
            </a:r>
            <a:r>
              <a:rPr lang="en-US" dirty="0" smtClean="0"/>
              <a:t>ho </a:t>
            </a:r>
            <a:r>
              <a:rPr lang="en-US" dirty="0"/>
              <a:t>will perform a particular supply chain activity </a:t>
            </a:r>
            <a:endParaRPr lang="en-US" dirty="0" smtClean="0"/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Pricing</a:t>
            </a:r>
          </a:p>
          <a:p>
            <a:pPr lvl="1" eaLnBrk="1" fontAlgn="auto" hangingPunct="1">
              <a:lnSpc>
                <a:spcPct val="90000"/>
              </a:lnSpc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much a firm will charge for the goods and services that it makes available in the supply </a:t>
            </a:r>
            <a:r>
              <a:rPr lang="en-US" dirty="0" smtClean="0"/>
              <a:t>chain</a:t>
            </a:r>
            <a:endParaRPr lang="en-US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670300" cy="2862262"/>
          </a:xfrm>
        </p:spPr>
        <p:txBody>
          <a:bodyPr anchor="t"/>
          <a:lstStyle/>
          <a:p>
            <a:pPr algn="l" eaLnBrk="1" hangingPunct="1"/>
            <a:r>
              <a:rPr lang="en-US" sz="4000" smtClean="0"/>
              <a:t>A Framework for </a:t>
            </a:r>
            <a:br>
              <a:rPr lang="en-US" sz="4000" smtClean="0"/>
            </a:br>
            <a:r>
              <a:rPr lang="en-US" sz="4000" smtClean="0"/>
              <a:t>Structuring Drivers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25600" y="5876925"/>
            <a:ext cx="1003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3-1</a:t>
            </a:r>
          </a:p>
        </p:txBody>
      </p:sp>
      <p:pic>
        <p:nvPicPr>
          <p:cNvPr id="27651" name="Picture 5" descr="FG_03_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6425" y="869950"/>
            <a:ext cx="5060950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Facilities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00200"/>
            <a:ext cx="7531100" cy="4525963"/>
          </a:xfrm>
        </p:spPr>
        <p:txBody>
          <a:bodyPr/>
          <a:lstStyle/>
          <a:p>
            <a:pPr eaLnBrk="1" hangingPunct="1"/>
            <a:r>
              <a:rPr lang="en-US" smtClean="0"/>
              <a:t>Role in the supply chain</a:t>
            </a:r>
          </a:p>
          <a:p>
            <a:pPr lvl="1" eaLnBrk="1" hangingPunct="1"/>
            <a:r>
              <a:rPr lang="en-US" smtClean="0"/>
              <a:t>The </a:t>
            </a:r>
            <a:r>
              <a:rPr lang="ja-JP" altLang="en-US" smtClean="0"/>
              <a:t>“</a:t>
            </a:r>
            <a:r>
              <a:rPr lang="en-US" smtClean="0"/>
              <a:t>where</a:t>
            </a:r>
            <a:r>
              <a:rPr lang="ja-JP" altLang="en-US" smtClean="0"/>
              <a:t>”</a:t>
            </a:r>
            <a:r>
              <a:rPr lang="en-US" smtClean="0"/>
              <a:t> of the supply chain</a:t>
            </a:r>
          </a:p>
          <a:p>
            <a:pPr lvl="1" eaLnBrk="1" hangingPunct="1"/>
            <a:r>
              <a:rPr lang="en-US" smtClean="0"/>
              <a:t>Manufacturing or storage (warehouses)</a:t>
            </a:r>
          </a:p>
          <a:p>
            <a:pPr eaLnBrk="1" hangingPunct="1"/>
            <a:r>
              <a:rPr lang="en-US" smtClean="0"/>
              <a:t>Role in the competitive strategy</a:t>
            </a:r>
          </a:p>
          <a:p>
            <a:pPr lvl="1" eaLnBrk="1" hangingPunct="1"/>
            <a:r>
              <a:rPr lang="en-US" smtClean="0"/>
              <a:t>Economies of scale (efficiency priority)</a:t>
            </a:r>
          </a:p>
          <a:p>
            <a:pPr lvl="1" eaLnBrk="1" hangingPunct="1"/>
            <a:r>
              <a:rPr lang="en-US" smtClean="0"/>
              <a:t>Larger number of smaller facilities (responsiveness priority)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Facilities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00200"/>
            <a:ext cx="7531100" cy="4525963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Components of facilities decisions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b="1" dirty="0" smtClean="0"/>
              <a:t>Role</a:t>
            </a:r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Flexible</a:t>
            </a:r>
            <a:r>
              <a:rPr lang="en-US" dirty="0"/>
              <a:t>, dedicated, or a combination of the </a:t>
            </a:r>
            <a:r>
              <a:rPr lang="en-US" dirty="0" smtClean="0"/>
              <a:t>two</a:t>
            </a:r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Product </a:t>
            </a:r>
            <a:r>
              <a:rPr lang="en-US" dirty="0"/>
              <a:t>focus or a functional focus</a:t>
            </a:r>
            <a:endParaRPr lang="en-US" dirty="0" smtClean="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b="1" dirty="0" smtClean="0"/>
              <a:t>Location</a:t>
            </a:r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/>
              <a:t>W</a:t>
            </a:r>
            <a:r>
              <a:rPr lang="en-US" dirty="0" smtClean="0"/>
              <a:t>here </a:t>
            </a:r>
            <a:r>
              <a:rPr lang="en-US" dirty="0"/>
              <a:t>a company will locate its </a:t>
            </a:r>
            <a:r>
              <a:rPr lang="en-US" dirty="0" smtClean="0"/>
              <a:t>facilities</a:t>
            </a:r>
          </a:p>
          <a:p>
            <a:pPr lvl="2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dirty="0" smtClean="0"/>
              <a:t>Centralize/decentralize, </a:t>
            </a:r>
            <a:r>
              <a:rPr lang="en-US" dirty="0"/>
              <a:t>macroeconomic factors, quality of workers, cost of </a:t>
            </a:r>
            <a:r>
              <a:rPr lang="en-US" dirty="0" smtClean="0"/>
              <a:t>workers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facility, availability of infrastructure, proximity to customers, </a:t>
            </a:r>
            <a:r>
              <a:rPr lang="en-US" dirty="0" smtClean="0"/>
              <a:t>location of </a:t>
            </a:r>
            <a:r>
              <a:rPr lang="en-US" dirty="0"/>
              <a:t>other facilities, tax </a:t>
            </a:r>
            <a:r>
              <a:rPr lang="en-US" dirty="0" smtClean="0"/>
              <a:t>effects</a:t>
            </a:r>
            <a:endParaRPr lang="en-US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Facilities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00200"/>
            <a:ext cx="7531100" cy="4525963"/>
          </a:xfrm>
        </p:spPr>
        <p:txBody>
          <a:bodyPr/>
          <a:lstStyle/>
          <a:p>
            <a:pPr eaLnBrk="1" hangingPunct="1"/>
            <a:r>
              <a:rPr lang="en-US" smtClean="0"/>
              <a:t>Components of facilities decisions</a:t>
            </a:r>
          </a:p>
          <a:p>
            <a:pPr lvl="1" eaLnBrk="1" hangingPunct="1"/>
            <a:r>
              <a:rPr lang="en-US" b="1" smtClean="0"/>
              <a:t>Capacity</a:t>
            </a:r>
          </a:p>
          <a:p>
            <a:pPr lvl="2" eaLnBrk="1" hangingPunct="1"/>
            <a:r>
              <a:rPr lang="en-US" smtClean="0"/>
              <a:t>A facility’s capacity to perform its intended function or functions</a:t>
            </a:r>
          </a:p>
          <a:p>
            <a:pPr lvl="2" eaLnBrk="1" hangingPunct="1"/>
            <a:r>
              <a:rPr lang="en-US" smtClean="0"/>
              <a:t>Excess capacity – responsive, costly</a:t>
            </a:r>
          </a:p>
          <a:p>
            <a:pPr lvl="2" eaLnBrk="1" hangingPunct="1"/>
            <a:r>
              <a:rPr lang="en-US" smtClean="0"/>
              <a:t>Little excess capacity – more efficient, less responsive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Facilities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600200"/>
            <a:ext cx="7531100" cy="4525963"/>
          </a:xfrm>
        </p:spPr>
        <p:txBody>
          <a:bodyPr/>
          <a:lstStyle/>
          <a:p>
            <a:pPr eaLnBrk="1" hangingPunct="1"/>
            <a:r>
              <a:rPr lang="en-US" smtClean="0"/>
              <a:t>Components of facilities decisions</a:t>
            </a:r>
          </a:p>
          <a:p>
            <a:pPr lvl="1" eaLnBrk="1" hangingPunct="1"/>
            <a:r>
              <a:rPr lang="en-US" b="1" smtClean="0"/>
              <a:t>Facility-related metrics</a:t>
            </a:r>
          </a:p>
          <a:p>
            <a:pPr lvl="2" eaLnBrk="1" hangingPunct="1"/>
            <a:r>
              <a:rPr lang="en-US" smtClean="0"/>
              <a:t>Capacity</a:t>
            </a:r>
          </a:p>
          <a:p>
            <a:pPr lvl="2" eaLnBrk="1" hangingPunct="1"/>
            <a:r>
              <a:rPr lang="en-US" smtClean="0"/>
              <a:t>Utilization</a:t>
            </a:r>
          </a:p>
          <a:p>
            <a:pPr lvl="2" eaLnBrk="1" hangingPunct="1"/>
            <a:r>
              <a:rPr lang="en-US" smtClean="0"/>
              <a:t>Processing/setup/down/idle time</a:t>
            </a:r>
          </a:p>
          <a:p>
            <a:pPr lvl="2" eaLnBrk="1" hangingPunct="1"/>
            <a:r>
              <a:rPr lang="en-US" smtClean="0"/>
              <a:t>Production cost per unit</a:t>
            </a:r>
          </a:p>
          <a:p>
            <a:pPr lvl="2" eaLnBrk="1" hangingPunct="1"/>
            <a:r>
              <a:rPr lang="en-US" smtClean="0"/>
              <a:t>Quality losses</a:t>
            </a:r>
          </a:p>
          <a:p>
            <a:pPr lvl="2" eaLnBrk="1" hangingPunct="1"/>
            <a:r>
              <a:rPr lang="en-US" smtClean="0"/>
              <a:t>Theoretical flow/cycle time of production</a:t>
            </a:r>
          </a:p>
          <a:p>
            <a:pPr lvl="2" eaLnBrk="1" hangingPunct="1"/>
            <a:r>
              <a:rPr lang="en-US" smtClean="0"/>
              <a:t>Actual average flow/cycle time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Facilities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417638"/>
            <a:ext cx="7531100" cy="49831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Overall trade-off: Responsiveness versus efficiency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ost </a:t>
            </a:r>
            <a:r>
              <a:rPr lang="en-US" dirty="0"/>
              <a:t>of the number, location, capacity, and type of facilities (efficiency) and the level of </a:t>
            </a:r>
            <a:r>
              <a:rPr lang="en-US" dirty="0" smtClean="0"/>
              <a:t>responsiveness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Increasing </a:t>
            </a:r>
            <a:r>
              <a:rPr lang="en-US" dirty="0"/>
              <a:t>the number of facilities increases facility and inventory costs but decreases transportation costs and reduces response </a:t>
            </a:r>
            <a:r>
              <a:rPr lang="en-US" dirty="0" smtClean="0"/>
              <a:t>time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Increasing </a:t>
            </a:r>
            <a:r>
              <a:rPr lang="en-US" dirty="0"/>
              <a:t>the flexibility or capacity of a facility increases facility costs but decreases inventory costs and response </a:t>
            </a:r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82000" cy="1104900"/>
          </a:xfrm>
        </p:spPr>
        <p:txBody>
          <a:bodyPr/>
          <a:lstStyle/>
          <a:p>
            <a:pPr eaLnBrk="1" hangingPunct="1"/>
            <a:r>
              <a:rPr lang="en-US" smtClean="0"/>
              <a:t>Overall Trade-Off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1447800"/>
            <a:ext cx="7886700" cy="4953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Responsiveness </a:t>
            </a:r>
            <a:r>
              <a:rPr lang="en-US" b="1" dirty="0"/>
              <a:t>versus </a:t>
            </a:r>
            <a:r>
              <a:rPr lang="en-US" b="1" dirty="0" smtClean="0"/>
              <a:t>efficiency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C</a:t>
            </a:r>
            <a:r>
              <a:rPr lang="en-US" dirty="0" smtClean="0"/>
              <a:t>ost </a:t>
            </a:r>
            <a:r>
              <a:rPr lang="en-US" dirty="0"/>
              <a:t>of the number, location, capacity, and type of facilities (efficiency</a:t>
            </a:r>
            <a:r>
              <a:rPr lang="en-US" dirty="0" smtClean="0"/>
              <a:t>)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Level </a:t>
            </a:r>
            <a:r>
              <a:rPr lang="en-US" dirty="0"/>
              <a:t>of </a:t>
            </a:r>
            <a:r>
              <a:rPr lang="en-US" dirty="0" smtClean="0"/>
              <a:t>responsiveness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Increasing </a:t>
            </a:r>
            <a:r>
              <a:rPr lang="en-US" dirty="0"/>
              <a:t>number of facilities increases facility and inventory </a:t>
            </a:r>
            <a:r>
              <a:rPr lang="en-US" dirty="0" smtClean="0"/>
              <a:t>costs, </a:t>
            </a:r>
            <a:r>
              <a:rPr lang="en-US" dirty="0"/>
              <a:t>decreases transportation costs and reduces response </a:t>
            </a:r>
            <a:r>
              <a:rPr lang="en-US" dirty="0" smtClean="0"/>
              <a:t>time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Increasing </a:t>
            </a:r>
            <a:r>
              <a:rPr lang="en-US" dirty="0"/>
              <a:t>the flexibility or capacity of a facility increases facility </a:t>
            </a:r>
            <a:r>
              <a:rPr lang="en-US" dirty="0" smtClean="0"/>
              <a:t>costs, </a:t>
            </a:r>
            <a:r>
              <a:rPr lang="en-US" dirty="0"/>
              <a:t>decreases inventory costs and response </a:t>
            </a:r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8305800" cy="1104900"/>
          </a:xfrm>
        </p:spPr>
        <p:txBody>
          <a:bodyPr/>
          <a:lstStyle/>
          <a:p>
            <a:pPr eaLnBrk="1" hangingPunct="1"/>
            <a:r>
              <a:rPr lang="en-US" smtClean="0"/>
              <a:t>Inventory</a:t>
            </a:r>
          </a:p>
        </p:txBody>
      </p:sp>
      <p:sp>
        <p:nvSpPr>
          <p:cNvPr id="3481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724400"/>
          </a:xfrm>
        </p:spPr>
        <p:txBody>
          <a:bodyPr/>
          <a:lstStyle/>
          <a:p>
            <a:pPr eaLnBrk="1" hangingPunct="1"/>
            <a:r>
              <a:rPr lang="en-US" b="1" smtClean="0"/>
              <a:t>Role in the Supply Chain</a:t>
            </a:r>
          </a:p>
          <a:p>
            <a:pPr lvl="1" eaLnBrk="1" hangingPunct="1"/>
            <a:r>
              <a:rPr lang="en-US" smtClean="0"/>
              <a:t>Mismatch between supply and demand</a:t>
            </a:r>
          </a:p>
          <a:p>
            <a:pPr lvl="1" eaLnBrk="1" hangingPunct="1"/>
            <a:r>
              <a:rPr lang="en-US" smtClean="0"/>
              <a:t>Satisfy demand</a:t>
            </a:r>
          </a:p>
          <a:p>
            <a:pPr lvl="1" eaLnBrk="1" hangingPunct="1"/>
            <a:r>
              <a:rPr lang="en-US" smtClean="0"/>
              <a:t>Exploit economies of scale</a:t>
            </a:r>
          </a:p>
          <a:p>
            <a:pPr lvl="1" eaLnBrk="1" hangingPunct="1"/>
            <a:r>
              <a:rPr lang="en-US" smtClean="0"/>
              <a:t>Impacts assets, costs, responsiveness, material flow time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19100" y="292100"/>
            <a:ext cx="8305800" cy="1104900"/>
          </a:xfrm>
        </p:spPr>
        <p:txBody>
          <a:bodyPr/>
          <a:lstStyle/>
          <a:p>
            <a:pPr eaLnBrk="1" hangingPunct="1"/>
            <a:r>
              <a:rPr lang="en-US" smtClean="0"/>
              <a:t>Inventory</a:t>
            </a:r>
          </a:p>
        </p:txBody>
      </p:sp>
      <p:sp>
        <p:nvSpPr>
          <p:cNvPr id="3584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724400"/>
          </a:xfrm>
        </p:spPr>
        <p:txBody>
          <a:bodyPr/>
          <a:lstStyle/>
          <a:p>
            <a:pPr lvl="1" eaLnBrk="1" hangingPunct="1"/>
            <a:r>
              <a:rPr lang="en-US" i="1" smtClean="0"/>
              <a:t>Material flow time, </a:t>
            </a:r>
            <a:r>
              <a:rPr lang="en-US" smtClean="0"/>
              <a:t>the time that elapses between the point at which material enters the supply chain to the point at which it exits</a:t>
            </a:r>
          </a:p>
          <a:p>
            <a:pPr lvl="1" eaLnBrk="1" hangingPunct="1"/>
            <a:r>
              <a:rPr lang="en-US" i="1" smtClean="0"/>
              <a:t>Throughput,</a:t>
            </a:r>
            <a:r>
              <a:rPr lang="en-US" smtClean="0"/>
              <a:t> the rate at which sales occur</a:t>
            </a:r>
          </a:p>
          <a:p>
            <a:pPr lvl="1" eaLnBrk="1" hangingPunct="1"/>
            <a:r>
              <a:rPr lang="en-US" smtClean="0"/>
              <a:t>Little’s law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55700" y="4213225"/>
            <a:ext cx="697230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i="1"/>
              <a:t>I</a:t>
            </a:r>
            <a:r>
              <a:rPr lang="en-US" sz="2400"/>
              <a:t> = </a:t>
            </a:r>
            <a:r>
              <a:rPr lang="en-US" sz="2400" i="1"/>
              <a:t>DT</a:t>
            </a:r>
          </a:p>
          <a:p>
            <a:pPr>
              <a:spcAft>
                <a:spcPts val="1200"/>
              </a:spcAft>
            </a:pPr>
            <a:r>
              <a:rPr lang="en-US" sz="2400"/>
              <a:t>where</a:t>
            </a:r>
            <a:endParaRPr lang="en-US" sz="2400" i="1"/>
          </a:p>
          <a:p>
            <a:pPr>
              <a:spcAft>
                <a:spcPts val="1200"/>
              </a:spcAft>
            </a:pPr>
            <a:r>
              <a:rPr lang="en-US" sz="2400" i="1"/>
              <a:t>	I</a:t>
            </a:r>
            <a:r>
              <a:rPr lang="en-US" sz="2400"/>
              <a:t>  = flow time, </a:t>
            </a:r>
            <a:r>
              <a:rPr lang="en-US" sz="2400" i="1"/>
              <a:t>T</a:t>
            </a:r>
            <a:r>
              <a:rPr lang="en-US" sz="2400"/>
              <a:t> = throughput, </a:t>
            </a:r>
            <a:r>
              <a:rPr lang="en-US" sz="2400" i="1"/>
              <a:t>D</a:t>
            </a:r>
            <a:r>
              <a:rPr lang="en-US" sz="2400"/>
              <a:t> = demand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Inventory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Competitive Strategy</a:t>
            </a:r>
          </a:p>
          <a:p>
            <a:pPr lvl="1" eaLnBrk="1" hangingPunct="1"/>
            <a:r>
              <a:rPr lang="en-US" smtClean="0"/>
              <a:t>Form, location, and quantity of inventory allow a supply chain to range from being very low cost to very responsive</a:t>
            </a:r>
          </a:p>
          <a:p>
            <a:pPr lvl="1" eaLnBrk="1" hangingPunct="1"/>
            <a:r>
              <a:rPr lang="en-US" smtClean="0"/>
              <a:t>Objective is to have right form, location, and quantity of inventory that provides the right level of responsiveness at the lowest possible cost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Inventory Decisions</a:t>
            </a:r>
          </a:p>
        </p:txBody>
      </p:sp>
      <p:sp>
        <p:nvSpPr>
          <p:cNvPr id="3789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13300"/>
          </a:xfrm>
        </p:spPr>
        <p:txBody>
          <a:bodyPr/>
          <a:lstStyle/>
          <a:p>
            <a:pPr eaLnBrk="1" hangingPunct="1"/>
            <a:r>
              <a:rPr lang="en-US" b="1" smtClean="0"/>
              <a:t>Cycle inventory</a:t>
            </a:r>
          </a:p>
          <a:p>
            <a:pPr lvl="1" eaLnBrk="1" hangingPunct="1"/>
            <a:r>
              <a:rPr lang="en-US" smtClean="0"/>
              <a:t>Average amount of inventory used to satisfy demand between shipments</a:t>
            </a:r>
          </a:p>
          <a:p>
            <a:pPr lvl="1" eaLnBrk="1" hangingPunct="1"/>
            <a:r>
              <a:rPr lang="en-US" smtClean="0"/>
              <a:t>Function of lot size decisions</a:t>
            </a:r>
          </a:p>
          <a:p>
            <a:pPr eaLnBrk="1" hangingPunct="1"/>
            <a:r>
              <a:rPr lang="en-US" b="1" smtClean="0"/>
              <a:t>Safety inventory</a:t>
            </a:r>
          </a:p>
          <a:p>
            <a:pPr lvl="1" eaLnBrk="1" hangingPunct="1"/>
            <a:r>
              <a:rPr lang="en-US" smtClean="0"/>
              <a:t>Inventory held in case demand exceeds expectations</a:t>
            </a:r>
          </a:p>
          <a:p>
            <a:pPr lvl="1" eaLnBrk="1" hangingPunct="1"/>
            <a:r>
              <a:rPr lang="en-US" smtClean="0"/>
              <a:t>Costs of carrying too much inventory versus cost of losing sales</a:t>
            </a:r>
            <a:endParaRPr lang="en-US" sz="3600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Inventory Decisions</a:t>
            </a:r>
          </a:p>
        </p:txBody>
      </p:sp>
      <p:sp>
        <p:nvSpPr>
          <p:cNvPr id="3891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13300"/>
          </a:xfrm>
        </p:spPr>
        <p:txBody>
          <a:bodyPr/>
          <a:lstStyle/>
          <a:p>
            <a:pPr eaLnBrk="1" hangingPunct="1"/>
            <a:r>
              <a:rPr lang="en-US" b="1" smtClean="0"/>
              <a:t>Seasonal inventory</a:t>
            </a:r>
          </a:p>
          <a:p>
            <a:pPr lvl="1" eaLnBrk="1" hangingPunct="1"/>
            <a:r>
              <a:rPr lang="en-US" smtClean="0"/>
              <a:t>Inventory built up to counter predictable variability in demand</a:t>
            </a:r>
          </a:p>
          <a:p>
            <a:pPr lvl="1" eaLnBrk="1" hangingPunct="1"/>
            <a:r>
              <a:rPr lang="en-US" smtClean="0"/>
              <a:t>Cost of carrying additional inventory versus cost of flexible production</a:t>
            </a:r>
          </a:p>
          <a:p>
            <a:pPr eaLnBrk="1" hangingPunct="1"/>
            <a:r>
              <a:rPr lang="en-US" b="1" i="1" smtClean="0"/>
              <a:t>Level of product availability</a:t>
            </a:r>
          </a:p>
          <a:p>
            <a:pPr lvl="1" eaLnBrk="1" hangingPunct="1"/>
            <a:r>
              <a:rPr lang="en-US" smtClean="0"/>
              <a:t>The fraction of demand that is served on time from product held in inventory</a:t>
            </a:r>
          </a:p>
          <a:p>
            <a:pPr lvl="1" eaLnBrk="1" hangingPunct="1"/>
            <a:r>
              <a:rPr lang="en-US" smtClean="0"/>
              <a:t>Trade off between customer service and cost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Inventory Decisions</a:t>
            </a:r>
          </a:p>
        </p:txBody>
      </p:sp>
      <p:sp>
        <p:nvSpPr>
          <p:cNvPr id="3993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65200" y="1600200"/>
            <a:ext cx="7340600" cy="4813300"/>
          </a:xfrm>
        </p:spPr>
        <p:txBody>
          <a:bodyPr/>
          <a:lstStyle/>
          <a:p>
            <a:pPr eaLnBrk="1" hangingPunct="1"/>
            <a:r>
              <a:rPr lang="en-US" b="1" smtClean="0"/>
              <a:t>Inventory-related metrics</a:t>
            </a:r>
          </a:p>
          <a:p>
            <a:pPr lvl="1" eaLnBrk="1" hangingPunct="1"/>
            <a:r>
              <a:rPr lang="en-US" smtClean="0"/>
              <a:t>Cash-to-cash cycle time</a:t>
            </a:r>
          </a:p>
          <a:p>
            <a:pPr lvl="1" eaLnBrk="1" hangingPunct="1"/>
            <a:r>
              <a:rPr lang="en-US" smtClean="0"/>
              <a:t>Average inventory</a:t>
            </a:r>
          </a:p>
          <a:p>
            <a:pPr lvl="1" eaLnBrk="1" hangingPunct="1"/>
            <a:r>
              <a:rPr lang="en-US" smtClean="0"/>
              <a:t>Inventory turns</a:t>
            </a:r>
          </a:p>
          <a:p>
            <a:pPr lvl="1" eaLnBrk="1" hangingPunct="1"/>
            <a:r>
              <a:rPr lang="en-US" smtClean="0"/>
              <a:t>Products with more than a specified number of days of inventory</a:t>
            </a:r>
          </a:p>
          <a:p>
            <a:pPr lvl="1" eaLnBrk="1" hangingPunct="1"/>
            <a:r>
              <a:rPr lang="en-US" smtClean="0"/>
              <a:t>Average replenishment batch size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Inventory Decisions</a:t>
            </a:r>
          </a:p>
        </p:txBody>
      </p:sp>
      <p:sp>
        <p:nvSpPr>
          <p:cNvPr id="4096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65200" y="1600200"/>
            <a:ext cx="7340600" cy="4813300"/>
          </a:xfrm>
        </p:spPr>
        <p:txBody>
          <a:bodyPr/>
          <a:lstStyle/>
          <a:p>
            <a:pPr eaLnBrk="1" hangingPunct="1"/>
            <a:r>
              <a:rPr lang="en-US" b="1" smtClean="0"/>
              <a:t>Inventory-related metrics</a:t>
            </a:r>
          </a:p>
          <a:p>
            <a:pPr lvl="1" eaLnBrk="1" hangingPunct="1"/>
            <a:r>
              <a:rPr lang="en-US" smtClean="0"/>
              <a:t>Average safety inventory</a:t>
            </a:r>
          </a:p>
          <a:p>
            <a:pPr lvl="1" eaLnBrk="1" hangingPunct="1"/>
            <a:r>
              <a:rPr lang="en-US" smtClean="0"/>
              <a:t>Seasonal inventory</a:t>
            </a:r>
          </a:p>
          <a:p>
            <a:pPr lvl="1" eaLnBrk="1" hangingPunct="1"/>
            <a:r>
              <a:rPr lang="en-US" smtClean="0"/>
              <a:t>Fill rate</a:t>
            </a:r>
          </a:p>
          <a:p>
            <a:pPr lvl="1" eaLnBrk="1" hangingPunct="1"/>
            <a:r>
              <a:rPr lang="en-US" smtClean="0"/>
              <a:t>Fraction of time out of stock</a:t>
            </a:r>
          </a:p>
          <a:p>
            <a:pPr lvl="1" eaLnBrk="1" hangingPunct="1"/>
            <a:r>
              <a:rPr lang="en-US" smtClean="0"/>
              <a:t>Obsolete inventory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Inventory</a:t>
            </a:r>
          </a:p>
        </p:txBody>
      </p:sp>
      <p:sp>
        <p:nvSpPr>
          <p:cNvPr id="4198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65200" y="1600200"/>
            <a:ext cx="7340600" cy="4813300"/>
          </a:xfrm>
        </p:spPr>
        <p:txBody>
          <a:bodyPr/>
          <a:lstStyle/>
          <a:p>
            <a:pPr eaLnBrk="1" hangingPunct="1"/>
            <a:r>
              <a:rPr lang="en-US" b="1" smtClean="0"/>
              <a:t>Overall trade-off: Responsiveness versus efficiency</a:t>
            </a:r>
          </a:p>
          <a:p>
            <a:pPr lvl="1" eaLnBrk="1" hangingPunct="1"/>
            <a:r>
              <a:rPr lang="en-US" smtClean="0"/>
              <a:t>Increasing inventory generally makes the supply chain more responsive</a:t>
            </a:r>
          </a:p>
          <a:p>
            <a:pPr lvl="1" eaLnBrk="1" hangingPunct="1"/>
            <a:r>
              <a:rPr lang="en-US" smtClean="0"/>
              <a:t>A higher level of inventory facilitates a reduction in production and transportation costs because of improved economies of scale</a:t>
            </a:r>
          </a:p>
          <a:p>
            <a:pPr lvl="1" eaLnBrk="1" hangingPunct="1"/>
            <a:r>
              <a:rPr lang="en-US" smtClean="0"/>
              <a:t>Inventory holding costs increase</a:t>
            </a:r>
            <a:endParaRPr lang="en-US" b="1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104900"/>
          </a:xfrm>
        </p:spPr>
        <p:txBody>
          <a:bodyPr/>
          <a:lstStyle/>
          <a:p>
            <a:pPr eaLnBrk="1" hangingPunct="1"/>
            <a:r>
              <a:rPr lang="en-US" smtClean="0"/>
              <a:t>Transportation</a:t>
            </a:r>
          </a:p>
        </p:txBody>
      </p:sp>
      <p:sp>
        <p:nvSpPr>
          <p:cNvPr id="4301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the Supply Chain</a:t>
            </a:r>
          </a:p>
          <a:p>
            <a:pPr lvl="1" eaLnBrk="1" hangingPunct="1"/>
            <a:r>
              <a:rPr lang="en-US" smtClean="0"/>
              <a:t>Moves the product between stages in the supply chain</a:t>
            </a:r>
          </a:p>
          <a:p>
            <a:pPr lvl="1" eaLnBrk="1" hangingPunct="1"/>
            <a:r>
              <a:rPr lang="en-US" smtClean="0"/>
              <a:t>Impact on responsiveness and efficiency</a:t>
            </a:r>
          </a:p>
          <a:p>
            <a:pPr lvl="1" eaLnBrk="1" hangingPunct="1"/>
            <a:r>
              <a:rPr lang="en-US" smtClean="0"/>
              <a:t>Faster transportation allows greater responsiveness but lower efficiency</a:t>
            </a:r>
          </a:p>
          <a:p>
            <a:pPr lvl="1" eaLnBrk="1" hangingPunct="1"/>
            <a:r>
              <a:rPr lang="en-US" smtClean="0"/>
              <a:t>Also affects inventory and facilities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Transportation</a:t>
            </a:r>
          </a:p>
        </p:txBody>
      </p:sp>
      <p:sp>
        <p:nvSpPr>
          <p:cNvPr id="4403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359400"/>
          </a:xfrm>
        </p:spPr>
        <p:txBody>
          <a:bodyPr/>
          <a:lstStyle/>
          <a:p>
            <a:pPr eaLnBrk="1" hangingPunct="1"/>
            <a:r>
              <a:rPr lang="en-US" b="1" smtClean="0"/>
              <a:t>Role in the Competitive Strategy</a:t>
            </a:r>
          </a:p>
          <a:p>
            <a:pPr lvl="1" eaLnBrk="1" hangingPunct="1"/>
            <a:r>
              <a:rPr lang="en-US" smtClean="0"/>
              <a:t>Allows a firm to adjust the location of its facilities and inventory to find the right balance between responsiveness and efficiency</a:t>
            </a:r>
          </a:p>
          <a:p>
            <a:pPr eaLnBrk="1" hangingPunct="1"/>
            <a:r>
              <a:rPr lang="en-US" b="1" smtClean="0"/>
              <a:t>Components of Transportation Decisions</a:t>
            </a:r>
          </a:p>
          <a:p>
            <a:pPr lvl="1" eaLnBrk="1" hangingPunct="1"/>
            <a:r>
              <a:rPr lang="en-US" b="1" smtClean="0"/>
              <a:t>Design of transportation network</a:t>
            </a:r>
          </a:p>
          <a:p>
            <a:pPr lvl="2" eaLnBrk="1" hangingPunct="1"/>
            <a:r>
              <a:rPr lang="en-US" smtClean="0"/>
              <a:t>Modes, locations, and routes</a:t>
            </a:r>
          </a:p>
          <a:p>
            <a:pPr lvl="2" eaLnBrk="1" hangingPunct="1"/>
            <a:r>
              <a:rPr lang="en-US" smtClean="0"/>
              <a:t>Direct or with intermediate consolidation points</a:t>
            </a:r>
          </a:p>
          <a:p>
            <a:pPr lvl="2" eaLnBrk="1" hangingPunct="1"/>
            <a:r>
              <a:rPr lang="en-US" smtClean="0"/>
              <a:t>One or multiple supply or demand points in a single run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Transportation</a:t>
            </a:r>
          </a:p>
        </p:txBody>
      </p:sp>
      <p:sp>
        <p:nvSpPr>
          <p:cNvPr id="4505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25600"/>
            <a:ext cx="8229600" cy="4394200"/>
          </a:xfrm>
        </p:spPr>
        <p:txBody>
          <a:bodyPr/>
          <a:lstStyle/>
          <a:p>
            <a:pPr lvl="1" eaLnBrk="1" hangingPunct="1"/>
            <a:r>
              <a:rPr lang="en-US" b="1" smtClean="0"/>
              <a:t>Choice of transportation mode</a:t>
            </a:r>
          </a:p>
          <a:p>
            <a:pPr lvl="2" eaLnBrk="1" hangingPunct="1"/>
            <a:r>
              <a:rPr lang="en-US" smtClean="0"/>
              <a:t>Air, truck, rail, sea, and pipeline</a:t>
            </a:r>
          </a:p>
          <a:p>
            <a:pPr lvl="2" eaLnBrk="1" hangingPunct="1"/>
            <a:r>
              <a:rPr lang="en-US" smtClean="0"/>
              <a:t>Information goods via the Internet</a:t>
            </a:r>
          </a:p>
          <a:p>
            <a:pPr lvl="2" eaLnBrk="1" hangingPunct="1"/>
            <a:r>
              <a:rPr lang="en-US" smtClean="0"/>
              <a:t>Different speed, size of shipments, cost of shipping, and flexibility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Transportation</a:t>
            </a:r>
          </a:p>
        </p:txBody>
      </p:sp>
      <p:sp>
        <p:nvSpPr>
          <p:cNvPr id="4608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711700"/>
          </a:xfrm>
        </p:spPr>
        <p:txBody>
          <a:bodyPr/>
          <a:lstStyle/>
          <a:p>
            <a:pPr lvl="1" eaLnBrk="1" hangingPunct="1"/>
            <a:r>
              <a:rPr lang="en-US" b="1" smtClean="0"/>
              <a:t>Transportation-related metrics</a:t>
            </a:r>
          </a:p>
          <a:p>
            <a:pPr lvl="2" eaLnBrk="1" hangingPunct="1"/>
            <a:r>
              <a:rPr lang="en-US" smtClean="0"/>
              <a:t>Average inbound transportation cost</a:t>
            </a:r>
          </a:p>
          <a:p>
            <a:pPr lvl="2" eaLnBrk="1" hangingPunct="1"/>
            <a:r>
              <a:rPr lang="en-US" smtClean="0"/>
              <a:t>Average income shipment size</a:t>
            </a:r>
          </a:p>
          <a:p>
            <a:pPr lvl="2" eaLnBrk="1" hangingPunct="1"/>
            <a:r>
              <a:rPr lang="en-US" smtClean="0"/>
              <a:t>Average inbound transportation cost per shipment</a:t>
            </a:r>
          </a:p>
          <a:p>
            <a:pPr lvl="2" eaLnBrk="1" hangingPunct="1"/>
            <a:r>
              <a:rPr lang="en-US" smtClean="0"/>
              <a:t>Average outbound transportation cost</a:t>
            </a:r>
          </a:p>
          <a:p>
            <a:pPr lvl="2" eaLnBrk="1" hangingPunct="1"/>
            <a:r>
              <a:rPr lang="en-US" smtClean="0"/>
              <a:t>Average outbound shipment size</a:t>
            </a:r>
          </a:p>
          <a:p>
            <a:pPr lvl="2" eaLnBrk="1" hangingPunct="1"/>
            <a:r>
              <a:rPr lang="en-US" smtClean="0"/>
              <a:t>Average outbound transportation cost per shipment</a:t>
            </a:r>
          </a:p>
          <a:p>
            <a:pPr lvl="2" eaLnBrk="1" hangingPunct="1"/>
            <a:r>
              <a:rPr lang="en-US" smtClean="0"/>
              <a:t>Fraction transported by mode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Transportation</a:t>
            </a:r>
          </a:p>
        </p:txBody>
      </p:sp>
      <p:sp>
        <p:nvSpPr>
          <p:cNvPr id="4710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711700"/>
          </a:xfrm>
        </p:spPr>
        <p:txBody>
          <a:bodyPr/>
          <a:lstStyle/>
          <a:p>
            <a:pPr eaLnBrk="1" hangingPunct="1"/>
            <a:r>
              <a:rPr lang="en-US" b="1" smtClean="0"/>
              <a:t>Overall trade-off: Responsiveness versus efficiency</a:t>
            </a:r>
          </a:p>
          <a:p>
            <a:pPr lvl="1" eaLnBrk="1" hangingPunct="1"/>
            <a:r>
              <a:rPr lang="en-US" smtClean="0"/>
              <a:t>The cost of transporting a given product (efficiency) and the speed with which that product is transported (responsiveness)</a:t>
            </a:r>
          </a:p>
          <a:p>
            <a:pPr lvl="1" eaLnBrk="1" hangingPunct="1"/>
            <a:r>
              <a:rPr lang="en-US" smtClean="0"/>
              <a:t>Using fast modes of transport raises responsiveness and transportation cost but lowers the inventory holding cost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</a:t>
            </a:r>
          </a:p>
        </p:txBody>
      </p:sp>
      <p:sp>
        <p:nvSpPr>
          <p:cNvPr id="4813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99400" cy="4525963"/>
          </a:xfrm>
        </p:spPr>
        <p:txBody>
          <a:bodyPr/>
          <a:lstStyle/>
          <a:p>
            <a:pPr eaLnBrk="1" hangingPunct="1"/>
            <a:r>
              <a:rPr lang="en-US" b="1" smtClean="0"/>
              <a:t>Role in the Supply Chain</a:t>
            </a:r>
          </a:p>
          <a:p>
            <a:pPr lvl="1" eaLnBrk="1" hangingPunct="1"/>
            <a:r>
              <a:rPr lang="en-US" smtClean="0"/>
              <a:t>Improve the utilization of supply chain assets and the coordination of supply chain flows to increase responsiveness and reduce cost</a:t>
            </a:r>
          </a:p>
          <a:p>
            <a:pPr lvl="1" eaLnBrk="1" hangingPunct="1"/>
            <a:r>
              <a:rPr lang="en-US" smtClean="0"/>
              <a:t>Information is a key driver that can be used to provide higher responsiveness while simultaneously improving efficiency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the Competitive Strategy</a:t>
            </a:r>
          </a:p>
          <a:p>
            <a:pPr lvl="1" eaLnBrk="1" hangingPunct="1"/>
            <a:r>
              <a:rPr lang="en-US" smtClean="0"/>
              <a:t>Right information can help a supply chain better meet customer needs at lower cost</a:t>
            </a:r>
          </a:p>
          <a:p>
            <a:pPr lvl="1" eaLnBrk="1" hangingPunct="1"/>
            <a:r>
              <a:rPr lang="en-US" smtClean="0"/>
              <a:t>Improves visibility of transactions and coordination of decisions across the supply chain</a:t>
            </a:r>
          </a:p>
          <a:p>
            <a:pPr lvl="1" eaLnBrk="1" hangingPunct="1"/>
            <a:r>
              <a:rPr lang="en-US" smtClean="0"/>
              <a:t>Share the minimum amount of information required to achieve coordination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Information Decisions</a:t>
            </a:r>
          </a:p>
        </p:txBody>
      </p:sp>
      <p:sp>
        <p:nvSpPr>
          <p:cNvPr id="3072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022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/>
              <a:t>Push </a:t>
            </a:r>
            <a:r>
              <a:rPr lang="en-US" b="1" dirty="0" smtClean="0"/>
              <a:t>versus Pull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Different information requirements and uses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Coordination </a:t>
            </a:r>
            <a:r>
              <a:rPr lang="en-US" b="1" dirty="0"/>
              <a:t>and information sharing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i="1" dirty="0"/>
              <a:t>Supply chain </a:t>
            </a:r>
            <a:r>
              <a:rPr lang="en-US" i="1" dirty="0" smtClean="0"/>
              <a:t>coordination, </a:t>
            </a:r>
            <a:r>
              <a:rPr lang="en-US" dirty="0" smtClean="0"/>
              <a:t>all </a:t>
            </a:r>
            <a:r>
              <a:rPr lang="en-US" dirty="0"/>
              <a:t>stages of a supply chain work toward the objective of maximizing total supply chain profitability based on shared </a:t>
            </a:r>
            <a:r>
              <a:rPr lang="en-US" dirty="0" smtClean="0"/>
              <a:t>information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i="1" dirty="0"/>
              <a:t>Sales and operations planning </a:t>
            </a:r>
            <a:r>
              <a:rPr lang="en-US" dirty="0"/>
              <a:t>(S&amp;OP</a:t>
            </a:r>
            <a:r>
              <a:rPr lang="en-US" dirty="0" smtClean="0"/>
              <a:t>)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The process </a:t>
            </a:r>
            <a:r>
              <a:rPr lang="en-US" dirty="0"/>
              <a:t>of creating an overall supply plan (production and inventories) to meet the anticipated level of demand (sales)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Information Decisions</a:t>
            </a:r>
          </a:p>
        </p:txBody>
      </p:sp>
      <p:sp>
        <p:nvSpPr>
          <p:cNvPr id="5120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612900"/>
            <a:ext cx="7924800" cy="4902200"/>
          </a:xfrm>
        </p:spPr>
        <p:txBody>
          <a:bodyPr/>
          <a:lstStyle/>
          <a:p>
            <a:pPr eaLnBrk="1" hangingPunct="1"/>
            <a:r>
              <a:rPr lang="en-US" b="1" smtClean="0"/>
              <a:t>Enabling technologies</a:t>
            </a:r>
            <a:endParaRPr lang="en-US" smtClean="0"/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Electronic data interchange (EDI)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The Internet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Enterprise resource planning (ERP) systems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Supply chain management (SCM) software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 smtClean="0"/>
              <a:t>Radio frequency identification (RFID)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Information Decisions</a:t>
            </a:r>
          </a:p>
        </p:txBody>
      </p:sp>
      <p:sp>
        <p:nvSpPr>
          <p:cNvPr id="5222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924800" cy="4902200"/>
          </a:xfrm>
        </p:spPr>
        <p:txBody>
          <a:bodyPr/>
          <a:lstStyle/>
          <a:p>
            <a:pPr eaLnBrk="1" hangingPunct="1"/>
            <a:r>
              <a:rPr lang="en-US" b="1" smtClean="0"/>
              <a:t>Information-related metrics</a:t>
            </a:r>
            <a:endParaRPr lang="en-US" smtClean="0"/>
          </a:p>
          <a:p>
            <a:pPr lvl="1" eaLnBrk="1" hangingPunct="1"/>
            <a:r>
              <a:rPr lang="en-US" smtClean="0"/>
              <a:t>Forecast horizon</a:t>
            </a:r>
          </a:p>
          <a:p>
            <a:pPr lvl="1" eaLnBrk="1" hangingPunct="1"/>
            <a:r>
              <a:rPr lang="en-US" smtClean="0"/>
              <a:t>Frequency update</a:t>
            </a:r>
          </a:p>
          <a:p>
            <a:pPr lvl="1" eaLnBrk="1" hangingPunct="1"/>
            <a:r>
              <a:rPr lang="en-US" smtClean="0"/>
              <a:t>Forecast error</a:t>
            </a:r>
          </a:p>
          <a:p>
            <a:pPr lvl="1" eaLnBrk="1" hangingPunct="1"/>
            <a:r>
              <a:rPr lang="en-US" smtClean="0"/>
              <a:t>Seasonal factors</a:t>
            </a:r>
          </a:p>
          <a:p>
            <a:pPr lvl="1" eaLnBrk="1" hangingPunct="1"/>
            <a:r>
              <a:rPr lang="en-US" smtClean="0"/>
              <a:t>Variance from plan</a:t>
            </a:r>
          </a:p>
          <a:p>
            <a:pPr lvl="1" eaLnBrk="1" hangingPunct="1"/>
            <a:r>
              <a:rPr lang="en-US" smtClean="0"/>
              <a:t>Ratio of demand variability to order variability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Overall trade-off:</a:t>
            </a:r>
            <a:r>
              <a:rPr lang="en-US" b="1" dirty="0"/>
              <a:t> </a:t>
            </a:r>
            <a:r>
              <a:rPr lang="en-US" b="1" dirty="0" smtClean="0"/>
              <a:t>Complexity versus value</a:t>
            </a:r>
            <a:endParaRPr lang="en-US" dirty="0" smtClean="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Good information </a:t>
            </a:r>
            <a:r>
              <a:rPr lang="en-US" dirty="0" smtClean="0"/>
              <a:t>helps </a:t>
            </a:r>
            <a:r>
              <a:rPr lang="en-US" dirty="0"/>
              <a:t>a firm improve </a:t>
            </a:r>
            <a:r>
              <a:rPr lang="en-US" dirty="0" smtClean="0"/>
              <a:t>both efficiency </a:t>
            </a:r>
            <a:r>
              <a:rPr lang="en-US" dirty="0"/>
              <a:t>and </a:t>
            </a:r>
            <a:r>
              <a:rPr lang="en-US" dirty="0" smtClean="0"/>
              <a:t>responsiveness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ore </a:t>
            </a:r>
            <a:r>
              <a:rPr lang="en-US" dirty="0"/>
              <a:t>information </a:t>
            </a:r>
            <a:r>
              <a:rPr lang="en-US" dirty="0" smtClean="0"/>
              <a:t>is not </a:t>
            </a:r>
            <a:r>
              <a:rPr lang="en-US" dirty="0"/>
              <a:t>always </a:t>
            </a:r>
            <a:r>
              <a:rPr lang="en-US" dirty="0" smtClean="0"/>
              <a:t>better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M</a:t>
            </a:r>
            <a:r>
              <a:rPr lang="en-US" dirty="0" smtClean="0"/>
              <a:t>ore </a:t>
            </a:r>
            <a:r>
              <a:rPr lang="en-US" dirty="0"/>
              <a:t>information </a:t>
            </a:r>
            <a:r>
              <a:rPr lang="en-US" dirty="0" smtClean="0"/>
              <a:t>increases </a:t>
            </a:r>
            <a:r>
              <a:rPr lang="en-US" dirty="0"/>
              <a:t>complexity and cost of </a:t>
            </a:r>
            <a:r>
              <a:rPr lang="en-US" dirty="0" smtClean="0"/>
              <a:t>both </a:t>
            </a:r>
            <a:r>
              <a:rPr lang="en-US" dirty="0"/>
              <a:t>infrastructure </a:t>
            </a:r>
            <a:r>
              <a:rPr lang="en-US" dirty="0" smtClean="0"/>
              <a:t>and analysis exponentially while marginal value diminishes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E</a:t>
            </a:r>
            <a:r>
              <a:rPr lang="en-US" dirty="0" smtClean="0"/>
              <a:t>valuate </a:t>
            </a:r>
            <a:r>
              <a:rPr lang="en-US" dirty="0"/>
              <a:t>the minimum information required to accomplish the desired objectives</a:t>
            </a:r>
            <a:endParaRPr lang="en-US" b="1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the Supply Chain</a:t>
            </a:r>
          </a:p>
          <a:p>
            <a:pPr lvl="1" eaLnBrk="1" hangingPunct="1"/>
            <a:r>
              <a:rPr lang="en-US" smtClean="0"/>
              <a:t>Set of business processes required to purchase goods and services</a:t>
            </a:r>
          </a:p>
          <a:p>
            <a:pPr lvl="1" eaLnBrk="1" hangingPunct="1"/>
            <a:r>
              <a:rPr lang="en-US" smtClean="0"/>
              <a:t>Will tasks be performed by a source internal to the company or a third party</a:t>
            </a:r>
          </a:p>
          <a:p>
            <a:pPr lvl="1" eaLnBrk="1" hangingPunct="1"/>
            <a:r>
              <a:rPr lang="en-US" smtClean="0"/>
              <a:t>Globalization creates many more sourcing options with both considerable opportunity and potential risk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Sourcing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600200"/>
            <a:ext cx="7645400" cy="4525963"/>
          </a:xfrm>
        </p:spPr>
        <p:txBody>
          <a:bodyPr/>
          <a:lstStyle/>
          <a:p>
            <a:pPr eaLnBrk="1" hangingPunct="1"/>
            <a:r>
              <a:rPr lang="en-US" b="1" smtClean="0"/>
              <a:t>Role in the Competitive Strategy</a:t>
            </a:r>
          </a:p>
          <a:p>
            <a:pPr lvl="1" eaLnBrk="1" hangingPunct="1"/>
            <a:r>
              <a:rPr lang="en-US" smtClean="0"/>
              <a:t>Sourcing decisions are crucial because they affect the level of efficiency and responsiveness in a supply chain</a:t>
            </a:r>
          </a:p>
          <a:p>
            <a:pPr lvl="1" eaLnBrk="1" hangingPunct="1"/>
            <a:r>
              <a:rPr lang="en-US" smtClean="0"/>
              <a:t>Outsource to responsive third parties if it is too expensive to develop their own </a:t>
            </a:r>
          </a:p>
          <a:p>
            <a:pPr lvl="1" eaLnBrk="1" hangingPunct="1"/>
            <a:r>
              <a:rPr lang="en-US" smtClean="0"/>
              <a:t>Keep responsive process in-house to maintain control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Sourcing Decisions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eaLnBrk="1" hangingPunct="1"/>
            <a:r>
              <a:rPr lang="en-US" b="1" smtClean="0"/>
              <a:t>In-house or outsource</a:t>
            </a:r>
          </a:p>
          <a:p>
            <a:pPr lvl="1" eaLnBrk="1" hangingPunct="1"/>
            <a:r>
              <a:rPr lang="en-US" smtClean="0"/>
              <a:t>Perform a task in-house or outsource it to a third party</a:t>
            </a:r>
          </a:p>
          <a:p>
            <a:pPr eaLnBrk="1" hangingPunct="1"/>
            <a:r>
              <a:rPr lang="en-US" b="1" smtClean="0"/>
              <a:t>Supplier selection</a:t>
            </a:r>
          </a:p>
          <a:p>
            <a:pPr lvl="1" eaLnBrk="1" hangingPunct="1"/>
            <a:r>
              <a:rPr lang="en-US" smtClean="0"/>
              <a:t>Number of suppliers, evaluation and selection criteria, direct negotiations or auction</a:t>
            </a:r>
          </a:p>
          <a:p>
            <a:pPr eaLnBrk="1" hangingPunct="1"/>
            <a:r>
              <a:rPr lang="en-US" b="1" smtClean="0"/>
              <a:t>Procurement</a:t>
            </a:r>
          </a:p>
          <a:p>
            <a:pPr lvl="1" eaLnBrk="1" hangingPunct="1"/>
            <a:r>
              <a:rPr lang="en-US" smtClean="0"/>
              <a:t>The supplier sends product in response to customer orders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Sourcing Decisions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71600"/>
            <a:ext cx="7683500" cy="5130800"/>
          </a:xfrm>
        </p:spPr>
        <p:txBody>
          <a:bodyPr/>
          <a:lstStyle/>
          <a:p>
            <a:pPr eaLnBrk="1" hangingPunct="1"/>
            <a:r>
              <a:rPr lang="en-US" b="1" smtClean="0"/>
              <a:t>Sourcing-related metrics</a:t>
            </a:r>
            <a:endParaRPr lang="en-US" smtClean="0"/>
          </a:p>
          <a:p>
            <a:pPr lvl="1" eaLnBrk="1" hangingPunct="1"/>
            <a:r>
              <a:rPr lang="en-US" smtClean="0"/>
              <a:t>Days payable outstanding</a:t>
            </a:r>
          </a:p>
          <a:p>
            <a:pPr lvl="1" eaLnBrk="1" hangingPunct="1"/>
            <a:r>
              <a:rPr lang="en-US" smtClean="0"/>
              <a:t>Average purchase price</a:t>
            </a:r>
          </a:p>
          <a:p>
            <a:pPr lvl="1" eaLnBrk="1" hangingPunct="1"/>
            <a:r>
              <a:rPr lang="en-US" smtClean="0"/>
              <a:t>Range of purchase price</a:t>
            </a:r>
          </a:p>
          <a:p>
            <a:pPr lvl="1" eaLnBrk="1" hangingPunct="1"/>
            <a:r>
              <a:rPr lang="en-US" smtClean="0"/>
              <a:t>Average purchase quantity</a:t>
            </a:r>
          </a:p>
          <a:p>
            <a:pPr lvl="1" eaLnBrk="1" hangingPunct="1"/>
            <a:r>
              <a:rPr lang="en-US" smtClean="0"/>
              <a:t>Supply quality</a:t>
            </a:r>
          </a:p>
          <a:p>
            <a:pPr lvl="1" eaLnBrk="1" hangingPunct="1"/>
            <a:r>
              <a:rPr lang="en-US" smtClean="0"/>
              <a:t>Supply lead time</a:t>
            </a:r>
          </a:p>
          <a:p>
            <a:pPr lvl="1" eaLnBrk="1" hangingPunct="1"/>
            <a:r>
              <a:rPr lang="en-US" smtClean="0"/>
              <a:t>Fraction of on-time deliveries</a:t>
            </a:r>
          </a:p>
          <a:p>
            <a:pPr lvl="1" eaLnBrk="1" hangingPunct="1"/>
            <a:r>
              <a:rPr lang="en-US" smtClean="0"/>
              <a:t>Supplier reliability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Sourcing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9538"/>
            <a:ext cx="8229600" cy="51228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Overall trade-off: Increase the supply chain surplus</a:t>
            </a:r>
            <a:endParaRPr lang="en-US" dirty="0" smtClean="0"/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ncrease </a:t>
            </a:r>
            <a:r>
              <a:rPr lang="en-US" dirty="0"/>
              <a:t>the size of the total surplus to be shared across the supply </a:t>
            </a:r>
            <a:r>
              <a:rPr lang="en-US" dirty="0" smtClean="0"/>
              <a:t>chain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/>
              <a:t>I</a:t>
            </a:r>
            <a:r>
              <a:rPr lang="en-US" dirty="0" smtClean="0"/>
              <a:t>mpact </a:t>
            </a:r>
            <a:r>
              <a:rPr lang="en-US" dirty="0"/>
              <a:t>of sourcing on sales, service, production costs, inventory costs, transportation costs, and information </a:t>
            </a:r>
            <a:r>
              <a:rPr lang="en-US" dirty="0" smtClean="0"/>
              <a:t>cost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Outsource if it raises </a:t>
            </a:r>
            <a:r>
              <a:rPr lang="en-US" dirty="0"/>
              <a:t>the supply chain surplus more than the firm can on its </a:t>
            </a:r>
            <a:r>
              <a:rPr lang="en-US" dirty="0" smtClean="0"/>
              <a:t>own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Keep function </a:t>
            </a:r>
            <a:r>
              <a:rPr lang="en-US" dirty="0"/>
              <a:t>in-house if the third party cannot increase the supply chain surplus or if the </a:t>
            </a:r>
            <a:r>
              <a:rPr lang="en-US" dirty="0" smtClean="0"/>
              <a:t>outsourcing risk is significant</a:t>
            </a:r>
            <a:endParaRPr lang="en-US" b="1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Pricing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the Supply Chain</a:t>
            </a:r>
          </a:p>
          <a:p>
            <a:pPr lvl="1" eaLnBrk="1" hangingPunct="1"/>
            <a:r>
              <a:rPr lang="en-US" smtClean="0"/>
              <a:t>Pricing determines the amount to charge customers for goods and services</a:t>
            </a:r>
          </a:p>
          <a:p>
            <a:pPr lvl="1" eaLnBrk="1" hangingPunct="1"/>
            <a:r>
              <a:rPr lang="en-US" smtClean="0"/>
              <a:t>Affects the supply chain level of responsiveness required and the demand profile the supply chain attempts to serve</a:t>
            </a:r>
          </a:p>
          <a:p>
            <a:pPr lvl="1" eaLnBrk="1" hangingPunct="1"/>
            <a:r>
              <a:rPr lang="en-US" smtClean="0"/>
              <a:t>Pricing strategies can be used to match demand and supply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Pricing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Role in the Competitive Strategy</a:t>
            </a:r>
          </a:p>
          <a:p>
            <a:pPr lvl="1" eaLnBrk="1" hangingPunct="1"/>
            <a:r>
              <a:rPr lang="en-US" smtClean="0"/>
              <a:t>Firms can utilize optimal pricing strategies to improve efficiency and responsiveness</a:t>
            </a:r>
          </a:p>
          <a:p>
            <a:pPr lvl="1" eaLnBrk="1" hangingPunct="1"/>
            <a:r>
              <a:rPr lang="en-US" smtClean="0"/>
              <a:t>Pricing strategies vary to meet different customer responsiveness requirements</a:t>
            </a:r>
          </a:p>
          <a:p>
            <a:pPr eaLnBrk="1" hangingPunct="1">
              <a:buFont typeface="Monotype Sorts"/>
              <a:buNone/>
            </a:pPr>
            <a:endParaRPr lang="en-US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Pricing Decisions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Pricing and economies of scale</a:t>
            </a:r>
          </a:p>
          <a:p>
            <a:pPr lvl="1" eaLnBrk="1" hangingPunct="1"/>
            <a:r>
              <a:rPr lang="en-US" smtClean="0"/>
              <a:t>The provider of the activity must decide how to price it appropriately to reflect these economies of scale</a:t>
            </a:r>
          </a:p>
          <a:p>
            <a:pPr eaLnBrk="1" hangingPunct="1"/>
            <a:r>
              <a:rPr lang="en-US" b="1" smtClean="0"/>
              <a:t>Everyday low pricing versus high-low pricing</a:t>
            </a:r>
          </a:p>
          <a:p>
            <a:pPr lvl="1" eaLnBrk="1" hangingPunct="1"/>
            <a:r>
              <a:rPr lang="en-US" smtClean="0"/>
              <a:t>Different pricing strategies lead to different demand profiles that the supply chain must serve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Pricing Decisions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Fixed price versus menu pricing</a:t>
            </a:r>
            <a:endParaRPr lang="en-US" smtClean="0"/>
          </a:p>
          <a:p>
            <a:pPr lvl="1" eaLnBrk="1" hangingPunct="1"/>
            <a:r>
              <a:rPr lang="en-US" smtClean="0"/>
              <a:t>If marginal supply chain costs or the value to the customer vary significantly along some attribute, it is often effective to have a pricing menu</a:t>
            </a:r>
          </a:p>
          <a:p>
            <a:pPr lvl="1" eaLnBrk="1" hangingPunct="1"/>
            <a:r>
              <a:rPr lang="en-US" smtClean="0"/>
              <a:t>Can lead to customer behavior that has a negative impact on profits</a:t>
            </a:r>
            <a:endParaRPr lang="en-US" b="1" smtClean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Components of Pricing Decisions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17638"/>
            <a:ext cx="7327900" cy="4983162"/>
          </a:xfrm>
        </p:spPr>
        <p:txBody>
          <a:bodyPr/>
          <a:lstStyle/>
          <a:p>
            <a:pPr eaLnBrk="1" hangingPunct="1"/>
            <a:r>
              <a:rPr lang="en-US" smtClean="0"/>
              <a:t>Pricing-related metrics</a:t>
            </a:r>
          </a:p>
          <a:p>
            <a:pPr lvl="1" eaLnBrk="1" hangingPunct="1"/>
            <a:r>
              <a:rPr lang="en-US" smtClean="0"/>
              <a:t>Profit margin</a:t>
            </a:r>
          </a:p>
          <a:p>
            <a:pPr lvl="1" eaLnBrk="1" hangingPunct="1"/>
            <a:r>
              <a:rPr lang="en-US" smtClean="0"/>
              <a:t>Days sales outstanding</a:t>
            </a:r>
          </a:p>
          <a:p>
            <a:pPr lvl="1" eaLnBrk="1" hangingPunct="1"/>
            <a:r>
              <a:rPr lang="en-US" smtClean="0"/>
              <a:t>Incremental fixed cost per order</a:t>
            </a:r>
          </a:p>
          <a:p>
            <a:pPr lvl="1" eaLnBrk="1" hangingPunct="1"/>
            <a:r>
              <a:rPr lang="en-US" smtClean="0"/>
              <a:t>Incremental variable cost per unit</a:t>
            </a:r>
          </a:p>
          <a:p>
            <a:pPr lvl="1" eaLnBrk="1" hangingPunct="1"/>
            <a:r>
              <a:rPr lang="en-US" smtClean="0"/>
              <a:t>Average sale price</a:t>
            </a:r>
          </a:p>
          <a:p>
            <a:pPr lvl="1" eaLnBrk="1" hangingPunct="1"/>
            <a:r>
              <a:rPr lang="en-US" smtClean="0"/>
              <a:t>Average order size</a:t>
            </a:r>
          </a:p>
          <a:p>
            <a:pPr lvl="1" eaLnBrk="1" hangingPunct="1"/>
            <a:r>
              <a:rPr lang="en-US" smtClean="0"/>
              <a:t>Range of sale price</a:t>
            </a:r>
          </a:p>
          <a:p>
            <a:pPr lvl="1" eaLnBrk="1" hangingPunct="1"/>
            <a:r>
              <a:rPr lang="en-US" smtClean="0"/>
              <a:t>Range of periodic sales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Pricing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1300"/>
            <a:ext cx="8229600" cy="48688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en-US" b="1" dirty="0" smtClean="0"/>
              <a:t>Overall trade-off: Increase firm profits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Understand </a:t>
            </a:r>
            <a:r>
              <a:rPr lang="en-US" dirty="0"/>
              <a:t>of the cost </a:t>
            </a:r>
            <a:r>
              <a:rPr lang="en-US" dirty="0" smtClean="0"/>
              <a:t>structure </a:t>
            </a:r>
            <a:r>
              <a:rPr lang="en-US" dirty="0"/>
              <a:t>of performing a supply chain activity and the value this activity brings to the supply </a:t>
            </a:r>
            <a:r>
              <a:rPr lang="en-US" dirty="0" smtClean="0"/>
              <a:t>chain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Strategy may support efficiency </a:t>
            </a:r>
            <a:r>
              <a:rPr lang="en-US" dirty="0"/>
              <a:t>in the supply </a:t>
            </a:r>
            <a:r>
              <a:rPr lang="en-US" dirty="0" smtClean="0"/>
              <a:t>chain, lower </a:t>
            </a:r>
            <a:r>
              <a:rPr lang="en-US" dirty="0"/>
              <a:t>supply chain costs, defend market share, or </a:t>
            </a:r>
            <a:r>
              <a:rPr lang="en-US" dirty="0" smtClean="0"/>
              <a:t>steal </a:t>
            </a:r>
            <a:r>
              <a:rPr lang="en-US" dirty="0"/>
              <a:t>market </a:t>
            </a:r>
            <a:r>
              <a:rPr lang="en-US" dirty="0" smtClean="0"/>
              <a:t>share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Differential </a:t>
            </a:r>
            <a:r>
              <a:rPr lang="en-US" dirty="0"/>
              <a:t>pricing may be used to attract customers with varying </a:t>
            </a:r>
            <a:r>
              <a:rPr lang="en-US" dirty="0" smtClean="0"/>
              <a:t>needs</a:t>
            </a:r>
          </a:p>
          <a:p>
            <a:pPr lvl="1" eaLnBrk="1" fontAlgn="auto" hangingPunct="1">
              <a:spcBef>
                <a:spcPts val="0"/>
              </a:spcBef>
              <a:buFont typeface="Arial"/>
              <a:buChar char="–"/>
              <a:defRPr/>
            </a:pPr>
            <a:r>
              <a:rPr lang="en-US" dirty="0" smtClean="0"/>
              <a:t>Strategy should help </a:t>
            </a:r>
            <a:r>
              <a:rPr lang="en-US" dirty="0"/>
              <a:t>either increase revenues or shrink </a:t>
            </a:r>
            <a:r>
              <a:rPr lang="en-US" dirty="0" smtClean="0"/>
              <a:t>costs or </a:t>
            </a:r>
            <a:r>
              <a:rPr lang="en-US" dirty="0"/>
              <a:t>preferably </a:t>
            </a:r>
            <a:r>
              <a:rPr lang="en-US" dirty="0" smtClean="0"/>
              <a:t>both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Financial Measures Of Performance</a:t>
            </a:r>
            <a:endParaRPr lang="en-US" dirty="0"/>
          </a:p>
        </p:txBody>
      </p:sp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65300"/>
          </a:xfrm>
        </p:spPr>
        <p:txBody>
          <a:bodyPr/>
          <a:lstStyle/>
          <a:p>
            <a:pPr eaLnBrk="1" hangingPunct="1"/>
            <a:r>
              <a:rPr lang="en-US" smtClean="0"/>
              <a:t>From a shareholder perspective, return on equity (ROE) is the main summary measure of a firm’s performance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159000" y="3683000"/>
          <a:ext cx="482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4818240" imgH="822600" progId="Equation.3">
                  <p:embed/>
                </p:oleObj>
              </mc:Choice>
              <mc:Fallback>
                <p:oleObj name="Equation" r:id="rId3" imgW="4818240" imgH="82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3683000"/>
                        <a:ext cx="48260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48599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Financial Measures Of Performance</a:t>
            </a:r>
            <a:endParaRPr lang="en-US" dirty="0"/>
          </a:p>
        </p:txBody>
      </p:sp>
      <p:sp>
        <p:nvSpPr>
          <p:cNvPr id="205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65300"/>
          </a:xfrm>
        </p:spPr>
        <p:txBody>
          <a:bodyPr/>
          <a:lstStyle/>
          <a:p>
            <a:pPr eaLnBrk="1" hangingPunct="1"/>
            <a:r>
              <a:rPr lang="en-US" smtClean="0"/>
              <a:t>Return on assets (ROA) measures the return earned on each dollar invested by the firm in assets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028700" y="3467100"/>
            <a:ext cx="7080250" cy="2006600"/>
            <a:chOff x="1447800" y="3175000"/>
            <a:chExt cx="7080250" cy="2006600"/>
          </a:xfrm>
        </p:grpSpPr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1447800" y="3175000"/>
            <a:ext cx="41910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4" name="Equation" r:id="rId3" imgW="4178160" imgH="822600" progId="Equation.3">
                    <p:embed/>
                  </p:oleObj>
                </mc:Choice>
                <mc:Fallback>
                  <p:oleObj name="Equation" r:id="rId3" imgW="4178160" imgH="822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3175000"/>
                          <a:ext cx="4191000" cy="838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2114550" y="4241800"/>
            <a:ext cx="6413500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5" name="Equation" r:id="rId5" imgW="6399720" imgH="923400" progId="Equation.3">
                    <p:embed/>
                  </p:oleObj>
                </mc:Choice>
                <mc:Fallback>
                  <p:oleObj name="Equation" r:id="rId5" imgW="6399720" imgH="923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4550" y="4241800"/>
                          <a:ext cx="6413500" cy="939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118675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5300" y="330200"/>
            <a:ext cx="5811838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84500" cy="2671762"/>
          </a:xfrm>
        </p:spPr>
        <p:txBody>
          <a:bodyPr anchor="t"/>
          <a:lstStyle/>
          <a:p>
            <a:pPr algn="l" eaLnBrk="1" hangingPunct="1"/>
            <a:r>
              <a:rPr lang="en-US" smtClean="0"/>
              <a:t>Financial Data for Amazon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25600" y="6184900"/>
            <a:ext cx="923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Table 3-1</a:t>
            </a:r>
          </a:p>
        </p:txBody>
      </p:sp>
    </p:spTree>
    <p:extLst>
      <p:ext uri="{BB962C8B-B14F-4D97-AF65-F5344CB8AC3E}">
        <p14:creationId xmlns:p14="http://schemas.microsoft.com/office/powerpoint/2010/main" val="23409637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Financial Measures Of Performance</a:t>
            </a:r>
            <a:endParaRPr lang="en-US" dirty="0"/>
          </a:p>
        </p:txBody>
      </p:sp>
      <p:sp>
        <p:nvSpPr>
          <p:cNvPr id="30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65300"/>
          </a:xfrm>
        </p:spPr>
        <p:txBody>
          <a:bodyPr/>
          <a:lstStyle/>
          <a:p>
            <a:pPr eaLnBrk="1" hangingPunct="1"/>
            <a:r>
              <a:rPr lang="en-US" smtClean="0"/>
              <a:t>An important ratio that defines financial leverage is accounts payable turnover (APT)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825750" y="3733800"/>
          <a:ext cx="3492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3483360" imgH="822600" progId="Equation.3">
                  <p:embed/>
                </p:oleObj>
              </mc:Choice>
              <mc:Fallback>
                <p:oleObj name="Equation" r:id="rId3" imgW="3483360" imgH="82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0" y="3733800"/>
                        <a:ext cx="34925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581139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Financial Measures Of Performance</a:t>
            </a:r>
            <a:endParaRPr lang="en-US" dirty="0"/>
          </a:p>
        </p:txBody>
      </p:sp>
      <p:sp>
        <p:nvSpPr>
          <p:cNvPr id="410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65300"/>
          </a:xfrm>
        </p:spPr>
        <p:txBody>
          <a:bodyPr/>
          <a:lstStyle/>
          <a:p>
            <a:pPr eaLnBrk="1" hangingPunct="1"/>
            <a:r>
              <a:rPr lang="en-US" smtClean="0"/>
              <a:t>ROA can be written as the product of two ratios – profit margin and asset turnover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517650" y="3143250"/>
            <a:ext cx="6108700" cy="1790700"/>
            <a:chOff x="69850" y="3498850"/>
            <a:chExt cx="6108700" cy="1790700"/>
          </a:xfrm>
        </p:grpSpPr>
        <p:graphicFrame>
          <p:nvGraphicFramePr>
            <p:cNvPr id="4102" name="Object 6"/>
            <p:cNvGraphicFramePr>
              <a:graphicFrameLocks noChangeAspect="1"/>
            </p:cNvGraphicFramePr>
            <p:nvPr/>
          </p:nvGraphicFramePr>
          <p:xfrm>
            <a:off x="69850" y="3498850"/>
            <a:ext cx="61087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2" name="Equation" r:id="rId3" imgW="6098040" imgH="758520" progId="Equation.3">
                    <p:embed/>
                  </p:oleObj>
                </mc:Choice>
                <mc:Fallback>
                  <p:oleObj name="Equation" r:id="rId3" imgW="6098040" imgH="758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50" y="3498850"/>
                          <a:ext cx="61087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3" name="Object 7"/>
            <p:cNvGraphicFramePr>
              <a:graphicFrameLocks noChangeAspect="1"/>
            </p:cNvGraphicFramePr>
            <p:nvPr/>
          </p:nvGraphicFramePr>
          <p:xfrm>
            <a:off x="977900" y="4514850"/>
            <a:ext cx="4648200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3" name="Equation" r:id="rId5" imgW="4635360" imgH="758520" progId="Equation.3">
                    <p:embed/>
                  </p:oleObj>
                </mc:Choice>
                <mc:Fallback>
                  <p:oleObj name="Equation" r:id="rId5" imgW="4635360" imgH="7585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7900" y="4514850"/>
                          <a:ext cx="4648200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7634136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Financial Measures Of Performance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51100"/>
          </a:xfrm>
        </p:spPr>
        <p:txBody>
          <a:bodyPr/>
          <a:lstStyle/>
          <a:p>
            <a:pPr eaLnBrk="1" hangingPunct="1"/>
            <a:r>
              <a:rPr lang="en-US" smtClean="0"/>
              <a:t>Cash-to-cash (C2C) cycle roughly measures the average amount time from when cash enters the process as cost to when it returns as collected revenue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81200" y="4237038"/>
            <a:ext cx="5219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90600" indent="-990600"/>
            <a:r>
              <a:rPr lang="en-US" sz="2400"/>
              <a:t>C2C =	– days payable (1/APT) </a:t>
            </a:r>
            <a:br>
              <a:rPr lang="en-US" sz="2400"/>
            </a:br>
            <a:r>
              <a:rPr lang="en-US" sz="2400"/>
              <a:t>+ days in inventory (1/INVT) </a:t>
            </a:r>
            <a:br>
              <a:rPr lang="en-US" sz="2400"/>
            </a:br>
            <a:r>
              <a:rPr lang="en-US" sz="2400"/>
              <a:t>+ days receivable (1/ART)</a:t>
            </a:r>
          </a:p>
        </p:txBody>
      </p:sp>
    </p:spTree>
    <p:extLst>
      <p:ext uri="{BB962C8B-B14F-4D97-AF65-F5344CB8AC3E}">
        <p14:creationId xmlns:p14="http://schemas.microsoft.com/office/powerpoint/2010/main" val="202171201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Summary of Learning Objectives</a:t>
            </a:r>
            <a:endParaRPr lang="en-US" dirty="0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2300" y="1557338"/>
            <a:ext cx="8077200" cy="4906962"/>
          </a:xfrm>
        </p:spPr>
        <p:txBody>
          <a:bodyPr/>
          <a:lstStyle/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Describe key financial measures of firm performance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Identify the major drivers of supply chain performance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Discuss the role of each driver in creating strategic fit between the supply chain strategy and the competitive strategy</a:t>
            </a:r>
          </a:p>
          <a:p>
            <a:pPr marL="514350" indent="-514350" eaLnBrk="1" hangingPunct="1">
              <a:buSzPct val="100000"/>
              <a:buFont typeface="Arial" charset="0"/>
              <a:buAutoNum type="arabicPeriod"/>
            </a:pPr>
            <a:r>
              <a:rPr lang="en-US" sz="2800" smtClean="0"/>
              <a:t>Define the key metrics that track the performance of the supply chain in terms of each driver</a:t>
            </a:r>
            <a:endParaRPr lang="en-US" sz="28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4" descr="copyrig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3225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Rectangle 5"/>
          <p:cNvSpPr>
            <a:spLocks noChangeArrowheads="1"/>
          </p:cNvSpPr>
          <p:nvPr/>
        </p:nvSpPr>
        <p:spPr bwMode="auto">
          <a:xfrm>
            <a:off x="762000" y="4492625"/>
            <a:ext cx="8382000" cy="1069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All rights reserved. No part of this publication may be reproduced, stored in a retrieval system, or transmitted, in any form or by any means, electronic, mechanical, photocopying, recording, or otherwise, without the prior written permission of the publisher. </a:t>
            </a:r>
          </a:p>
          <a:p>
            <a:pPr algn="ctr"/>
            <a:r>
              <a:rPr lang="en-US" sz="1600">
                <a:solidFill>
                  <a:srgbClr val="000000"/>
                </a:solidFill>
                <a:cs typeface="Times New Roman" pitchFamily="18" charset="0"/>
              </a:rPr>
              <a:t>Printed in the United States of America.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1967</Words>
  <Application>Microsoft Office PowerPoint</Application>
  <PresentationFormat>On-screen Show (4:3)</PresentationFormat>
  <Paragraphs>271</Paragraphs>
  <Slides>49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ＭＳ Ｐゴシック</vt:lpstr>
      <vt:lpstr>Arial</vt:lpstr>
      <vt:lpstr>Copperplate Gothic Bold</vt:lpstr>
      <vt:lpstr>Helvetica</vt:lpstr>
      <vt:lpstr>Monotype Sorts</vt:lpstr>
      <vt:lpstr>Times New Roman</vt:lpstr>
      <vt:lpstr>1_Office Theme</vt:lpstr>
      <vt:lpstr>Equation</vt:lpstr>
      <vt:lpstr>Supply Chain Drivers and Metrics</vt:lpstr>
      <vt:lpstr>Learning Objectives</vt:lpstr>
      <vt:lpstr>Drivers of Supply Chain Performance</vt:lpstr>
      <vt:lpstr>Drivers of Supply Chain Performance</vt:lpstr>
      <vt:lpstr>A Framework for  Structuring Drivers</vt:lpstr>
      <vt:lpstr>Facilities</vt:lpstr>
      <vt:lpstr>Facilities</vt:lpstr>
      <vt:lpstr>Facilities</vt:lpstr>
      <vt:lpstr>Facilities</vt:lpstr>
      <vt:lpstr>Facilities</vt:lpstr>
      <vt:lpstr>Overall Trade-Off</vt:lpstr>
      <vt:lpstr>Inventory</vt:lpstr>
      <vt:lpstr>Inventory</vt:lpstr>
      <vt:lpstr>Inventory</vt:lpstr>
      <vt:lpstr>Components of Inventory Decisions</vt:lpstr>
      <vt:lpstr>Components of Inventory Decisions</vt:lpstr>
      <vt:lpstr>Components of Inventory Decisions</vt:lpstr>
      <vt:lpstr>Components of Inventory Decisions</vt:lpstr>
      <vt:lpstr>Inventory</vt:lpstr>
      <vt:lpstr>Transportation</vt:lpstr>
      <vt:lpstr>Transportation</vt:lpstr>
      <vt:lpstr>Transportation</vt:lpstr>
      <vt:lpstr>Transportation</vt:lpstr>
      <vt:lpstr>Transportation</vt:lpstr>
      <vt:lpstr>Information</vt:lpstr>
      <vt:lpstr>Information</vt:lpstr>
      <vt:lpstr>Components of Information Decisions</vt:lpstr>
      <vt:lpstr>Components of Information Decisions</vt:lpstr>
      <vt:lpstr>Components of Information Decisions</vt:lpstr>
      <vt:lpstr>Information</vt:lpstr>
      <vt:lpstr>Sourcing</vt:lpstr>
      <vt:lpstr>Sourcing</vt:lpstr>
      <vt:lpstr>Components of Sourcing Decisions</vt:lpstr>
      <vt:lpstr>Components of Sourcing Decisions</vt:lpstr>
      <vt:lpstr>Sourcing</vt:lpstr>
      <vt:lpstr>Pricing</vt:lpstr>
      <vt:lpstr>Pricing</vt:lpstr>
      <vt:lpstr>Components of Pricing Decisions</vt:lpstr>
      <vt:lpstr>Components of Pricing Decisions</vt:lpstr>
      <vt:lpstr>Components of Pricing Decisions</vt:lpstr>
      <vt:lpstr>Pricing</vt:lpstr>
      <vt:lpstr>Financial Measures Of Performance</vt:lpstr>
      <vt:lpstr>Financial Measures Of Performance</vt:lpstr>
      <vt:lpstr>Financial Data for Amazon</vt:lpstr>
      <vt:lpstr>Financial Measures Of Performance</vt:lpstr>
      <vt:lpstr>Financial Measures Of Performance</vt:lpstr>
      <vt:lpstr>Financial Measures Of Performance</vt:lpstr>
      <vt:lpstr>Summary of Learning Objectives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Chopra and Meindl PPts</dc:title>
  <dc:subject>Chapter 3 - Supply Chain Drivers and Metrics</dc:subject>
  <dc:creator>Jeff Heyl</dc:creator>
  <cp:keywords/>
  <dc:description/>
  <cp:lastModifiedBy>Jaryono Angga Widagdo</cp:lastModifiedBy>
  <cp:revision>23</cp:revision>
  <dcterms:created xsi:type="dcterms:W3CDTF">2012-01-08T09:40:37Z</dcterms:created>
  <dcterms:modified xsi:type="dcterms:W3CDTF">2018-11-08T03:00:07Z</dcterms:modified>
  <cp:category/>
</cp:coreProperties>
</file>