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5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5" autoAdjust="0"/>
    <p:restoredTop sz="99676" autoAdjust="0"/>
  </p:normalViewPr>
  <p:slideViewPr>
    <p:cSldViewPr snapToGrid="0" snapToObjects="1">
      <p:cViewPr varScale="1">
        <p:scale>
          <a:sx n="43" d="100"/>
          <a:sy n="43" d="100"/>
        </p:scale>
        <p:origin x="1272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4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7" Type="http://schemas.openxmlformats.org/officeDocument/2006/relationships/image" Target="../media/image40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3D5CDCA-9FB7-4BB8-89AF-E54F63E9CC08}" type="datetimeFigureOut">
              <a:rPr lang="en-US"/>
              <a:pPr>
                <a:defRPr/>
              </a:pPr>
              <a:t>11/7/2018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D6292CE-C5D5-4B27-9051-6E726DA553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100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  <p:sp>
        <p:nvSpPr>
          <p:cNvPr id="17410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92921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  <p:sp>
        <p:nvSpPr>
          <p:cNvPr id="70658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2950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693656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cover art 40.jpg"/>
          <p:cNvPicPr>
            <a:picLocks noChangeAspect="1"/>
          </p:cNvPicPr>
          <p:nvPr userDrawn="1"/>
        </p:nvPicPr>
        <p:blipFill>
          <a:blip r:embed="rId2"/>
          <a:srcRect t="7031" b="170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 userDrawn="1"/>
        </p:nvGrpSpPr>
        <p:grpSpPr bwMode="auto">
          <a:xfrm>
            <a:off x="5654675" y="468313"/>
            <a:ext cx="1381125" cy="282575"/>
            <a:chOff x="6693632" y="1852698"/>
            <a:chExt cx="1380564" cy="283882"/>
          </a:xfrm>
        </p:grpSpPr>
        <p:sp>
          <p:nvSpPr>
            <p:cNvPr id="5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57200" y="5540375"/>
            <a:ext cx="8445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9A4CEDED-F37A-4FD3-9B00-C4A25A52EFC7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2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5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8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9FB3E1EA-A7DE-4A06-AAC7-71A82F76526F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19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1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090584C3-3EFE-4291-AEF4-9D89DD1E54B9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3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5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6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5-</a:t>
            </a:r>
            <a:fld id="{D61F184F-616E-4F0F-9F81-0B621952AAE6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8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7071" y="2376204"/>
            <a:ext cx="4876800" cy="4091608"/>
          </a:xfrm>
        </p:spPr>
        <p:txBody>
          <a:bodyPr anchor="t" anchorCtr="1"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0" y="0"/>
            <a:ext cx="17002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285DC653-19B4-40BC-8195-85CD0B0114B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BC584DCD-F49A-470C-AA3E-AEBB81A8F91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8D6A6487-14D1-43CC-88FC-E4492F2DE39D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D11E631E-9D86-476C-B4E0-A2ED37AD1A4E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1B1E7466-FAB7-42F6-9933-FD9947586B39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9CBFD002-DB80-4627-868E-782AF00C6938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8E4F0B21-D664-41DA-9239-91FE3428F8FC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A1386049-F2C4-45A9-9C27-C191C8633A99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9FD51F8A-1C8C-4DF9-A191-C4324B987DBA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980E1CF9-E866-4407-88AA-249413496EBD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225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E1C87DFB-BBA1-4BAE-A60C-DD5575F1302A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fontAlgn="base">
        <a:spcBef>
          <a:spcPct val="0"/>
        </a:spcBef>
        <a:spcAft>
          <a:spcPts val="600"/>
        </a:spcAft>
        <a:buSzPct val="150000"/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9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2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3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1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9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3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13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38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0.e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5.e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5" Type="http://schemas.openxmlformats.org/officeDocument/2006/relationships/oleObject" Target="../embeddings/oleObject22.bin"/><Relationship Id="rId10" Type="http://schemas.openxmlformats.org/officeDocument/2006/relationships/image" Target="../media/image37.emf"/><Relationship Id="rId4" Type="http://schemas.openxmlformats.org/officeDocument/2006/relationships/image" Target="../media/image34.emf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39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41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3906838" y="2376488"/>
            <a:ext cx="4876800" cy="4090987"/>
          </a:xfrm>
        </p:spPr>
        <p:txBody>
          <a:bodyPr/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Network Design in the Supply Chain</a:t>
            </a:r>
          </a:p>
        </p:txBody>
      </p:sp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6005513" y="963613"/>
            <a:ext cx="6985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1148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Understand the role of network design in a supply chain. 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Identify factors influencing supply chain network design decisions. 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Develop a framework for making network design decisions. 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Use optimization for facility location and capacity allocation decisions.</a:t>
            </a:r>
            <a:endParaRPr lang="en-US" sz="28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Network Design Decisions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27950" cy="4610100"/>
          </a:xfrm>
        </p:spPr>
        <p:txBody>
          <a:bodyPr/>
          <a:lstStyle/>
          <a:p>
            <a:r>
              <a:rPr lang="en-US" smtClean="0"/>
              <a:t>Facility role</a:t>
            </a:r>
          </a:p>
          <a:p>
            <a:pPr lvl="1"/>
            <a:r>
              <a:rPr lang="en-US" smtClean="0"/>
              <a:t>What role, what processes?</a:t>
            </a:r>
          </a:p>
          <a:p>
            <a:r>
              <a:rPr lang="en-US" smtClean="0"/>
              <a:t>Facility location</a:t>
            </a:r>
          </a:p>
          <a:p>
            <a:pPr lvl="1"/>
            <a:r>
              <a:rPr lang="en-US" smtClean="0"/>
              <a:t>Where should facilities be located?</a:t>
            </a:r>
          </a:p>
          <a:p>
            <a:r>
              <a:rPr lang="en-US" smtClean="0"/>
              <a:t>Capacity allocation</a:t>
            </a:r>
          </a:p>
          <a:p>
            <a:pPr lvl="1"/>
            <a:r>
              <a:rPr lang="en-US" smtClean="0"/>
              <a:t>How much capacity at each facility?</a:t>
            </a:r>
          </a:p>
          <a:p>
            <a:r>
              <a:rPr lang="en-US" smtClean="0"/>
              <a:t>Market and supply allocation</a:t>
            </a:r>
          </a:p>
          <a:p>
            <a:pPr lvl="1"/>
            <a:r>
              <a:rPr lang="en-US" smtClean="0"/>
              <a:t>What markets? Which supply sources?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Factors Influencing</a:t>
            </a:r>
            <a:br>
              <a:rPr lang="en-US" dirty="0"/>
            </a:br>
            <a:r>
              <a:rPr lang="en-US" dirty="0"/>
              <a:t>Network Design Decisions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27950" cy="4114800"/>
          </a:xfrm>
        </p:spPr>
        <p:txBody>
          <a:bodyPr/>
          <a:lstStyle/>
          <a:p>
            <a:r>
              <a:rPr lang="en-US" smtClean="0"/>
              <a:t>Strategic factors</a:t>
            </a:r>
          </a:p>
          <a:p>
            <a:r>
              <a:rPr lang="en-US" smtClean="0"/>
              <a:t>Technological factors</a:t>
            </a:r>
          </a:p>
          <a:p>
            <a:r>
              <a:rPr lang="en-US" smtClean="0"/>
              <a:t>Macroeconomic factors</a:t>
            </a:r>
          </a:p>
          <a:p>
            <a:pPr lvl="1"/>
            <a:r>
              <a:rPr lang="en-US" smtClean="0"/>
              <a:t>Tariffs and tax incentives</a:t>
            </a:r>
          </a:p>
          <a:p>
            <a:pPr lvl="1"/>
            <a:r>
              <a:rPr lang="en-US" smtClean="0"/>
              <a:t>Exchange-rate and demand risk</a:t>
            </a:r>
          </a:p>
          <a:p>
            <a:pPr lvl="1"/>
            <a:r>
              <a:rPr lang="en-US" smtClean="0"/>
              <a:t>Freight and fuel costs</a:t>
            </a:r>
          </a:p>
          <a:p>
            <a:r>
              <a:rPr lang="en-US" smtClean="0"/>
              <a:t>Political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Factors Influencing</a:t>
            </a:r>
            <a:br>
              <a:rPr lang="en-US" dirty="0"/>
            </a:br>
            <a:r>
              <a:rPr lang="en-US" dirty="0"/>
              <a:t>Network Design Decisions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27950" cy="4673600"/>
          </a:xfrm>
        </p:spPr>
        <p:txBody>
          <a:bodyPr/>
          <a:lstStyle/>
          <a:p>
            <a:r>
              <a:rPr lang="en-US" smtClean="0"/>
              <a:t>Infrastructure factors</a:t>
            </a:r>
          </a:p>
          <a:p>
            <a:r>
              <a:rPr lang="en-US" smtClean="0"/>
              <a:t>Competitive factors</a:t>
            </a:r>
          </a:p>
          <a:p>
            <a:pPr lvl="1"/>
            <a:r>
              <a:rPr lang="en-US" smtClean="0"/>
              <a:t>Positive externalities between firms</a:t>
            </a:r>
          </a:p>
          <a:p>
            <a:pPr lvl="1"/>
            <a:r>
              <a:rPr lang="en-US" smtClean="0"/>
              <a:t>Locating to split the market</a:t>
            </a:r>
          </a:p>
          <a:p>
            <a:r>
              <a:rPr lang="en-US" smtClean="0"/>
              <a:t>Customer response time and local presence</a:t>
            </a:r>
          </a:p>
          <a:p>
            <a:r>
              <a:rPr lang="en-US" smtClean="0"/>
              <a:t>Logistics and facility costs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Competitive Factors</a:t>
            </a:r>
          </a:p>
        </p:txBody>
      </p:sp>
      <p:sp>
        <p:nvSpPr>
          <p:cNvPr id="102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041400"/>
          </a:xfrm>
        </p:spPr>
        <p:txBody>
          <a:bodyPr/>
          <a:lstStyle/>
          <a:p>
            <a:pPr lvl="1"/>
            <a:r>
              <a:rPr lang="en-US" smtClean="0"/>
              <a:t>Positive externalities between firms</a:t>
            </a:r>
          </a:p>
          <a:p>
            <a:pPr lvl="2"/>
            <a:r>
              <a:rPr lang="en-US" smtClean="0"/>
              <a:t>Collocation benefits all</a:t>
            </a: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457200" y="4129088"/>
            <a:ext cx="8229600" cy="1985962"/>
            <a:chOff x="457200" y="4129564"/>
            <a:chExt cx="8229600" cy="1985486"/>
          </a:xfrm>
        </p:grpSpPr>
        <p:sp>
          <p:nvSpPr>
            <p:cNvPr id="1031" name="Content Placeholder 2"/>
            <p:cNvSpPr txBox="1">
              <a:spLocks/>
            </p:cNvSpPr>
            <p:nvPr/>
          </p:nvSpPr>
          <p:spPr bwMode="auto">
            <a:xfrm>
              <a:off x="457200" y="4129564"/>
              <a:ext cx="8229600" cy="1090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742950" lvl="1" indent="-285750">
                <a:spcAft>
                  <a:spcPts val="600"/>
                </a:spcAft>
                <a:buFont typeface="Arial" charset="0"/>
                <a:buChar char="–"/>
              </a:pPr>
              <a:r>
                <a:rPr lang="en-US" sz="2800"/>
                <a:t>Locating to split the market</a:t>
              </a:r>
            </a:p>
            <a:p>
              <a:pPr marL="1143000" lvl="2" indent="-228600">
                <a:spcAft>
                  <a:spcPts val="600"/>
                </a:spcAft>
                <a:buFont typeface="Arial" charset="0"/>
                <a:buChar char="•"/>
              </a:pPr>
              <a:r>
                <a:rPr lang="en-US" sz="2400"/>
                <a:t>Locate to capture largest market share</a:t>
              </a:r>
            </a:p>
          </p:txBody>
        </p:sp>
        <p:graphicFrame>
          <p:nvGraphicFramePr>
            <p:cNvPr id="1025" name="Object 1"/>
            <p:cNvGraphicFramePr>
              <a:graphicFrameLocks noChangeAspect="1"/>
            </p:cNvGraphicFramePr>
            <p:nvPr/>
          </p:nvGraphicFramePr>
          <p:xfrm>
            <a:off x="2279650" y="5340350"/>
            <a:ext cx="4584700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Equation" r:id="rId3" imgW="4571280" imgH="758520" progId="Equation.3">
                    <p:embed/>
                  </p:oleObj>
                </mc:Choice>
                <mc:Fallback>
                  <p:oleObj name="Equation" r:id="rId3" imgW="4571280" imgH="75852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9650" y="5340350"/>
                          <a:ext cx="4584700" cy="774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654800" y="2312988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5-1</a:t>
            </a:r>
          </a:p>
        </p:txBody>
      </p:sp>
      <p:pic>
        <p:nvPicPr>
          <p:cNvPr id="1033" name="Picture 9" descr="FG_05_0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35038" y="2760663"/>
            <a:ext cx="7389812" cy="120173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Framework for Network Design Decisions</a:t>
            </a:r>
            <a:endParaRPr lang="en-US" dirty="0"/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Phase I: Define a Supply Chain Strategy/Design</a:t>
            </a:r>
          </a:p>
          <a:p>
            <a:pPr lvl="1"/>
            <a:r>
              <a:rPr lang="en-US" smtClean="0"/>
              <a:t>Clear definition of the firm’s competitive strategy</a:t>
            </a:r>
          </a:p>
          <a:p>
            <a:pPr lvl="1"/>
            <a:r>
              <a:rPr lang="en-US" smtClean="0"/>
              <a:t>Forecast the likely evolution of global competition</a:t>
            </a:r>
          </a:p>
          <a:p>
            <a:pPr lvl="1"/>
            <a:r>
              <a:rPr lang="en-US" smtClean="0"/>
              <a:t>Identify constraints on available capital</a:t>
            </a:r>
          </a:p>
          <a:p>
            <a:pPr lvl="1"/>
            <a:r>
              <a:rPr lang="en-US" smtClean="0"/>
              <a:t>Determine growth strategy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Framework for Network Design Decisions</a:t>
            </a: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531100" y="127635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5-2</a:t>
            </a:r>
          </a:p>
        </p:txBody>
      </p:sp>
      <p:pic>
        <p:nvPicPr>
          <p:cNvPr id="24581" name="Picture 5" descr="FG_05_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817688"/>
            <a:ext cx="6302375" cy="479583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Framework for Network Design Decisions</a:t>
            </a:r>
            <a:endParaRPr lang="en-US" dirty="0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b="1" smtClean="0"/>
              <a:t>Phase II: Define the Regional Facility Configuration</a:t>
            </a:r>
          </a:p>
          <a:p>
            <a:pPr lvl="1"/>
            <a:r>
              <a:rPr lang="en-US" smtClean="0"/>
              <a:t>Forecast of the demand by country or region</a:t>
            </a:r>
          </a:p>
          <a:p>
            <a:pPr lvl="1"/>
            <a:r>
              <a:rPr lang="en-US" smtClean="0"/>
              <a:t>Economies of scale or scope</a:t>
            </a:r>
          </a:p>
          <a:p>
            <a:pPr lvl="1"/>
            <a:r>
              <a:rPr lang="en-US" smtClean="0"/>
              <a:t>Identify demand risk, exchange-rate risk, political risk, tariffs, requirements for local production, tax incentives, and export or import restrictions</a:t>
            </a:r>
          </a:p>
          <a:p>
            <a:pPr lvl="1"/>
            <a:r>
              <a:rPr lang="en-US" smtClean="0"/>
              <a:t>Identify competitors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Framework for Network Design Decisions</a:t>
            </a:r>
            <a:endParaRPr lang="en-US" dirty="0"/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b="1" smtClean="0"/>
              <a:t>Phase III: Select a Set of Desirable Potential Sites</a:t>
            </a:r>
          </a:p>
          <a:p>
            <a:pPr lvl="1"/>
            <a:r>
              <a:rPr lang="en-US" smtClean="0"/>
              <a:t>Hard infrastructure requirements</a:t>
            </a:r>
          </a:p>
          <a:p>
            <a:pPr lvl="1"/>
            <a:r>
              <a:rPr lang="en-US" smtClean="0"/>
              <a:t>Soft infrastructure requirements</a:t>
            </a:r>
          </a:p>
          <a:p>
            <a:r>
              <a:rPr lang="en-US" b="1" smtClean="0"/>
              <a:t>Phase IV: Location Choices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Models for Facility Location and Capacity Allocation</a:t>
            </a:r>
            <a:endParaRPr lang="en-US" dirty="0"/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Maximize the overall profitability of the supply chain network while providing customers with the appropriate responsiveness</a:t>
            </a:r>
          </a:p>
          <a:p>
            <a:r>
              <a:rPr lang="en-US" smtClean="0"/>
              <a:t>Many trade-offs during network design</a:t>
            </a:r>
          </a:p>
          <a:p>
            <a:r>
              <a:rPr lang="en-US" smtClean="0"/>
              <a:t>Network design models used to decide on locations and capacities and to assign current demand to facilities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Models for Facility Location and Capacity Allocation</a:t>
            </a:r>
            <a:endParaRPr lang="en-US" dirty="0"/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73600"/>
          </a:xfrm>
        </p:spPr>
        <p:txBody>
          <a:bodyPr/>
          <a:lstStyle/>
          <a:p>
            <a:r>
              <a:rPr lang="en-US" sz="2800" smtClean="0"/>
              <a:t>Important information</a:t>
            </a:r>
          </a:p>
          <a:p>
            <a:pPr lvl="1"/>
            <a:r>
              <a:rPr lang="en-US" sz="2400" smtClean="0"/>
              <a:t>Location of supply sources and markets</a:t>
            </a:r>
          </a:p>
          <a:p>
            <a:pPr lvl="1"/>
            <a:r>
              <a:rPr lang="en-US" sz="2400" smtClean="0"/>
              <a:t>Location of potential facility sites</a:t>
            </a:r>
          </a:p>
          <a:p>
            <a:pPr lvl="1"/>
            <a:r>
              <a:rPr lang="en-US" sz="2400" smtClean="0"/>
              <a:t>Demand forecast by market </a:t>
            </a:r>
          </a:p>
          <a:p>
            <a:pPr lvl="1"/>
            <a:r>
              <a:rPr lang="en-US" sz="2400" smtClean="0"/>
              <a:t>Facility, labor, and material costs by site </a:t>
            </a:r>
          </a:p>
          <a:p>
            <a:pPr lvl="1"/>
            <a:r>
              <a:rPr lang="en-US" sz="2400" smtClean="0"/>
              <a:t>Transportation costs between each pair of sites </a:t>
            </a:r>
          </a:p>
          <a:p>
            <a:pPr lvl="1"/>
            <a:r>
              <a:rPr lang="en-US" sz="2400" smtClean="0"/>
              <a:t>Inventory costs by site and as a function of quantity</a:t>
            </a:r>
          </a:p>
          <a:p>
            <a:pPr lvl="1"/>
            <a:r>
              <a:rPr lang="en-US" sz="2400" smtClean="0"/>
              <a:t>Sale price of product in different regions </a:t>
            </a:r>
          </a:p>
          <a:p>
            <a:pPr lvl="1"/>
            <a:r>
              <a:rPr lang="en-US" sz="2400" smtClean="0"/>
              <a:t>Taxes and tariffs </a:t>
            </a:r>
          </a:p>
          <a:p>
            <a:pPr lvl="1"/>
            <a:r>
              <a:rPr lang="en-US" sz="2400" smtClean="0"/>
              <a:t>Desired response time and other service factors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Phase II: Network Optimization Models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518400" y="471805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5-3</a:t>
            </a:r>
          </a:p>
        </p:txBody>
      </p:sp>
      <p:pic>
        <p:nvPicPr>
          <p:cNvPr id="29701" name="Picture 5" descr="FG_05_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79650"/>
            <a:ext cx="8229600" cy="23002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Capacitated Plant Location Model</a:t>
            </a:r>
            <a:endParaRPr lang="en-US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36600" y="1212850"/>
            <a:ext cx="7858125" cy="2152650"/>
            <a:chOff x="736600" y="1212212"/>
            <a:chExt cx="7857513" cy="2152647"/>
          </a:xfrm>
        </p:grpSpPr>
        <p:grpSp>
          <p:nvGrpSpPr>
            <p:cNvPr id="2057" name="Group 14"/>
            <p:cNvGrpSpPr>
              <a:grpSpLocks/>
            </p:cNvGrpSpPr>
            <p:nvPr/>
          </p:nvGrpSpPr>
          <p:grpSpPr bwMode="auto">
            <a:xfrm>
              <a:off x="736600" y="1212212"/>
              <a:ext cx="6718300" cy="2152647"/>
              <a:chOff x="1314450" y="1501776"/>
              <a:chExt cx="6718300" cy="2152647"/>
            </a:xfrm>
          </p:grpSpPr>
          <p:sp>
            <p:nvSpPr>
              <p:cNvPr id="2061" name="TextBox 3"/>
              <p:cNvSpPr txBox="1">
                <a:spLocks noChangeArrowheads="1"/>
              </p:cNvSpPr>
              <p:nvPr/>
            </p:nvSpPr>
            <p:spPr bwMode="auto">
              <a:xfrm>
                <a:off x="1568450" y="1501776"/>
                <a:ext cx="46863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number of potential plant locations/capacity</a:t>
                </a:r>
              </a:p>
            </p:txBody>
          </p:sp>
          <p:graphicFrame>
            <p:nvGraphicFramePr>
              <p:cNvPr id="2049" name="Object 1"/>
              <p:cNvGraphicFramePr>
                <a:graphicFrameLocks noChangeAspect="1"/>
              </p:cNvGraphicFramePr>
              <p:nvPr/>
            </p:nvGraphicFramePr>
            <p:xfrm>
              <a:off x="1314450" y="1580079"/>
              <a:ext cx="279400" cy="1866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7" name="Equation" r:id="rId3" imgW="264960" imgH="1855800" progId="Equation.3">
                      <p:embed/>
                    </p:oleObj>
                  </mc:Choice>
                  <mc:Fallback>
                    <p:oleObj name="Equation" r:id="rId3" imgW="264960" imgH="1855800" progId="Equation.3">
                      <p:embed/>
                      <p:pic>
                        <p:nvPicPr>
                          <p:cNvPr id="0" name="Picture 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14450" y="1580079"/>
                            <a:ext cx="279400" cy="18669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62" name="TextBox 5"/>
              <p:cNvSpPr txBox="1">
                <a:spLocks noChangeArrowheads="1"/>
              </p:cNvSpPr>
              <p:nvPr/>
            </p:nvSpPr>
            <p:spPr bwMode="auto">
              <a:xfrm>
                <a:off x="1568450" y="1806034"/>
                <a:ext cx="39116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number of markets or demand points</a:t>
                </a:r>
              </a:p>
            </p:txBody>
          </p:sp>
          <p:sp>
            <p:nvSpPr>
              <p:cNvPr id="2063" name="TextBox 6"/>
              <p:cNvSpPr txBox="1">
                <a:spLocks noChangeArrowheads="1"/>
              </p:cNvSpPr>
              <p:nvPr/>
            </p:nvSpPr>
            <p:spPr bwMode="auto">
              <a:xfrm>
                <a:off x="1568450" y="2089668"/>
                <a:ext cx="34671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annual demand from market</a:t>
                </a:r>
                <a:r>
                  <a:rPr lang="en-US" sz="140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j</a:t>
                </a:r>
                <a:endParaRPr lang="en-US" sz="1400"/>
              </a:p>
            </p:txBody>
          </p:sp>
          <p:sp>
            <p:nvSpPr>
              <p:cNvPr id="2064" name="TextBox 7"/>
              <p:cNvSpPr txBox="1">
                <a:spLocks noChangeArrowheads="1"/>
              </p:cNvSpPr>
              <p:nvPr/>
            </p:nvSpPr>
            <p:spPr bwMode="auto">
              <a:xfrm>
                <a:off x="1568450" y="2440936"/>
                <a:ext cx="35179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potential capacity of plant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i</a:t>
                </a:r>
                <a:endParaRPr lang="en-US" sz="1400"/>
              </a:p>
            </p:txBody>
          </p:sp>
          <p:sp>
            <p:nvSpPr>
              <p:cNvPr id="2065" name="TextBox 8"/>
              <p:cNvSpPr txBox="1">
                <a:spLocks noChangeArrowheads="1"/>
              </p:cNvSpPr>
              <p:nvPr/>
            </p:nvSpPr>
            <p:spPr bwMode="auto">
              <a:xfrm>
                <a:off x="1568450" y="2809538"/>
                <a:ext cx="45466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annualized fixed cost of keeping plant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1400" i="1"/>
                  <a:t> </a:t>
                </a:r>
                <a:r>
                  <a:rPr lang="en-US" sz="1400"/>
                  <a:t>open</a:t>
                </a:r>
              </a:p>
            </p:txBody>
          </p:sp>
          <p:sp>
            <p:nvSpPr>
              <p:cNvPr id="2066" name="TextBox 9"/>
              <p:cNvSpPr txBox="1">
                <a:spLocks noChangeArrowheads="1"/>
              </p:cNvSpPr>
              <p:nvPr/>
            </p:nvSpPr>
            <p:spPr bwMode="auto">
              <a:xfrm>
                <a:off x="1568450" y="3131203"/>
                <a:ext cx="6464300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cost of producing and shipping one unit from plant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1400" i="1"/>
                  <a:t> </a:t>
                </a:r>
                <a:r>
                  <a:rPr lang="en-US" sz="1400"/>
                  <a:t>to market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1400" i="1"/>
                  <a:t> </a:t>
                </a:r>
                <a:r>
                  <a:rPr lang="en-US" sz="1400"/>
                  <a:t>(cost includes production, inventory, transportation, and tariffs)</a:t>
                </a:r>
              </a:p>
            </p:txBody>
          </p:sp>
        </p:grpSp>
        <p:grpSp>
          <p:nvGrpSpPr>
            <p:cNvPr id="2058" name="Group 18"/>
            <p:cNvGrpSpPr>
              <a:grpSpLocks/>
            </p:cNvGrpSpPr>
            <p:nvPr/>
          </p:nvGrpSpPr>
          <p:grpSpPr bwMode="auto">
            <a:xfrm>
              <a:off x="5505450" y="1555032"/>
              <a:ext cx="3088663" cy="814857"/>
              <a:chOff x="5505450" y="1555032"/>
              <a:chExt cx="3088663" cy="814857"/>
            </a:xfrm>
          </p:grpSpPr>
          <p:graphicFrame>
            <p:nvGraphicFramePr>
              <p:cNvPr id="2050" name="Object 2"/>
              <p:cNvGraphicFramePr>
                <a:graphicFrameLocks noChangeAspect="1"/>
              </p:cNvGraphicFramePr>
              <p:nvPr/>
            </p:nvGraphicFramePr>
            <p:xfrm>
              <a:off x="5505450" y="1555032"/>
              <a:ext cx="190500" cy="596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8" name="Equation" r:id="rId5" imgW="182520" imgH="585000" progId="Equation.3">
                      <p:embed/>
                    </p:oleObj>
                  </mc:Choice>
                  <mc:Fallback>
                    <p:oleObj name="Equation" r:id="rId5" imgW="182520" imgH="585000" progId="Equation.3">
                      <p:embed/>
                      <p:pic>
                        <p:nvPicPr>
                          <p:cNvPr id="0" name="Picture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5450" y="1555032"/>
                            <a:ext cx="190500" cy="5969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59" name="TextBox 16"/>
              <p:cNvSpPr txBox="1">
                <a:spLocks noChangeArrowheads="1"/>
              </p:cNvSpPr>
              <p:nvPr/>
            </p:nvSpPr>
            <p:spPr bwMode="auto">
              <a:xfrm>
                <a:off x="5715000" y="1846669"/>
                <a:ext cx="2729383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quantity shipped from plant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1400" i="1"/>
                  <a:t> </a:t>
                </a:r>
                <a:r>
                  <a:rPr lang="en-US" sz="1400"/>
                  <a:t>to market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j</a:t>
                </a:r>
                <a:endParaRPr lang="en-US" sz="1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60" name="TextBox 17"/>
              <p:cNvSpPr txBox="1">
                <a:spLocks noChangeArrowheads="1"/>
              </p:cNvSpPr>
              <p:nvPr/>
            </p:nvSpPr>
            <p:spPr bwMode="auto">
              <a:xfrm>
                <a:off x="5715000" y="1562637"/>
                <a:ext cx="2879113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266700" indent="-266700"/>
                <a:r>
                  <a:rPr lang="en-US" sz="1400"/>
                  <a:t>=	1 if plant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1400" i="1"/>
                  <a:t> </a:t>
                </a:r>
                <a:r>
                  <a:rPr lang="en-US" sz="1400"/>
                  <a:t>is open, 0 otherwise</a:t>
                </a:r>
                <a:endParaRPr lang="en-US" sz="14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aphicFrame>
        <p:nvGraphicFramePr>
          <p:cNvPr id="20" name="Object 3"/>
          <p:cNvGraphicFramePr>
            <a:graphicFrameLocks noChangeAspect="1"/>
          </p:cNvGraphicFramePr>
          <p:nvPr/>
        </p:nvGraphicFramePr>
        <p:xfrm>
          <a:off x="3067050" y="3429000"/>
          <a:ext cx="2997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7" imgW="2989440" imgH="905040" progId="Equation.3">
                  <p:embed/>
                </p:oleObj>
              </mc:Choice>
              <mc:Fallback>
                <p:oleObj name="Equation" r:id="rId7" imgW="2989440" imgH="905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7050" y="3429000"/>
                        <a:ext cx="29972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447800" y="4343400"/>
            <a:ext cx="4546600" cy="2209800"/>
            <a:chOff x="1447800" y="4343400"/>
            <a:chExt cx="4546600" cy="2209800"/>
          </a:xfrm>
        </p:grpSpPr>
        <p:sp>
          <p:nvSpPr>
            <p:cNvPr id="2056" name="TextBox 20"/>
            <p:cNvSpPr txBox="1">
              <a:spLocks noChangeArrowheads="1"/>
            </p:cNvSpPr>
            <p:nvPr/>
          </p:nvSpPr>
          <p:spPr bwMode="auto">
            <a:xfrm>
              <a:off x="1447800" y="4343400"/>
              <a:ext cx="117269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subject to</a:t>
              </a:r>
            </a:p>
          </p:txBody>
        </p:sp>
        <p:graphicFrame>
          <p:nvGraphicFramePr>
            <p:cNvPr id="2052" name="Object 4"/>
            <p:cNvGraphicFramePr>
              <a:graphicFrameLocks noChangeAspect="1"/>
            </p:cNvGraphicFramePr>
            <p:nvPr/>
          </p:nvGraphicFramePr>
          <p:xfrm>
            <a:off x="3022600" y="4711700"/>
            <a:ext cx="2971800" cy="1841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" name="Equation" r:id="rId9" imgW="2962080" imgH="1828440" progId="Equation.3">
                    <p:embed/>
                  </p:oleObj>
                </mc:Choice>
                <mc:Fallback>
                  <p:oleObj name="Equation" r:id="rId9" imgW="2962080" imgH="182844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2600" y="4711700"/>
                          <a:ext cx="2971800" cy="1841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Capacitated Plant Location Model</a:t>
            </a:r>
            <a:endParaRPr lang="en-US" dirty="0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429500" y="573405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5-4</a:t>
            </a:r>
          </a:p>
        </p:txBody>
      </p:sp>
      <p:pic>
        <p:nvPicPr>
          <p:cNvPr id="32773" name="Picture 5" descr="FG_05_0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38300"/>
            <a:ext cx="8229600" cy="40957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Capacitated Plant Location Model</a:t>
            </a:r>
            <a:endParaRPr lang="en-US" dirty="0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429500" y="5734050"/>
            <a:ext cx="10033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5-5</a:t>
            </a:r>
          </a:p>
        </p:txBody>
      </p:sp>
      <p:pic>
        <p:nvPicPr>
          <p:cNvPr id="33797" name="Picture 5" descr="FG_05_005"/>
          <p:cNvPicPr>
            <a:picLocks noChangeAspect="1" noChangeArrowheads="1"/>
          </p:cNvPicPr>
          <p:nvPr/>
        </p:nvPicPr>
        <p:blipFill>
          <a:blip r:embed="rId2"/>
          <a:srcRect b="22182"/>
          <a:stretch>
            <a:fillRect/>
          </a:stretch>
        </p:blipFill>
        <p:spPr bwMode="auto">
          <a:xfrm>
            <a:off x="1647825" y="1090613"/>
            <a:ext cx="5781675" cy="49514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Capacitated Plant Location Model</a:t>
            </a:r>
            <a:endParaRPr lang="en-US" dirty="0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927850" y="438785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6163" y="2019300"/>
            <a:ext cx="7069137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Phase III: Gravity Location Models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96200" y="6207125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5-6</a:t>
            </a:r>
          </a:p>
        </p:txBody>
      </p:sp>
      <p:pic>
        <p:nvPicPr>
          <p:cNvPr id="35845" name="Picture 5" descr="FG_05_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3163" y="1177925"/>
            <a:ext cx="6173787" cy="52768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Gravity Location Model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181100" y="1417638"/>
            <a:ext cx="69342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901700">
              <a:tabLst>
                <a:tab pos="723900" algn="r"/>
              </a:tabLst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	x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/>
              <a:t>,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/>
              <a:t>:	coordinate location of either a market or supply source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n</a:t>
            </a:r>
          </a:p>
          <a:p>
            <a:pPr marL="901700" indent="-901700">
              <a:tabLst>
                <a:tab pos="723900" algn="r"/>
              </a:tabLst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	F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/>
              <a:t>:	cost of shipping one unit for one mile between the facility and either market or supply source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/>
              <a:t> </a:t>
            </a:r>
          </a:p>
          <a:p>
            <a:pPr marL="901700" indent="-901700">
              <a:tabLst>
                <a:tab pos="723900" algn="r"/>
              </a:tabLst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	D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/>
              <a:t>:	quantity to be shipped between facility and market or supply source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n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38200" y="3135313"/>
            <a:ext cx="73533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/>
              <a:t>(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/>
              <a:t>,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/>
              <a:t>) is the location selected for the facility, the distance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/>
              <a:t> </a:t>
            </a:r>
            <a:r>
              <a:rPr lang="en-US"/>
              <a:t>between the facility at location (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/>
              <a:t>,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/>
              <a:t>) and the supply source or market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/>
              <a:t> </a:t>
            </a:r>
            <a:r>
              <a:rPr lang="en-US"/>
              <a:t>is given by</a:t>
            </a:r>
          </a:p>
        </p:txBody>
      </p:sp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2914650" y="4095750"/>
          <a:ext cx="33147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3" imgW="3300480" imgH="685440" progId="Equation.3">
                  <p:embed/>
                </p:oleObj>
              </mc:Choice>
              <mc:Fallback>
                <p:oleObj name="Equation" r:id="rId3" imgW="3300480" imgH="6854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4650" y="4095750"/>
                        <a:ext cx="3314700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Gravity Location Model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429500" y="5734050"/>
            <a:ext cx="10033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5-7</a:t>
            </a:r>
          </a:p>
        </p:txBody>
      </p:sp>
      <p:pic>
        <p:nvPicPr>
          <p:cNvPr id="38917" name="Picture 5" descr="FG_05_0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4263" y="1285875"/>
            <a:ext cx="6345237" cy="52863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Gravity Location Model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493000" y="5594350"/>
            <a:ext cx="9223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5-1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6600" y="1431925"/>
          <a:ext cx="7696200" cy="40592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3400"/>
                <a:gridCol w="2247900"/>
                <a:gridCol w="1803400"/>
                <a:gridCol w="965200"/>
                <a:gridCol w="875675"/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Sources/Markets</a:t>
                      </a:r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Transportation Cost </a:t>
                      </a:r>
                    </a:p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$/Ton Mile (</a:t>
                      </a:r>
                      <a:r>
                        <a:rPr lang="en-US" sz="16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F</a:t>
                      </a:r>
                      <a:r>
                        <a:rPr lang="en-US" sz="1600" b="1" i="1" kern="1200" baseline="-250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n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600" b="1" dirty="0"/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Quantity in Tons (</a:t>
                      </a:r>
                      <a:r>
                        <a:rPr lang="en-US" sz="16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b="1" i="1" kern="1200" baseline="-250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n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600" b="1" dirty="0"/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Coordinates</a:t>
                      </a:r>
                      <a:endParaRPr lang="en-US" sz="1600" b="1" dirty="0"/>
                    </a:p>
                  </a:txBody>
                  <a:tcPr anchor="b"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b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b"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x</a:t>
                      </a:r>
                      <a:r>
                        <a:rPr lang="en-US" sz="1600" b="1" i="1" kern="1200" baseline="-250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n</a:t>
                      </a:r>
                      <a:endParaRPr lang="en-US" sz="1600" b="1" i="1" baseline="-25000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 smtClean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lang="en-US" sz="1600" b="1" i="1" baseline="-25000" dirty="0" smtClean="0">
                          <a:latin typeface="Times New Roman"/>
                          <a:cs typeface="Times New Roman"/>
                        </a:rPr>
                        <a:t>n</a:t>
                      </a:r>
                      <a:endParaRPr lang="en-US" sz="1600" b="1" i="1" baseline="-25000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Supply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sources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Buffalo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0.90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700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1,200</a:t>
                      </a:r>
                      <a:endParaRPr lang="en-US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Memphis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0.95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250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600</a:t>
                      </a:r>
                      <a:endParaRPr lang="en-US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St. Louis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0.85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225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825</a:t>
                      </a:r>
                      <a:endParaRPr lang="en-US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Markets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Atlanta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1.50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600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500</a:t>
                      </a:r>
                      <a:endParaRPr lang="en-US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Boston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1.50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1,050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1,200</a:t>
                      </a:r>
                      <a:endParaRPr lang="en-US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Jacksonville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1.50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800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300</a:t>
                      </a:r>
                      <a:endParaRPr lang="en-US" sz="1600" dirty="0"/>
                    </a:p>
                  </a:txBody>
                  <a:tcPr/>
                </a:tc>
              </a:tr>
              <a:tr h="15494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Philadelphia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1.50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925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975</a:t>
                      </a:r>
                      <a:endParaRPr lang="en-US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New York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1.50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300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1,000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 smtClean="0"/>
                        <a:t>	1,080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400300" y="5645150"/>
            <a:ext cx="4273550" cy="749300"/>
            <a:chOff x="1117600" y="5734050"/>
            <a:chExt cx="4273550" cy="749300"/>
          </a:xfrm>
        </p:grpSpPr>
        <p:sp>
          <p:nvSpPr>
            <p:cNvPr id="4161" name="TextBox 6"/>
            <p:cNvSpPr txBox="1">
              <a:spLocks noChangeArrowheads="1"/>
            </p:cNvSpPr>
            <p:nvPr/>
          </p:nvSpPr>
          <p:spPr bwMode="auto">
            <a:xfrm>
              <a:off x="1117600" y="5905500"/>
              <a:ext cx="263534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Total transportation cost </a:t>
              </a:r>
            </a:p>
          </p:txBody>
        </p:sp>
        <p:graphicFrame>
          <p:nvGraphicFramePr>
            <p:cNvPr id="4097" name="Object 1"/>
            <p:cNvGraphicFramePr>
              <a:graphicFrameLocks noChangeAspect="1"/>
            </p:cNvGraphicFramePr>
            <p:nvPr/>
          </p:nvGraphicFramePr>
          <p:xfrm>
            <a:off x="3752850" y="5734050"/>
            <a:ext cx="1638300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" name="Equation" r:id="rId3" imgW="1627200" imgH="740520" progId="Equation.3">
                    <p:embed/>
                  </p:oleObj>
                </mc:Choice>
                <mc:Fallback>
                  <p:oleObj name="Equation" r:id="rId3" imgW="1627200" imgH="74052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2850" y="5734050"/>
                          <a:ext cx="1638300" cy="749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Gravity Location Model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200900" y="6230938"/>
            <a:ext cx="10033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5-8</a:t>
            </a:r>
          </a:p>
        </p:txBody>
      </p:sp>
      <p:pic>
        <p:nvPicPr>
          <p:cNvPr id="41989" name="Picture 5" descr="FG_05_008"/>
          <p:cNvPicPr>
            <a:picLocks noChangeAspect="1" noChangeArrowheads="1"/>
          </p:cNvPicPr>
          <p:nvPr/>
        </p:nvPicPr>
        <p:blipFill>
          <a:blip r:embed="rId2"/>
          <a:srcRect b="16364"/>
          <a:stretch>
            <a:fillRect/>
          </a:stretch>
        </p:blipFill>
        <p:spPr bwMode="auto">
          <a:xfrm>
            <a:off x="1747838" y="1417638"/>
            <a:ext cx="5811837" cy="46958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Gravity Location Model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239000" y="4144963"/>
            <a:ext cx="10033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7575" y="2362200"/>
            <a:ext cx="73247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Gravity Location Model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774700" y="1600200"/>
            <a:ext cx="7683500" cy="1092200"/>
          </a:xfrm>
        </p:spPr>
        <p:txBody>
          <a:bodyPr/>
          <a:lstStyle/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 smtClean="0"/>
              <a:t>For each supply source or market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smtClean="0"/>
              <a:t>, evaluate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US" sz="2400" smtClean="0"/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 smtClean="0"/>
              <a:t>Obtain a new location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x’</a:t>
            </a:r>
            <a:r>
              <a:rPr lang="en-US" sz="2400" smtClean="0"/>
              <a:t>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400" smtClean="0"/>
              <a:t>’) for the facility, where</a:t>
            </a:r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2266950" y="2800350"/>
          <a:ext cx="4610100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3" imgW="4598640" imgH="1782720" progId="Equation.3">
                  <p:embed/>
                </p:oleObj>
              </mc:Choice>
              <mc:Fallback>
                <p:oleObj name="Equation" r:id="rId3" imgW="4598640" imgH="178272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2800350"/>
                        <a:ext cx="4610100" cy="179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774700" y="4991100"/>
            <a:ext cx="7531100" cy="10922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0"/>
              </a:spcBef>
              <a:spcAft>
                <a:spcPts val="600"/>
              </a:spcAft>
              <a:buSzPct val="150000"/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buSzPct val="100000"/>
              <a:buFont typeface="+mj-lt"/>
              <a:buAutoNum type="arabicPeriod" startAt="3"/>
              <a:defRPr/>
            </a:pPr>
            <a:r>
              <a:rPr lang="en-US" sz="2400" dirty="0" smtClean="0"/>
              <a:t>If </a:t>
            </a:r>
            <a:r>
              <a:rPr lang="en-US" sz="2400" dirty="0"/>
              <a:t>the new location (</a:t>
            </a:r>
            <a:r>
              <a:rPr lang="en-US" sz="2400" i="1" dirty="0" smtClean="0">
                <a:latin typeface="Times New Roman"/>
                <a:cs typeface="Times New Roman"/>
              </a:rPr>
              <a:t>x</a:t>
            </a:r>
            <a:r>
              <a:rPr lang="en-US" sz="2400" dirty="0" smtClean="0"/>
              <a:t>’ </a:t>
            </a:r>
            <a:r>
              <a:rPr lang="en-US" sz="2400" dirty="0"/>
              <a:t>, </a:t>
            </a:r>
            <a:r>
              <a:rPr lang="en-US" sz="2400" i="1" dirty="0" smtClean="0">
                <a:latin typeface="Times New Roman"/>
                <a:cs typeface="Times New Roman"/>
              </a:rPr>
              <a:t>y</a:t>
            </a:r>
            <a:r>
              <a:rPr lang="en-US" sz="2400" i="1" dirty="0" smtClean="0"/>
              <a:t>’</a:t>
            </a:r>
            <a:r>
              <a:rPr lang="en-US" sz="2400" dirty="0" smtClean="0"/>
              <a:t> </a:t>
            </a:r>
            <a:r>
              <a:rPr lang="en-US" sz="2400" dirty="0"/>
              <a:t>) is almost the same </a:t>
            </a:r>
            <a:r>
              <a:rPr lang="en-US" sz="2400" dirty="0" smtClean="0"/>
              <a:t>as</a:t>
            </a:r>
            <a:br>
              <a:rPr lang="en-US" sz="2400" dirty="0" smtClean="0"/>
            </a:br>
            <a:r>
              <a:rPr lang="en-US" sz="2400" dirty="0" smtClean="0"/>
              <a:t>(</a:t>
            </a:r>
            <a:r>
              <a:rPr lang="en-US" sz="2400" i="1" dirty="0">
                <a:latin typeface="Times New Roman"/>
                <a:cs typeface="Times New Roman"/>
              </a:rPr>
              <a:t>x</a:t>
            </a:r>
            <a:r>
              <a:rPr lang="en-US" sz="2400" dirty="0"/>
              <a:t>, </a:t>
            </a:r>
            <a:r>
              <a:rPr lang="en-US" sz="2400" i="1" dirty="0">
                <a:latin typeface="Times New Roman"/>
                <a:cs typeface="Times New Roman"/>
              </a:rPr>
              <a:t>y</a:t>
            </a:r>
            <a:r>
              <a:rPr lang="en-US" sz="2400" dirty="0"/>
              <a:t>) stop. Otherwise, set (</a:t>
            </a:r>
            <a:r>
              <a:rPr lang="en-US" sz="2400" i="1" dirty="0">
                <a:latin typeface="Times New Roman"/>
                <a:cs typeface="Times New Roman"/>
              </a:rPr>
              <a:t>x</a:t>
            </a:r>
            <a:r>
              <a:rPr lang="en-US" sz="2400" dirty="0"/>
              <a:t>, </a:t>
            </a:r>
            <a:r>
              <a:rPr lang="en-US" sz="2400" i="1" dirty="0">
                <a:latin typeface="Times New Roman"/>
                <a:cs typeface="Times New Roman"/>
              </a:rPr>
              <a:t>y</a:t>
            </a:r>
            <a:r>
              <a:rPr lang="en-US" sz="2400" dirty="0"/>
              <a:t>) </a:t>
            </a:r>
            <a:r>
              <a:rPr lang="en-US" sz="2400" dirty="0" smtClean="0"/>
              <a:t>= </a:t>
            </a:r>
            <a:r>
              <a:rPr lang="en-US" sz="2400" dirty="0"/>
              <a:t>(</a:t>
            </a:r>
            <a:r>
              <a:rPr lang="en-US" sz="2400" i="1" dirty="0" smtClean="0">
                <a:latin typeface="Times New Roman"/>
                <a:cs typeface="Times New Roman"/>
              </a:rPr>
              <a:t>x</a:t>
            </a:r>
            <a:r>
              <a:rPr lang="en-US" sz="2400" dirty="0" smtClean="0"/>
              <a:t>’ </a:t>
            </a:r>
            <a:r>
              <a:rPr lang="en-US" sz="2400" dirty="0"/>
              <a:t>, </a:t>
            </a:r>
            <a:r>
              <a:rPr lang="en-US" sz="2400" i="1" dirty="0" smtClean="0">
                <a:latin typeface="Times New Roman"/>
                <a:cs typeface="Times New Roman"/>
              </a:rPr>
              <a:t>y</a:t>
            </a:r>
            <a:r>
              <a:rPr lang="en-US" sz="2400" dirty="0" smtClean="0"/>
              <a:t>’ </a:t>
            </a:r>
            <a:r>
              <a:rPr lang="en-US" sz="2400" dirty="0"/>
              <a:t>) and go to step </a:t>
            </a:r>
            <a:r>
              <a:rPr lang="en-US" sz="2400" dirty="0" smtClean="0"/>
              <a:t>1</a:t>
            </a:r>
            <a:endParaRPr lang="en-US" sz="2400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Phase IV: Network Optimization Models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8300" y="1939925"/>
          <a:ext cx="8458200" cy="39322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37574"/>
                <a:gridCol w="842026"/>
                <a:gridCol w="839106"/>
                <a:gridCol w="879968"/>
                <a:gridCol w="840566"/>
                <a:gridCol w="840566"/>
                <a:gridCol w="958771"/>
                <a:gridCol w="1109812"/>
                <a:gridCol w="1109812"/>
              </a:tblGrid>
              <a:tr h="637541">
                <a:tc rowSpan="2">
                  <a:txBody>
                    <a:bodyPr/>
                    <a:lstStyle/>
                    <a:p>
                      <a:r>
                        <a:rPr lang="en-US" sz="1400" b="1" dirty="0" smtClean="0"/>
                        <a:t>Supply City</a:t>
                      </a:r>
                      <a:endParaRPr lang="en-US" sz="1400" b="1" dirty="0"/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Demand City </a:t>
                      </a:r>
                      <a:b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Production and Transportation Cost </a:t>
                      </a:r>
                      <a:b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 Thousand Units (Thousand $)</a:t>
                      </a:r>
                      <a:endParaRPr lang="en-US" sz="14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b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Monthly</a:t>
                      </a:r>
                    </a:p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Capacity (Thousand Units) </a:t>
                      </a:r>
                      <a:r>
                        <a:rPr lang="en-US" sz="14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K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Monthly Fixed Cost (Thousand $) </a:t>
                      </a:r>
                      <a:r>
                        <a:rPr lang="en-US" sz="14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f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Atlanta</a:t>
                      </a:r>
                      <a:endParaRPr lang="en-US" sz="1400" b="1" dirty="0"/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Boston</a:t>
                      </a:r>
                      <a:endParaRPr lang="en-US" sz="1400" b="1" dirty="0"/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Chicago</a:t>
                      </a:r>
                      <a:endParaRPr lang="en-US" sz="1400" b="1" dirty="0"/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Denver</a:t>
                      </a:r>
                      <a:endParaRPr lang="en-US" sz="1400" b="1" dirty="0"/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Omaha</a:t>
                      </a:r>
                      <a:endParaRPr lang="en-US" sz="1400" b="1" dirty="0"/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Portland</a:t>
                      </a:r>
                      <a:endParaRPr lang="en-US" sz="1400" b="1" dirty="0"/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i="1" dirty="0"/>
                    </a:p>
                  </a:txBody>
                  <a:tcPr anchor="b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i="1" dirty="0"/>
                    </a:p>
                  </a:txBody>
                  <a:tcPr anchor="b"/>
                </a:tc>
              </a:tr>
              <a:tr h="15557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Baltimore</a:t>
                      </a:r>
                      <a:endParaRPr lang="en-US" sz="14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1,675</a:t>
                      </a:r>
                      <a:endParaRPr lang="en-US" sz="14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400</a:t>
                      </a:r>
                      <a:endParaRPr lang="en-US" sz="14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985</a:t>
                      </a:r>
                      <a:endParaRPr lang="en-US" sz="14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1,630</a:t>
                      </a:r>
                      <a:endParaRPr lang="en-US" sz="14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1,160</a:t>
                      </a:r>
                      <a:endParaRPr lang="en-US" sz="14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2,800</a:t>
                      </a:r>
                      <a:endParaRPr lang="en-US" sz="14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18</a:t>
                      </a:r>
                      <a:endParaRPr lang="en-US" sz="14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7,650</a:t>
                      </a:r>
                      <a:endParaRPr lang="en-US" sz="14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5557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Cheyenne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1,460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1,940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970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495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3,500</a:t>
                      </a:r>
                      <a:endParaRPr lang="en-US" sz="1400" dirty="0"/>
                    </a:p>
                  </a:txBody>
                  <a:tcPr/>
                </a:tc>
              </a:tr>
              <a:tr h="15557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Salt Lake City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1,925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2,400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1,450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500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950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800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5,000</a:t>
                      </a:r>
                      <a:endParaRPr lang="en-US" sz="1400" dirty="0"/>
                    </a:p>
                  </a:txBody>
                  <a:tcPr/>
                </a:tc>
              </a:tr>
              <a:tr h="15557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Memphis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380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1,355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543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1,045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665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2,321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4,100</a:t>
                      </a:r>
                      <a:endParaRPr lang="en-US" sz="1400" dirty="0"/>
                    </a:p>
                  </a:txBody>
                  <a:tcPr/>
                </a:tc>
              </a:tr>
              <a:tr h="15557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Wichita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922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1,646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700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508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311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1,797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2,200</a:t>
                      </a:r>
                      <a:endParaRPr lang="en-US" sz="1400" dirty="0"/>
                    </a:p>
                  </a:txBody>
                  <a:tcPr/>
                </a:tc>
              </a:tr>
              <a:tr h="15557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Monthly demand (thousand units) </a:t>
                      </a:r>
                      <a:r>
                        <a:rPr lang="en-US" sz="1400" i="1" dirty="0" smtClean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en-US" sz="1400" i="1" baseline="-25000" dirty="0" smtClean="0">
                          <a:latin typeface="Times New Roman"/>
                          <a:cs typeface="Times New Roman"/>
                        </a:rPr>
                        <a:t>j</a:t>
                      </a:r>
                      <a:endParaRPr lang="en-US" sz="1400" i="1" baseline="-250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14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11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785100" y="5759450"/>
            <a:ext cx="9223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5-2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Network Optimization Models</a:t>
            </a:r>
          </a:p>
        </p:txBody>
      </p:sp>
      <p:sp>
        <p:nvSpPr>
          <p:cNvPr id="6149" name="Content Placeholder 2"/>
          <p:cNvSpPr>
            <a:spLocks noGrp="1"/>
          </p:cNvSpPr>
          <p:nvPr>
            <p:ph idx="1"/>
          </p:nvPr>
        </p:nvSpPr>
        <p:spPr>
          <a:xfrm>
            <a:off x="457200" y="1397000"/>
            <a:ext cx="8229600" cy="685800"/>
          </a:xfrm>
        </p:spPr>
        <p:txBody>
          <a:bodyPr/>
          <a:lstStyle/>
          <a:p>
            <a:r>
              <a:rPr lang="en-US" smtClean="0"/>
              <a:t>Allocating demand to production facilities</a:t>
            </a:r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990600" y="2224088"/>
            <a:ext cx="7048500" cy="1619250"/>
            <a:chOff x="736600" y="2190112"/>
            <a:chExt cx="7048501" cy="1619367"/>
          </a:xfrm>
        </p:grpSpPr>
        <p:sp>
          <p:nvSpPr>
            <p:cNvPr id="6153" name="TextBox 4"/>
            <p:cNvSpPr txBox="1">
              <a:spLocks noChangeArrowheads="1"/>
            </p:cNvSpPr>
            <p:nvPr/>
          </p:nvSpPr>
          <p:spPr bwMode="auto">
            <a:xfrm>
              <a:off x="990600" y="2190112"/>
              <a:ext cx="2705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66700" indent="-266700"/>
              <a:r>
                <a:rPr lang="en-US" sz="1400"/>
                <a:t>=	number of factory locations</a:t>
              </a:r>
            </a:p>
          </p:txBody>
        </p:sp>
        <p:graphicFrame>
          <p:nvGraphicFramePr>
            <p:cNvPr id="6145" name="Object 1"/>
            <p:cNvGraphicFramePr>
              <a:graphicFrameLocks noChangeAspect="1"/>
            </p:cNvGraphicFramePr>
            <p:nvPr/>
          </p:nvGraphicFramePr>
          <p:xfrm>
            <a:off x="736600" y="2272779"/>
            <a:ext cx="279400" cy="1536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1" name="Equation" r:id="rId3" imgW="264960" imgH="1526760" progId="Equation.3">
                    <p:embed/>
                  </p:oleObj>
                </mc:Choice>
                <mc:Fallback>
                  <p:oleObj name="Equation" r:id="rId3" imgW="264960" imgH="152676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6600" y="2272779"/>
                          <a:ext cx="279400" cy="1536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54" name="TextBox 6"/>
            <p:cNvSpPr txBox="1">
              <a:spLocks noChangeArrowheads="1"/>
            </p:cNvSpPr>
            <p:nvPr/>
          </p:nvSpPr>
          <p:spPr bwMode="auto">
            <a:xfrm>
              <a:off x="990600" y="2494370"/>
              <a:ext cx="39116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66700" indent="-266700"/>
              <a:r>
                <a:rPr lang="en-US" sz="1400"/>
                <a:t>=	number of markets or demand points</a:t>
              </a:r>
            </a:p>
          </p:txBody>
        </p:sp>
        <p:sp>
          <p:nvSpPr>
            <p:cNvPr id="6155" name="TextBox 7"/>
            <p:cNvSpPr txBox="1">
              <a:spLocks noChangeArrowheads="1"/>
            </p:cNvSpPr>
            <p:nvPr/>
          </p:nvSpPr>
          <p:spPr bwMode="auto">
            <a:xfrm>
              <a:off x="990600" y="2778004"/>
              <a:ext cx="3467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66700" indent="-266700"/>
              <a:r>
                <a:rPr lang="en-US" sz="1400"/>
                <a:t>=	annual demand from market</a:t>
              </a:r>
              <a:r>
                <a:rPr lang="en-US" sz="140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i="1">
                  <a:latin typeface="Times New Roman" pitchFamily="18" charset="0"/>
                  <a:cs typeface="Times New Roman" pitchFamily="18" charset="0"/>
                </a:rPr>
                <a:t>j</a:t>
              </a:r>
              <a:endParaRPr lang="en-US" sz="1400"/>
            </a:p>
          </p:txBody>
        </p:sp>
        <p:sp>
          <p:nvSpPr>
            <p:cNvPr id="6156" name="TextBox 8"/>
            <p:cNvSpPr txBox="1">
              <a:spLocks noChangeArrowheads="1"/>
            </p:cNvSpPr>
            <p:nvPr/>
          </p:nvSpPr>
          <p:spPr bwMode="auto">
            <a:xfrm>
              <a:off x="990600" y="3129272"/>
              <a:ext cx="35179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66700" indent="-266700"/>
              <a:r>
                <a:rPr lang="en-US" sz="1400"/>
                <a:t>=	capacity of factory </a:t>
              </a:r>
              <a:r>
                <a:rPr lang="en-US" sz="1400" i="1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sz="1400"/>
            </a:p>
          </p:txBody>
        </p:sp>
        <p:sp>
          <p:nvSpPr>
            <p:cNvPr id="6157" name="TextBox 10"/>
            <p:cNvSpPr txBox="1">
              <a:spLocks noChangeArrowheads="1"/>
            </p:cNvSpPr>
            <p:nvPr/>
          </p:nvSpPr>
          <p:spPr bwMode="auto">
            <a:xfrm>
              <a:off x="990600" y="3480873"/>
              <a:ext cx="56134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66700" indent="-266700"/>
              <a:r>
                <a:rPr lang="en-US" sz="1400"/>
                <a:t>=	cost of producing and shipping one unit from factory </a:t>
              </a:r>
              <a:r>
                <a:rPr lang="en-US" sz="1400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1400" i="1"/>
                <a:t> </a:t>
              </a:r>
              <a:r>
                <a:rPr lang="en-US" sz="1400"/>
                <a:t>to market </a:t>
              </a:r>
              <a:r>
                <a:rPr lang="en-US" sz="1400" i="1">
                  <a:latin typeface="Times New Roman" pitchFamily="18" charset="0"/>
                  <a:cs typeface="Times New Roman" pitchFamily="18" charset="0"/>
                </a:rPr>
                <a:t>j</a:t>
              </a:r>
              <a:endParaRPr lang="en-US" sz="1400"/>
            </a:p>
          </p:txBody>
        </p:sp>
        <p:sp>
          <p:nvSpPr>
            <p:cNvPr id="6158" name="TextBox 13"/>
            <p:cNvSpPr txBox="1">
              <a:spLocks noChangeArrowheads="1"/>
            </p:cNvSpPr>
            <p:nvPr/>
          </p:nvSpPr>
          <p:spPr bwMode="auto">
            <a:xfrm>
              <a:off x="5239309" y="2540537"/>
              <a:ext cx="254579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444500" indent="-444500"/>
              <a:r>
                <a:rPr lang="en-US" sz="1400" i="1"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400" i="1" baseline="-25000">
                  <a:latin typeface="Times New Roman" pitchFamily="18" charset="0"/>
                  <a:cs typeface="Times New Roman" pitchFamily="18" charset="0"/>
                </a:rPr>
                <a:t>ij</a:t>
              </a:r>
              <a:r>
                <a:rPr lang="en-US" sz="1400"/>
                <a:t>  =	quantity shipped from factory </a:t>
              </a:r>
              <a:r>
                <a:rPr lang="en-US" sz="1400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1400" i="1"/>
                <a:t> </a:t>
              </a:r>
              <a:r>
                <a:rPr lang="en-US" sz="1400"/>
                <a:t>to market </a:t>
              </a:r>
              <a:r>
                <a:rPr lang="en-US" sz="1400" i="1">
                  <a:latin typeface="Times New Roman" pitchFamily="18" charset="0"/>
                  <a:cs typeface="Times New Roman" pitchFamily="18" charset="0"/>
                </a:rPr>
                <a:t>j</a:t>
              </a:r>
              <a:endParaRPr lang="en-US" sz="1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1143000" y="4205288"/>
            <a:ext cx="6889750" cy="2055812"/>
            <a:chOff x="1409700" y="4255532"/>
            <a:chExt cx="6889750" cy="2056368"/>
          </a:xfrm>
        </p:grpSpPr>
        <p:graphicFrame>
          <p:nvGraphicFramePr>
            <p:cNvPr id="6146" name="Object 2"/>
            <p:cNvGraphicFramePr>
              <a:graphicFrameLocks noChangeAspect="1"/>
            </p:cNvGraphicFramePr>
            <p:nvPr/>
          </p:nvGraphicFramePr>
          <p:xfrm>
            <a:off x="1409700" y="4255532"/>
            <a:ext cx="1752600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2" name="Equation" r:id="rId5" imgW="1737000" imgH="905040" progId="Equation.3">
                    <p:embed/>
                  </p:oleObj>
                </mc:Choice>
                <mc:Fallback>
                  <p:oleObj name="Equation" r:id="rId5" imgW="1737000" imgH="90504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9700" y="4255532"/>
                          <a:ext cx="1752600" cy="914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52" name="TextBox 16"/>
            <p:cNvSpPr txBox="1">
              <a:spLocks noChangeArrowheads="1"/>
            </p:cNvSpPr>
            <p:nvPr/>
          </p:nvSpPr>
          <p:spPr bwMode="auto">
            <a:xfrm>
              <a:off x="3810000" y="4255532"/>
              <a:ext cx="117269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subject to</a:t>
              </a:r>
            </a:p>
          </p:txBody>
        </p:sp>
        <p:graphicFrame>
          <p:nvGraphicFramePr>
            <p:cNvPr id="6147" name="Object 3"/>
            <p:cNvGraphicFramePr>
              <a:graphicFrameLocks noChangeAspect="1"/>
            </p:cNvGraphicFramePr>
            <p:nvPr/>
          </p:nvGraphicFramePr>
          <p:xfrm>
            <a:off x="5137150" y="4445000"/>
            <a:ext cx="3162300" cy="1866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3" name="Equation" r:id="rId7" imgW="3153960" imgH="1855800" progId="Equation.3">
                    <p:embed/>
                  </p:oleObj>
                </mc:Choice>
                <mc:Fallback>
                  <p:oleObj name="Equation" r:id="rId7" imgW="3153960" imgH="18558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37150" y="4445000"/>
                          <a:ext cx="3162300" cy="1866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Network Optimization Models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85800"/>
          </a:xfrm>
        </p:spPr>
        <p:txBody>
          <a:bodyPr/>
          <a:lstStyle/>
          <a:p>
            <a:r>
              <a:rPr lang="en-US" smtClean="0"/>
              <a:t>Optimal demand allocation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76300" y="2592388"/>
          <a:ext cx="7531100" cy="2225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2700"/>
                <a:gridCol w="1003300"/>
                <a:gridCol w="838200"/>
                <a:gridCol w="800100"/>
                <a:gridCol w="977900"/>
                <a:gridCol w="850900"/>
                <a:gridCol w="836616"/>
                <a:gridCol w="941388"/>
              </a:tblGrid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Atlanta</a:t>
                      </a:r>
                      <a:endParaRPr 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Boston</a:t>
                      </a:r>
                      <a:endParaRPr 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Chicago</a:t>
                      </a:r>
                      <a:endParaRPr 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Denver</a:t>
                      </a:r>
                      <a:endParaRPr 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Omaha</a:t>
                      </a:r>
                      <a:endParaRPr 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Portland</a:t>
                      </a:r>
                      <a:endParaRPr 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TelecomOne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Baltimore 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Memphis 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Wichita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HighOptic</a:t>
                      </a:r>
                      <a:endParaRPr lang="en-US" sz="1400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Salt Lake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Cheyenne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483475" y="506095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5-3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Capacitated Plant Location Model</a:t>
            </a:r>
            <a:endParaRPr lang="en-US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82700"/>
          </a:xfrm>
        </p:spPr>
        <p:txBody>
          <a:bodyPr/>
          <a:lstStyle/>
          <a:p>
            <a:r>
              <a:rPr lang="en-US" smtClean="0"/>
              <a:t>Merge the companies</a:t>
            </a:r>
          </a:p>
          <a:p>
            <a:r>
              <a:rPr lang="en-US" smtClean="0"/>
              <a:t>Solve using location-specific costs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78038" y="3186113"/>
            <a:ext cx="49974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33400" indent="-533400">
              <a:tabLst>
                <a:tab pos="266700" algn="l"/>
              </a:tabLst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/>
              <a:t>	=	1 if factory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/>
              <a:t> </a:t>
            </a:r>
            <a:r>
              <a:rPr lang="en-US"/>
              <a:t>is open, 0 otherwise</a:t>
            </a:r>
          </a:p>
          <a:p>
            <a:pPr marL="533400" indent="-533400">
              <a:tabLst>
                <a:tab pos="266700" algn="l"/>
              </a:tabLst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/>
              <a:t>=	quantity shipped from factory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/>
              <a:t> </a:t>
            </a:r>
            <a:r>
              <a:rPr lang="en-US"/>
              <a:t>to market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j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Object 1"/>
          <p:cNvGraphicFramePr>
            <a:graphicFrameLocks noChangeAspect="1"/>
          </p:cNvGraphicFramePr>
          <p:nvPr/>
        </p:nvGraphicFramePr>
        <p:xfrm>
          <a:off x="3067050" y="4025900"/>
          <a:ext cx="2997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3" imgW="2989440" imgH="905040" progId="Equation.3">
                  <p:embed/>
                </p:oleObj>
              </mc:Choice>
              <mc:Fallback>
                <p:oleObj name="Equation" r:id="rId3" imgW="2989440" imgH="9050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7050" y="4025900"/>
                        <a:ext cx="29972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Capacitated Plant Location Model</a:t>
            </a: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239000" y="6011863"/>
            <a:ext cx="10033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5-9</a:t>
            </a:r>
          </a:p>
        </p:txBody>
      </p:sp>
      <p:pic>
        <p:nvPicPr>
          <p:cNvPr id="52229" name="Picture 5" descr="FG_05_0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65300"/>
            <a:ext cx="8229600" cy="4114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Capacitated Plant Location Model</a:t>
            </a: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048500" y="6253163"/>
            <a:ext cx="1103313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5-10</a:t>
            </a:r>
          </a:p>
        </p:txBody>
      </p:sp>
      <p:pic>
        <p:nvPicPr>
          <p:cNvPr id="53253" name="Picture 5" descr="FG_05_010"/>
          <p:cNvPicPr>
            <a:picLocks noChangeAspect="1" noChangeArrowheads="1"/>
          </p:cNvPicPr>
          <p:nvPr/>
        </p:nvPicPr>
        <p:blipFill>
          <a:blip r:embed="rId2"/>
          <a:srcRect b="20000"/>
          <a:stretch>
            <a:fillRect/>
          </a:stretch>
        </p:blipFill>
        <p:spPr bwMode="auto">
          <a:xfrm>
            <a:off x="1752600" y="1212850"/>
            <a:ext cx="5732463" cy="48799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Capacitated Plant Location Model</a:t>
            </a: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391400" y="4144963"/>
            <a:ext cx="1103313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5-10</a:t>
            </a:r>
          </a:p>
        </p:txBody>
      </p:sp>
      <p:pic>
        <p:nvPicPr>
          <p:cNvPr id="54278" name="Picture 6" descr="FG_05_010"/>
          <p:cNvPicPr>
            <a:picLocks noChangeAspect="1" noChangeArrowheads="1"/>
          </p:cNvPicPr>
          <p:nvPr/>
        </p:nvPicPr>
        <p:blipFill>
          <a:blip r:embed="rId2"/>
          <a:srcRect t="77272"/>
          <a:stretch>
            <a:fillRect/>
          </a:stretch>
        </p:blipFill>
        <p:spPr bwMode="auto">
          <a:xfrm>
            <a:off x="720725" y="2003425"/>
            <a:ext cx="7634288" cy="184626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Capacitated Plant Location Model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239000" y="5973763"/>
            <a:ext cx="1090613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5-11</a:t>
            </a:r>
          </a:p>
        </p:txBody>
      </p:sp>
      <p:pic>
        <p:nvPicPr>
          <p:cNvPr id="55301" name="Picture 5" descr="FG_05_0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96975"/>
            <a:ext cx="8027988" cy="47767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Capacitated Model With </a:t>
            </a:r>
            <a:br>
              <a:rPr lang="en-US" dirty="0" smtClean="0"/>
            </a:br>
            <a:r>
              <a:rPr lang="en-US" dirty="0" smtClean="0"/>
              <a:t>Single Sourcing</a:t>
            </a:r>
            <a:endParaRPr lang="en-US" dirty="0"/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58900"/>
          </a:xfrm>
        </p:spPr>
        <p:txBody>
          <a:bodyPr/>
          <a:lstStyle/>
          <a:p>
            <a:r>
              <a:rPr lang="en-US" smtClean="0"/>
              <a:t>Market supplied by only one factory</a:t>
            </a:r>
          </a:p>
          <a:p>
            <a:r>
              <a:rPr lang="en-US" smtClean="0"/>
              <a:t>Modify decision variables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078038" y="2792413"/>
            <a:ext cx="5803900" cy="1652587"/>
            <a:chOff x="2077567" y="2792420"/>
            <a:chExt cx="5803993" cy="1652580"/>
          </a:xfrm>
        </p:grpSpPr>
        <p:sp>
          <p:nvSpPr>
            <p:cNvPr id="8200" name="TextBox 3"/>
            <p:cNvSpPr txBox="1">
              <a:spLocks noChangeArrowheads="1"/>
            </p:cNvSpPr>
            <p:nvPr/>
          </p:nvSpPr>
          <p:spPr bwMode="auto">
            <a:xfrm>
              <a:off x="2077567" y="2792420"/>
              <a:ext cx="5803993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533400" indent="-533400">
                <a:tabLst>
                  <a:tab pos="266700" algn="l"/>
                </a:tabLst>
              </a:pPr>
              <a:r>
                <a:rPr lang="en-US" i="1"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i="1" baseline="-2500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/>
                <a:t>	=	1 if factory </a:t>
              </a:r>
              <a:r>
                <a:rPr lang="en-US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i="1"/>
                <a:t> </a:t>
              </a:r>
              <a:r>
                <a:rPr lang="en-US"/>
                <a:t>is open, 0 otherwise</a:t>
              </a:r>
            </a:p>
            <a:p>
              <a:pPr marL="533400" indent="-533400">
                <a:tabLst>
                  <a:tab pos="266700" algn="l"/>
                </a:tabLst>
              </a:pPr>
              <a:r>
                <a:rPr lang="en-US" i="1"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i="1" baseline="-25000">
                  <a:latin typeface="Times New Roman" pitchFamily="18" charset="0"/>
                  <a:cs typeface="Times New Roman" pitchFamily="18" charset="0"/>
                </a:rPr>
                <a:t>ij</a:t>
              </a:r>
              <a:r>
                <a:rPr lang="en-US">
                  <a:latin typeface="Times New Roman" pitchFamily="18" charset="0"/>
                  <a:cs typeface="Times New Roman" pitchFamily="18" charset="0"/>
                </a:rPr>
                <a:t>	</a:t>
              </a:r>
              <a:r>
                <a:rPr lang="en-US"/>
                <a:t>=	1 if market </a:t>
              </a:r>
              <a:r>
                <a:rPr lang="en-US" i="1">
                  <a:latin typeface="Times New Roman" pitchFamily="18" charset="0"/>
                  <a:cs typeface="Times New Roman" pitchFamily="18" charset="0"/>
                </a:rPr>
                <a:t>j</a:t>
              </a:r>
              <a:r>
                <a:rPr lang="en-US" i="1"/>
                <a:t> </a:t>
              </a:r>
              <a:r>
                <a:rPr lang="en-US"/>
                <a:t>is supplied by factory </a:t>
              </a:r>
              <a:r>
                <a:rPr lang="en-US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en-US"/>
                <a:t> 0 otherwise</a:t>
              </a: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8193" name="Object 1"/>
            <p:cNvGraphicFramePr>
              <a:graphicFrameLocks noChangeAspect="1"/>
            </p:cNvGraphicFramePr>
            <p:nvPr/>
          </p:nvGraphicFramePr>
          <p:xfrm>
            <a:off x="2984500" y="3530600"/>
            <a:ext cx="3162300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7" name="Equation" r:id="rId3" imgW="3153960" imgH="905040" progId="Equation.3">
                    <p:embed/>
                  </p:oleObj>
                </mc:Choice>
                <mc:Fallback>
                  <p:oleObj name="Equation" r:id="rId3" imgW="3153960" imgH="90504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4500" y="3530600"/>
                          <a:ext cx="3162300" cy="914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447800" y="4343400"/>
            <a:ext cx="4413250" cy="2209800"/>
            <a:chOff x="1447800" y="4343400"/>
            <a:chExt cx="4413250" cy="2209800"/>
          </a:xfrm>
        </p:grpSpPr>
        <p:sp>
          <p:nvSpPr>
            <p:cNvPr id="8199" name="TextBox 5"/>
            <p:cNvSpPr txBox="1">
              <a:spLocks noChangeArrowheads="1"/>
            </p:cNvSpPr>
            <p:nvPr/>
          </p:nvSpPr>
          <p:spPr bwMode="auto">
            <a:xfrm>
              <a:off x="1447800" y="4343400"/>
              <a:ext cx="117269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subject to</a:t>
              </a:r>
            </a:p>
          </p:txBody>
        </p:sp>
        <p:graphicFrame>
          <p:nvGraphicFramePr>
            <p:cNvPr id="8194" name="Object 2"/>
            <p:cNvGraphicFramePr>
              <a:graphicFrameLocks noChangeAspect="1"/>
            </p:cNvGraphicFramePr>
            <p:nvPr/>
          </p:nvGraphicFramePr>
          <p:xfrm>
            <a:off x="3155950" y="4711700"/>
            <a:ext cx="2705100" cy="1841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8" name="Equation" r:id="rId5" imgW="2697120" imgH="1828440" progId="Equation.3">
                    <p:embed/>
                  </p:oleObj>
                </mc:Choice>
                <mc:Fallback>
                  <p:oleObj name="Equation" r:id="rId5" imgW="2697120" imgH="182844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5950" y="4711700"/>
                          <a:ext cx="2705100" cy="1841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3" name="Picture 5" descr="FG_05_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5900" y="1417638"/>
            <a:ext cx="6173788" cy="5029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Capacitated Model With </a:t>
            </a:r>
            <a:br>
              <a:rPr lang="en-US" dirty="0"/>
            </a:br>
            <a:r>
              <a:rPr lang="en-US" dirty="0"/>
              <a:t>Single Sourcing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997700" y="6164263"/>
            <a:ext cx="1103313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5-12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Capacitated Model With </a:t>
            </a:r>
            <a:br>
              <a:rPr lang="en-US" dirty="0"/>
            </a:br>
            <a:r>
              <a:rPr lang="en-US" dirty="0"/>
              <a:t>Single Sourcing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82700"/>
          </a:xfrm>
        </p:spPr>
        <p:txBody>
          <a:bodyPr/>
          <a:lstStyle/>
          <a:p>
            <a:r>
              <a:rPr lang="en-US" smtClean="0"/>
              <a:t>Optimal network configuration with single sourcing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76300" y="3036888"/>
          <a:ext cx="7531100" cy="23733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2700"/>
                <a:gridCol w="1003300"/>
                <a:gridCol w="838200"/>
                <a:gridCol w="800100"/>
                <a:gridCol w="977900"/>
                <a:gridCol w="850900"/>
                <a:gridCol w="836616"/>
                <a:gridCol w="941388"/>
              </a:tblGrid>
              <a:tr h="37084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Open/</a:t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/>
                        <a:t>Closed</a:t>
                      </a:r>
                      <a:endParaRPr lang="en-US" sz="1400" b="1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Atlanta</a:t>
                      </a:r>
                      <a:endParaRPr lang="en-US" sz="1400" b="1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Boston</a:t>
                      </a:r>
                      <a:endParaRPr lang="en-US" sz="1400" b="1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Chicago</a:t>
                      </a:r>
                      <a:endParaRPr lang="en-US" sz="1400" b="1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Denver</a:t>
                      </a:r>
                      <a:endParaRPr lang="en-US" sz="1400" b="1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Omaha</a:t>
                      </a:r>
                      <a:endParaRPr lang="en-US" sz="1400" b="1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Portland</a:t>
                      </a:r>
                      <a:endParaRPr lang="en-US" sz="1400" b="1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Baltimore 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Closed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Cheyenne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Closed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Salt Lake</a:t>
                      </a:r>
                      <a:endParaRPr lang="en-US" sz="1400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Open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Memphis 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Open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Wichita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Open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483475" y="550545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5-4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Locating Plants and Warehouses Simultaneously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0900" y="1917700"/>
            <a:ext cx="7439025" cy="383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239000" y="5973763"/>
            <a:ext cx="1103313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5-13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Locating Plants and Warehouses Simultaneously</a:t>
            </a:r>
            <a:endParaRPr lang="en-US" dirty="0"/>
          </a:p>
        </p:txBody>
      </p:sp>
      <p:sp>
        <p:nvSpPr>
          <p:cNvPr id="6144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47700"/>
          </a:xfrm>
        </p:spPr>
        <p:txBody>
          <a:bodyPr/>
          <a:lstStyle/>
          <a:p>
            <a:r>
              <a:rPr lang="en-US" smtClean="0"/>
              <a:t>Model inputs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96900" y="2336800"/>
            <a:ext cx="8140700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i="1"/>
              <a:t> 	</a:t>
            </a:r>
            <a:r>
              <a:rPr lang="en-US"/>
              <a:t>=	number of markets or demand points 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/>
              <a:t> 	</a:t>
            </a:r>
            <a:r>
              <a:rPr lang="en-US"/>
              <a:t>=	number of potential factory locations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i="1"/>
              <a:t> 	</a:t>
            </a:r>
            <a:r>
              <a:rPr lang="en-US"/>
              <a:t>=	number of suppliers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i="1"/>
              <a:t> 	</a:t>
            </a:r>
            <a:r>
              <a:rPr lang="en-US"/>
              <a:t>=	number of potential warehouse locations 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/>
              <a:t> 	</a:t>
            </a:r>
            <a:r>
              <a:rPr lang="en-US"/>
              <a:t>=	annual demand from customer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j 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/>
              <a:t> 	</a:t>
            </a:r>
            <a:r>
              <a:rPr lang="en-US"/>
              <a:t>=	potential capacity of factory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i="1"/>
              <a:t> 	</a:t>
            </a:r>
            <a:r>
              <a:rPr lang="en-US"/>
              <a:t>=	supply capacity at supplier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h 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i="1"/>
              <a:t> 	</a:t>
            </a:r>
            <a:r>
              <a:rPr lang="en-US"/>
              <a:t>=	potential warehouse capacity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/>
              <a:t> 	</a:t>
            </a:r>
            <a:r>
              <a:rPr lang="en-US"/>
              <a:t>=	fixed cost of locating a plant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 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i="1"/>
              <a:t> 	</a:t>
            </a:r>
            <a:r>
              <a:rPr lang="en-US"/>
              <a:t>=	fixed cost of locating a warehouse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hi</a:t>
            </a:r>
            <a:r>
              <a:rPr lang="en-US" i="1"/>
              <a:t> 	</a:t>
            </a:r>
            <a:r>
              <a:rPr lang="en-US"/>
              <a:t>=	cost of shipping one unit from supply source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i="1"/>
              <a:t> </a:t>
            </a:r>
            <a:r>
              <a:rPr lang="en-US"/>
              <a:t>to factory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 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i="1"/>
              <a:t> 	</a:t>
            </a:r>
            <a:r>
              <a:rPr lang="en-US"/>
              <a:t>=	cost of producing and shipping one unit from factory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/>
              <a:t> </a:t>
            </a:r>
            <a:r>
              <a:rPr lang="en-US"/>
              <a:t>to warehouse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 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ej</a:t>
            </a:r>
            <a:r>
              <a:rPr lang="en-US" i="1"/>
              <a:t> 	</a:t>
            </a:r>
            <a:r>
              <a:rPr lang="en-US"/>
              <a:t>=	cost of shipping one unit from warehouse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i="1"/>
              <a:t> </a:t>
            </a:r>
            <a:r>
              <a:rPr lang="en-US"/>
              <a:t>to customer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j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Locating Plants and Warehouses Simultaneously</a:t>
            </a:r>
            <a:endParaRPr lang="en-US" dirty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20800"/>
          </a:xfrm>
        </p:spPr>
        <p:txBody>
          <a:bodyPr/>
          <a:lstStyle/>
          <a:p>
            <a:r>
              <a:rPr lang="en-US" sz="2800" smtClean="0"/>
              <a:t>Goal is to identify plant and warehouse locations and quantities shipped that minimize the total fixed and variable costs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257300" y="3186113"/>
            <a:ext cx="66294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/>
              <a:t>	=</a:t>
            </a:r>
            <a:r>
              <a:rPr lang="en-US"/>
              <a:t>	1 if factory is located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/>
              <a:t>, 0 otherwise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i="1"/>
              <a:t>	=	</a:t>
            </a:r>
            <a:r>
              <a:rPr lang="en-US"/>
              <a:t>1 if warehouse is located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/>
              <a:t>, 0 otherwise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ej</a:t>
            </a:r>
            <a:r>
              <a:rPr lang="en-US" i="1"/>
              <a:t> 	=</a:t>
            </a:r>
            <a:r>
              <a:rPr lang="en-US"/>
              <a:t>	quantity shipped from warehouse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i="1"/>
              <a:t> </a:t>
            </a:r>
            <a:r>
              <a:rPr lang="en-US"/>
              <a:t>to market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j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i="1"/>
              <a:t>	=	</a:t>
            </a:r>
            <a:r>
              <a:rPr lang="en-US"/>
              <a:t>quantity shipped from factory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/>
              <a:t> </a:t>
            </a:r>
            <a:r>
              <a:rPr lang="en-US"/>
              <a:t>to warehouse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hi</a:t>
            </a:r>
            <a:r>
              <a:rPr lang="en-US" i="1"/>
              <a:t>	=	</a:t>
            </a:r>
            <a:r>
              <a:rPr lang="en-US"/>
              <a:t>quantity shipped from supplier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i="1"/>
              <a:t> </a:t>
            </a:r>
            <a:r>
              <a:rPr lang="en-US"/>
              <a:t>to factory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1771650" y="4914900"/>
          <a:ext cx="56007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Equation" r:id="rId3" imgW="5586120" imgH="905040" progId="Equation.3">
                  <p:embed/>
                </p:oleObj>
              </mc:Choice>
              <mc:Fallback>
                <p:oleObj name="Equation" r:id="rId3" imgW="5586120" imgH="9050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1650" y="4914900"/>
                        <a:ext cx="56007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Locating Plants and Warehouses Simultaneously</a:t>
            </a:r>
            <a:endParaRPr lang="en-US" dirty="0"/>
          </a:p>
        </p:txBody>
      </p:sp>
      <p:sp>
        <p:nvSpPr>
          <p:cNvPr id="1024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930400" cy="5969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2400" smtClean="0"/>
              <a:t>subject to</a:t>
            </a: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1181100" y="2540000"/>
            <a:ext cx="7099300" cy="3257550"/>
            <a:chOff x="1181100" y="2540000"/>
            <a:chExt cx="7099300" cy="3257550"/>
          </a:xfrm>
        </p:grpSpPr>
        <p:graphicFrame>
          <p:nvGraphicFramePr>
            <p:cNvPr id="10241" name="Object 1"/>
            <p:cNvGraphicFramePr>
              <a:graphicFrameLocks noChangeAspect="1"/>
            </p:cNvGraphicFramePr>
            <p:nvPr/>
          </p:nvGraphicFramePr>
          <p:xfrm>
            <a:off x="1181100" y="2540000"/>
            <a:ext cx="2578100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5" name="Equation" r:id="rId3" imgW="2568960" imgH="740520" progId="Equation.3">
                    <p:embed/>
                  </p:oleObj>
                </mc:Choice>
                <mc:Fallback>
                  <p:oleObj name="Equation" r:id="rId3" imgW="2568960" imgH="74052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1100" y="2540000"/>
                          <a:ext cx="2578100" cy="749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2" name="Object 2"/>
            <p:cNvGraphicFramePr>
              <a:graphicFrameLocks noChangeAspect="1"/>
            </p:cNvGraphicFramePr>
            <p:nvPr/>
          </p:nvGraphicFramePr>
          <p:xfrm>
            <a:off x="1181100" y="3367617"/>
            <a:ext cx="3251200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6" name="Equation" r:id="rId5" imgW="3236400" imgH="740520" progId="Equation.3">
                    <p:embed/>
                  </p:oleObj>
                </mc:Choice>
                <mc:Fallback>
                  <p:oleObj name="Equation" r:id="rId5" imgW="3236400" imgH="74052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1100" y="3367617"/>
                          <a:ext cx="3251200" cy="749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3" name="Object 3"/>
            <p:cNvGraphicFramePr>
              <a:graphicFrameLocks noChangeAspect="1"/>
            </p:cNvGraphicFramePr>
            <p:nvPr/>
          </p:nvGraphicFramePr>
          <p:xfrm>
            <a:off x="1181100" y="4195234"/>
            <a:ext cx="2781300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7" name="Equation" r:id="rId7" imgW="2770200" imgH="740520" progId="Equation.3">
                    <p:embed/>
                  </p:oleObj>
                </mc:Choice>
                <mc:Fallback>
                  <p:oleObj name="Equation" r:id="rId7" imgW="2770200" imgH="74052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1100" y="4195234"/>
                          <a:ext cx="2781300" cy="749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4" name="Object 4"/>
            <p:cNvGraphicFramePr>
              <a:graphicFrameLocks noChangeAspect="1"/>
            </p:cNvGraphicFramePr>
            <p:nvPr/>
          </p:nvGraphicFramePr>
          <p:xfrm>
            <a:off x="1181100" y="5022850"/>
            <a:ext cx="3238500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8" name="Equation" r:id="rId9" imgW="3227400" imgH="758520" progId="Equation.3">
                    <p:embed/>
                  </p:oleObj>
                </mc:Choice>
                <mc:Fallback>
                  <p:oleObj name="Equation" r:id="rId9" imgW="3227400" imgH="75852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1100" y="5022850"/>
                          <a:ext cx="3238500" cy="774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5" name="Object 5"/>
            <p:cNvGraphicFramePr>
              <a:graphicFrameLocks noChangeAspect="1"/>
            </p:cNvGraphicFramePr>
            <p:nvPr/>
          </p:nvGraphicFramePr>
          <p:xfrm>
            <a:off x="5473700" y="2540000"/>
            <a:ext cx="2806700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9" name="Equation" r:id="rId11" imgW="2797560" imgH="758520" progId="Equation.3">
                    <p:embed/>
                  </p:oleObj>
                </mc:Choice>
                <mc:Fallback>
                  <p:oleObj name="Equation" r:id="rId11" imgW="2797560" imgH="75852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73700" y="2540000"/>
                          <a:ext cx="2806700" cy="774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6" name="Object 6"/>
            <p:cNvGraphicFramePr>
              <a:graphicFrameLocks noChangeAspect="1"/>
            </p:cNvGraphicFramePr>
            <p:nvPr/>
          </p:nvGraphicFramePr>
          <p:xfrm>
            <a:off x="5473700" y="3367617"/>
            <a:ext cx="2667000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0" name="Equation" r:id="rId13" imgW="2651400" imgH="740520" progId="Equation.3">
                    <p:embed/>
                  </p:oleObj>
                </mc:Choice>
                <mc:Fallback>
                  <p:oleObj name="Equation" r:id="rId13" imgW="2651400" imgH="74052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73700" y="3367617"/>
                          <a:ext cx="2667000" cy="749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5473700" y="4368800"/>
            <a:ext cx="27813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1" name="Equation" r:id="rId15" imgW="2770200" imgH="429480" progId="Equation.3">
                    <p:embed/>
                  </p:oleObj>
                </mc:Choice>
                <mc:Fallback>
                  <p:oleObj name="Equation" r:id="rId15" imgW="2770200" imgH="42948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73700" y="4368800"/>
                          <a:ext cx="27813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Accounting for Taxes, Tariffs, and Customer Requirements</a:t>
            </a:r>
          </a:p>
        </p:txBody>
      </p:sp>
      <p:sp>
        <p:nvSpPr>
          <p:cNvPr id="11268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2120900"/>
          </a:xfrm>
        </p:spPr>
        <p:txBody>
          <a:bodyPr/>
          <a:lstStyle/>
          <a:p>
            <a:r>
              <a:rPr lang="en-US" sz="2800" smtClean="0"/>
              <a:t>A supply chain network should maximize profits after tariffs and taxes while meeting customer service requirements</a:t>
            </a:r>
          </a:p>
          <a:p>
            <a:r>
              <a:rPr lang="en-US" sz="2800" smtClean="0"/>
              <a:t>Modified objective and constraint</a:t>
            </a:r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2368550" y="3911600"/>
          <a:ext cx="44069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Equation" r:id="rId3" imgW="4397400" imgH="905040" progId="Equation.3">
                  <p:embed/>
                </p:oleObj>
              </mc:Choice>
              <mc:Fallback>
                <p:oleObj name="Equation" r:id="rId3" imgW="4397400" imgH="9050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8550" y="3911600"/>
                        <a:ext cx="44069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2990850" y="4946650"/>
          <a:ext cx="31623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Equation" r:id="rId5" imgW="3153960" imgH="868320" progId="Equation.3">
                  <p:embed/>
                </p:oleObj>
              </mc:Choice>
              <mc:Fallback>
                <p:oleObj name="Equation" r:id="rId5" imgW="3153960" imgH="8683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0850" y="4946650"/>
                        <a:ext cx="3162300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Making Network Design Decisions In Practice</a:t>
            </a:r>
            <a:endParaRPr lang="en-US" dirty="0"/>
          </a:p>
        </p:txBody>
      </p:sp>
      <p:sp>
        <p:nvSpPr>
          <p:cNvPr id="68610" name="Content Placeholder 2"/>
          <p:cNvSpPr>
            <a:spLocks noGrp="1"/>
          </p:cNvSpPr>
          <p:nvPr>
            <p:ph idx="1"/>
          </p:nvPr>
        </p:nvSpPr>
        <p:spPr>
          <a:xfrm>
            <a:off x="927100" y="1752600"/>
            <a:ext cx="7442200" cy="4525963"/>
          </a:xfrm>
        </p:spPr>
        <p:txBody>
          <a:bodyPr/>
          <a:lstStyle/>
          <a:p>
            <a:r>
              <a:rPr lang="en-US" i="1" smtClean="0"/>
              <a:t>Do not underestimate the life span of facilities</a:t>
            </a:r>
          </a:p>
          <a:p>
            <a:r>
              <a:rPr lang="en-US" i="1" smtClean="0"/>
              <a:t>Do not gloss over the cultural implications</a:t>
            </a:r>
          </a:p>
          <a:p>
            <a:r>
              <a:rPr lang="en-US" i="1" smtClean="0"/>
              <a:t>Do not ignore quality-of-life issues</a:t>
            </a:r>
          </a:p>
          <a:p>
            <a:r>
              <a:rPr lang="en-US" i="1" smtClean="0"/>
              <a:t>Focus on tariffs and tax incentives when locating facilities</a:t>
            </a:r>
            <a:endParaRPr lang="en-US" smtClean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Summary of Learning Objectives</a:t>
            </a: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27950" cy="4800600"/>
          </a:xfrm>
        </p:spPr>
        <p:txBody>
          <a:bodyPr/>
          <a:lstStyle/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en-US" smtClean="0"/>
              <a:t>Understand the role of network design in a supply chain</a:t>
            </a: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en-US" smtClean="0"/>
              <a:t>Identify factors influencing supply chain network design decisions</a:t>
            </a: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en-US" smtClean="0"/>
              <a:t>Develop a framework for making network design decisions</a:t>
            </a:r>
          </a:p>
          <a:p>
            <a:pPr marL="514350" indent="-514350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en-US" smtClean="0"/>
              <a:t>Use optimization for facility location and capacity allocation decisions</a:t>
            </a: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 descr="copyrig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3225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762000" y="4492625"/>
            <a:ext cx="8382000" cy="1069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All rights reserved. No part of this publication may be reproduced, stored in a retrieval system, or transmitted, in any form or by any means, electronic, mechanical, photocopying, recording, or otherwise, without the prior written permission of the publisher. </a:t>
            </a:r>
          </a:p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Printed in the United States of America.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1061</Words>
  <Application>Microsoft Office PowerPoint</Application>
  <PresentationFormat>On-screen Show (4:3)</PresentationFormat>
  <Paragraphs>377</Paragraphs>
  <Slides>43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Calibri</vt:lpstr>
      <vt:lpstr>Copperplate Gothic Bold</vt:lpstr>
      <vt:lpstr>Helvetica</vt:lpstr>
      <vt:lpstr>Times New Roman</vt:lpstr>
      <vt:lpstr>1_Office Theme</vt:lpstr>
      <vt:lpstr>Equation</vt:lpstr>
      <vt:lpstr>Network Design in the Supply Chain</vt:lpstr>
      <vt:lpstr>Learning Objectives</vt:lpstr>
      <vt:lpstr>Network Design Decisions</vt:lpstr>
      <vt:lpstr>Factors Influencing Network Design Decisions</vt:lpstr>
      <vt:lpstr>Factors Influencing Network Design Decisions</vt:lpstr>
      <vt:lpstr>Competitive Factors</vt:lpstr>
      <vt:lpstr>Framework for Network Design Decisions</vt:lpstr>
      <vt:lpstr>Framework for Network Design Decisions</vt:lpstr>
      <vt:lpstr>Framework for Network Design Decisions</vt:lpstr>
      <vt:lpstr>Framework for Network Design Decisions</vt:lpstr>
      <vt:lpstr>Models for Facility Location and Capacity Allocation</vt:lpstr>
      <vt:lpstr>Models for Facility Location and Capacity Allocation</vt:lpstr>
      <vt:lpstr>Phase II: Network Optimization Models</vt:lpstr>
      <vt:lpstr>Capacitated Plant Location Model</vt:lpstr>
      <vt:lpstr>Capacitated Plant Location Model</vt:lpstr>
      <vt:lpstr>Capacitated Plant Location Model</vt:lpstr>
      <vt:lpstr>Capacitated Plant Location Model</vt:lpstr>
      <vt:lpstr>Phase III: Gravity Location Models</vt:lpstr>
      <vt:lpstr>Gravity Location Model</vt:lpstr>
      <vt:lpstr>Gravity Location Model</vt:lpstr>
      <vt:lpstr>Gravity Location Model</vt:lpstr>
      <vt:lpstr>Gravity Location Model</vt:lpstr>
      <vt:lpstr>Gravity Location Model</vt:lpstr>
      <vt:lpstr>Gravity Location Model</vt:lpstr>
      <vt:lpstr>Phase IV: Network Optimization Models</vt:lpstr>
      <vt:lpstr>Network Optimization Models</vt:lpstr>
      <vt:lpstr>Network Optimization Models</vt:lpstr>
      <vt:lpstr>Capacitated Plant Location Model</vt:lpstr>
      <vt:lpstr>Capacitated Plant Location Model</vt:lpstr>
      <vt:lpstr>Capacitated Plant Location Model</vt:lpstr>
      <vt:lpstr>Capacitated Plant Location Model</vt:lpstr>
      <vt:lpstr>Capacitated Plant Location Model</vt:lpstr>
      <vt:lpstr>Capacitated Model With  Single Sourcing</vt:lpstr>
      <vt:lpstr>Capacitated Model With  Single Sourcing</vt:lpstr>
      <vt:lpstr>Capacitated Model With  Single Sourcing</vt:lpstr>
      <vt:lpstr>Locating Plants and Warehouses Simultaneously</vt:lpstr>
      <vt:lpstr>Locating Plants and Warehouses Simultaneously</vt:lpstr>
      <vt:lpstr>Locating Plants and Warehouses Simultaneously</vt:lpstr>
      <vt:lpstr>Locating Plants and Warehouses Simultaneously</vt:lpstr>
      <vt:lpstr>Accounting for Taxes, Tariffs, and Customer Requirements</vt:lpstr>
      <vt:lpstr>Making Network Design Decisions In Practice</vt:lpstr>
      <vt:lpstr>Summary of Learning Objectives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5 - Network Design in the Supply Chain</dc:subject>
  <dc:creator>Jeff Heyl</dc:creator>
  <cp:keywords/>
  <dc:description/>
  <cp:lastModifiedBy>Jaryono Angga Widagdo</cp:lastModifiedBy>
  <cp:revision>18</cp:revision>
  <dcterms:created xsi:type="dcterms:W3CDTF">2012-01-08T09:40:37Z</dcterms:created>
  <dcterms:modified xsi:type="dcterms:W3CDTF">2018-11-08T02:59:02Z</dcterms:modified>
  <cp:category/>
</cp:coreProperties>
</file>