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7B7B"/>
    <a:srgbClr val="8787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8" autoAdjust="0"/>
    <p:restoredTop sz="99676" autoAdjust="0"/>
  </p:normalViewPr>
  <p:slideViewPr>
    <p:cSldViewPr snapToGrid="0" snapToObjects="1">
      <p:cViewPr varScale="1">
        <p:scale>
          <a:sx n="43" d="100"/>
          <a:sy n="43" d="100"/>
        </p:scale>
        <p:origin x="1242" y="42"/>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2" descr="chopra cover art 40.jpg"/>
          <p:cNvPicPr>
            <a:picLocks noChangeAspect="1"/>
          </p:cNvPicPr>
          <p:nvPr userDrawn="1"/>
        </p:nvPicPr>
        <p:blipFill>
          <a:blip r:embed="rId2"/>
          <a:srcRect t="7031" b="17024"/>
          <a:stretch>
            <a:fillRect/>
          </a:stretch>
        </p:blipFill>
        <p:spPr bwMode="auto">
          <a:xfrm>
            <a:off x="0" y="0"/>
            <a:ext cx="9144000" cy="6858000"/>
          </a:xfrm>
          <a:prstGeom prst="rect">
            <a:avLst/>
          </a:prstGeom>
          <a:noFill/>
          <a:ln w="9525">
            <a:noFill/>
            <a:miter lim="800000"/>
            <a:headEnd/>
            <a:tailEnd/>
          </a:ln>
        </p:spPr>
      </p:pic>
      <p:grpSp>
        <p:nvGrpSpPr>
          <p:cNvPr id="4" name="Group 3"/>
          <p:cNvGrpSpPr>
            <a:grpSpLocks/>
          </p:cNvGrpSpPr>
          <p:nvPr userDrawn="1"/>
        </p:nvGrpSpPr>
        <p:grpSpPr bwMode="auto">
          <a:xfrm>
            <a:off x="5654675" y="468313"/>
            <a:ext cx="1381125" cy="282575"/>
            <a:chOff x="6693632" y="1852698"/>
            <a:chExt cx="1380564" cy="283882"/>
          </a:xfrm>
        </p:grpSpPr>
        <p:sp>
          <p:nvSpPr>
            <p:cNvPr id="5" name="Rectangle 10"/>
            <p:cNvSpPr/>
            <p:nvPr userDrawn="1"/>
          </p:nvSpPr>
          <p:spPr>
            <a:xfrm>
              <a:off x="6693632" y="1852698"/>
              <a:ext cx="284048" cy="283882"/>
            </a:xfrm>
            <a:prstGeom prst="rect">
              <a:avLst/>
            </a:prstGeom>
            <a:solidFill>
              <a:srgbClr val="87878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11"/>
            <p:cNvSpPr/>
            <p:nvPr userDrawn="1"/>
          </p:nvSpPr>
          <p:spPr>
            <a:xfrm>
              <a:off x="7242684" y="1852698"/>
              <a:ext cx="282460" cy="283882"/>
            </a:xfrm>
            <a:prstGeom prst="rect">
              <a:avLst/>
            </a:prstGeom>
            <a:solidFill>
              <a:srgbClr val="87878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12"/>
            <p:cNvSpPr/>
            <p:nvPr userDrawn="1"/>
          </p:nvSpPr>
          <p:spPr>
            <a:xfrm>
              <a:off x="7790149" y="1852698"/>
              <a:ext cx="284047" cy="283882"/>
            </a:xfrm>
            <a:prstGeom prst="rect">
              <a:avLst/>
            </a:prstGeom>
            <a:solidFill>
              <a:srgbClr val="87878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grpSp>
      <p:sp>
        <p:nvSpPr>
          <p:cNvPr id="8" name="Rectangle 17"/>
          <p:cNvSpPr>
            <a:spLocks noChangeArrowheads="1"/>
          </p:cNvSpPr>
          <p:nvPr userDrawn="1"/>
        </p:nvSpPr>
        <p:spPr bwMode="gray">
          <a:xfrm>
            <a:off x="0" y="6400800"/>
            <a:ext cx="9144000" cy="479425"/>
          </a:xfrm>
          <a:prstGeom prst="rect">
            <a:avLst/>
          </a:prstGeom>
          <a:solidFill>
            <a:srgbClr val="FF553C"/>
          </a:solidFill>
          <a:ln w="9525" algn="ctr">
            <a:noFill/>
            <a:miter lim="800000"/>
            <a:headEnd/>
            <a:tailEnd/>
          </a:ln>
          <a:effectLst/>
        </p:spPr>
        <p:txBody>
          <a:bodyPr wrap="none" lIns="0" tIns="0" rIns="0" bIns="0" anchor="ctr"/>
          <a:lstStyle/>
          <a:p>
            <a:pPr>
              <a:defRPr/>
            </a:pPr>
            <a:endParaRPr lang="en-US"/>
          </a:p>
        </p:txBody>
      </p:sp>
      <p:sp>
        <p:nvSpPr>
          <p:cNvPr id="9" name="Rectangle 5"/>
          <p:cNvSpPr>
            <a:spLocks noChangeArrowheads="1"/>
          </p:cNvSpPr>
          <p:nvPr userDrawn="1"/>
        </p:nvSpPr>
        <p:spPr bwMode="auto">
          <a:xfrm>
            <a:off x="457200" y="5540375"/>
            <a:ext cx="8445500" cy="701675"/>
          </a:xfrm>
          <a:prstGeom prst="rect">
            <a:avLst/>
          </a:prstGeom>
          <a:noFill/>
          <a:ln>
            <a:noFill/>
          </a:ln>
          <a:effectLst/>
          <a:extLst>
            <a:ext uri="{909E8E84-426E-40dd-AFC4-6F175D3DCCD1}"/>
            <a:ext uri="{91240B29-F687-4f45-9708-019B960494DF}"/>
            <a:ext uri="{AF507438-7753-43e0-B8FC-AC1667EBCBE1}"/>
          </a:extLst>
        </p:spPr>
        <p:txBody>
          <a:bodyPr>
            <a:spAutoFit/>
          </a:bodyPr>
          <a:lstStyle/>
          <a:p>
            <a:pPr defTabSz="914400">
              <a:defRPr/>
            </a:pPr>
            <a:r>
              <a:rPr lang="en-US" sz="2000" b="1" i="1">
                <a:solidFill>
                  <a:srgbClr val="7B7B7B"/>
                </a:solidFill>
                <a:cs typeface="Helvetica" pitchFamily="34" charset="0"/>
              </a:rPr>
              <a:t>PowerPoint presentation to accompany</a:t>
            </a:r>
          </a:p>
          <a:p>
            <a:pPr defTabSz="914400">
              <a:defRPr/>
            </a:pPr>
            <a:r>
              <a:rPr lang="en-US" sz="2000" b="1" i="1">
                <a:solidFill>
                  <a:srgbClr val="7B7B7B"/>
                </a:solidFill>
                <a:cs typeface="Helvetica" pitchFamily="34" charset="0"/>
              </a:rPr>
              <a:t>Chopra and Meindl Supply Chain Management, 5e</a:t>
            </a:r>
          </a:p>
        </p:txBody>
      </p:sp>
      <p:sp>
        <p:nvSpPr>
          <p:cNvPr id="10" name="TextBox 9"/>
          <p:cNvSpPr txBox="1">
            <a:spLocks noChangeArrowheads="1"/>
          </p:cNvSpPr>
          <p:nvPr userDrawn="1"/>
        </p:nvSpPr>
        <p:spPr bwMode="auto">
          <a:xfrm>
            <a:off x="4465638" y="6651625"/>
            <a:ext cx="425450" cy="228600"/>
          </a:xfrm>
          <a:prstGeom prst="rect">
            <a:avLst/>
          </a:prstGeom>
          <a:noFill/>
          <a:ln w="9525">
            <a:noFill/>
            <a:miter lim="800000"/>
            <a:headEnd/>
            <a:tailEnd/>
          </a:ln>
        </p:spPr>
        <p:txBody>
          <a:bodyPr>
            <a:spAutoFit/>
          </a:bodyPr>
          <a:lstStyle/>
          <a:p>
            <a:pPr>
              <a:defRPr/>
            </a:pPr>
            <a:r>
              <a:rPr lang="en-US" sz="900">
                <a:solidFill>
                  <a:schemeClr val="bg1"/>
                </a:solidFill>
                <a:cs typeface="Helvetica" pitchFamily="34" charset="0"/>
              </a:rPr>
              <a:t>1-</a:t>
            </a:r>
            <a:fld id="{D8D97D40-D15D-4377-AF49-6C9A7563739B}" type="slidenum">
              <a:rPr lang="en-US" sz="900">
                <a:solidFill>
                  <a:schemeClr val="bg1"/>
                </a:solidFill>
                <a:cs typeface="Helvetica" pitchFamily="34" charset="0"/>
              </a:rPr>
              <a:pPr>
                <a:defRPr/>
              </a:pPr>
              <a:t>‹#›</a:t>
            </a:fld>
            <a:endParaRPr lang="en-US" sz="900">
              <a:solidFill>
                <a:schemeClr val="bg1"/>
              </a:solidFill>
              <a:cs typeface="Helvetica" pitchFamily="34" charset="0"/>
            </a:endParaRPr>
          </a:p>
        </p:txBody>
      </p:sp>
      <p:sp>
        <p:nvSpPr>
          <p:cNvPr id="11"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pic>
        <p:nvPicPr>
          <p:cNvPr id="12"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pic>
        <p:nvPicPr>
          <p:cNvPr id="13" name="Picture 19" descr="Pearson_Strap_Bound_White"/>
          <p:cNvPicPr>
            <a:picLocks noChangeAspect="1" noChangeArrowheads="1"/>
          </p:cNvPicPr>
          <p:nvPr userDrawn="1"/>
        </p:nvPicPr>
        <p:blipFill>
          <a:blip r:embed="rId4"/>
          <a:srcRect/>
          <a:stretch>
            <a:fillRect/>
          </a:stretch>
        </p:blipFill>
        <p:spPr bwMode="auto">
          <a:xfrm>
            <a:off x="0" y="6400800"/>
            <a:ext cx="1908175" cy="493713"/>
          </a:xfrm>
          <a:prstGeom prst="rect">
            <a:avLst/>
          </a:prstGeom>
          <a:noFill/>
          <a:ln w="9525">
            <a:noFill/>
            <a:miter lim="800000"/>
            <a:headEnd/>
            <a:tailEnd/>
          </a:ln>
        </p:spPr>
      </p:pic>
      <p:sp>
        <p:nvSpPr>
          <p:cNvPr id="14"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pic>
        <p:nvPicPr>
          <p:cNvPr id="15" name="Picture 19" descr="Pearson_Strap_Bound_White"/>
          <p:cNvPicPr>
            <a:picLocks noChangeAspect="1" noChangeArrowheads="1"/>
          </p:cNvPicPr>
          <p:nvPr userDrawn="1"/>
        </p:nvPicPr>
        <p:blipFill>
          <a:blip r:embed="rId4"/>
          <a:srcRect/>
          <a:stretch>
            <a:fillRect/>
          </a:stretch>
        </p:blipFill>
        <p:spPr bwMode="auto">
          <a:xfrm>
            <a:off x="0" y="6400800"/>
            <a:ext cx="1908175" cy="493713"/>
          </a:xfrm>
          <a:prstGeom prst="rect">
            <a:avLst/>
          </a:prstGeom>
          <a:noFill/>
          <a:ln w="9525">
            <a:noFill/>
            <a:miter lim="800000"/>
            <a:headEnd/>
            <a:tailEnd/>
          </a:ln>
        </p:spPr>
      </p:pic>
      <p:pic>
        <p:nvPicPr>
          <p:cNvPr id="16"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sp>
        <p:nvSpPr>
          <p:cNvPr id="17"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sp>
        <p:nvSpPr>
          <p:cNvPr id="18" name="TextBox 9"/>
          <p:cNvSpPr txBox="1">
            <a:spLocks noChangeArrowheads="1"/>
          </p:cNvSpPr>
          <p:nvPr userDrawn="1"/>
        </p:nvSpPr>
        <p:spPr bwMode="auto">
          <a:xfrm>
            <a:off x="4465638" y="6651625"/>
            <a:ext cx="425450" cy="228600"/>
          </a:xfrm>
          <a:prstGeom prst="rect">
            <a:avLst/>
          </a:prstGeom>
          <a:noFill/>
          <a:ln w="9525">
            <a:noFill/>
            <a:miter lim="800000"/>
            <a:headEnd/>
            <a:tailEnd/>
          </a:ln>
        </p:spPr>
        <p:txBody>
          <a:bodyPr>
            <a:spAutoFit/>
          </a:bodyPr>
          <a:lstStyle/>
          <a:p>
            <a:pPr>
              <a:defRPr/>
            </a:pPr>
            <a:r>
              <a:rPr lang="en-US" sz="900">
                <a:solidFill>
                  <a:schemeClr val="bg1"/>
                </a:solidFill>
                <a:cs typeface="Helvetica" pitchFamily="34" charset="0"/>
              </a:rPr>
              <a:t>1-</a:t>
            </a:r>
            <a:fld id="{DD12F904-7C83-4F47-9B28-63095624AB63}" type="slidenum">
              <a:rPr lang="en-US" sz="900">
                <a:solidFill>
                  <a:schemeClr val="bg1"/>
                </a:solidFill>
                <a:cs typeface="Helvetica" pitchFamily="34" charset="0"/>
              </a:rPr>
              <a:pPr>
                <a:defRPr/>
              </a:pPr>
              <a:t>‹#›</a:t>
            </a:fld>
            <a:endParaRPr lang="en-US" sz="900">
              <a:solidFill>
                <a:schemeClr val="bg1"/>
              </a:solidFill>
              <a:cs typeface="Helvetica" pitchFamily="34" charset="0"/>
            </a:endParaRPr>
          </a:p>
        </p:txBody>
      </p:sp>
      <p:pic>
        <p:nvPicPr>
          <p:cNvPr id="19"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sp>
        <p:nvSpPr>
          <p:cNvPr id="20"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pic>
        <p:nvPicPr>
          <p:cNvPr id="21" name="Picture 19" descr="Pearson_Strap_Bound_White"/>
          <p:cNvPicPr>
            <a:picLocks noChangeAspect="1" noChangeArrowheads="1"/>
          </p:cNvPicPr>
          <p:nvPr userDrawn="1"/>
        </p:nvPicPr>
        <p:blipFill>
          <a:blip r:embed="rId4"/>
          <a:srcRect/>
          <a:stretch>
            <a:fillRect/>
          </a:stretch>
        </p:blipFill>
        <p:spPr bwMode="auto">
          <a:xfrm>
            <a:off x="0" y="6400800"/>
            <a:ext cx="1908175" cy="493713"/>
          </a:xfrm>
          <a:prstGeom prst="rect">
            <a:avLst/>
          </a:prstGeom>
          <a:noFill/>
          <a:ln w="9525">
            <a:noFill/>
            <a:miter lim="800000"/>
            <a:headEnd/>
            <a:tailEnd/>
          </a:ln>
        </p:spPr>
      </p:pic>
      <p:sp>
        <p:nvSpPr>
          <p:cNvPr id="22" name="TextBox 9"/>
          <p:cNvSpPr txBox="1">
            <a:spLocks noChangeArrowheads="1"/>
          </p:cNvSpPr>
          <p:nvPr userDrawn="1"/>
        </p:nvSpPr>
        <p:spPr bwMode="auto">
          <a:xfrm>
            <a:off x="4465638" y="6651625"/>
            <a:ext cx="425450" cy="228600"/>
          </a:xfrm>
          <a:prstGeom prst="rect">
            <a:avLst/>
          </a:prstGeom>
          <a:noFill/>
          <a:ln w="9525">
            <a:noFill/>
            <a:miter lim="800000"/>
            <a:headEnd/>
            <a:tailEnd/>
          </a:ln>
        </p:spPr>
        <p:txBody>
          <a:bodyPr>
            <a:spAutoFit/>
          </a:bodyPr>
          <a:lstStyle/>
          <a:p>
            <a:pPr>
              <a:defRPr/>
            </a:pPr>
            <a:r>
              <a:rPr lang="en-US" sz="900">
                <a:solidFill>
                  <a:schemeClr val="bg1"/>
                </a:solidFill>
                <a:cs typeface="Helvetica" pitchFamily="34" charset="0"/>
              </a:rPr>
              <a:t>1-</a:t>
            </a:r>
            <a:fld id="{917197FB-F914-46A5-ACDC-8ED17F26F3AF}" type="slidenum">
              <a:rPr lang="en-US" sz="900">
                <a:solidFill>
                  <a:schemeClr val="bg1"/>
                </a:solidFill>
                <a:cs typeface="Helvetica" pitchFamily="34" charset="0"/>
              </a:rPr>
              <a:pPr>
                <a:defRPr/>
              </a:pPr>
              <a:t>‹#›</a:t>
            </a:fld>
            <a:endParaRPr lang="en-US" sz="900">
              <a:solidFill>
                <a:schemeClr val="bg1"/>
              </a:solidFill>
              <a:cs typeface="Helvetica" pitchFamily="34" charset="0"/>
            </a:endParaRPr>
          </a:p>
        </p:txBody>
      </p:sp>
      <p:pic>
        <p:nvPicPr>
          <p:cNvPr id="23"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sp>
        <p:nvSpPr>
          <p:cNvPr id="24"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sp>
        <p:nvSpPr>
          <p:cNvPr id="25" name="Rectangle 17"/>
          <p:cNvSpPr>
            <a:spLocks noChangeArrowheads="1"/>
          </p:cNvSpPr>
          <p:nvPr userDrawn="1"/>
        </p:nvSpPr>
        <p:spPr bwMode="gray">
          <a:xfrm>
            <a:off x="0" y="6400800"/>
            <a:ext cx="9144000" cy="479425"/>
          </a:xfrm>
          <a:prstGeom prst="rect">
            <a:avLst/>
          </a:prstGeom>
          <a:solidFill>
            <a:srgbClr val="FF553C"/>
          </a:solidFill>
          <a:ln w="9525" algn="ctr">
            <a:noFill/>
            <a:miter lim="800000"/>
            <a:headEnd/>
            <a:tailEnd/>
          </a:ln>
          <a:effectLst/>
        </p:spPr>
        <p:txBody>
          <a:bodyPr wrap="none" lIns="0" tIns="0" rIns="0" bIns="0" anchor="ctr"/>
          <a:lstStyle/>
          <a:p>
            <a:pPr>
              <a:defRPr/>
            </a:pPr>
            <a:endParaRPr lang="en-US"/>
          </a:p>
        </p:txBody>
      </p:sp>
      <p:pic>
        <p:nvPicPr>
          <p:cNvPr id="26" name="Picture 19" descr="Pearson_Strap_Bound_White"/>
          <p:cNvPicPr>
            <a:picLocks noChangeAspect="1" noChangeArrowheads="1"/>
          </p:cNvPicPr>
          <p:nvPr userDrawn="1"/>
        </p:nvPicPr>
        <p:blipFill>
          <a:blip r:embed="rId4"/>
          <a:srcRect/>
          <a:stretch>
            <a:fillRect/>
          </a:stretch>
        </p:blipFill>
        <p:spPr bwMode="auto">
          <a:xfrm>
            <a:off x="0" y="6400800"/>
            <a:ext cx="1908175" cy="493713"/>
          </a:xfrm>
          <a:prstGeom prst="rect">
            <a:avLst/>
          </a:prstGeom>
          <a:noFill/>
          <a:ln w="9525">
            <a:noFill/>
            <a:miter lim="800000"/>
            <a:headEnd/>
            <a:tailEnd/>
          </a:ln>
        </p:spPr>
      </p:pic>
      <p:sp>
        <p:nvSpPr>
          <p:cNvPr id="27" name="TextBox 9"/>
          <p:cNvSpPr txBox="1">
            <a:spLocks noChangeArrowheads="1"/>
          </p:cNvSpPr>
          <p:nvPr userDrawn="1"/>
        </p:nvSpPr>
        <p:spPr bwMode="auto">
          <a:xfrm>
            <a:off x="4465638" y="6651625"/>
            <a:ext cx="425450" cy="228600"/>
          </a:xfrm>
          <a:prstGeom prst="rect">
            <a:avLst/>
          </a:prstGeom>
          <a:noFill/>
          <a:ln w="9525">
            <a:noFill/>
            <a:miter lim="800000"/>
            <a:headEnd/>
            <a:tailEnd/>
          </a:ln>
        </p:spPr>
        <p:txBody>
          <a:bodyPr>
            <a:spAutoFit/>
          </a:bodyPr>
          <a:lstStyle/>
          <a:p>
            <a:r>
              <a:rPr lang="en-US" sz="900">
                <a:solidFill>
                  <a:schemeClr val="bg1"/>
                </a:solidFill>
                <a:cs typeface="Helvetica" pitchFamily="34" charset="0"/>
              </a:rPr>
              <a:t>6-</a:t>
            </a:r>
            <a:fld id="{E87BB753-0206-4896-9F55-8D1E6960241A}" type="slidenum">
              <a:rPr lang="en-US" sz="900">
                <a:solidFill>
                  <a:schemeClr val="bg1"/>
                </a:solidFill>
                <a:cs typeface="Helvetica" pitchFamily="34" charset="0"/>
              </a:rPr>
              <a:pPr/>
              <a:t>‹#›</a:t>
            </a:fld>
            <a:endParaRPr lang="en-US" sz="900">
              <a:solidFill>
                <a:schemeClr val="bg1"/>
              </a:solidFill>
              <a:cs typeface="Helvetica" pitchFamily="34" charset="0"/>
            </a:endParaRPr>
          </a:p>
        </p:txBody>
      </p:sp>
      <p:pic>
        <p:nvPicPr>
          <p:cNvPr id="28" name="Picture 18" descr="Pearson_Bound_White"/>
          <p:cNvPicPr>
            <a:picLocks noChangeAspect="1" noChangeArrowheads="1"/>
          </p:cNvPicPr>
          <p:nvPr userDrawn="1"/>
        </p:nvPicPr>
        <p:blipFill>
          <a:blip r:embed="rId3"/>
          <a:srcRect/>
          <a:stretch>
            <a:fillRect/>
          </a:stretch>
        </p:blipFill>
        <p:spPr bwMode="auto">
          <a:xfrm>
            <a:off x="7488238" y="6364288"/>
            <a:ext cx="1655762" cy="493712"/>
          </a:xfrm>
          <a:prstGeom prst="rect">
            <a:avLst/>
          </a:prstGeom>
          <a:noFill/>
          <a:ln w="9525">
            <a:noFill/>
            <a:miter lim="800000"/>
            <a:headEnd/>
            <a:tailEnd/>
          </a:ln>
        </p:spPr>
      </p:pic>
      <p:sp>
        <p:nvSpPr>
          <p:cNvPr id="29" name="TextBox 6"/>
          <p:cNvSpPr txBox="1">
            <a:spLocks noChangeArrowheads="1"/>
          </p:cNvSpPr>
          <p:nvPr userDrawn="1"/>
        </p:nvSpPr>
        <p:spPr bwMode="auto">
          <a:xfrm>
            <a:off x="1858963" y="6400800"/>
            <a:ext cx="5629275" cy="228600"/>
          </a:xfrm>
          <a:prstGeom prst="rect">
            <a:avLst/>
          </a:prstGeom>
          <a:noFill/>
          <a:ln w="9525">
            <a:noFill/>
            <a:miter lim="800000"/>
            <a:headEnd/>
            <a:tailEnd/>
          </a:ln>
        </p:spPr>
        <p:txBody>
          <a:bodyPr>
            <a:spAutoFit/>
          </a:bodyPr>
          <a:lstStyle/>
          <a:p>
            <a:pPr algn="ctr">
              <a:defRPr/>
            </a:pPr>
            <a:r>
              <a:rPr lang="en-US" sz="900" i="1">
                <a:solidFill>
                  <a:schemeClr val="bg1"/>
                </a:solidFill>
              </a:rPr>
              <a:t>Copyright ©2013 Pearson Education, Inc. publishing as Prentice Hall</a:t>
            </a:r>
            <a:r>
              <a:rPr lang="en-US" sz="900">
                <a:solidFill>
                  <a:schemeClr val="bg1"/>
                </a:solidFill>
                <a:cs typeface="Helvetica" pitchFamily="34" charset="0"/>
              </a:rPr>
              <a:t>.</a:t>
            </a:r>
          </a:p>
        </p:txBody>
      </p:sp>
      <p:sp>
        <p:nvSpPr>
          <p:cNvPr id="2" name="Title 1"/>
          <p:cNvSpPr>
            <a:spLocks noGrp="1"/>
          </p:cNvSpPr>
          <p:nvPr>
            <p:ph type="ctrTitle"/>
          </p:nvPr>
        </p:nvSpPr>
        <p:spPr>
          <a:xfrm>
            <a:off x="3907071" y="2376204"/>
            <a:ext cx="4876800" cy="4091608"/>
          </a:xfrm>
        </p:spPr>
        <p:txBody>
          <a:bodyPr anchor="t" anchorCtr="1"/>
          <a:lstStyle/>
          <a:p>
            <a:r>
              <a:rPr lang="en-AU" dirty="0"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4" descr="Chopra slide art 4.jpg"/>
          <p:cNvPicPr>
            <a:picLocks noChangeAspect="1"/>
          </p:cNvPicPr>
          <p:nvPr userDrawn="1"/>
        </p:nvPicPr>
        <p:blipFill>
          <a:blip r:embed="rId2"/>
          <a:srcRect l="14458"/>
          <a:stretch>
            <a:fillRect/>
          </a:stretch>
        </p:blipFill>
        <p:spPr bwMode="auto">
          <a:xfrm>
            <a:off x="0" y="0"/>
            <a:ext cx="1700213" cy="1600200"/>
          </a:xfrm>
          <a:prstGeom prst="rect">
            <a:avLst/>
          </a:prstGeom>
          <a:noFill/>
          <a:ln w="9525">
            <a:noFill/>
            <a:miter lim="800000"/>
            <a:headEnd/>
            <a:tailEnd/>
          </a:ln>
        </p:spPr>
      </p:pic>
      <p:sp>
        <p:nvSpPr>
          <p:cNvPr id="5"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6-</a:t>
            </a:r>
            <a:fld id="{1320E9AC-89B5-4062-B8C0-3ACE2D1DF671}"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6"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p:txBody>
          <a:bodyPr/>
          <a:lstStyle/>
          <a:p>
            <a:r>
              <a:rPr lang="en-AU" dirty="0" smtClean="0"/>
              <a:t>Click to edit Master title style</a:t>
            </a:r>
            <a:endParaRPr lang="en-US" dirty="0"/>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6-</a:t>
            </a:r>
            <a:fld id="{999596AD-9345-4AA1-B93F-EAF99D967B5D}"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5"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5"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6-</a:t>
            </a:r>
            <a:fld id="{860A0625-B858-45A4-BE92-EEE44B96C264}"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6"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6-</a:t>
            </a:r>
            <a:fld id="{038BA601-F48C-4F47-8376-1C11B710F95D}"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8"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6-</a:t>
            </a:r>
            <a:fld id="{4BC25E3C-A608-4934-AD85-B4A0226C0715}"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4"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p:txBody>
          <a:bodyPr/>
          <a:lstStyle/>
          <a:p>
            <a:r>
              <a:rPr lang="en-AU"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6-</a:t>
            </a:r>
            <a:fld id="{169B6C04-3A50-4E5A-AA14-67FF8ED43735}"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3"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6-</a:t>
            </a:r>
            <a:fld id="{9CA5FD83-9E55-45C5-BEF3-D1BA086F5870}"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6"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6-</a:t>
            </a:r>
            <a:fld id="{3F7DFAF2-E68C-40A6-882B-AD8FE137A281}"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6"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4"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6-</a:t>
            </a:r>
            <a:fld id="{FBC3C162-D619-461E-93E9-F73BB6C87460}"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5"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6-</a:t>
            </a:r>
            <a:fld id="{13C9CD1E-A401-49A0-B67D-47C9134CB55D}"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5"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379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endParaRPr lang="en-US" smtClean="0"/>
          </a:p>
        </p:txBody>
      </p:sp>
      <p:sp>
        <p:nvSpPr>
          <p:cNvPr id="3379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smtClean="0"/>
          </a:p>
        </p:txBody>
      </p:sp>
      <p:sp>
        <p:nvSpPr>
          <p:cNvPr id="8" name="TextBox 7"/>
          <p:cNvSpPr txBox="1"/>
          <p:nvPr userDrawn="1"/>
        </p:nvSpPr>
        <p:spPr>
          <a:xfrm>
            <a:off x="8718550" y="6651625"/>
            <a:ext cx="425450" cy="228600"/>
          </a:xfrm>
          <a:prstGeom prst="rect">
            <a:avLst/>
          </a:prstGeom>
          <a:noFill/>
        </p:spPr>
        <p:txBody>
          <a:bodyPr wrap="none">
            <a:spAutoFit/>
          </a:bodyPr>
          <a:lstStyle/>
          <a:p>
            <a:r>
              <a:rPr lang="en-US" sz="900">
                <a:solidFill>
                  <a:srgbClr val="7B7B7B"/>
                </a:solidFill>
                <a:cs typeface="Helvetica" pitchFamily="34" charset="0"/>
              </a:rPr>
              <a:t>6-</a:t>
            </a:r>
            <a:fld id="{C91FF829-0733-431F-AC3E-BAD5850BEA90}" type="slidenum">
              <a:rPr lang="en-US" sz="900">
                <a:solidFill>
                  <a:srgbClr val="7B7B7B"/>
                </a:solidFill>
                <a:cs typeface="Helvetica" pitchFamily="34" charset="0"/>
              </a:rPr>
              <a:pPr/>
              <a:t>‹#›</a:t>
            </a:fld>
            <a:endParaRPr lang="en-US" sz="900">
              <a:solidFill>
                <a:srgbClr val="7B7B7B"/>
              </a:solidFill>
              <a:cs typeface="Helvetica" pitchFamily="34" charset="0"/>
            </a:endParaRPr>
          </a:p>
        </p:txBody>
      </p:sp>
      <p:sp>
        <p:nvSpPr>
          <p:cNvPr id="7" name="TextBox 6"/>
          <p:cNvSpPr txBox="1"/>
          <p:nvPr userDrawn="1"/>
        </p:nvSpPr>
        <p:spPr>
          <a:xfrm>
            <a:off x="0" y="6651625"/>
            <a:ext cx="3697288" cy="228600"/>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iming>
    <p:tnLst>
      <p:par>
        <p:cTn id="1" dur="indefinite" restart="never" nodeType="tmRoot"/>
      </p:par>
    </p:tnLst>
  </p:timing>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Arial" charset="0"/>
        </a:defRPr>
      </a:lvl2pPr>
      <a:lvl3pPr algn="ctr" defTabSz="457200" rtl="0" fontAlgn="base">
        <a:spcBef>
          <a:spcPct val="0"/>
        </a:spcBef>
        <a:spcAft>
          <a:spcPct val="0"/>
        </a:spcAft>
        <a:defRPr sz="4400">
          <a:solidFill>
            <a:schemeClr val="tx1"/>
          </a:solidFill>
          <a:latin typeface="Arial" charset="0"/>
        </a:defRPr>
      </a:lvl3pPr>
      <a:lvl4pPr algn="ctr" defTabSz="457200" rtl="0" fontAlgn="base">
        <a:spcBef>
          <a:spcPct val="0"/>
        </a:spcBef>
        <a:spcAft>
          <a:spcPct val="0"/>
        </a:spcAft>
        <a:defRPr sz="4400">
          <a:solidFill>
            <a:schemeClr val="tx1"/>
          </a:solidFill>
          <a:latin typeface="Arial" charset="0"/>
        </a:defRPr>
      </a:lvl4pPr>
      <a:lvl5pPr algn="ctr" defTabSz="457200" rtl="0" fontAlgn="base">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p:titleStyle>
    <p:bodyStyle>
      <a:lvl1pPr marL="342900" indent="-342900" algn="l" defTabSz="457200" rtl="0" fontAlgn="base">
        <a:spcBef>
          <a:spcPct val="0"/>
        </a:spcBef>
        <a:spcAft>
          <a:spcPts val="600"/>
        </a:spcAft>
        <a:buSzPct val="150000"/>
        <a:buFont typeface="Arial" charset="0"/>
        <a:buChar char="•"/>
        <a:defRPr sz="3200" kern="1200">
          <a:solidFill>
            <a:schemeClr val="tx1"/>
          </a:solidFill>
          <a:latin typeface="+mn-lt"/>
          <a:ea typeface="+mn-ea"/>
          <a:cs typeface="+mn-cs"/>
        </a:defRPr>
      </a:lvl1pPr>
      <a:lvl2pPr marL="742950" indent="-285750" algn="l" defTabSz="457200" rtl="0" fontAlgn="base">
        <a:spcBef>
          <a:spcPct val="0"/>
        </a:spcBef>
        <a:spcAft>
          <a:spcPts val="60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0"/>
        </a:spcBef>
        <a:spcAft>
          <a:spcPts val="60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0"/>
        </a:spcBef>
        <a:spcAft>
          <a:spcPts val="60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0"/>
        </a:spcBef>
        <a:spcAft>
          <a:spcPts val="60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emf"/><Relationship Id="rId5" Type="http://schemas.openxmlformats.org/officeDocument/2006/relationships/oleObject" Target="../embeddings/oleObject3.bin"/><Relationship Id="rId4" Type="http://schemas.openxmlformats.org/officeDocument/2006/relationships/image" Target="../media/image7.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0.emf"/><Relationship Id="rId5" Type="http://schemas.openxmlformats.org/officeDocument/2006/relationships/oleObject" Target="../embeddings/oleObject5.bin"/><Relationship Id="rId4" Type="http://schemas.openxmlformats.org/officeDocument/2006/relationships/image" Target="../media/image9.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a:xfrm>
            <a:off x="3100039" y="2236788"/>
            <a:ext cx="5683599" cy="3503612"/>
          </a:xfrm>
        </p:spPr>
        <p:txBody>
          <a:bodyPr/>
          <a:lstStyle/>
          <a:p>
            <a:r>
              <a:rPr lang="en-US" b="1" smtClean="0">
                <a:effectLst>
                  <a:outerShdw blurRad="38100" dist="38100" dir="2700000" algn="tl">
                    <a:srgbClr val="000000">
                      <a:alpha val="43137"/>
                    </a:srgbClr>
                  </a:outerShdw>
                </a:effectLst>
                <a:latin typeface="Copperplate Gothic Bold" panose="020E0705020206020404" pitchFamily="34" charset="0"/>
              </a:rPr>
              <a:t>Designing Global Supply Chain Networks</a:t>
            </a:r>
          </a:p>
        </p:txBody>
      </p:sp>
      <p:sp>
        <p:nvSpPr>
          <p:cNvPr id="13314" name="TextBox 3"/>
          <p:cNvSpPr txBox="1">
            <a:spLocks noChangeArrowheads="1"/>
          </p:cNvSpPr>
          <p:nvPr/>
        </p:nvSpPr>
        <p:spPr bwMode="auto">
          <a:xfrm>
            <a:off x="5592588" y="1036638"/>
            <a:ext cx="698500" cy="1200150"/>
          </a:xfrm>
          <a:prstGeom prst="rect">
            <a:avLst/>
          </a:prstGeom>
          <a:noFill/>
          <a:ln w="9525">
            <a:noFill/>
            <a:miter lim="800000"/>
            <a:headEnd/>
            <a:tailEnd/>
          </a:ln>
        </p:spPr>
        <p:txBody>
          <a:bodyPr wrap="none">
            <a:spAutoFit/>
          </a:bodyPr>
          <a:lstStyle/>
          <a:p>
            <a:r>
              <a:rPr lang="en-US" sz="7200" b="1">
                <a:effectLst>
                  <a:outerShdw blurRad="38100" dist="38100" dir="2700000" algn="tl">
                    <a:srgbClr val="000000">
                      <a:alpha val="43137"/>
                    </a:srgbClr>
                  </a:outerShdw>
                </a:effectLst>
              </a:rPr>
              <a:t>6</a:t>
            </a:r>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US" smtClean="0"/>
              <a:t>Learning Objectives</a:t>
            </a:r>
          </a:p>
        </p:txBody>
      </p:sp>
      <p:sp>
        <p:nvSpPr>
          <p:cNvPr id="14338" name="Content Placeholder 2"/>
          <p:cNvSpPr>
            <a:spLocks noGrp="1"/>
          </p:cNvSpPr>
          <p:nvPr>
            <p:ph idx="1"/>
          </p:nvPr>
        </p:nvSpPr>
        <p:spPr/>
        <p:txBody>
          <a:bodyPr/>
          <a:lstStyle/>
          <a:p>
            <a:pPr marL="514350" indent="-514350">
              <a:buSzPct val="100000"/>
              <a:buFont typeface="Arial" charset="0"/>
              <a:buAutoNum type="arabicPeriod"/>
            </a:pPr>
            <a:r>
              <a:rPr lang="en-US" sz="2800" smtClean="0"/>
              <a:t>Identify factors that need to be included in total cost when making global sourcing decisions. </a:t>
            </a:r>
          </a:p>
          <a:p>
            <a:pPr marL="514350" indent="-514350">
              <a:buSzPct val="100000"/>
              <a:buFont typeface="Arial" charset="0"/>
              <a:buAutoNum type="arabicPeriod"/>
            </a:pPr>
            <a:r>
              <a:rPr lang="en-US" sz="2800" smtClean="0"/>
              <a:t>Define uncertainties that are particularly relevant when designing global supply chains. </a:t>
            </a:r>
          </a:p>
          <a:p>
            <a:pPr marL="514350" indent="-514350">
              <a:buSzPct val="100000"/>
              <a:buFont typeface="Arial" charset="0"/>
              <a:buAutoNum type="arabicPeriod"/>
            </a:pPr>
            <a:r>
              <a:rPr lang="en-US" sz="2800" smtClean="0"/>
              <a:t>Explain different strategies that may be used to mitigate risk in global supply chains. </a:t>
            </a:r>
          </a:p>
          <a:p>
            <a:pPr marL="514350" indent="-514350">
              <a:buSzPct val="100000"/>
              <a:buFont typeface="Arial" charset="0"/>
              <a:buAutoNum type="arabicPeriod"/>
            </a:pPr>
            <a:r>
              <a:rPr lang="en-US" sz="2800" smtClean="0"/>
              <a:t>Understand decision tree methodologies used to evaluate supply chain design decisions under uncertainty.</a:t>
            </a:r>
          </a:p>
        </p:txBody>
      </p:sp>
    </p:spTree>
  </p:cSld>
  <p:clrMapOvr>
    <a:masterClrMapping/>
  </p:clrMapOvr>
  <p:transition spd="slow">
    <p:pull dir="l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Impact of Globalization on Supply Chain Networks</a:t>
            </a:r>
            <a:endParaRPr lang="en-US" dirty="0"/>
          </a:p>
        </p:txBody>
      </p:sp>
      <p:sp>
        <p:nvSpPr>
          <p:cNvPr id="15362" name="Content Placeholder 2"/>
          <p:cNvSpPr>
            <a:spLocks noGrp="1"/>
          </p:cNvSpPr>
          <p:nvPr>
            <p:ph idx="1"/>
          </p:nvPr>
        </p:nvSpPr>
        <p:spPr/>
        <p:txBody>
          <a:bodyPr/>
          <a:lstStyle/>
          <a:p>
            <a:r>
              <a:rPr lang="en-US" sz="2800" smtClean="0"/>
              <a:t>Opportunities to simultaneously grow revenues and decrease costs</a:t>
            </a:r>
          </a:p>
          <a:p>
            <a:r>
              <a:rPr lang="en-US" sz="2800" smtClean="0"/>
              <a:t>Accompanied by significant additional risk</a:t>
            </a:r>
          </a:p>
          <a:p>
            <a:r>
              <a:rPr lang="en-US" sz="2800" smtClean="0"/>
              <a:t>Difference between success and failure often ability to incorporate suitable risk mitigation into supply chain design </a:t>
            </a:r>
          </a:p>
          <a:p>
            <a:r>
              <a:rPr lang="en-US" sz="2800" smtClean="0"/>
              <a:t>Uncertainty of demand and price drives the value of building flexible production capacity</a:t>
            </a:r>
          </a:p>
        </p:txBody>
      </p:sp>
    </p:spTree>
  </p:cSld>
  <p:clrMapOvr>
    <a:masterClrMapping/>
  </p:clrMapOvr>
  <p:transition spd="slow">
    <p:pull dir="l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Impact of Globalization on Supply Chain Networks</a:t>
            </a:r>
            <a:endParaRPr lang="en-US" dirty="0"/>
          </a:p>
        </p:txBody>
      </p:sp>
      <p:graphicFrame>
        <p:nvGraphicFramePr>
          <p:cNvPr id="5" name="Table 4"/>
          <p:cNvGraphicFramePr>
            <a:graphicFrameLocks noGrp="1"/>
          </p:cNvGraphicFramePr>
          <p:nvPr/>
        </p:nvGraphicFramePr>
        <p:xfrm>
          <a:off x="873125" y="1806575"/>
          <a:ext cx="7391400" cy="4267200"/>
        </p:xfrm>
        <a:graphic>
          <a:graphicData uri="http://schemas.openxmlformats.org/drawingml/2006/table">
            <a:tbl>
              <a:tblPr firstRow="1" bandRow="1">
                <a:tableStyleId>{2D5ABB26-0587-4C30-8999-92F81FD0307C}</a:tableStyleId>
              </a:tblPr>
              <a:tblGrid>
                <a:gridCol w="3612784"/>
                <a:gridCol w="3778616"/>
              </a:tblGrid>
              <a:tr h="228918">
                <a:tc>
                  <a:txBody>
                    <a:bodyPr/>
                    <a:lstStyle/>
                    <a:p>
                      <a:r>
                        <a:rPr lang="en-US" sz="1400" b="1" kern="1200" dirty="0" smtClean="0">
                          <a:solidFill>
                            <a:schemeClr val="tx1"/>
                          </a:solidFill>
                          <a:latin typeface="+mn-lt"/>
                          <a:ea typeface="+mn-ea"/>
                          <a:cs typeface="+mn-cs"/>
                        </a:rPr>
                        <a:t>Risk Factors</a:t>
                      </a:r>
                    </a:p>
                  </a:txBody>
                  <a:tcPr>
                    <a:lnB w="28575" cap="flat" cmpd="sng" algn="ctr">
                      <a:solidFill>
                        <a:scrgbClr r="0" g="0" b="0"/>
                      </a:solidFill>
                      <a:prstDash val="solid"/>
                      <a:round/>
                      <a:headEnd type="none" w="med" len="med"/>
                      <a:tailEnd type="none" w="med" len="med"/>
                    </a:lnB>
                  </a:tcPr>
                </a:tc>
                <a:tc>
                  <a:txBody>
                    <a:bodyPr/>
                    <a:lstStyle/>
                    <a:p>
                      <a:pPr algn="ctr"/>
                      <a:r>
                        <a:rPr lang="en-US" sz="1400" b="1" kern="1200" dirty="0" smtClean="0">
                          <a:solidFill>
                            <a:schemeClr val="tx1"/>
                          </a:solidFill>
                          <a:latin typeface="+mn-lt"/>
                          <a:ea typeface="+mn-ea"/>
                          <a:cs typeface="+mn-cs"/>
                        </a:rPr>
                        <a:t>Percentage of Supply Chains Impacted</a:t>
                      </a:r>
                      <a:endParaRPr lang="en-US" sz="1400" b="1" dirty="0"/>
                    </a:p>
                  </a:txBody>
                  <a:tcPr>
                    <a:lnB w="28575" cap="flat" cmpd="sng" algn="ctr">
                      <a:solidFill>
                        <a:scrgbClr r="0" g="0" b="0"/>
                      </a:solidFill>
                      <a:prstDash val="solid"/>
                      <a:round/>
                      <a:headEnd type="none" w="med" len="med"/>
                      <a:tailEnd type="none" w="med" len="med"/>
                    </a:lnB>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Natural disasters</a:t>
                      </a:r>
                      <a:endParaRPr lang="en-US" sz="1400" dirty="0" smtClean="0"/>
                    </a:p>
                  </a:txBody>
                  <a:tcPr>
                    <a:lnT w="28575" cap="flat" cmpd="sng" algn="ctr">
                      <a:solidFill>
                        <a:scrgbClr r="0" g="0" b="0"/>
                      </a:solidFill>
                      <a:prstDash val="solid"/>
                      <a:round/>
                      <a:headEnd type="none" w="med" len="med"/>
                      <a:tailEnd type="none" w="med" len="med"/>
                    </a:lnT>
                  </a:tcPr>
                </a:tc>
                <a:tc>
                  <a:txBody>
                    <a:bodyPr/>
                    <a:lstStyle/>
                    <a:p>
                      <a:pPr algn="ctr"/>
                      <a:r>
                        <a:rPr lang="en-US" sz="1400" dirty="0" smtClean="0"/>
                        <a:t>35</a:t>
                      </a:r>
                      <a:endParaRPr lang="en-US" sz="1400" dirty="0"/>
                    </a:p>
                  </a:txBody>
                  <a:tcPr>
                    <a:lnT w="28575" cap="flat" cmpd="sng" algn="ctr">
                      <a:solidFill>
                        <a:scrgbClr r="0" g="0" b="0"/>
                      </a:solidFill>
                      <a:prstDash val="solid"/>
                      <a:round/>
                      <a:headEnd type="none" w="med" len="med"/>
                      <a:tailEnd type="none" w="med" len="med"/>
                    </a:lnT>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Shortage of skilled resources</a:t>
                      </a:r>
                      <a:endParaRPr lang="en-US" sz="1400" dirty="0" smtClean="0"/>
                    </a:p>
                  </a:txBody>
                  <a:tcPr/>
                </a:tc>
                <a:tc>
                  <a:txBody>
                    <a:bodyPr/>
                    <a:lstStyle/>
                    <a:p>
                      <a:pPr algn="ctr"/>
                      <a:r>
                        <a:rPr lang="en-US" sz="1400" dirty="0" smtClean="0"/>
                        <a:t>24</a:t>
                      </a:r>
                      <a:endParaRPr lang="en-US" sz="14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Geopolitical uncertainty</a:t>
                      </a:r>
                      <a:endParaRPr lang="en-US" sz="1400" dirty="0" smtClean="0"/>
                    </a:p>
                  </a:txBody>
                  <a:tcPr/>
                </a:tc>
                <a:tc>
                  <a:txBody>
                    <a:bodyPr/>
                    <a:lstStyle/>
                    <a:p>
                      <a:pPr algn="ctr"/>
                      <a:r>
                        <a:rPr lang="en-US" sz="1400" dirty="0" smtClean="0"/>
                        <a:t>20</a:t>
                      </a:r>
                      <a:endParaRPr lang="en-US" sz="14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Terrorist infiltration of cargo</a:t>
                      </a:r>
                      <a:endParaRPr lang="en-US" sz="1400" dirty="0" smtClean="0"/>
                    </a:p>
                  </a:txBody>
                  <a:tcPr/>
                </a:tc>
                <a:tc>
                  <a:txBody>
                    <a:bodyPr/>
                    <a:lstStyle/>
                    <a:p>
                      <a:pPr algn="ctr"/>
                      <a:r>
                        <a:rPr lang="en-US" sz="1400" dirty="0" smtClean="0"/>
                        <a:t>13</a:t>
                      </a:r>
                      <a:endParaRPr lang="en-US" sz="1400" dirty="0"/>
                    </a:p>
                  </a:txBody>
                  <a:tcPr/>
                </a:tc>
              </a:tr>
              <a:tr h="0">
                <a:tc>
                  <a:txBody>
                    <a:bodyPr/>
                    <a:lstStyle/>
                    <a:p>
                      <a:r>
                        <a:rPr lang="en-US" sz="1400" kern="1200" dirty="0" smtClean="0">
                          <a:solidFill>
                            <a:schemeClr val="tx1"/>
                          </a:solidFill>
                          <a:latin typeface="+mn-lt"/>
                          <a:ea typeface="+mn-ea"/>
                          <a:cs typeface="+mn-cs"/>
                        </a:rPr>
                        <a:t>Volatility of fuel prices</a:t>
                      </a:r>
                      <a:endParaRPr lang="en-US" sz="1400" dirty="0"/>
                    </a:p>
                  </a:txBody>
                  <a:tcPr/>
                </a:tc>
                <a:tc>
                  <a:txBody>
                    <a:bodyPr/>
                    <a:lstStyle/>
                    <a:p>
                      <a:pPr algn="ctr"/>
                      <a:r>
                        <a:rPr lang="en-US" sz="1400" dirty="0" smtClean="0"/>
                        <a:t>37</a:t>
                      </a:r>
                      <a:endParaRPr lang="en-US" sz="1400" dirty="0"/>
                    </a:p>
                  </a:txBody>
                  <a:tcPr/>
                </a:tc>
              </a:tr>
              <a:tr h="0">
                <a:tc>
                  <a:txBody>
                    <a:bodyPr/>
                    <a:lstStyle/>
                    <a:p>
                      <a:r>
                        <a:rPr lang="en-US" sz="1400" kern="1200" dirty="0" smtClean="0">
                          <a:solidFill>
                            <a:schemeClr val="tx1"/>
                          </a:solidFill>
                          <a:latin typeface="+mn-lt"/>
                          <a:ea typeface="+mn-ea"/>
                          <a:cs typeface="+mn-cs"/>
                        </a:rPr>
                        <a:t>Currency fluctuation</a:t>
                      </a:r>
                      <a:endParaRPr lang="en-US" sz="1400" dirty="0"/>
                    </a:p>
                  </a:txBody>
                  <a:tcPr/>
                </a:tc>
                <a:tc>
                  <a:txBody>
                    <a:bodyPr/>
                    <a:lstStyle/>
                    <a:p>
                      <a:pPr algn="ctr"/>
                      <a:r>
                        <a:rPr lang="en-US" sz="1400" dirty="0" smtClean="0"/>
                        <a:t>29</a:t>
                      </a:r>
                      <a:endParaRPr lang="en-US" sz="1400" dirty="0"/>
                    </a:p>
                  </a:txBody>
                  <a:tcPr/>
                </a:tc>
              </a:tr>
              <a:tr h="0">
                <a:tc>
                  <a:txBody>
                    <a:bodyPr/>
                    <a:lstStyle/>
                    <a:p>
                      <a:r>
                        <a:rPr lang="en-US" sz="1400" kern="1200" dirty="0" smtClean="0">
                          <a:solidFill>
                            <a:schemeClr val="tx1"/>
                          </a:solidFill>
                          <a:latin typeface="+mn-lt"/>
                          <a:ea typeface="+mn-ea"/>
                          <a:cs typeface="+mn-cs"/>
                        </a:rPr>
                        <a:t>Port operations/custom delays</a:t>
                      </a:r>
                      <a:endParaRPr lang="en-US" sz="1400" dirty="0"/>
                    </a:p>
                  </a:txBody>
                  <a:tcPr/>
                </a:tc>
                <a:tc>
                  <a:txBody>
                    <a:bodyPr/>
                    <a:lstStyle/>
                    <a:p>
                      <a:pPr algn="ctr"/>
                      <a:r>
                        <a:rPr lang="en-US" sz="1400" dirty="0" smtClean="0"/>
                        <a:t>23</a:t>
                      </a:r>
                      <a:endParaRPr lang="en-US" sz="14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Customer/consumer preference shifts</a:t>
                      </a:r>
                      <a:endParaRPr lang="en-US" sz="1400" dirty="0" smtClean="0"/>
                    </a:p>
                  </a:txBody>
                  <a:tcPr/>
                </a:tc>
                <a:tc>
                  <a:txBody>
                    <a:bodyPr/>
                    <a:lstStyle/>
                    <a:p>
                      <a:pPr algn="ctr"/>
                      <a:r>
                        <a:rPr lang="en-US" sz="1400" dirty="0" smtClean="0"/>
                        <a:t>23</a:t>
                      </a:r>
                      <a:endParaRPr lang="en-US" sz="14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Performance of supply chain partners</a:t>
                      </a:r>
                      <a:endParaRPr lang="en-US" sz="1400" dirty="0" smtClean="0"/>
                    </a:p>
                  </a:txBody>
                  <a:tcPr/>
                </a:tc>
                <a:tc>
                  <a:txBody>
                    <a:bodyPr/>
                    <a:lstStyle/>
                    <a:p>
                      <a:pPr algn="ctr"/>
                      <a:r>
                        <a:rPr lang="en-US" sz="1400" dirty="0" smtClean="0"/>
                        <a:t>38</a:t>
                      </a:r>
                      <a:endParaRPr lang="en-US" sz="14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Logistics capacity/complexity</a:t>
                      </a:r>
                      <a:endParaRPr lang="en-US" sz="1400" dirty="0" smtClean="0"/>
                    </a:p>
                  </a:txBody>
                  <a:tcPr/>
                </a:tc>
                <a:tc>
                  <a:txBody>
                    <a:bodyPr/>
                    <a:lstStyle/>
                    <a:p>
                      <a:pPr algn="ctr"/>
                      <a:r>
                        <a:rPr lang="en-US" sz="1400" dirty="0" smtClean="0"/>
                        <a:t>33</a:t>
                      </a:r>
                      <a:endParaRPr lang="en-US" sz="14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Forecasting/planning accuracy</a:t>
                      </a:r>
                      <a:endParaRPr lang="en-US" sz="1400" dirty="0" smtClean="0"/>
                    </a:p>
                  </a:txBody>
                  <a:tcPr/>
                </a:tc>
                <a:tc>
                  <a:txBody>
                    <a:bodyPr/>
                    <a:lstStyle/>
                    <a:p>
                      <a:pPr algn="ctr"/>
                      <a:r>
                        <a:rPr lang="en-US" sz="1400" dirty="0" smtClean="0"/>
                        <a:t>30</a:t>
                      </a:r>
                      <a:endParaRPr lang="en-US" sz="1400" dirty="0"/>
                    </a:p>
                  </a:txBody>
                  <a:tcPr/>
                </a:tc>
              </a:tr>
              <a:tr h="146704">
                <a:tc>
                  <a:txBody>
                    <a:bodyPr/>
                    <a:lstStyle/>
                    <a:p>
                      <a:r>
                        <a:rPr lang="en-US" sz="1400" kern="1200" dirty="0" smtClean="0">
                          <a:solidFill>
                            <a:schemeClr val="tx1"/>
                          </a:solidFill>
                          <a:latin typeface="+mn-lt"/>
                          <a:ea typeface="+mn-ea"/>
                          <a:cs typeface="+mn-cs"/>
                        </a:rPr>
                        <a:t>Supplier planning/communication issues</a:t>
                      </a:r>
                      <a:endParaRPr lang="en-US" sz="1400" dirty="0"/>
                    </a:p>
                  </a:txBody>
                  <a:tcPr/>
                </a:tc>
                <a:tc>
                  <a:txBody>
                    <a:bodyPr/>
                    <a:lstStyle/>
                    <a:p>
                      <a:pPr algn="ctr"/>
                      <a:r>
                        <a:rPr lang="en-US" sz="1400" dirty="0" smtClean="0"/>
                        <a:t>27</a:t>
                      </a:r>
                      <a:endParaRPr lang="en-US" sz="1400" dirty="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Inflexible supply chain technology</a:t>
                      </a:r>
                      <a:endParaRPr lang="en-US" sz="1400" dirty="0" smtClean="0"/>
                    </a:p>
                  </a:txBody>
                  <a:tcPr>
                    <a:lnB w="28575" cap="flat" cmpd="sng" algn="ctr">
                      <a:solidFill>
                        <a:scrgbClr r="0" g="0" b="0"/>
                      </a:solidFill>
                      <a:prstDash val="solid"/>
                      <a:round/>
                      <a:headEnd type="none" w="med" len="med"/>
                      <a:tailEnd type="none" w="med" len="med"/>
                    </a:lnB>
                  </a:tcPr>
                </a:tc>
                <a:tc>
                  <a:txBody>
                    <a:bodyPr/>
                    <a:lstStyle/>
                    <a:p>
                      <a:pPr algn="ctr"/>
                      <a:r>
                        <a:rPr lang="en-US" sz="1400" dirty="0" smtClean="0"/>
                        <a:t>21</a:t>
                      </a:r>
                      <a:endParaRPr lang="en-US" sz="1400" dirty="0"/>
                    </a:p>
                  </a:txBody>
                  <a:tcPr>
                    <a:lnB w="28575" cap="flat" cmpd="sng" algn="ctr">
                      <a:solidFill>
                        <a:scrgbClr r="0" g="0" b="0"/>
                      </a:solidFill>
                      <a:prstDash val="solid"/>
                      <a:round/>
                      <a:headEnd type="none" w="med" len="med"/>
                      <a:tailEnd type="none" w="med" len="med"/>
                    </a:lnB>
                  </a:tcPr>
                </a:tc>
              </a:tr>
            </a:tbl>
          </a:graphicData>
        </a:graphic>
      </p:graphicFrame>
      <p:sp>
        <p:nvSpPr>
          <p:cNvPr id="6" name="TextBox 5"/>
          <p:cNvSpPr txBox="1">
            <a:spLocks noChangeArrowheads="1"/>
          </p:cNvSpPr>
          <p:nvPr/>
        </p:nvSpPr>
        <p:spPr bwMode="auto">
          <a:xfrm>
            <a:off x="7353300" y="6121400"/>
            <a:ext cx="923925" cy="307975"/>
          </a:xfrm>
          <a:prstGeom prst="rect">
            <a:avLst/>
          </a:prstGeom>
          <a:noFill/>
          <a:ln w="9525">
            <a:noFill/>
            <a:miter lim="800000"/>
            <a:headEnd/>
            <a:tailEnd/>
          </a:ln>
        </p:spPr>
        <p:txBody>
          <a:bodyPr wrap="none">
            <a:spAutoFit/>
          </a:bodyPr>
          <a:lstStyle/>
          <a:p>
            <a:r>
              <a:rPr lang="en-US" sz="1400"/>
              <a:t>Table 6-1</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1000"/>
                                        <p:tgtEl>
                                          <p:spTgt spid="5"/>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The Offshoring Decision: Total Cost</a:t>
            </a:r>
            <a:endParaRPr lang="en-US" dirty="0"/>
          </a:p>
        </p:txBody>
      </p:sp>
      <p:sp>
        <p:nvSpPr>
          <p:cNvPr id="17410" name="Content Placeholder 2"/>
          <p:cNvSpPr>
            <a:spLocks noGrp="1"/>
          </p:cNvSpPr>
          <p:nvPr>
            <p:ph idx="1"/>
          </p:nvPr>
        </p:nvSpPr>
        <p:spPr/>
        <p:txBody>
          <a:bodyPr/>
          <a:lstStyle/>
          <a:p>
            <a:r>
              <a:rPr lang="en-US" smtClean="0"/>
              <a:t>Comparative advantage in global supply chains</a:t>
            </a:r>
          </a:p>
          <a:p>
            <a:r>
              <a:rPr lang="en-US" smtClean="0"/>
              <a:t>Quantify the benefits of offshore production along with the reasons</a:t>
            </a:r>
          </a:p>
          <a:p>
            <a:r>
              <a:rPr lang="en-US" smtClean="0"/>
              <a:t>Two reasons offshoring fails</a:t>
            </a:r>
          </a:p>
          <a:p>
            <a:pPr marL="971550" lvl="1" indent="-514350">
              <a:buFont typeface="Arial" charset="0"/>
              <a:buAutoNum type="arabicPeriod"/>
            </a:pPr>
            <a:r>
              <a:rPr lang="en-US" smtClean="0"/>
              <a:t>Focusing exclusively on unit cost rather than total cost</a:t>
            </a:r>
          </a:p>
          <a:p>
            <a:pPr marL="971550" lvl="1" indent="-514350">
              <a:buFont typeface="Arial" charset="0"/>
              <a:buAutoNum type="arabicPeriod"/>
            </a:pPr>
            <a:r>
              <a:rPr lang="en-US" smtClean="0"/>
              <a:t>Ignoring critical risk factors</a:t>
            </a:r>
          </a:p>
        </p:txBody>
      </p:sp>
    </p:spTree>
  </p:cSld>
  <p:clrMapOvr>
    <a:masterClrMapping/>
  </p:clrMapOvr>
  <p:transition spd="slow">
    <p:pull dir="l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The Offshoring Decision: Total Cost</a:t>
            </a:r>
            <a:endParaRPr lang="en-US" dirty="0"/>
          </a:p>
        </p:txBody>
      </p:sp>
      <p:graphicFrame>
        <p:nvGraphicFramePr>
          <p:cNvPr id="5" name="Table 4"/>
          <p:cNvGraphicFramePr>
            <a:graphicFrameLocks noGrp="1"/>
          </p:cNvGraphicFramePr>
          <p:nvPr/>
        </p:nvGraphicFramePr>
        <p:xfrm>
          <a:off x="635000" y="1616075"/>
          <a:ext cx="7886700" cy="3983038"/>
        </p:xfrm>
        <a:graphic>
          <a:graphicData uri="http://schemas.openxmlformats.org/drawingml/2006/table">
            <a:tbl>
              <a:tblPr firstRow="1" bandRow="1">
                <a:tableStyleId>{2D5ABB26-0587-4C30-8999-92F81FD0307C}</a:tableStyleId>
              </a:tblPr>
              <a:tblGrid>
                <a:gridCol w="2374899"/>
                <a:gridCol w="2882901"/>
                <a:gridCol w="2628900"/>
              </a:tblGrid>
              <a:tr h="370840">
                <a:tc>
                  <a:txBody>
                    <a:bodyPr/>
                    <a:lstStyle/>
                    <a:p>
                      <a:r>
                        <a:rPr lang="en-US" sz="1400" b="1" kern="1200" dirty="0" smtClean="0">
                          <a:solidFill>
                            <a:schemeClr val="tx1"/>
                          </a:solidFill>
                          <a:latin typeface="+mn-lt"/>
                          <a:ea typeface="+mn-ea"/>
                          <a:cs typeface="+mn-cs"/>
                        </a:rPr>
                        <a:t>Performance Dimension</a:t>
                      </a:r>
                    </a:p>
                  </a:txBody>
                  <a:tcPr>
                    <a:lnB w="28575" cap="flat" cmpd="sng" algn="ctr">
                      <a:solidFill>
                        <a:scrgbClr r="0" g="0" b="0"/>
                      </a:solidFill>
                      <a:prstDash val="solid"/>
                      <a:round/>
                      <a:headEnd type="none" w="med" len="med"/>
                      <a:tailEnd type="none" w="med" len="med"/>
                    </a:lnB>
                  </a:tcPr>
                </a:tc>
                <a:tc>
                  <a:txBody>
                    <a:bodyPr/>
                    <a:lstStyle/>
                    <a:p>
                      <a:r>
                        <a:rPr lang="en-US" sz="1400" b="1" kern="1200" dirty="0" smtClean="0">
                          <a:solidFill>
                            <a:schemeClr val="tx1"/>
                          </a:solidFill>
                          <a:latin typeface="+mn-lt"/>
                          <a:ea typeface="+mn-ea"/>
                          <a:cs typeface="+mn-cs"/>
                        </a:rPr>
                        <a:t>Activity Impacting Performance</a:t>
                      </a:r>
                    </a:p>
                  </a:txBody>
                  <a:tcPr>
                    <a:lnB w="28575" cap="flat" cmpd="sng" algn="ctr">
                      <a:solidFill>
                        <a:scrgbClr r="0" g="0" b="0"/>
                      </a:solidFill>
                      <a:prstDash val="solid"/>
                      <a:round/>
                      <a:headEnd type="none" w="med" len="med"/>
                      <a:tailEnd type="none" w="med" len="med"/>
                    </a:lnB>
                  </a:tcPr>
                </a:tc>
                <a:tc>
                  <a:txBody>
                    <a:bodyPr/>
                    <a:lstStyle/>
                    <a:p>
                      <a:r>
                        <a:rPr lang="en-US" sz="1400" b="1" kern="1200" dirty="0" smtClean="0">
                          <a:solidFill>
                            <a:schemeClr val="tx1"/>
                          </a:solidFill>
                          <a:latin typeface="+mn-lt"/>
                          <a:ea typeface="+mn-ea"/>
                          <a:cs typeface="+mn-cs"/>
                        </a:rPr>
                        <a:t>Impact of Offshoring</a:t>
                      </a:r>
                    </a:p>
                  </a:txBody>
                  <a:tcPr>
                    <a:lnB w="28575" cap="flat" cmpd="sng" algn="ctr">
                      <a:solidFill>
                        <a:scrgbClr r="0" g="0" b="0"/>
                      </a:solidFill>
                      <a:prstDash val="solid"/>
                      <a:round/>
                      <a:headEnd type="none" w="med" len="med"/>
                      <a:tailEnd type="none" w="med" len="med"/>
                    </a:lnB>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Order communication</a:t>
                      </a:r>
                    </a:p>
                  </a:txBody>
                  <a:tcPr>
                    <a:lnT w="28575" cap="flat" cmpd="sng" algn="ctr">
                      <a:solidFill>
                        <a:scrgbClr r="0" g="0" b="0"/>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Order placement</a:t>
                      </a:r>
                    </a:p>
                  </a:txBody>
                  <a:tcPr>
                    <a:lnT w="28575" cap="flat" cmpd="sng" algn="ctr">
                      <a:solidFill>
                        <a:scrgbClr r="0" g="0" b="0"/>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More difficult communication</a:t>
                      </a:r>
                    </a:p>
                  </a:txBody>
                  <a:tcPr>
                    <a:lnT w="28575" cap="flat" cmpd="sng" algn="ctr">
                      <a:solidFill>
                        <a:scrgbClr r="0" g="0" b="0"/>
                      </a:solidFill>
                      <a:prstDash val="solid"/>
                      <a:round/>
                      <a:headEnd type="none" w="med" len="med"/>
                      <a:tailEnd type="none" w="med" len="med"/>
                    </a:lnT>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Supply chain visibility</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Scheduling and expediting</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Poorer visibility</a:t>
                      </a:r>
                    </a:p>
                  </a:txBody>
                  <a:tcPr/>
                </a:tc>
              </a:tr>
              <a:tr h="370840">
                <a:tc>
                  <a:txBody>
                    <a:bodyPr/>
                    <a:lstStyle/>
                    <a:p>
                      <a:r>
                        <a:rPr lang="en-US" sz="1400" kern="1200" dirty="0" smtClean="0">
                          <a:solidFill>
                            <a:schemeClr val="tx1"/>
                          </a:solidFill>
                          <a:latin typeface="+mn-lt"/>
                          <a:ea typeface="+mn-ea"/>
                          <a:cs typeface="+mn-cs"/>
                        </a:rPr>
                        <a:t>Raw material costs</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Sourcing of raw material</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Could go either way depending on raw material sourcing</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Unit cost</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Production, quality (production and transportation)</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Labor/fixed costs decrease; quality may suffer</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Freight costs</a:t>
                      </a:r>
                      <a:endParaRPr lang="en-US" sz="1400"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Transportation modes and quantity</a:t>
                      </a:r>
                    </a:p>
                  </a:txBody>
                  <a:tcPr/>
                </a:tc>
                <a:tc>
                  <a:txBody>
                    <a:bodyPr/>
                    <a:lstStyle/>
                    <a:p>
                      <a:r>
                        <a:rPr lang="en-US" sz="1400" kern="1200" dirty="0" smtClean="0">
                          <a:solidFill>
                            <a:schemeClr val="tx1"/>
                          </a:solidFill>
                          <a:latin typeface="+mn-lt"/>
                          <a:ea typeface="+mn-ea"/>
                          <a:cs typeface="+mn-cs"/>
                        </a:rPr>
                        <a:t>Higher freight costs </a:t>
                      </a:r>
                      <a:endParaRPr lang="en-US" sz="140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Taxes and tariffs</a:t>
                      </a:r>
                      <a:endParaRPr lang="en-US" sz="1400"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Border crossing</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Could go either way</a:t>
                      </a:r>
                    </a:p>
                  </a:txBody>
                  <a:tcPr/>
                </a:tc>
              </a:tr>
              <a:tr h="370840">
                <a:tc>
                  <a:txBody>
                    <a:bodyPr/>
                    <a:lstStyle/>
                    <a:p>
                      <a:r>
                        <a:rPr lang="en-US" sz="1400" kern="1200" dirty="0" smtClean="0">
                          <a:solidFill>
                            <a:schemeClr val="tx1"/>
                          </a:solidFill>
                          <a:latin typeface="+mn-lt"/>
                          <a:ea typeface="+mn-ea"/>
                          <a:cs typeface="+mn-cs"/>
                        </a:rPr>
                        <a:t>Supply lead time</a:t>
                      </a:r>
                      <a:endParaRPr lang="en-US" sz="1400" dirty="0"/>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Order communication, supplier production scheduling, production time, customs, transportation, receiving</a:t>
                      </a:r>
                      <a:endParaRPr lang="en-US" sz="1400" dirty="0" smtClean="0"/>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Lead time increase results in poorer forecasts and higher inventories</a:t>
                      </a:r>
                      <a:endParaRPr lang="en-US" sz="1400" dirty="0" smtClean="0"/>
                    </a:p>
                  </a:txBody>
                  <a:tcPr>
                    <a:lnB w="28575" cap="flat" cmpd="sng" algn="ctr">
                      <a:solidFill>
                        <a:scrgbClr r="0" g="0" b="0"/>
                      </a:solidFill>
                      <a:prstDash val="solid"/>
                      <a:round/>
                      <a:headEnd type="none" w="med" len="med"/>
                      <a:tailEnd type="none" w="med" len="med"/>
                    </a:lnB>
                  </a:tcPr>
                </a:tc>
              </a:tr>
            </a:tbl>
          </a:graphicData>
        </a:graphic>
      </p:graphicFrame>
      <p:sp>
        <p:nvSpPr>
          <p:cNvPr id="6" name="TextBox 5"/>
          <p:cNvSpPr txBox="1">
            <a:spLocks noChangeArrowheads="1"/>
          </p:cNvSpPr>
          <p:nvPr/>
        </p:nvSpPr>
        <p:spPr bwMode="auto">
          <a:xfrm>
            <a:off x="7594600" y="5956300"/>
            <a:ext cx="923925" cy="307975"/>
          </a:xfrm>
          <a:prstGeom prst="rect">
            <a:avLst/>
          </a:prstGeom>
          <a:noFill/>
          <a:ln w="9525">
            <a:noFill/>
            <a:miter lim="800000"/>
            <a:headEnd/>
            <a:tailEnd/>
          </a:ln>
        </p:spPr>
        <p:txBody>
          <a:bodyPr wrap="none">
            <a:spAutoFit/>
          </a:bodyPr>
          <a:lstStyle/>
          <a:p>
            <a:r>
              <a:rPr lang="en-US" sz="1400"/>
              <a:t>Table 6-2</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1000"/>
                                        <p:tgtEl>
                                          <p:spTgt spid="5"/>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The Offshoring Decision: Total Cost</a:t>
            </a:r>
            <a:endParaRPr lang="en-US" dirty="0"/>
          </a:p>
        </p:txBody>
      </p:sp>
      <p:graphicFrame>
        <p:nvGraphicFramePr>
          <p:cNvPr id="5" name="Table 4"/>
          <p:cNvGraphicFramePr>
            <a:graphicFrameLocks noGrp="1"/>
          </p:cNvGraphicFramePr>
          <p:nvPr/>
        </p:nvGraphicFramePr>
        <p:xfrm>
          <a:off x="635000" y="1501775"/>
          <a:ext cx="7886700" cy="4491038"/>
        </p:xfrm>
        <a:graphic>
          <a:graphicData uri="http://schemas.openxmlformats.org/drawingml/2006/table">
            <a:tbl>
              <a:tblPr firstRow="1" bandRow="1">
                <a:tableStyleId>{2D5ABB26-0587-4C30-8999-92F81FD0307C}</a:tableStyleId>
              </a:tblPr>
              <a:tblGrid>
                <a:gridCol w="2374899"/>
                <a:gridCol w="2882901"/>
                <a:gridCol w="2628900"/>
              </a:tblGrid>
              <a:tr h="370840">
                <a:tc>
                  <a:txBody>
                    <a:bodyPr/>
                    <a:lstStyle/>
                    <a:p>
                      <a:r>
                        <a:rPr lang="en-US" sz="1400" b="1" kern="1200" dirty="0" smtClean="0">
                          <a:solidFill>
                            <a:schemeClr val="tx1"/>
                          </a:solidFill>
                          <a:latin typeface="+mn-lt"/>
                          <a:ea typeface="+mn-ea"/>
                          <a:cs typeface="+mn-cs"/>
                        </a:rPr>
                        <a:t>Performance Dimension</a:t>
                      </a:r>
                    </a:p>
                  </a:txBody>
                  <a:tcPr>
                    <a:lnB w="28575" cap="flat" cmpd="sng" algn="ctr">
                      <a:solidFill>
                        <a:scrgbClr r="0" g="0" b="0"/>
                      </a:solidFill>
                      <a:prstDash val="solid"/>
                      <a:round/>
                      <a:headEnd type="none" w="med" len="med"/>
                      <a:tailEnd type="none" w="med" len="med"/>
                    </a:lnB>
                  </a:tcPr>
                </a:tc>
                <a:tc>
                  <a:txBody>
                    <a:bodyPr/>
                    <a:lstStyle/>
                    <a:p>
                      <a:r>
                        <a:rPr lang="en-US" sz="1400" b="1" kern="1200" dirty="0" smtClean="0">
                          <a:solidFill>
                            <a:schemeClr val="tx1"/>
                          </a:solidFill>
                          <a:latin typeface="+mn-lt"/>
                          <a:ea typeface="+mn-ea"/>
                          <a:cs typeface="+mn-cs"/>
                        </a:rPr>
                        <a:t>Activity Impacting Performance</a:t>
                      </a:r>
                    </a:p>
                  </a:txBody>
                  <a:tcPr>
                    <a:lnB w="28575" cap="flat" cmpd="sng" algn="ctr">
                      <a:solidFill>
                        <a:scrgbClr r="0" g="0" b="0"/>
                      </a:solidFill>
                      <a:prstDash val="solid"/>
                      <a:round/>
                      <a:headEnd type="none" w="med" len="med"/>
                      <a:tailEnd type="none" w="med" len="med"/>
                    </a:lnB>
                  </a:tcPr>
                </a:tc>
                <a:tc>
                  <a:txBody>
                    <a:bodyPr/>
                    <a:lstStyle/>
                    <a:p>
                      <a:r>
                        <a:rPr lang="en-US" sz="1400" b="1" kern="1200" dirty="0" smtClean="0">
                          <a:solidFill>
                            <a:schemeClr val="tx1"/>
                          </a:solidFill>
                          <a:latin typeface="+mn-lt"/>
                          <a:ea typeface="+mn-ea"/>
                          <a:cs typeface="+mn-cs"/>
                        </a:rPr>
                        <a:t>Impact of Offshoring</a:t>
                      </a:r>
                    </a:p>
                  </a:txBody>
                  <a:tcPr>
                    <a:lnB w="28575" cap="flat" cmpd="sng" algn="ctr">
                      <a:solidFill>
                        <a:scrgbClr r="0" g="0" b="0"/>
                      </a:solidFill>
                      <a:prstDash val="solid"/>
                      <a:round/>
                      <a:headEnd type="none" w="med" len="med"/>
                      <a:tailEnd type="none" w="med" len="med"/>
                    </a:lnB>
                  </a:tcPr>
                </a:tc>
              </a:tr>
              <a:tr h="370840">
                <a:tc>
                  <a:txBody>
                    <a:bodyPr/>
                    <a:lstStyle/>
                    <a:p>
                      <a:r>
                        <a:rPr lang="en-US" sz="1400" kern="1200" dirty="0" smtClean="0">
                          <a:solidFill>
                            <a:schemeClr val="tx1"/>
                          </a:solidFill>
                          <a:latin typeface="+mn-lt"/>
                          <a:ea typeface="+mn-ea"/>
                          <a:cs typeface="+mn-cs"/>
                        </a:rPr>
                        <a:t>On-time delivery/lead time uncertainty</a:t>
                      </a:r>
                    </a:p>
                  </a:txBody>
                  <a:tcPr>
                    <a:lnT w="28575" cap="flat" cmpd="sng" algn="ctr">
                      <a:solidFill>
                        <a:scrgbClr r="0" g="0" b="0"/>
                      </a:solidFill>
                      <a:prstDash val="solid"/>
                      <a:round/>
                      <a:headEnd type="none" w="med" len="med"/>
                      <a:tailEnd type="none" w="med" len="med"/>
                    </a:lnT>
                  </a:tcPr>
                </a:tc>
                <a:tc>
                  <a:txBody>
                    <a:bodyPr/>
                    <a:lstStyle/>
                    <a:p>
                      <a:r>
                        <a:rPr lang="en-US" sz="1400" kern="1200" dirty="0" smtClean="0">
                          <a:solidFill>
                            <a:schemeClr val="tx1"/>
                          </a:solidFill>
                          <a:latin typeface="+mn-lt"/>
                          <a:ea typeface="+mn-ea"/>
                          <a:cs typeface="+mn-cs"/>
                        </a:rPr>
                        <a:t>Production, quality, customs, transportation, receiving</a:t>
                      </a:r>
                    </a:p>
                  </a:txBody>
                  <a:tcPr>
                    <a:lnT w="28575" cap="flat" cmpd="sng" algn="ctr">
                      <a:solidFill>
                        <a:scrgbClr r="0" g="0" b="0"/>
                      </a:solidFill>
                      <a:prstDash val="solid"/>
                      <a:round/>
                      <a:headEnd type="none" w="med" len="med"/>
                      <a:tailEnd type="none" w="med" len="med"/>
                    </a:lnT>
                  </a:tcPr>
                </a:tc>
                <a:tc>
                  <a:txBody>
                    <a:bodyPr/>
                    <a:lstStyle/>
                    <a:p>
                      <a:r>
                        <a:rPr lang="en-US" sz="1400" kern="1200" dirty="0" smtClean="0">
                          <a:solidFill>
                            <a:schemeClr val="tx1"/>
                          </a:solidFill>
                          <a:latin typeface="+mn-lt"/>
                          <a:ea typeface="+mn-ea"/>
                          <a:cs typeface="+mn-cs"/>
                        </a:rPr>
                        <a:t>Poorer on-time delivery and increased uncertainty resulting in higher inventory and lower product availability</a:t>
                      </a:r>
                    </a:p>
                  </a:txBody>
                  <a:tcPr>
                    <a:lnT w="28575" cap="flat" cmpd="sng" algn="ctr">
                      <a:solidFill>
                        <a:scrgbClr r="0" g="0" b="0"/>
                      </a:solidFill>
                      <a:prstDash val="solid"/>
                      <a:round/>
                      <a:headEnd type="none" w="med" len="med"/>
                      <a:tailEnd type="none" w="med" len="med"/>
                    </a:lnT>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Minimum order quantity</a:t>
                      </a:r>
                    </a:p>
                  </a:txBody>
                  <a:tcPr/>
                </a:tc>
                <a:tc>
                  <a:txBody>
                    <a:bodyPr/>
                    <a:lstStyle/>
                    <a:p>
                      <a:r>
                        <a:rPr lang="en-US" sz="1400" kern="1200" dirty="0" smtClean="0">
                          <a:solidFill>
                            <a:schemeClr val="tx1"/>
                          </a:solidFill>
                          <a:latin typeface="+mn-lt"/>
                          <a:ea typeface="+mn-ea"/>
                          <a:cs typeface="+mn-cs"/>
                        </a:rPr>
                        <a:t>Production, transportation</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Larger minimum quantities increase inventory</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Product returns</a:t>
                      </a:r>
                    </a:p>
                  </a:txBody>
                  <a:tcPr/>
                </a:tc>
                <a:tc>
                  <a:txBody>
                    <a:bodyPr/>
                    <a:lstStyle/>
                    <a:p>
                      <a:r>
                        <a:rPr lang="en-US" sz="1400" kern="1200" dirty="0" smtClean="0">
                          <a:solidFill>
                            <a:schemeClr val="tx1"/>
                          </a:solidFill>
                          <a:latin typeface="+mn-lt"/>
                          <a:ea typeface="+mn-ea"/>
                          <a:cs typeface="+mn-cs"/>
                        </a:rPr>
                        <a:t>Quality</a:t>
                      </a:r>
                      <a:endParaRPr lang="en-US" sz="1400" b="1"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Increased returns likely</a:t>
                      </a:r>
                    </a:p>
                  </a:txBody>
                  <a:tcPr/>
                </a:tc>
              </a:tr>
              <a:tr h="370840">
                <a:tc>
                  <a:txBody>
                    <a:bodyPr/>
                    <a:lstStyle/>
                    <a:p>
                      <a:r>
                        <a:rPr lang="en-US" sz="1400" kern="1200" dirty="0" smtClean="0">
                          <a:solidFill>
                            <a:schemeClr val="tx1"/>
                          </a:solidFill>
                          <a:latin typeface="+mn-lt"/>
                          <a:ea typeface="+mn-ea"/>
                          <a:cs typeface="+mn-cs"/>
                        </a:rPr>
                        <a:t>Inventories</a:t>
                      </a:r>
                      <a:endParaRPr lang="en-US" sz="1400" b="1"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Lead times, inventory in transit and production</a:t>
                      </a:r>
                    </a:p>
                  </a:txBody>
                  <a:tcPr/>
                </a:tc>
                <a:tc>
                  <a:txBody>
                    <a:bodyPr/>
                    <a:lstStyle/>
                    <a:p>
                      <a:r>
                        <a:rPr lang="en-US" sz="1400" kern="1200" dirty="0" smtClean="0">
                          <a:solidFill>
                            <a:schemeClr val="tx1"/>
                          </a:solidFill>
                          <a:latin typeface="+mn-lt"/>
                          <a:ea typeface="+mn-ea"/>
                          <a:cs typeface="+mn-cs"/>
                        </a:rPr>
                        <a:t>Increase</a:t>
                      </a:r>
                      <a:endParaRPr lang="en-US" sz="1400" b="1" kern="1200" dirty="0" smtClean="0">
                        <a:solidFill>
                          <a:schemeClr val="tx1"/>
                        </a:solidFill>
                        <a:latin typeface="+mn-lt"/>
                        <a:ea typeface="+mn-ea"/>
                        <a:cs typeface="+mn-cs"/>
                      </a:endParaRP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Working capital</a:t>
                      </a:r>
                    </a:p>
                  </a:txBody>
                  <a:tcPr/>
                </a:tc>
                <a:tc>
                  <a:txBody>
                    <a:bodyPr/>
                    <a:lstStyle/>
                    <a:p>
                      <a:r>
                        <a:rPr lang="en-US" sz="1400" kern="1200" dirty="0" smtClean="0">
                          <a:solidFill>
                            <a:schemeClr val="tx1"/>
                          </a:solidFill>
                          <a:latin typeface="+mn-lt"/>
                          <a:ea typeface="+mn-ea"/>
                          <a:cs typeface="+mn-cs"/>
                        </a:rPr>
                        <a:t>Inventories and financial reconciliation</a:t>
                      </a:r>
                    </a:p>
                  </a:txBody>
                  <a:tcPr/>
                </a:tc>
                <a:tc>
                  <a:txBody>
                    <a:bodyPr/>
                    <a:lstStyle/>
                    <a:p>
                      <a:r>
                        <a:rPr lang="en-US" sz="1400" kern="1200" dirty="0" smtClean="0">
                          <a:solidFill>
                            <a:schemeClr val="tx1"/>
                          </a:solidFill>
                          <a:latin typeface="+mn-lt"/>
                          <a:ea typeface="+mn-ea"/>
                          <a:cs typeface="+mn-cs"/>
                        </a:rPr>
                        <a:t>Increase</a:t>
                      </a:r>
                      <a:endParaRPr lang="en-US" sz="1400" b="1" kern="1200" dirty="0" smtClean="0">
                        <a:solidFill>
                          <a:schemeClr val="tx1"/>
                        </a:solidFill>
                        <a:latin typeface="+mn-lt"/>
                        <a:ea typeface="+mn-ea"/>
                        <a:cs typeface="+mn-cs"/>
                      </a:endParaRPr>
                    </a:p>
                  </a:txBody>
                  <a:tcPr/>
                </a:tc>
              </a:tr>
              <a:tr h="370840">
                <a:tc>
                  <a:txBody>
                    <a:bodyPr/>
                    <a:lstStyle/>
                    <a:p>
                      <a:r>
                        <a:rPr lang="en-US" sz="1400" kern="1200" dirty="0" smtClean="0">
                          <a:solidFill>
                            <a:schemeClr val="tx1"/>
                          </a:solidFill>
                          <a:latin typeface="+mn-lt"/>
                          <a:ea typeface="+mn-ea"/>
                          <a:cs typeface="+mn-cs"/>
                        </a:rPr>
                        <a:t>Hidden costs</a:t>
                      </a:r>
                      <a:endParaRPr lang="en-US" sz="1400" b="1"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Order communication, invoicing errors, managing exchange rate risk</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Higher hidden costs</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Stock-outs</a:t>
                      </a:r>
                      <a:endParaRPr lang="en-US" sz="1400" b="1" kern="1200" dirty="0" smtClean="0">
                        <a:solidFill>
                          <a:schemeClr val="tx1"/>
                        </a:solidFill>
                        <a:latin typeface="+mn-lt"/>
                        <a:ea typeface="+mn-ea"/>
                        <a:cs typeface="+mn-cs"/>
                      </a:endParaRPr>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Ordering, production, transportation with poorer visibility</a:t>
                      </a:r>
                      <a:endParaRPr lang="en-US" sz="1400" b="1" kern="1200" dirty="0" smtClean="0">
                        <a:solidFill>
                          <a:schemeClr val="tx1"/>
                        </a:solidFill>
                        <a:latin typeface="+mn-lt"/>
                        <a:ea typeface="+mn-ea"/>
                        <a:cs typeface="+mn-cs"/>
                      </a:endParaRPr>
                    </a:p>
                  </a:txBody>
                  <a:tcPr>
                    <a:lnB w="28575" cap="flat" cmpd="sng" algn="ctr">
                      <a:solidFill>
                        <a:scrgbClr r="0" g="0" b="0"/>
                      </a:solidFill>
                      <a:prstDash val="solid"/>
                      <a:round/>
                      <a:headEnd type="none" w="med" len="med"/>
                      <a:tailEnd type="none" w="med" len="med"/>
                    </a:lnB>
                  </a:tcPr>
                </a:tc>
                <a:tc>
                  <a:txBody>
                    <a:bodyPr/>
                    <a:lstStyle/>
                    <a:p>
                      <a:r>
                        <a:rPr lang="en-US" sz="1400" kern="1200" dirty="0" smtClean="0">
                          <a:solidFill>
                            <a:schemeClr val="tx1"/>
                          </a:solidFill>
                          <a:latin typeface="+mn-lt"/>
                          <a:ea typeface="+mn-ea"/>
                          <a:cs typeface="+mn-cs"/>
                        </a:rPr>
                        <a:t>Increase</a:t>
                      </a:r>
                      <a:endParaRPr lang="en-US" sz="1400" b="1" kern="1200" dirty="0" smtClean="0">
                        <a:solidFill>
                          <a:schemeClr val="tx1"/>
                        </a:solidFill>
                        <a:latin typeface="+mn-lt"/>
                        <a:ea typeface="+mn-ea"/>
                        <a:cs typeface="+mn-cs"/>
                      </a:endParaRPr>
                    </a:p>
                  </a:txBody>
                  <a:tcPr>
                    <a:lnB w="28575" cap="flat" cmpd="sng" algn="ctr">
                      <a:solidFill>
                        <a:scrgbClr r="0" g="0" b="0"/>
                      </a:solidFill>
                      <a:prstDash val="solid"/>
                      <a:round/>
                      <a:headEnd type="none" w="med" len="med"/>
                      <a:tailEnd type="none" w="med" len="med"/>
                    </a:lnB>
                  </a:tcPr>
                </a:tc>
              </a:tr>
            </a:tbl>
          </a:graphicData>
        </a:graphic>
      </p:graphicFrame>
      <p:sp>
        <p:nvSpPr>
          <p:cNvPr id="6" name="TextBox 5"/>
          <p:cNvSpPr txBox="1">
            <a:spLocks noChangeArrowheads="1"/>
          </p:cNvSpPr>
          <p:nvPr/>
        </p:nvSpPr>
        <p:spPr bwMode="auto">
          <a:xfrm>
            <a:off x="7594600" y="6108700"/>
            <a:ext cx="923925" cy="307975"/>
          </a:xfrm>
          <a:prstGeom prst="rect">
            <a:avLst/>
          </a:prstGeom>
          <a:noFill/>
          <a:ln w="9525">
            <a:noFill/>
            <a:miter lim="800000"/>
            <a:headEnd/>
            <a:tailEnd/>
          </a:ln>
        </p:spPr>
        <p:txBody>
          <a:bodyPr wrap="none">
            <a:spAutoFit/>
          </a:bodyPr>
          <a:lstStyle/>
          <a:p>
            <a:r>
              <a:rPr lang="en-US" sz="1400"/>
              <a:t>Table 6-2</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1000"/>
                                        <p:tgtEl>
                                          <p:spTgt spid="5"/>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a:t>The Offshoring Decision: Total Cost</a:t>
            </a:r>
          </a:p>
        </p:txBody>
      </p:sp>
      <p:sp>
        <p:nvSpPr>
          <p:cNvPr id="20482" name="Content Placeholder 2"/>
          <p:cNvSpPr>
            <a:spLocks noGrp="1"/>
          </p:cNvSpPr>
          <p:nvPr>
            <p:ph idx="1"/>
          </p:nvPr>
        </p:nvSpPr>
        <p:spPr>
          <a:xfrm>
            <a:off x="457200" y="1473200"/>
            <a:ext cx="8229600" cy="4940300"/>
          </a:xfrm>
        </p:spPr>
        <p:txBody>
          <a:bodyPr/>
          <a:lstStyle/>
          <a:p>
            <a:r>
              <a:rPr lang="en-US" smtClean="0"/>
              <a:t>A global supply chain with offshoring increases the length and duration of information, product, and cash flows</a:t>
            </a:r>
          </a:p>
          <a:p>
            <a:r>
              <a:rPr lang="en-US" smtClean="0"/>
              <a:t>The complexity and cost of managing the supply chain can be significantly higher than anticipated</a:t>
            </a:r>
          </a:p>
          <a:p>
            <a:r>
              <a:rPr lang="en-US" smtClean="0"/>
              <a:t>Quantify factors and track them over time</a:t>
            </a:r>
          </a:p>
          <a:p>
            <a:r>
              <a:rPr lang="en-US" smtClean="0"/>
              <a:t>Big challenges with offshoring is increased risk and its potential impact on cost</a:t>
            </a:r>
          </a:p>
        </p:txBody>
      </p:sp>
    </p:spTree>
  </p:cSld>
  <p:clrMapOvr>
    <a:masterClrMapping/>
  </p:clrMapOvr>
  <p:transition spd="slow">
    <p:strip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The Offshoring Decision: Total Cost</a:t>
            </a:r>
            <a:endParaRPr lang="en-US" dirty="0"/>
          </a:p>
        </p:txBody>
      </p:sp>
      <p:sp>
        <p:nvSpPr>
          <p:cNvPr id="21506" name="Content Placeholder 2"/>
          <p:cNvSpPr>
            <a:spLocks noGrp="1"/>
          </p:cNvSpPr>
          <p:nvPr>
            <p:ph idx="1"/>
          </p:nvPr>
        </p:nvSpPr>
        <p:spPr>
          <a:xfrm>
            <a:off x="685800" y="1346200"/>
            <a:ext cx="8229600" cy="5118100"/>
          </a:xfrm>
        </p:spPr>
        <p:txBody>
          <a:bodyPr/>
          <a:lstStyle/>
          <a:p>
            <a:r>
              <a:rPr lang="en-US" sz="2800" smtClean="0"/>
              <a:t>Key elements of total cost</a:t>
            </a:r>
          </a:p>
          <a:p>
            <a:pPr marL="914400" lvl="1" indent="-457200">
              <a:buFont typeface="Arial" charset="0"/>
              <a:buAutoNum type="arabicPeriod"/>
            </a:pPr>
            <a:r>
              <a:rPr lang="en-US" sz="2400" smtClean="0"/>
              <a:t>Supplier price</a:t>
            </a:r>
          </a:p>
          <a:p>
            <a:pPr marL="914400" lvl="1" indent="-457200">
              <a:buFont typeface="Arial" charset="0"/>
              <a:buAutoNum type="arabicPeriod"/>
            </a:pPr>
            <a:r>
              <a:rPr lang="en-US" sz="2400" smtClean="0"/>
              <a:t>Terms</a:t>
            </a:r>
          </a:p>
          <a:p>
            <a:pPr marL="914400" lvl="1" indent="-457200">
              <a:buFont typeface="Arial" charset="0"/>
              <a:buAutoNum type="arabicPeriod"/>
            </a:pPr>
            <a:r>
              <a:rPr lang="en-US" sz="2400" smtClean="0"/>
              <a:t>Delivery costs</a:t>
            </a:r>
          </a:p>
          <a:p>
            <a:pPr marL="914400" lvl="1" indent="-457200">
              <a:buFont typeface="Arial" charset="0"/>
              <a:buAutoNum type="arabicPeriod"/>
            </a:pPr>
            <a:r>
              <a:rPr lang="en-US" sz="2400" smtClean="0"/>
              <a:t>Inventory and warehousing</a:t>
            </a:r>
          </a:p>
          <a:p>
            <a:pPr marL="914400" lvl="1" indent="-457200">
              <a:buFont typeface="Arial" charset="0"/>
              <a:buAutoNum type="arabicPeriod"/>
            </a:pPr>
            <a:r>
              <a:rPr lang="en-US" sz="2400" smtClean="0"/>
              <a:t>Cost of quality</a:t>
            </a:r>
          </a:p>
          <a:p>
            <a:pPr marL="914400" lvl="1" indent="-457200">
              <a:buFont typeface="Arial" charset="0"/>
              <a:buAutoNum type="arabicPeriod"/>
            </a:pPr>
            <a:r>
              <a:rPr lang="en-US" sz="2400" smtClean="0"/>
              <a:t>Customer duties, value added-taxes, local tax incentives</a:t>
            </a:r>
          </a:p>
          <a:p>
            <a:pPr marL="914400" lvl="1" indent="-457200">
              <a:buFont typeface="Arial" charset="0"/>
              <a:buAutoNum type="arabicPeriod"/>
            </a:pPr>
            <a:r>
              <a:rPr lang="en-US" sz="2400" smtClean="0"/>
              <a:t>Cost of risk, procurement staff, broker fees, infrastructure, and tooling and mold costs</a:t>
            </a:r>
          </a:p>
          <a:p>
            <a:pPr marL="914400" lvl="1" indent="-457200">
              <a:buFont typeface="Arial" charset="0"/>
              <a:buAutoNum type="arabicPeriod"/>
            </a:pPr>
            <a:r>
              <a:rPr lang="en-US" sz="2400" smtClean="0"/>
              <a:t>Exchange rate trends and their impact on cost</a:t>
            </a:r>
          </a:p>
        </p:txBody>
      </p:sp>
    </p:spTree>
  </p:cSld>
  <p:clrMapOvr>
    <a:masterClrMapping/>
  </p:clrMapOvr>
  <p:transition spd="slow">
    <p:strip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a:t>Risk Management In </a:t>
            </a:r>
            <a:br>
              <a:rPr lang="en-US" dirty="0"/>
            </a:br>
            <a:r>
              <a:rPr lang="en-US" dirty="0"/>
              <a:t>Global Supply Chains</a:t>
            </a:r>
          </a:p>
        </p:txBody>
      </p:sp>
      <p:sp>
        <p:nvSpPr>
          <p:cNvPr id="22530" name="Content Placeholder 2"/>
          <p:cNvSpPr>
            <a:spLocks noGrp="1"/>
          </p:cNvSpPr>
          <p:nvPr>
            <p:ph idx="1"/>
          </p:nvPr>
        </p:nvSpPr>
        <p:spPr>
          <a:xfrm>
            <a:off x="635000" y="1790700"/>
            <a:ext cx="7912100" cy="4525963"/>
          </a:xfrm>
        </p:spPr>
        <p:txBody>
          <a:bodyPr/>
          <a:lstStyle/>
          <a:p>
            <a:r>
              <a:rPr lang="en-US" smtClean="0"/>
              <a:t>Risks include supply disruption, supply delays, demand fluctuations, price fluctuations, and exchange-rate fluctuations</a:t>
            </a:r>
          </a:p>
          <a:p>
            <a:r>
              <a:rPr lang="en-US" smtClean="0"/>
              <a:t>Critical for global supply chains to be aware of the relevant risk factors and build in suitable mitigation strategies</a:t>
            </a:r>
          </a:p>
        </p:txBody>
      </p:sp>
    </p:spTree>
  </p:cSld>
  <p:clrMapOvr>
    <a:masterClrMapping/>
  </p:clrMapOvr>
  <p:transition spd="slow">
    <p:pull dir="l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Risk Management In </a:t>
            </a:r>
            <a:br>
              <a:rPr lang="en-US" dirty="0" smtClean="0"/>
            </a:br>
            <a:r>
              <a:rPr lang="en-US" dirty="0" smtClean="0"/>
              <a:t>Global Supply Chains</a:t>
            </a:r>
            <a:endParaRPr lang="en-US" dirty="0"/>
          </a:p>
        </p:txBody>
      </p:sp>
      <p:graphicFrame>
        <p:nvGraphicFramePr>
          <p:cNvPr id="4" name="Table 3"/>
          <p:cNvGraphicFramePr>
            <a:graphicFrameLocks noGrp="1"/>
          </p:cNvGraphicFramePr>
          <p:nvPr/>
        </p:nvGraphicFramePr>
        <p:xfrm>
          <a:off x="812800" y="1739900"/>
          <a:ext cx="7480300" cy="4302125"/>
        </p:xfrm>
        <a:graphic>
          <a:graphicData uri="http://schemas.openxmlformats.org/drawingml/2006/table">
            <a:tbl>
              <a:tblPr firstRow="1" bandRow="1">
                <a:tableStyleId>{2D5ABB26-0587-4C30-8999-92F81FD0307C}</a:tableStyleId>
              </a:tblPr>
              <a:tblGrid>
                <a:gridCol w="2959100"/>
                <a:gridCol w="4521200"/>
              </a:tblGrid>
              <a:tr h="370840">
                <a:tc>
                  <a:txBody>
                    <a:bodyPr/>
                    <a:lstStyle/>
                    <a:p>
                      <a:r>
                        <a:rPr lang="en-US" sz="1800" b="1" kern="1200" dirty="0" smtClean="0">
                          <a:solidFill>
                            <a:schemeClr val="tx1"/>
                          </a:solidFill>
                          <a:latin typeface="+mn-lt"/>
                          <a:ea typeface="+mn-ea"/>
                          <a:cs typeface="+mn-cs"/>
                        </a:rPr>
                        <a:t>Category</a:t>
                      </a:r>
                    </a:p>
                  </a:txBody>
                  <a:tcPr>
                    <a:lnB w="28575" cap="flat" cmpd="sng" algn="ctr">
                      <a:solidFill>
                        <a:scrgbClr r="0" g="0" b="0"/>
                      </a:solidFill>
                      <a:prstDash val="solid"/>
                      <a:round/>
                      <a:headEnd type="none" w="med" len="med"/>
                      <a:tailEnd type="none" w="med" len="med"/>
                    </a:lnB>
                  </a:tcPr>
                </a:tc>
                <a:tc>
                  <a:txBody>
                    <a:bodyPr/>
                    <a:lstStyle/>
                    <a:p>
                      <a:r>
                        <a:rPr lang="en-US" sz="1800" b="1" kern="1200" dirty="0" smtClean="0">
                          <a:solidFill>
                            <a:schemeClr val="tx1"/>
                          </a:solidFill>
                          <a:latin typeface="+mn-lt"/>
                          <a:ea typeface="+mn-ea"/>
                          <a:cs typeface="+mn-cs"/>
                        </a:rPr>
                        <a:t>Risk Drivers</a:t>
                      </a:r>
                    </a:p>
                  </a:txBody>
                  <a:tcPr>
                    <a:lnB w="28575" cap="flat" cmpd="sng" algn="ctr">
                      <a:solidFill>
                        <a:scrgbClr r="0" g="0" b="0"/>
                      </a:solidFill>
                      <a:prstDash val="solid"/>
                      <a:round/>
                      <a:headEnd type="none" w="med" len="med"/>
                      <a:tailEnd type="none" w="med" len="med"/>
                    </a:lnB>
                  </a:tcPr>
                </a:tc>
              </a:tr>
              <a:tr h="370840">
                <a:tc>
                  <a:txBody>
                    <a:bodyPr/>
                    <a:lstStyle/>
                    <a:p>
                      <a:r>
                        <a:rPr lang="en-US" sz="1800" kern="1200" dirty="0" smtClean="0">
                          <a:solidFill>
                            <a:schemeClr val="tx1"/>
                          </a:solidFill>
                          <a:latin typeface="+mn-lt"/>
                          <a:ea typeface="+mn-ea"/>
                          <a:cs typeface="+mn-cs"/>
                        </a:rPr>
                        <a:t>Disruptions</a:t>
                      </a:r>
                      <a:endParaRPr lang="en-US" sz="1800" dirty="0"/>
                    </a:p>
                  </a:txBody>
                  <a:tcPr>
                    <a:lnT w="28575" cap="flat" cmpd="sng" algn="ctr">
                      <a:solidFill>
                        <a:scrgbClr r="0" g="0" b="0"/>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Natural disaster, war, terrorism</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Labor disputes</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Supplier bankruptcy</a:t>
                      </a:r>
                    </a:p>
                  </a:txBody>
                  <a:tcPr>
                    <a:lnT w="28575" cap="flat" cmpd="sng" algn="ctr">
                      <a:solidFill>
                        <a:scrgbClr r="0" g="0" b="0"/>
                      </a:solidFill>
                      <a:prstDash val="solid"/>
                      <a:round/>
                      <a:headEnd type="none" w="med" len="med"/>
                      <a:tailEnd type="none" w="med" len="med"/>
                    </a:lnT>
                  </a:tcPr>
                </a:tc>
              </a:tr>
              <a:tr h="370840">
                <a:tc>
                  <a:txBody>
                    <a:bodyPr/>
                    <a:lstStyle/>
                    <a:p>
                      <a:r>
                        <a:rPr lang="en-US" sz="1800" kern="1200" dirty="0" smtClean="0">
                          <a:solidFill>
                            <a:schemeClr val="tx1"/>
                          </a:solidFill>
                          <a:latin typeface="+mn-lt"/>
                          <a:ea typeface="+mn-ea"/>
                          <a:cs typeface="+mn-cs"/>
                        </a:rPr>
                        <a:t>Delays</a:t>
                      </a:r>
                      <a:endParaRPr lang="en-US" sz="18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High capacity utilization at supply source </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Inflexibility of supply source </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Poor quality or yield at supply source</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Systems risk</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Information infrastructure breakdown </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System integration or extent of systems being networked</a:t>
                      </a:r>
                    </a:p>
                  </a:txBody>
                  <a:tcPr/>
                </a:tc>
              </a:tr>
              <a:tr h="370840">
                <a:tc>
                  <a:txBody>
                    <a:bodyPr/>
                    <a:lstStyle/>
                    <a:p>
                      <a:r>
                        <a:rPr lang="en-US" sz="1800" kern="1200" dirty="0" smtClean="0">
                          <a:solidFill>
                            <a:schemeClr val="tx1"/>
                          </a:solidFill>
                          <a:latin typeface="+mn-lt"/>
                          <a:ea typeface="+mn-ea"/>
                          <a:cs typeface="+mn-cs"/>
                        </a:rPr>
                        <a:t>Forecast risk</a:t>
                      </a:r>
                      <a:endParaRPr lang="en-US" sz="1800" dirty="0"/>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Inaccurate forecasts due to long lead times, seasonality, product variety, short life cycles, small customer base </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Information distortion</a:t>
                      </a:r>
                    </a:p>
                  </a:txBody>
                  <a:tcPr>
                    <a:lnB w="28575" cap="flat" cmpd="sng" algn="ctr">
                      <a:solidFill>
                        <a:scrgbClr r="0" g="0" b="0"/>
                      </a:solidFill>
                      <a:prstDash val="solid"/>
                      <a:round/>
                      <a:headEnd type="none" w="med" len="med"/>
                      <a:tailEnd type="none" w="med" len="med"/>
                    </a:lnB>
                  </a:tcPr>
                </a:tc>
              </a:tr>
            </a:tbl>
          </a:graphicData>
        </a:graphic>
      </p:graphicFrame>
      <p:sp>
        <p:nvSpPr>
          <p:cNvPr id="5" name="TextBox 4"/>
          <p:cNvSpPr txBox="1">
            <a:spLocks noChangeArrowheads="1"/>
          </p:cNvSpPr>
          <p:nvPr/>
        </p:nvSpPr>
        <p:spPr bwMode="auto">
          <a:xfrm>
            <a:off x="7467600" y="6413500"/>
            <a:ext cx="923925" cy="307975"/>
          </a:xfrm>
          <a:prstGeom prst="rect">
            <a:avLst/>
          </a:prstGeom>
          <a:noFill/>
          <a:ln w="9525">
            <a:noFill/>
            <a:miter lim="800000"/>
            <a:headEnd/>
            <a:tailEnd/>
          </a:ln>
        </p:spPr>
        <p:txBody>
          <a:bodyPr wrap="none">
            <a:spAutoFit/>
          </a:bodyPr>
          <a:lstStyle/>
          <a:p>
            <a:r>
              <a:rPr lang="en-US" sz="1400"/>
              <a:t>Table 6-3</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Risk Management In </a:t>
            </a:r>
            <a:br>
              <a:rPr lang="en-US" dirty="0" smtClean="0"/>
            </a:br>
            <a:r>
              <a:rPr lang="en-US" dirty="0" smtClean="0"/>
              <a:t>Global Supply Chains</a:t>
            </a:r>
            <a:endParaRPr lang="en-US" dirty="0"/>
          </a:p>
        </p:txBody>
      </p:sp>
      <p:graphicFrame>
        <p:nvGraphicFramePr>
          <p:cNvPr id="4" name="Table 3"/>
          <p:cNvGraphicFramePr>
            <a:graphicFrameLocks noGrp="1"/>
          </p:cNvGraphicFramePr>
          <p:nvPr/>
        </p:nvGraphicFramePr>
        <p:xfrm>
          <a:off x="812800" y="1739900"/>
          <a:ext cx="7480300" cy="4668838"/>
        </p:xfrm>
        <a:graphic>
          <a:graphicData uri="http://schemas.openxmlformats.org/drawingml/2006/table">
            <a:tbl>
              <a:tblPr firstRow="1" bandRow="1">
                <a:tableStyleId>{2D5ABB26-0587-4C30-8999-92F81FD0307C}</a:tableStyleId>
              </a:tblPr>
              <a:tblGrid>
                <a:gridCol w="2959100"/>
                <a:gridCol w="4521200"/>
              </a:tblGrid>
              <a:tr h="370840">
                <a:tc>
                  <a:txBody>
                    <a:bodyPr/>
                    <a:lstStyle/>
                    <a:p>
                      <a:r>
                        <a:rPr lang="en-US" sz="1800" b="1" kern="1200" dirty="0" smtClean="0">
                          <a:solidFill>
                            <a:schemeClr val="tx1"/>
                          </a:solidFill>
                          <a:latin typeface="+mn-lt"/>
                          <a:ea typeface="+mn-ea"/>
                          <a:cs typeface="+mn-cs"/>
                        </a:rPr>
                        <a:t>Category</a:t>
                      </a:r>
                    </a:p>
                  </a:txBody>
                  <a:tcPr>
                    <a:lnB w="28575" cap="flat" cmpd="sng" algn="ctr">
                      <a:solidFill>
                        <a:scrgbClr r="0" g="0" b="0"/>
                      </a:solidFill>
                      <a:prstDash val="solid"/>
                      <a:round/>
                      <a:headEnd type="none" w="med" len="med"/>
                      <a:tailEnd type="none" w="med" len="med"/>
                    </a:lnB>
                  </a:tcPr>
                </a:tc>
                <a:tc>
                  <a:txBody>
                    <a:bodyPr/>
                    <a:lstStyle/>
                    <a:p>
                      <a:r>
                        <a:rPr lang="en-US" sz="1800" b="1" kern="1200" dirty="0" smtClean="0">
                          <a:solidFill>
                            <a:schemeClr val="tx1"/>
                          </a:solidFill>
                          <a:latin typeface="+mn-lt"/>
                          <a:ea typeface="+mn-ea"/>
                          <a:cs typeface="+mn-cs"/>
                        </a:rPr>
                        <a:t>Risk Drivers</a:t>
                      </a:r>
                    </a:p>
                  </a:txBody>
                  <a:tcPr>
                    <a:lnB w="28575" cap="flat" cmpd="sng" algn="ctr">
                      <a:solidFill>
                        <a:scrgbClr r="0" g="0" b="0"/>
                      </a:solidFill>
                      <a:prstDash val="solid"/>
                      <a:round/>
                      <a:headEnd type="none" w="med" len="med"/>
                      <a:tailEnd type="none" w="med" len="med"/>
                    </a:lnB>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Intellectual property risk</a:t>
                      </a:r>
                    </a:p>
                  </a:txBody>
                  <a:tcPr>
                    <a:lnT w="28575" cap="flat" cmpd="sng" algn="ctr">
                      <a:solidFill>
                        <a:scrgbClr r="0" g="0" b="0"/>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Vertical integration of supply chain </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Global outsourcing and markets</a:t>
                      </a:r>
                    </a:p>
                  </a:txBody>
                  <a:tcPr>
                    <a:lnT w="28575" cap="flat" cmpd="sng" algn="ctr">
                      <a:solidFill>
                        <a:scrgbClr r="0" g="0" b="0"/>
                      </a:solidFill>
                      <a:prstDash val="solid"/>
                      <a:round/>
                      <a:headEnd type="none" w="med" len="med"/>
                      <a:tailEnd type="none" w="med" len="med"/>
                    </a:lnT>
                  </a:tcPr>
                </a:tc>
              </a:tr>
              <a:tr h="370840">
                <a:tc>
                  <a:txBody>
                    <a:bodyPr/>
                    <a:lstStyle/>
                    <a:p>
                      <a:r>
                        <a:rPr lang="en-US" sz="1800" kern="1200" dirty="0" smtClean="0">
                          <a:solidFill>
                            <a:schemeClr val="tx1"/>
                          </a:solidFill>
                          <a:latin typeface="+mn-lt"/>
                          <a:ea typeface="+mn-ea"/>
                          <a:cs typeface="+mn-cs"/>
                        </a:rPr>
                        <a:t>Procurement risk</a:t>
                      </a:r>
                      <a:endParaRPr lang="en-US" sz="18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Exchange-rate risk </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Price of inputs </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Fraction purchased from a single source </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Industry-wide capacity utilization</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Receivables risk</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Number of customers </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Financial strength of customers</a:t>
                      </a:r>
                    </a:p>
                  </a:txBody>
                  <a:tcPr/>
                </a:tc>
              </a:tr>
              <a:tr h="370840">
                <a:tc>
                  <a:txBody>
                    <a:bodyPr/>
                    <a:lstStyle/>
                    <a:p>
                      <a:r>
                        <a:rPr lang="en-US" sz="1800" kern="1200" dirty="0" smtClean="0">
                          <a:solidFill>
                            <a:schemeClr val="tx1"/>
                          </a:solidFill>
                          <a:latin typeface="+mn-lt"/>
                          <a:ea typeface="+mn-ea"/>
                          <a:cs typeface="+mn-cs"/>
                        </a:rPr>
                        <a:t>Inventory risk</a:t>
                      </a:r>
                      <a:endParaRPr lang="en-US" sz="18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Rate of product obsolescence </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Inventory holding cost </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Product value </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Demand and supply uncertainty</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Capacity risk</a:t>
                      </a:r>
                      <a:endParaRPr lang="en-US" sz="1800" dirty="0" smtClean="0"/>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Cost of capacity </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Capacity flexibility</a:t>
                      </a:r>
                      <a:endParaRPr lang="en-US" sz="1800" dirty="0" smtClean="0"/>
                    </a:p>
                  </a:txBody>
                  <a:tcPr>
                    <a:lnB w="28575" cap="flat" cmpd="sng" algn="ctr">
                      <a:solidFill>
                        <a:scrgbClr r="0" g="0" b="0"/>
                      </a:solidFill>
                      <a:prstDash val="solid"/>
                      <a:round/>
                      <a:headEnd type="none" w="med" len="med"/>
                      <a:tailEnd type="none" w="med" len="med"/>
                    </a:lnB>
                  </a:tcPr>
                </a:tc>
              </a:tr>
            </a:tbl>
          </a:graphicData>
        </a:graphic>
      </p:graphicFrame>
      <p:sp>
        <p:nvSpPr>
          <p:cNvPr id="5" name="TextBox 4"/>
          <p:cNvSpPr txBox="1">
            <a:spLocks noChangeArrowheads="1"/>
          </p:cNvSpPr>
          <p:nvPr/>
        </p:nvSpPr>
        <p:spPr bwMode="auto">
          <a:xfrm>
            <a:off x="7467600" y="6413500"/>
            <a:ext cx="923925" cy="307975"/>
          </a:xfrm>
          <a:prstGeom prst="rect">
            <a:avLst/>
          </a:prstGeom>
          <a:noFill/>
          <a:ln w="9525">
            <a:noFill/>
            <a:miter lim="800000"/>
            <a:headEnd/>
            <a:tailEnd/>
          </a:ln>
        </p:spPr>
        <p:txBody>
          <a:bodyPr wrap="none">
            <a:spAutoFit/>
          </a:bodyPr>
          <a:lstStyle/>
          <a:p>
            <a:r>
              <a:rPr lang="en-US" sz="1400"/>
              <a:t>Table 6-3</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a:t>Risk Management In </a:t>
            </a:r>
            <a:br>
              <a:rPr lang="en-US" dirty="0"/>
            </a:br>
            <a:r>
              <a:rPr lang="en-US" dirty="0"/>
              <a:t>Global Supply Chains</a:t>
            </a:r>
          </a:p>
        </p:txBody>
      </p:sp>
      <p:sp>
        <p:nvSpPr>
          <p:cNvPr id="25602" name="Content Placeholder 2"/>
          <p:cNvSpPr>
            <a:spLocks noGrp="1"/>
          </p:cNvSpPr>
          <p:nvPr>
            <p:ph idx="1"/>
          </p:nvPr>
        </p:nvSpPr>
        <p:spPr>
          <a:xfrm>
            <a:off x="457200" y="1600200"/>
            <a:ext cx="8229600" cy="4800600"/>
          </a:xfrm>
        </p:spPr>
        <p:txBody>
          <a:bodyPr/>
          <a:lstStyle/>
          <a:p>
            <a:r>
              <a:rPr lang="en-US" smtClean="0"/>
              <a:t>Good network design can play a significant role in mitigating supply chain risk</a:t>
            </a:r>
          </a:p>
          <a:p>
            <a:r>
              <a:rPr lang="en-US" smtClean="0"/>
              <a:t>Every mitigation strategy comes at a price and may increase other risks</a:t>
            </a:r>
          </a:p>
          <a:p>
            <a:r>
              <a:rPr lang="en-US" smtClean="0"/>
              <a:t>Global supply chains should generally use a combination of rigorously evaluated mitigation strategies along with financial strategies to hedge uncovered risks</a:t>
            </a:r>
          </a:p>
        </p:txBody>
      </p:sp>
    </p:spTree>
  </p:cSld>
  <p:clrMapOvr>
    <a:masterClrMapping/>
  </p:clrMapOvr>
  <p:transition spd="slow">
    <p:strip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Risk Management In </a:t>
            </a:r>
            <a:br>
              <a:rPr lang="en-US" dirty="0" smtClean="0"/>
            </a:br>
            <a:r>
              <a:rPr lang="en-US" dirty="0" smtClean="0"/>
              <a:t>Global Supply Chains</a:t>
            </a:r>
            <a:endParaRPr lang="en-US" dirty="0"/>
          </a:p>
        </p:txBody>
      </p:sp>
      <p:graphicFrame>
        <p:nvGraphicFramePr>
          <p:cNvPr id="4" name="Table 3"/>
          <p:cNvGraphicFramePr>
            <a:graphicFrameLocks noGrp="1"/>
          </p:cNvGraphicFramePr>
          <p:nvPr/>
        </p:nvGraphicFramePr>
        <p:xfrm>
          <a:off x="812800" y="1739900"/>
          <a:ext cx="7480300" cy="4486275"/>
        </p:xfrm>
        <a:graphic>
          <a:graphicData uri="http://schemas.openxmlformats.org/drawingml/2006/table">
            <a:tbl>
              <a:tblPr firstRow="1" bandRow="1">
                <a:tableStyleId>{2D5ABB26-0587-4C30-8999-92F81FD0307C}</a:tableStyleId>
              </a:tblPr>
              <a:tblGrid>
                <a:gridCol w="2959100"/>
                <a:gridCol w="4521200"/>
              </a:tblGrid>
              <a:tr h="370840">
                <a:tc>
                  <a:txBody>
                    <a:bodyPr/>
                    <a:lstStyle/>
                    <a:p>
                      <a:r>
                        <a:rPr lang="en-US" sz="1800" b="1" kern="1200" dirty="0" smtClean="0">
                          <a:solidFill>
                            <a:schemeClr val="tx1"/>
                          </a:solidFill>
                          <a:latin typeface="+mn-lt"/>
                          <a:ea typeface="+mn-ea"/>
                          <a:cs typeface="+mn-cs"/>
                        </a:rPr>
                        <a:t>Risk Mitigation Strategy</a:t>
                      </a:r>
                    </a:p>
                  </a:txBody>
                  <a:tcPr>
                    <a:lnB w="28575" cap="flat" cmpd="sng" algn="ctr">
                      <a:solidFill>
                        <a:scrgbClr r="0" g="0" b="0"/>
                      </a:solidFill>
                      <a:prstDash val="solid"/>
                      <a:round/>
                      <a:headEnd type="none" w="med" len="med"/>
                      <a:tailEnd type="none" w="med" len="med"/>
                    </a:lnB>
                  </a:tcPr>
                </a:tc>
                <a:tc>
                  <a:txBody>
                    <a:bodyPr/>
                    <a:lstStyle/>
                    <a:p>
                      <a:r>
                        <a:rPr lang="en-US" sz="1800" b="1" kern="1200" dirty="0" smtClean="0">
                          <a:solidFill>
                            <a:schemeClr val="tx1"/>
                          </a:solidFill>
                          <a:latin typeface="+mn-lt"/>
                          <a:ea typeface="+mn-ea"/>
                          <a:cs typeface="+mn-cs"/>
                        </a:rPr>
                        <a:t>Tailored Strategies</a:t>
                      </a:r>
                    </a:p>
                  </a:txBody>
                  <a:tcPr>
                    <a:lnB w="28575" cap="flat" cmpd="sng" algn="ctr">
                      <a:solidFill>
                        <a:scrgbClr r="0" g="0" b="0"/>
                      </a:solidFill>
                      <a:prstDash val="solid"/>
                      <a:round/>
                      <a:headEnd type="none" w="med" len="med"/>
                      <a:tailEnd type="none" w="med" len="med"/>
                    </a:lnB>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Increase capacity</a:t>
                      </a:r>
                    </a:p>
                  </a:txBody>
                  <a:tcPr>
                    <a:lnT w="28575" cap="flat" cmpd="sng" algn="ctr">
                      <a:solidFill>
                        <a:scrgbClr r="0" g="0" b="0"/>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Focus on low-cost, decentralized capacity for predictable demand. Build centralized capacity for unpredictable demand. Increase decentralization as cost of capacity drops.</a:t>
                      </a:r>
                    </a:p>
                  </a:txBody>
                  <a:tcPr>
                    <a:lnT w="28575" cap="flat" cmpd="sng" algn="ctr">
                      <a:solidFill>
                        <a:scrgbClr r="0" g="0" b="0"/>
                      </a:solidFill>
                      <a:prstDash val="solid"/>
                      <a:round/>
                      <a:headEnd type="none" w="med" len="med"/>
                      <a:tailEnd type="none" w="med" len="med"/>
                    </a:lnT>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Get redundant suppliers</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More redundant supply for high-volume products, less redundancy for low-volume products. Centralize redundancy for low-volume products in a few flexible suppliers.</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Increase responsiveness</a:t>
                      </a:r>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Favor cost over responsiveness for commodity products. Favor responsiveness over cost for short–life cycle products.</a:t>
                      </a:r>
                    </a:p>
                  </a:txBody>
                  <a:tcPr>
                    <a:lnB w="28575" cap="flat" cmpd="sng" algn="ctr">
                      <a:solidFill>
                        <a:scrgbClr r="0" g="0" b="0"/>
                      </a:solidFill>
                      <a:prstDash val="solid"/>
                      <a:round/>
                      <a:headEnd type="none" w="med" len="med"/>
                      <a:tailEnd type="none" w="med" len="med"/>
                    </a:lnB>
                  </a:tcPr>
                </a:tc>
              </a:tr>
            </a:tbl>
          </a:graphicData>
        </a:graphic>
      </p:graphicFrame>
      <p:sp>
        <p:nvSpPr>
          <p:cNvPr id="5" name="TextBox 4"/>
          <p:cNvSpPr txBox="1">
            <a:spLocks noChangeArrowheads="1"/>
          </p:cNvSpPr>
          <p:nvPr/>
        </p:nvSpPr>
        <p:spPr bwMode="auto">
          <a:xfrm>
            <a:off x="7467600" y="6413500"/>
            <a:ext cx="923925" cy="307975"/>
          </a:xfrm>
          <a:prstGeom prst="rect">
            <a:avLst/>
          </a:prstGeom>
          <a:noFill/>
          <a:ln w="9525">
            <a:noFill/>
            <a:miter lim="800000"/>
            <a:headEnd/>
            <a:tailEnd/>
          </a:ln>
        </p:spPr>
        <p:txBody>
          <a:bodyPr wrap="none">
            <a:spAutoFit/>
          </a:bodyPr>
          <a:lstStyle/>
          <a:p>
            <a:r>
              <a:rPr lang="en-US" sz="1400"/>
              <a:t>Table 6-4</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Risk Management In </a:t>
            </a:r>
            <a:br>
              <a:rPr lang="en-US" dirty="0" smtClean="0"/>
            </a:br>
            <a:r>
              <a:rPr lang="en-US" dirty="0" smtClean="0"/>
              <a:t>Global Supply Chains</a:t>
            </a:r>
            <a:endParaRPr lang="en-US" dirty="0"/>
          </a:p>
        </p:txBody>
      </p:sp>
      <p:graphicFrame>
        <p:nvGraphicFramePr>
          <p:cNvPr id="4" name="Table 3"/>
          <p:cNvGraphicFramePr>
            <a:graphicFrameLocks noGrp="1"/>
          </p:cNvGraphicFramePr>
          <p:nvPr/>
        </p:nvGraphicFramePr>
        <p:xfrm>
          <a:off x="812800" y="1574800"/>
          <a:ext cx="7480300" cy="4851400"/>
        </p:xfrm>
        <a:graphic>
          <a:graphicData uri="http://schemas.openxmlformats.org/drawingml/2006/table">
            <a:tbl>
              <a:tblPr firstRow="1" bandRow="1">
                <a:tableStyleId>{2D5ABB26-0587-4C30-8999-92F81FD0307C}</a:tableStyleId>
              </a:tblPr>
              <a:tblGrid>
                <a:gridCol w="2959100"/>
                <a:gridCol w="4521200"/>
              </a:tblGrid>
              <a:tr h="370840">
                <a:tc>
                  <a:txBody>
                    <a:bodyPr/>
                    <a:lstStyle/>
                    <a:p>
                      <a:r>
                        <a:rPr lang="en-US" sz="1800" b="1" kern="1200" dirty="0" smtClean="0">
                          <a:solidFill>
                            <a:schemeClr val="tx1"/>
                          </a:solidFill>
                          <a:latin typeface="+mn-lt"/>
                          <a:ea typeface="+mn-ea"/>
                          <a:cs typeface="+mn-cs"/>
                        </a:rPr>
                        <a:t>Risk Mitigation Strategy</a:t>
                      </a:r>
                    </a:p>
                  </a:txBody>
                  <a:tcPr>
                    <a:lnB w="28575" cap="flat" cmpd="sng" algn="ctr">
                      <a:solidFill>
                        <a:scrgbClr r="0" g="0" b="0"/>
                      </a:solidFill>
                      <a:prstDash val="solid"/>
                      <a:round/>
                      <a:headEnd type="none" w="med" len="med"/>
                      <a:tailEnd type="none" w="med" len="med"/>
                    </a:lnB>
                  </a:tcPr>
                </a:tc>
                <a:tc>
                  <a:txBody>
                    <a:bodyPr/>
                    <a:lstStyle/>
                    <a:p>
                      <a:r>
                        <a:rPr lang="en-US" sz="1800" b="1" kern="1200" dirty="0" smtClean="0">
                          <a:solidFill>
                            <a:schemeClr val="tx1"/>
                          </a:solidFill>
                          <a:latin typeface="+mn-lt"/>
                          <a:ea typeface="+mn-ea"/>
                          <a:cs typeface="+mn-cs"/>
                        </a:rPr>
                        <a:t>Tailored Strategies</a:t>
                      </a:r>
                    </a:p>
                  </a:txBody>
                  <a:tcPr>
                    <a:lnB w="28575" cap="flat" cmpd="sng" algn="ctr">
                      <a:solidFill>
                        <a:scrgbClr r="0" g="0" b="0"/>
                      </a:solidFill>
                      <a:prstDash val="solid"/>
                      <a:round/>
                      <a:headEnd type="none" w="med" len="med"/>
                      <a:tailEnd type="none" w="med" len="med"/>
                    </a:lnB>
                  </a:tcPr>
                </a:tc>
              </a:tr>
              <a:tr h="370840">
                <a:tc>
                  <a:txBody>
                    <a:bodyPr/>
                    <a:lstStyle/>
                    <a:p>
                      <a:r>
                        <a:rPr lang="en-US" sz="1800" kern="1200" dirty="0" smtClean="0">
                          <a:solidFill>
                            <a:schemeClr val="tx1"/>
                          </a:solidFill>
                          <a:latin typeface="+mn-lt"/>
                          <a:ea typeface="+mn-ea"/>
                          <a:cs typeface="+mn-cs"/>
                        </a:rPr>
                        <a:t>Increase inventory</a:t>
                      </a:r>
                      <a:endParaRPr lang="en-US" dirty="0"/>
                    </a:p>
                  </a:txBody>
                  <a:tcPr>
                    <a:lnT w="28575" cap="flat" cmpd="sng" algn="ctr">
                      <a:solidFill>
                        <a:scrgbClr r="0" g="0" b="0"/>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Decentralize inventory of predictable, lower value products. Centralize inventory of less predictable, higher value products.</a:t>
                      </a:r>
                    </a:p>
                  </a:txBody>
                  <a:tcPr>
                    <a:lnT w="28575" cap="flat" cmpd="sng" algn="ctr">
                      <a:solidFill>
                        <a:scrgbClr r="0" g="0" b="0"/>
                      </a:solidFill>
                      <a:prstDash val="solid"/>
                      <a:round/>
                      <a:headEnd type="none" w="med" len="med"/>
                      <a:tailEnd type="none" w="med" len="med"/>
                    </a:lnT>
                  </a:tcPr>
                </a:tc>
              </a:tr>
              <a:tr h="370840">
                <a:tc>
                  <a:txBody>
                    <a:bodyPr/>
                    <a:lstStyle/>
                    <a:p>
                      <a:r>
                        <a:rPr lang="en-US" sz="1800" kern="1200" dirty="0" smtClean="0">
                          <a:solidFill>
                            <a:schemeClr val="tx1"/>
                          </a:solidFill>
                          <a:latin typeface="+mn-lt"/>
                          <a:ea typeface="+mn-ea"/>
                          <a:cs typeface="+mn-cs"/>
                        </a:rPr>
                        <a:t>Increase flexibility</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Favor cost over flexibility for predictable, high-volume products. Favor flexibility for unpredictable, low-volume products. Centralize flexibility in a few locations if it is expensive.</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Pool or aggregate demand</a:t>
                      </a:r>
                      <a:endParaRPr lang="en-US"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Increase aggregation as unpredictability grows.</a:t>
                      </a:r>
                    </a:p>
                  </a:txBody>
                  <a:tcPr/>
                </a:tc>
              </a:tr>
              <a:tr h="370840">
                <a:tc>
                  <a:txBody>
                    <a:bodyPr/>
                    <a:lstStyle/>
                    <a:p>
                      <a:r>
                        <a:rPr lang="en-US" sz="1800" kern="1200" dirty="0" smtClean="0">
                          <a:solidFill>
                            <a:schemeClr val="tx1"/>
                          </a:solidFill>
                          <a:latin typeface="+mn-lt"/>
                          <a:ea typeface="+mn-ea"/>
                          <a:cs typeface="+mn-cs"/>
                        </a:rPr>
                        <a:t>Increase source capability</a:t>
                      </a:r>
                      <a:endParaRPr lang="en-US" dirty="0"/>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Prefer capability over cost for high-value, high-risk products. Favor cost over capability for low-value commodity products. Centralize high capability in flexible source if possible.</a:t>
                      </a:r>
                      <a:endParaRPr lang="en-US" dirty="0" smtClean="0"/>
                    </a:p>
                  </a:txBody>
                  <a:tcPr>
                    <a:lnB w="28575" cap="flat" cmpd="sng" algn="ctr">
                      <a:solidFill>
                        <a:scrgbClr r="0" g="0" b="0"/>
                      </a:solidFill>
                      <a:prstDash val="solid"/>
                      <a:round/>
                      <a:headEnd type="none" w="med" len="med"/>
                      <a:tailEnd type="none" w="med" len="med"/>
                    </a:lnB>
                  </a:tcPr>
                </a:tc>
              </a:tr>
            </a:tbl>
          </a:graphicData>
        </a:graphic>
      </p:graphicFrame>
      <p:sp>
        <p:nvSpPr>
          <p:cNvPr id="5" name="TextBox 4"/>
          <p:cNvSpPr txBox="1">
            <a:spLocks noChangeArrowheads="1"/>
          </p:cNvSpPr>
          <p:nvPr/>
        </p:nvSpPr>
        <p:spPr bwMode="auto">
          <a:xfrm>
            <a:off x="7467600" y="6413500"/>
            <a:ext cx="923925" cy="307975"/>
          </a:xfrm>
          <a:prstGeom prst="rect">
            <a:avLst/>
          </a:prstGeom>
          <a:noFill/>
          <a:ln w="9525">
            <a:noFill/>
            <a:miter lim="800000"/>
            <a:headEnd/>
            <a:tailEnd/>
          </a:ln>
        </p:spPr>
        <p:txBody>
          <a:bodyPr wrap="none">
            <a:spAutoFit/>
          </a:bodyPr>
          <a:lstStyle/>
          <a:p>
            <a:r>
              <a:rPr lang="en-US" sz="1400"/>
              <a:t>Table 6-4</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a:t>Flexibility, Chaining, and Containment</a:t>
            </a:r>
          </a:p>
        </p:txBody>
      </p:sp>
      <p:sp>
        <p:nvSpPr>
          <p:cNvPr id="28674" name="Content Placeholder 2"/>
          <p:cNvSpPr>
            <a:spLocks noGrp="1"/>
          </p:cNvSpPr>
          <p:nvPr>
            <p:ph idx="1"/>
          </p:nvPr>
        </p:nvSpPr>
        <p:spPr>
          <a:xfrm>
            <a:off x="457200" y="1600200"/>
            <a:ext cx="8229600" cy="4876800"/>
          </a:xfrm>
        </p:spPr>
        <p:txBody>
          <a:bodyPr/>
          <a:lstStyle/>
          <a:p>
            <a:r>
              <a:rPr lang="en-US" smtClean="0"/>
              <a:t>Three broad categories of flexibility</a:t>
            </a:r>
          </a:p>
          <a:p>
            <a:pPr lvl="1"/>
            <a:r>
              <a:rPr lang="en-US" smtClean="0"/>
              <a:t>New product flexibility</a:t>
            </a:r>
          </a:p>
          <a:p>
            <a:pPr lvl="2"/>
            <a:r>
              <a:rPr lang="en-US" smtClean="0"/>
              <a:t>Ability to introduce new products into the market at a rapid rate</a:t>
            </a:r>
          </a:p>
          <a:p>
            <a:pPr lvl="1"/>
            <a:r>
              <a:rPr lang="en-US" smtClean="0"/>
              <a:t>Mix flexibility</a:t>
            </a:r>
          </a:p>
          <a:p>
            <a:pPr lvl="2"/>
            <a:r>
              <a:rPr lang="en-US" smtClean="0"/>
              <a:t>Ability to produce a variety of products within a short period of time</a:t>
            </a:r>
          </a:p>
          <a:p>
            <a:pPr lvl="1"/>
            <a:r>
              <a:rPr lang="en-US" smtClean="0"/>
              <a:t>Volume flexibility</a:t>
            </a:r>
          </a:p>
          <a:p>
            <a:pPr lvl="2"/>
            <a:r>
              <a:rPr lang="en-US" smtClean="0"/>
              <a:t>Ability to operate profitably at different levels of output</a:t>
            </a:r>
          </a:p>
        </p:txBody>
      </p:sp>
    </p:spTree>
  </p:cSld>
  <p:clrMapOvr>
    <a:masterClrMapping/>
  </p:clrMapOvr>
  <p:transition spd="slow">
    <p:pull dir="l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a:t>Flexibility, Chaining, and Containment</a:t>
            </a:r>
          </a:p>
        </p:txBody>
      </p:sp>
      <p:sp>
        <p:nvSpPr>
          <p:cNvPr id="6" name="TextBox 5"/>
          <p:cNvSpPr txBox="1">
            <a:spLocks noChangeArrowheads="1"/>
          </p:cNvSpPr>
          <p:nvPr/>
        </p:nvSpPr>
        <p:spPr bwMode="auto">
          <a:xfrm>
            <a:off x="7005638" y="5219700"/>
            <a:ext cx="1003300" cy="307975"/>
          </a:xfrm>
          <a:prstGeom prst="rect">
            <a:avLst/>
          </a:prstGeom>
          <a:noFill/>
          <a:ln w="9525">
            <a:noFill/>
            <a:miter lim="800000"/>
            <a:headEnd/>
            <a:tailEnd/>
          </a:ln>
        </p:spPr>
        <p:txBody>
          <a:bodyPr wrap="none">
            <a:spAutoFit/>
          </a:bodyPr>
          <a:lstStyle/>
          <a:p>
            <a:r>
              <a:rPr lang="en-US" sz="1400"/>
              <a:t>Figure 6-1</a:t>
            </a:r>
          </a:p>
        </p:txBody>
      </p:sp>
      <p:pic>
        <p:nvPicPr>
          <p:cNvPr id="29701" name="Picture 5" descr="FG_06_001"/>
          <p:cNvPicPr>
            <a:picLocks noChangeAspect="1" noChangeArrowheads="1"/>
          </p:cNvPicPr>
          <p:nvPr/>
        </p:nvPicPr>
        <p:blipFill>
          <a:blip r:embed="rId2"/>
          <a:srcRect/>
          <a:stretch>
            <a:fillRect/>
          </a:stretch>
        </p:blipFill>
        <p:spPr bwMode="auto">
          <a:xfrm>
            <a:off x="457200" y="2098675"/>
            <a:ext cx="8229600" cy="2662238"/>
          </a:xfrm>
          <a:prstGeom prst="rect">
            <a:avLst/>
          </a:prstGeom>
          <a:noFill/>
        </p:spPr>
      </p:pic>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a:t>Flexibility, Chaining, and Containment</a:t>
            </a:r>
          </a:p>
        </p:txBody>
      </p:sp>
      <p:sp>
        <p:nvSpPr>
          <p:cNvPr id="30722" name="Content Placeholder 2"/>
          <p:cNvSpPr>
            <a:spLocks noGrp="1"/>
          </p:cNvSpPr>
          <p:nvPr>
            <p:ph idx="1"/>
          </p:nvPr>
        </p:nvSpPr>
        <p:spPr>
          <a:xfrm>
            <a:off x="457200" y="1612900"/>
            <a:ext cx="8229600" cy="5092700"/>
          </a:xfrm>
        </p:spPr>
        <p:txBody>
          <a:bodyPr/>
          <a:lstStyle/>
          <a:p>
            <a:r>
              <a:rPr lang="en-US" sz="2800" smtClean="0"/>
              <a:t>As flexibility is increased, the marginal benefit derived from the increased flexibility decreases</a:t>
            </a:r>
          </a:p>
          <a:p>
            <a:pPr lvl="1"/>
            <a:r>
              <a:rPr lang="en-US" sz="2400" smtClean="0"/>
              <a:t>With demand uncertainty, longer chains pool available capacity</a:t>
            </a:r>
          </a:p>
          <a:p>
            <a:pPr lvl="1"/>
            <a:r>
              <a:rPr lang="en-US" sz="2400" smtClean="0"/>
              <a:t>Long chains may have higher fixed cost than multiple smaller chains</a:t>
            </a:r>
          </a:p>
          <a:p>
            <a:pPr lvl="1"/>
            <a:r>
              <a:rPr lang="en-US" sz="2400" smtClean="0"/>
              <a:t>Coordination more difficult across with a single long chain</a:t>
            </a:r>
          </a:p>
          <a:p>
            <a:r>
              <a:rPr lang="en-US" sz="2800" smtClean="0"/>
              <a:t>Flexibility and chaining are effective when dealing with demand fluctuation but less effective when dealing with supply disruption</a:t>
            </a:r>
          </a:p>
        </p:txBody>
      </p:sp>
    </p:spTree>
  </p:cSld>
  <p:clrMapOvr>
    <a:masterClrMapping/>
  </p:clrMapOvr>
  <p:transition spd="slow">
    <p:strip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n-US" smtClean="0"/>
              <a:t>Discounted Cash Flow Analysis</a:t>
            </a:r>
          </a:p>
        </p:txBody>
      </p:sp>
      <p:sp>
        <p:nvSpPr>
          <p:cNvPr id="31746" name="Rectangle 3"/>
          <p:cNvSpPr>
            <a:spLocks noGrp="1" noChangeArrowheads="1"/>
          </p:cNvSpPr>
          <p:nvPr>
            <p:ph type="body" idx="1"/>
          </p:nvPr>
        </p:nvSpPr>
        <p:spPr/>
        <p:txBody>
          <a:bodyPr/>
          <a:lstStyle/>
          <a:p>
            <a:r>
              <a:rPr lang="en-US" sz="2800" smtClean="0"/>
              <a:t>Supply chain decisions should be evaluated as a sequence of cash flows over time</a:t>
            </a:r>
          </a:p>
          <a:p>
            <a:r>
              <a:rPr lang="en-US" sz="2800" smtClean="0"/>
              <a:t>Discounted cash flow (DCF) analysis evaluates the present value of any stream of future cash flows and allows managers to compare different cash flow streams in terms of their financial value</a:t>
            </a:r>
          </a:p>
          <a:p>
            <a:r>
              <a:rPr lang="en-US" sz="2800" smtClean="0"/>
              <a:t>Based on the time value of money – a dollar today is worth more than a dollar tomorrow</a:t>
            </a:r>
          </a:p>
        </p:txBody>
      </p:sp>
    </p:spTree>
  </p:cSld>
  <p:clrMapOvr>
    <a:masterClrMapping/>
  </p:clrMapOvr>
  <p:transition spd="slow">
    <p:pull dir="l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4"/>
          <p:cNvSpPr>
            <a:spLocks noGrp="1" noChangeArrowheads="1"/>
          </p:cNvSpPr>
          <p:nvPr>
            <p:ph type="title"/>
          </p:nvPr>
        </p:nvSpPr>
        <p:spPr/>
        <p:txBody>
          <a:bodyPr/>
          <a:lstStyle/>
          <a:p>
            <a:r>
              <a:rPr lang="en-US" smtClean="0"/>
              <a:t>Discounted Cash Flow Analysis</a:t>
            </a:r>
          </a:p>
        </p:txBody>
      </p:sp>
      <p:sp>
        <p:nvSpPr>
          <p:cNvPr id="1029" name="Text Box 7"/>
          <p:cNvSpPr txBox="1">
            <a:spLocks noChangeArrowheads="1"/>
          </p:cNvSpPr>
          <p:nvPr/>
        </p:nvSpPr>
        <p:spPr bwMode="auto">
          <a:xfrm>
            <a:off x="647700" y="4889500"/>
            <a:ext cx="7848600" cy="1384300"/>
          </a:xfrm>
          <a:prstGeom prst="rect">
            <a:avLst/>
          </a:prstGeom>
          <a:noFill/>
          <a:ln>
            <a:noFill/>
          </a:ln>
          <a:extLst>
            <a:ext uri="{909E8E84-426E-40dd-AFC4-6F175D3DCCD1}"/>
            <a:ext uri="{91240B29-F687-4f45-9708-019B960494DF}"/>
          </a:extLst>
        </p:spPr>
        <p:txBody>
          <a:bodyPr>
            <a:spAutoFit/>
          </a:bodyPr>
          <a:lstStyle>
            <a:lvl1pPr>
              <a:defRPr sz="1600">
                <a:solidFill>
                  <a:schemeClr val="tx1"/>
                </a:solidFill>
                <a:latin typeface="Times New Roman" charset="0"/>
                <a:ea typeface="ＭＳ Ｐゴシック" charset="0"/>
              </a:defRPr>
            </a:lvl1pPr>
            <a:lvl2pPr marL="742950" indent="-285750">
              <a:defRPr sz="1600">
                <a:solidFill>
                  <a:schemeClr val="tx1"/>
                </a:solidFill>
                <a:latin typeface="Times New Roman" charset="0"/>
                <a:ea typeface="ＭＳ Ｐゴシック" charset="0"/>
              </a:defRPr>
            </a:lvl2pPr>
            <a:lvl3pPr marL="1143000" indent="-228600">
              <a:defRPr sz="1600">
                <a:solidFill>
                  <a:schemeClr val="tx1"/>
                </a:solidFill>
                <a:latin typeface="Times New Roman" charset="0"/>
                <a:ea typeface="ＭＳ Ｐゴシック" charset="0"/>
              </a:defRPr>
            </a:lvl3pPr>
            <a:lvl4pPr marL="1600200" indent="-228600">
              <a:defRPr sz="1600">
                <a:solidFill>
                  <a:schemeClr val="tx1"/>
                </a:solidFill>
                <a:latin typeface="Times New Roman" charset="0"/>
                <a:ea typeface="ＭＳ Ｐゴシック" charset="0"/>
              </a:defRPr>
            </a:lvl4pPr>
            <a:lvl5pPr marL="2057400" indent="-228600">
              <a:defRPr sz="16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16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16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16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1600">
                <a:solidFill>
                  <a:schemeClr val="tx1"/>
                </a:solidFill>
                <a:latin typeface="Times New Roman" charset="0"/>
                <a:ea typeface="ＭＳ Ｐゴシック" charset="0"/>
              </a:defRPr>
            </a:lvl9pPr>
          </a:lstStyle>
          <a:p>
            <a:pPr marL="266700" indent="-266700" fontAlgn="auto">
              <a:spcBef>
                <a:spcPct val="50000"/>
              </a:spcBef>
              <a:spcAft>
                <a:spcPts val="0"/>
              </a:spcAft>
              <a:buSzPct val="150000"/>
              <a:buFontTx/>
              <a:buChar char="•"/>
              <a:defRPr/>
            </a:pPr>
            <a:r>
              <a:rPr lang="en-US" sz="2400" dirty="0" smtClean="0">
                <a:latin typeface="+mn-lt"/>
                <a:cs typeface="+mn-cs"/>
              </a:rPr>
              <a:t>Compare </a:t>
            </a:r>
            <a:r>
              <a:rPr lang="en-US" sz="2400" dirty="0">
                <a:latin typeface="+mn-lt"/>
                <a:cs typeface="+mn-cs"/>
              </a:rPr>
              <a:t>NPV of different supply chain design options</a:t>
            </a:r>
          </a:p>
          <a:p>
            <a:pPr marL="266700" indent="-266700" fontAlgn="auto">
              <a:spcBef>
                <a:spcPct val="50000"/>
              </a:spcBef>
              <a:spcAft>
                <a:spcPts val="0"/>
              </a:spcAft>
              <a:buSzPct val="150000"/>
              <a:buFontTx/>
              <a:buChar char="•"/>
              <a:defRPr/>
            </a:pPr>
            <a:r>
              <a:rPr lang="en-US" sz="2400" dirty="0" smtClean="0">
                <a:latin typeface="+mn-lt"/>
                <a:cs typeface="+mn-cs"/>
              </a:rPr>
              <a:t>The </a:t>
            </a:r>
            <a:r>
              <a:rPr lang="en-US" sz="2400" dirty="0">
                <a:latin typeface="+mn-lt"/>
                <a:cs typeface="+mn-cs"/>
              </a:rPr>
              <a:t>option with the highest NPV will provide the greatest financial return</a:t>
            </a:r>
          </a:p>
        </p:txBody>
      </p:sp>
      <p:graphicFrame>
        <p:nvGraphicFramePr>
          <p:cNvPr id="3" name="Object 1"/>
          <p:cNvGraphicFramePr>
            <a:graphicFrameLocks noChangeAspect="1"/>
          </p:cNvGraphicFramePr>
          <p:nvPr/>
        </p:nvGraphicFramePr>
        <p:xfrm>
          <a:off x="3009900" y="1492250"/>
          <a:ext cx="3124200" cy="1790700"/>
        </p:xfrm>
        <a:graphic>
          <a:graphicData uri="http://schemas.openxmlformats.org/presentationml/2006/ole">
            <mc:AlternateContent xmlns:mc="http://schemas.openxmlformats.org/markup-compatibility/2006">
              <mc:Choice xmlns:v="urn:schemas-microsoft-com:vml" Requires="v">
                <p:oleObj spid="_x0000_s1028" name="Equation" r:id="rId3" imgW="3108240" imgH="1782720" progId="Equation.3">
                  <p:embed/>
                </p:oleObj>
              </mc:Choice>
              <mc:Fallback>
                <p:oleObj name="Equation" r:id="rId3" imgW="3108240" imgH="178272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900" y="1492250"/>
                        <a:ext cx="3124200" cy="1790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1"/>
          <p:cNvGrpSpPr>
            <a:grpSpLocks/>
          </p:cNvGrpSpPr>
          <p:nvPr/>
        </p:nvGrpSpPr>
        <p:grpSpPr bwMode="auto">
          <a:xfrm>
            <a:off x="914400" y="3282950"/>
            <a:ext cx="6618288" cy="1441450"/>
            <a:chOff x="914400" y="3282950"/>
            <a:chExt cx="6618063" cy="1441233"/>
          </a:xfrm>
        </p:grpSpPr>
        <p:sp>
          <p:nvSpPr>
            <p:cNvPr id="4" name="TextBox 3"/>
            <p:cNvSpPr txBox="1">
              <a:spLocks noChangeArrowheads="1"/>
            </p:cNvSpPr>
            <p:nvPr/>
          </p:nvSpPr>
          <p:spPr bwMode="auto">
            <a:xfrm>
              <a:off x="914400" y="3282950"/>
              <a:ext cx="896049" cy="400110"/>
            </a:xfrm>
            <a:prstGeom prst="rect">
              <a:avLst/>
            </a:prstGeom>
            <a:noFill/>
            <a:ln w="9525">
              <a:noFill/>
              <a:miter lim="800000"/>
              <a:headEnd/>
              <a:tailEnd/>
            </a:ln>
          </p:spPr>
          <p:txBody>
            <a:bodyPr wrap="none">
              <a:spAutoFit/>
            </a:bodyPr>
            <a:lstStyle/>
            <a:p>
              <a:r>
                <a:rPr lang="en-US" sz="2000"/>
                <a:t>where</a:t>
              </a:r>
            </a:p>
          </p:txBody>
        </p:sp>
        <p:sp>
          <p:nvSpPr>
            <p:cNvPr id="1030" name="TextBox 6"/>
            <p:cNvSpPr txBox="1">
              <a:spLocks noChangeArrowheads="1"/>
            </p:cNvSpPr>
            <p:nvPr/>
          </p:nvSpPr>
          <p:spPr bwMode="auto">
            <a:xfrm>
              <a:off x="1630388" y="3708520"/>
              <a:ext cx="5902075" cy="1015663"/>
            </a:xfrm>
            <a:prstGeom prst="rect">
              <a:avLst/>
            </a:prstGeom>
            <a:noFill/>
            <a:ln w="9525">
              <a:noFill/>
              <a:miter lim="800000"/>
              <a:headEnd/>
              <a:tailEnd/>
            </a:ln>
          </p:spPr>
          <p:txBody>
            <a:bodyPr wrap="none">
              <a:spAutoFit/>
            </a:bodyPr>
            <a:lstStyle/>
            <a:p>
              <a:pPr>
                <a:tabLst>
                  <a:tab pos="723900" algn="l"/>
                </a:tabLst>
              </a:pPr>
              <a:r>
                <a:rPr lang="en-US" sz="2000" i="1">
                  <a:latin typeface="Times New Roman" pitchFamily="18" charset="0"/>
                  <a:cs typeface="Times New Roman" pitchFamily="18" charset="0"/>
                </a:rPr>
                <a:t>C</a:t>
              </a:r>
              <a:r>
                <a:rPr lang="en-US" sz="2000" baseline="-25000">
                  <a:latin typeface="Times New Roman" pitchFamily="18" charset="0"/>
                  <a:cs typeface="Times New Roman" pitchFamily="18" charset="0"/>
                </a:rPr>
                <a:t>0</a:t>
              </a:r>
              <a:r>
                <a:rPr lang="en-US" sz="2000"/>
                <a:t>, </a:t>
              </a:r>
              <a:r>
                <a:rPr lang="en-US" sz="2000" i="1">
                  <a:latin typeface="Times New Roman" pitchFamily="18" charset="0"/>
                  <a:cs typeface="Times New Roman" pitchFamily="18" charset="0"/>
                </a:rPr>
                <a:t>C</a:t>
              </a:r>
              <a:r>
                <a:rPr lang="en-US" sz="2000" baseline="-25000">
                  <a:latin typeface="Times New Roman" pitchFamily="18" charset="0"/>
                  <a:cs typeface="Times New Roman" pitchFamily="18" charset="0"/>
                </a:rPr>
                <a:t>1</a:t>
              </a:r>
              <a:r>
                <a:rPr lang="en-US" sz="2000"/>
                <a:t>,…,</a:t>
              </a:r>
              <a:r>
                <a:rPr lang="en-US" sz="2000" i="1">
                  <a:latin typeface="Times New Roman" pitchFamily="18" charset="0"/>
                  <a:cs typeface="Times New Roman" pitchFamily="18" charset="0"/>
                </a:rPr>
                <a:t>C</a:t>
              </a:r>
              <a:r>
                <a:rPr lang="en-US" sz="2000" i="1" baseline="-25000">
                  <a:latin typeface="Times New Roman" pitchFamily="18" charset="0"/>
                  <a:cs typeface="Times New Roman" pitchFamily="18" charset="0"/>
                </a:rPr>
                <a:t>T</a:t>
              </a:r>
              <a:r>
                <a:rPr lang="en-US" sz="2000"/>
                <a:t> is stream of cash flows over </a:t>
              </a:r>
              <a:r>
                <a:rPr lang="en-US" sz="2000" i="1">
                  <a:latin typeface="Times New Roman" pitchFamily="18" charset="0"/>
                  <a:cs typeface="Times New Roman" pitchFamily="18" charset="0"/>
                </a:rPr>
                <a:t>T</a:t>
              </a:r>
              <a:r>
                <a:rPr lang="en-US" sz="2000"/>
                <a:t> periods</a:t>
              </a:r>
            </a:p>
            <a:p>
              <a:pPr>
                <a:tabLst>
                  <a:tab pos="723900" algn="l"/>
                </a:tabLst>
              </a:pPr>
              <a:r>
                <a:rPr lang="en-US" sz="2000"/>
                <a:t>NPV	= net present value of this stream</a:t>
              </a:r>
            </a:p>
            <a:p>
              <a:pPr>
                <a:tabLst>
                  <a:tab pos="723900" algn="l"/>
                </a:tabLst>
              </a:pPr>
              <a:r>
                <a:rPr lang="en-US" sz="2000" i="1">
                  <a:latin typeface="Times New Roman" pitchFamily="18" charset="0"/>
                  <a:cs typeface="Times New Roman" pitchFamily="18" charset="0"/>
                </a:rPr>
                <a:t>k</a:t>
              </a:r>
              <a:r>
                <a:rPr lang="en-US" sz="2000"/>
                <a:t>	= rate of return</a:t>
              </a:r>
            </a:p>
          </p:txBody>
        </p:sp>
      </p:gr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strips(downRight)">
                                      <p:cBhvr>
                                        <p:cTn id="11" dur="1000"/>
                                        <p:tgtEl>
                                          <p:spTgt spid="2"/>
                                        </p:tgtEl>
                                      </p:cBhvr>
                                    </p:animEffect>
                                  </p:childTnLst>
                                </p:cTn>
                              </p:par>
                            </p:childTnLst>
                          </p:cTn>
                        </p:par>
                        <p:par>
                          <p:cTn id="12" fill="hold">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029"/>
                                        </p:tgtEl>
                                        <p:attrNameLst>
                                          <p:attrName>style.visibility</p:attrName>
                                        </p:attrNameLst>
                                      </p:cBhvr>
                                      <p:to>
                                        <p:strVal val="visible"/>
                                      </p:to>
                                    </p:set>
                                    <p:animEffect transition="in" filter="strips(downRight)">
                                      <p:cBhvr>
                                        <p:cTn id="15" dur="10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smtClean="0"/>
              <a:t>Trips Logistics Example</a:t>
            </a:r>
          </a:p>
        </p:txBody>
      </p:sp>
      <p:sp>
        <p:nvSpPr>
          <p:cNvPr id="34818" name="Content Placeholder 2"/>
          <p:cNvSpPr>
            <a:spLocks noGrp="1"/>
          </p:cNvSpPr>
          <p:nvPr>
            <p:ph idx="1"/>
          </p:nvPr>
        </p:nvSpPr>
        <p:spPr/>
        <p:txBody>
          <a:bodyPr/>
          <a:lstStyle/>
          <a:p>
            <a:pPr>
              <a:lnSpc>
                <a:spcPct val="90000"/>
              </a:lnSpc>
            </a:pPr>
            <a:r>
              <a:rPr lang="en-US" sz="2800" smtClean="0"/>
              <a:t>Demand = 100,000 units</a:t>
            </a:r>
          </a:p>
          <a:p>
            <a:pPr>
              <a:lnSpc>
                <a:spcPct val="90000"/>
              </a:lnSpc>
            </a:pPr>
            <a:r>
              <a:rPr lang="en-US" sz="2800" smtClean="0"/>
              <a:t>1,000 sq. ft. of space for every 1,000 units of demand</a:t>
            </a:r>
          </a:p>
          <a:p>
            <a:pPr>
              <a:lnSpc>
                <a:spcPct val="90000"/>
              </a:lnSpc>
            </a:pPr>
            <a:r>
              <a:rPr lang="en-US" sz="2800" smtClean="0"/>
              <a:t>Revenue = $1.22 per unit of demand</a:t>
            </a:r>
          </a:p>
          <a:p>
            <a:pPr>
              <a:lnSpc>
                <a:spcPct val="90000"/>
              </a:lnSpc>
            </a:pPr>
            <a:r>
              <a:rPr lang="en-US" sz="2800" smtClean="0"/>
              <a:t>Sign a three-year lease or obtain warehousing space on the spot market?</a:t>
            </a:r>
          </a:p>
          <a:p>
            <a:pPr>
              <a:lnSpc>
                <a:spcPct val="90000"/>
              </a:lnSpc>
            </a:pPr>
            <a:r>
              <a:rPr lang="en-US" sz="2800" smtClean="0"/>
              <a:t>Three-year lease cost = $1 per sq. ft.</a:t>
            </a:r>
          </a:p>
          <a:p>
            <a:pPr>
              <a:lnSpc>
                <a:spcPct val="90000"/>
              </a:lnSpc>
            </a:pPr>
            <a:r>
              <a:rPr lang="en-US" sz="2800" smtClean="0"/>
              <a:t>Spot market cost = $1.20 per sq. ft.</a:t>
            </a:r>
          </a:p>
          <a:p>
            <a:pPr>
              <a:lnSpc>
                <a:spcPct val="90000"/>
              </a:lnSpc>
            </a:pPr>
            <a:r>
              <a:rPr lang="en-US" sz="2800" i="1" smtClean="0">
                <a:latin typeface="Times New Roman" pitchFamily="18" charset="0"/>
                <a:cs typeface="Times New Roman" pitchFamily="18" charset="0"/>
              </a:rPr>
              <a:t>k</a:t>
            </a:r>
            <a:r>
              <a:rPr lang="en-US" sz="2800" smtClean="0"/>
              <a:t> = 0.1</a:t>
            </a:r>
          </a:p>
        </p:txBody>
      </p:sp>
    </p:spTree>
  </p:cSld>
  <p:clrMapOvr>
    <a:masterClrMapping/>
  </p:clrMapOvr>
  <p:transition spd="slow">
    <p:pull dir="l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p:txBody>
          <a:bodyPr/>
          <a:lstStyle/>
          <a:p>
            <a:r>
              <a:rPr lang="en-US" smtClean="0"/>
              <a:t>Trips Logistics Example</a:t>
            </a:r>
          </a:p>
        </p:txBody>
      </p:sp>
      <p:graphicFrame>
        <p:nvGraphicFramePr>
          <p:cNvPr id="4" name="Table 3"/>
          <p:cNvGraphicFramePr>
            <a:graphicFrameLocks noGrp="1"/>
          </p:cNvGraphicFramePr>
          <p:nvPr/>
        </p:nvGraphicFramePr>
        <p:xfrm>
          <a:off x="622300" y="1960563"/>
          <a:ext cx="7912100" cy="1006475"/>
        </p:xfrm>
        <a:graphic>
          <a:graphicData uri="http://schemas.openxmlformats.org/drawingml/2006/table">
            <a:tbl>
              <a:tblPr firstRow="1" bandRow="1">
                <a:tableStyleId>{2D5ABB26-0587-4C30-8999-92F81FD0307C}</a:tableStyleId>
              </a:tblPr>
              <a:tblGrid>
                <a:gridCol w="4800600"/>
                <a:gridCol w="406400"/>
                <a:gridCol w="2705100"/>
              </a:tblGrid>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smtClean="0"/>
                        <a:t>Expected annual profit if warehouse space is obtained from the spot market</a:t>
                      </a:r>
                    </a:p>
                  </a:txBody>
                  <a:tcPr/>
                </a:tc>
                <a:tc>
                  <a:txBody>
                    <a:bodyPr/>
                    <a:lstStyle/>
                    <a:p>
                      <a:r>
                        <a:rPr lang="en-US" sz="2000" dirty="0" smtClean="0"/>
                        <a:t>=</a:t>
                      </a:r>
                    </a:p>
                    <a:p>
                      <a:endParaRPr lang="en-US" sz="2000" dirty="0" smtClean="0"/>
                    </a:p>
                    <a:p>
                      <a:r>
                        <a:rPr lang="en-US" sz="2000" dirty="0" smtClean="0"/>
                        <a:t>=</a:t>
                      </a:r>
                      <a:endParaRPr lang="en-US"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smtClean="0"/>
                        <a:t>100,000 x $1.22 </a:t>
                      </a:r>
                    </a:p>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smtClean="0"/>
                        <a:t>  – 100,000 x $1.20</a:t>
                      </a:r>
                    </a:p>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smtClean="0"/>
                        <a:t>$2,000</a:t>
                      </a:r>
                    </a:p>
                  </a:txBody>
                  <a:tcPr/>
                </a:tc>
              </a:tr>
            </a:tbl>
          </a:graphicData>
        </a:graphic>
      </p:graphicFrame>
      <p:grpSp>
        <p:nvGrpSpPr>
          <p:cNvPr id="10" name="Group 9"/>
          <p:cNvGrpSpPr>
            <a:grpSpLocks/>
          </p:cNvGrpSpPr>
          <p:nvPr/>
        </p:nvGrpSpPr>
        <p:grpSpPr bwMode="auto">
          <a:xfrm>
            <a:off x="1365250" y="3505200"/>
            <a:ext cx="6400800" cy="1727200"/>
            <a:chOff x="1593850" y="2755900"/>
            <a:chExt cx="6400800" cy="1727200"/>
          </a:xfrm>
        </p:grpSpPr>
        <p:graphicFrame>
          <p:nvGraphicFramePr>
            <p:cNvPr id="2049" name="Object 1"/>
            <p:cNvGraphicFramePr>
              <a:graphicFrameLocks noChangeAspect="1"/>
            </p:cNvGraphicFramePr>
            <p:nvPr/>
          </p:nvGraphicFramePr>
          <p:xfrm>
            <a:off x="1593850" y="2755900"/>
            <a:ext cx="4686300" cy="863600"/>
          </p:xfrm>
          <a:graphic>
            <a:graphicData uri="http://schemas.openxmlformats.org/presentationml/2006/ole">
              <mc:AlternateContent xmlns:mc="http://schemas.openxmlformats.org/markup-compatibility/2006">
                <mc:Choice xmlns:v="urn:schemas-microsoft-com:vml" Requires="v">
                  <p:oleObj spid="_x0000_s2055" name="Equation" r:id="rId3" imgW="4671720" imgH="849960" progId="Equation.3">
                    <p:embed/>
                  </p:oleObj>
                </mc:Choice>
                <mc:Fallback>
                  <p:oleObj name="Equation" r:id="rId3" imgW="4671720" imgH="84996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3850" y="2755900"/>
                          <a:ext cx="4686300" cy="86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0" name="Object 2"/>
            <p:cNvGraphicFramePr>
              <a:graphicFrameLocks noChangeAspect="1"/>
            </p:cNvGraphicFramePr>
            <p:nvPr/>
          </p:nvGraphicFramePr>
          <p:xfrm>
            <a:off x="3663950" y="3695700"/>
            <a:ext cx="4330700" cy="787400"/>
          </p:xfrm>
          <a:graphic>
            <a:graphicData uri="http://schemas.openxmlformats.org/presentationml/2006/ole">
              <mc:AlternateContent xmlns:mc="http://schemas.openxmlformats.org/markup-compatibility/2006">
                <mc:Choice xmlns:v="urn:schemas-microsoft-com:vml" Requires="v">
                  <p:oleObj spid="_x0000_s2056" name="Equation" r:id="rId5" imgW="4315320" imgH="776880" progId="Equation.3">
                    <p:embed/>
                  </p:oleObj>
                </mc:Choice>
                <mc:Fallback>
                  <p:oleObj name="Equation" r:id="rId5" imgW="4315320" imgH="77688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3950" y="3695700"/>
                          <a:ext cx="4330700"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par>
                          <p:cTn id="8" fill="hold">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0"/>
                                        </p:tgtEl>
                                        <p:attrNameLst>
                                          <p:attrName>style.visibility</p:attrName>
                                        </p:attrNameLst>
                                      </p:cBhvr>
                                      <p:to>
                                        <p:strVal val="visible"/>
                                      </p:to>
                                    </p:set>
                                    <p:animEffect transition="in" filter="strips(downRight)">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p:txBody>
          <a:bodyPr/>
          <a:lstStyle/>
          <a:p>
            <a:r>
              <a:rPr lang="en-US" smtClean="0"/>
              <a:t>Trips Logistics Example</a:t>
            </a:r>
          </a:p>
        </p:txBody>
      </p:sp>
      <p:graphicFrame>
        <p:nvGraphicFramePr>
          <p:cNvPr id="4" name="Table 3"/>
          <p:cNvGraphicFramePr>
            <a:graphicFrameLocks noGrp="1"/>
          </p:cNvGraphicFramePr>
          <p:nvPr/>
        </p:nvGraphicFramePr>
        <p:xfrm>
          <a:off x="876300" y="1833563"/>
          <a:ext cx="7391400" cy="1189037"/>
        </p:xfrm>
        <a:graphic>
          <a:graphicData uri="http://schemas.openxmlformats.org/drawingml/2006/table">
            <a:tbl>
              <a:tblPr firstRow="1" bandRow="1">
                <a:tableStyleId>{2D5ABB26-0587-4C30-8999-92F81FD0307C}</a:tableStyleId>
              </a:tblPr>
              <a:tblGrid>
                <a:gridCol w="4013200"/>
                <a:gridCol w="444500"/>
                <a:gridCol w="2933700"/>
              </a:tblGrid>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dirty="0" smtClean="0"/>
                        <a:t>Expected annual profit with three</a:t>
                      </a:r>
                      <a:r>
                        <a:rPr lang="en-US" sz="2400" baseline="0" dirty="0" smtClean="0"/>
                        <a:t> year lease</a:t>
                      </a:r>
                      <a:endParaRPr lang="en-US" sz="2400" dirty="0" smtClean="0"/>
                    </a:p>
                  </a:txBody>
                  <a:tcPr/>
                </a:tc>
                <a:tc>
                  <a:txBody>
                    <a:bodyPr/>
                    <a:lstStyle/>
                    <a:p>
                      <a:r>
                        <a:rPr lang="en-US" sz="2400" dirty="0" smtClean="0"/>
                        <a:t>=</a:t>
                      </a:r>
                    </a:p>
                    <a:p>
                      <a:endParaRPr lang="en-US" sz="2400" dirty="0" smtClean="0"/>
                    </a:p>
                    <a:p>
                      <a:r>
                        <a:rPr lang="en-US" sz="2400" dirty="0" smtClean="0"/>
                        <a:t>=</a:t>
                      </a:r>
                      <a:endParaRPr lang="en-US" sz="2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dirty="0" smtClean="0"/>
                        <a:t>100,000 x $1.22 </a:t>
                      </a:r>
                    </a:p>
                    <a:p>
                      <a:pPr marL="0" marR="0" indent="0" algn="l" defTabSz="457200" rtl="0" eaLnBrk="1" fontAlgn="auto" latinLnBrk="0" hangingPunct="1">
                        <a:lnSpc>
                          <a:spcPct val="100000"/>
                        </a:lnSpc>
                        <a:spcBef>
                          <a:spcPts val="0"/>
                        </a:spcBef>
                        <a:spcAft>
                          <a:spcPts val="0"/>
                        </a:spcAft>
                        <a:buClrTx/>
                        <a:buSzTx/>
                        <a:buFontTx/>
                        <a:buNone/>
                        <a:tabLst/>
                        <a:defRPr/>
                      </a:pPr>
                      <a:r>
                        <a:rPr lang="en-US" sz="2400" dirty="0" smtClean="0"/>
                        <a:t>  – 100,000 x $1.00</a:t>
                      </a:r>
                    </a:p>
                    <a:p>
                      <a:pPr marL="0" marR="0" indent="0" algn="l" defTabSz="457200" rtl="0" eaLnBrk="1" fontAlgn="auto" latinLnBrk="0" hangingPunct="1">
                        <a:lnSpc>
                          <a:spcPct val="100000"/>
                        </a:lnSpc>
                        <a:spcBef>
                          <a:spcPts val="0"/>
                        </a:spcBef>
                        <a:spcAft>
                          <a:spcPts val="0"/>
                        </a:spcAft>
                        <a:buClrTx/>
                        <a:buSzTx/>
                        <a:buFontTx/>
                        <a:buNone/>
                        <a:tabLst/>
                        <a:defRPr/>
                      </a:pPr>
                      <a:r>
                        <a:rPr lang="en-US" sz="2400" dirty="0" smtClean="0"/>
                        <a:t>$22,000</a:t>
                      </a:r>
                    </a:p>
                  </a:txBody>
                  <a:tcPr/>
                </a:tc>
              </a:tr>
            </a:tbl>
          </a:graphicData>
        </a:graphic>
      </p:graphicFrame>
      <p:grpSp>
        <p:nvGrpSpPr>
          <p:cNvPr id="3" name="Group 2"/>
          <p:cNvGrpSpPr>
            <a:grpSpLocks/>
          </p:cNvGrpSpPr>
          <p:nvPr/>
        </p:nvGrpSpPr>
        <p:grpSpPr bwMode="auto">
          <a:xfrm>
            <a:off x="1206500" y="3282950"/>
            <a:ext cx="6724650" cy="1765300"/>
            <a:chOff x="1384300" y="3467100"/>
            <a:chExt cx="6724650" cy="1765300"/>
          </a:xfrm>
        </p:grpSpPr>
        <p:graphicFrame>
          <p:nvGraphicFramePr>
            <p:cNvPr id="3073" name="Object 1"/>
            <p:cNvGraphicFramePr>
              <a:graphicFrameLocks noChangeAspect="1"/>
            </p:cNvGraphicFramePr>
            <p:nvPr/>
          </p:nvGraphicFramePr>
          <p:xfrm>
            <a:off x="1384300" y="3467100"/>
            <a:ext cx="4318000" cy="863600"/>
          </p:xfrm>
          <a:graphic>
            <a:graphicData uri="http://schemas.openxmlformats.org/presentationml/2006/ole">
              <mc:AlternateContent xmlns:mc="http://schemas.openxmlformats.org/markup-compatibility/2006">
                <mc:Choice xmlns:v="urn:schemas-microsoft-com:vml" Requires="v">
                  <p:oleObj spid="_x0000_s3079" name="Equation" r:id="rId3" imgW="4305960" imgH="849960" progId="Equation.3">
                    <p:embed/>
                  </p:oleObj>
                </mc:Choice>
                <mc:Fallback>
                  <p:oleObj name="Equation" r:id="rId3" imgW="4305960" imgH="84996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4300" y="3467100"/>
                          <a:ext cx="4318000" cy="86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4" name="Object 2"/>
            <p:cNvGraphicFramePr>
              <a:graphicFrameLocks noChangeAspect="1"/>
            </p:cNvGraphicFramePr>
            <p:nvPr/>
          </p:nvGraphicFramePr>
          <p:xfrm>
            <a:off x="3092450" y="4445000"/>
            <a:ext cx="5016500" cy="787400"/>
          </p:xfrm>
          <a:graphic>
            <a:graphicData uri="http://schemas.openxmlformats.org/presentationml/2006/ole">
              <mc:AlternateContent xmlns:mc="http://schemas.openxmlformats.org/markup-compatibility/2006">
                <mc:Choice xmlns:v="urn:schemas-microsoft-com:vml" Requires="v">
                  <p:oleObj spid="_x0000_s3080" name="Equation" r:id="rId5" imgW="5001120" imgH="776880" progId="Equation.3">
                    <p:embed/>
                  </p:oleObj>
                </mc:Choice>
                <mc:Fallback>
                  <p:oleObj name="Equation" r:id="rId5" imgW="5001120" imgH="77688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92450" y="4445000"/>
                          <a:ext cx="5016500"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5" name="TextBox 4"/>
          <p:cNvSpPr txBox="1">
            <a:spLocks noChangeArrowheads="1"/>
          </p:cNvSpPr>
          <p:nvPr/>
        </p:nvSpPr>
        <p:spPr bwMode="auto">
          <a:xfrm>
            <a:off x="622300" y="5514975"/>
            <a:ext cx="8064500" cy="831850"/>
          </a:xfrm>
          <a:prstGeom prst="rect">
            <a:avLst/>
          </a:prstGeom>
          <a:noFill/>
          <a:ln w="9525">
            <a:noFill/>
            <a:miter lim="800000"/>
            <a:headEnd/>
            <a:tailEnd/>
          </a:ln>
        </p:spPr>
        <p:txBody>
          <a:bodyPr>
            <a:spAutoFit/>
          </a:bodyPr>
          <a:lstStyle/>
          <a:p>
            <a:pPr marL="342900" indent="-342900">
              <a:buSzPct val="150000"/>
              <a:buFont typeface="Arial" charset="0"/>
              <a:buChar char="•"/>
            </a:pPr>
            <a:r>
              <a:rPr lang="en-US" sz="2400"/>
              <a:t>NPV of signing lease is $60,182 – $5,471 = $54,711 higher than spot market</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par>
                          <p:cTn id="8" fill="hold">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strips(downRight)">
                                      <p:cBhvr>
                                        <p:cTn id="11" dur="1000"/>
                                        <p:tgtEl>
                                          <p:spTgt spid="3"/>
                                        </p:tgtEl>
                                      </p:cBhvr>
                                    </p:animEffect>
                                  </p:childTnLst>
                                </p:cTn>
                              </p:par>
                            </p:childTnLst>
                          </p:cTn>
                        </p:par>
                        <p:par>
                          <p:cTn id="12" fill="hold">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5"/>
                                        </p:tgtEl>
                                        <p:attrNameLst>
                                          <p:attrName>style.visibility</p:attrName>
                                        </p:attrNameLst>
                                      </p:cBhvr>
                                      <p:to>
                                        <p:strVal val="visible"/>
                                      </p:to>
                                    </p:set>
                                    <p:animEffect transition="in" filter="strips(downRight)">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smtClean="0"/>
              <a:t>Using Decision Trees</a:t>
            </a:r>
          </a:p>
        </p:txBody>
      </p:sp>
      <p:sp>
        <p:nvSpPr>
          <p:cNvPr id="3" name="Content Placeholder 2"/>
          <p:cNvSpPr>
            <a:spLocks noGrp="1"/>
          </p:cNvSpPr>
          <p:nvPr>
            <p:ph idx="1"/>
          </p:nvPr>
        </p:nvSpPr>
        <p:spPr/>
        <p:txBody>
          <a:bodyPr rtlCol="0">
            <a:normAutofit lnSpcReduction="10000"/>
          </a:bodyPr>
          <a:lstStyle/>
          <a:p>
            <a:pPr fontAlgn="auto">
              <a:spcBef>
                <a:spcPts val="0"/>
              </a:spcBef>
              <a:buFont typeface="Arial"/>
              <a:buChar char="•"/>
              <a:defRPr/>
            </a:pPr>
            <a:r>
              <a:rPr lang="en-US" dirty="0" smtClean="0"/>
              <a:t>Many different decisions</a:t>
            </a:r>
          </a:p>
          <a:p>
            <a:pPr lvl="1" fontAlgn="auto">
              <a:spcBef>
                <a:spcPts val="0"/>
              </a:spcBef>
              <a:buFont typeface="Arial"/>
              <a:buChar char="–"/>
              <a:defRPr/>
            </a:pPr>
            <a:r>
              <a:rPr lang="en-US" dirty="0" smtClean="0"/>
              <a:t>Should the firm sign a long</a:t>
            </a:r>
            <a:r>
              <a:rPr lang="en-US" dirty="0"/>
              <a:t>-</a:t>
            </a:r>
            <a:r>
              <a:rPr lang="en-US" dirty="0" smtClean="0"/>
              <a:t>term contract for warehousing space or get space from the spot </a:t>
            </a:r>
            <a:r>
              <a:rPr lang="en-US" dirty="0"/>
              <a:t>market as needed?</a:t>
            </a:r>
          </a:p>
          <a:p>
            <a:pPr lvl="1" fontAlgn="auto">
              <a:spcBef>
                <a:spcPts val="0"/>
              </a:spcBef>
              <a:buFont typeface="Arial"/>
              <a:buChar char="–"/>
              <a:defRPr/>
            </a:pPr>
            <a:r>
              <a:rPr lang="en-US" dirty="0" smtClean="0"/>
              <a:t>What should the firm’s mix of long</a:t>
            </a:r>
            <a:r>
              <a:rPr lang="en-US" dirty="0"/>
              <a:t>-</a:t>
            </a:r>
            <a:r>
              <a:rPr lang="en-US" dirty="0" smtClean="0"/>
              <a:t>term and spot market be in the portfolio of transportation </a:t>
            </a:r>
            <a:r>
              <a:rPr lang="en-US" dirty="0"/>
              <a:t>capacity?</a:t>
            </a:r>
          </a:p>
          <a:p>
            <a:pPr lvl="1" fontAlgn="auto">
              <a:spcBef>
                <a:spcPts val="0"/>
              </a:spcBef>
              <a:buFont typeface="Arial"/>
              <a:buChar char="–"/>
              <a:defRPr/>
            </a:pPr>
            <a:r>
              <a:rPr lang="en-US" dirty="0" smtClean="0"/>
              <a:t>How </a:t>
            </a:r>
            <a:r>
              <a:rPr lang="en-US" dirty="0"/>
              <a:t>much capacity should various facilities have? What fraction of this capacity should be flexible?</a:t>
            </a:r>
          </a:p>
        </p:txBody>
      </p:sp>
    </p:spTree>
  </p:cSld>
  <p:clrMapOvr>
    <a:masterClrMapping/>
  </p:clrMapOvr>
  <p:transition spd="slow">
    <p:pull dir="l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smtClean="0"/>
              <a:t>Using Decision Trees</a:t>
            </a:r>
          </a:p>
        </p:txBody>
      </p:sp>
      <p:sp>
        <p:nvSpPr>
          <p:cNvPr id="40962" name="Content Placeholder 2"/>
          <p:cNvSpPr>
            <a:spLocks noGrp="1"/>
          </p:cNvSpPr>
          <p:nvPr>
            <p:ph idx="1"/>
          </p:nvPr>
        </p:nvSpPr>
        <p:spPr/>
        <p:txBody>
          <a:bodyPr/>
          <a:lstStyle/>
          <a:p>
            <a:r>
              <a:rPr lang="en-US" smtClean="0"/>
              <a:t>During network design, managers need a methodology that allows them to estimate the uncertainty in demand and price forecast and incorporate this in the decision-making process</a:t>
            </a:r>
          </a:p>
          <a:p>
            <a:r>
              <a:rPr lang="en-US" smtClean="0"/>
              <a:t>Most important for network design decisions because they are hard to change in the short term</a:t>
            </a:r>
          </a:p>
        </p:txBody>
      </p:sp>
    </p:spTree>
  </p:cSld>
  <p:clrMapOvr>
    <a:masterClrMapping/>
  </p:clrMapOvr>
  <p:transition spd="slow">
    <p:strips/>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US" smtClean="0"/>
              <a:t>Basics of Decision Tree Analysis</a:t>
            </a:r>
          </a:p>
        </p:txBody>
      </p:sp>
      <p:sp>
        <p:nvSpPr>
          <p:cNvPr id="41986" name="Content Placeholder 2"/>
          <p:cNvSpPr>
            <a:spLocks noGrp="1"/>
          </p:cNvSpPr>
          <p:nvPr>
            <p:ph idx="1"/>
          </p:nvPr>
        </p:nvSpPr>
        <p:spPr/>
        <p:txBody>
          <a:bodyPr/>
          <a:lstStyle/>
          <a:p>
            <a:r>
              <a:rPr lang="en-US" smtClean="0"/>
              <a:t>A </a:t>
            </a:r>
            <a:r>
              <a:rPr lang="en-US" i="1" smtClean="0"/>
              <a:t>decision tree </a:t>
            </a:r>
            <a:r>
              <a:rPr lang="en-US" smtClean="0"/>
              <a:t>is a graphic device used to evaluate decisions under uncertainty</a:t>
            </a:r>
          </a:p>
          <a:p>
            <a:pPr lvl="1"/>
            <a:r>
              <a:rPr lang="en-US" smtClean="0"/>
              <a:t>Identify the number and duration of time periods that will be considered</a:t>
            </a:r>
          </a:p>
          <a:p>
            <a:pPr lvl="1"/>
            <a:r>
              <a:rPr lang="en-US" smtClean="0"/>
              <a:t>Identify factors that will affect the value of the decision and are likely to fluctuate over the time</a:t>
            </a:r>
            <a:r>
              <a:rPr lang="en-US" i="1" smtClean="0"/>
              <a:t> </a:t>
            </a:r>
            <a:r>
              <a:rPr lang="en-US" smtClean="0"/>
              <a:t>periods</a:t>
            </a:r>
          </a:p>
          <a:p>
            <a:pPr lvl="1"/>
            <a:r>
              <a:rPr lang="en-US" smtClean="0"/>
              <a:t>Evaluate decision using a decision tree</a:t>
            </a:r>
          </a:p>
        </p:txBody>
      </p:sp>
    </p:spTree>
  </p:cSld>
  <p:clrMapOvr>
    <a:masterClrMapping/>
  </p:clrMapOvr>
  <p:transition spd="slow">
    <p:pull dir="l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smtClean="0"/>
              <a:t>Decision Tree Methodology</a:t>
            </a:r>
          </a:p>
        </p:txBody>
      </p:sp>
      <p:sp>
        <p:nvSpPr>
          <p:cNvPr id="43010" name="Content Placeholder 2"/>
          <p:cNvSpPr>
            <a:spLocks noGrp="1"/>
          </p:cNvSpPr>
          <p:nvPr>
            <p:ph idx="1"/>
          </p:nvPr>
        </p:nvSpPr>
        <p:spPr>
          <a:xfrm>
            <a:off x="457200" y="1295400"/>
            <a:ext cx="8229600" cy="5054600"/>
          </a:xfrm>
        </p:spPr>
        <p:txBody>
          <a:bodyPr/>
          <a:lstStyle/>
          <a:p>
            <a:pPr marL="457200" indent="-457200">
              <a:buSzPct val="100000"/>
              <a:buFont typeface="Arial" charset="0"/>
              <a:buAutoNum type="arabicPeriod"/>
            </a:pPr>
            <a:r>
              <a:rPr lang="en-US" sz="2400" smtClean="0"/>
              <a:t>Identify the duration of each period (month, quarter, etc.) and the number of periods </a:t>
            </a:r>
            <a:r>
              <a:rPr lang="en-US" sz="2400" i="1" smtClean="0">
                <a:latin typeface="Times New Roman" pitchFamily="18" charset="0"/>
                <a:cs typeface="Times New Roman" pitchFamily="18" charset="0"/>
              </a:rPr>
              <a:t>T</a:t>
            </a:r>
            <a:r>
              <a:rPr lang="en-US" sz="2400" i="1" smtClean="0"/>
              <a:t> </a:t>
            </a:r>
            <a:r>
              <a:rPr lang="en-US" sz="2400" smtClean="0"/>
              <a:t>over which the decision is to be evaluated</a:t>
            </a:r>
          </a:p>
          <a:p>
            <a:pPr marL="457200" indent="-457200">
              <a:buSzPct val="100000"/>
              <a:buFont typeface="Arial" charset="0"/>
              <a:buAutoNum type="arabicPeriod"/>
            </a:pPr>
            <a:r>
              <a:rPr lang="en-US" sz="2400" smtClean="0"/>
              <a:t>Identify factors whose fluctuation will be considered</a:t>
            </a:r>
          </a:p>
          <a:p>
            <a:pPr marL="457200" indent="-457200">
              <a:buSzPct val="100000"/>
              <a:buFont typeface="Arial" charset="0"/>
              <a:buAutoNum type="arabicPeriod"/>
            </a:pPr>
            <a:r>
              <a:rPr lang="en-US" sz="2400" smtClean="0"/>
              <a:t>Identify representations of uncertainty for each factor</a:t>
            </a:r>
          </a:p>
          <a:p>
            <a:pPr marL="457200" indent="-457200">
              <a:buSzPct val="100000"/>
              <a:buFont typeface="Arial" charset="0"/>
              <a:buAutoNum type="arabicPeriod"/>
            </a:pPr>
            <a:r>
              <a:rPr lang="en-US" sz="2400" smtClean="0"/>
              <a:t>Identify the periodic discount rate </a:t>
            </a:r>
            <a:r>
              <a:rPr lang="en-US" sz="2400" i="1" smtClean="0">
                <a:latin typeface="Times New Roman" pitchFamily="18" charset="0"/>
                <a:cs typeface="Times New Roman" pitchFamily="18" charset="0"/>
              </a:rPr>
              <a:t>k</a:t>
            </a:r>
            <a:r>
              <a:rPr lang="en-US" sz="2400" i="1" smtClean="0"/>
              <a:t> </a:t>
            </a:r>
            <a:r>
              <a:rPr lang="en-US" sz="2400" smtClean="0"/>
              <a:t>for each period</a:t>
            </a:r>
          </a:p>
          <a:p>
            <a:pPr marL="457200" indent="-457200">
              <a:buSzPct val="100000"/>
              <a:buFont typeface="Arial" charset="0"/>
              <a:buAutoNum type="arabicPeriod"/>
            </a:pPr>
            <a:r>
              <a:rPr lang="en-US" sz="2400" smtClean="0"/>
              <a:t>Represent the decision tree with defined states in each period as well as the transition probabilities between states in successive periods</a:t>
            </a:r>
          </a:p>
          <a:p>
            <a:pPr marL="457200" indent="-457200">
              <a:buSzPct val="100000"/>
              <a:buFont typeface="Arial" charset="0"/>
              <a:buAutoNum type="arabicPeriod"/>
            </a:pPr>
            <a:r>
              <a:rPr lang="en-US" sz="2400" smtClean="0"/>
              <a:t>Starting at period </a:t>
            </a:r>
            <a:r>
              <a:rPr lang="en-US" sz="2400" i="1" smtClean="0">
                <a:latin typeface="Times New Roman" pitchFamily="18" charset="0"/>
                <a:cs typeface="Times New Roman" pitchFamily="18" charset="0"/>
              </a:rPr>
              <a:t>T</a:t>
            </a:r>
            <a:r>
              <a:rPr lang="en-US" sz="2400" smtClean="0"/>
              <a:t>, work back to Period 0, identifying the optimal decision and the expected cash flows at each step</a:t>
            </a:r>
          </a:p>
        </p:txBody>
      </p:sp>
    </p:spTree>
  </p:cSld>
  <p:clrMapOvr>
    <a:masterClrMapping/>
  </p:clrMapOvr>
  <p:transition spd="slow">
    <p:pull dir="l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r>
              <a:rPr lang="en-US" smtClean="0"/>
              <a:t>Decision Tree – Trips Logistics</a:t>
            </a:r>
            <a:endParaRPr lang="en-US" sz="3200" smtClean="0"/>
          </a:p>
        </p:txBody>
      </p:sp>
      <p:sp>
        <p:nvSpPr>
          <p:cNvPr id="34820" name="Rectangle 3"/>
          <p:cNvSpPr>
            <a:spLocks noGrp="1" noChangeArrowheads="1"/>
          </p:cNvSpPr>
          <p:nvPr>
            <p:ph type="body" idx="1"/>
          </p:nvPr>
        </p:nvSpPr>
        <p:spPr>
          <a:xfrm>
            <a:off x="457200" y="1485900"/>
            <a:ext cx="8229600" cy="4940300"/>
          </a:xfrm>
        </p:spPr>
        <p:txBody>
          <a:bodyPr rtlCol="0">
            <a:noAutofit/>
          </a:bodyPr>
          <a:lstStyle/>
          <a:p>
            <a:pPr fontAlgn="auto">
              <a:spcBef>
                <a:spcPts val="0"/>
              </a:spcBef>
              <a:buFont typeface="Arial"/>
              <a:buChar char="•"/>
              <a:defRPr/>
            </a:pPr>
            <a:r>
              <a:rPr lang="en-US" dirty="0" smtClean="0"/>
              <a:t>Three warehouse lease options</a:t>
            </a:r>
          </a:p>
          <a:p>
            <a:pPr marL="914400" lvl="1" indent="-457200" fontAlgn="auto">
              <a:spcBef>
                <a:spcPts val="0"/>
              </a:spcBef>
              <a:buSzPct val="100000"/>
              <a:buFont typeface="+mj-lt"/>
              <a:buAutoNum type="arabicPeriod"/>
              <a:defRPr/>
            </a:pPr>
            <a:r>
              <a:rPr lang="en-US" dirty="0"/>
              <a:t>Get all warehousing space from the spot market as </a:t>
            </a:r>
            <a:r>
              <a:rPr lang="en-US" dirty="0" smtClean="0"/>
              <a:t>needed</a:t>
            </a:r>
          </a:p>
          <a:p>
            <a:pPr marL="914400" lvl="1" indent="-457200" fontAlgn="auto">
              <a:spcBef>
                <a:spcPts val="0"/>
              </a:spcBef>
              <a:buSzPct val="100000"/>
              <a:buFont typeface="+mj-lt"/>
              <a:buAutoNum type="arabicPeriod"/>
              <a:defRPr/>
            </a:pPr>
            <a:r>
              <a:rPr lang="en-US" dirty="0" smtClean="0"/>
              <a:t>Sign </a:t>
            </a:r>
            <a:r>
              <a:rPr lang="en-US" dirty="0"/>
              <a:t>a three-year lease for a fixed amount of warehouse space and get </a:t>
            </a:r>
            <a:r>
              <a:rPr lang="en-US" dirty="0" smtClean="0"/>
              <a:t>additional requirements </a:t>
            </a:r>
            <a:r>
              <a:rPr lang="en-US" dirty="0"/>
              <a:t>from the spot </a:t>
            </a:r>
            <a:r>
              <a:rPr lang="en-US" dirty="0" smtClean="0"/>
              <a:t>market</a:t>
            </a:r>
          </a:p>
          <a:p>
            <a:pPr marL="914400" lvl="1" indent="-457200" fontAlgn="auto">
              <a:spcBef>
                <a:spcPts val="0"/>
              </a:spcBef>
              <a:buSzPct val="100000"/>
              <a:buFont typeface="+mj-lt"/>
              <a:buAutoNum type="arabicPeriod"/>
              <a:defRPr/>
            </a:pPr>
            <a:r>
              <a:rPr lang="en-US" dirty="0" smtClean="0"/>
              <a:t>Sign </a:t>
            </a:r>
            <a:r>
              <a:rPr lang="en-US" dirty="0"/>
              <a:t>a flexible lease with a minimum charge that allows variable usage of warehouse </a:t>
            </a:r>
            <a:r>
              <a:rPr lang="en-US" dirty="0" smtClean="0"/>
              <a:t>space up </a:t>
            </a:r>
            <a:r>
              <a:rPr lang="en-US" dirty="0"/>
              <a:t>to a limit with additional requirement from the spot </a:t>
            </a:r>
            <a:r>
              <a:rPr lang="en-US" dirty="0" smtClean="0"/>
              <a:t>market</a:t>
            </a:r>
          </a:p>
          <a:p>
            <a:pPr marL="457200" indent="-457200" fontAlgn="auto">
              <a:spcBef>
                <a:spcPts val="0"/>
              </a:spcBef>
              <a:buSzPct val="100000"/>
              <a:buFont typeface="+mj-lt"/>
              <a:buAutoNum type="arabicPeriod"/>
              <a:defRPr/>
            </a:pPr>
            <a:endParaRPr lang="en-US" dirty="0"/>
          </a:p>
        </p:txBody>
      </p:sp>
    </p:spTree>
  </p:cSld>
  <p:clrMapOvr>
    <a:masterClrMapping/>
  </p:clrMapOvr>
  <p:transition spd="slow">
    <p:pull dir="l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p:txBody>
          <a:bodyPr/>
          <a:lstStyle/>
          <a:p>
            <a:r>
              <a:rPr lang="en-US" smtClean="0"/>
              <a:t>Decision Tree – Trips Logistics</a:t>
            </a:r>
          </a:p>
        </p:txBody>
      </p:sp>
      <p:sp>
        <p:nvSpPr>
          <p:cNvPr id="36868" name="Rectangle 3"/>
          <p:cNvSpPr>
            <a:spLocks noGrp="1" noChangeArrowheads="1"/>
          </p:cNvSpPr>
          <p:nvPr>
            <p:ph type="body" idx="1"/>
          </p:nvPr>
        </p:nvSpPr>
        <p:spPr>
          <a:xfrm>
            <a:off x="381000" y="1447800"/>
            <a:ext cx="8305800" cy="4724400"/>
          </a:xfrm>
        </p:spPr>
        <p:txBody>
          <a:bodyPr rtlCol="0">
            <a:normAutofit fontScale="92500"/>
          </a:bodyPr>
          <a:lstStyle/>
          <a:p>
            <a:pPr fontAlgn="auto">
              <a:spcBef>
                <a:spcPts val="0"/>
              </a:spcBef>
              <a:buFont typeface="Arial"/>
              <a:buChar char="•"/>
              <a:defRPr/>
            </a:pPr>
            <a:r>
              <a:rPr lang="en-US" sz="2600" dirty="0"/>
              <a:t>1000 sq. ft. of warehouse space needed for 1000 units of demand</a:t>
            </a:r>
          </a:p>
          <a:p>
            <a:pPr fontAlgn="auto">
              <a:spcBef>
                <a:spcPts val="0"/>
              </a:spcBef>
              <a:buFont typeface="Arial"/>
              <a:buChar char="•"/>
              <a:defRPr/>
            </a:pPr>
            <a:r>
              <a:rPr lang="en-US" sz="2600" dirty="0"/>
              <a:t>Current demand = 100,000 units per year</a:t>
            </a:r>
          </a:p>
          <a:p>
            <a:pPr fontAlgn="auto">
              <a:spcBef>
                <a:spcPts val="0"/>
              </a:spcBef>
              <a:buFont typeface="Arial"/>
              <a:buChar char="•"/>
              <a:defRPr/>
            </a:pPr>
            <a:r>
              <a:rPr lang="en-US" sz="2600" dirty="0"/>
              <a:t>Binomial uncertainty: Demand can go up by 20% with </a:t>
            </a:r>
            <a:br>
              <a:rPr lang="en-US" sz="2600" dirty="0"/>
            </a:br>
            <a:r>
              <a:rPr lang="en-US" sz="2600" i="1" dirty="0">
                <a:latin typeface="Times New Roman"/>
                <a:cs typeface="Times New Roman"/>
              </a:rPr>
              <a:t>p</a:t>
            </a:r>
            <a:r>
              <a:rPr lang="en-US" sz="2600" dirty="0"/>
              <a:t> = 0.5 or down by 20% with </a:t>
            </a:r>
            <a:r>
              <a:rPr lang="en-US" sz="2600" dirty="0" smtClean="0"/>
              <a:t>1 – </a:t>
            </a:r>
            <a:r>
              <a:rPr lang="en-US" sz="2600" i="1" dirty="0" smtClean="0">
                <a:latin typeface="Times New Roman"/>
                <a:cs typeface="Times New Roman"/>
              </a:rPr>
              <a:t>p</a:t>
            </a:r>
            <a:r>
              <a:rPr lang="en-US" sz="2600" dirty="0" smtClean="0"/>
              <a:t> </a:t>
            </a:r>
            <a:r>
              <a:rPr lang="en-US" sz="2600" dirty="0"/>
              <a:t>= 0.5</a:t>
            </a:r>
          </a:p>
          <a:p>
            <a:pPr fontAlgn="auto">
              <a:spcBef>
                <a:spcPts val="0"/>
              </a:spcBef>
              <a:buFont typeface="Arial"/>
              <a:buChar char="•"/>
              <a:defRPr/>
            </a:pPr>
            <a:r>
              <a:rPr lang="en-US" sz="2600" dirty="0"/>
              <a:t>Lease price = $1.00 per sq. ft. per year</a:t>
            </a:r>
          </a:p>
          <a:p>
            <a:pPr fontAlgn="auto">
              <a:spcBef>
                <a:spcPts val="0"/>
              </a:spcBef>
              <a:buFont typeface="Arial"/>
              <a:buChar char="•"/>
              <a:defRPr/>
            </a:pPr>
            <a:r>
              <a:rPr lang="en-US" sz="2600" dirty="0"/>
              <a:t>Spot market price = $1.20 per sq. ft. per year</a:t>
            </a:r>
          </a:p>
          <a:p>
            <a:pPr fontAlgn="auto">
              <a:spcBef>
                <a:spcPts val="0"/>
              </a:spcBef>
              <a:buFont typeface="Arial"/>
              <a:buChar char="•"/>
              <a:defRPr/>
            </a:pPr>
            <a:r>
              <a:rPr lang="en-US" sz="2600" dirty="0"/>
              <a:t>Spot prices can go up by 10% with </a:t>
            </a:r>
            <a:r>
              <a:rPr lang="en-US" sz="2600" i="1" dirty="0">
                <a:latin typeface="Times New Roman"/>
                <a:cs typeface="Times New Roman"/>
              </a:rPr>
              <a:t>p</a:t>
            </a:r>
            <a:r>
              <a:rPr lang="en-US" sz="2600" dirty="0"/>
              <a:t> = 0.5 or down by 10% with </a:t>
            </a:r>
            <a:r>
              <a:rPr lang="en-US" sz="2600" dirty="0" smtClean="0"/>
              <a:t>1 – </a:t>
            </a:r>
            <a:r>
              <a:rPr lang="en-US" sz="2600" i="1" dirty="0" smtClean="0">
                <a:latin typeface="Times New Roman"/>
                <a:cs typeface="Times New Roman"/>
              </a:rPr>
              <a:t>p</a:t>
            </a:r>
            <a:r>
              <a:rPr lang="en-US" sz="2600" dirty="0" smtClean="0"/>
              <a:t> </a:t>
            </a:r>
            <a:r>
              <a:rPr lang="en-US" sz="2600" dirty="0"/>
              <a:t>= 0.5</a:t>
            </a:r>
          </a:p>
          <a:p>
            <a:pPr fontAlgn="auto">
              <a:spcBef>
                <a:spcPts val="0"/>
              </a:spcBef>
              <a:buFont typeface="Arial"/>
              <a:buChar char="•"/>
              <a:defRPr/>
            </a:pPr>
            <a:r>
              <a:rPr lang="en-US" sz="2600" dirty="0"/>
              <a:t>Revenue = $1.22 per unit of demand</a:t>
            </a:r>
          </a:p>
          <a:p>
            <a:pPr fontAlgn="auto">
              <a:spcBef>
                <a:spcPts val="0"/>
              </a:spcBef>
              <a:buFont typeface="Arial"/>
              <a:buChar char="•"/>
              <a:defRPr/>
            </a:pPr>
            <a:r>
              <a:rPr lang="en-US" sz="2600" i="1" dirty="0">
                <a:latin typeface="Times New Roman"/>
                <a:cs typeface="Times New Roman"/>
              </a:rPr>
              <a:t>k</a:t>
            </a:r>
            <a:r>
              <a:rPr lang="en-US" sz="2600" dirty="0"/>
              <a:t> = 0.1</a:t>
            </a:r>
            <a:endParaRPr lang="en-US" sz="2400" dirty="0"/>
          </a:p>
        </p:txBody>
      </p:sp>
    </p:spTree>
  </p:cSld>
  <p:clrMapOvr>
    <a:masterClrMapping/>
  </p:clrMapOvr>
  <p:transition spd="slow">
    <p:strips/>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457200" y="274638"/>
            <a:ext cx="3378200" cy="2316162"/>
          </a:xfrm>
        </p:spPr>
        <p:txBody>
          <a:bodyPr anchor="t"/>
          <a:lstStyle/>
          <a:p>
            <a:pPr algn="l"/>
            <a:r>
              <a:rPr lang="en-US" smtClean="0"/>
              <a:t>Decision Tree</a:t>
            </a:r>
          </a:p>
        </p:txBody>
      </p:sp>
      <p:sp>
        <p:nvSpPr>
          <p:cNvPr id="7" name="TextBox 6"/>
          <p:cNvSpPr txBox="1">
            <a:spLocks noChangeArrowheads="1"/>
          </p:cNvSpPr>
          <p:nvPr/>
        </p:nvSpPr>
        <p:spPr bwMode="auto">
          <a:xfrm>
            <a:off x="1587500" y="5373688"/>
            <a:ext cx="1003300" cy="307975"/>
          </a:xfrm>
          <a:prstGeom prst="rect">
            <a:avLst/>
          </a:prstGeom>
          <a:noFill/>
          <a:ln w="9525">
            <a:noFill/>
            <a:miter lim="800000"/>
            <a:headEnd/>
            <a:tailEnd/>
          </a:ln>
        </p:spPr>
        <p:txBody>
          <a:bodyPr wrap="none">
            <a:spAutoFit/>
          </a:bodyPr>
          <a:lstStyle/>
          <a:p>
            <a:r>
              <a:rPr lang="en-US" sz="1400"/>
              <a:t>Figure 6-2</a:t>
            </a:r>
          </a:p>
        </p:txBody>
      </p:sp>
      <p:pic>
        <p:nvPicPr>
          <p:cNvPr id="46085" name="Picture 5" descr="FG_06_002"/>
          <p:cNvPicPr>
            <a:picLocks noChangeAspect="1" noChangeArrowheads="1"/>
          </p:cNvPicPr>
          <p:nvPr/>
        </p:nvPicPr>
        <p:blipFill>
          <a:blip r:embed="rId2"/>
          <a:srcRect/>
          <a:stretch>
            <a:fillRect/>
          </a:stretch>
        </p:blipFill>
        <p:spPr bwMode="auto">
          <a:xfrm>
            <a:off x="2843213" y="344488"/>
            <a:ext cx="5556250" cy="6180137"/>
          </a:xfrm>
          <a:prstGeom prst="rect">
            <a:avLst/>
          </a:prstGeom>
          <a:noFill/>
        </p:spPr>
      </p:pic>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r>
              <a:rPr lang="en-US" smtClean="0"/>
              <a:t>Decision Tree – Trips Logistics</a:t>
            </a:r>
          </a:p>
        </p:txBody>
      </p:sp>
      <p:sp>
        <p:nvSpPr>
          <p:cNvPr id="38916" name="Rectangle 3"/>
          <p:cNvSpPr>
            <a:spLocks noGrp="1" noChangeArrowheads="1"/>
          </p:cNvSpPr>
          <p:nvPr>
            <p:ph type="body" idx="1"/>
          </p:nvPr>
        </p:nvSpPr>
        <p:spPr/>
        <p:txBody>
          <a:bodyPr rtlCol="0">
            <a:noAutofit/>
          </a:bodyPr>
          <a:lstStyle/>
          <a:p>
            <a:pPr fontAlgn="auto">
              <a:spcBef>
                <a:spcPts val="0"/>
              </a:spcBef>
              <a:buFont typeface="Arial"/>
              <a:buChar char="•"/>
              <a:defRPr/>
            </a:pPr>
            <a:r>
              <a:rPr lang="en-US" sz="2400" dirty="0"/>
              <a:t>Analyze the option of not signing a lease and </a:t>
            </a:r>
            <a:r>
              <a:rPr lang="en-US" sz="2400" dirty="0" smtClean="0"/>
              <a:t>using </a:t>
            </a:r>
            <a:r>
              <a:rPr lang="en-US" sz="2400" dirty="0"/>
              <a:t>the spot market</a:t>
            </a:r>
          </a:p>
          <a:p>
            <a:pPr fontAlgn="auto">
              <a:spcBef>
                <a:spcPts val="0"/>
              </a:spcBef>
              <a:buFont typeface="Arial"/>
              <a:buChar char="•"/>
              <a:defRPr/>
            </a:pPr>
            <a:r>
              <a:rPr lang="en-US" sz="2400" dirty="0"/>
              <a:t>Start with Period 2 and calculate the profit at each node</a:t>
            </a:r>
          </a:p>
          <a:p>
            <a:pPr marL="0" indent="0" fontAlgn="auto">
              <a:spcBef>
                <a:spcPts val="0"/>
              </a:spcBef>
              <a:buFont typeface="Arial"/>
              <a:buNone/>
              <a:tabLst>
                <a:tab pos="622300" algn="l"/>
                <a:tab pos="4127500" algn="l"/>
              </a:tabLst>
              <a:defRPr/>
            </a:pPr>
            <a:r>
              <a:rPr lang="en-US" sz="2400" dirty="0" smtClean="0"/>
              <a:t>	For </a:t>
            </a:r>
            <a:r>
              <a:rPr lang="en-US" sz="2400" i="1" dirty="0" smtClean="0">
                <a:latin typeface="Times New Roman"/>
                <a:cs typeface="Times New Roman"/>
              </a:rPr>
              <a:t>D</a:t>
            </a:r>
            <a:r>
              <a:rPr lang="en-US" sz="2400" dirty="0" smtClean="0"/>
              <a:t> = 144</a:t>
            </a:r>
            <a:r>
              <a:rPr lang="en-US" sz="2400" dirty="0"/>
              <a:t>, </a:t>
            </a:r>
            <a:r>
              <a:rPr lang="en-US" sz="2400" dirty="0" smtClean="0">
                <a:latin typeface="Times New Roman"/>
                <a:cs typeface="Times New Roman"/>
              </a:rPr>
              <a:t>p</a:t>
            </a:r>
            <a:r>
              <a:rPr lang="en-US" sz="2400" dirty="0" smtClean="0"/>
              <a:t> = $</a:t>
            </a:r>
            <a:r>
              <a:rPr lang="en-US" sz="2400" dirty="0"/>
              <a:t>1.45, in Period 2: </a:t>
            </a:r>
          </a:p>
          <a:p>
            <a:pPr marL="0" indent="0" fontAlgn="auto">
              <a:spcBef>
                <a:spcPts val="0"/>
              </a:spcBef>
              <a:buFont typeface="Monotype Sorts" charset="0"/>
              <a:buNone/>
              <a:tabLst>
                <a:tab pos="901700" algn="l"/>
                <a:tab pos="4127500" algn="l"/>
              </a:tabLst>
              <a:defRPr/>
            </a:pPr>
            <a:r>
              <a:rPr lang="en-US" sz="2400" dirty="0"/>
              <a:t>	</a:t>
            </a:r>
            <a:r>
              <a:rPr lang="en-US" sz="2400" i="1" dirty="0">
                <a:latin typeface="Times New Roman"/>
                <a:cs typeface="Times New Roman"/>
              </a:rPr>
              <a:t>C</a:t>
            </a:r>
            <a:r>
              <a:rPr lang="en-US" sz="2400" dirty="0"/>
              <a:t>(</a:t>
            </a:r>
            <a:r>
              <a:rPr lang="en-US" sz="2400" i="1" dirty="0" smtClean="0">
                <a:latin typeface="Times New Roman"/>
                <a:cs typeface="Times New Roman"/>
              </a:rPr>
              <a:t>D</a:t>
            </a:r>
            <a:r>
              <a:rPr lang="en-US" sz="2400" dirty="0" smtClean="0"/>
              <a:t> = 144</a:t>
            </a:r>
            <a:r>
              <a:rPr lang="en-US" sz="2400" dirty="0"/>
              <a:t>, </a:t>
            </a:r>
            <a:r>
              <a:rPr lang="en-US" sz="2400" i="1" dirty="0" smtClean="0">
                <a:latin typeface="Times New Roman"/>
                <a:cs typeface="Times New Roman"/>
              </a:rPr>
              <a:t>p</a:t>
            </a:r>
            <a:r>
              <a:rPr lang="en-US" sz="2400" dirty="0" smtClean="0"/>
              <a:t> = 1.45,2)	= 144,000 x 1.45</a:t>
            </a:r>
          </a:p>
          <a:p>
            <a:pPr marL="0" indent="0" fontAlgn="auto">
              <a:spcBef>
                <a:spcPts val="0"/>
              </a:spcBef>
              <a:buFont typeface="Monotype Sorts" charset="0"/>
              <a:buNone/>
              <a:tabLst>
                <a:tab pos="901700" algn="l"/>
                <a:tab pos="4127500" algn="l"/>
              </a:tabLst>
              <a:defRPr/>
            </a:pPr>
            <a:r>
              <a:rPr lang="en-US" sz="2400" dirty="0" smtClean="0"/>
              <a:t>		= </a:t>
            </a:r>
            <a:r>
              <a:rPr lang="en-US" sz="2400" dirty="0"/>
              <a:t>$208,800</a:t>
            </a:r>
          </a:p>
          <a:p>
            <a:pPr marL="0" indent="0" fontAlgn="auto">
              <a:spcBef>
                <a:spcPts val="0"/>
              </a:spcBef>
              <a:buFont typeface="Monotype Sorts" charset="0"/>
              <a:buNone/>
              <a:tabLst>
                <a:tab pos="901700" algn="l"/>
                <a:tab pos="4127500" algn="l"/>
              </a:tabLst>
              <a:defRPr/>
            </a:pPr>
            <a:r>
              <a:rPr lang="en-US" sz="2400" dirty="0"/>
              <a:t>	</a:t>
            </a:r>
            <a:r>
              <a:rPr lang="en-US" sz="2400" i="1" dirty="0">
                <a:latin typeface="Times New Roman"/>
                <a:cs typeface="Times New Roman"/>
              </a:rPr>
              <a:t>P</a:t>
            </a:r>
            <a:r>
              <a:rPr lang="en-US" sz="2400" dirty="0"/>
              <a:t>(</a:t>
            </a:r>
            <a:r>
              <a:rPr lang="en-US" sz="2400" i="1" dirty="0" smtClean="0">
                <a:latin typeface="Times New Roman"/>
                <a:cs typeface="Times New Roman"/>
              </a:rPr>
              <a:t>D</a:t>
            </a:r>
            <a:r>
              <a:rPr lang="en-US" sz="2400" dirty="0" smtClean="0"/>
              <a:t> = 144</a:t>
            </a:r>
            <a:r>
              <a:rPr lang="en-US" sz="2400" dirty="0"/>
              <a:t>, </a:t>
            </a:r>
            <a:r>
              <a:rPr lang="en-US" sz="2400" i="1" dirty="0">
                <a:latin typeface="Times New Roman"/>
                <a:cs typeface="Times New Roman"/>
              </a:rPr>
              <a:t>p</a:t>
            </a:r>
            <a:r>
              <a:rPr lang="en-US" sz="2400" dirty="0"/>
              <a:t> </a:t>
            </a:r>
            <a:r>
              <a:rPr lang="en-US" sz="2400" dirty="0" smtClean="0"/>
              <a:t>= 1.45,2)	= 144,000 x 1.22 </a:t>
            </a:r>
          </a:p>
          <a:p>
            <a:pPr marL="0" indent="0" fontAlgn="auto">
              <a:spcBef>
                <a:spcPts val="0"/>
              </a:spcBef>
              <a:buFont typeface="Monotype Sorts" charset="0"/>
              <a:buNone/>
              <a:tabLst>
                <a:tab pos="901700" algn="l"/>
                <a:tab pos="4127500" algn="l"/>
              </a:tabLst>
              <a:defRPr/>
            </a:pPr>
            <a:r>
              <a:rPr lang="en-US" sz="2400" dirty="0" smtClean="0"/>
              <a:t>		    – </a:t>
            </a:r>
            <a:r>
              <a:rPr lang="en-US" sz="2400" i="1" dirty="0">
                <a:latin typeface="Times New Roman"/>
                <a:cs typeface="Times New Roman"/>
              </a:rPr>
              <a:t>C</a:t>
            </a:r>
            <a:r>
              <a:rPr lang="en-US" sz="2400" dirty="0"/>
              <a:t>(</a:t>
            </a:r>
            <a:r>
              <a:rPr lang="en-US" sz="2400" i="1" dirty="0" smtClean="0">
                <a:latin typeface="Times New Roman"/>
                <a:cs typeface="Times New Roman"/>
              </a:rPr>
              <a:t>D</a:t>
            </a:r>
            <a:r>
              <a:rPr lang="en-US" sz="2400" dirty="0" smtClean="0"/>
              <a:t> = 144, </a:t>
            </a:r>
            <a:r>
              <a:rPr lang="en-US" sz="2400" i="1" dirty="0" smtClean="0">
                <a:latin typeface="Times New Roman"/>
                <a:cs typeface="Times New Roman"/>
              </a:rPr>
              <a:t>p</a:t>
            </a:r>
            <a:r>
              <a:rPr lang="en-US" sz="2400" dirty="0" smtClean="0"/>
              <a:t> = 1.45, 2</a:t>
            </a:r>
            <a:r>
              <a:rPr lang="en-US" sz="2400" dirty="0"/>
              <a:t>) </a:t>
            </a:r>
          </a:p>
          <a:p>
            <a:pPr marL="0" indent="0" fontAlgn="auto">
              <a:spcBef>
                <a:spcPts val="0"/>
              </a:spcBef>
              <a:buFont typeface="Monotype Sorts" charset="0"/>
              <a:buNone/>
              <a:tabLst>
                <a:tab pos="901700" algn="l"/>
                <a:tab pos="4127500" algn="l"/>
              </a:tabLst>
              <a:defRPr/>
            </a:pPr>
            <a:r>
              <a:rPr lang="en-US" sz="2400" dirty="0" smtClean="0"/>
              <a:t>		= 175,680 – 208,800 </a:t>
            </a:r>
          </a:p>
          <a:p>
            <a:pPr marL="0" indent="0" fontAlgn="auto">
              <a:spcBef>
                <a:spcPts val="0"/>
              </a:spcBef>
              <a:buFont typeface="Monotype Sorts" charset="0"/>
              <a:buNone/>
              <a:tabLst>
                <a:tab pos="901700" algn="l"/>
                <a:tab pos="4127500" algn="l"/>
              </a:tabLst>
              <a:defRPr/>
            </a:pPr>
            <a:r>
              <a:rPr lang="en-US" sz="2400" dirty="0" smtClean="0"/>
              <a:t>		= –$33,120</a:t>
            </a:r>
            <a:endParaRPr lang="en-US" sz="2400" dirty="0"/>
          </a:p>
        </p:txBody>
      </p:sp>
    </p:spTree>
  </p:cSld>
  <p:clrMapOvr>
    <a:masterClrMapping/>
  </p:clrMapOvr>
  <p:transition spd="slow">
    <p:pull dir="l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lstStyle/>
          <a:p>
            <a:r>
              <a:rPr lang="en-US" smtClean="0"/>
              <a:t>Decision Tree – Trips Logistics</a:t>
            </a:r>
          </a:p>
        </p:txBody>
      </p:sp>
      <p:graphicFrame>
        <p:nvGraphicFramePr>
          <p:cNvPr id="3" name="Table 2"/>
          <p:cNvGraphicFramePr>
            <a:graphicFrameLocks noGrp="1"/>
          </p:cNvGraphicFramePr>
          <p:nvPr/>
        </p:nvGraphicFramePr>
        <p:xfrm>
          <a:off x="762000" y="1727200"/>
          <a:ext cx="7632700" cy="3916363"/>
        </p:xfrm>
        <a:graphic>
          <a:graphicData uri="http://schemas.openxmlformats.org/drawingml/2006/table">
            <a:tbl>
              <a:tblPr firstRow="1" bandRow="1">
                <a:tableStyleId>{2D5ABB26-0587-4C30-8999-92F81FD0307C}</a:tableStyleId>
              </a:tblPr>
              <a:tblGrid>
                <a:gridCol w="1889125"/>
                <a:gridCol w="1920875"/>
                <a:gridCol w="1930400"/>
                <a:gridCol w="1892300"/>
              </a:tblGrid>
              <a:tr h="370840">
                <a:tc>
                  <a:txBody>
                    <a:bodyPr/>
                    <a:lstStyle/>
                    <a:p>
                      <a:endParaRPr lang="en-US" sz="1600" b="1" dirty="0">
                        <a:latin typeface="+mn-lt"/>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600" b="1" kern="1200" dirty="0" smtClean="0">
                          <a:solidFill>
                            <a:schemeClr val="tx1"/>
                          </a:solidFill>
                          <a:latin typeface="+mn-lt"/>
                          <a:ea typeface="+mn-ea"/>
                          <a:cs typeface="+mn-cs"/>
                        </a:rPr>
                        <a:t>Revenue</a:t>
                      </a: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ro-RO" sz="1600" b="1" kern="1200" dirty="0" smtClean="0">
                          <a:solidFill>
                            <a:schemeClr val="tx1"/>
                          </a:solidFill>
                          <a:latin typeface="+mn-lt"/>
                          <a:ea typeface="+mn-ea"/>
                          <a:cs typeface="+mn-cs"/>
                        </a:rPr>
                        <a:t>Cost</a:t>
                      </a:r>
                    </a:p>
                    <a:p>
                      <a:pPr algn="ctr"/>
                      <a:r>
                        <a:rPr lang="ro-RO" sz="1600" b="1" i="1" kern="1200" dirty="0" smtClean="0">
                          <a:solidFill>
                            <a:schemeClr val="tx1"/>
                          </a:solidFill>
                          <a:latin typeface="Times New Roman"/>
                          <a:ea typeface="+mn-ea"/>
                          <a:cs typeface="Times New Roman"/>
                        </a:rPr>
                        <a:t>C</a:t>
                      </a:r>
                      <a:r>
                        <a:rPr lang="ro-RO" sz="1600" b="1" kern="1200" dirty="0" smtClean="0">
                          <a:solidFill>
                            <a:schemeClr val="tx1"/>
                          </a:solidFill>
                          <a:latin typeface="+mn-lt"/>
                          <a:ea typeface="+mn-ea"/>
                          <a:cs typeface="+mn-cs"/>
                        </a:rPr>
                        <a:t>(</a:t>
                      </a:r>
                      <a:r>
                        <a:rPr lang="ro-RO" sz="1600" b="1" i="1" kern="1200" dirty="0" smtClean="0">
                          <a:solidFill>
                            <a:schemeClr val="tx1"/>
                          </a:solidFill>
                          <a:latin typeface="Times New Roman"/>
                          <a:ea typeface="+mn-ea"/>
                          <a:cs typeface="Times New Roman"/>
                        </a:rPr>
                        <a:t>D</a:t>
                      </a:r>
                      <a:r>
                        <a:rPr lang="ro-RO" sz="1600" b="1" kern="1200" dirty="0" smtClean="0">
                          <a:solidFill>
                            <a:schemeClr val="tx1"/>
                          </a:solidFill>
                          <a:latin typeface="+mn-lt"/>
                          <a:ea typeface="+mn-ea"/>
                          <a:cs typeface="+mn-cs"/>
                        </a:rPr>
                        <a:t> =, </a:t>
                      </a:r>
                      <a:r>
                        <a:rPr lang="ro-RO" sz="1600" b="1" i="1" kern="1200" dirty="0" smtClean="0">
                          <a:solidFill>
                            <a:schemeClr val="tx1"/>
                          </a:solidFill>
                          <a:latin typeface="Times New Roman"/>
                          <a:ea typeface="+mn-ea"/>
                          <a:cs typeface="Times New Roman"/>
                        </a:rPr>
                        <a:t>p</a:t>
                      </a:r>
                      <a:r>
                        <a:rPr lang="ro-RO" sz="1600" b="1" kern="1200" baseline="0" dirty="0" smtClean="0">
                          <a:solidFill>
                            <a:schemeClr val="tx1"/>
                          </a:solidFill>
                          <a:latin typeface="+mn-lt"/>
                          <a:ea typeface="+mn-ea"/>
                          <a:cs typeface="+mn-cs"/>
                        </a:rPr>
                        <a:t> </a:t>
                      </a:r>
                      <a:r>
                        <a:rPr lang="ro-RO" sz="1600" b="1" kern="1200" dirty="0" smtClean="0">
                          <a:solidFill>
                            <a:schemeClr val="tx1"/>
                          </a:solidFill>
                          <a:latin typeface="+mn-lt"/>
                          <a:ea typeface="+mn-ea"/>
                          <a:cs typeface="+mn-cs"/>
                        </a:rPr>
                        <a:t>=, 2)</a:t>
                      </a: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cs-CZ" sz="1600" b="1" kern="1200" dirty="0" smtClean="0">
                          <a:solidFill>
                            <a:schemeClr val="tx1"/>
                          </a:solidFill>
                          <a:latin typeface="+mn-lt"/>
                          <a:ea typeface="+mn-ea"/>
                          <a:cs typeface="+mn-cs"/>
                        </a:rPr>
                        <a:t>Profit</a:t>
                      </a:r>
                    </a:p>
                    <a:p>
                      <a:pPr algn="ct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 </a:t>
                      </a: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 =, 2)</a:t>
                      </a: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r>
              <a:tr h="370840">
                <a:tc>
                  <a:txBody>
                    <a:bodyPr/>
                    <a:lstStyle/>
                    <a:p>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144, </a:t>
                      </a:r>
                      <a:r>
                        <a:rPr lang="en-US" sz="1600" i="1" kern="1200" dirty="0" smtClean="0">
                          <a:solidFill>
                            <a:schemeClr val="tx1"/>
                          </a:solidFill>
                          <a:latin typeface="+mn-lt"/>
                          <a:ea typeface="+mn-ea"/>
                          <a:cs typeface="Times New Roman"/>
                        </a:rPr>
                        <a:t>p</a:t>
                      </a:r>
                      <a:r>
                        <a:rPr lang="en-US" sz="1600" kern="1200" dirty="0" smtClean="0">
                          <a:solidFill>
                            <a:schemeClr val="tx1"/>
                          </a:solidFill>
                          <a:latin typeface="+mn-lt"/>
                          <a:ea typeface="+mn-ea"/>
                          <a:cs typeface="+mn-cs"/>
                        </a:rPr>
                        <a:t> = 1.45</a:t>
                      </a:r>
                      <a:endParaRPr lang="en-US" sz="1600" dirty="0">
                        <a:latin typeface="+mn-lt"/>
                      </a:endParaRPr>
                    </a:p>
                  </a:txBody>
                  <a:tcPr>
                    <a:lnT w="19050" cap="flat" cmpd="sng" algn="ctr">
                      <a:solidFill>
                        <a:scrgbClr r="0" g="0" b="0"/>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en-US" sz="1600" kern="1200" dirty="0" smtClean="0">
                          <a:solidFill>
                            <a:schemeClr val="tx1"/>
                          </a:solidFill>
                          <a:latin typeface="+mn-lt"/>
                          <a:ea typeface="+mn-ea"/>
                          <a:cs typeface="+mn-cs"/>
                        </a:rPr>
                        <a:t>	144,000 × 1.22</a:t>
                      </a:r>
                    </a:p>
                  </a:txBody>
                  <a:tcPr>
                    <a:lnT w="19050" cap="flat" cmpd="sng" algn="ctr">
                      <a:solidFill>
                        <a:scrgbClr r="0" g="0" b="0"/>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144,000 × 1.45</a:t>
                      </a:r>
                    </a:p>
                  </a:txBody>
                  <a:tcPr>
                    <a:lnT w="19050" cap="flat" cmpd="sng" algn="ctr">
                      <a:solidFill>
                        <a:scrgbClr r="0" g="0" b="0"/>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257300" algn="r"/>
                        </a:tabLst>
                        <a:defRPr/>
                      </a:pPr>
                      <a:r>
                        <a:rPr lang="cs-CZ" sz="1600" kern="1200" dirty="0" smtClean="0">
                          <a:solidFill>
                            <a:schemeClr val="tx1"/>
                          </a:solidFill>
                          <a:latin typeface="+mn-lt"/>
                          <a:ea typeface="+mn-ea"/>
                          <a:cs typeface="+mn-cs"/>
                        </a:rPr>
                        <a:t>	–$33,120</a:t>
                      </a:r>
                    </a:p>
                  </a:txBody>
                  <a:tcPr>
                    <a:lnT w="19050" cap="flat" cmpd="sng" algn="ctr">
                      <a:solidFill>
                        <a:scrgbClr r="0" g="0" b="0"/>
                      </a:solidFill>
                      <a:prstDash val="solid"/>
                      <a:round/>
                      <a:headEnd type="none" w="med" len="med"/>
                      <a:tailEnd type="none" w="med" len="med"/>
                    </a:lnT>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144,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1.19</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en-US" sz="1600" kern="1200" dirty="0" smtClean="0">
                          <a:solidFill>
                            <a:schemeClr val="tx1"/>
                          </a:solidFill>
                          <a:latin typeface="+mn-lt"/>
                          <a:ea typeface="+mn-ea"/>
                          <a:cs typeface="+mn-cs"/>
                        </a:rPr>
                        <a:t>	144,000 × 1.22</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144,000 × 1.19</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257300" algn="r"/>
                        </a:tabLst>
                        <a:defRPr/>
                      </a:pPr>
                      <a:r>
                        <a:rPr lang="cs-CZ" sz="1600" kern="1200" dirty="0" smtClean="0">
                          <a:solidFill>
                            <a:schemeClr val="tx1"/>
                          </a:solidFill>
                          <a:latin typeface="+mn-lt"/>
                          <a:ea typeface="+mn-ea"/>
                          <a:cs typeface="+mn-cs"/>
                        </a:rPr>
                        <a:t>	$4,320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144,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0.97</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en-US" sz="1600" kern="1200" dirty="0" smtClean="0">
                          <a:solidFill>
                            <a:schemeClr val="tx1"/>
                          </a:solidFill>
                          <a:latin typeface="+mn-lt"/>
                          <a:ea typeface="+mn-ea"/>
                          <a:cs typeface="+mn-cs"/>
                        </a:rPr>
                        <a:t>	144,000 × 1.22</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144,000 × 0.97</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257300" algn="r"/>
                        </a:tabLst>
                        <a:defRPr/>
                      </a:pPr>
                      <a:r>
                        <a:rPr lang="cs-CZ" sz="1600" kern="1200" dirty="0" smtClean="0">
                          <a:solidFill>
                            <a:schemeClr val="tx1"/>
                          </a:solidFill>
                          <a:latin typeface="+mn-lt"/>
                          <a:ea typeface="+mn-ea"/>
                          <a:cs typeface="+mn-cs"/>
                        </a:rPr>
                        <a:t>	$36,000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96,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1.45</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en-US" sz="1600" kern="1200" dirty="0" smtClean="0">
                          <a:solidFill>
                            <a:schemeClr val="tx1"/>
                          </a:solidFill>
                          <a:latin typeface="+mn-lt"/>
                          <a:ea typeface="+mn-ea"/>
                          <a:cs typeface="+mn-cs"/>
                        </a:rPr>
                        <a:t>	96,000 × 1.22</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96,000 × 1.45</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257300" algn="r"/>
                        </a:tabLst>
                        <a:defRPr/>
                      </a:pPr>
                      <a:r>
                        <a:rPr lang="cs-CZ" sz="1600" kern="1200" dirty="0" smtClean="0">
                          <a:solidFill>
                            <a:schemeClr val="tx1"/>
                          </a:solidFill>
                          <a:latin typeface="+mn-lt"/>
                          <a:ea typeface="+mn-ea"/>
                          <a:cs typeface="+mn-cs"/>
                        </a:rPr>
                        <a:t>	–$22,080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96,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1.19</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en-US" sz="1600" kern="1200" dirty="0" smtClean="0">
                          <a:solidFill>
                            <a:schemeClr val="tx1"/>
                          </a:solidFill>
                          <a:latin typeface="+mn-lt"/>
                          <a:ea typeface="+mn-ea"/>
                          <a:cs typeface="+mn-cs"/>
                        </a:rPr>
                        <a:t>	96,000 × 1.22</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96,000 × 1.19</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257300" algn="r"/>
                        </a:tabLst>
                        <a:defRPr/>
                      </a:pPr>
                      <a:r>
                        <a:rPr lang="cs-CZ" sz="1600" kern="1200" dirty="0" smtClean="0">
                          <a:solidFill>
                            <a:schemeClr val="tx1"/>
                          </a:solidFill>
                          <a:latin typeface="+mn-lt"/>
                          <a:ea typeface="+mn-ea"/>
                          <a:cs typeface="+mn-cs"/>
                        </a:rPr>
                        <a:t>	$2,880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96,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0.97</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en-US" sz="1600" kern="1200" dirty="0" smtClean="0">
                          <a:solidFill>
                            <a:schemeClr val="tx1"/>
                          </a:solidFill>
                          <a:latin typeface="+mn-lt"/>
                          <a:ea typeface="+mn-ea"/>
                          <a:cs typeface="+mn-cs"/>
                        </a:rPr>
                        <a:t>	96,000 × 1.22</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96,000 × 0.97</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257300" algn="r"/>
                        </a:tabLst>
                        <a:defRPr/>
                      </a:pPr>
                      <a:r>
                        <a:rPr lang="cs-CZ" sz="1600" kern="1200" dirty="0" smtClean="0">
                          <a:solidFill>
                            <a:schemeClr val="tx1"/>
                          </a:solidFill>
                          <a:latin typeface="+mn-lt"/>
                          <a:ea typeface="+mn-ea"/>
                          <a:cs typeface="+mn-cs"/>
                        </a:rPr>
                        <a:t>	$24,000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64,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1.45</a:t>
                      </a:r>
                      <a:endParaRPr lang="en-US" sz="1600" dirty="0" smtClean="0">
                        <a:latin typeface="+mn-lt"/>
                      </a:endParaRPr>
                    </a:p>
                  </a:txBody>
                  <a:tcPr/>
                </a:tc>
                <a:tc>
                  <a:txBody>
                    <a:bodyPr/>
                    <a:lstStyle/>
                    <a:p>
                      <a:pPr algn="l">
                        <a:tabLst>
                          <a:tab pos="1524000" algn="r"/>
                        </a:tabLst>
                      </a:pPr>
                      <a:r>
                        <a:rPr lang="en-US" sz="1600" kern="1200" dirty="0" smtClean="0">
                          <a:solidFill>
                            <a:schemeClr val="tx1"/>
                          </a:solidFill>
                          <a:latin typeface="+mn-lt"/>
                          <a:ea typeface="+mn-ea"/>
                          <a:cs typeface="+mn-cs"/>
                        </a:rPr>
                        <a:t>	64,000 × 1.22</a:t>
                      </a:r>
                      <a:endParaRPr lang="en-US" sz="1600" dirty="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64,000 × 1.45</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257300" algn="r"/>
                        </a:tabLst>
                        <a:defRPr/>
                      </a:pPr>
                      <a:r>
                        <a:rPr lang="cs-CZ" sz="1600" kern="1200" dirty="0" smtClean="0">
                          <a:solidFill>
                            <a:schemeClr val="tx1"/>
                          </a:solidFill>
                          <a:latin typeface="+mn-lt"/>
                          <a:ea typeface="+mn-ea"/>
                          <a:cs typeface="+mn-cs"/>
                        </a:rPr>
                        <a:t>	–$14,720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64,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1.19</a:t>
                      </a:r>
                      <a:endParaRPr lang="en-US" sz="1600" dirty="0" smtClean="0">
                        <a:latin typeface="+mn-lt"/>
                      </a:endParaRPr>
                    </a:p>
                  </a:txBody>
                  <a:tcPr/>
                </a:tc>
                <a:tc>
                  <a:txBody>
                    <a:bodyPr/>
                    <a:lstStyle/>
                    <a:p>
                      <a:pPr algn="l">
                        <a:tabLst>
                          <a:tab pos="1524000" algn="r"/>
                        </a:tabLst>
                      </a:pPr>
                      <a:r>
                        <a:rPr lang="en-US" sz="1600" kern="1200" dirty="0" smtClean="0">
                          <a:solidFill>
                            <a:schemeClr val="tx1"/>
                          </a:solidFill>
                          <a:latin typeface="+mn-lt"/>
                          <a:ea typeface="+mn-ea"/>
                          <a:cs typeface="+mn-cs"/>
                        </a:rPr>
                        <a:t>	64,000 × 1.22</a:t>
                      </a:r>
                      <a:endParaRPr lang="en-US" sz="1600" dirty="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64,000 × 1.19</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257300" algn="r"/>
                        </a:tabLst>
                        <a:defRPr/>
                      </a:pPr>
                      <a:r>
                        <a:rPr lang="cs-CZ" sz="1600" kern="1200" dirty="0" smtClean="0">
                          <a:solidFill>
                            <a:schemeClr val="tx1"/>
                          </a:solidFill>
                          <a:latin typeface="+mn-lt"/>
                          <a:ea typeface="+mn-ea"/>
                          <a:cs typeface="+mn-cs"/>
                        </a:rPr>
                        <a:t>	$1,920</a:t>
                      </a:r>
                      <a:endParaRPr lang="en-US" sz="1600" dirty="0" smtClean="0">
                        <a:latin typeface="+mn-lt"/>
                      </a:endParaRP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64,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0.97</a:t>
                      </a:r>
                      <a:endParaRPr lang="en-US" sz="1600" dirty="0" smtClean="0">
                        <a:latin typeface="+mn-lt"/>
                      </a:endParaRPr>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en-US" sz="1600" kern="1200" dirty="0" smtClean="0">
                          <a:solidFill>
                            <a:schemeClr val="tx1"/>
                          </a:solidFill>
                          <a:latin typeface="+mn-lt"/>
                          <a:ea typeface="+mn-ea"/>
                          <a:cs typeface="+mn-cs"/>
                        </a:rPr>
                        <a:t>	64,000 × 1.22</a:t>
                      </a:r>
                      <a:endParaRPr lang="en-US" sz="1600" dirty="0" smtClean="0">
                        <a:latin typeface="+mn-lt"/>
                      </a:endParaRPr>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64,000 × 0.97</a:t>
                      </a:r>
                      <a:endParaRPr lang="en-US" sz="1600" dirty="0" smtClean="0">
                        <a:latin typeface="+mn-lt"/>
                      </a:endParaRPr>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257300" algn="r"/>
                        </a:tabLst>
                        <a:defRPr/>
                      </a:pPr>
                      <a:r>
                        <a:rPr lang="cs-CZ" sz="1600" kern="1200" dirty="0" smtClean="0">
                          <a:solidFill>
                            <a:schemeClr val="tx1"/>
                          </a:solidFill>
                          <a:latin typeface="+mn-lt"/>
                          <a:ea typeface="+mn-ea"/>
                          <a:cs typeface="+mn-cs"/>
                        </a:rPr>
                        <a:t>	$16,000</a:t>
                      </a:r>
                      <a:endParaRPr lang="en-US" sz="1600" dirty="0" smtClean="0">
                        <a:latin typeface="+mn-lt"/>
                      </a:endParaRPr>
                    </a:p>
                  </a:txBody>
                  <a:tcPr>
                    <a:lnB w="28575" cap="flat" cmpd="sng" algn="ctr">
                      <a:solidFill>
                        <a:scrgbClr r="0" g="0" b="0"/>
                      </a:solidFill>
                      <a:prstDash val="solid"/>
                      <a:round/>
                      <a:headEnd type="none" w="med" len="med"/>
                      <a:tailEnd type="none" w="med" len="med"/>
                    </a:lnB>
                  </a:tcPr>
                </a:tc>
              </a:tr>
            </a:tbl>
          </a:graphicData>
        </a:graphic>
      </p:graphicFrame>
      <p:sp>
        <p:nvSpPr>
          <p:cNvPr id="6" name="TextBox 5"/>
          <p:cNvSpPr txBox="1">
            <a:spLocks noChangeArrowheads="1"/>
          </p:cNvSpPr>
          <p:nvPr/>
        </p:nvSpPr>
        <p:spPr bwMode="auto">
          <a:xfrm>
            <a:off x="7467600" y="5816600"/>
            <a:ext cx="923925" cy="307975"/>
          </a:xfrm>
          <a:prstGeom prst="rect">
            <a:avLst/>
          </a:prstGeom>
          <a:noFill/>
          <a:ln w="9525">
            <a:noFill/>
            <a:miter lim="800000"/>
            <a:headEnd/>
            <a:tailEnd/>
          </a:ln>
        </p:spPr>
        <p:txBody>
          <a:bodyPr wrap="none">
            <a:spAutoFit/>
          </a:bodyPr>
          <a:lstStyle/>
          <a:p>
            <a:r>
              <a:rPr lang="en-US" sz="1400"/>
              <a:t>Table 6-5</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r>
              <a:rPr lang="en-US" smtClean="0"/>
              <a:t>Decision Tree – Trips Logistics</a:t>
            </a:r>
          </a:p>
        </p:txBody>
      </p:sp>
      <p:sp>
        <p:nvSpPr>
          <p:cNvPr id="49154" name="Rectangle 3"/>
          <p:cNvSpPr>
            <a:spLocks noGrp="1" noChangeArrowheads="1"/>
          </p:cNvSpPr>
          <p:nvPr>
            <p:ph type="body" idx="1"/>
          </p:nvPr>
        </p:nvSpPr>
        <p:spPr/>
        <p:txBody>
          <a:bodyPr/>
          <a:lstStyle/>
          <a:p>
            <a:r>
              <a:rPr lang="en-US" sz="2400" smtClean="0"/>
              <a:t>Expected profit at each node in Period 1 is the profit during Period 1 plus the present value of the expected profit in Period 2</a:t>
            </a:r>
          </a:p>
          <a:p>
            <a:r>
              <a:rPr lang="en-US" sz="2400" smtClean="0"/>
              <a:t>Expected profit </a:t>
            </a:r>
            <a:r>
              <a:rPr lang="en-US" sz="2400" smtClean="0">
                <a:latin typeface="Times New Roman" pitchFamily="18" charset="0"/>
                <a:cs typeface="Times New Roman" pitchFamily="18" charset="0"/>
              </a:rPr>
              <a:t>EP</a:t>
            </a:r>
            <a:r>
              <a:rPr lang="en-US" sz="2400" smtClean="0"/>
              <a:t>(</a:t>
            </a:r>
            <a:r>
              <a:rPr lang="en-US" sz="2400" i="1" smtClean="0">
                <a:latin typeface="Times New Roman" pitchFamily="18" charset="0"/>
                <a:cs typeface="Times New Roman" pitchFamily="18" charset="0"/>
              </a:rPr>
              <a:t>D </a:t>
            </a:r>
            <a:r>
              <a:rPr lang="en-US" sz="2400" smtClean="0"/>
              <a:t>=, </a:t>
            </a:r>
            <a:r>
              <a:rPr lang="en-US" sz="2400" i="1" smtClean="0">
                <a:latin typeface="Times New Roman" pitchFamily="18" charset="0"/>
                <a:cs typeface="Times New Roman" pitchFamily="18" charset="0"/>
              </a:rPr>
              <a:t>p </a:t>
            </a:r>
            <a:r>
              <a:rPr lang="en-US" sz="2400" smtClean="0"/>
              <a:t>=, 1) at a node is the expected profit over all four nodes in Period 2 that may result from this node</a:t>
            </a:r>
          </a:p>
          <a:p>
            <a:r>
              <a:rPr lang="en-US" sz="2400" smtClean="0">
                <a:latin typeface="Times New Roman" pitchFamily="18" charset="0"/>
                <a:cs typeface="Times New Roman" pitchFamily="18" charset="0"/>
              </a:rPr>
              <a:t>PVEP</a:t>
            </a:r>
            <a:r>
              <a:rPr lang="en-US" sz="2400" smtClean="0"/>
              <a:t>(</a:t>
            </a:r>
            <a:r>
              <a:rPr lang="en-US" sz="2400" i="1" smtClean="0">
                <a:latin typeface="Times New Roman" pitchFamily="18" charset="0"/>
                <a:cs typeface="Times New Roman" pitchFamily="18" charset="0"/>
              </a:rPr>
              <a:t>D </a:t>
            </a:r>
            <a:r>
              <a:rPr lang="en-US" sz="2400" smtClean="0"/>
              <a:t>=, </a:t>
            </a:r>
            <a:r>
              <a:rPr lang="en-US" sz="2400" i="1" smtClean="0">
                <a:latin typeface="Times New Roman" pitchFamily="18" charset="0"/>
                <a:cs typeface="Times New Roman" pitchFamily="18" charset="0"/>
              </a:rPr>
              <a:t>p </a:t>
            </a:r>
            <a:r>
              <a:rPr lang="en-US" sz="2400" smtClean="0"/>
              <a:t>=, 1) is the present value of this expected profit and </a:t>
            </a:r>
            <a:r>
              <a:rPr lang="en-US" sz="2400" smtClean="0">
                <a:latin typeface="Times New Roman" pitchFamily="18" charset="0"/>
                <a:cs typeface="Times New Roman" pitchFamily="18" charset="0"/>
              </a:rPr>
              <a:t>P</a:t>
            </a:r>
            <a:r>
              <a:rPr lang="en-US" sz="2400" smtClean="0"/>
              <a:t>(</a:t>
            </a:r>
            <a:r>
              <a:rPr lang="en-US" sz="2400" i="1" smtClean="0">
                <a:latin typeface="Times New Roman" pitchFamily="18" charset="0"/>
                <a:cs typeface="Times New Roman" pitchFamily="18" charset="0"/>
              </a:rPr>
              <a:t>D </a:t>
            </a:r>
            <a:r>
              <a:rPr lang="en-US" sz="2400" smtClean="0"/>
              <a:t>=, </a:t>
            </a:r>
            <a:r>
              <a:rPr lang="en-US" sz="2400" i="1" smtClean="0">
                <a:latin typeface="Times New Roman" pitchFamily="18" charset="0"/>
                <a:cs typeface="Times New Roman" pitchFamily="18" charset="0"/>
              </a:rPr>
              <a:t>p </a:t>
            </a:r>
            <a:r>
              <a:rPr lang="en-US" sz="2400" smtClean="0"/>
              <a:t>=, 1), and the total expected profit, is the sum of the profit in Period 1 and the present value of the expected profit in Period 2</a:t>
            </a:r>
          </a:p>
        </p:txBody>
      </p:sp>
    </p:spTree>
  </p:cSld>
  <p:clrMapOvr>
    <a:masterClrMapping/>
  </p:clrMapOvr>
  <p:transition spd="slow">
    <p:strips/>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r>
              <a:rPr lang="en-US" smtClean="0"/>
              <a:t>Decision Tree – Trips Logistics</a:t>
            </a:r>
          </a:p>
        </p:txBody>
      </p:sp>
      <p:sp>
        <p:nvSpPr>
          <p:cNvPr id="50178" name="Rectangle 3"/>
          <p:cNvSpPr>
            <a:spLocks noGrp="1" noChangeArrowheads="1"/>
          </p:cNvSpPr>
          <p:nvPr>
            <p:ph type="body" idx="1"/>
          </p:nvPr>
        </p:nvSpPr>
        <p:spPr>
          <a:xfrm>
            <a:off x="457200" y="1417638"/>
            <a:ext cx="8229600" cy="4938712"/>
          </a:xfrm>
        </p:spPr>
        <p:txBody>
          <a:bodyPr/>
          <a:lstStyle/>
          <a:p>
            <a:r>
              <a:rPr lang="en-US" sz="2400" smtClean="0"/>
              <a:t>From node </a:t>
            </a:r>
            <a:r>
              <a:rPr lang="en-US" sz="2400" i="1" smtClean="0">
                <a:latin typeface="Times New Roman" pitchFamily="18" charset="0"/>
                <a:cs typeface="Times New Roman" pitchFamily="18" charset="0"/>
              </a:rPr>
              <a:t>D</a:t>
            </a:r>
            <a:r>
              <a:rPr lang="en-US" sz="2400" smtClean="0"/>
              <a:t> = 120, </a:t>
            </a:r>
            <a:r>
              <a:rPr lang="en-US" sz="2400" i="1" smtClean="0">
                <a:latin typeface="Times New Roman" pitchFamily="18" charset="0"/>
                <a:cs typeface="Times New Roman" pitchFamily="18" charset="0"/>
              </a:rPr>
              <a:t>p</a:t>
            </a:r>
            <a:r>
              <a:rPr lang="en-US" sz="2400" smtClean="0"/>
              <a:t> = $1.32 in Period 1, there are four possible states in Period 2</a:t>
            </a:r>
          </a:p>
          <a:p>
            <a:r>
              <a:rPr lang="en-US" sz="2400" smtClean="0"/>
              <a:t>Evaluate the expected profit in Period 2 over all four states possible from node </a:t>
            </a:r>
            <a:r>
              <a:rPr lang="en-US" sz="2400" i="1" smtClean="0">
                <a:latin typeface="Times New Roman" pitchFamily="18" charset="0"/>
                <a:cs typeface="Times New Roman" pitchFamily="18" charset="0"/>
              </a:rPr>
              <a:t>D</a:t>
            </a:r>
            <a:r>
              <a:rPr lang="en-US" sz="2400" smtClean="0"/>
              <a:t> = 120, </a:t>
            </a:r>
            <a:r>
              <a:rPr lang="en-US" sz="2400" i="1" smtClean="0">
                <a:latin typeface="Times New Roman" pitchFamily="18" charset="0"/>
                <a:cs typeface="Times New Roman" pitchFamily="18" charset="0"/>
              </a:rPr>
              <a:t>p</a:t>
            </a:r>
            <a:r>
              <a:rPr lang="en-US" sz="2400" smtClean="0"/>
              <a:t> = $1.32 in Period 1 to be </a:t>
            </a:r>
          </a:p>
          <a:p>
            <a:pPr>
              <a:buFont typeface="Monotype Sorts"/>
              <a:buNone/>
            </a:pPr>
            <a:r>
              <a:rPr lang="en-US" sz="2000" smtClean="0"/>
              <a:t>	</a:t>
            </a:r>
            <a:r>
              <a:rPr lang="en-US" sz="2000" i="1" smtClean="0">
                <a:latin typeface="Times New Roman" pitchFamily="18" charset="0"/>
                <a:cs typeface="Times New Roman" pitchFamily="18" charset="0"/>
              </a:rPr>
              <a:t>EP</a:t>
            </a:r>
            <a:r>
              <a:rPr lang="en-US" sz="2000" smtClean="0"/>
              <a:t>(</a:t>
            </a:r>
            <a:r>
              <a:rPr lang="en-US" sz="2000" i="1" smtClean="0">
                <a:latin typeface="Times New Roman" pitchFamily="18" charset="0"/>
                <a:cs typeface="Times New Roman" pitchFamily="18" charset="0"/>
              </a:rPr>
              <a:t>D</a:t>
            </a:r>
            <a:r>
              <a:rPr lang="en-US" sz="2000" smtClean="0"/>
              <a:t> = 120, </a:t>
            </a:r>
            <a:r>
              <a:rPr lang="en-US" sz="2000" i="1" smtClean="0">
                <a:latin typeface="Times New Roman" pitchFamily="18" charset="0"/>
                <a:cs typeface="Times New Roman" pitchFamily="18" charset="0"/>
              </a:rPr>
              <a:t>p</a:t>
            </a:r>
            <a:r>
              <a:rPr lang="en-US" sz="2000" smtClean="0"/>
              <a:t> = 1.32,1)	= 0.2  x [</a:t>
            </a:r>
            <a:r>
              <a:rPr lang="en-US" sz="2000" i="1" smtClean="0">
                <a:latin typeface="Times New Roman" pitchFamily="18" charset="0"/>
                <a:cs typeface="Times New Roman" pitchFamily="18" charset="0"/>
              </a:rPr>
              <a:t>P</a:t>
            </a:r>
            <a:r>
              <a:rPr lang="en-US" sz="2000" smtClean="0"/>
              <a:t>(</a:t>
            </a:r>
            <a:r>
              <a:rPr lang="en-US" sz="2000" i="1" smtClean="0">
                <a:latin typeface="Times New Roman" pitchFamily="18" charset="0"/>
                <a:cs typeface="Times New Roman" pitchFamily="18" charset="0"/>
              </a:rPr>
              <a:t>D</a:t>
            </a:r>
            <a:r>
              <a:rPr lang="en-US" sz="2000" smtClean="0"/>
              <a:t> = 144, </a:t>
            </a:r>
            <a:r>
              <a:rPr lang="en-US" sz="2000" i="1" smtClean="0">
                <a:latin typeface="Times New Roman" pitchFamily="18" charset="0"/>
                <a:cs typeface="Times New Roman" pitchFamily="18" charset="0"/>
              </a:rPr>
              <a:t>p</a:t>
            </a:r>
            <a:r>
              <a:rPr lang="en-US" sz="2000" smtClean="0"/>
              <a:t> = 1.45,2) +</a:t>
            </a:r>
          </a:p>
          <a:p>
            <a:pPr>
              <a:buFont typeface="Monotype Sorts"/>
              <a:buNone/>
            </a:pPr>
            <a:r>
              <a:rPr lang="en-US" sz="2000" smtClean="0"/>
              <a:t>		   </a:t>
            </a:r>
            <a:r>
              <a:rPr lang="en-US" sz="2000" i="1" smtClean="0">
                <a:latin typeface="Times New Roman" pitchFamily="18" charset="0"/>
                <a:cs typeface="Times New Roman" pitchFamily="18" charset="0"/>
              </a:rPr>
              <a:t>P</a:t>
            </a:r>
            <a:r>
              <a:rPr lang="en-US" sz="2000" smtClean="0"/>
              <a:t>(</a:t>
            </a:r>
            <a:r>
              <a:rPr lang="en-US" sz="2000" i="1" smtClean="0">
                <a:latin typeface="Times New Roman" pitchFamily="18" charset="0"/>
                <a:cs typeface="Times New Roman" pitchFamily="18" charset="0"/>
              </a:rPr>
              <a:t>D</a:t>
            </a:r>
            <a:r>
              <a:rPr lang="en-US" sz="2000" smtClean="0"/>
              <a:t> = 144, </a:t>
            </a:r>
            <a:r>
              <a:rPr lang="en-US" sz="2000" i="1" smtClean="0">
                <a:latin typeface="Times New Roman" pitchFamily="18" charset="0"/>
                <a:cs typeface="Times New Roman" pitchFamily="18" charset="0"/>
              </a:rPr>
              <a:t>p</a:t>
            </a:r>
            <a:r>
              <a:rPr lang="en-US" sz="2000" smtClean="0"/>
              <a:t> = 1.19,2) +</a:t>
            </a:r>
          </a:p>
          <a:p>
            <a:pPr>
              <a:buFont typeface="Monotype Sorts"/>
              <a:buNone/>
            </a:pPr>
            <a:r>
              <a:rPr lang="en-US" sz="2000" smtClean="0"/>
              <a:t>		   </a:t>
            </a:r>
            <a:r>
              <a:rPr lang="en-US" sz="2000" i="1" smtClean="0">
                <a:latin typeface="Times New Roman" pitchFamily="18" charset="0"/>
                <a:cs typeface="Times New Roman" pitchFamily="18" charset="0"/>
              </a:rPr>
              <a:t>P</a:t>
            </a:r>
            <a:r>
              <a:rPr lang="en-US" sz="2000" smtClean="0"/>
              <a:t>(</a:t>
            </a:r>
            <a:r>
              <a:rPr lang="en-US" sz="2000" i="1" smtClean="0">
                <a:latin typeface="Times New Roman" pitchFamily="18" charset="0"/>
                <a:cs typeface="Times New Roman" pitchFamily="18" charset="0"/>
              </a:rPr>
              <a:t>D</a:t>
            </a:r>
            <a:r>
              <a:rPr lang="en-US" sz="2000" smtClean="0"/>
              <a:t> = 96, </a:t>
            </a:r>
            <a:r>
              <a:rPr lang="en-US" sz="2000" i="1" smtClean="0">
                <a:latin typeface="Times New Roman" pitchFamily="18" charset="0"/>
                <a:cs typeface="Times New Roman" pitchFamily="18" charset="0"/>
              </a:rPr>
              <a:t>p</a:t>
            </a:r>
            <a:r>
              <a:rPr lang="en-US" sz="2000" smtClean="0"/>
              <a:t> = 1.45,2) +</a:t>
            </a:r>
          </a:p>
          <a:p>
            <a:pPr>
              <a:buFont typeface="Monotype Sorts"/>
              <a:buNone/>
            </a:pPr>
            <a:r>
              <a:rPr lang="en-US" sz="2000" smtClean="0"/>
              <a:t>		   </a:t>
            </a:r>
            <a:r>
              <a:rPr lang="en-US" sz="2000" i="1" smtClean="0">
                <a:latin typeface="Times New Roman" pitchFamily="18" charset="0"/>
                <a:cs typeface="Times New Roman" pitchFamily="18" charset="0"/>
              </a:rPr>
              <a:t>P</a:t>
            </a:r>
            <a:r>
              <a:rPr lang="en-US" sz="2000" smtClean="0"/>
              <a:t>(</a:t>
            </a:r>
            <a:r>
              <a:rPr lang="en-US" sz="2000" i="1" smtClean="0">
                <a:latin typeface="Times New Roman" pitchFamily="18" charset="0"/>
                <a:cs typeface="Times New Roman" pitchFamily="18" charset="0"/>
              </a:rPr>
              <a:t>D</a:t>
            </a:r>
            <a:r>
              <a:rPr lang="en-US" sz="2000" smtClean="0"/>
              <a:t> = 96, </a:t>
            </a:r>
            <a:r>
              <a:rPr lang="en-US" sz="2000" i="1" smtClean="0">
                <a:latin typeface="Times New Roman" pitchFamily="18" charset="0"/>
                <a:cs typeface="Times New Roman" pitchFamily="18" charset="0"/>
              </a:rPr>
              <a:t>p</a:t>
            </a:r>
            <a:r>
              <a:rPr lang="en-US" sz="2000" smtClean="0"/>
              <a:t> = 1.19,2)</a:t>
            </a:r>
          </a:p>
          <a:p>
            <a:pPr>
              <a:buFont typeface="Monotype Sorts"/>
              <a:buNone/>
            </a:pPr>
            <a:r>
              <a:rPr lang="en-US" sz="2000" smtClean="0"/>
              <a:t>		= 0.25 x [–33,120 + 4,320 – </a:t>
            </a:r>
          </a:p>
          <a:p>
            <a:pPr>
              <a:buFont typeface="Monotype Sorts"/>
              <a:buNone/>
            </a:pPr>
            <a:r>
              <a:rPr lang="en-US" sz="2000" smtClean="0"/>
              <a:t>		   22,080 + 2,880</a:t>
            </a:r>
          </a:p>
          <a:p>
            <a:pPr>
              <a:buFont typeface="Monotype Sorts"/>
              <a:buNone/>
            </a:pPr>
            <a:r>
              <a:rPr lang="en-US" sz="2000" smtClean="0"/>
              <a:t>		= –$12,000</a:t>
            </a:r>
          </a:p>
        </p:txBody>
      </p:sp>
    </p:spTree>
  </p:cSld>
  <p:clrMapOvr>
    <a:masterClrMapping/>
  </p:clrMapOvr>
  <p:transition spd="slow">
    <p:strips/>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r>
              <a:rPr lang="en-US" smtClean="0"/>
              <a:t>Decision Tree – Trips Logistics</a:t>
            </a:r>
          </a:p>
        </p:txBody>
      </p:sp>
      <p:sp>
        <p:nvSpPr>
          <p:cNvPr id="51202" name="Rectangle 3"/>
          <p:cNvSpPr>
            <a:spLocks noGrp="1" noChangeArrowheads="1"/>
          </p:cNvSpPr>
          <p:nvPr>
            <p:ph type="body" idx="1"/>
          </p:nvPr>
        </p:nvSpPr>
        <p:spPr>
          <a:xfrm>
            <a:off x="520700" y="1600200"/>
            <a:ext cx="8191500" cy="4724400"/>
          </a:xfrm>
        </p:spPr>
        <p:txBody>
          <a:bodyPr/>
          <a:lstStyle/>
          <a:p>
            <a:r>
              <a:rPr lang="en-US" sz="2400" smtClean="0"/>
              <a:t>The present value of this expected value in Period 1 is</a:t>
            </a:r>
          </a:p>
          <a:p>
            <a:pPr>
              <a:buFont typeface="Monotype Sorts"/>
              <a:buNone/>
            </a:pPr>
            <a:r>
              <a:rPr lang="en-US" sz="2000" smtClean="0"/>
              <a:t>	</a:t>
            </a:r>
            <a:r>
              <a:rPr lang="en-US" sz="2000" i="1" smtClean="0">
                <a:latin typeface="Times New Roman" pitchFamily="18" charset="0"/>
                <a:cs typeface="Times New Roman" pitchFamily="18" charset="0"/>
              </a:rPr>
              <a:t>PVEP</a:t>
            </a:r>
            <a:r>
              <a:rPr lang="en-US" sz="2000" smtClean="0"/>
              <a:t>(</a:t>
            </a:r>
            <a:r>
              <a:rPr lang="en-US" sz="2000" i="1" smtClean="0">
                <a:latin typeface="Times New Roman" pitchFamily="18" charset="0"/>
                <a:cs typeface="Times New Roman" pitchFamily="18" charset="0"/>
              </a:rPr>
              <a:t>D</a:t>
            </a:r>
            <a:r>
              <a:rPr lang="en-US" sz="2000" smtClean="0"/>
              <a:t> = 120, </a:t>
            </a:r>
            <a:r>
              <a:rPr lang="en-US" sz="2000" i="1" smtClean="0">
                <a:latin typeface="Times New Roman" pitchFamily="18" charset="0"/>
                <a:cs typeface="Times New Roman" pitchFamily="18" charset="0"/>
              </a:rPr>
              <a:t>p</a:t>
            </a:r>
            <a:r>
              <a:rPr lang="en-US" sz="2000" smtClean="0"/>
              <a:t> = 1.32,1) 	= </a:t>
            </a:r>
            <a:r>
              <a:rPr lang="en-US" sz="2000" i="1" smtClean="0">
                <a:latin typeface="Times New Roman" pitchFamily="18" charset="0"/>
                <a:cs typeface="Times New Roman" pitchFamily="18" charset="0"/>
              </a:rPr>
              <a:t>EP</a:t>
            </a:r>
            <a:r>
              <a:rPr lang="en-US" sz="2000" smtClean="0"/>
              <a:t>(</a:t>
            </a:r>
            <a:r>
              <a:rPr lang="en-US" sz="2000" i="1" smtClean="0">
                <a:latin typeface="Times New Roman" pitchFamily="18" charset="0"/>
                <a:cs typeface="Times New Roman" pitchFamily="18" charset="0"/>
              </a:rPr>
              <a:t>D</a:t>
            </a:r>
            <a:r>
              <a:rPr lang="en-US" sz="2000" smtClean="0"/>
              <a:t> = 120, </a:t>
            </a:r>
            <a:r>
              <a:rPr lang="en-US" sz="2000" i="1" smtClean="0">
                <a:latin typeface="Times New Roman" pitchFamily="18" charset="0"/>
                <a:cs typeface="Times New Roman" pitchFamily="18" charset="0"/>
              </a:rPr>
              <a:t>p</a:t>
            </a:r>
            <a:r>
              <a:rPr lang="en-US" sz="2000" smtClean="0"/>
              <a:t> = 1.32,1) / (1 + </a:t>
            </a:r>
            <a:r>
              <a:rPr lang="en-US" sz="2000" i="1" smtClean="0">
                <a:latin typeface="Times New Roman" pitchFamily="18" charset="0"/>
                <a:cs typeface="Times New Roman" pitchFamily="18" charset="0"/>
              </a:rPr>
              <a:t>k</a:t>
            </a:r>
            <a:r>
              <a:rPr lang="en-US" sz="2000" smtClean="0"/>
              <a:t>)</a:t>
            </a:r>
          </a:p>
          <a:p>
            <a:pPr>
              <a:buFont typeface="Monotype Sorts"/>
              <a:buNone/>
            </a:pPr>
            <a:r>
              <a:rPr lang="en-US" sz="2000" smtClean="0"/>
              <a:t>		= –$12,000 / (1.1)</a:t>
            </a:r>
          </a:p>
          <a:p>
            <a:pPr>
              <a:buFont typeface="Monotype Sorts"/>
              <a:buNone/>
            </a:pPr>
            <a:r>
              <a:rPr lang="en-US" sz="2000" smtClean="0"/>
              <a:t>		= –$10,909</a:t>
            </a:r>
          </a:p>
          <a:p>
            <a:r>
              <a:rPr lang="en-US" sz="2400" smtClean="0"/>
              <a:t>The total expected profit </a:t>
            </a:r>
            <a:r>
              <a:rPr lang="en-US" sz="2400" i="1" smtClean="0">
                <a:latin typeface="Times New Roman" pitchFamily="18" charset="0"/>
                <a:cs typeface="Times New Roman" pitchFamily="18" charset="0"/>
              </a:rPr>
              <a:t>P</a:t>
            </a:r>
            <a:r>
              <a:rPr lang="en-US" sz="2400" smtClean="0"/>
              <a:t>(</a:t>
            </a:r>
            <a:r>
              <a:rPr lang="en-US" sz="2400" i="1" smtClean="0">
                <a:latin typeface="Times New Roman" pitchFamily="18" charset="0"/>
                <a:cs typeface="Times New Roman" pitchFamily="18" charset="0"/>
              </a:rPr>
              <a:t>D</a:t>
            </a:r>
            <a:r>
              <a:rPr lang="en-US" sz="2400" smtClean="0"/>
              <a:t> = 120, </a:t>
            </a:r>
            <a:r>
              <a:rPr lang="en-US" sz="2400" i="1" smtClean="0">
                <a:latin typeface="Times New Roman" pitchFamily="18" charset="0"/>
                <a:cs typeface="Times New Roman" pitchFamily="18" charset="0"/>
              </a:rPr>
              <a:t>p</a:t>
            </a:r>
            <a:r>
              <a:rPr lang="en-US" sz="2400" smtClean="0"/>
              <a:t> = 1.32,1) at node </a:t>
            </a:r>
            <a:r>
              <a:rPr lang="en-US" sz="2400" i="1" smtClean="0">
                <a:latin typeface="Times New Roman" pitchFamily="18" charset="0"/>
                <a:cs typeface="Times New Roman" pitchFamily="18" charset="0"/>
              </a:rPr>
              <a:t>D</a:t>
            </a:r>
            <a:r>
              <a:rPr lang="en-US" sz="2400" smtClean="0"/>
              <a:t> = 120, </a:t>
            </a:r>
            <a:r>
              <a:rPr lang="en-US" sz="2400" i="1" smtClean="0">
                <a:latin typeface="Times New Roman" pitchFamily="18" charset="0"/>
                <a:cs typeface="Times New Roman" pitchFamily="18" charset="0"/>
              </a:rPr>
              <a:t>p</a:t>
            </a:r>
            <a:r>
              <a:rPr lang="en-US" sz="2400" smtClean="0"/>
              <a:t> = 1.32 in Period 1 is the sum of the profit in Period 1 at this node, plus the present value of future expected profits possible from this node</a:t>
            </a:r>
          </a:p>
          <a:p>
            <a:pPr>
              <a:buFont typeface="Monotype Sorts"/>
              <a:buNone/>
            </a:pPr>
            <a:r>
              <a:rPr lang="en-US" sz="2000" smtClean="0"/>
              <a:t>	</a:t>
            </a:r>
            <a:r>
              <a:rPr lang="en-US" sz="2000" i="1" smtClean="0">
                <a:latin typeface="Times New Roman" pitchFamily="18" charset="0"/>
                <a:cs typeface="Times New Roman" pitchFamily="18" charset="0"/>
              </a:rPr>
              <a:t>P</a:t>
            </a:r>
            <a:r>
              <a:rPr lang="en-US" sz="2000" smtClean="0"/>
              <a:t>(</a:t>
            </a:r>
            <a:r>
              <a:rPr lang="en-US" sz="2000" i="1" smtClean="0">
                <a:latin typeface="Times New Roman" pitchFamily="18" charset="0"/>
                <a:cs typeface="Times New Roman" pitchFamily="18" charset="0"/>
              </a:rPr>
              <a:t>D</a:t>
            </a:r>
            <a:r>
              <a:rPr lang="en-US" sz="2000" smtClean="0"/>
              <a:t> = 120, </a:t>
            </a:r>
            <a:r>
              <a:rPr lang="en-US" sz="2000" i="1" smtClean="0">
                <a:latin typeface="Times New Roman" pitchFamily="18" charset="0"/>
                <a:cs typeface="Times New Roman" pitchFamily="18" charset="0"/>
              </a:rPr>
              <a:t>p</a:t>
            </a:r>
            <a:r>
              <a:rPr lang="en-US" sz="2000" smtClean="0"/>
              <a:t> = 1.32,1)	= 120,000 x 1.22 – 120,000 x 1.32 +</a:t>
            </a:r>
          </a:p>
          <a:p>
            <a:pPr>
              <a:buFont typeface="Monotype Sorts"/>
              <a:buNone/>
            </a:pPr>
            <a:r>
              <a:rPr lang="en-US" sz="2000" smtClean="0"/>
              <a:t>		   </a:t>
            </a:r>
            <a:r>
              <a:rPr lang="en-US" sz="2000" i="1" smtClean="0">
                <a:latin typeface="Times New Roman" pitchFamily="18" charset="0"/>
                <a:cs typeface="Times New Roman" pitchFamily="18" charset="0"/>
              </a:rPr>
              <a:t>PVEP</a:t>
            </a:r>
            <a:r>
              <a:rPr lang="en-US" sz="2000" smtClean="0"/>
              <a:t>(</a:t>
            </a:r>
            <a:r>
              <a:rPr lang="en-US" sz="2000" i="1" smtClean="0">
                <a:latin typeface="Times New Roman" pitchFamily="18" charset="0"/>
                <a:cs typeface="Times New Roman" pitchFamily="18" charset="0"/>
              </a:rPr>
              <a:t>D</a:t>
            </a:r>
            <a:r>
              <a:rPr lang="en-US" sz="2000" smtClean="0"/>
              <a:t> = 120, </a:t>
            </a:r>
            <a:r>
              <a:rPr lang="en-US" sz="2000" i="1" smtClean="0">
                <a:latin typeface="Times New Roman" pitchFamily="18" charset="0"/>
                <a:cs typeface="Times New Roman" pitchFamily="18" charset="0"/>
              </a:rPr>
              <a:t>p</a:t>
            </a:r>
            <a:r>
              <a:rPr lang="en-US" sz="2000" smtClean="0"/>
              <a:t> = 1.32,1)</a:t>
            </a:r>
          </a:p>
          <a:p>
            <a:pPr>
              <a:buFont typeface="Monotype Sorts"/>
              <a:buNone/>
            </a:pPr>
            <a:r>
              <a:rPr lang="en-US" sz="2000" smtClean="0"/>
              <a:t>		= –$12,000 – $10,909 = –$22,909</a:t>
            </a:r>
          </a:p>
        </p:txBody>
      </p:sp>
    </p:spTree>
  </p:cSld>
  <p:clrMapOvr>
    <a:masterClrMapping/>
  </p:clrMapOvr>
  <p:transition spd="slow">
    <p:strips/>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r>
              <a:rPr lang="en-US" smtClean="0"/>
              <a:t>Decision Tree – Trips Logistics</a:t>
            </a:r>
          </a:p>
        </p:txBody>
      </p:sp>
      <p:sp>
        <p:nvSpPr>
          <p:cNvPr id="52226" name="Rectangle 3"/>
          <p:cNvSpPr>
            <a:spLocks noGrp="1" noChangeArrowheads="1"/>
          </p:cNvSpPr>
          <p:nvPr>
            <p:ph type="body" idx="1"/>
          </p:nvPr>
        </p:nvSpPr>
        <p:spPr/>
        <p:txBody>
          <a:bodyPr/>
          <a:lstStyle/>
          <a:p>
            <a:pPr>
              <a:lnSpc>
                <a:spcPct val="110000"/>
              </a:lnSpc>
            </a:pPr>
            <a:r>
              <a:rPr lang="en-US" sz="2400" smtClean="0"/>
              <a:t>For Period 0, the total profit </a:t>
            </a:r>
            <a:r>
              <a:rPr lang="en-US" sz="2400" i="1" smtClean="0">
                <a:latin typeface="Times New Roman" pitchFamily="18" charset="0"/>
                <a:cs typeface="Times New Roman" pitchFamily="18" charset="0"/>
              </a:rPr>
              <a:t>P</a:t>
            </a:r>
            <a:r>
              <a:rPr lang="en-US" sz="2400" smtClean="0"/>
              <a:t>(</a:t>
            </a:r>
            <a:r>
              <a:rPr lang="en-US" sz="2400" i="1" smtClean="0">
                <a:latin typeface="Times New Roman" pitchFamily="18" charset="0"/>
                <a:cs typeface="Times New Roman" pitchFamily="18" charset="0"/>
              </a:rPr>
              <a:t>D</a:t>
            </a:r>
            <a:r>
              <a:rPr lang="en-US" sz="2400" smtClean="0">
                <a:latin typeface="Times New Roman" pitchFamily="18" charset="0"/>
                <a:cs typeface="Times New Roman" pitchFamily="18" charset="0"/>
              </a:rPr>
              <a:t> </a:t>
            </a:r>
            <a:r>
              <a:rPr lang="en-US" sz="2400" smtClean="0"/>
              <a:t>= 100, </a:t>
            </a:r>
            <a:r>
              <a:rPr lang="en-US" sz="2400" i="1" smtClean="0">
                <a:latin typeface="Times New Roman" pitchFamily="18" charset="0"/>
                <a:cs typeface="Times New Roman" pitchFamily="18" charset="0"/>
              </a:rPr>
              <a:t>p</a:t>
            </a:r>
            <a:r>
              <a:rPr lang="en-US" sz="2400" smtClean="0">
                <a:latin typeface="Times New Roman" pitchFamily="18" charset="0"/>
                <a:cs typeface="Times New Roman" pitchFamily="18" charset="0"/>
              </a:rPr>
              <a:t> </a:t>
            </a:r>
            <a:r>
              <a:rPr lang="en-US" sz="2400" smtClean="0"/>
              <a:t>= 120,0) is the sum of the profit in Period 0 and the present value of the expected profit over the four nodes in Period 1</a:t>
            </a:r>
          </a:p>
          <a:p>
            <a:pPr>
              <a:lnSpc>
                <a:spcPct val="110000"/>
              </a:lnSpc>
              <a:buFont typeface="Monotype Sorts"/>
              <a:buNone/>
            </a:pPr>
            <a:r>
              <a:rPr lang="en-US" sz="2000" smtClean="0"/>
              <a:t>	</a:t>
            </a:r>
            <a:r>
              <a:rPr lang="en-US" sz="2000" i="1" smtClean="0">
                <a:latin typeface="Times New Roman" pitchFamily="18" charset="0"/>
                <a:cs typeface="Times New Roman" pitchFamily="18" charset="0"/>
              </a:rPr>
              <a:t>EP</a:t>
            </a:r>
            <a:r>
              <a:rPr lang="en-US" sz="2000" smtClean="0"/>
              <a:t>(</a:t>
            </a:r>
            <a:r>
              <a:rPr lang="en-US" sz="2000" i="1" smtClean="0">
                <a:latin typeface="Times New Roman" pitchFamily="18" charset="0"/>
                <a:cs typeface="Times New Roman" pitchFamily="18" charset="0"/>
              </a:rPr>
              <a:t>D</a:t>
            </a:r>
            <a:r>
              <a:rPr lang="en-US" sz="2000" smtClean="0"/>
              <a:t> = 100, </a:t>
            </a:r>
            <a:r>
              <a:rPr lang="en-US" sz="2000" i="1" smtClean="0">
                <a:latin typeface="Times New Roman" pitchFamily="18" charset="0"/>
                <a:cs typeface="Times New Roman" pitchFamily="18" charset="0"/>
              </a:rPr>
              <a:t>p</a:t>
            </a:r>
            <a:r>
              <a:rPr lang="en-US" sz="2000" smtClean="0"/>
              <a:t> = 1.20,0) 	= 0.25 x [</a:t>
            </a:r>
            <a:r>
              <a:rPr lang="en-US" sz="2000" i="1" smtClean="0">
                <a:latin typeface="Times New Roman" pitchFamily="18" charset="0"/>
                <a:cs typeface="Times New Roman" pitchFamily="18" charset="0"/>
              </a:rPr>
              <a:t>P</a:t>
            </a:r>
            <a:r>
              <a:rPr lang="en-US" sz="2000" smtClean="0"/>
              <a:t>(</a:t>
            </a:r>
            <a:r>
              <a:rPr lang="en-US" sz="2000" i="1" smtClean="0">
                <a:latin typeface="Times New Roman" pitchFamily="18" charset="0"/>
                <a:cs typeface="Times New Roman" pitchFamily="18" charset="0"/>
              </a:rPr>
              <a:t>D</a:t>
            </a:r>
            <a:r>
              <a:rPr lang="en-US" sz="2000" smtClean="0"/>
              <a:t> = 120, </a:t>
            </a:r>
            <a:r>
              <a:rPr lang="en-US" sz="2000" i="1" smtClean="0">
                <a:latin typeface="Times New Roman" pitchFamily="18" charset="0"/>
                <a:cs typeface="Times New Roman" pitchFamily="18" charset="0"/>
              </a:rPr>
              <a:t>p</a:t>
            </a:r>
            <a:r>
              <a:rPr lang="en-US" sz="2000" smtClean="0"/>
              <a:t> = 1.32,1) +</a:t>
            </a:r>
          </a:p>
          <a:p>
            <a:pPr>
              <a:lnSpc>
                <a:spcPct val="110000"/>
              </a:lnSpc>
              <a:buFont typeface="Monotype Sorts"/>
              <a:buNone/>
            </a:pPr>
            <a:r>
              <a:rPr lang="en-US" sz="2000" smtClean="0"/>
              <a:t>		   </a:t>
            </a:r>
            <a:r>
              <a:rPr lang="en-US" sz="2000" i="1" smtClean="0">
                <a:latin typeface="Times New Roman" pitchFamily="18" charset="0"/>
                <a:cs typeface="Times New Roman" pitchFamily="18" charset="0"/>
              </a:rPr>
              <a:t>P</a:t>
            </a:r>
            <a:r>
              <a:rPr lang="en-US" sz="2000" smtClean="0"/>
              <a:t>(</a:t>
            </a:r>
            <a:r>
              <a:rPr lang="en-US" sz="2000" i="1" smtClean="0">
                <a:latin typeface="Times New Roman" pitchFamily="18" charset="0"/>
                <a:cs typeface="Times New Roman" pitchFamily="18" charset="0"/>
              </a:rPr>
              <a:t>D</a:t>
            </a:r>
            <a:r>
              <a:rPr lang="en-US" sz="2000" smtClean="0"/>
              <a:t> = 120, </a:t>
            </a:r>
            <a:r>
              <a:rPr lang="en-US" sz="2000" i="1" smtClean="0">
                <a:latin typeface="Times New Roman" pitchFamily="18" charset="0"/>
                <a:cs typeface="Times New Roman" pitchFamily="18" charset="0"/>
              </a:rPr>
              <a:t>p</a:t>
            </a:r>
            <a:r>
              <a:rPr lang="en-US" sz="2000" smtClean="0"/>
              <a:t> = 1.08,1) +</a:t>
            </a:r>
          </a:p>
          <a:p>
            <a:pPr>
              <a:lnSpc>
                <a:spcPct val="110000"/>
              </a:lnSpc>
              <a:buFont typeface="Monotype Sorts"/>
              <a:buNone/>
            </a:pPr>
            <a:r>
              <a:rPr lang="en-US" sz="2000" smtClean="0"/>
              <a:t>		   </a:t>
            </a:r>
            <a:r>
              <a:rPr lang="en-US" sz="2000" i="1" smtClean="0">
                <a:latin typeface="Times New Roman" pitchFamily="18" charset="0"/>
                <a:cs typeface="Times New Roman" pitchFamily="18" charset="0"/>
              </a:rPr>
              <a:t>P</a:t>
            </a:r>
            <a:r>
              <a:rPr lang="en-US" sz="2000" smtClean="0"/>
              <a:t>(</a:t>
            </a:r>
            <a:r>
              <a:rPr lang="en-US" sz="2000" i="1" smtClean="0">
                <a:latin typeface="Times New Roman" pitchFamily="18" charset="0"/>
                <a:cs typeface="Times New Roman" pitchFamily="18" charset="0"/>
              </a:rPr>
              <a:t>D</a:t>
            </a:r>
            <a:r>
              <a:rPr lang="en-US" sz="2000" smtClean="0"/>
              <a:t> = 96, </a:t>
            </a:r>
            <a:r>
              <a:rPr lang="en-US" sz="2000" i="1" smtClean="0">
                <a:latin typeface="Times New Roman" pitchFamily="18" charset="0"/>
                <a:cs typeface="Times New Roman" pitchFamily="18" charset="0"/>
              </a:rPr>
              <a:t>p</a:t>
            </a:r>
            <a:r>
              <a:rPr lang="en-US" sz="2000" smtClean="0"/>
              <a:t> = 1.32,1) +</a:t>
            </a:r>
          </a:p>
          <a:p>
            <a:pPr>
              <a:lnSpc>
                <a:spcPct val="110000"/>
              </a:lnSpc>
              <a:buFont typeface="Monotype Sorts"/>
              <a:buNone/>
            </a:pPr>
            <a:r>
              <a:rPr lang="en-US" sz="2000" smtClean="0"/>
              <a:t>		   </a:t>
            </a:r>
            <a:r>
              <a:rPr lang="en-US" sz="2000" i="1" smtClean="0">
                <a:latin typeface="Times New Roman" pitchFamily="18" charset="0"/>
                <a:cs typeface="Times New Roman" pitchFamily="18" charset="0"/>
              </a:rPr>
              <a:t>P</a:t>
            </a:r>
            <a:r>
              <a:rPr lang="en-US" sz="2000" smtClean="0"/>
              <a:t>(</a:t>
            </a:r>
            <a:r>
              <a:rPr lang="en-US" sz="2000" i="1" smtClean="0">
                <a:latin typeface="Times New Roman" pitchFamily="18" charset="0"/>
                <a:cs typeface="Times New Roman" pitchFamily="18" charset="0"/>
              </a:rPr>
              <a:t>D</a:t>
            </a:r>
            <a:r>
              <a:rPr lang="en-US" sz="2000" smtClean="0"/>
              <a:t> = 96, </a:t>
            </a:r>
            <a:r>
              <a:rPr lang="en-US" sz="2000" i="1" smtClean="0">
                <a:latin typeface="Times New Roman" pitchFamily="18" charset="0"/>
                <a:cs typeface="Times New Roman" pitchFamily="18" charset="0"/>
              </a:rPr>
              <a:t>p</a:t>
            </a:r>
            <a:r>
              <a:rPr lang="en-US" sz="2000" smtClean="0"/>
              <a:t> = 1.08,1)]</a:t>
            </a:r>
          </a:p>
          <a:p>
            <a:pPr>
              <a:lnSpc>
                <a:spcPct val="110000"/>
              </a:lnSpc>
              <a:buFont typeface="Monotype Sorts"/>
              <a:buNone/>
            </a:pPr>
            <a:r>
              <a:rPr lang="en-US" sz="2000" smtClean="0"/>
              <a:t>		= 0.25 x [–22,909 + 32,073 – </a:t>
            </a:r>
          </a:p>
          <a:p>
            <a:pPr>
              <a:lnSpc>
                <a:spcPct val="110000"/>
              </a:lnSpc>
              <a:buFont typeface="Monotype Sorts"/>
              <a:buNone/>
            </a:pPr>
            <a:r>
              <a:rPr lang="en-US" sz="2000" smtClean="0"/>
              <a:t>		   15,273) + 21,382]</a:t>
            </a:r>
          </a:p>
          <a:p>
            <a:pPr>
              <a:lnSpc>
                <a:spcPct val="110000"/>
              </a:lnSpc>
              <a:buFont typeface="Monotype Sorts"/>
              <a:buNone/>
            </a:pPr>
            <a:r>
              <a:rPr lang="en-US" sz="2000" smtClean="0"/>
              <a:t>		= $3,818</a:t>
            </a:r>
          </a:p>
        </p:txBody>
      </p:sp>
    </p:spTree>
  </p:cSld>
  <p:clrMapOvr>
    <a:masterClrMapping/>
  </p:clrMapOvr>
  <p:transition spd="slow">
    <p:strips/>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lstStyle/>
          <a:p>
            <a:r>
              <a:rPr lang="en-US" smtClean="0"/>
              <a:t>Decision Tree – Trips Logistics</a:t>
            </a:r>
          </a:p>
        </p:txBody>
      </p:sp>
      <p:sp>
        <p:nvSpPr>
          <p:cNvPr id="53250" name="Rectangle 3"/>
          <p:cNvSpPr>
            <a:spLocks noGrp="1" noChangeArrowheads="1"/>
          </p:cNvSpPr>
          <p:nvPr>
            <p:ph type="body" idx="1"/>
          </p:nvPr>
        </p:nvSpPr>
        <p:spPr>
          <a:xfrm>
            <a:off x="508000" y="1600200"/>
            <a:ext cx="8128000" cy="4724400"/>
          </a:xfrm>
        </p:spPr>
        <p:txBody>
          <a:bodyPr/>
          <a:lstStyle/>
          <a:p>
            <a:pPr>
              <a:buFont typeface="Arial" charset="0"/>
              <a:buNone/>
              <a:tabLst>
                <a:tab pos="3403600" algn="l"/>
              </a:tabLst>
            </a:pPr>
            <a:r>
              <a:rPr lang="en-US" sz="2000" smtClean="0">
                <a:latin typeface="Times New Roman" pitchFamily="18" charset="0"/>
              </a:rPr>
              <a:t>	</a:t>
            </a:r>
            <a:r>
              <a:rPr lang="en-US" sz="2000" i="1" smtClean="0">
                <a:solidFill>
                  <a:srgbClr val="000000"/>
                </a:solidFill>
                <a:latin typeface="Times New Roman" pitchFamily="18" charset="0"/>
                <a:cs typeface="Times New Roman" pitchFamily="18" charset="0"/>
              </a:rPr>
              <a:t>PVEP</a:t>
            </a:r>
            <a:r>
              <a:rPr lang="en-US" sz="2000" smtClean="0">
                <a:solidFill>
                  <a:srgbClr val="000000"/>
                </a:solidFill>
              </a:rPr>
              <a:t>(</a:t>
            </a:r>
            <a:r>
              <a:rPr lang="en-US" sz="2000" i="1" smtClean="0">
                <a:solidFill>
                  <a:srgbClr val="000000"/>
                </a:solidFill>
                <a:latin typeface="Times New Roman" pitchFamily="18" charset="0"/>
                <a:cs typeface="Times New Roman" pitchFamily="18" charset="0"/>
              </a:rPr>
              <a:t>D</a:t>
            </a:r>
            <a:r>
              <a:rPr lang="en-US" sz="2000" smtClean="0">
                <a:solidFill>
                  <a:srgbClr val="000000"/>
                </a:solidFill>
              </a:rPr>
              <a:t> = 100, </a:t>
            </a:r>
            <a:r>
              <a:rPr lang="en-US" sz="2000" i="1" smtClean="0">
                <a:solidFill>
                  <a:srgbClr val="000000"/>
                </a:solidFill>
                <a:latin typeface="Times New Roman" pitchFamily="18" charset="0"/>
                <a:cs typeface="Times New Roman" pitchFamily="18" charset="0"/>
              </a:rPr>
              <a:t>p</a:t>
            </a:r>
            <a:r>
              <a:rPr lang="en-US" sz="2000" smtClean="0">
                <a:solidFill>
                  <a:srgbClr val="000000"/>
                </a:solidFill>
              </a:rPr>
              <a:t> = 1.20,1)	= </a:t>
            </a:r>
            <a:r>
              <a:rPr lang="en-US" sz="2000" i="1" smtClean="0">
                <a:solidFill>
                  <a:srgbClr val="000000"/>
                </a:solidFill>
                <a:latin typeface="Times New Roman" pitchFamily="18" charset="0"/>
                <a:cs typeface="Times New Roman" pitchFamily="18" charset="0"/>
              </a:rPr>
              <a:t>EP</a:t>
            </a:r>
            <a:r>
              <a:rPr lang="en-US" sz="2000" smtClean="0">
                <a:solidFill>
                  <a:srgbClr val="000000"/>
                </a:solidFill>
              </a:rPr>
              <a:t>(</a:t>
            </a:r>
            <a:r>
              <a:rPr lang="en-US" sz="2000" i="1" smtClean="0">
                <a:solidFill>
                  <a:srgbClr val="000000"/>
                </a:solidFill>
                <a:latin typeface="Times New Roman" pitchFamily="18" charset="0"/>
                <a:cs typeface="Times New Roman" pitchFamily="18" charset="0"/>
              </a:rPr>
              <a:t>D</a:t>
            </a:r>
            <a:r>
              <a:rPr lang="en-US" sz="2000" smtClean="0">
                <a:solidFill>
                  <a:srgbClr val="000000"/>
                </a:solidFill>
              </a:rPr>
              <a:t> = 100, </a:t>
            </a:r>
            <a:r>
              <a:rPr lang="en-US" sz="2000" i="1" smtClean="0">
                <a:solidFill>
                  <a:srgbClr val="000000"/>
                </a:solidFill>
                <a:latin typeface="Times New Roman" pitchFamily="18" charset="0"/>
                <a:cs typeface="Times New Roman" pitchFamily="18" charset="0"/>
              </a:rPr>
              <a:t>p</a:t>
            </a:r>
            <a:r>
              <a:rPr lang="en-US" sz="2000" smtClean="0">
                <a:solidFill>
                  <a:srgbClr val="000000"/>
                </a:solidFill>
              </a:rPr>
              <a:t> = 1.20,0) / (1 + </a:t>
            </a:r>
            <a:r>
              <a:rPr lang="en-US" sz="2000" i="1" smtClean="0">
                <a:solidFill>
                  <a:srgbClr val="000000"/>
                </a:solidFill>
                <a:latin typeface="Times New Roman" pitchFamily="18" charset="0"/>
                <a:cs typeface="Times New Roman" pitchFamily="18" charset="0"/>
              </a:rPr>
              <a:t>k</a:t>
            </a:r>
            <a:r>
              <a:rPr lang="en-US" sz="2000" smtClean="0">
                <a:solidFill>
                  <a:srgbClr val="000000"/>
                </a:solidFill>
              </a:rPr>
              <a:t>)</a:t>
            </a:r>
          </a:p>
          <a:p>
            <a:pPr>
              <a:buFont typeface="Arial" charset="0"/>
              <a:buNone/>
              <a:tabLst>
                <a:tab pos="3403600" algn="l"/>
              </a:tabLst>
            </a:pPr>
            <a:r>
              <a:rPr lang="en-US" sz="2000" smtClean="0">
                <a:solidFill>
                  <a:srgbClr val="000000"/>
                </a:solidFill>
              </a:rPr>
              <a:t>		= $3,818 / (1.1) = $3,471</a:t>
            </a:r>
          </a:p>
          <a:p>
            <a:pPr>
              <a:buFont typeface="Arial" charset="0"/>
              <a:buNone/>
              <a:tabLst>
                <a:tab pos="3403600" algn="l"/>
              </a:tabLst>
            </a:pPr>
            <a:endParaRPr lang="en-US" sz="2000" smtClean="0">
              <a:solidFill>
                <a:srgbClr val="000000"/>
              </a:solidFill>
            </a:endParaRPr>
          </a:p>
          <a:p>
            <a:pPr>
              <a:buFont typeface="Arial" charset="0"/>
              <a:buNone/>
              <a:tabLst>
                <a:tab pos="3403600" algn="l"/>
              </a:tabLst>
            </a:pPr>
            <a:r>
              <a:rPr lang="en-US" sz="2000" i="1" smtClean="0">
                <a:latin typeface="Times New Roman" pitchFamily="18" charset="0"/>
                <a:cs typeface="Times New Roman" pitchFamily="18" charset="0"/>
              </a:rPr>
              <a:t>		P</a:t>
            </a:r>
            <a:r>
              <a:rPr lang="en-US" sz="2000" smtClean="0"/>
              <a:t>(</a:t>
            </a:r>
            <a:r>
              <a:rPr lang="en-US" sz="2000" i="1" smtClean="0">
                <a:latin typeface="Times New Roman" pitchFamily="18" charset="0"/>
                <a:cs typeface="Times New Roman" pitchFamily="18" charset="0"/>
              </a:rPr>
              <a:t>D</a:t>
            </a:r>
            <a:r>
              <a:rPr lang="en-US" sz="2000" smtClean="0"/>
              <a:t> = 100, </a:t>
            </a:r>
            <a:r>
              <a:rPr lang="en-US" sz="2000" i="1" smtClean="0">
                <a:latin typeface="Times New Roman" pitchFamily="18" charset="0"/>
                <a:cs typeface="Times New Roman" pitchFamily="18" charset="0"/>
              </a:rPr>
              <a:t>p</a:t>
            </a:r>
            <a:r>
              <a:rPr lang="en-US" sz="2000" smtClean="0"/>
              <a:t> = 1.20,0)	= 100,000 x 1.22 – 100,000 x 1.20 +</a:t>
            </a:r>
          </a:p>
          <a:p>
            <a:pPr>
              <a:buFont typeface="Monotype Sorts"/>
              <a:buNone/>
              <a:tabLst>
                <a:tab pos="3403600" algn="l"/>
              </a:tabLst>
            </a:pPr>
            <a:r>
              <a:rPr lang="en-US" sz="2000" smtClean="0"/>
              <a:t>		   </a:t>
            </a:r>
            <a:r>
              <a:rPr lang="en-US" sz="2000" i="1" smtClean="0">
                <a:latin typeface="Times New Roman" pitchFamily="18" charset="0"/>
                <a:cs typeface="Times New Roman" pitchFamily="18" charset="0"/>
              </a:rPr>
              <a:t>PVEP</a:t>
            </a:r>
            <a:r>
              <a:rPr lang="en-US" sz="2000" smtClean="0"/>
              <a:t>(</a:t>
            </a:r>
            <a:r>
              <a:rPr lang="en-US" sz="2000" i="1" smtClean="0">
                <a:latin typeface="Times New Roman" pitchFamily="18" charset="0"/>
                <a:cs typeface="Times New Roman" pitchFamily="18" charset="0"/>
              </a:rPr>
              <a:t>D</a:t>
            </a:r>
            <a:r>
              <a:rPr lang="en-US" sz="2000" smtClean="0"/>
              <a:t> = 100, </a:t>
            </a:r>
            <a:r>
              <a:rPr lang="en-US" sz="2000" i="1" smtClean="0">
                <a:latin typeface="Times New Roman" pitchFamily="18" charset="0"/>
                <a:cs typeface="Times New Roman" pitchFamily="18" charset="0"/>
              </a:rPr>
              <a:t>p</a:t>
            </a:r>
            <a:r>
              <a:rPr lang="en-US" sz="2000" smtClean="0"/>
              <a:t> = 1.20,0)</a:t>
            </a:r>
          </a:p>
          <a:p>
            <a:pPr>
              <a:buFont typeface="Monotype Sorts"/>
              <a:buNone/>
              <a:tabLst>
                <a:tab pos="3403600" algn="l"/>
              </a:tabLst>
            </a:pPr>
            <a:r>
              <a:rPr lang="en-US" sz="2000" smtClean="0"/>
              <a:t>		= $2,000 + $3,471 = $5,471</a:t>
            </a:r>
          </a:p>
          <a:p>
            <a:pPr>
              <a:buFont typeface="Monotype Sorts"/>
              <a:buNone/>
              <a:tabLst>
                <a:tab pos="3403600" algn="l"/>
              </a:tabLst>
            </a:pPr>
            <a:endParaRPr lang="en-US" sz="2000" smtClean="0"/>
          </a:p>
          <a:p>
            <a:pPr>
              <a:tabLst>
                <a:tab pos="3403600" algn="l"/>
              </a:tabLst>
            </a:pPr>
            <a:r>
              <a:rPr lang="en-US" sz="2400" smtClean="0"/>
              <a:t>Therefore, the expected </a:t>
            </a:r>
            <a:r>
              <a:rPr lang="en-US" sz="2400" smtClean="0">
                <a:cs typeface="Times New Roman" pitchFamily="18" charset="0"/>
              </a:rPr>
              <a:t>NPV</a:t>
            </a:r>
            <a:r>
              <a:rPr lang="en-US" sz="2400" smtClean="0"/>
              <a:t> of not signing the lease and obtaining all warehouse space from the spot market is given by </a:t>
            </a:r>
            <a:r>
              <a:rPr lang="en-US" sz="2400" smtClean="0">
                <a:cs typeface="Times New Roman" pitchFamily="18" charset="0"/>
              </a:rPr>
              <a:t>NPV</a:t>
            </a:r>
            <a:r>
              <a:rPr lang="en-US" sz="2400" smtClean="0"/>
              <a:t>(Spot Market) = $5,471</a:t>
            </a:r>
          </a:p>
        </p:txBody>
      </p:sp>
    </p:spTree>
  </p:cSld>
  <p:clrMapOvr>
    <a:masterClrMapping/>
  </p:clrMapOvr>
  <p:transition spd="slow">
    <p:strips/>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r>
              <a:rPr lang="en-US" smtClean="0"/>
              <a:t>Decision Tree – Trips Logistics</a:t>
            </a:r>
          </a:p>
        </p:txBody>
      </p:sp>
      <p:graphicFrame>
        <p:nvGraphicFramePr>
          <p:cNvPr id="6" name="Table 5"/>
          <p:cNvGraphicFramePr>
            <a:graphicFrameLocks noGrp="1"/>
          </p:cNvGraphicFramePr>
          <p:nvPr/>
        </p:nvGraphicFramePr>
        <p:xfrm>
          <a:off x="863600" y="2917825"/>
          <a:ext cx="7480300" cy="2306638"/>
        </p:xfrm>
        <a:graphic>
          <a:graphicData uri="http://schemas.openxmlformats.org/drawingml/2006/table">
            <a:tbl>
              <a:tblPr firstRow="1" bandRow="1">
                <a:tableStyleId>{2D5ABB26-0587-4C30-8999-92F81FD0307C}</a:tableStyleId>
              </a:tblPr>
              <a:tblGrid>
                <a:gridCol w="2120900"/>
                <a:gridCol w="2260600"/>
                <a:gridCol w="3098800"/>
              </a:tblGrid>
              <a:tr h="370840">
                <a:tc>
                  <a:txBody>
                    <a:bodyPr/>
                    <a:lstStyle/>
                    <a:p>
                      <a:r>
                        <a:rPr lang="en-US" sz="1600" b="1" dirty="0" smtClean="0">
                          <a:latin typeface="+mn-lt"/>
                        </a:rPr>
                        <a:t>Node</a:t>
                      </a:r>
                      <a:endParaRPr lang="en-US" sz="1600" b="1" dirty="0">
                        <a:latin typeface="+mn-lt"/>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600" b="1" i="1" kern="1200" dirty="0" smtClean="0">
                          <a:solidFill>
                            <a:schemeClr val="tx1"/>
                          </a:solidFill>
                          <a:latin typeface="Times New Roman"/>
                          <a:ea typeface="+mn-ea"/>
                          <a:cs typeface="Times New Roman"/>
                        </a:rPr>
                        <a:t>EP</a:t>
                      </a:r>
                      <a:r>
                        <a:rPr lang="en-US" sz="1600" b="1" kern="1200" dirty="0" smtClean="0">
                          <a:solidFill>
                            <a:schemeClr val="tx1"/>
                          </a:solidFill>
                          <a:latin typeface="+mn-lt"/>
                          <a:ea typeface="+mn-ea"/>
                          <a:cs typeface="+mn-cs"/>
                        </a:rPr>
                        <a:t>(</a:t>
                      </a:r>
                      <a:r>
                        <a:rPr lang="en-US" sz="1600" b="1" i="1" kern="1200" dirty="0" smtClean="0">
                          <a:solidFill>
                            <a:schemeClr val="tx1"/>
                          </a:solidFill>
                          <a:latin typeface="Times New Roman"/>
                          <a:ea typeface="+mn-ea"/>
                          <a:cs typeface="Times New Roman"/>
                        </a:rPr>
                        <a:t>D</a:t>
                      </a:r>
                      <a:r>
                        <a:rPr lang="en-US" sz="1600" b="1" kern="1200" baseline="0" dirty="0" smtClean="0">
                          <a:solidFill>
                            <a:schemeClr val="tx1"/>
                          </a:solidFill>
                          <a:latin typeface="+mn-lt"/>
                          <a:ea typeface="+mn-ea"/>
                          <a:cs typeface="+mn-cs"/>
                        </a:rPr>
                        <a:t> =, </a:t>
                      </a:r>
                      <a:r>
                        <a:rPr lang="en-US" sz="1600" b="1" i="1" kern="1200" baseline="0" dirty="0" smtClean="0">
                          <a:solidFill>
                            <a:schemeClr val="tx1"/>
                          </a:solidFill>
                          <a:latin typeface="Times New Roman"/>
                          <a:ea typeface="+mn-ea"/>
                          <a:cs typeface="Times New Roman"/>
                        </a:rPr>
                        <a:t>p</a:t>
                      </a:r>
                      <a:r>
                        <a:rPr lang="en-US" sz="1600" b="1" kern="1200" baseline="0" dirty="0" smtClean="0">
                          <a:solidFill>
                            <a:schemeClr val="tx1"/>
                          </a:solidFill>
                          <a:latin typeface="+mn-lt"/>
                          <a:ea typeface="+mn-ea"/>
                          <a:cs typeface="+mn-cs"/>
                        </a:rPr>
                        <a:t> =, 1)</a:t>
                      </a:r>
                      <a:endParaRPr lang="en-US" sz="1600" b="1" kern="1200" dirty="0" smtClean="0">
                        <a:solidFill>
                          <a:schemeClr val="tx1"/>
                        </a:solidFill>
                        <a:latin typeface="+mn-lt"/>
                        <a:ea typeface="+mn-ea"/>
                        <a:cs typeface="+mn-cs"/>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 </a:t>
                      </a: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 =, 1)</a:t>
                      </a:r>
                    </a:p>
                    <a:p>
                      <a:pPr algn="ctr"/>
                      <a:r>
                        <a:rPr lang="cs-CZ" sz="1600" b="1" kern="1200" dirty="0" smtClean="0">
                          <a:solidFill>
                            <a:schemeClr val="tx1"/>
                          </a:solidFill>
                          <a:latin typeface="+mn-lt"/>
                          <a:ea typeface="+mn-ea"/>
                          <a:cs typeface="+mn-cs"/>
                        </a:rPr>
                        <a:t>= </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x 1.22 – </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x </a:t>
                      </a: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 + </a:t>
                      </a:r>
                    </a:p>
                    <a:p>
                      <a:pPr algn="ctr"/>
                      <a:r>
                        <a:rPr lang="cs-CZ" sz="1600" b="1" i="1" kern="1200" dirty="0" smtClean="0">
                          <a:solidFill>
                            <a:schemeClr val="tx1"/>
                          </a:solidFill>
                          <a:latin typeface="Times New Roman"/>
                          <a:ea typeface="+mn-ea"/>
                          <a:cs typeface="Times New Roman"/>
                        </a:rPr>
                        <a:t>EP</a:t>
                      </a:r>
                      <a:r>
                        <a:rPr lang="cs-CZ" sz="1600" b="1" kern="1200" dirty="0" smtClean="0">
                          <a:solidFill>
                            <a:schemeClr val="tx1"/>
                          </a:solidFill>
                          <a:latin typeface="+mn-lt"/>
                          <a:ea typeface="+mn-ea"/>
                          <a:cs typeface="+mn-cs"/>
                        </a:rPr>
                        <a:t>(</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 </a:t>
                      </a: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 =, 1) / (1 + </a:t>
                      </a:r>
                      <a:r>
                        <a:rPr lang="cs-CZ" sz="1600" b="1" i="1" kern="1200" dirty="0" smtClean="0">
                          <a:solidFill>
                            <a:schemeClr val="tx1"/>
                          </a:solidFill>
                          <a:latin typeface="Times New Roman"/>
                          <a:ea typeface="+mn-ea"/>
                          <a:cs typeface="Times New Roman"/>
                        </a:rPr>
                        <a:t>k</a:t>
                      </a:r>
                      <a:r>
                        <a:rPr lang="cs-CZ" sz="1600" b="1" kern="1200" dirty="0" smtClean="0">
                          <a:solidFill>
                            <a:schemeClr val="tx1"/>
                          </a:solidFill>
                          <a:latin typeface="+mn-lt"/>
                          <a:ea typeface="+mn-ea"/>
                          <a:cs typeface="+mn-cs"/>
                        </a:rPr>
                        <a:t>)</a:t>
                      </a: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r>
              <a:tr h="370840">
                <a:tc>
                  <a:txBody>
                    <a:bodyPr/>
                    <a:lstStyle/>
                    <a:p>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120, </a:t>
                      </a:r>
                      <a:r>
                        <a:rPr lang="en-US" sz="1600" i="1" kern="1200" dirty="0" smtClean="0">
                          <a:solidFill>
                            <a:schemeClr val="tx1"/>
                          </a:solidFill>
                          <a:latin typeface="+mn-lt"/>
                          <a:ea typeface="+mn-ea"/>
                          <a:cs typeface="Times New Roman"/>
                        </a:rPr>
                        <a:t>p</a:t>
                      </a:r>
                      <a:r>
                        <a:rPr lang="en-US" sz="1600" kern="1200" dirty="0" smtClean="0">
                          <a:solidFill>
                            <a:schemeClr val="tx1"/>
                          </a:solidFill>
                          <a:latin typeface="+mn-lt"/>
                          <a:ea typeface="+mn-ea"/>
                          <a:cs typeface="+mn-cs"/>
                        </a:rPr>
                        <a:t> = 1.32</a:t>
                      </a:r>
                      <a:endParaRPr lang="en-US" sz="1600" dirty="0">
                        <a:latin typeface="+mn-lt"/>
                      </a:endParaRPr>
                    </a:p>
                  </a:txBody>
                  <a:tcPr>
                    <a:lnT w="19050" cap="flat" cmpd="sng" algn="ctr">
                      <a:solidFill>
                        <a:scrgbClr r="0" g="0" b="0"/>
                      </a:solidFill>
                      <a:prstDash val="solid"/>
                      <a:round/>
                      <a:headEnd type="none" w="med" len="med"/>
                      <a:tailEnd type="none" w="med" len="med"/>
                    </a:lnT>
                  </a:tcPr>
                </a:tc>
                <a:tc>
                  <a:txBody>
                    <a:bodyPr/>
                    <a:lstStyle/>
                    <a:p>
                      <a:pPr marL="0" marR="0" indent="0" algn="ctr" defTabSz="457200" rtl="0" eaLnBrk="1" fontAlgn="auto" latinLnBrk="0" hangingPunct="1">
                        <a:lnSpc>
                          <a:spcPct val="100000"/>
                        </a:lnSpc>
                        <a:spcBef>
                          <a:spcPts val="0"/>
                        </a:spcBef>
                        <a:spcAft>
                          <a:spcPts val="0"/>
                        </a:spcAft>
                        <a:buClrTx/>
                        <a:buSzTx/>
                        <a:buFontTx/>
                        <a:buNone/>
                        <a:tabLst>
                          <a:tab pos="1524000" algn="r"/>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lnT w="19050" cap="flat" cmpd="sng" algn="ctr">
                      <a:solidFill>
                        <a:scrgbClr r="0" g="0" b="0"/>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879600" algn="r"/>
                        </a:tabLst>
                        <a:defRPr/>
                      </a:pPr>
                      <a:r>
                        <a:rPr lang="cs-CZ" sz="1600" kern="1200" dirty="0" smtClean="0">
                          <a:solidFill>
                            <a:schemeClr val="tx1"/>
                          </a:solidFill>
                          <a:latin typeface="+mn-lt"/>
                          <a:ea typeface="+mn-ea"/>
                          <a:cs typeface="+mn-cs"/>
                        </a:rPr>
                        <a:t>	–$22,909</a:t>
                      </a:r>
                    </a:p>
                  </a:txBody>
                  <a:tcPr>
                    <a:lnT w="19050" cap="flat" cmpd="sng" algn="ctr">
                      <a:solidFill>
                        <a:scrgbClr r="0" g="0" b="0"/>
                      </a:solidFill>
                      <a:prstDash val="solid"/>
                      <a:round/>
                      <a:headEnd type="none" w="med" len="med"/>
                      <a:tailEnd type="none" w="med" len="med"/>
                    </a:lnT>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120,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1.08</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879600" algn="r"/>
                        </a:tabLst>
                        <a:defRPr/>
                      </a:pPr>
                      <a:r>
                        <a:rPr lang="cs-CZ" sz="1600" kern="1200" dirty="0" smtClean="0">
                          <a:solidFill>
                            <a:schemeClr val="tx1"/>
                          </a:solidFill>
                          <a:latin typeface="+mn-lt"/>
                          <a:ea typeface="+mn-ea"/>
                          <a:cs typeface="+mn-cs"/>
                        </a:rPr>
                        <a:t>	$32,073</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80,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1.32</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879600" algn="r"/>
                        </a:tabLst>
                        <a:defRPr/>
                      </a:pPr>
                      <a:r>
                        <a:rPr lang="cs-CZ" sz="1600" kern="1200" dirty="0" smtClean="0">
                          <a:solidFill>
                            <a:schemeClr val="tx1"/>
                          </a:solidFill>
                          <a:latin typeface="+mn-lt"/>
                          <a:ea typeface="+mn-ea"/>
                          <a:cs typeface="+mn-cs"/>
                        </a:rPr>
                        <a:t>	–$15,273</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80,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1.08</a:t>
                      </a:r>
                      <a:endParaRPr lang="en-US" sz="1600" dirty="0" smtClean="0">
                        <a:latin typeface="+mn-lt"/>
                      </a:endParaRPr>
                    </a:p>
                  </a:txBody>
                  <a:tcPr>
                    <a:lnB w="28575"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879600" algn="r"/>
                        </a:tabLst>
                        <a:defRPr/>
                      </a:pPr>
                      <a:r>
                        <a:rPr lang="cs-CZ" sz="1600" kern="1200" dirty="0" smtClean="0">
                          <a:solidFill>
                            <a:schemeClr val="tx1"/>
                          </a:solidFill>
                          <a:latin typeface="+mn-lt"/>
                          <a:ea typeface="+mn-ea"/>
                          <a:cs typeface="+mn-cs"/>
                        </a:rPr>
                        <a:t>	$21,382</a:t>
                      </a:r>
                    </a:p>
                  </a:txBody>
                  <a:tcPr>
                    <a:lnB w="28575" cap="flat" cmpd="sng" algn="ctr">
                      <a:solidFill>
                        <a:scrgbClr r="0" g="0" b="0"/>
                      </a:solidFill>
                      <a:prstDash val="solid"/>
                      <a:round/>
                      <a:headEnd type="none" w="med" len="med"/>
                      <a:tailEnd type="none" w="med" len="med"/>
                    </a:lnB>
                  </a:tcPr>
                </a:tc>
              </a:tr>
            </a:tbl>
          </a:graphicData>
        </a:graphic>
      </p:graphicFrame>
      <p:sp>
        <p:nvSpPr>
          <p:cNvPr id="7" name="TextBox 6"/>
          <p:cNvSpPr txBox="1">
            <a:spLocks noChangeArrowheads="1"/>
          </p:cNvSpPr>
          <p:nvPr/>
        </p:nvSpPr>
        <p:spPr bwMode="auto">
          <a:xfrm>
            <a:off x="7429500" y="5499100"/>
            <a:ext cx="923925" cy="307975"/>
          </a:xfrm>
          <a:prstGeom prst="rect">
            <a:avLst/>
          </a:prstGeom>
          <a:noFill/>
          <a:ln w="9525">
            <a:noFill/>
            <a:miter lim="800000"/>
            <a:headEnd/>
            <a:tailEnd/>
          </a:ln>
        </p:spPr>
        <p:txBody>
          <a:bodyPr wrap="none">
            <a:spAutoFit/>
          </a:bodyPr>
          <a:lstStyle/>
          <a:p>
            <a:r>
              <a:rPr lang="en-US" sz="1400"/>
              <a:t>Table 6-6</a:t>
            </a:r>
          </a:p>
        </p:txBody>
      </p:sp>
      <p:sp>
        <p:nvSpPr>
          <p:cNvPr id="3" name="TextBox 2"/>
          <p:cNvSpPr txBox="1">
            <a:spLocks noChangeArrowheads="1"/>
          </p:cNvSpPr>
          <p:nvPr/>
        </p:nvSpPr>
        <p:spPr bwMode="auto">
          <a:xfrm>
            <a:off x="698500" y="1612900"/>
            <a:ext cx="4186238" cy="584200"/>
          </a:xfrm>
          <a:prstGeom prst="rect">
            <a:avLst/>
          </a:prstGeom>
          <a:noFill/>
          <a:ln w="9525">
            <a:noFill/>
            <a:miter lim="800000"/>
            <a:headEnd/>
            <a:tailEnd/>
          </a:ln>
        </p:spPr>
        <p:txBody>
          <a:bodyPr wrap="none">
            <a:spAutoFit/>
          </a:bodyPr>
          <a:lstStyle/>
          <a:p>
            <a:pPr marL="457200" indent="-457200">
              <a:buSzPct val="150000"/>
              <a:buFont typeface="Arial" charset="0"/>
              <a:buChar char="•"/>
            </a:pPr>
            <a:r>
              <a:rPr lang="en-US" sz="3200"/>
              <a:t>Fixed Lease Option</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strips(downRight)">
                                      <p:cBhvr>
                                        <p:cTn id="11" dur="1000"/>
                                        <p:tgtEl>
                                          <p:spTgt spid="6"/>
                                        </p:tgtEl>
                                      </p:cBhvr>
                                    </p:animEffect>
                                  </p:child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lstStyle/>
          <a:p>
            <a:r>
              <a:rPr lang="en-US" smtClean="0"/>
              <a:t>Decision Tree – Trips Logistics</a:t>
            </a:r>
          </a:p>
        </p:txBody>
      </p:sp>
      <p:graphicFrame>
        <p:nvGraphicFramePr>
          <p:cNvPr id="6" name="Table 5"/>
          <p:cNvGraphicFramePr>
            <a:graphicFrameLocks noGrp="1"/>
          </p:cNvGraphicFramePr>
          <p:nvPr/>
        </p:nvGraphicFramePr>
        <p:xfrm>
          <a:off x="584200" y="1617663"/>
          <a:ext cx="7975600" cy="4160837"/>
        </p:xfrm>
        <a:graphic>
          <a:graphicData uri="http://schemas.openxmlformats.org/drawingml/2006/table">
            <a:tbl>
              <a:tblPr firstRow="1" bandRow="1">
                <a:tableStyleId>{2D5ABB26-0587-4C30-8999-92F81FD0307C}</a:tableStyleId>
              </a:tblPr>
              <a:tblGrid>
                <a:gridCol w="1889125"/>
                <a:gridCol w="1692275"/>
                <a:gridCol w="2019300"/>
                <a:gridCol w="2374900"/>
              </a:tblGrid>
              <a:tr h="370840">
                <a:tc>
                  <a:txBody>
                    <a:bodyPr/>
                    <a:lstStyle/>
                    <a:p>
                      <a:r>
                        <a:rPr lang="en-US" sz="1600" b="1" dirty="0" smtClean="0">
                          <a:latin typeface="+mn-lt"/>
                        </a:rPr>
                        <a:t>Node</a:t>
                      </a:r>
                      <a:endParaRPr lang="en-US" sz="1600" b="1" dirty="0">
                        <a:latin typeface="+mn-lt"/>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600" b="1" kern="1200" dirty="0" smtClean="0">
                          <a:solidFill>
                            <a:schemeClr val="tx1"/>
                          </a:solidFill>
                          <a:latin typeface="+mn-lt"/>
                          <a:ea typeface="+mn-ea"/>
                          <a:cs typeface="+mn-cs"/>
                        </a:rPr>
                        <a:t>Leased Space</a:t>
                      </a: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ro-RO" sz="1600" b="1" kern="1200" dirty="0" smtClean="0">
                          <a:solidFill>
                            <a:schemeClr val="tx1"/>
                          </a:solidFill>
                          <a:latin typeface="+mn-lt"/>
                          <a:ea typeface="+mn-ea"/>
                          <a:cs typeface="+mn-cs"/>
                        </a:rPr>
                        <a:t>Warehouse Space</a:t>
                      </a:r>
                    </a:p>
                    <a:p>
                      <a:pPr algn="ctr"/>
                      <a:r>
                        <a:rPr lang="ro-RO" sz="1600" b="1" kern="1200" dirty="0" smtClean="0">
                          <a:solidFill>
                            <a:schemeClr val="tx1"/>
                          </a:solidFill>
                          <a:latin typeface="+mn-lt"/>
                          <a:ea typeface="+mn-ea"/>
                          <a:cs typeface="+mn-cs"/>
                        </a:rPr>
                        <a:t>at Spot</a:t>
                      </a:r>
                      <a:r>
                        <a:rPr lang="ro-RO" sz="1600" b="1" kern="1200" baseline="0" dirty="0" smtClean="0">
                          <a:solidFill>
                            <a:schemeClr val="tx1"/>
                          </a:solidFill>
                          <a:latin typeface="+mn-lt"/>
                          <a:ea typeface="+mn-ea"/>
                          <a:cs typeface="+mn-cs"/>
                        </a:rPr>
                        <a:t> Price (</a:t>
                      </a:r>
                      <a:r>
                        <a:rPr lang="ro-RO" sz="1600" b="1" i="1" kern="1200" baseline="0" dirty="0" smtClean="0">
                          <a:solidFill>
                            <a:schemeClr val="tx1"/>
                          </a:solidFill>
                          <a:latin typeface="Times New Roman"/>
                          <a:ea typeface="+mn-ea"/>
                          <a:cs typeface="Times New Roman"/>
                        </a:rPr>
                        <a:t>S</a:t>
                      </a:r>
                      <a:r>
                        <a:rPr lang="ro-RO" sz="1600" b="1" kern="1200" baseline="0" dirty="0" smtClean="0">
                          <a:solidFill>
                            <a:schemeClr val="tx1"/>
                          </a:solidFill>
                          <a:latin typeface="+mn-lt"/>
                          <a:ea typeface="+mn-ea"/>
                          <a:cs typeface="+mn-cs"/>
                        </a:rPr>
                        <a:t>)</a:t>
                      </a:r>
                      <a:endParaRPr lang="ro-RO" sz="1600" b="1" kern="1200" dirty="0" smtClean="0">
                        <a:solidFill>
                          <a:schemeClr val="tx1"/>
                        </a:solidFill>
                        <a:latin typeface="+mn-lt"/>
                        <a:ea typeface="+mn-ea"/>
                        <a:cs typeface="+mn-cs"/>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cs-CZ" sz="1600" b="1" kern="1200" dirty="0" smtClean="0">
                          <a:solidFill>
                            <a:schemeClr val="tx1"/>
                          </a:solidFill>
                          <a:latin typeface="+mn-lt"/>
                          <a:ea typeface="+mn-ea"/>
                          <a:cs typeface="+mn-cs"/>
                        </a:rPr>
                        <a:t>Profit</a:t>
                      </a:r>
                      <a:r>
                        <a:rPr lang="cs-CZ" sz="1600" b="1" kern="1200" baseline="0" dirty="0" smtClean="0">
                          <a:solidFill>
                            <a:schemeClr val="tx1"/>
                          </a:solidFill>
                          <a:latin typeface="+mn-lt"/>
                          <a:ea typeface="+mn-ea"/>
                          <a:cs typeface="+mn-cs"/>
                        </a:rPr>
                        <a:t> </a:t>
                      </a: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 </a:t>
                      </a: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 =, 2)</a:t>
                      </a:r>
                    </a:p>
                    <a:p>
                      <a:pPr algn="ctr"/>
                      <a:r>
                        <a:rPr lang="cs-CZ" sz="1600" b="1" kern="1200" dirty="0" smtClean="0">
                          <a:solidFill>
                            <a:schemeClr val="tx1"/>
                          </a:solidFill>
                          <a:latin typeface="+mn-lt"/>
                          <a:ea typeface="+mn-ea"/>
                          <a:cs typeface="+mn-cs"/>
                        </a:rPr>
                        <a:t>= </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x 1.22 – (100,000 x 1 + </a:t>
                      </a:r>
                      <a:r>
                        <a:rPr lang="cs-CZ" sz="1600" b="1" i="1" kern="1200" dirty="0" smtClean="0">
                          <a:solidFill>
                            <a:schemeClr val="tx1"/>
                          </a:solidFill>
                          <a:latin typeface="Times New Roman"/>
                          <a:ea typeface="+mn-ea"/>
                          <a:cs typeface="Times New Roman"/>
                        </a:rPr>
                        <a:t>S</a:t>
                      </a:r>
                      <a:r>
                        <a:rPr lang="cs-CZ" sz="1600" b="1" kern="1200" dirty="0" smtClean="0">
                          <a:solidFill>
                            <a:schemeClr val="tx1"/>
                          </a:solidFill>
                          <a:latin typeface="+mn-lt"/>
                          <a:ea typeface="+mn-ea"/>
                          <a:cs typeface="+mn-cs"/>
                        </a:rPr>
                        <a:t> x </a:t>
                      </a: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a:t>
                      </a: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r>
              <a:tr h="370840">
                <a:tc>
                  <a:txBody>
                    <a:bodyPr/>
                    <a:lstStyle/>
                    <a:p>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144, </a:t>
                      </a:r>
                      <a:r>
                        <a:rPr lang="en-US" sz="1600" i="1" kern="1200" dirty="0" smtClean="0">
                          <a:solidFill>
                            <a:schemeClr val="tx1"/>
                          </a:solidFill>
                          <a:latin typeface="+mn-lt"/>
                          <a:ea typeface="+mn-ea"/>
                          <a:cs typeface="Times New Roman"/>
                        </a:rPr>
                        <a:t>p</a:t>
                      </a:r>
                      <a:r>
                        <a:rPr lang="en-US" sz="1600" kern="1200" dirty="0" smtClean="0">
                          <a:solidFill>
                            <a:schemeClr val="tx1"/>
                          </a:solidFill>
                          <a:latin typeface="+mn-lt"/>
                          <a:ea typeface="+mn-ea"/>
                          <a:cs typeface="+mn-cs"/>
                        </a:rPr>
                        <a:t> = 1.45</a:t>
                      </a:r>
                      <a:endParaRPr lang="en-US" sz="1600" dirty="0">
                        <a:latin typeface="+mn-lt"/>
                      </a:endParaRPr>
                    </a:p>
                  </a:txBody>
                  <a:tcPr>
                    <a:lnT w="19050" cap="flat" cmpd="sng" algn="ctr">
                      <a:solidFill>
                        <a:scrgbClr r="0" g="0" b="0"/>
                      </a:solidFill>
                      <a:prstDash val="solid"/>
                      <a:round/>
                      <a:headEnd type="none" w="med" len="med"/>
                      <a:tailEnd type="none" w="med" len="med"/>
                    </a:lnT>
                  </a:tcPr>
                </a:tc>
                <a:tc>
                  <a:txBody>
                    <a:bodyPr/>
                    <a:lstStyle/>
                    <a:p>
                      <a:pPr marL="0" marR="0" indent="0" algn="ctr" defTabSz="457200" rtl="0" eaLnBrk="1" fontAlgn="auto" latinLnBrk="0" hangingPunct="1">
                        <a:lnSpc>
                          <a:spcPct val="100000"/>
                        </a:lnSpc>
                        <a:spcBef>
                          <a:spcPts val="0"/>
                        </a:spcBef>
                        <a:spcAft>
                          <a:spcPts val="0"/>
                        </a:spcAft>
                        <a:buClrTx/>
                        <a:buSzTx/>
                        <a:buFontTx/>
                        <a:buNone/>
                        <a:tabLst>
                          <a:tab pos="1524000" algn="r"/>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lnT w="19050" cap="flat" cmpd="sng" algn="ctr">
                      <a:solidFill>
                        <a:scrgbClr r="0" g="0" b="0"/>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44,000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lnT w="19050" cap="flat" cmpd="sng" algn="ctr">
                      <a:solidFill>
                        <a:scrgbClr r="0" g="0" b="0"/>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$11,880</a:t>
                      </a:r>
                    </a:p>
                  </a:txBody>
                  <a:tcPr>
                    <a:lnT w="19050" cap="flat" cmpd="sng" algn="ctr">
                      <a:solidFill>
                        <a:scrgbClr r="0" g="0" b="0"/>
                      </a:solidFill>
                      <a:prstDash val="solid"/>
                      <a:round/>
                      <a:headEnd type="none" w="med" len="med"/>
                      <a:tailEnd type="none" w="med" len="med"/>
                    </a:lnT>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144,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1.19</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44,000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$23,320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144,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0.97</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44,000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$33,000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96,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1.45</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$17,120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96,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1.19</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$17,120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96,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0.97</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$17,120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64,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1.45</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–$21,920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64,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1.19</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–$21,920</a:t>
                      </a:r>
                      <a:endParaRPr lang="en-US" sz="1600" dirty="0" smtClean="0">
                        <a:latin typeface="+mn-lt"/>
                      </a:endParaRP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64,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0.97</a:t>
                      </a:r>
                      <a:endParaRPr lang="en-US" sz="1600" dirty="0" smtClean="0">
                        <a:latin typeface="+mn-lt"/>
                      </a:endParaRPr>
                    </a:p>
                  </a:txBody>
                  <a:tcPr>
                    <a:lnB w="28575"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–$21,920</a:t>
                      </a:r>
                      <a:endParaRPr lang="en-US" sz="1600" dirty="0" smtClean="0">
                        <a:latin typeface="+mn-lt"/>
                      </a:endParaRPr>
                    </a:p>
                  </a:txBody>
                  <a:tcPr>
                    <a:lnB w="28575" cap="flat" cmpd="sng" algn="ctr">
                      <a:solidFill>
                        <a:scrgbClr r="0" g="0" b="0"/>
                      </a:solidFill>
                      <a:prstDash val="solid"/>
                      <a:round/>
                      <a:headEnd type="none" w="med" len="med"/>
                      <a:tailEnd type="none" w="med" len="med"/>
                    </a:lnB>
                  </a:tcPr>
                </a:tc>
              </a:tr>
            </a:tbl>
          </a:graphicData>
        </a:graphic>
      </p:graphicFrame>
      <p:sp>
        <p:nvSpPr>
          <p:cNvPr id="7" name="TextBox 6"/>
          <p:cNvSpPr txBox="1">
            <a:spLocks noChangeArrowheads="1"/>
          </p:cNvSpPr>
          <p:nvPr/>
        </p:nvSpPr>
        <p:spPr bwMode="auto">
          <a:xfrm>
            <a:off x="7467600" y="5880100"/>
            <a:ext cx="923925" cy="307975"/>
          </a:xfrm>
          <a:prstGeom prst="rect">
            <a:avLst/>
          </a:prstGeom>
          <a:noFill/>
          <a:ln w="9525">
            <a:noFill/>
            <a:miter lim="800000"/>
            <a:headEnd/>
            <a:tailEnd/>
          </a:ln>
        </p:spPr>
        <p:txBody>
          <a:bodyPr wrap="none">
            <a:spAutoFit/>
          </a:bodyPr>
          <a:lstStyle/>
          <a:p>
            <a:r>
              <a:rPr lang="en-US" sz="1400"/>
              <a:t>Table 6-7</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1000"/>
                                        <p:tgtEl>
                                          <p:spTgt spid="6"/>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r>
              <a:rPr lang="en-US" smtClean="0"/>
              <a:t>Decision Tree – Trips Logistics</a:t>
            </a:r>
          </a:p>
        </p:txBody>
      </p:sp>
      <p:graphicFrame>
        <p:nvGraphicFramePr>
          <p:cNvPr id="6" name="Table 5"/>
          <p:cNvGraphicFramePr>
            <a:graphicFrameLocks noGrp="1"/>
          </p:cNvGraphicFramePr>
          <p:nvPr/>
        </p:nvGraphicFramePr>
        <p:xfrm>
          <a:off x="596900" y="1325563"/>
          <a:ext cx="7975600" cy="4846637"/>
        </p:xfrm>
        <a:graphic>
          <a:graphicData uri="http://schemas.openxmlformats.org/drawingml/2006/table">
            <a:tbl>
              <a:tblPr firstRow="1" bandRow="1">
                <a:tableStyleId>{2D5ABB26-0587-4C30-8999-92F81FD0307C}</a:tableStyleId>
              </a:tblPr>
              <a:tblGrid>
                <a:gridCol w="1889125"/>
                <a:gridCol w="2720975"/>
                <a:gridCol w="1308100"/>
                <a:gridCol w="2057400"/>
              </a:tblGrid>
              <a:tr h="370840">
                <a:tc>
                  <a:txBody>
                    <a:bodyPr/>
                    <a:lstStyle/>
                    <a:p>
                      <a:r>
                        <a:rPr lang="en-US" sz="1600" b="1" dirty="0" smtClean="0">
                          <a:latin typeface="+mn-lt"/>
                        </a:rPr>
                        <a:t>Node</a:t>
                      </a:r>
                      <a:endParaRPr lang="en-US" sz="1600" b="1" dirty="0">
                        <a:latin typeface="+mn-lt"/>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smtClean="0">
                          <a:ln>
                            <a:noFill/>
                          </a:ln>
                          <a:solidFill>
                            <a:prstClr val="black"/>
                          </a:solidFill>
                          <a:effectLst/>
                          <a:uLnTx/>
                          <a:uFillTx/>
                          <a:latin typeface="Times New Roman"/>
                          <a:ea typeface="+mn-ea"/>
                          <a:cs typeface="Times New Roman"/>
                        </a:rPr>
                        <a:t>EP</a:t>
                      </a:r>
                      <a:r>
                        <a:rPr kumimoji="0" lang="en-US" sz="1600" b="1" i="0" u="none" strike="noStrike" kern="1200" cap="none" spc="0" normalizeH="0" baseline="0" noProof="0" dirty="0" smtClean="0">
                          <a:ln>
                            <a:noFill/>
                          </a:ln>
                          <a:solidFill>
                            <a:prstClr val="black"/>
                          </a:solidFill>
                          <a:effectLst/>
                          <a:uLnTx/>
                          <a:uFillTx/>
                          <a:latin typeface="+mn-lt"/>
                          <a:ea typeface="+mn-ea"/>
                          <a:cs typeface="+mn-cs"/>
                        </a:rPr>
                        <a:t>(</a:t>
                      </a:r>
                      <a:r>
                        <a:rPr kumimoji="0" lang="en-US" sz="1600" b="1" i="1" u="none" strike="noStrike" kern="1200" cap="none" spc="0" normalizeH="0" baseline="0" noProof="0" dirty="0" smtClean="0">
                          <a:ln>
                            <a:noFill/>
                          </a:ln>
                          <a:solidFill>
                            <a:prstClr val="black"/>
                          </a:solidFill>
                          <a:effectLst/>
                          <a:uLnTx/>
                          <a:uFillTx/>
                          <a:latin typeface="Times New Roman"/>
                          <a:ea typeface="+mn-ea"/>
                          <a:cs typeface="Times New Roman"/>
                        </a:rPr>
                        <a:t>D</a:t>
                      </a:r>
                      <a:r>
                        <a:rPr kumimoji="0" lang="en-US" sz="1600" b="1" i="0" u="none" strike="noStrike" kern="1200" cap="none" spc="0" normalizeH="0" baseline="0" noProof="0" dirty="0" smtClean="0">
                          <a:ln>
                            <a:noFill/>
                          </a:ln>
                          <a:solidFill>
                            <a:prstClr val="black"/>
                          </a:solidFill>
                          <a:effectLst/>
                          <a:uLnTx/>
                          <a:uFillTx/>
                          <a:latin typeface="+mn-lt"/>
                          <a:ea typeface="+mn-ea"/>
                          <a:cs typeface="+mn-cs"/>
                        </a:rPr>
                        <a:t> =, </a:t>
                      </a:r>
                      <a:r>
                        <a:rPr kumimoji="0" lang="en-US" sz="1600" b="1" i="1" u="none" strike="noStrike" kern="1200" cap="none" spc="0" normalizeH="0" baseline="0" noProof="0" dirty="0" smtClean="0">
                          <a:ln>
                            <a:noFill/>
                          </a:ln>
                          <a:solidFill>
                            <a:prstClr val="black"/>
                          </a:solidFill>
                          <a:effectLst/>
                          <a:uLnTx/>
                          <a:uFillTx/>
                          <a:latin typeface="Times New Roman"/>
                          <a:ea typeface="+mn-ea"/>
                          <a:cs typeface="Times New Roman"/>
                        </a:rPr>
                        <a:t>p</a:t>
                      </a:r>
                      <a:r>
                        <a:rPr kumimoji="0" lang="en-US" sz="1600" b="1" i="0" u="none" strike="noStrike" kern="1200" cap="none" spc="0" normalizeH="0" baseline="0" noProof="0" dirty="0" smtClean="0">
                          <a:ln>
                            <a:noFill/>
                          </a:ln>
                          <a:solidFill>
                            <a:prstClr val="black"/>
                          </a:solidFill>
                          <a:effectLst/>
                          <a:uLnTx/>
                          <a:uFillTx/>
                          <a:latin typeface="+mn-lt"/>
                          <a:ea typeface="+mn-ea"/>
                          <a:cs typeface="+mn-cs"/>
                        </a:rPr>
                        <a:t> =, 1)</a:t>
                      </a: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ro-RO" sz="1600" b="1" kern="1200" dirty="0" smtClean="0">
                          <a:solidFill>
                            <a:schemeClr val="tx1"/>
                          </a:solidFill>
                          <a:latin typeface="+mn-lt"/>
                          <a:ea typeface="+mn-ea"/>
                          <a:cs typeface="+mn-cs"/>
                        </a:rPr>
                        <a:t>Warehouse Space</a:t>
                      </a:r>
                    </a:p>
                    <a:p>
                      <a:pPr algn="ctr"/>
                      <a:r>
                        <a:rPr lang="ro-RO" sz="1600" b="1" kern="1200" dirty="0" smtClean="0">
                          <a:solidFill>
                            <a:schemeClr val="tx1"/>
                          </a:solidFill>
                          <a:latin typeface="+mn-lt"/>
                          <a:ea typeface="+mn-ea"/>
                          <a:cs typeface="+mn-cs"/>
                        </a:rPr>
                        <a:t>at Spot</a:t>
                      </a:r>
                      <a:r>
                        <a:rPr lang="ro-RO" sz="1600" b="1" kern="1200" baseline="0" dirty="0" smtClean="0">
                          <a:solidFill>
                            <a:schemeClr val="tx1"/>
                          </a:solidFill>
                          <a:latin typeface="+mn-lt"/>
                          <a:ea typeface="+mn-ea"/>
                          <a:cs typeface="+mn-cs"/>
                        </a:rPr>
                        <a:t> Price (</a:t>
                      </a:r>
                      <a:r>
                        <a:rPr lang="ro-RO" sz="1600" b="1" i="1" kern="1200" baseline="0" dirty="0" smtClean="0">
                          <a:solidFill>
                            <a:schemeClr val="tx1"/>
                          </a:solidFill>
                          <a:latin typeface="Times New Roman"/>
                          <a:ea typeface="+mn-ea"/>
                          <a:cs typeface="Times New Roman"/>
                        </a:rPr>
                        <a:t>S</a:t>
                      </a:r>
                      <a:r>
                        <a:rPr lang="ro-RO" sz="1600" b="1" kern="1200" baseline="0" dirty="0" smtClean="0">
                          <a:solidFill>
                            <a:schemeClr val="tx1"/>
                          </a:solidFill>
                          <a:latin typeface="+mn-lt"/>
                          <a:ea typeface="+mn-ea"/>
                          <a:cs typeface="+mn-cs"/>
                        </a:rPr>
                        <a:t>)</a:t>
                      </a:r>
                      <a:endParaRPr lang="ro-RO" sz="1600" b="1" kern="1200" dirty="0" smtClean="0">
                        <a:solidFill>
                          <a:schemeClr val="tx1"/>
                        </a:solidFill>
                        <a:latin typeface="+mn-lt"/>
                        <a:ea typeface="+mn-ea"/>
                        <a:cs typeface="+mn-cs"/>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 </a:t>
                      </a: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 =, 1)</a:t>
                      </a:r>
                    </a:p>
                    <a:p>
                      <a:pPr algn="ctr"/>
                      <a:r>
                        <a:rPr lang="cs-CZ" sz="1600" b="1" kern="1200" dirty="0" smtClean="0">
                          <a:solidFill>
                            <a:schemeClr val="tx1"/>
                          </a:solidFill>
                          <a:latin typeface="+mn-lt"/>
                          <a:ea typeface="+mn-ea"/>
                          <a:cs typeface="+mn-cs"/>
                        </a:rPr>
                        <a:t>= </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x 1.22 – (100,000 x 1 + </a:t>
                      </a:r>
                      <a:r>
                        <a:rPr lang="cs-CZ" sz="1600" b="1" i="1" kern="1200" dirty="0" smtClean="0">
                          <a:solidFill>
                            <a:schemeClr val="tx1"/>
                          </a:solidFill>
                          <a:latin typeface="Times New Roman"/>
                          <a:ea typeface="+mn-ea"/>
                          <a:cs typeface="Times New Roman"/>
                        </a:rPr>
                        <a:t>S</a:t>
                      </a:r>
                      <a:r>
                        <a:rPr lang="cs-CZ" sz="1600" b="1" kern="1200" dirty="0" smtClean="0">
                          <a:solidFill>
                            <a:schemeClr val="tx1"/>
                          </a:solidFill>
                          <a:latin typeface="+mn-lt"/>
                          <a:ea typeface="+mn-ea"/>
                          <a:cs typeface="+mn-cs"/>
                        </a:rPr>
                        <a:t> x </a:t>
                      </a: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 + </a:t>
                      </a:r>
                      <a:r>
                        <a:rPr lang="cs-CZ" sz="1600" b="1" i="1" kern="1200" dirty="0" smtClean="0">
                          <a:solidFill>
                            <a:schemeClr val="tx1"/>
                          </a:solidFill>
                          <a:latin typeface="Times New Roman"/>
                          <a:ea typeface="+mn-ea"/>
                          <a:cs typeface="Times New Roman"/>
                        </a:rPr>
                        <a:t>EP</a:t>
                      </a:r>
                      <a:r>
                        <a:rPr lang="cs-CZ" sz="1600" b="1" kern="1200" dirty="0" smtClean="0">
                          <a:solidFill>
                            <a:schemeClr val="tx1"/>
                          </a:solidFill>
                          <a:latin typeface="+mn-lt"/>
                          <a:ea typeface="+mn-ea"/>
                          <a:cs typeface="+mn-cs"/>
                        </a:rPr>
                        <a:t>(</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a:t>
                      </a:r>
                      <a:r>
                        <a:rPr lang="cs-CZ" sz="1600" b="1" kern="1200" baseline="0" dirty="0" smtClean="0">
                          <a:solidFill>
                            <a:schemeClr val="tx1"/>
                          </a:solidFill>
                          <a:latin typeface="+mn-lt"/>
                          <a:ea typeface="+mn-ea"/>
                          <a:cs typeface="+mn-cs"/>
                        </a:rPr>
                        <a:t> </a:t>
                      </a:r>
                      <a:r>
                        <a:rPr lang="cs-CZ" sz="1600" b="1" i="1" kern="1200" baseline="0" dirty="0" smtClean="0">
                          <a:solidFill>
                            <a:schemeClr val="tx1"/>
                          </a:solidFill>
                          <a:latin typeface="Times New Roman"/>
                          <a:ea typeface="+mn-ea"/>
                          <a:cs typeface="Times New Roman"/>
                        </a:rPr>
                        <a:t>p</a:t>
                      </a:r>
                      <a:r>
                        <a:rPr lang="cs-CZ" sz="1600" b="1" kern="1200" baseline="0" dirty="0" smtClean="0">
                          <a:solidFill>
                            <a:schemeClr val="tx1"/>
                          </a:solidFill>
                          <a:latin typeface="+mn-lt"/>
                          <a:ea typeface="+mn-ea"/>
                          <a:cs typeface="+mn-cs"/>
                        </a:rPr>
                        <a:t> = ,1)(1 + </a:t>
                      </a:r>
                      <a:r>
                        <a:rPr lang="cs-CZ" sz="1600" b="1" i="1" kern="1200" baseline="0" dirty="0" smtClean="0">
                          <a:solidFill>
                            <a:schemeClr val="tx1"/>
                          </a:solidFill>
                          <a:latin typeface="Times New Roman"/>
                          <a:ea typeface="+mn-ea"/>
                          <a:cs typeface="Times New Roman"/>
                        </a:rPr>
                        <a:t>k</a:t>
                      </a:r>
                      <a:r>
                        <a:rPr lang="cs-CZ" sz="1600" b="1" kern="1200" baseline="0" dirty="0" smtClean="0">
                          <a:solidFill>
                            <a:schemeClr val="tx1"/>
                          </a:solidFill>
                          <a:latin typeface="+mn-lt"/>
                          <a:ea typeface="+mn-ea"/>
                          <a:cs typeface="+mn-cs"/>
                        </a:rPr>
                        <a:t>)</a:t>
                      </a:r>
                      <a:endParaRPr lang="cs-CZ" sz="1600" b="1" kern="1200" dirty="0" smtClean="0">
                        <a:solidFill>
                          <a:schemeClr val="tx1"/>
                        </a:solidFill>
                        <a:latin typeface="+mn-lt"/>
                        <a:ea typeface="+mn-ea"/>
                        <a:cs typeface="+mn-cs"/>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r>
              <a:tr h="370840">
                <a:tc>
                  <a:txBody>
                    <a:bodyPr/>
                    <a:lstStyle/>
                    <a:p>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120, </a:t>
                      </a:r>
                      <a:r>
                        <a:rPr lang="en-US" sz="1600" i="1" kern="1200" dirty="0" smtClean="0">
                          <a:solidFill>
                            <a:schemeClr val="tx1"/>
                          </a:solidFill>
                          <a:latin typeface="+mn-lt"/>
                          <a:ea typeface="+mn-ea"/>
                          <a:cs typeface="Times New Roman"/>
                        </a:rPr>
                        <a:t>p</a:t>
                      </a:r>
                      <a:r>
                        <a:rPr lang="en-US" sz="1600" kern="1200" dirty="0" smtClean="0">
                          <a:solidFill>
                            <a:schemeClr val="tx1"/>
                          </a:solidFill>
                          <a:latin typeface="+mn-lt"/>
                          <a:ea typeface="+mn-ea"/>
                          <a:cs typeface="+mn-cs"/>
                        </a:rPr>
                        <a:t> = 1.32</a:t>
                      </a:r>
                      <a:endParaRPr lang="en-US" sz="1600" dirty="0">
                        <a:latin typeface="+mn-lt"/>
                      </a:endParaRPr>
                    </a:p>
                  </a:txBody>
                  <a:tcPr>
                    <a:lnT w="19050" cap="flat" cmpd="sng" algn="ctr">
                      <a:solidFill>
                        <a:scrgbClr r="0" g="0" b="0"/>
                      </a:solidFill>
                      <a:prstDash val="solid"/>
                      <a:round/>
                      <a:headEnd type="none" w="med" len="med"/>
                      <a:tailEnd type="none" w="med" len="med"/>
                    </a:lnT>
                  </a:tcPr>
                </a:tc>
                <a:tc>
                  <a:txBody>
                    <a:bodyPr/>
                    <a:lstStyle/>
                    <a:p>
                      <a:r>
                        <a:rPr lang="en-US" sz="1600" dirty="0" smtClean="0"/>
                        <a:t>0.25 x [</a:t>
                      </a:r>
                      <a:r>
                        <a:rPr lang="en-US" sz="1600" i="1" dirty="0" smtClean="0">
                          <a:latin typeface="Times New Roman"/>
                          <a:cs typeface="Times New Roman"/>
                        </a:rPr>
                        <a:t>P</a:t>
                      </a:r>
                      <a:r>
                        <a:rPr lang="en-US" sz="1600" dirty="0" smtClean="0"/>
                        <a:t>(</a:t>
                      </a:r>
                      <a:r>
                        <a:rPr lang="en-US" sz="1600" i="1" dirty="0" smtClean="0">
                          <a:latin typeface="Times New Roman"/>
                          <a:cs typeface="Times New Roman"/>
                        </a:rPr>
                        <a:t>D</a:t>
                      </a:r>
                      <a:r>
                        <a:rPr lang="en-US" sz="1600" dirty="0" smtClean="0"/>
                        <a:t> = 144, </a:t>
                      </a:r>
                      <a:r>
                        <a:rPr lang="en-US" sz="1600" i="1" dirty="0" smtClean="0">
                          <a:latin typeface="Times New Roman"/>
                          <a:cs typeface="Times New Roman"/>
                        </a:rPr>
                        <a:t>p</a:t>
                      </a:r>
                      <a:r>
                        <a:rPr lang="en-US" sz="1600" dirty="0" smtClean="0"/>
                        <a:t> = 1.45,2) + </a:t>
                      </a:r>
                      <a:r>
                        <a:rPr lang="en-US" sz="1600" i="1" dirty="0" smtClean="0">
                          <a:latin typeface="Times New Roman"/>
                          <a:cs typeface="Times New Roman"/>
                        </a:rPr>
                        <a:t>P</a:t>
                      </a:r>
                      <a:r>
                        <a:rPr lang="en-US" sz="1600" dirty="0" smtClean="0"/>
                        <a:t>(</a:t>
                      </a:r>
                      <a:r>
                        <a:rPr lang="en-US" sz="1600" i="1" dirty="0" smtClean="0">
                          <a:latin typeface="Times New Roman"/>
                          <a:cs typeface="Times New Roman"/>
                        </a:rPr>
                        <a:t>D</a:t>
                      </a:r>
                      <a:r>
                        <a:rPr lang="en-US" sz="1600" dirty="0" smtClean="0"/>
                        <a:t> = 144, </a:t>
                      </a:r>
                      <a:r>
                        <a:rPr lang="en-US" sz="1600" i="1" dirty="0" smtClean="0">
                          <a:latin typeface="Times New Roman"/>
                          <a:cs typeface="Times New Roman"/>
                        </a:rPr>
                        <a:t>p</a:t>
                      </a:r>
                      <a:r>
                        <a:rPr lang="en-US" sz="1600" dirty="0" smtClean="0"/>
                        <a:t> = 1.19,2) + </a:t>
                      </a:r>
                      <a:r>
                        <a:rPr lang="en-US" sz="1600" i="1" dirty="0" smtClean="0">
                          <a:latin typeface="Times New Roman"/>
                          <a:cs typeface="Times New Roman"/>
                        </a:rPr>
                        <a:t>P</a:t>
                      </a:r>
                      <a:r>
                        <a:rPr lang="en-US" sz="1600" dirty="0" smtClean="0"/>
                        <a:t>(</a:t>
                      </a:r>
                      <a:r>
                        <a:rPr lang="en-US" sz="1600" i="1" dirty="0" smtClean="0">
                          <a:latin typeface="Times New Roman"/>
                          <a:cs typeface="Times New Roman"/>
                        </a:rPr>
                        <a:t>D</a:t>
                      </a:r>
                      <a:r>
                        <a:rPr lang="en-US" sz="1600" dirty="0" smtClean="0"/>
                        <a:t> = 96, </a:t>
                      </a:r>
                      <a:r>
                        <a:rPr lang="en-US" sz="1600" i="1" dirty="0" smtClean="0">
                          <a:latin typeface="Times New Roman"/>
                          <a:cs typeface="Times New Roman"/>
                        </a:rPr>
                        <a:t>p</a:t>
                      </a:r>
                      <a:r>
                        <a:rPr lang="en-US" sz="1600" dirty="0" smtClean="0"/>
                        <a:t> = 1.45,2) + </a:t>
                      </a:r>
                      <a:r>
                        <a:rPr lang="en-US" sz="1600" i="1" dirty="0" smtClean="0">
                          <a:latin typeface="Times New Roman"/>
                          <a:cs typeface="Times New Roman"/>
                        </a:rPr>
                        <a:t>P</a:t>
                      </a:r>
                      <a:r>
                        <a:rPr lang="en-US" sz="1600" dirty="0" smtClean="0"/>
                        <a:t>(</a:t>
                      </a:r>
                      <a:r>
                        <a:rPr lang="en-US" sz="1600" i="1" dirty="0" smtClean="0">
                          <a:latin typeface="Times New Roman"/>
                          <a:cs typeface="Times New Roman"/>
                        </a:rPr>
                        <a:t>D</a:t>
                      </a:r>
                      <a:r>
                        <a:rPr lang="en-US" sz="1600" dirty="0" smtClean="0"/>
                        <a:t> = 96, </a:t>
                      </a:r>
                      <a:r>
                        <a:rPr lang="en-US" sz="1600" i="1" dirty="0" smtClean="0">
                          <a:latin typeface="Times New Roman"/>
                          <a:cs typeface="Times New Roman"/>
                        </a:rPr>
                        <a:t>p</a:t>
                      </a:r>
                      <a:r>
                        <a:rPr lang="en-US" sz="1600" dirty="0" smtClean="0"/>
                        <a:t> = 1.19,2)] = 0.25 x (11,880 + 23,320 + 17,120 + 17,120) = $17,360</a:t>
                      </a:r>
                      <a:endParaRPr lang="en-US" sz="1600" dirty="0"/>
                    </a:p>
                  </a:txBody>
                  <a:tcPr>
                    <a:lnT w="19050" cap="flat" cmpd="sng" algn="ctr">
                      <a:solidFill>
                        <a:scrgbClr r="0" g="0" b="0"/>
                      </a:solidFill>
                      <a:prstDash val="solid"/>
                      <a:round/>
                      <a:headEnd type="none" w="med" len="med"/>
                      <a:tailEnd type="none" w="med" len="med"/>
                    </a:lnT>
                  </a:tcPr>
                </a:tc>
                <a:tc>
                  <a:txBody>
                    <a:bodyPr/>
                    <a:lstStyle/>
                    <a:p>
                      <a:pPr algn="ctr"/>
                      <a:r>
                        <a:rPr lang="en-US" sz="1600" dirty="0" smtClean="0"/>
                        <a:t>20,000</a:t>
                      </a:r>
                      <a:endParaRPr lang="en-US" sz="1600" dirty="0"/>
                    </a:p>
                  </a:txBody>
                  <a:tcPr>
                    <a:lnT w="19050" cap="flat" cmpd="sng" algn="ctr">
                      <a:solidFill>
                        <a:scrgbClr r="0" g="0" b="0"/>
                      </a:solidFill>
                      <a:prstDash val="solid"/>
                      <a:round/>
                      <a:headEnd type="none" w="med" len="med"/>
                      <a:tailEnd type="none" w="med" len="med"/>
                    </a:lnT>
                  </a:tcPr>
                </a:tc>
                <a:tc>
                  <a:txBody>
                    <a:bodyPr/>
                    <a:lstStyle/>
                    <a:p>
                      <a:pPr>
                        <a:tabLst>
                          <a:tab pos="1257300" algn="r"/>
                        </a:tabLst>
                      </a:pPr>
                      <a:r>
                        <a:rPr lang="en-US" sz="1600" dirty="0" smtClean="0"/>
                        <a:t>	$35,782</a:t>
                      </a:r>
                      <a:endParaRPr lang="en-US" sz="1600" dirty="0"/>
                    </a:p>
                  </a:txBody>
                  <a:tcPr>
                    <a:lnT w="19050" cap="flat" cmpd="sng" algn="ctr">
                      <a:solidFill>
                        <a:scrgbClr r="0" g="0" b="0"/>
                      </a:solidFill>
                      <a:prstDash val="solid"/>
                      <a:round/>
                      <a:headEnd type="none" w="med" len="med"/>
                      <a:tailEnd type="none" w="med" len="med"/>
                    </a:lnT>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120,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1.08</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0.25 x (23,320 + 33,000 + 17,120 + 17,120) = $22,640</a:t>
                      </a:r>
                    </a:p>
                  </a:txBody>
                  <a:tcPr/>
                </a:tc>
                <a:tc>
                  <a:txBody>
                    <a:bodyPr/>
                    <a:lstStyle/>
                    <a:p>
                      <a:pPr algn="ctr"/>
                      <a:r>
                        <a:rPr lang="en-US" sz="1600" dirty="0" smtClean="0"/>
                        <a:t>20,000</a:t>
                      </a:r>
                      <a:endParaRPr lang="en-US" sz="1600" dirty="0"/>
                    </a:p>
                  </a:txBody>
                  <a:tcPr/>
                </a:tc>
                <a:tc>
                  <a:txBody>
                    <a:bodyPr/>
                    <a:lstStyle/>
                    <a:p>
                      <a:pPr>
                        <a:tabLst>
                          <a:tab pos="1257300" algn="r"/>
                        </a:tabLst>
                      </a:pPr>
                      <a:r>
                        <a:rPr lang="en-US" sz="1600" dirty="0" smtClean="0"/>
                        <a:t>	$45,382</a:t>
                      </a:r>
                      <a:endParaRPr lang="en-US" sz="160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80,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1.32</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0.25 x (17,120 + 17,120 –</a:t>
                      </a:r>
                      <a:r>
                        <a:rPr lang="en-US" sz="1600" baseline="0" dirty="0" smtClean="0"/>
                        <a:t> 21,920 – 21,920</a:t>
                      </a:r>
                      <a:r>
                        <a:rPr lang="en-US" sz="1600" dirty="0" smtClean="0"/>
                        <a:t>) = –$2,400</a:t>
                      </a:r>
                    </a:p>
                  </a:txBody>
                  <a:tcPr/>
                </a:tc>
                <a:tc>
                  <a:txBody>
                    <a:bodyPr/>
                    <a:lstStyle/>
                    <a:p>
                      <a:pPr algn="ctr"/>
                      <a:r>
                        <a:rPr lang="en-US" sz="1600" dirty="0" smtClean="0"/>
                        <a:t>0</a:t>
                      </a:r>
                      <a:endParaRPr lang="en-US" sz="1600" dirty="0"/>
                    </a:p>
                  </a:txBody>
                  <a:tcPr/>
                </a:tc>
                <a:tc>
                  <a:txBody>
                    <a:bodyPr/>
                    <a:lstStyle/>
                    <a:p>
                      <a:pPr>
                        <a:tabLst>
                          <a:tab pos="1257300" algn="r"/>
                        </a:tabLst>
                      </a:pPr>
                      <a:r>
                        <a:rPr lang="en-US" sz="1600" dirty="0" smtClean="0"/>
                        <a:t>	–$4,582</a:t>
                      </a:r>
                      <a:endParaRPr lang="en-US" sz="160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80,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1.08</a:t>
                      </a:r>
                      <a:endParaRPr lang="en-US" sz="1600" dirty="0" smtClean="0">
                        <a:latin typeface="+mn-lt"/>
                      </a:endParaRPr>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0.25 x (17,120 + 17,120 – 21,920 – 21,920) = –$2,400</a:t>
                      </a:r>
                    </a:p>
                  </a:txBody>
                  <a:tcPr>
                    <a:lnB w="28575" cap="flat" cmpd="sng" algn="ctr">
                      <a:solidFill>
                        <a:scrgbClr r="0" g="0" b="0"/>
                      </a:solidFill>
                      <a:prstDash val="solid"/>
                      <a:round/>
                      <a:headEnd type="none" w="med" len="med"/>
                      <a:tailEnd type="none" w="med" len="med"/>
                    </a:lnB>
                  </a:tcPr>
                </a:tc>
                <a:tc>
                  <a:txBody>
                    <a:bodyPr/>
                    <a:lstStyle/>
                    <a:p>
                      <a:pPr algn="ctr"/>
                      <a:r>
                        <a:rPr lang="en-US" sz="1600" dirty="0" smtClean="0"/>
                        <a:t>0</a:t>
                      </a:r>
                      <a:endParaRPr lang="en-US" sz="1600" dirty="0"/>
                    </a:p>
                  </a:txBody>
                  <a:tcPr>
                    <a:lnB w="28575" cap="flat" cmpd="sng" algn="ctr">
                      <a:solidFill>
                        <a:scrgbClr r="0" g="0" b="0"/>
                      </a:solidFill>
                      <a:prstDash val="solid"/>
                      <a:round/>
                      <a:headEnd type="none" w="med" len="med"/>
                      <a:tailEnd type="none" w="med" len="med"/>
                    </a:lnB>
                  </a:tcPr>
                </a:tc>
                <a:tc>
                  <a:txBody>
                    <a:bodyPr/>
                    <a:lstStyle/>
                    <a:p>
                      <a:pPr>
                        <a:tabLst>
                          <a:tab pos="1257300" algn="r"/>
                        </a:tabLst>
                      </a:pPr>
                      <a:r>
                        <a:rPr lang="en-US" sz="1600" dirty="0" smtClean="0"/>
                        <a:t>	–$4,582</a:t>
                      </a:r>
                      <a:endParaRPr lang="en-US" sz="1600" dirty="0"/>
                    </a:p>
                  </a:txBody>
                  <a:tcPr>
                    <a:lnB w="28575" cap="flat" cmpd="sng" algn="ctr">
                      <a:solidFill>
                        <a:scrgbClr r="0" g="0" b="0"/>
                      </a:solidFill>
                      <a:prstDash val="solid"/>
                      <a:round/>
                      <a:headEnd type="none" w="med" len="med"/>
                      <a:tailEnd type="none" w="med" len="med"/>
                    </a:lnB>
                  </a:tcPr>
                </a:tc>
              </a:tr>
            </a:tbl>
          </a:graphicData>
        </a:graphic>
      </p:graphicFrame>
      <p:sp>
        <p:nvSpPr>
          <p:cNvPr id="7" name="TextBox 6"/>
          <p:cNvSpPr txBox="1">
            <a:spLocks noChangeArrowheads="1"/>
          </p:cNvSpPr>
          <p:nvPr/>
        </p:nvSpPr>
        <p:spPr bwMode="auto">
          <a:xfrm>
            <a:off x="7327900" y="6362700"/>
            <a:ext cx="923925" cy="307975"/>
          </a:xfrm>
          <a:prstGeom prst="rect">
            <a:avLst/>
          </a:prstGeom>
          <a:noFill/>
          <a:ln w="9525">
            <a:noFill/>
            <a:miter lim="800000"/>
            <a:headEnd/>
            <a:tailEnd/>
          </a:ln>
        </p:spPr>
        <p:txBody>
          <a:bodyPr wrap="none">
            <a:spAutoFit/>
          </a:bodyPr>
          <a:lstStyle/>
          <a:p>
            <a:pPr>
              <a:tabLst>
                <a:tab pos="1435100" algn="r"/>
              </a:tabLst>
            </a:pPr>
            <a:r>
              <a:rPr lang="en-US" sz="1400"/>
              <a:t>Table 6-8</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1000"/>
                                        <p:tgtEl>
                                          <p:spTgt spid="6"/>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r>
              <a:rPr lang="en-US" smtClean="0"/>
              <a:t>Decision Tree – Trips Logistics</a:t>
            </a:r>
          </a:p>
        </p:txBody>
      </p:sp>
      <p:sp>
        <p:nvSpPr>
          <p:cNvPr id="57346" name="Rectangle 3"/>
          <p:cNvSpPr>
            <a:spLocks noGrp="1" noChangeArrowheads="1"/>
          </p:cNvSpPr>
          <p:nvPr>
            <p:ph type="body" idx="1"/>
          </p:nvPr>
        </p:nvSpPr>
        <p:spPr/>
        <p:txBody>
          <a:bodyPr/>
          <a:lstStyle/>
          <a:p>
            <a:r>
              <a:rPr lang="en-US" smtClean="0"/>
              <a:t>Using the same approach for the lease option, </a:t>
            </a:r>
            <a:r>
              <a:rPr lang="en-US" smtClean="0">
                <a:cs typeface="Times New Roman" pitchFamily="18" charset="0"/>
              </a:rPr>
              <a:t>NPV</a:t>
            </a:r>
            <a:r>
              <a:rPr lang="en-US" smtClean="0"/>
              <a:t>(Lease) = $38,364</a:t>
            </a:r>
          </a:p>
          <a:p>
            <a:r>
              <a:rPr lang="en-US" smtClean="0"/>
              <a:t>Recall that when uncertainty was ignored, the </a:t>
            </a:r>
            <a:r>
              <a:rPr lang="en-US" smtClean="0">
                <a:cs typeface="Times New Roman" pitchFamily="18" charset="0"/>
              </a:rPr>
              <a:t>NPV</a:t>
            </a:r>
            <a:r>
              <a:rPr lang="en-US" smtClean="0"/>
              <a:t> for the lease option was $60,182</a:t>
            </a:r>
          </a:p>
          <a:p>
            <a:r>
              <a:rPr lang="en-US" smtClean="0"/>
              <a:t>However, the manager would probably still prefer to sign the three-year lease for 100,000 sq. ft. because this option has the higher expected profit</a:t>
            </a:r>
          </a:p>
        </p:txBody>
      </p:sp>
    </p:spTree>
  </p:cSld>
  <p:clrMapOvr>
    <a:masterClrMapping/>
  </p:clrMapOvr>
  <p:transition spd="slow">
    <p:strips/>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US" smtClean="0"/>
              <a:t>Decision Tree – Trips Logistics</a:t>
            </a:r>
          </a:p>
        </p:txBody>
      </p:sp>
      <p:graphicFrame>
        <p:nvGraphicFramePr>
          <p:cNvPr id="6" name="Table 5"/>
          <p:cNvGraphicFramePr>
            <a:graphicFrameLocks noGrp="1"/>
          </p:cNvGraphicFramePr>
          <p:nvPr/>
        </p:nvGraphicFramePr>
        <p:xfrm>
          <a:off x="584200" y="2049463"/>
          <a:ext cx="7975600" cy="4160837"/>
        </p:xfrm>
        <a:graphic>
          <a:graphicData uri="http://schemas.openxmlformats.org/drawingml/2006/table">
            <a:tbl>
              <a:tblPr firstRow="1" bandRow="1">
                <a:tableStyleId>{2D5ABB26-0587-4C30-8999-92F81FD0307C}</a:tableStyleId>
              </a:tblPr>
              <a:tblGrid>
                <a:gridCol w="1889125"/>
                <a:gridCol w="1692275"/>
                <a:gridCol w="2019300"/>
                <a:gridCol w="2374900"/>
              </a:tblGrid>
              <a:tr h="370840">
                <a:tc>
                  <a:txBody>
                    <a:bodyPr/>
                    <a:lstStyle/>
                    <a:p>
                      <a:r>
                        <a:rPr lang="en-US" sz="1600" b="1" dirty="0" smtClean="0">
                          <a:latin typeface="+mn-lt"/>
                        </a:rPr>
                        <a:t>Node</a:t>
                      </a:r>
                      <a:endParaRPr lang="en-US" sz="1600" b="1" dirty="0">
                        <a:latin typeface="+mn-lt"/>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600" b="1" kern="1200" dirty="0" smtClean="0">
                          <a:solidFill>
                            <a:schemeClr val="tx1"/>
                          </a:solidFill>
                          <a:latin typeface="+mn-lt"/>
                          <a:ea typeface="+mn-ea"/>
                          <a:cs typeface="+mn-cs"/>
                        </a:rPr>
                        <a:t>Warehouse Space at $1 (</a:t>
                      </a:r>
                      <a:r>
                        <a:rPr lang="en-US" sz="1600" b="1" i="1" kern="1200" dirty="0" smtClean="0">
                          <a:solidFill>
                            <a:schemeClr val="tx1"/>
                          </a:solidFill>
                          <a:latin typeface="Times New Roman"/>
                          <a:ea typeface="+mn-ea"/>
                          <a:cs typeface="Times New Roman"/>
                        </a:rPr>
                        <a:t>W</a:t>
                      </a:r>
                      <a:r>
                        <a:rPr lang="en-US" sz="1600" b="1" kern="1200" dirty="0" smtClean="0">
                          <a:solidFill>
                            <a:schemeClr val="tx1"/>
                          </a:solidFill>
                          <a:latin typeface="+mn-lt"/>
                          <a:ea typeface="+mn-ea"/>
                          <a:cs typeface="+mn-cs"/>
                        </a:rPr>
                        <a:t>)</a:t>
                      </a: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ro-RO" sz="1600" b="1" kern="1200" dirty="0" smtClean="0">
                          <a:solidFill>
                            <a:schemeClr val="tx1"/>
                          </a:solidFill>
                          <a:latin typeface="+mn-lt"/>
                          <a:ea typeface="+mn-ea"/>
                          <a:cs typeface="+mn-cs"/>
                        </a:rPr>
                        <a:t>Warehouse Space</a:t>
                      </a:r>
                    </a:p>
                    <a:p>
                      <a:pPr algn="ctr"/>
                      <a:r>
                        <a:rPr lang="ro-RO" sz="1600" b="1" kern="1200" dirty="0" smtClean="0">
                          <a:solidFill>
                            <a:schemeClr val="tx1"/>
                          </a:solidFill>
                          <a:latin typeface="+mn-lt"/>
                          <a:ea typeface="+mn-ea"/>
                          <a:cs typeface="+mn-cs"/>
                        </a:rPr>
                        <a:t>at Spot</a:t>
                      </a:r>
                      <a:r>
                        <a:rPr lang="ro-RO" sz="1600" b="1" kern="1200" baseline="0" dirty="0" smtClean="0">
                          <a:solidFill>
                            <a:schemeClr val="tx1"/>
                          </a:solidFill>
                          <a:latin typeface="+mn-lt"/>
                          <a:ea typeface="+mn-ea"/>
                          <a:cs typeface="+mn-cs"/>
                        </a:rPr>
                        <a:t> Price (</a:t>
                      </a:r>
                      <a:r>
                        <a:rPr lang="ro-RO" sz="1600" b="1" i="1" kern="1200" baseline="0" dirty="0" smtClean="0">
                          <a:solidFill>
                            <a:schemeClr val="tx1"/>
                          </a:solidFill>
                          <a:latin typeface="Times New Roman"/>
                          <a:ea typeface="+mn-ea"/>
                          <a:cs typeface="Times New Roman"/>
                        </a:rPr>
                        <a:t>S</a:t>
                      </a:r>
                      <a:r>
                        <a:rPr lang="ro-RO" sz="1600" b="1" kern="1200" baseline="0" dirty="0" smtClean="0">
                          <a:solidFill>
                            <a:schemeClr val="tx1"/>
                          </a:solidFill>
                          <a:latin typeface="+mn-lt"/>
                          <a:ea typeface="+mn-ea"/>
                          <a:cs typeface="+mn-cs"/>
                        </a:rPr>
                        <a:t>)</a:t>
                      </a:r>
                      <a:endParaRPr lang="ro-RO" sz="1600" b="1" kern="1200" dirty="0" smtClean="0">
                        <a:solidFill>
                          <a:schemeClr val="tx1"/>
                        </a:solidFill>
                        <a:latin typeface="+mn-lt"/>
                        <a:ea typeface="+mn-ea"/>
                        <a:cs typeface="+mn-cs"/>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cs-CZ" sz="1600" b="1" kern="1200" dirty="0" smtClean="0">
                          <a:solidFill>
                            <a:schemeClr val="tx1"/>
                          </a:solidFill>
                          <a:latin typeface="+mn-lt"/>
                          <a:ea typeface="+mn-ea"/>
                          <a:cs typeface="+mn-cs"/>
                        </a:rPr>
                        <a:t>Profit</a:t>
                      </a:r>
                      <a:r>
                        <a:rPr lang="cs-CZ" sz="1600" b="1" kern="1200" baseline="0" dirty="0" smtClean="0">
                          <a:solidFill>
                            <a:schemeClr val="tx1"/>
                          </a:solidFill>
                          <a:latin typeface="+mn-lt"/>
                          <a:ea typeface="+mn-ea"/>
                          <a:cs typeface="+mn-cs"/>
                        </a:rPr>
                        <a:t> </a:t>
                      </a: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 </a:t>
                      </a: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 =, 2)</a:t>
                      </a:r>
                    </a:p>
                    <a:p>
                      <a:pPr algn="ctr"/>
                      <a:r>
                        <a:rPr lang="cs-CZ" sz="1600" b="1" kern="1200" dirty="0" smtClean="0">
                          <a:solidFill>
                            <a:schemeClr val="tx1"/>
                          </a:solidFill>
                          <a:latin typeface="+mn-lt"/>
                          <a:ea typeface="+mn-ea"/>
                          <a:cs typeface="+mn-cs"/>
                        </a:rPr>
                        <a:t>= </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x 1.22 – (</a:t>
                      </a:r>
                      <a:r>
                        <a:rPr lang="cs-CZ" sz="1600" b="1" i="1" kern="1200" dirty="0" smtClean="0">
                          <a:solidFill>
                            <a:schemeClr val="tx1"/>
                          </a:solidFill>
                          <a:latin typeface="Times New Roman"/>
                          <a:ea typeface="+mn-ea"/>
                          <a:cs typeface="Times New Roman"/>
                        </a:rPr>
                        <a:t>W</a:t>
                      </a:r>
                      <a:r>
                        <a:rPr lang="cs-CZ" sz="1600" b="1" kern="1200" dirty="0" smtClean="0">
                          <a:solidFill>
                            <a:schemeClr val="tx1"/>
                          </a:solidFill>
                          <a:latin typeface="+mn-lt"/>
                          <a:ea typeface="+mn-ea"/>
                          <a:cs typeface="+mn-cs"/>
                        </a:rPr>
                        <a:t> x 1 + </a:t>
                      </a:r>
                      <a:r>
                        <a:rPr lang="cs-CZ" sz="1600" b="1" i="1" kern="1200" dirty="0" smtClean="0">
                          <a:solidFill>
                            <a:schemeClr val="tx1"/>
                          </a:solidFill>
                          <a:latin typeface="Times New Roman"/>
                          <a:ea typeface="+mn-ea"/>
                          <a:cs typeface="Times New Roman"/>
                        </a:rPr>
                        <a:t>S</a:t>
                      </a:r>
                      <a:r>
                        <a:rPr lang="cs-CZ" sz="1600" b="1" kern="1200" dirty="0" smtClean="0">
                          <a:solidFill>
                            <a:schemeClr val="tx1"/>
                          </a:solidFill>
                          <a:latin typeface="+mn-lt"/>
                          <a:ea typeface="+mn-ea"/>
                          <a:cs typeface="+mn-cs"/>
                        </a:rPr>
                        <a:t> x </a:t>
                      </a: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a:t>
                      </a: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r>
              <a:tr h="370840">
                <a:tc>
                  <a:txBody>
                    <a:bodyPr/>
                    <a:lstStyle/>
                    <a:p>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144, </a:t>
                      </a:r>
                      <a:r>
                        <a:rPr lang="en-US" sz="1600" i="1" kern="1200" dirty="0" smtClean="0">
                          <a:solidFill>
                            <a:schemeClr val="tx1"/>
                          </a:solidFill>
                          <a:latin typeface="+mn-lt"/>
                          <a:ea typeface="+mn-ea"/>
                          <a:cs typeface="Times New Roman"/>
                        </a:rPr>
                        <a:t>p</a:t>
                      </a:r>
                      <a:r>
                        <a:rPr lang="en-US" sz="1600" kern="1200" dirty="0" smtClean="0">
                          <a:solidFill>
                            <a:schemeClr val="tx1"/>
                          </a:solidFill>
                          <a:latin typeface="+mn-lt"/>
                          <a:ea typeface="+mn-ea"/>
                          <a:cs typeface="+mn-cs"/>
                        </a:rPr>
                        <a:t> = 1.45</a:t>
                      </a:r>
                      <a:endParaRPr lang="en-US" sz="1600" dirty="0">
                        <a:latin typeface="+mn-lt"/>
                      </a:endParaRPr>
                    </a:p>
                  </a:txBody>
                  <a:tcPr>
                    <a:lnT w="19050" cap="flat" cmpd="sng" algn="ctr">
                      <a:solidFill>
                        <a:scrgbClr r="0" g="0" b="0"/>
                      </a:solidFill>
                      <a:prstDash val="solid"/>
                      <a:round/>
                      <a:headEnd type="none" w="med" len="med"/>
                      <a:tailEnd type="none" w="med" len="med"/>
                    </a:lnT>
                  </a:tcPr>
                </a:tc>
                <a:tc>
                  <a:txBody>
                    <a:bodyPr/>
                    <a:lstStyle/>
                    <a:p>
                      <a:pPr marL="0" marR="0" indent="0" algn="ctr" defTabSz="457200" rtl="0" eaLnBrk="1" fontAlgn="auto" latinLnBrk="0" hangingPunct="1">
                        <a:lnSpc>
                          <a:spcPct val="100000"/>
                        </a:lnSpc>
                        <a:spcBef>
                          <a:spcPts val="0"/>
                        </a:spcBef>
                        <a:spcAft>
                          <a:spcPts val="0"/>
                        </a:spcAft>
                        <a:buClrTx/>
                        <a:buSzTx/>
                        <a:buFontTx/>
                        <a:buNone/>
                        <a:tabLst>
                          <a:tab pos="1524000" algn="r"/>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lnT w="19050" cap="flat" cmpd="sng" algn="ctr">
                      <a:solidFill>
                        <a:scrgbClr r="0" g="0" b="0"/>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44,000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lnT w="19050" cap="flat" cmpd="sng" algn="ctr">
                      <a:solidFill>
                        <a:scrgbClr r="0" g="0" b="0"/>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$11,880</a:t>
                      </a:r>
                    </a:p>
                  </a:txBody>
                  <a:tcPr>
                    <a:lnT w="19050" cap="flat" cmpd="sng" algn="ctr">
                      <a:solidFill>
                        <a:scrgbClr r="0" g="0" b="0"/>
                      </a:solidFill>
                      <a:prstDash val="solid"/>
                      <a:round/>
                      <a:headEnd type="none" w="med" len="med"/>
                      <a:tailEnd type="none" w="med" len="med"/>
                    </a:lnT>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144,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1.19</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44,000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$23,320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144,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0.97</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100,000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44,000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$33,000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96,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1.45</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96,000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$21,120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96,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1.19</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96,000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$21,120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96,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0.97</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96,000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$21,120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64,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1.45</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64,000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$14,080</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64,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1.19</a:t>
                      </a:r>
                      <a:endParaRPr lang="en-US" sz="1600" dirty="0" smtClean="0">
                        <a:latin typeface="+mn-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64,000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$14,080</a:t>
                      </a:r>
                      <a:endParaRPr lang="en-US" sz="1600" dirty="0" smtClean="0">
                        <a:latin typeface="+mn-lt"/>
                      </a:endParaRP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64, </a:t>
                      </a: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0.97</a:t>
                      </a:r>
                      <a:endParaRPr lang="en-US" sz="1600" dirty="0" smtClean="0">
                        <a:latin typeface="+mn-lt"/>
                      </a:endParaRPr>
                    </a:p>
                  </a:txBody>
                  <a:tcPr>
                    <a:lnB w="28575"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64,000 sq.</a:t>
                      </a:r>
                      <a:r>
                        <a:rPr lang="en-US" sz="1600" kern="1200" baseline="0" dirty="0" smtClean="0">
                          <a:solidFill>
                            <a:schemeClr val="tx1"/>
                          </a:solidFill>
                          <a:latin typeface="+mn-lt"/>
                          <a:ea typeface="+mn-ea"/>
                          <a:cs typeface="+mn-cs"/>
                        </a:rPr>
                        <a:t> ft.</a:t>
                      </a:r>
                      <a:endParaRPr lang="en-US" sz="1600" kern="1200" dirty="0" smtClean="0">
                        <a:solidFill>
                          <a:schemeClr val="tx1"/>
                        </a:solidFill>
                        <a:latin typeface="+mn-lt"/>
                        <a:ea typeface="+mn-ea"/>
                        <a:cs typeface="+mn-cs"/>
                      </a:endParaRPr>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ro-RO" sz="1600" kern="1200" dirty="0" smtClean="0">
                          <a:solidFill>
                            <a:schemeClr val="tx1"/>
                          </a:solidFill>
                          <a:latin typeface="+mn-lt"/>
                          <a:ea typeface="+mn-ea"/>
                          <a:cs typeface="+mn-cs"/>
                        </a:rPr>
                        <a:t>	0 sq.</a:t>
                      </a:r>
                      <a:r>
                        <a:rPr lang="ro-RO" sz="1600" kern="1200" baseline="0" dirty="0" smtClean="0">
                          <a:solidFill>
                            <a:schemeClr val="tx1"/>
                          </a:solidFill>
                          <a:latin typeface="+mn-lt"/>
                          <a:ea typeface="+mn-ea"/>
                          <a:cs typeface="+mn-cs"/>
                        </a:rPr>
                        <a:t> ft.</a:t>
                      </a:r>
                      <a:endParaRPr lang="ro-RO" sz="1600" kern="1200" dirty="0" smtClean="0">
                        <a:solidFill>
                          <a:schemeClr val="tx1"/>
                        </a:solidFill>
                        <a:latin typeface="+mn-lt"/>
                        <a:ea typeface="+mn-ea"/>
                        <a:cs typeface="+mn-cs"/>
                      </a:endParaRPr>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1524000" algn="r"/>
                        </a:tabLst>
                        <a:defRPr/>
                      </a:pPr>
                      <a:r>
                        <a:rPr lang="cs-CZ" sz="1600" kern="1200" dirty="0" smtClean="0">
                          <a:solidFill>
                            <a:schemeClr val="tx1"/>
                          </a:solidFill>
                          <a:latin typeface="+mn-lt"/>
                          <a:ea typeface="+mn-ea"/>
                          <a:cs typeface="+mn-cs"/>
                        </a:rPr>
                        <a:t>	$14,080</a:t>
                      </a:r>
                      <a:endParaRPr lang="en-US" sz="1600" dirty="0" smtClean="0">
                        <a:latin typeface="+mn-lt"/>
                      </a:endParaRPr>
                    </a:p>
                  </a:txBody>
                  <a:tcPr>
                    <a:lnB w="28575" cap="flat" cmpd="sng" algn="ctr">
                      <a:solidFill>
                        <a:scrgbClr r="0" g="0" b="0"/>
                      </a:solidFill>
                      <a:prstDash val="solid"/>
                      <a:round/>
                      <a:headEnd type="none" w="med" len="med"/>
                      <a:tailEnd type="none" w="med" len="med"/>
                    </a:lnB>
                  </a:tcPr>
                </a:tc>
              </a:tr>
            </a:tbl>
          </a:graphicData>
        </a:graphic>
      </p:graphicFrame>
      <p:sp>
        <p:nvSpPr>
          <p:cNvPr id="7" name="TextBox 6"/>
          <p:cNvSpPr txBox="1">
            <a:spLocks noChangeArrowheads="1"/>
          </p:cNvSpPr>
          <p:nvPr/>
        </p:nvSpPr>
        <p:spPr bwMode="auto">
          <a:xfrm>
            <a:off x="7467600" y="6261100"/>
            <a:ext cx="923925" cy="307975"/>
          </a:xfrm>
          <a:prstGeom prst="rect">
            <a:avLst/>
          </a:prstGeom>
          <a:noFill/>
          <a:ln w="9525">
            <a:noFill/>
            <a:miter lim="800000"/>
            <a:headEnd/>
            <a:tailEnd/>
          </a:ln>
        </p:spPr>
        <p:txBody>
          <a:bodyPr wrap="none">
            <a:spAutoFit/>
          </a:bodyPr>
          <a:lstStyle/>
          <a:p>
            <a:r>
              <a:rPr lang="en-US" sz="1400"/>
              <a:t>Table 6-9</a:t>
            </a:r>
          </a:p>
        </p:txBody>
      </p:sp>
      <p:sp>
        <p:nvSpPr>
          <p:cNvPr id="5" name="TextBox 4"/>
          <p:cNvSpPr txBox="1">
            <a:spLocks noChangeArrowheads="1"/>
          </p:cNvSpPr>
          <p:nvPr/>
        </p:nvSpPr>
        <p:spPr bwMode="auto">
          <a:xfrm>
            <a:off x="698500" y="1371600"/>
            <a:ext cx="4595813" cy="584200"/>
          </a:xfrm>
          <a:prstGeom prst="rect">
            <a:avLst/>
          </a:prstGeom>
          <a:noFill/>
          <a:ln w="9525">
            <a:noFill/>
            <a:miter lim="800000"/>
            <a:headEnd/>
            <a:tailEnd/>
          </a:ln>
        </p:spPr>
        <p:txBody>
          <a:bodyPr wrap="none">
            <a:spAutoFit/>
          </a:bodyPr>
          <a:lstStyle/>
          <a:p>
            <a:pPr marL="457200" indent="-457200">
              <a:buSzPct val="150000"/>
              <a:buFont typeface="Arial" charset="0"/>
              <a:buChar char="•"/>
            </a:pPr>
            <a:r>
              <a:rPr lang="en-US" sz="3200"/>
              <a:t>Flexible Lease Option</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1000"/>
                                        <p:tgtEl>
                                          <p:spTgt spid="5"/>
                                        </p:tgtEl>
                                      </p:cBhvr>
                                    </p:animEffect>
                                  </p:childTnLst>
                                </p:cTn>
                              </p:par>
                            </p:childTnLst>
                          </p:cTn>
                        </p:par>
                        <p:par>
                          <p:cTn id="8" fill="hold">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strips(downRight)">
                                      <p:cBhvr>
                                        <p:cTn id="11" dur="1000"/>
                                        <p:tgtEl>
                                          <p:spTgt spid="6"/>
                                        </p:tgtEl>
                                      </p:cBhvr>
                                    </p:animEffect>
                                  </p:child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lstStyle/>
          <a:p>
            <a:r>
              <a:rPr lang="en-US" smtClean="0"/>
              <a:t>Decision Tree – Trips Logistics</a:t>
            </a:r>
          </a:p>
        </p:txBody>
      </p:sp>
      <p:graphicFrame>
        <p:nvGraphicFramePr>
          <p:cNvPr id="6" name="Table 5"/>
          <p:cNvGraphicFramePr>
            <a:graphicFrameLocks noGrp="1"/>
          </p:cNvGraphicFramePr>
          <p:nvPr/>
        </p:nvGraphicFramePr>
        <p:xfrm>
          <a:off x="596900" y="1541463"/>
          <a:ext cx="7975600" cy="4359275"/>
        </p:xfrm>
        <a:graphic>
          <a:graphicData uri="http://schemas.openxmlformats.org/drawingml/2006/table">
            <a:tbl>
              <a:tblPr firstRow="1" bandRow="1">
                <a:tableStyleId>{2D5ABB26-0587-4C30-8999-92F81FD0307C}</a:tableStyleId>
              </a:tblPr>
              <a:tblGrid>
                <a:gridCol w="1155700"/>
                <a:gridCol w="2209800"/>
                <a:gridCol w="1346200"/>
                <a:gridCol w="1346200"/>
                <a:gridCol w="1917700"/>
              </a:tblGrid>
              <a:tr h="370840">
                <a:tc>
                  <a:txBody>
                    <a:bodyPr/>
                    <a:lstStyle/>
                    <a:p>
                      <a:r>
                        <a:rPr lang="en-US" sz="1600" b="1" dirty="0" smtClean="0">
                          <a:latin typeface="+mn-lt"/>
                        </a:rPr>
                        <a:t>Node</a:t>
                      </a:r>
                      <a:endParaRPr lang="en-US" sz="1600" b="1" dirty="0">
                        <a:latin typeface="+mn-lt"/>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smtClean="0">
                          <a:ln>
                            <a:noFill/>
                          </a:ln>
                          <a:solidFill>
                            <a:prstClr val="black"/>
                          </a:solidFill>
                          <a:effectLst/>
                          <a:uLnTx/>
                          <a:uFillTx/>
                          <a:latin typeface="Times New Roman"/>
                          <a:ea typeface="+mn-ea"/>
                          <a:cs typeface="Times New Roman"/>
                        </a:rPr>
                        <a:t>EP</a:t>
                      </a:r>
                      <a:r>
                        <a:rPr kumimoji="0" lang="en-US" sz="1600" b="1" i="0" u="none" strike="noStrike" kern="1200" cap="none" spc="0" normalizeH="0" baseline="0" noProof="0" dirty="0" smtClean="0">
                          <a:ln>
                            <a:noFill/>
                          </a:ln>
                          <a:solidFill>
                            <a:prstClr val="black"/>
                          </a:solidFill>
                          <a:effectLst/>
                          <a:uLnTx/>
                          <a:uFillTx/>
                          <a:latin typeface="+mn-lt"/>
                          <a:ea typeface="+mn-ea"/>
                          <a:cs typeface="+mn-cs"/>
                        </a:rPr>
                        <a:t>(</a:t>
                      </a:r>
                      <a:r>
                        <a:rPr kumimoji="0" lang="en-US" sz="1600" b="1" i="1" u="none" strike="noStrike" kern="1200" cap="none" spc="0" normalizeH="0" baseline="0" noProof="0" dirty="0" smtClean="0">
                          <a:ln>
                            <a:noFill/>
                          </a:ln>
                          <a:solidFill>
                            <a:prstClr val="black"/>
                          </a:solidFill>
                          <a:effectLst/>
                          <a:uLnTx/>
                          <a:uFillTx/>
                          <a:latin typeface="Times New Roman"/>
                          <a:ea typeface="+mn-ea"/>
                          <a:cs typeface="Times New Roman"/>
                        </a:rPr>
                        <a:t>D</a:t>
                      </a:r>
                      <a:r>
                        <a:rPr kumimoji="0" lang="en-US" sz="1600" b="1" i="0" u="none" strike="noStrike" kern="1200" cap="none" spc="0" normalizeH="0" baseline="0" noProof="0" dirty="0" smtClean="0">
                          <a:ln>
                            <a:noFill/>
                          </a:ln>
                          <a:solidFill>
                            <a:prstClr val="black"/>
                          </a:solidFill>
                          <a:effectLst/>
                          <a:uLnTx/>
                          <a:uFillTx/>
                          <a:latin typeface="+mn-lt"/>
                          <a:ea typeface="+mn-ea"/>
                          <a:cs typeface="+mn-cs"/>
                        </a:rPr>
                        <a:t> =, </a:t>
                      </a:r>
                      <a:r>
                        <a:rPr kumimoji="0" lang="en-US" sz="1600" b="1" i="1" u="none" strike="noStrike" kern="1200" cap="none" spc="0" normalizeH="0" baseline="0" noProof="0" dirty="0" smtClean="0">
                          <a:ln>
                            <a:noFill/>
                          </a:ln>
                          <a:solidFill>
                            <a:prstClr val="black"/>
                          </a:solidFill>
                          <a:effectLst/>
                          <a:uLnTx/>
                          <a:uFillTx/>
                          <a:latin typeface="Times New Roman"/>
                          <a:ea typeface="+mn-ea"/>
                          <a:cs typeface="Times New Roman"/>
                        </a:rPr>
                        <a:t>p</a:t>
                      </a:r>
                      <a:r>
                        <a:rPr kumimoji="0" lang="en-US" sz="1600" b="1" i="0" u="none" strike="noStrike" kern="1200" cap="none" spc="0" normalizeH="0" baseline="0" noProof="0" dirty="0" smtClean="0">
                          <a:ln>
                            <a:noFill/>
                          </a:ln>
                          <a:solidFill>
                            <a:prstClr val="black"/>
                          </a:solidFill>
                          <a:effectLst/>
                          <a:uLnTx/>
                          <a:uFillTx/>
                          <a:latin typeface="+mn-lt"/>
                          <a:ea typeface="+mn-ea"/>
                          <a:cs typeface="+mn-cs"/>
                        </a:rPr>
                        <a:t> =, 1)</a:t>
                      </a: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ro-RO" sz="1600" b="1" kern="1200" dirty="0" smtClean="0">
                          <a:solidFill>
                            <a:schemeClr val="tx1"/>
                          </a:solidFill>
                          <a:latin typeface="+mn-lt"/>
                          <a:ea typeface="+mn-ea"/>
                          <a:cs typeface="+mn-cs"/>
                        </a:rPr>
                        <a:t>Warehouse Space at $1 (</a:t>
                      </a:r>
                      <a:r>
                        <a:rPr lang="ro-RO" sz="1600" b="1" i="1" kern="1200" dirty="0" smtClean="0">
                          <a:solidFill>
                            <a:schemeClr val="tx1"/>
                          </a:solidFill>
                          <a:latin typeface="Times New Roman"/>
                          <a:ea typeface="+mn-ea"/>
                          <a:cs typeface="Times New Roman"/>
                        </a:rPr>
                        <a:t>W</a:t>
                      </a:r>
                      <a:r>
                        <a:rPr lang="ro-RO" sz="1600" b="1" kern="1200" dirty="0" smtClean="0">
                          <a:solidFill>
                            <a:schemeClr val="tx1"/>
                          </a:solidFill>
                          <a:latin typeface="+mn-lt"/>
                          <a:ea typeface="+mn-ea"/>
                          <a:cs typeface="+mn-cs"/>
                        </a:rPr>
                        <a:t>)</a:t>
                      </a: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ro-RO" sz="1600" b="1" kern="1200" dirty="0" smtClean="0">
                          <a:solidFill>
                            <a:schemeClr val="tx1"/>
                          </a:solidFill>
                          <a:latin typeface="+mn-lt"/>
                          <a:ea typeface="+mn-ea"/>
                          <a:cs typeface="+mn-cs"/>
                        </a:rPr>
                        <a:t>Warehouse Space</a:t>
                      </a:r>
                    </a:p>
                    <a:p>
                      <a:pPr algn="ctr"/>
                      <a:r>
                        <a:rPr lang="ro-RO" sz="1600" b="1" kern="1200" dirty="0" smtClean="0">
                          <a:solidFill>
                            <a:schemeClr val="tx1"/>
                          </a:solidFill>
                          <a:latin typeface="+mn-lt"/>
                          <a:ea typeface="+mn-ea"/>
                          <a:cs typeface="+mn-cs"/>
                        </a:rPr>
                        <a:t>at Spot</a:t>
                      </a:r>
                      <a:r>
                        <a:rPr lang="ro-RO" sz="1600" b="1" kern="1200" baseline="0" dirty="0" smtClean="0">
                          <a:solidFill>
                            <a:schemeClr val="tx1"/>
                          </a:solidFill>
                          <a:latin typeface="+mn-lt"/>
                          <a:ea typeface="+mn-ea"/>
                          <a:cs typeface="+mn-cs"/>
                        </a:rPr>
                        <a:t> Price (</a:t>
                      </a:r>
                      <a:r>
                        <a:rPr lang="ro-RO" sz="1600" b="1" i="1" kern="1200" baseline="0" dirty="0" smtClean="0">
                          <a:solidFill>
                            <a:schemeClr val="tx1"/>
                          </a:solidFill>
                          <a:latin typeface="Times New Roman"/>
                          <a:ea typeface="+mn-ea"/>
                          <a:cs typeface="Times New Roman"/>
                        </a:rPr>
                        <a:t>S</a:t>
                      </a:r>
                      <a:r>
                        <a:rPr lang="ro-RO" sz="1600" b="1" kern="1200" baseline="0" dirty="0" smtClean="0">
                          <a:solidFill>
                            <a:schemeClr val="tx1"/>
                          </a:solidFill>
                          <a:latin typeface="+mn-lt"/>
                          <a:ea typeface="+mn-ea"/>
                          <a:cs typeface="+mn-cs"/>
                        </a:rPr>
                        <a:t>)</a:t>
                      </a:r>
                      <a:endParaRPr lang="ro-RO" sz="1600" b="1" kern="1200" dirty="0" smtClean="0">
                        <a:solidFill>
                          <a:schemeClr val="tx1"/>
                        </a:solidFill>
                        <a:latin typeface="+mn-lt"/>
                        <a:ea typeface="+mn-ea"/>
                        <a:cs typeface="+mn-cs"/>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 </a:t>
                      </a: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 =, 1)</a:t>
                      </a:r>
                    </a:p>
                    <a:p>
                      <a:pPr algn="ctr"/>
                      <a:r>
                        <a:rPr lang="cs-CZ" sz="1600" b="1" kern="1200" dirty="0" smtClean="0">
                          <a:solidFill>
                            <a:schemeClr val="tx1"/>
                          </a:solidFill>
                          <a:latin typeface="+mn-lt"/>
                          <a:ea typeface="+mn-ea"/>
                          <a:cs typeface="+mn-cs"/>
                        </a:rPr>
                        <a:t>= </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x 1.22 – (</a:t>
                      </a:r>
                      <a:r>
                        <a:rPr lang="cs-CZ" sz="1600" b="1" i="1" kern="1200" dirty="0" smtClean="0">
                          <a:solidFill>
                            <a:schemeClr val="tx1"/>
                          </a:solidFill>
                          <a:latin typeface="Times New Roman"/>
                          <a:ea typeface="+mn-ea"/>
                          <a:cs typeface="Times New Roman"/>
                        </a:rPr>
                        <a:t>W</a:t>
                      </a:r>
                      <a:r>
                        <a:rPr lang="cs-CZ" sz="1600" b="1" kern="1200" dirty="0" smtClean="0">
                          <a:solidFill>
                            <a:schemeClr val="tx1"/>
                          </a:solidFill>
                          <a:latin typeface="+mn-lt"/>
                          <a:ea typeface="+mn-ea"/>
                          <a:cs typeface="+mn-cs"/>
                        </a:rPr>
                        <a:t> x 1 + </a:t>
                      </a:r>
                      <a:r>
                        <a:rPr lang="cs-CZ" sz="1600" b="1" i="1" kern="1200" dirty="0" smtClean="0">
                          <a:solidFill>
                            <a:schemeClr val="tx1"/>
                          </a:solidFill>
                          <a:latin typeface="Times New Roman"/>
                          <a:ea typeface="+mn-ea"/>
                          <a:cs typeface="Times New Roman"/>
                        </a:rPr>
                        <a:t>S</a:t>
                      </a:r>
                      <a:r>
                        <a:rPr lang="cs-CZ" sz="1600" b="1" kern="1200" dirty="0" smtClean="0">
                          <a:solidFill>
                            <a:schemeClr val="tx1"/>
                          </a:solidFill>
                          <a:latin typeface="+mn-lt"/>
                          <a:ea typeface="+mn-ea"/>
                          <a:cs typeface="+mn-cs"/>
                        </a:rPr>
                        <a:t> x </a:t>
                      </a:r>
                      <a:r>
                        <a:rPr lang="cs-CZ" sz="1600" b="1" i="1" kern="1200" dirty="0" smtClean="0">
                          <a:solidFill>
                            <a:schemeClr val="tx1"/>
                          </a:solidFill>
                          <a:latin typeface="Times New Roman"/>
                          <a:ea typeface="+mn-ea"/>
                          <a:cs typeface="Times New Roman"/>
                        </a:rPr>
                        <a:t>p</a:t>
                      </a:r>
                      <a:r>
                        <a:rPr lang="cs-CZ" sz="1600" b="1" kern="1200" dirty="0" smtClean="0">
                          <a:solidFill>
                            <a:schemeClr val="tx1"/>
                          </a:solidFill>
                          <a:latin typeface="+mn-lt"/>
                          <a:ea typeface="+mn-ea"/>
                          <a:cs typeface="+mn-cs"/>
                        </a:rPr>
                        <a:t>) + </a:t>
                      </a:r>
                      <a:r>
                        <a:rPr lang="cs-CZ" sz="1600" b="1" i="1" kern="1200" dirty="0" smtClean="0">
                          <a:solidFill>
                            <a:schemeClr val="tx1"/>
                          </a:solidFill>
                          <a:latin typeface="Times New Roman"/>
                          <a:ea typeface="+mn-ea"/>
                          <a:cs typeface="Times New Roman"/>
                        </a:rPr>
                        <a:t>EP</a:t>
                      </a:r>
                      <a:r>
                        <a:rPr lang="cs-CZ" sz="1600" b="1" kern="1200" dirty="0" smtClean="0">
                          <a:solidFill>
                            <a:schemeClr val="tx1"/>
                          </a:solidFill>
                          <a:latin typeface="+mn-lt"/>
                          <a:ea typeface="+mn-ea"/>
                          <a:cs typeface="+mn-cs"/>
                        </a:rPr>
                        <a:t>(</a:t>
                      </a:r>
                      <a:r>
                        <a:rPr lang="cs-CZ" sz="1600" b="1" i="1" kern="1200" dirty="0" smtClean="0">
                          <a:solidFill>
                            <a:schemeClr val="tx1"/>
                          </a:solidFill>
                          <a:latin typeface="Times New Roman"/>
                          <a:ea typeface="+mn-ea"/>
                          <a:cs typeface="Times New Roman"/>
                        </a:rPr>
                        <a:t>D</a:t>
                      </a:r>
                      <a:r>
                        <a:rPr lang="cs-CZ" sz="1600" b="1" kern="1200" dirty="0" smtClean="0">
                          <a:solidFill>
                            <a:schemeClr val="tx1"/>
                          </a:solidFill>
                          <a:latin typeface="+mn-lt"/>
                          <a:ea typeface="+mn-ea"/>
                          <a:cs typeface="+mn-cs"/>
                        </a:rPr>
                        <a:t> =,</a:t>
                      </a:r>
                      <a:r>
                        <a:rPr lang="cs-CZ" sz="1600" b="1" kern="1200" baseline="0" dirty="0" smtClean="0">
                          <a:solidFill>
                            <a:schemeClr val="tx1"/>
                          </a:solidFill>
                          <a:latin typeface="+mn-lt"/>
                          <a:ea typeface="+mn-ea"/>
                          <a:cs typeface="+mn-cs"/>
                        </a:rPr>
                        <a:t> </a:t>
                      </a:r>
                      <a:r>
                        <a:rPr lang="cs-CZ" sz="1600" b="1" i="1" kern="1200" baseline="0" dirty="0" smtClean="0">
                          <a:solidFill>
                            <a:schemeClr val="tx1"/>
                          </a:solidFill>
                          <a:latin typeface="Times New Roman"/>
                          <a:ea typeface="+mn-ea"/>
                          <a:cs typeface="Times New Roman"/>
                        </a:rPr>
                        <a:t>p</a:t>
                      </a:r>
                      <a:r>
                        <a:rPr lang="cs-CZ" sz="1600" b="1" kern="1200" baseline="0" dirty="0" smtClean="0">
                          <a:solidFill>
                            <a:schemeClr val="tx1"/>
                          </a:solidFill>
                          <a:latin typeface="+mn-lt"/>
                          <a:ea typeface="+mn-ea"/>
                          <a:cs typeface="+mn-cs"/>
                        </a:rPr>
                        <a:t> = ,1)(1 + </a:t>
                      </a:r>
                      <a:r>
                        <a:rPr lang="cs-CZ" sz="1600" b="1" i="1" kern="1200" baseline="0" dirty="0" smtClean="0">
                          <a:solidFill>
                            <a:schemeClr val="tx1"/>
                          </a:solidFill>
                          <a:latin typeface="Times New Roman"/>
                          <a:ea typeface="+mn-ea"/>
                          <a:cs typeface="Times New Roman"/>
                        </a:rPr>
                        <a:t>k</a:t>
                      </a:r>
                      <a:r>
                        <a:rPr lang="cs-CZ" sz="1600" b="1" kern="1200" baseline="0" dirty="0" smtClean="0">
                          <a:solidFill>
                            <a:schemeClr val="tx1"/>
                          </a:solidFill>
                          <a:latin typeface="+mn-lt"/>
                          <a:ea typeface="+mn-ea"/>
                          <a:cs typeface="+mn-cs"/>
                        </a:rPr>
                        <a:t>)</a:t>
                      </a:r>
                      <a:endParaRPr lang="cs-CZ" sz="1600" b="1" kern="1200" dirty="0" smtClean="0">
                        <a:solidFill>
                          <a:schemeClr val="tx1"/>
                        </a:solidFill>
                        <a:latin typeface="+mn-lt"/>
                        <a:ea typeface="+mn-ea"/>
                        <a:cs typeface="+mn-cs"/>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r>
              <a:tr h="370840">
                <a:tc>
                  <a:txBody>
                    <a:bodyPr/>
                    <a:lstStyle/>
                    <a:p>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120, </a:t>
                      </a:r>
                    </a:p>
                    <a:p>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1.32</a:t>
                      </a:r>
                      <a:endParaRPr lang="en-US" sz="1600" dirty="0">
                        <a:latin typeface="+mn-lt"/>
                      </a:endParaRPr>
                    </a:p>
                  </a:txBody>
                  <a:tcPr>
                    <a:lnT w="19050" cap="flat" cmpd="sng" algn="ctr">
                      <a:solidFill>
                        <a:scrgbClr r="0" g="0" b="0"/>
                      </a:solidFill>
                      <a:prstDash val="solid"/>
                      <a:round/>
                      <a:headEnd type="none" w="med" len="med"/>
                      <a:tailEnd type="none" w="med" len="med"/>
                    </a:lnT>
                  </a:tcPr>
                </a:tc>
                <a:tc>
                  <a:txBody>
                    <a:bodyPr/>
                    <a:lstStyle/>
                    <a:p>
                      <a:r>
                        <a:rPr lang="en-US" sz="1600" dirty="0" smtClean="0"/>
                        <a:t>0.25 x (11,880 + 23,320 + 21,120 + 21,120) = $19,360</a:t>
                      </a:r>
                      <a:endParaRPr lang="en-US" sz="1600" dirty="0"/>
                    </a:p>
                  </a:txBody>
                  <a:tcPr>
                    <a:lnT w="19050" cap="flat" cmpd="sng" algn="ctr">
                      <a:solidFill>
                        <a:scrgbClr r="0" g="0" b="0"/>
                      </a:solidFill>
                      <a:prstDash val="solid"/>
                      <a:round/>
                      <a:headEnd type="none" w="med" len="med"/>
                      <a:tailEnd type="none" w="med" len="med"/>
                    </a:lnT>
                  </a:tcPr>
                </a:tc>
                <a:tc>
                  <a:txBody>
                    <a:bodyPr/>
                    <a:lstStyle/>
                    <a:p>
                      <a:pPr algn="ctr">
                        <a:tabLst>
                          <a:tab pos="901700" algn="r"/>
                        </a:tabLst>
                      </a:pPr>
                      <a:r>
                        <a:rPr lang="en-US" sz="1600" dirty="0" smtClean="0"/>
                        <a:t>	100,000</a:t>
                      </a:r>
                      <a:endParaRPr lang="en-US" sz="1600" dirty="0"/>
                    </a:p>
                  </a:txBody>
                  <a:tcPr>
                    <a:lnT w="19050" cap="flat" cmpd="sng" algn="ctr">
                      <a:solidFill>
                        <a:scrgbClr r="0" g="0" b="0"/>
                      </a:solidFill>
                      <a:prstDash val="solid"/>
                      <a:round/>
                      <a:headEnd type="none" w="med" len="med"/>
                      <a:tailEnd type="none" w="med" len="med"/>
                    </a:lnT>
                  </a:tcPr>
                </a:tc>
                <a:tc>
                  <a:txBody>
                    <a:bodyPr/>
                    <a:lstStyle/>
                    <a:p>
                      <a:pPr algn="ctr">
                        <a:tabLst>
                          <a:tab pos="901700" algn="r"/>
                        </a:tabLst>
                      </a:pPr>
                      <a:r>
                        <a:rPr lang="en-US" sz="1600" dirty="0" smtClean="0"/>
                        <a:t>	20,000</a:t>
                      </a:r>
                      <a:endParaRPr lang="en-US" sz="1600" dirty="0"/>
                    </a:p>
                  </a:txBody>
                  <a:tcPr>
                    <a:lnT w="19050" cap="flat" cmpd="sng" algn="ctr">
                      <a:solidFill>
                        <a:scrgbClr r="0" g="0" b="0"/>
                      </a:solidFill>
                      <a:prstDash val="solid"/>
                      <a:round/>
                      <a:headEnd type="none" w="med" len="med"/>
                      <a:tailEnd type="none" w="med" len="med"/>
                    </a:lnT>
                  </a:tcPr>
                </a:tc>
                <a:tc>
                  <a:txBody>
                    <a:bodyPr/>
                    <a:lstStyle/>
                    <a:p>
                      <a:pPr>
                        <a:tabLst>
                          <a:tab pos="1257300" algn="r"/>
                        </a:tabLst>
                      </a:pPr>
                      <a:r>
                        <a:rPr lang="en-US" sz="1600" dirty="0" smtClean="0"/>
                        <a:t>	$37,600</a:t>
                      </a:r>
                      <a:endParaRPr lang="en-US" sz="1600" dirty="0"/>
                    </a:p>
                  </a:txBody>
                  <a:tcPr>
                    <a:lnT w="19050" cap="flat" cmpd="sng" algn="ctr">
                      <a:solidFill>
                        <a:scrgbClr r="0" g="0" b="0"/>
                      </a:solidFill>
                      <a:prstDash val="solid"/>
                      <a:round/>
                      <a:headEnd type="none" w="med" len="med"/>
                      <a:tailEnd type="none" w="med" len="med"/>
                    </a:lnT>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120, </a:t>
                      </a:r>
                    </a:p>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1.08</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0.25 x (23,320 + 33,000 + 21,120 + 21,120) = $24,640</a:t>
                      </a:r>
                    </a:p>
                  </a:txBody>
                  <a:tcPr/>
                </a:tc>
                <a:tc>
                  <a:txBody>
                    <a:bodyPr/>
                    <a:lstStyle/>
                    <a:p>
                      <a:pPr algn="ctr">
                        <a:tabLst>
                          <a:tab pos="901700" algn="r"/>
                        </a:tabLst>
                      </a:pPr>
                      <a:r>
                        <a:rPr lang="en-US" sz="1600" dirty="0" smtClean="0"/>
                        <a:t>	100,000</a:t>
                      </a:r>
                      <a:endParaRPr lang="en-US" sz="1600" dirty="0"/>
                    </a:p>
                  </a:txBody>
                  <a:tcPr/>
                </a:tc>
                <a:tc>
                  <a:txBody>
                    <a:bodyPr/>
                    <a:lstStyle/>
                    <a:p>
                      <a:pPr algn="ctr">
                        <a:tabLst>
                          <a:tab pos="901700" algn="r"/>
                        </a:tabLst>
                      </a:pPr>
                      <a:r>
                        <a:rPr lang="en-US" sz="1600" dirty="0" smtClean="0"/>
                        <a:t>	20,000</a:t>
                      </a:r>
                      <a:endParaRPr lang="en-US" sz="1600" dirty="0"/>
                    </a:p>
                  </a:txBody>
                  <a:tcPr/>
                </a:tc>
                <a:tc>
                  <a:txBody>
                    <a:bodyPr/>
                    <a:lstStyle/>
                    <a:p>
                      <a:pPr>
                        <a:tabLst>
                          <a:tab pos="1257300" algn="r"/>
                        </a:tabLst>
                      </a:pPr>
                      <a:r>
                        <a:rPr lang="en-US" sz="1600" dirty="0" smtClean="0"/>
                        <a:t>	$47,200</a:t>
                      </a:r>
                      <a:endParaRPr lang="en-US" sz="160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80, </a:t>
                      </a:r>
                    </a:p>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1.32</a:t>
                      </a:r>
                      <a:endParaRPr lang="en-US" sz="1600" dirty="0" smtClean="0">
                        <a:latin typeface="+mn-l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0.25 x (</a:t>
                      </a:r>
                      <a:r>
                        <a:rPr lang="en-US" sz="1600" baseline="0" dirty="0" smtClean="0"/>
                        <a:t>21,120 + 21,120 + 14,080 + 14,080</a:t>
                      </a:r>
                      <a:r>
                        <a:rPr lang="en-US" sz="1600" dirty="0" smtClean="0"/>
                        <a:t>) = $17,600</a:t>
                      </a:r>
                    </a:p>
                  </a:txBody>
                  <a:tcPr/>
                </a:tc>
                <a:tc>
                  <a:txBody>
                    <a:bodyPr/>
                    <a:lstStyle/>
                    <a:p>
                      <a:pPr algn="ctr">
                        <a:tabLst>
                          <a:tab pos="901700" algn="r"/>
                        </a:tabLst>
                      </a:pPr>
                      <a:r>
                        <a:rPr lang="en-US" sz="1600" dirty="0" smtClean="0"/>
                        <a:t>	80,000</a:t>
                      </a:r>
                      <a:endParaRPr lang="en-US" sz="1600" dirty="0"/>
                    </a:p>
                  </a:txBody>
                  <a:tcPr/>
                </a:tc>
                <a:tc>
                  <a:txBody>
                    <a:bodyPr/>
                    <a:lstStyle/>
                    <a:p>
                      <a:pPr algn="ctr">
                        <a:tabLst>
                          <a:tab pos="901700" algn="r"/>
                        </a:tabLst>
                      </a:pPr>
                      <a:r>
                        <a:rPr lang="en-US" sz="1600" dirty="0" smtClean="0"/>
                        <a:t>	0</a:t>
                      </a:r>
                      <a:endParaRPr lang="en-US" sz="1600" dirty="0"/>
                    </a:p>
                  </a:txBody>
                  <a:tcPr/>
                </a:tc>
                <a:tc>
                  <a:txBody>
                    <a:bodyPr/>
                    <a:lstStyle/>
                    <a:p>
                      <a:pPr>
                        <a:tabLst>
                          <a:tab pos="1257300" algn="r"/>
                        </a:tabLst>
                      </a:pPr>
                      <a:r>
                        <a:rPr lang="en-US" sz="1600" dirty="0" smtClean="0"/>
                        <a:t>	$33,600</a:t>
                      </a:r>
                      <a:endParaRPr lang="en-US" sz="160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D</a:t>
                      </a:r>
                      <a:r>
                        <a:rPr lang="en-US" sz="1600" kern="1200" dirty="0" smtClean="0">
                          <a:solidFill>
                            <a:schemeClr val="tx1"/>
                          </a:solidFill>
                          <a:latin typeface="+mn-lt"/>
                          <a:ea typeface="+mn-ea"/>
                          <a:cs typeface="+mn-cs"/>
                        </a:rPr>
                        <a:t> = 80, </a:t>
                      </a:r>
                    </a:p>
                    <a:p>
                      <a:pPr marL="0" marR="0" indent="0" algn="l" defTabSz="457200" rtl="0" eaLnBrk="1" fontAlgn="auto" latinLnBrk="0" hangingPunct="1">
                        <a:lnSpc>
                          <a:spcPct val="100000"/>
                        </a:lnSpc>
                        <a:spcBef>
                          <a:spcPts val="0"/>
                        </a:spcBef>
                        <a:spcAft>
                          <a:spcPts val="0"/>
                        </a:spcAft>
                        <a:buClrTx/>
                        <a:buSzTx/>
                        <a:buFontTx/>
                        <a:buNone/>
                        <a:tabLst/>
                        <a:defRPr/>
                      </a:pPr>
                      <a:r>
                        <a:rPr lang="en-US" sz="1600" i="1" kern="1200" dirty="0" smtClean="0">
                          <a:solidFill>
                            <a:schemeClr val="tx1"/>
                          </a:solidFill>
                          <a:latin typeface="Times New Roman"/>
                          <a:ea typeface="+mn-ea"/>
                          <a:cs typeface="Times New Roman"/>
                        </a:rPr>
                        <a:t>p</a:t>
                      </a:r>
                      <a:r>
                        <a:rPr lang="en-US" sz="1600" kern="1200" dirty="0" smtClean="0">
                          <a:solidFill>
                            <a:schemeClr val="tx1"/>
                          </a:solidFill>
                          <a:latin typeface="+mn-lt"/>
                          <a:ea typeface="+mn-ea"/>
                          <a:cs typeface="+mn-cs"/>
                        </a:rPr>
                        <a:t> = 1.08</a:t>
                      </a:r>
                      <a:endParaRPr lang="en-US" sz="1600" dirty="0" smtClean="0">
                        <a:latin typeface="+mn-lt"/>
                      </a:endParaRPr>
                    </a:p>
                  </a:txBody>
                  <a:tcPr>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0.25 x (21,920 + 21,920 + 14,080 + 14,080) = $17,600</a:t>
                      </a:r>
                    </a:p>
                  </a:txBody>
                  <a:tcPr>
                    <a:lnB w="28575" cap="flat" cmpd="sng" algn="ctr">
                      <a:solidFill>
                        <a:scrgbClr r="0" g="0" b="0"/>
                      </a:solidFill>
                      <a:prstDash val="solid"/>
                      <a:round/>
                      <a:headEnd type="none" w="med" len="med"/>
                      <a:tailEnd type="none" w="med" len="med"/>
                    </a:lnB>
                  </a:tcPr>
                </a:tc>
                <a:tc>
                  <a:txBody>
                    <a:bodyPr/>
                    <a:lstStyle/>
                    <a:p>
                      <a:pPr algn="ctr">
                        <a:tabLst>
                          <a:tab pos="901700" algn="r"/>
                        </a:tabLst>
                      </a:pPr>
                      <a:r>
                        <a:rPr lang="en-US" sz="1600" dirty="0" smtClean="0"/>
                        <a:t>	80,000</a:t>
                      </a:r>
                      <a:endParaRPr lang="en-US" sz="1600" dirty="0"/>
                    </a:p>
                  </a:txBody>
                  <a:tcPr>
                    <a:lnB w="28575" cap="flat" cmpd="sng" algn="ctr">
                      <a:solidFill>
                        <a:scrgbClr r="0" g="0" b="0"/>
                      </a:solidFill>
                      <a:prstDash val="solid"/>
                      <a:round/>
                      <a:headEnd type="none" w="med" len="med"/>
                      <a:tailEnd type="none" w="med" len="med"/>
                    </a:lnB>
                  </a:tcPr>
                </a:tc>
                <a:tc>
                  <a:txBody>
                    <a:bodyPr/>
                    <a:lstStyle/>
                    <a:p>
                      <a:pPr algn="ctr">
                        <a:tabLst>
                          <a:tab pos="901700" algn="r"/>
                        </a:tabLst>
                      </a:pPr>
                      <a:r>
                        <a:rPr lang="en-US" sz="1600" dirty="0" smtClean="0"/>
                        <a:t>	0</a:t>
                      </a:r>
                      <a:endParaRPr lang="en-US" sz="1600" dirty="0"/>
                    </a:p>
                  </a:txBody>
                  <a:tcPr>
                    <a:lnB w="28575" cap="flat" cmpd="sng" algn="ctr">
                      <a:solidFill>
                        <a:scrgbClr r="0" g="0" b="0"/>
                      </a:solidFill>
                      <a:prstDash val="solid"/>
                      <a:round/>
                      <a:headEnd type="none" w="med" len="med"/>
                      <a:tailEnd type="none" w="med" len="med"/>
                    </a:lnB>
                  </a:tcPr>
                </a:tc>
                <a:tc>
                  <a:txBody>
                    <a:bodyPr/>
                    <a:lstStyle/>
                    <a:p>
                      <a:pPr>
                        <a:tabLst>
                          <a:tab pos="1257300" algn="r"/>
                        </a:tabLst>
                      </a:pPr>
                      <a:r>
                        <a:rPr lang="en-US" sz="1600" dirty="0" smtClean="0"/>
                        <a:t>	$33,600</a:t>
                      </a:r>
                      <a:endParaRPr lang="en-US" sz="1600" dirty="0"/>
                    </a:p>
                  </a:txBody>
                  <a:tcPr>
                    <a:lnB w="28575" cap="flat" cmpd="sng" algn="ctr">
                      <a:solidFill>
                        <a:scrgbClr r="0" g="0" b="0"/>
                      </a:solidFill>
                      <a:prstDash val="solid"/>
                      <a:round/>
                      <a:headEnd type="none" w="med" len="med"/>
                      <a:tailEnd type="none" w="med" len="med"/>
                    </a:lnB>
                  </a:tcPr>
                </a:tc>
              </a:tr>
            </a:tbl>
          </a:graphicData>
        </a:graphic>
      </p:graphicFrame>
      <p:sp>
        <p:nvSpPr>
          <p:cNvPr id="7" name="TextBox 6"/>
          <p:cNvSpPr txBox="1">
            <a:spLocks noChangeArrowheads="1"/>
          </p:cNvSpPr>
          <p:nvPr/>
        </p:nvSpPr>
        <p:spPr bwMode="auto">
          <a:xfrm>
            <a:off x="7327900" y="6070600"/>
            <a:ext cx="1022350" cy="307975"/>
          </a:xfrm>
          <a:prstGeom prst="rect">
            <a:avLst/>
          </a:prstGeom>
          <a:noFill/>
          <a:ln w="9525">
            <a:noFill/>
            <a:miter lim="800000"/>
            <a:headEnd/>
            <a:tailEnd/>
          </a:ln>
        </p:spPr>
        <p:txBody>
          <a:bodyPr wrap="none">
            <a:spAutoFit/>
          </a:bodyPr>
          <a:lstStyle/>
          <a:p>
            <a:pPr>
              <a:tabLst>
                <a:tab pos="1435100" algn="r"/>
              </a:tabLst>
            </a:pPr>
            <a:r>
              <a:rPr lang="en-US" sz="1400"/>
              <a:t>Table 6-10</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1000"/>
                                        <p:tgtEl>
                                          <p:spTgt spid="6"/>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r>
              <a:rPr lang="en-US" smtClean="0"/>
              <a:t>Decision Tree – Trips Logistics</a:t>
            </a:r>
          </a:p>
        </p:txBody>
      </p:sp>
      <p:graphicFrame>
        <p:nvGraphicFramePr>
          <p:cNvPr id="6" name="Table 5"/>
          <p:cNvGraphicFramePr>
            <a:graphicFrameLocks noGrp="1"/>
          </p:cNvGraphicFramePr>
          <p:nvPr/>
        </p:nvGraphicFramePr>
        <p:xfrm>
          <a:off x="908050" y="2232025"/>
          <a:ext cx="7340600" cy="1484313"/>
        </p:xfrm>
        <a:graphic>
          <a:graphicData uri="http://schemas.openxmlformats.org/drawingml/2006/table">
            <a:tbl>
              <a:tblPr firstRow="1" bandRow="1">
                <a:tableStyleId>{2D5ABB26-0587-4C30-8999-92F81FD0307C}</a:tableStyleId>
              </a:tblPr>
              <a:tblGrid>
                <a:gridCol w="5443124"/>
                <a:gridCol w="1897476"/>
              </a:tblGrid>
              <a:tr h="370840">
                <a:tc>
                  <a:txBody>
                    <a:bodyPr/>
                    <a:lstStyle/>
                    <a:p>
                      <a:r>
                        <a:rPr lang="en-US" sz="1600" b="1" dirty="0" smtClean="0">
                          <a:latin typeface="+mn-lt"/>
                        </a:rPr>
                        <a:t>Option</a:t>
                      </a:r>
                      <a:endParaRPr lang="en-US" sz="1600" b="1" dirty="0">
                        <a:latin typeface="+mn-lt"/>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black"/>
                          </a:solidFill>
                          <a:effectLst/>
                          <a:uLnTx/>
                          <a:uFillTx/>
                          <a:latin typeface="+mn-lt"/>
                          <a:ea typeface="+mn-ea"/>
                          <a:cs typeface="+mn-cs"/>
                        </a:rPr>
                        <a:t>Value</a:t>
                      </a: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r>
              <a:tr h="370840">
                <a:tc>
                  <a:txBody>
                    <a:bodyPr/>
                    <a:lstStyle/>
                    <a:p>
                      <a:r>
                        <a:rPr lang="en-US" sz="1600" kern="1200" dirty="0" smtClean="0">
                          <a:solidFill>
                            <a:schemeClr val="tx1"/>
                          </a:solidFill>
                          <a:latin typeface="+mn-lt"/>
                          <a:ea typeface="+mn-ea"/>
                          <a:cs typeface="+mn-cs"/>
                        </a:rPr>
                        <a:t>All warehouse space from the spot market</a:t>
                      </a:r>
                      <a:endParaRPr lang="en-US" sz="1600" dirty="0">
                        <a:latin typeface="+mn-lt"/>
                      </a:endParaRPr>
                    </a:p>
                  </a:txBody>
                  <a:tcPr>
                    <a:lnT w="19050" cap="flat" cmpd="sng" algn="ctr">
                      <a:solidFill>
                        <a:scrgbClr r="0" g="0" b="0"/>
                      </a:solidFill>
                      <a:prstDash val="solid"/>
                      <a:round/>
                      <a:headEnd type="none" w="med" len="med"/>
                      <a:tailEnd type="none" w="med" len="med"/>
                    </a:lnT>
                  </a:tcPr>
                </a:tc>
                <a:tc>
                  <a:txBody>
                    <a:bodyPr/>
                    <a:lstStyle/>
                    <a:p>
                      <a:pPr>
                        <a:tabLst>
                          <a:tab pos="1257300" algn="r"/>
                        </a:tabLst>
                      </a:pPr>
                      <a:r>
                        <a:rPr lang="en-US" sz="1600" kern="1200" dirty="0" smtClean="0">
                          <a:solidFill>
                            <a:schemeClr val="tx1"/>
                          </a:solidFill>
                          <a:latin typeface="+mn-lt"/>
                          <a:ea typeface="+mn-ea"/>
                          <a:cs typeface="+mn-cs"/>
                        </a:rPr>
                        <a:t>	$5,471</a:t>
                      </a:r>
                      <a:endParaRPr lang="en-US" sz="1600" dirty="0"/>
                    </a:p>
                  </a:txBody>
                  <a:tcPr>
                    <a:lnT w="19050" cap="flat" cmpd="sng" algn="ctr">
                      <a:solidFill>
                        <a:scrgbClr r="0" g="0" b="0"/>
                      </a:solidFill>
                      <a:prstDash val="solid"/>
                      <a:round/>
                      <a:headEnd type="none" w="med" len="med"/>
                      <a:tailEnd type="none" w="med" len="med"/>
                    </a:lnT>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Lease 100,000 sq. ft. for three years</a:t>
                      </a:r>
                      <a:endParaRPr lang="en-US" sz="1600" dirty="0" smtClean="0">
                        <a:latin typeface="+mn-lt"/>
                      </a:endParaRPr>
                    </a:p>
                  </a:txBody>
                  <a:tcPr/>
                </a:tc>
                <a:tc>
                  <a:txBody>
                    <a:bodyPr/>
                    <a:lstStyle/>
                    <a:p>
                      <a:pPr>
                        <a:tabLst>
                          <a:tab pos="1257300" algn="r"/>
                        </a:tabLst>
                      </a:pPr>
                      <a:r>
                        <a:rPr lang="en-US" sz="1600" kern="1200" dirty="0" smtClean="0">
                          <a:solidFill>
                            <a:schemeClr val="tx1"/>
                          </a:solidFill>
                          <a:latin typeface="+mn-lt"/>
                          <a:ea typeface="+mn-ea"/>
                          <a:cs typeface="+mn-cs"/>
                        </a:rPr>
                        <a:t>	$38,364</a:t>
                      </a:r>
                      <a:endParaRPr lang="en-US" sz="160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latin typeface="+mn-lt"/>
                          <a:ea typeface="+mn-ea"/>
                          <a:cs typeface="+mn-cs"/>
                        </a:rPr>
                        <a:t>Flexible lease to use between 60,000 and 100,000 sq. ft.</a:t>
                      </a:r>
                      <a:endParaRPr lang="en-US" sz="1600" dirty="0" smtClean="0">
                        <a:latin typeface="+mn-lt"/>
                      </a:endParaRPr>
                    </a:p>
                  </a:txBody>
                  <a:tcPr>
                    <a:lnB w="28575" cap="flat" cmpd="sng" algn="ctr">
                      <a:solidFill>
                        <a:scrgbClr r="0" g="0" b="0"/>
                      </a:solidFill>
                      <a:prstDash val="solid"/>
                      <a:round/>
                      <a:headEnd type="none" w="med" len="med"/>
                      <a:tailEnd type="none" w="med" len="med"/>
                    </a:lnB>
                  </a:tcPr>
                </a:tc>
                <a:tc>
                  <a:txBody>
                    <a:bodyPr/>
                    <a:lstStyle/>
                    <a:p>
                      <a:pPr>
                        <a:tabLst>
                          <a:tab pos="1257300" algn="r"/>
                        </a:tabLst>
                      </a:pPr>
                      <a:r>
                        <a:rPr lang="en-US" sz="1600" kern="1200" dirty="0" smtClean="0">
                          <a:solidFill>
                            <a:schemeClr val="tx1"/>
                          </a:solidFill>
                          <a:latin typeface="+mn-lt"/>
                          <a:ea typeface="+mn-ea"/>
                          <a:cs typeface="+mn-cs"/>
                        </a:rPr>
                        <a:t>	$46,545</a:t>
                      </a:r>
                      <a:endParaRPr lang="en-US" sz="1600" dirty="0"/>
                    </a:p>
                  </a:txBody>
                  <a:tcPr>
                    <a:lnB w="28575" cap="flat" cmpd="sng" algn="ctr">
                      <a:solidFill>
                        <a:scrgbClr r="0" g="0" b="0"/>
                      </a:solidFill>
                      <a:prstDash val="solid"/>
                      <a:round/>
                      <a:headEnd type="none" w="med" len="med"/>
                      <a:tailEnd type="none" w="med" len="med"/>
                    </a:lnB>
                  </a:tcPr>
                </a:tc>
              </a:tr>
            </a:tbl>
          </a:graphicData>
        </a:graphic>
      </p:graphicFrame>
      <p:sp>
        <p:nvSpPr>
          <p:cNvPr id="7" name="TextBox 6"/>
          <p:cNvSpPr txBox="1">
            <a:spLocks noChangeArrowheads="1"/>
          </p:cNvSpPr>
          <p:nvPr/>
        </p:nvSpPr>
        <p:spPr bwMode="auto">
          <a:xfrm>
            <a:off x="7226300" y="3975100"/>
            <a:ext cx="1009650" cy="307975"/>
          </a:xfrm>
          <a:prstGeom prst="rect">
            <a:avLst/>
          </a:prstGeom>
          <a:noFill/>
          <a:ln w="9525">
            <a:noFill/>
            <a:miter lim="800000"/>
            <a:headEnd/>
            <a:tailEnd/>
          </a:ln>
        </p:spPr>
        <p:txBody>
          <a:bodyPr wrap="none">
            <a:spAutoFit/>
          </a:bodyPr>
          <a:lstStyle/>
          <a:p>
            <a:pPr>
              <a:tabLst>
                <a:tab pos="1435100" algn="r"/>
              </a:tabLst>
            </a:pPr>
            <a:r>
              <a:rPr lang="en-US" sz="1400"/>
              <a:t>Table 6-11</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1000"/>
                                        <p:tgtEl>
                                          <p:spTgt spid="6"/>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US" smtClean="0"/>
              <a:t>Onshore or Offshore</a:t>
            </a:r>
          </a:p>
        </p:txBody>
      </p:sp>
      <p:sp>
        <p:nvSpPr>
          <p:cNvPr id="61442" name="Content Placeholder 2"/>
          <p:cNvSpPr>
            <a:spLocks noGrp="1"/>
          </p:cNvSpPr>
          <p:nvPr>
            <p:ph idx="1"/>
          </p:nvPr>
        </p:nvSpPr>
        <p:spPr/>
        <p:txBody>
          <a:bodyPr/>
          <a:lstStyle/>
          <a:p>
            <a:r>
              <a:rPr lang="en-US" smtClean="0"/>
              <a:t>D-Solar demand in Europe = 100,000 panels per year</a:t>
            </a:r>
          </a:p>
          <a:p>
            <a:r>
              <a:rPr lang="en-US" smtClean="0"/>
              <a:t>Each panel sells for €70</a:t>
            </a:r>
          </a:p>
          <a:p>
            <a:r>
              <a:rPr lang="en-US" smtClean="0"/>
              <a:t>Annual demand may increase by 20 percent with probability 0.8 or decrease by 20 percent with probability 0.2</a:t>
            </a:r>
          </a:p>
          <a:p>
            <a:r>
              <a:rPr lang="en-US" smtClean="0"/>
              <a:t>Build a plant in Europe or China with a rated capacity of 120,000 panels</a:t>
            </a:r>
          </a:p>
        </p:txBody>
      </p:sp>
    </p:spTree>
  </p:cSld>
  <p:clrMapOvr>
    <a:masterClrMapping/>
  </p:clrMapOvr>
  <p:transition spd="slow">
    <p:pull dir="l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US" smtClean="0"/>
              <a:t>D-Solar Decision</a:t>
            </a:r>
          </a:p>
        </p:txBody>
      </p:sp>
      <p:graphicFrame>
        <p:nvGraphicFramePr>
          <p:cNvPr id="4" name="Table 3"/>
          <p:cNvGraphicFramePr>
            <a:graphicFrameLocks noGrp="1"/>
          </p:cNvGraphicFramePr>
          <p:nvPr/>
        </p:nvGraphicFramePr>
        <p:xfrm>
          <a:off x="838200" y="1884363"/>
          <a:ext cx="7442200" cy="1333500"/>
        </p:xfrm>
        <a:graphic>
          <a:graphicData uri="http://schemas.openxmlformats.org/drawingml/2006/table">
            <a:tbl>
              <a:tblPr firstRow="1" bandRow="1">
                <a:tableStyleId>{2D5ABB26-0587-4C30-8999-92F81FD0307C}</a:tableStyleId>
              </a:tblPr>
              <a:tblGrid>
                <a:gridCol w="1822450"/>
                <a:gridCol w="1822450"/>
                <a:gridCol w="215900"/>
                <a:gridCol w="1790700"/>
                <a:gridCol w="1790700"/>
              </a:tblGrid>
              <a:tr h="370840">
                <a:tc gridSpan="2">
                  <a:txBody>
                    <a:bodyPr/>
                    <a:lstStyle/>
                    <a:p>
                      <a:pPr algn="ctr">
                        <a:spcBef>
                          <a:spcPts val="100"/>
                        </a:spcBef>
                      </a:pPr>
                      <a:r>
                        <a:rPr lang="en-US" sz="1600" b="1" kern="1200" dirty="0" smtClean="0">
                          <a:solidFill>
                            <a:schemeClr val="tx1"/>
                          </a:solidFill>
                          <a:latin typeface="+mn-lt"/>
                          <a:ea typeface="+mn-ea"/>
                          <a:cs typeface="+mn-cs"/>
                        </a:rPr>
                        <a:t>European Plant</a:t>
                      </a:r>
                    </a:p>
                  </a:txBody>
                  <a:tcPr>
                    <a:lnB w="28575" cap="flat" cmpd="sng" algn="ctr">
                      <a:solidFill>
                        <a:scrgbClr r="0" g="0" b="0"/>
                      </a:solidFill>
                      <a:prstDash val="solid"/>
                      <a:round/>
                      <a:headEnd type="none" w="med" len="med"/>
                      <a:tailEnd type="none" w="med" len="med"/>
                    </a:lnB>
                  </a:tcPr>
                </a:tc>
                <a:tc hMerge="1">
                  <a:txBody>
                    <a:bodyPr/>
                    <a:lstStyle/>
                    <a:p>
                      <a:endParaRPr lang="en-US" sz="1600" dirty="0"/>
                    </a:p>
                  </a:txBody>
                  <a:tcPr/>
                </a:tc>
                <a:tc>
                  <a:txBody>
                    <a:bodyPr/>
                    <a:lstStyle/>
                    <a:p>
                      <a:pPr algn="ctr">
                        <a:spcBef>
                          <a:spcPts val="100"/>
                        </a:spcBef>
                      </a:pPr>
                      <a:endParaRPr lang="en-US" sz="1600" b="1" dirty="0"/>
                    </a:p>
                  </a:txBody>
                  <a:tcPr/>
                </a:tc>
                <a:tc gridSpan="2">
                  <a:txBody>
                    <a:bodyPr/>
                    <a:lstStyle/>
                    <a:p>
                      <a:pPr algn="ctr">
                        <a:spcBef>
                          <a:spcPts val="100"/>
                        </a:spcBef>
                      </a:pPr>
                      <a:r>
                        <a:rPr lang="en-US" sz="1600" b="1" kern="1200" dirty="0" smtClean="0">
                          <a:solidFill>
                            <a:schemeClr val="tx1"/>
                          </a:solidFill>
                          <a:latin typeface="+mn-lt"/>
                          <a:ea typeface="+mn-ea"/>
                          <a:cs typeface="+mn-cs"/>
                        </a:rPr>
                        <a:t>Chinese Plant	</a:t>
                      </a:r>
                    </a:p>
                  </a:txBody>
                  <a:tcPr>
                    <a:lnB w="28575" cap="flat" cmpd="sng" algn="ctr">
                      <a:solidFill>
                        <a:scrgbClr r="0" g="0" b="0"/>
                      </a:solidFill>
                      <a:prstDash val="solid"/>
                      <a:round/>
                      <a:headEnd type="none" w="med" len="med"/>
                      <a:tailEnd type="none" w="med" len="med"/>
                    </a:lnB>
                  </a:tcPr>
                </a:tc>
                <a:tc hMerge="1">
                  <a:txBody>
                    <a:bodyPr/>
                    <a:lstStyle/>
                    <a:p>
                      <a:endParaRPr lang="en-US" sz="1600" dirty="0"/>
                    </a:p>
                  </a:txBody>
                  <a:tcPr/>
                </a:tc>
              </a:tr>
              <a:tr h="370840">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kern="1200" dirty="0" smtClean="0">
                          <a:solidFill>
                            <a:schemeClr val="tx1"/>
                          </a:solidFill>
                          <a:latin typeface="+mn-lt"/>
                          <a:ea typeface="+mn-ea"/>
                          <a:cs typeface="+mn-cs"/>
                        </a:rPr>
                        <a:t>Fixed Cost</a:t>
                      </a:r>
                    </a:p>
                    <a:p>
                      <a:pPr marL="0" marR="0" indent="0" algn="l" defTabSz="457200" rtl="0" eaLnBrk="1" fontAlgn="auto" latinLnBrk="0" hangingPunct="1">
                        <a:lnSpc>
                          <a:spcPct val="100000"/>
                        </a:lnSpc>
                        <a:spcBef>
                          <a:spcPts val="100"/>
                        </a:spcBef>
                        <a:spcAft>
                          <a:spcPts val="0"/>
                        </a:spcAft>
                        <a:buClrTx/>
                        <a:buSzTx/>
                        <a:buFontTx/>
                        <a:buNone/>
                        <a:tabLst/>
                        <a:defRPr/>
                      </a:pPr>
                      <a:r>
                        <a:rPr lang="en-US" sz="1600" kern="1200" dirty="0" smtClean="0">
                          <a:solidFill>
                            <a:schemeClr val="tx1"/>
                          </a:solidFill>
                          <a:latin typeface="+mn-lt"/>
                          <a:ea typeface="+mn-ea"/>
                          <a:cs typeface="+mn-cs"/>
                        </a:rPr>
                        <a:t>(euro)</a:t>
                      </a:r>
                    </a:p>
                  </a:txBody>
                  <a:tcPr>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kern="1200" dirty="0" smtClean="0">
                          <a:solidFill>
                            <a:schemeClr val="tx1"/>
                          </a:solidFill>
                          <a:latin typeface="+mn-lt"/>
                          <a:ea typeface="+mn-ea"/>
                          <a:cs typeface="+mn-cs"/>
                        </a:rPr>
                        <a:t>Variable Cost</a:t>
                      </a:r>
                    </a:p>
                    <a:p>
                      <a:pPr marL="0" marR="0" indent="0" algn="l" defTabSz="457200" rtl="0" eaLnBrk="1" fontAlgn="auto" latinLnBrk="0" hangingPunct="1">
                        <a:lnSpc>
                          <a:spcPct val="100000"/>
                        </a:lnSpc>
                        <a:spcBef>
                          <a:spcPts val="100"/>
                        </a:spcBef>
                        <a:spcAft>
                          <a:spcPts val="0"/>
                        </a:spcAft>
                        <a:buClrTx/>
                        <a:buSzTx/>
                        <a:buFontTx/>
                        <a:buNone/>
                        <a:tabLst/>
                        <a:defRPr/>
                      </a:pPr>
                      <a:r>
                        <a:rPr lang="en-US" sz="1600" kern="1200" dirty="0" smtClean="0">
                          <a:solidFill>
                            <a:schemeClr val="tx1"/>
                          </a:solidFill>
                          <a:latin typeface="+mn-lt"/>
                          <a:ea typeface="+mn-ea"/>
                          <a:cs typeface="+mn-cs"/>
                        </a:rPr>
                        <a:t>(euro)</a:t>
                      </a:r>
                    </a:p>
                  </a:txBody>
                  <a:tcPr>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spcBef>
                          <a:spcPts val="100"/>
                        </a:spcBef>
                      </a:pPr>
                      <a:endParaRPr lang="en-US" sz="1600" dirty="0"/>
                    </a:p>
                  </a:txBody>
                  <a:tcPr>
                    <a:lnB w="19050" cap="flat" cmpd="sng" algn="ctr">
                      <a:solidFill>
                        <a:scrgbClr r="0" g="0" b="0"/>
                      </a:solidFill>
                      <a:prstDash val="solid"/>
                      <a:round/>
                      <a:headEnd type="none" w="med" len="med"/>
                      <a:tailEnd type="none" w="med" len="med"/>
                    </a:lnB>
                  </a:tcPr>
                </a:tc>
                <a:tc>
                  <a:txBody>
                    <a:bodyPr/>
                    <a:lstStyle/>
                    <a:p>
                      <a:pPr>
                        <a:spcBef>
                          <a:spcPts val="100"/>
                        </a:spcBef>
                      </a:pPr>
                      <a:r>
                        <a:rPr lang="en-US" sz="1600" kern="1200" dirty="0" smtClean="0">
                          <a:solidFill>
                            <a:schemeClr val="tx1"/>
                          </a:solidFill>
                          <a:latin typeface="+mn-lt"/>
                          <a:ea typeface="+mn-ea"/>
                          <a:cs typeface="+mn-cs"/>
                        </a:rPr>
                        <a:t>Fixed Cost</a:t>
                      </a:r>
                    </a:p>
                    <a:p>
                      <a:pPr>
                        <a:spcBef>
                          <a:spcPts val="100"/>
                        </a:spcBef>
                      </a:pPr>
                      <a:r>
                        <a:rPr lang="en-US" sz="1600" kern="1200" dirty="0" smtClean="0">
                          <a:solidFill>
                            <a:schemeClr val="tx1"/>
                          </a:solidFill>
                          <a:latin typeface="+mn-lt"/>
                          <a:ea typeface="+mn-ea"/>
                          <a:cs typeface="+mn-cs"/>
                        </a:rPr>
                        <a:t>(yuan)</a:t>
                      </a:r>
                      <a:endParaRPr lang="en-US" sz="1600" dirty="0"/>
                    </a:p>
                  </a:txBody>
                  <a:tcPr>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kern="1200" dirty="0" smtClean="0">
                          <a:solidFill>
                            <a:schemeClr val="tx1"/>
                          </a:solidFill>
                          <a:latin typeface="+mn-lt"/>
                          <a:ea typeface="+mn-ea"/>
                          <a:cs typeface="+mn-cs"/>
                        </a:rPr>
                        <a:t>Variable Cost</a:t>
                      </a:r>
                    </a:p>
                    <a:p>
                      <a:pPr marL="0" marR="0" indent="0" algn="l" defTabSz="457200" rtl="0" eaLnBrk="1" fontAlgn="auto" latinLnBrk="0" hangingPunct="1">
                        <a:lnSpc>
                          <a:spcPct val="100000"/>
                        </a:lnSpc>
                        <a:spcBef>
                          <a:spcPts val="100"/>
                        </a:spcBef>
                        <a:spcAft>
                          <a:spcPts val="0"/>
                        </a:spcAft>
                        <a:buClrTx/>
                        <a:buSzTx/>
                        <a:buFontTx/>
                        <a:buNone/>
                        <a:tabLst/>
                        <a:defRPr/>
                      </a:pPr>
                      <a:r>
                        <a:rPr lang="en-US" sz="1600" kern="1200" dirty="0" smtClean="0">
                          <a:solidFill>
                            <a:schemeClr val="tx1"/>
                          </a:solidFill>
                          <a:latin typeface="+mn-lt"/>
                          <a:ea typeface="+mn-ea"/>
                          <a:cs typeface="+mn-cs"/>
                        </a:rPr>
                        <a:t>(yuan)</a:t>
                      </a:r>
                    </a:p>
                  </a:txBody>
                  <a:tcPr>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r>
              <a:tr h="370840">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kern="1200" dirty="0" smtClean="0">
                          <a:solidFill>
                            <a:schemeClr val="tx1"/>
                          </a:solidFill>
                          <a:latin typeface="+mn-lt"/>
                          <a:ea typeface="+mn-ea"/>
                          <a:cs typeface="+mn-cs"/>
                        </a:rPr>
                        <a:t>1 million/year	</a:t>
                      </a:r>
                      <a:endParaRPr lang="en-US" sz="1600" dirty="0" smtClean="0"/>
                    </a:p>
                  </a:txBody>
                  <a:tcPr>
                    <a:lnT w="1905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kern="1200" dirty="0" smtClean="0">
                          <a:solidFill>
                            <a:schemeClr val="tx1"/>
                          </a:solidFill>
                          <a:latin typeface="+mn-lt"/>
                          <a:ea typeface="+mn-ea"/>
                          <a:cs typeface="+mn-cs"/>
                        </a:rPr>
                        <a:t>40/panel</a:t>
                      </a:r>
                      <a:endParaRPr lang="en-US" sz="1600" dirty="0" smtClean="0"/>
                    </a:p>
                  </a:txBody>
                  <a:tcPr>
                    <a:lnT w="1905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a:txBody>
                    <a:bodyPr/>
                    <a:lstStyle/>
                    <a:p>
                      <a:pPr>
                        <a:spcBef>
                          <a:spcPts val="100"/>
                        </a:spcBef>
                      </a:pPr>
                      <a:endParaRPr lang="en-US" sz="1600" dirty="0"/>
                    </a:p>
                  </a:txBody>
                  <a:tcPr>
                    <a:lnT w="1905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kern="1200" dirty="0" smtClean="0">
                          <a:solidFill>
                            <a:schemeClr val="tx1"/>
                          </a:solidFill>
                          <a:latin typeface="+mn-lt"/>
                          <a:ea typeface="+mn-ea"/>
                          <a:cs typeface="+mn-cs"/>
                        </a:rPr>
                        <a:t>8 million/year</a:t>
                      </a:r>
                      <a:endParaRPr lang="en-US" sz="1600" dirty="0" smtClean="0"/>
                    </a:p>
                  </a:txBody>
                  <a:tcPr>
                    <a:lnT w="1905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kern="1200" dirty="0" smtClean="0">
                          <a:solidFill>
                            <a:schemeClr val="tx1"/>
                          </a:solidFill>
                          <a:latin typeface="+mn-lt"/>
                          <a:ea typeface="+mn-ea"/>
                          <a:cs typeface="+mn-cs"/>
                        </a:rPr>
                        <a:t>340/panel</a:t>
                      </a:r>
                      <a:endParaRPr lang="en-US" sz="1600" dirty="0" smtClean="0"/>
                    </a:p>
                  </a:txBody>
                  <a:tcPr>
                    <a:lnT w="1905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r>
            </a:tbl>
          </a:graphicData>
        </a:graphic>
      </p:graphicFrame>
      <p:sp>
        <p:nvSpPr>
          <p:cNvPr id="5" name="TextBox 4"/>
          <p:cNvSpPr txBox="1">
            <a:spLocks noChangeArrowheads="1"/>
          </p:cNvSpPr>
          <p:nvPr/>
        </p:nvSpPr>
        <p:spPr bwMode="auto">
          <a:xfrm>
            <a:off x="7251700" y="3352800"/>
            <a:ext cx="1022350" cy="307975"/>
          </a:xfrm>
          <a:prstGeom prst="rect">
            <a:avLst/>
          </a:prstGeom>
          <a:noFill/>
          <a:ln w="9525">
            <a:noFill/>
            <a:miter lim="800000"/>
            <a:headEnd/>
            <a:tailEnd/>
          </a:ln>
        </p:spPr>
        <p:txBody>
          <a:bodyPr wrap="none">
            <a:spAutoFit/>
          </a:bodyPr>
          <a:lstStyle/>
          <a:p>
            <a:pPr>
              <a:tabLst>
                <a:tab pos="1435100" algn="r"/>
              </a:tabLst>
            </a:pPr>
            <a:r>
              <a:rPr lang="en-US" sz="1400"/>
              <a:t>Table 6-12</a:t>
            </a:r>
          </a:p>
        </p:txBody>
      </p:sp>
      <p:graphicFrame>
        <p:nvGraphicFramePr>
          <p:cNvPr id="7" name="Table 6"/>
          <p:cNvGraphicFramePr>
            <a:graphicFrameLocks noGrp="1"/>
          </p:cNvGraphicFramePr>
          <p:nvPr/>
        </p:nvGraphicFramePr>
        <p:xfrm>
          <a:off x="838200" y="4132263"/>
          <a:ext cx="7442200" cy="1112837"/>
        </p:xfrm>
        <a:graphic>
          <a:graphicData uri="http://schemas.openxmlformats.org/drawingml/2006/table">
            <a:tbl>
              <a:tblPr firstRow="1" bandRow="1">
                <a:tableStyleId>{2D5ABB26-0587-4C30-8999-92F81FD0307C}</a:tableStyleId>
              </a:tblPr>
              <a:tblGrid>
                <a:gridCol w="1822450"/>
                <a:gridCol w="1822450"/>
                <a:gridCol w="215900"/>
                <a:gridCol w="1790700"/>
                <a:gridCol w="1790700"/>
              </a:tblGrid>
              <a:tr h="370840">
                <a:tc gridSpan="2">
                  <a:txBody>
                    <a:bodyPr/>
                    <a:lstStyle/>
                    <a:p>
                      <a:pPr algn="ctr">
                        <a:spcBef>
                          <a:spcPts val="100"/>
                        </a:spcBef>
                      </a:pPr>
                      <a:r>
                        <a:rPr lang="en-US" sz="1600" b="1" kern="1200" dirty="0" smtClean="0">
                          <a:solidFill>
                            <a:schemeClr val="tx1"/>
                          </a:solidFill>
                          <a:latin typeface="+mn-lt"/>
                          <a:ea typeface="+mn-ea"/>
                          <a:cs typeface="+mn-cs"/>
                        </a:rPr>
                        <a:t>Period 1</a:t>
                      </a:r>
                    </a:p>
                  </a:txBody>
                  <a:tcPr>
                    <a:lnB w="28575" cap="flat" cmpd="sng" algn="ctr">
                      <a:solidFill>
                        <a:scrgbClr r="0" g="0" b="0"/>
                      </a:solidFill>
                      <a:prstDash val="solid"/>
                      <a:round/>
                      <a:headEnd type="none" w="med" len="med"/>
                      <a:tailEnd type="none" w="med" len="med"/>
                    </a:lnB>
                  </a:tcPr>
                </a:tc>
                <a:tc hMerge="1">
                  <a:txBody>
                    <a:bodyPr/>
                    <a:lstStyle/>
                    <a:p>
                      <a:endParaRPr lang="en-US" sz="1600" dirty="0"/>
                    </a:p>
                  </a:txBody>
                  <a:tcPr/>
                </a:tc>
                <a:tc>
                  <a:txBody>
                    <a:bodyPr/>
                    <a:lstStyle/>
                    <a:p>
                      <a:pPr algn="ctr">
                        <a:spcBef>
                          <a:spcPts val="100"/>
                        </a:spcBef>
                      </a:pPr>
                      <a:endParaRPr lang="en-US" sz="1600" b="1" dirty="0"/>
                    </a:p>
                  </a:txBody>
                  <a:tcPr/>
                </a:tc>
                <a:tc gridSpan="2">
                  <a:txBody>
                    <a:bodyPr/>
                    <a:lstStyle/>
                    <a:p>
                      <a:pPr algn="ctr">
                        <a:spcBef>
                          <a:spcPts val="100"/>
                        </a:spcBef>
                      </a:pPr>
                      <a:r>
                        <a:rPr lang="en-US" sz="1600" b="1" kern="1200" dirty="0" smtClean="0">
                          <a:solidFill>
                            <a:schemeClr val="tx1"/>
                          </a:solidFill>
                          <a:latin typeface="+mn-lt"/>
                          <a:ea typeface="+mn-ea"/>
                          <a:cs typeface="+mn-cs"/>
                        </a:rPr>
                        <a:t>Period</a:t>
                      </a:r>
                      <a:r>
                        <a:rPr lang="en-US" sz="1600" b="1" kern="1200" baseline="0" dirty="0" smtClean="0">
                          <a:solidFill>
                            <a:schemeClr val="tx1"/>
                          </a:solidFill>
                          <a:latin typeface="+mn-lt"/>
                          <a:ea typeface="+mn-ea"/>
                          <a:cs typeface="+mn-cs"/>
                        </a:rPr>
                        <a:t> 2</a:t>
                      </a:r>
                      <a:r>
                        <a:rPr lang="en-US" sz="1600" b="1" kern="1200" dirty="0" smtClean="0">
                          <a:solidFill>
                            <a:schemeClr val="tx1"/>
                          </a:solidFill>
                          <a:latin typeface="+mn-lt"/>
                          <a:ea typeface="+mn-ea"/>
                          <a:cs typeface="+mn-cs"/>
                        </a:rPr>
                        <a:t>	</a:t>
                      </a:r>
                    </a:p>
                  </a:txBody>
                  <a:tcPr>
                    <a:lnB w="28575" cap="flat" cmpd="sng" algn="ctr">
                      <a:solidFill>
                        <a:scrgbClr r="0" g="0" b="0"/>
                      </a:solidFill>
                      <a:prstDash val="solid"/>
                      <a:round/>
                      <a:headEnd type="none" w="med" len="med"/>
                      <a:tailEnd type="none" w="med" len="med"/>
                    </a:lnB>
                  </a:tcPr>
                </a:tc>
                <a:tc hMerge="1">
                  <a:txBody>
                    <a:bodyPr/>
                    <a:lstStyle/>
                    <a:p>
                      <a:endParaRPr lang="en-US" sz="1600" dirty="0"/>
                    </a:p>
                  </a:txBody>
                  <a:tcPr/>
                </a:tc>
              </a:tr>
              <a:tr h="370840">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b="1" kern="1200" dirty="0" smtClean="0">
                          <a:solidFill>
                            <a:schemeClr val="tx1"/>
                          </a:solidFill>
                          <a:latin typeface="+mn-lt"/>
                          <a:ea typeface="+mn-ea"/>
                          <a:cs typeface="+mn-cs"/>
                        </a:rPr>
                        <a:t>Demand</a:t>
                      </a:r>
                    </a:p>
                  </a:txBody>
                  <a:tcPr>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b="1" kern="1200" dirty="0" smtClean="0">
                          <a:solidFill>
                            <a:schemeClr val="tx1"/>
                          </a:solidFill>
                          <a:latin typeface="+mn-lt"/>
                          <a:ea typeface="+mn-ea"/>
                          <a:cs typeface="+mn-cs"/>
                        </a:rPr>
                        <a:t>Exchange Rate</a:t>
                      </a:r>
                    </a:p>
                  </a:txBody>
                  <a:tcPr>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spcBef>
                          <a:spcPts val="100"/>
                        </a:spcBef>
                      </a:pPr>
                      <a:endParaRPr lang="en-US" sz="1600" b="1" dirty="0"/>
                    </a:p>
                  </a:txBody>
                  <a:tcPr>
                    <a:lnB w="1905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b="1" kern="1200" dirty="0" smtClean="0">
                          <a:solidFill>
                            <a:schemeClr val="tx1"/>
                          </a:solidFill>
                          <a:latin typeface="+mn-lt"/>
                          <a:ea typeface="+mn-ea"/>
                          <a:cs typeface="+mn-cs"/>
                        </a:rPr>
                        <a:t>Demand</a:t>
                      </a:r>
                    </a:p>
                  </a:txBody>
                  <a:tcPr>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b="1" kern="1200" dirty="0" smtClean="0">
                          <a:solidFill>
                            <a:schemeClr val="tx1"/>
                          </a:solidFill>
                          <a:latin typeface="+mn-lt"/>
                          <a:ea typeface="+mn-ea"/>
                          <a:cs typeface="+mn-cs"/>
                        </a:rPr>
                        <a:t>Exchange Rate</a:t>
                      </a:r>
                    </a:p>
                  </a:txBody>
                  <a:tcPr>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r>
              <a:tr h="370840">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kern="1200" dirty="0" smtClean="0">
                          <a:solidFill>
                            <a:schemeClr val="tx1"/>
                          </a:solidFill>
                          <a:latin typeface="+mn-lt"/>
                          <a:ea typeface="+mn-ea"/>
                          <a:cs typeface="+mn-cs"/>
                        </a:rPr>
                        <a:t>112,000</a:t>
                      </a:r>
                      <a:endParaRPr lang="en-US" sz="1600" dirty="0" smtClean="0"/>
                    </a:p>
                  </a:txBody>
                  <a:tcPr>
                    <a:lnT w="1905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kern="1200" dirty="0" smtClean="0">
                          <a:solidFill>
                            <a:schemeClr val="tx1"/>
                          </a:solidFill>
                          <a:latin typeface="+mn-lt"/>
                          <a:ea typeface="+mn-ea"/>
                          <a:cs typeface="+mn-cs"/>
                        </a:rPr>
                        <a:t>8.64 </a:t>
                      </a:r>
                      <a:r>
                        <a:rPr lang="en-US" sz="1600" dirty="0" smtClean="0"/>
                        <a:t>yuan/euro</a:t>
                      </a:r>
                    </a:p>
                  </a:txBody>
                  <a:tcPr>
                    <a:lnT w="1905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a:txBody>
                    <a:bodyPr/>
                    <a:lstStyle/>
                    <a:p>
                      <a:pPr>
                        <a:spcBef>
                          <a:spcPts val="100"/>
                        </a:spcBef>
                      </a:pPr>
                      <a:endParaRPr lang="en-US" sz="1600" dirty="0"/>
                    </a:p>
                  </a:txBody>
                  <a:tcPr>
                    <a:lnT w="1905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kern="1200" dirty="0" smtClean="0">
                          <a:solidFill>
                            <a:schemeClr val="tx1"/>
                          </a:solidFill>
                          <a:latin typeface="+mn-lt"/>
                          <a:ea typeface="+mn-ea"/>
                          <a:cs typeface="+mn-cs"/>
                        </a:rPr>
                        <a:t>125,440</a:t>
                      </a:r>
                      <a:endParaRPr lang="en-US" sz="1600" dirty="0" smtClean="0"/>
                    </a:p>
                  </a:txBody>
                  <a:tcPr>
                    <a:lnT w="1905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100"/>
                        </a:spcBef>
                        <a:spcAft>
                          <a:spcPts val="0"/>
                        </a:spcAft>
                        <a:buClrTx/>
                        <a:buSzTx/>
                        <a:buFontTx/>
                        <a:buNone/>
                        <a:tabLst/>
                        <a:defRPr/>
                      </a:pPr>
                      <a:r>
                        <a:rPr lang="en-US" sz="1600" kern="1200" dirty="0" smtClean="0">
                          <a:solidFill>
                            <a:schemeClr val="tx1"/>
                          </a:solidFill>
                          <a:latin typeface="+mn-lt"/>
                          <a:ea typeface="+mn-ea"/>
                          <a:cs typeface="+mn-cs"/>
                        </a:rPr>
                        <a:t>8.2944 </a:t>
                      </a:r>
                      <a:r>
                        <a:rPr lang="en-US" sz="1600" dirty="0" smtClean="0"/>
                        <a:t>yuan/euro</a:t>
                      </a:r>
                    </a:p>
                  </a:txBody>
                  <a:tcPr>
                    <a:lnT w="1905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r>
            </a:tbl>
          </a:graphicData>
        </a:graphic>
      </p:graphicFrame>
      <p:sp>
        <p:nvSpPr>
          <p:cNvPr id="8" name="TextBox 7"/>
          <p:cNvSpPr txBox="1">
            <a:spLocks noChangeArrowheads="1"/>
          </p:cNvSpPr>
          <p:nvPr/>
        </p:nvSpPr>
        <p:spPr bwMode="auto">
          <a:xfrm>
            <a:off x="7251700" y="5461000"/>
            <a:ext cx="1022350" cy="307975"/>
          </a:xfrm>
          <a:prstGeom prst="rect">
            <a:avLst/>
          </a:prstGeom>
          <a:noFill/>
          <a:ln w="9525">
            <a:noFill/>
            <a:miter lim="800000"/>
            <a:headEnd/>
            <a:tailEnd/>
          </a:ln>
        </p:spPr>
        <p:txBody>
          <a:bodyPr wrap="none">
            <a:spAutoFit/>
          </a:bodyPr>
          <a:lstStyle/>
          <a:p>
            <a:pPr>
              <a:tabLst>
                <a:tab pos="1435100" algn="r"/>
              </a:tabLst>
            </a:pPr>
            <a:r>
              <a:rPr lang="en-US" sz="1400"/>
              <a:t>Table 6-13</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par>
                          <p:cTn id="12" fill="hold">
                            <p:stCondLst>
                              <p:cond delay="3000"/>
                            </p:stCondLst>
                            <p:childTnLst>
                              <p:par>
                                <p:cTn id="13" presetID="18" presetClass="entr" presetSubtype="6" fill="hold" nodeType="afterEffect">
                                  <p:stCondLst>
                                    <p:cond delay="1000"/>
                                  </p:stCondLst>
                                  <p:childTnLst>
                                    <p:set>
                                      <p:cBhvr>
                                        <p:cTn id="14" dur="1" fill="hold">
                                          <p:stCondLst>
                                            <p:cond delay="0"/>
                                          </p:stCondLst>
                                        </p:cTn>
                                        <p:tgtEl>
                                          <p:spTgt spid="7"/>
                                        </p:tgtEl>
                                        <p:attrNameLst>
                                          <p:attrName>style.visibility</p:attrName>
                                        </p:attrNameLst>
                                      </p:cBhvr>
                                      <p:to>
                                        <p:strVal val="visible"/>
                                      </p:to>
                                    </p:set>
                                    <p:animEffect transition="in" filter="strips(downRight)">
                                      <p:cBhvr>
                                        <p:cTn id="15" dur="1000"/>
                                        <p:tgtEl>
                                          <p:spTgt spid="7"/>
                                        </p:tgtEl>
                                      </p:cBhvr>
                                    </p:animEffect>
                                  </p:childTnLst>
                                </p:cTn>
                              </p:par>
                            </p:childTnLst>
                          </p:cTn>
                        </p:par>
                        <p:par>
                          <p:cTn id="16" fill="hold">
                            <p:stCondLst>
                              <p:cond delay="50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r>
              <a:rPr lang="en-US" smtClean="0"/>
              <a:t>D-Solar Decision</a:t>
            </a:r>
          </a:p>
        </p:txBody>
      </p:sp>
      <p:sp>
        <p:nvSpPr>
          <p:cNvPr id="6" name="TextBox 5"/>
          <p:cNvSpPr txBox="1">
            <a:spLocks noChangeArrowheads="1"/>
          </p:cNvSpPr>
          <p:nvPr/>
        </p:nvSpPr>
        <p:spPr bwMode="auto">
          <a:xfrm>
            <a:off x="711200" y="1285875"/>
            <a:ext cx="7734300" cy="5062538"/>
          </a:xfrm>
          <a:prstGeom prst="rect">
            <a:avLst/>
          </a:prstGeom>
          <a:noFill/>
          <a:ln w="9525">
            <a:noFill/>
            <a:miter lim="800000"/>
            <a:headEnd/>
            <a:tailEnd/>
          </a:ln>
        </p:spPr>
        <p:txBody>
          <a:bodyPr>
            <a:spAutoFit/>
          </a:bodyPr>
          <a:lstStyle/>
          <a:p>
            <a:pPr marL="285750" indent="-285750">
              <a:spcAft>
                <a:spcPts val="600"/>
              </a:spcAft>
              <a:buSzPct val="150000"/>
              <a:buFont typeface="Arial" charset="0"/>
              <a:buChar char="•"/>
            </a:pPr>
            <a:r>
              <a:rPr lang="en-US" sz="2400"/>
              <a:t>European plant has greater volume flexibility</a:t>
            </a:r>
          </a:p>
          <a:p>
            <a:pPr marL="285750" indent="-285750">
              <a:spcAft>
                <a:spcPts val="600"/>
              </a:spcAft>
              <a:buSzPct val="150000"/>
              <a:buFont typeface="Arial" charset="0"/>
              <a:buChar char="•"/>
            </a:pPr>
            <a:r>
              <a:rPr lang="en-US" sz="2400"/>
              <a:t>Increase or decrease production between 60,000 to 150,000 panels</a:t>
            </a:r>
          </a:p>
          <a:p>
            <a:pPr marL="285750" indent="-285750">
              <a:spcAft>
                <a:spcPts val="600"/>
              </a:spcAft>
              <a:buSzPct val="150000"/>
              <a:buFont typeface="Arial" charset="0"/>
              <a:buChar char="•"/>
            </a:pPr>
            <a:r>
              <a:rPr lang="en-US" sz="2400"/>
              <a:t>Chinese plant has limited volume flexibility</a:t>
            </a:r>
          </a:p>
          <a:p>
            <a:pPr marL="285750" indent="-285750">
              <a:spcAft>
                <a:spcPts val="600"/>
              </a:spcAft>
              <a:buSzPct val="150000"/>
              <a:buFont typeface="Arial" charset="0"/>
              <a:buChar char="•"/>
            </a:pPr>
            <a:r>
              <a:rPr lang="en-US" sz="2400"/>
              <a:t>Can produce between 100,000 and 130,000 panels</a:t>
            </a:r>
          </a:p>
          <a:p>
            <a:pPr marL="285750" indent="-285750">
              <a:spcAft>
                <a:spcPts val="600"/>
              </a:spcAft>
              <a:buSzPct val="150000"/>
              <a:buFont typeface="Arial" charset="0"/>
              <a:buChar char="•"/>
            </a:pPr>
            <a:r>
              <a:rPr lang="en-US" sz="2400"/>
              <a:t>Chinese plant will have a variable cost for 100,000 panels and will lose sales if demand increases above 130,000 panels</a:t>
            </a:r>
          </a:p>
          <a:p>
            <a:pPr marL="285750" indent="-285750">
              <a:spcAft>
                <a:spcPts val="600"/>
              </a:spcAft>
              <a:buSzPct val="150000"/>
              <a:buFont typeface="Arial" charset="0"/>
              <a:buChar char="•"/>
            </a:pPr>
            <a:r>
              <a:rPr lang="en-US" sz="2400"/>
              <a:t>Yuan, currently 9 yuan/euro, expected to rise 10%, probability of 0.7 or drop 10%, probability of 0.3</a:t>
            </a:r>
          </a:p>
          <a:p>
            <a:pPr marL="285750" indent="-285750">
              <a:spcAft>
                <a:spcPts val="600"/>
              </a:spcAft>
              <a:buSzPct val="150000"/>
              <a:buFont typeface="Arial" charset="0"/>
              <a:buChar char="•"/>
            </a:pPr>
            <a:r>
              <a:rPr lang="en-US" sz="2400"/>
              <a:t>Sourcing decision over the next three years</a:t>
            </a:r>
          </a:p>
          <a:p>
            <a:pPr marL="285750" indent="-285750">
              <a:spcAft>
                <a:spcPts val="600"/>
              </a:spcAft>
              <a:buSzPct val="150000"/>
              <a:buFont typeface="Arial" charset="0"/>
              <a:buChar char="•"/>
            </a:pPr>
            <a:r>
              <a:rPr lang="en-US" sz="2400"/>
              <a:t>Discount rate </a:t>
            </a:r>
            <a:r>
              <a:rPr lang="en-US" sz="2400" i="1">
                <a:latin typeface="Times New Roman" pitchFamily="18" charset="0"/>
                <a:cs typeface="Times New Roman" pitchFamily="18" charset="0"/>
              </a:rPr>
              <a:t>k</a:t>
            </a:r>
            <a:r>
              <a:rPr lang="en-US" sz="2400" i="1"/>
              <a:t> =</a:t>
            </a:r>
            <a:r>
              <a:rPr lang="en-US" sz="2400"/>
              <a:t> 0.1</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r>
              <a:rPr lang="en-US" smtClean="0"/>
              <a:t>D-Solar Decision</a:t>
            </a:r>
          </a:p>
        </p:txBody>
      </p:sp>
      <p:sp>
        <p:nvSpPr>
          <p:cNvPr id="6" name="TextBox 5"/>
          <p:cNvSpPr txBox="1">
            <a:spLocks noChangeArrowheads="1"/>
          </p:cNvSpPr>
          <p:nvPr/>
        </p:nvSpPr>
        <p:spPr bwMode="auto">
          <a:xfrm>
            <a:off x="711200" y="1273175"/>
            <a:ext cx="7734300" cy="1076325"/>
          </a:xfrm>
          <a:prstGeom prst="rect">
            <a:avLst/>
          </a:prstGeom>
          <a:noFill/>
          <a:ln w="9525">
            <a:noFill/>
            <a:miter lim="800000"/>
            <a:headEnd/>
            <a:tailEnd/>
          </a:ln>
        </p:spPr>
        <p:txBody>
          <a:bodyPr>
            <a:spAutoFit/>
          </a:bodyPr>
          <a:lstStyle/>
          <a:p>
            <a:pPr>
              <a:spcAft>
                <a:spcPts val="600"/>
              </a:spcAft>
              <a:buSzPct val="150000"/>
            </a:pPr>
            <a:r>
              <a:rPr lang="en-US"/>
              <a:t>Period 0 profits = 100,000 x 70 – 1,000,000 – 100,000 x 40 = €2,000,000</a:t>
            </a:r>
          </a:p>
          <a:p>
            <a:pPr>
              <a:spcAft>
                <a:spcPts val="600"/>
              </a:spcAft>
              <a:buSzPct val="150000"/>
            </a:pPr>
            <a:r>
              <a:rPr lang="en-US"/>
              <a:t>Period 1 profits = 112,000 x 70 – 1,000,000 – 112,000 x 40 = €2,360,000 </a:t>
            </a:r>
          </a:p>
          <a:p>
            <a:pPr>
              <a:spcAft>
                <a:spcPts val="600"/>
              </a:spcAft>
              <a:buSzPct val="150000"/>
            </a:pPr>
            <a:r>
              <a:rPr lang="en-US"/>
              <a:t>Period 2 profits = 125,440 x 70 – 1,000,000 – 125,440 x 40 = €2,763,200</a:t>
            </a:r>
          </a:p>
        </p:txBody>
      </p:sp>
      <p:sp>
        <p:nvSpPr>
          <p:cNvPr id="3" name="TextBox 2"/>
          <p:cNvSpPr txBox="1">
            <a:spLocks noChangeArrowheads="1"/>
          </p:cNvSpPr>
          <p:nvPr/>
        </p:nvSpPr>
        <p:spPr bwMode="auto">
          <a:xfrm>
            <a:off x="1295400" y="2362200"/>
            <a:ext cx="6540500" cy="1000125"/>
          </a:xfrm>
          <a:prstGeom prst="rect">
            <a:avLst/>
          </a:prstGeom>
          <a:noFill/>
          <a:ln w="9525">
            <a:noFill/>
            <a:miter lim="800000"/>
            <a:headEnd/>
            <a:tailEnd/>
          </a:ln>
        </p:spPr>
        <p:txBody>
          <a:bodyPr>
            <a:spAutoFit/>
          </a:bodyPr>
          <a:lstStyle/>
          <a:p>
            <a:pPr>
              <a:tabLst>
                <a:tab pos="3225800" algn="l"/>
              </a:tabLst>
            </a:pPr>
            <a:r>
              <a:rPr lang="en-US"/>
              <a:t>Expected profit from onshoring	= 2,000,000 + 2,360,000/1.1 +</a:t>
            </a:r>
          </a:p>
          <a:p>
            <a:pPr>
              <a:spcAft>
                <a:spcPts val="600"/>
              </a:spcAft>
              <a:tabLst>
                <a:tab pos="3225800" algn="l"/>
              </a:tabLst>
            </a:pPr>
            <a:r>
              <a:rPr lang="en-US"/>
              <a:t>	   2,763,200/1.21 </a:t>
            </a:r>
          </a:p>
          <a:p>
            <a:pPr>
              <a:spcAft>
                <a:spcPts val="600"/>
              </a:spcAft>
              <a:tabLst>
                <a:tab pos="3225800" algn="l"/>
              </a:tabLst>
            </a:pPr>
            <a:r>
              <a:rPr lang="en-US"/>
              <a:t>	= €6,429,091</a:t>
            </a:r>
          </a:p>
        </p:txBody>
      </p:sp>
      <p:sp>
        <p:nvSpPr>
          <p:cNvPr id="7" name="TextBox 6"/>
          <p:cNvSpPr txBox="1">
            <a:spLocks noChangeArrowheads="1"/>
          </p:cNvSpPr>
          <p:nvPr/>
        </p:nvSpPr>
        <p:spPr bwMode="auto">
          <a:xfrm>
            <a:off x="711200" y="3560763"/>
            <a:ext cx="8064500" cy="1908175"/>
          </a:xfrm>
          <a:prstGeom prst="rect">
            <a:avLst/>
          </a:prstGeom>
          <a:noFill/>
          <a:ln w="9525">
            <a:noFill/>
            <a:miter lim="800000"/>
            <a:headEnd/>
            <a:tailEnd/>
          </a:ln>
        </p:spPr>
        <p:txBody>
          <a:bodyPr>
            <a:spAutoFit/>
          </a:bodyPr>
          <a:lstStyle/>
          <a:p>
            <a:pPr>
              <a:tabLst>
                <a:tab pos="1612900" algn="l"/>
              </a:tabLst>
            </a:pPr>
            <a:r>
              <a:rPr lang="en-US"/>
              <a:t>Period 0 profits	= 100,000 x 70 – 8,000,000/9 – 100,000 x 340/9 </a:t>
            </a:r>
          </a:p>
          <a:p>
            <a:pPr>
              <a:spcAft>
                <a:spcPts val="600"/>
              </a:spcAft>
              <a:tabLst>
                <a:tab pos="1612900" algn="l"/>
              </a:tabLst>
            </a:pPr>
            <a:r>
              <a:rPr lang="en-US"/>
              <a:t>	= €2,333,333</a:t>
            </a:r>
          </a:p>
          <a:p>
            <a:pPr>
              <a:tabLst>
                <a:tab pos="1612900" algn="l"/>
              </a:tabLst>
            </a:pPr>
            <a:r>
              <a:rPr lang="en-US"/>
              <a:t>Period 1 profits	= 112,000 x 70 – 8,000,000/8.64 – 112,000 x 340/8.64</a:t>
            </a:r>
          </a:p>
          <a:p>
            <a:pPr>
              <a:spcAft>
                <a:spcPts val="600"/>
              </a:spcAft>
              <a:tabLst>
                <a:tab pos="1612900" algn="l"/>
              </a:tabLst>
            </a:pPr>
            <a:r>
              <a:rPr lang="en-US"/>
              <a:t>	= €2,506,667 </a:t>
            </a:r>
          </a:p>
          <a:p>
            <a:pPr>
              <a:tabLst>
                <a:tab pos="1612900" algn="l"/>
              </a:tabLst>
            </a:pPr>
            <a:r>
              <a:rPr lang="en-US"/>
              <a:t>Period 2 profits	= 125,440 x 70 – 8,000,000/7.9524 – 125,440 x 340/7.9524	= €2,674,319</a:t>
            </a:r>
          </a:p>
        </p:txBody>
      </p:sp>
      <p:sp>
        <p:nvSpPr>
          <p:cNvPr id="8" name="TextBox 7"/>
          <p:cNvSpPr txBox="1">
            <a:spLocks noChangeArrowheads="1"/>
          </p:cNvSpPr>
          <p:nvPr/>
        </p:nvSpPr>
        <p:spPr bwMode="auto">
          <a:xfrm>
            <a:off x="1371600" y="5435600"/>
            <a:ext cx="6819900" cy="1000125"/>
          </a:xfrm>
          <a:prstGeom prst="rect">
            <a:avLst/>
          </a:prstGeom>
          <a:noFill/>
          <a:ln w="9525">
            <a:noFill/>
            <a:miter lim="800000"/>
            <a:headEnd/>
            <a:tailEnd/>
          </a:ln>
        </p:spPr>
        <p:txBody>
          <a:bodyPr>
            <a:spAutoFit/>
          </a:bodyPr>
          <a:lstStyle/>
          <a:p>
            <a:pPr>
              <a:tabLst>
                <a:tab pos="3314700" algn="l"/>
              </a:tabLst>
            </a:pPr>
            <a:r>
              <a:rPr lang="en-US"/>
              <a:t>Expected profit from </a:t>
            </a:r>
            <a:r>
              <a:rPr lang="cs-CZ"/>
              <a:t>off-shoring	= 2,333,333 + 2,506,667/1.1 +</a:t>
            </a:r>
          </a:p>
          <a:p>
            <a:pPr>
              <a:spcAft>
                <a:spcPts val="600"/>
              </a:spcAft>
              <a:tabLst>
                <a:tab pos="3314700" algn="l"/>
              </a:tabLst>
            </a:pPr>
            <a:r>
              <a:rPr lang="cs-CZ"/>
              <a:t>	   2,674,319/1.21 </a:t>
            </a:r>
          </a:p>
          <a:p>
            <a:pPr>
              <a:spcAft>
                <a:spcPts val="600"/>
              </a:spcAft>
              <a:tabLst>
                <a:tab pos="3314700" algn="l"/>
              </a:tabLst>
            </a:pPr>
            <a:r>
              <a:rPr lang="cs-CZ"/>
              <a:t>	= €6,822,302</a:t>
            </a:r>
            <a:endParaRPr lang="en-US"/>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1000"/>
                                        <p:tgtEl>
                                          <p:spTgt spid="6"/>
                                        </p:tgtEl>
                                      </p:cBhvr>
                                    </p:animEffect>
                                  </p:childTnLst>
                                </p:cTn>
                              </p:par>
                            </p:childTnLst>
                          </p:cTn>
                        </p:par>
                        <p:par>
                          <p:cTn id="8" fill="hold">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strips(downRight)">
                                      <p:cBhvr>
                                        <p:cTn id="11" dur="1000"/>
                                        <p:tgtEl>
                                          <p:spTgt spid="3"/>
                                        </p:tgtEl>
                                      </p:cBhvr>
                                    </p:animEffect>
                                  </p:childTnLst>
                                </p:cTn>
                              </p:par>
                            </p:childTnLst>
                          </p:cTn>
                        </p:par>
                        <p:par>
                          <p:cTn id="12" fill="hold">
                            <p:stCondLst>
                              <p:cond delay="4000"/>
                            </p:stCondLst>
                            <p:childTnLst>
                              <p:par>
                                <p:cTn id="13" presetID="18" presetClass="entr" presetSubtype="6" fill="hold" grpId="0" nodeType="afterEffect">
                                  <p:stCondLst>
                                    <p:cond delay="2000"/>
                                  </p:stCondLst>
                                  <p:childTnLst>
                                    <p:set>
                                      <p:cBhvr>
                                        <p:cTn id="14" dur="1" fill="hold">
                                          <p:stCondLst>
                                            <p:cond delay="0"/>
                                          </p:stCondLst>
                                        </p:cTn>
                                        <p:tgtEl>
                                          <p:spTgt spid="7"/>
                                        </p:tgtEl>
                                        <p:attrNameLst>
                                          <p:attrName>style.visibility</p:attrName>
                                        </p:attrNameLst>
                                      </p:cBhvr>
                                      <p:to>
                                        <p:strVal val="visible"/>
                                      </p:to>
                                    </p:set>
                                    <p:animEffect transition="in" filter="strips(downRight)">
                                      <p:cBhvr>
                                        <p:cTn id="15" dur="1000"/>
                                        <p:tgtEl>
                                          <p:spTgt spid="7"/>
                                        </p:tgtEl>
                                      </p:cBhvr>
                                    </p:animEffect>
                                  </p:childTnLst>
                                </p:cTn>
                              </p:par>
                            </p:childTnLst>
                          </p:cTn>
                        </p:par>
                        <p:par>
                          <p:cTn id="16" fill="hold">
                            <p:stCondLst>
                              <p:cond delay="7000"/>
                            </p:stCondLst>
                            <p:childTnLst>
                              <p:par>
                                <p:cTn id="17" presetID="18" presetClass="entr" presetSubtype="6" fill="hold" grpId="0" nodeType="afterEffect">
                                  <p:stCondLst>
                                    <p:cond delay="1000"/>
                                  </p:stCondLst>
                                  <p:childTnLst>
                                    <p:set>
                                      <p:cBhvr>
                                        <p:cTn id="18" dur="1" fill="hold">
                                          <p:stCondLst>
                                            <p:cond delay="0"/>
                                          </p:stCondLst>
                                        </p:cTn>
                                        <p:tgtEl>
                                          <p:spTgt spid="8"/>
                                        </p:tgtEl>
                                        <p:attrNameLst>
                                          <p:attrName>style.visibility</p:attrName>
                                        </p:attrNameLst>
                                      </p:cBhvr>
                                      <p:to>
                                        <p:strVal val="visible"/>
                                      </p:to>
                                    </p:set>
                                    <p:animEffect transition="in" filter="strips(downRight)">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7" grpId="0"/>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457200" y="274638"/>
            <a:ext cx="3378200" cy="2316162"/>
          </a:xfrm>
        </p:spPr>
        <p:txBody>
          <a:bodyPr anchor="t"/>
          <a:lstStyle/>
          <a:p>
            <a:pPr algn="l"/>
            <a:r>
              <a:rPr lang="en-US" smtClean="0"/>
              <a:t>Decision Tree</a:t>
            </a:r>
          </a:p>
        </p:txBody>
      </p:sp>
      <p:sp>
        <p:nvSpPr>
          <p:cNvPr id="7" name="TextBox 6"/>
          <p:cNvSpPr txBox="1">
            <a:spLocks noChangeArrowheads="1"/>
          </p:cNvSpPr>
          <p:nvPr/>
        </p:nvSpPr>
        <p:spPr bwMode="auto">
          <a:xfrm>
            <a:off x="1587500" y="5373688"/>
            <a:ext cx="1003300" cy="307975"/>
          </a:xfrm>
          <a:prstGeom prst="rect">
            <a:avLst/>
          </a:prstGeom>
          <a:noFill/>
          <a:ln w="9525">
            <a:noFill/>
            <a:miter lim="800000"/>
            <a:headEnd/>
            <a:tailEnd/>
          </a:ln>
        </p:spPr>
        <p:txBody>
          <a:bodyPr wrap="none">
            <a:spAutoFit/>
          </a:bodyPr>
          <a:lstStyle/>
          <a:p>
            <a:r>
              <a:rPr lang="en-US" sz="1400"/>
              <a:t>Figure 6-3</a:t>
            </a:r>
          </a:p>
        </p:txBody>
      </p:sp>
      <p:pic>
        <p:nvPicPr>
          <p:cNvPr id="2" name="Picture 1"/>
          <p:cNvPicPr>
            <a:picLocks noChangeAspect="1"/>
          </p:cNvPicPr>
          <p:nvPr/>
        </p:nvPicPr>
        <p:blipFill>
          <a:blip r:embed="rId2"/>
          <a:srcRect/>
          <a:stretch>
            <a:fillRect/>
          </a:stretch>
        </p:blipFill>
        <p:spPr bwMode="auto">
          <a:xfrm>
            <a:off x="2997200" y="388938"/>
            <a:ext cx="5524500" cy="6024562"/>
          </a:xfrm>
          <a:prstGeom prst="rect">
            <a:avLst/>
          </a:prstGeom>
          <a:noFill/>
          <a:ln w="9525">
            <a:noFill/>
            <a:miter lim="800000"/>
            <a:headEnd/>
            <a:tailEnd/>
          </a:ln>
        </p:spPr>
      </p:pic>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3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r>
              <a:rPr lang="en-US" smtClean="0"/>
              <a:t>D-Solar Decision</a:t>
            </a:r>
          </a:p>
        </p:txBody>
      </p:sp>
      <p:sp>
        <p:nvSpPr>
          <p:cNvPr id="3" name="Content Placeholder 2"/>
          <p:cNvSpPr>
            <a:spLocks noGrp="1"/>
          </p:cNvSpPr>
          <p:nvPr>
            <p:ph idx="1"/>
          </p:nvPr>
        </p:nvSpPr>
        <p:spPr/>
        <p:txBody>
          <a:bodyPr rtlCol="0">
            <a:noAutofit/>
          </a:bodyPr>
          <a:lstStyle/>
          <a:p>
            <a:pPr fontAlgn="auto">
              <a:spcBef>
                <a:spcPts val="0"/>
              </a:spcBef>
              <a:buFont typeface="Arial"/>
              <a:buChar char="•"/>
              <a:defRPr/>
            </a:pPr>
            <a:r>
              <a:rPr lang="en-US" sz="2800" dirty="0" smtClean="0"/>
              <a:t>Period 2 evaluation – onshore</a:t>
            </a:r>
          </a:p>
          <a:p>
            <a:pPr marL="0" indent="0" fontAlgn="auto">
              <a:spcBef>
                <a:spcPts val="0"/>
              </a:spcBef>
              <a:buFont typeface="Arial"/>
              <a:buNone/>
              <a:defRPr/>
            </a:pPr>
            <a:endParaRPr lang="en-US" sz="2000" dirty="0"/>
          </a:p>
          <a:p>
            <a:pPr marL="355600" indent="0" fontAlgn="auto">
              <a:spcBef>
                <a:spcPts val="0"/>
              </a:spcBef>
              <a:spcAft>
                <a:spcPts val="0"/>
              </a:spcAft>
              <a:buFont typeface="Arial"/>
              <a:buNone/>
              <a:tabLst>
                <a:tab pos="4038600" algn="l"/>
              </a:tabLst>
              <a:defRPr/>
            </a:pPr>
            <a:r>
              <a:rPr lang="en-US" sz="2000" dirty="0"/>
              <a:t>Revenue from the manufacture </a:t>
            </a:r>
            <a:endParaRPr lang="en-US" sz="2000" dirty="0" smtClean="0"/>
          </a:p>
          <a:p>
            <a:pPr marL="355600" indent="0" fontAlgn="auto">
              <a:spcBef>
                <a:spcPts val="0"/>
              </a:spcBef>
              <a:buFont typeface="Arial"/>
              <a:buNone/>
              <a:tabLst>
                <a:tab pos="4038600" algn="l"/>
              </a:tabLst>
              <a:defRPr/>
            </a:pPr>
            <a:r>
              <a:rPr lang="en-US" sz="2000" dirty="0" smtClean="0"/>
              <a:t>and </a:t>
            </a:r>
            <a:r>
              <a:rPr lang="en-US" sz="2000" dirty="0"/>
              <a:t>sale of 144,000 </a:t>
            </a:r>
            <a:r>
              <a:rPr lang="en-US" sz="2000" dirty="0" smtClean="0"/>
              <a:t>panels	= </a:t>
            </a:r>
            <a:r>
              <a:rPr lang="en-US" sz="2000" dirty="0"/>
              <a:t>144,000 </a:t>
            </a:r>
            <a:r>
              <a:rPr lang="en-US" sz="2000" dirty="0" smtClean="0"/>
              <a:t>x </a:t>
            </a:r>
            <a:r>
              <a:rPr lang="en-US" sz="2000" dirty="0"/>
              <a:t>70 </a:t>
            </a:r>
            <a:endParaRPr lang="en-US" sz="2000" dirty="0" smtClean="0"/>
          </a:p>
          <a:p>
            <a:pPr marL="355600" indent="0" fontAlgn="auto">
              <a:spcBef>
                <a:spcPts val="0"/>
              </a:spcBef>
              <a:buFont typeface="Arial"/>
              <a:buNone/>
              <a:tabLst>
                <a:tab pos="4038600" algn="l"/>
              </a:tabLst>
              <a:defRPr/>
            </a:pPr>
            <a:r>
              <a:rPr lang="en-US" sz="2000" dirty="0"/>
              <a:t>	</a:t>
            </a:r>
            <a:r>
              <a:rPr lang="en-US" sz="2000" dirty="0" smtClean="0"/>
              <a:t>= </a:t>
            </a:r>
            <a:r>
              <a:rPr lang="en-US" sz="2000" dirty="0"/>
              <a:t>€</a:t>
            </a:r>
            <a:r>
              <a:rPr lang="en-US" sz="2000" dirty="0" smtClean="0"/>
              <a:t>10,080,000</a:t>
            </a:r>
          </a:p>
          <a:p>
            <a:pPr marL="355600" indent="0" fontAlgn="auto">
              <a:spcBef>
                <a:spcPts val="0"/>
              </a:spcBef>
              <a:buFont typeface="Arial"/>
              <a:buNone/>
              <a:tabLst>
                <a:tab pos="4038600" algn="l"/>
              </a:tabLst>
              <a:defRPr/>
            </a:pPr>
            <a:endParaRPr lang="en-US" sz="2000" dirty="0"/>
          </a:p>
          <a:p>
            <a:pPr marL="355600" indent="0" fontAlgn="auto">
              <a:spcBef>
                <a:spcPts val="0"/>
              </a:spcBef>
              <a:spcAft>
                <a:spcPts val="0"/>
              </a:spcAft>
              <a:buFont typeface="Arial"/>
              <a:buNone/>
              <a:tabLst>
                <a:tab pos="4038600" algn="l"/>
              </a:tabLst>
              <a:defRPr/>
            </a:pPr>
            <a:r>
              <a:rPr lang="en-US" sz="2000" dirty="0"/>
              <a:t>Fixed + variable cost </a:t>
            </a:r>
            <a:endParaRPr lang="en-US" sz="2000" dirty="0" smtClean="0"/>
          </a:p>
          <a:p>
            <a:pPr marL="355600" indent="0" fontAlgn="auto">
              <a:spcBef>
                <a:spcPts val="0"/>
              </a:spcBef>
              <a:buFont typeface="Arial"/>
              <a:buNone/>
              <a:tabLst>
                <a:tab pos="4038600" algn="l"/>
              </a:tabLst>
              <a:defRPr/>
            </a:pPr>
            <a:r>
              <a:rPr lang="en-US" sz="2000" dirty="0" smtClean="0"/>
              <a:t>of </a:t>
            </a:r>
            <a:r>
              <a:rPr lang="en-US" sz="2000" dirty="0"/>
              <a:t>onshore plant 	</a:t>
            </a:r>
            <a:r>
              <a:rPr lang="en-US" sz="2000" dirty="0" smtClean="0"/>
              <a:t>= </a:t>
            </a:r>
            <a:r>
              <a:rPr lang="en-US" sz="2000" dirty="0"/>
              <a:t>1,000,000 + 144,000 </a:t>
            </a:r>
            <a:r>
              <a:rPr lang="en-US" sz="2000" dirty="0" smtClean="0"/>
              <a:t>x 40</a:t>
            </a:r>
          </a:p>
          <a:p>
            <a:pPr marL="355600" indent="0" fontAlgn="auto">
              <a:spcBef>
                <a:spcPts val="0"/>
              </a:spcBef>
              <a:buFont typeface="Arial"/>
              <a:buNone/>
              <a:tabLst>
                <a:tab pos="4038600" algn="l"/>
              </a:tabLst>
              <a:defRPr/>
            </a:pPr>
            <a:r>
              <a:rPr lang="en-US" sz="2000" dirty="0"/>
              <a:t>	</a:t>
            </a:r>
            <a:r>
              <a:rPr lang="en-US" sz="2000" dirty="0" smtClean="0"/>
              <a:t>= </a:t>
            </a:r>
            <a:r>
              <a:rPr lang="en-US" sz="2000" dirty="0"/>
              <a:t>€</a:t>
            </a:r>
            <a:r>
              <a:rPr lang="en-US" sz="2000" dirty="0" smtClean="0"/>
              <a:t>6,760,000</a:t>
            </a:r>
          </a:p>
          <a:p>
            <a:pPr marL="355600" indent="0" fontAlgn="auto">
              <a:spcBef>
                <a:spcPts val="0"/>
              </a:spcBef>
              <a:buFont typeface="Arial"/>
              <a:buNone/>
              <a:tabLst>
                <a:tab pos="4038600" algn="l"/>
              </a:tabLst>
              <a:defRPr/>
            </a:pPr>
            <a:endParaRPr lang="en-US" sz="2000" dirty="0"/>
          </a:p>
          <a:p>
            <a:pPr marL="355600" indent="0" fontAlgn="auto">
              <a:spcBef>
                <a:spcPts val="0"/>
              </a:spcBef>
              <a:buFont typeface="Arial"/>
              <a:buNone/>
              <a:tabLst>
                <a:tab pos="4038600" algn="l"/>
              </a:tabLst>
              <a:defRPr/>
            </a:pPr>
            <a:r>
              <a:rPr lang="en-US" sz="2000" i="1" dirty="0" smtClean="0">
                <a:latin typeface="Times New Roman"/>
                <a:cs typeface="Times New Roman"/>
              </a:rPr>
              <a:t>P</a:t>
            </a:r>
            <a:r>
              <a:rPr lang="en-US" sz="2000" dirty="0" smtClean="0"/>
              <a:t>(</a:t>
            </a:r>
            <a:r>
              <a:rPr lang="en-US" sz="2000" i="1" dirty="0" smtClean="0">
                <a:latin typeface="Times New Roman"/>
                <a:cs typeface="Times New Roman"/>
              </a:rPr>
              <a:t>D</a:t>
            </a:r>
            <a:r>
              <a:rPr lang="en-US" sz="2000" dirty="0" smtClean="0"/>
              <a:t> </a:t>
            </a:r>
            <a:r>
              <a:rPr lang="en-US" sz="2000" dirty="0"/>
              <a:t>= 144</a:t>
            </a:r>
            <a:r>
              <a:rPr lang="en-US" sz="2000" dirty="0" smtClean="0"/>
              <a:t>, </a:t>
            </a:r>
            <a:r>
              <a:rPr lang="en-US" sz="2000" i="1" dirty="0" smtClean="0">
                <a:latin typeface="Times New Roman"/>
                <a:cs typeface="Times New Roman"/>
              </a:rPr>
              <a:t>E</a:t>
            </a:r>
            <a:r>
              <a:rPr lang="en-US" sz="2000" dirty="0" smtClean="0"/>
              <a:t> </a:t>
            </a:r>
            <a:r>
              <a:rPr lang="en-US" sz="2000" dirty="0"/>
              <a:t>= </a:t>
            </a:r>
            <a:r>
              <a:rPr lang="en-US" sz="2000" dirty="0" smtClean="0"/>
              <a:t>10.89,2)	= </a:t>
            </a:r>
            <a:r>
              <a:rPr lang="en-US" sz="2000" dirty="0"/>
              <a:t>10,080,000 </a:t>
            </a:r>
            <a:r>
              <a:rPr lang="en-US" sz="2000" dirty="0" smtClean="0"/>
              <a:t>– 6,760,000</a:t>
            </a:r>
          </a:p>
          <a:p>
            <a:pPr marL="355600" indent="0" fontAlgn="auto">
              <a:spcBef>
                <a:spcPts val="0"/>
              </a:spcBef>
              <a:buFont typeface="Arial"/>
              <a:buNone/>
              <a:tabLst>
                <a:tab pos="4038600" algn="l"/>
              </a:tabLst>
              <a:defRPr/>
            </a:pPr>
            <a:r>
              <a:rPr lang="en-US" sz="2000" dirty="0"/>
              <a:t>	</a:t>
            </a:r>
            <a:r>
              <a:rPr lang="en-US" sz="2000" dirty="0" smtClean="0"/>
              <a:t>= </a:t>
            </a:r>
            <a:r>
              <a:rPr lang="en-US" sz="2000" dirty="0"/>
              <a:t>€3,320,000</a:t>
            </a:r>
          </a:p>
        </p:txBody>
      </p:sp>
    </p:spTree>
  </p:cSld>
  <p:clrMapOvr>
    <a:masterClrMapping/>
  </p:clrMapOvr>
  <p:transition spd="slow">
    <p:pull dir="l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r>
              <a:rPr lang="en-US" smtClean="0"/>
              <a:t>D-Solar Decision</a:t>
            </a:r>
          </a:p>
        </p:txBody>
      </p:sp>
      <p:graphicFrame>
        <p:nvGraphicFramePr>
          <p:cNvPr id="5" name="Table 4"/>
          <p:cNvGraphicFramePr>
            <a:graphicFrameLocks noGrp="1"/>
          </p:cNvGraphicFramePr>
          <p:nvPr/>
        </p:nvGraphicFramePr>
        <p:xfrm>
          <a:off x="711200" y="1536700"/>
          <a:ext cx="7759700" cy="4068763"/>
        </p:xfrm>
        <a:graphic>
          <a:graphicData uri="http://schemas.openxmlformats.org/drawingml/2006/table">
            <a:tbl>
              <a:tblPr firstRow="1" bandRow="1">
                <a:tableStyleId>{2D5ABB26-0587-4C30-8999-92F81FD0307C}</a:tableStyleId>
              </a:tblPr>
              <a:tblGrid>
                <a:gridCol w="685800"/>
                <a:gridCol w="800100"/>
                <a:gridCol w="1181100"/>
                <a:gridCol w="1270000"/>
                <a:gridCol w="1219200"/>
                <a:gridCol w="1308100"/>
                <a:gridCol w="1295400"/>
              </a:tblGrid>
              <a:tr h="370840">
                <a:tc>
                  <a:txBody>
                    <a:bodyPr/>
                    <a:lstStyle/>
                    <a:p>
                      <a:pPr algn="ctr"/>
                      <a:r>
                        <a:rPr lang="en-US" sz="1400" b="1" i="1" kern="1200" dirty="0" smtClean="0">
                          <a:solidFill>
                            <a:schemeClr val="tx1"/>
                          </a:solidFill>
                          <a:latin typeface="Times New Roman"/>
                          <a:ea typeface="+mn-ea"/>
                          <a:cs typeface="Times New Roman"/>
                        </a:rPr>
                        <a:t>D	</a:t>
                      </a:r>
                      <a:endParaRPr lang="en-US" sz="1400" b="1" i="1" dirty="0">
                        <a:latin typeface="Times New Roman"/>
                        <a:cs typeface="Times New Roman"/>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i="1" kern="1200" dirty="0" smtClean="0">
                          <a:solidFill>
                            <a:schemeClr val="tx1"/>
                          </a:solidFill>
                          <a:latin typeface="Times New Roman"/>
                          <a:ea typeface="+mn-ea"/>
                          <a:cs typeface="Times New Roman"/>
                        </a:rPr>
                        <a:t>E</a:t>
                      </a:r>
                      <a:endParaRPr lang="en-US" sz="1400" b="1" i="1" dirty="0">
                        <a:latin typeface="Times New Roman"/>
                        <a:cs typeface="Times New Roman"/>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Sales</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Production</a:t>
                      </a:r>
                      <a:r>
                        <a:rPr lang="en-US" sz="1400" b="1" baseline="0" dirty="0" smtClean="0"/>
                        <a:t> Cost Quantity</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Revenue</a:t>
                      </a:r>
                      <a:r>
                        <a:rPr lang="en-US" sz="1400" b="1" baseline="0" dirty="0" smtClean="0"/>
                        <a:t> (euro)</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Cost (euro)</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Profit (euro)</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r>
              <a:tr h="370840">
                <a:tc>
                  <a:txBody>
                    <a:bodyPr/>
                    <a:lstStyle/>
                    <a:p>
                      <a:pPr algn="r"/>
                      <a:r>
                        <a:rPr lang="en-US" sz="1400" kern="1200" dirty="0" smtClean="0">
                          <a:solidFill>
                            <a:schemeClr val="tx1"/>
                          </a:solidFill>
                          <a:latin typeface="+mn-lt"/>
                          <a:ea typeface="+mn-ea"/>
                          <a:cs typeface="+mn-cs"/>
                        </a:rPr>
                        <a:t>144</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kern="1200" dirty="0" smtClean="0">
                          <a:solidFill>
                            <a:schemeClr val="tx1"/>
                          </a:solidFill>
                          <a:latin typeface="+mn-lt"/>
                          <a:ea typeface="+mn-ea"/>
                          <a:cs typeface="+mn-cs"/>
                        </a:rPr>
                        <a:t>10.89</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144,000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144,000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10,080,000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6,760,000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3,320,000</a:t>
                      </a:r>
                      <a:endParaRPr lang="en-US" sz="1400" dirty="0"/>
                    </a:p>
                  </a:txBody>
                  <a:tcPr>
                    <a:lnT w="19050" cap="flat" cmpd="sng" algn="ctr">
                      <a:solidFill>
                        <a:scrgbClr r="0" g="0" b="0"/>
                      </a:solidFill>
                      <a:prstDash val="solid"/>
                      <a:round/>
                      <a:headEnd type="none" w="med" len="med"/>
                      <a:tailEnd type="none" w="med" len="med"/>
                    </a:lnT>
                  </a:tcPr>
                </a:tc>
              </a:tr>
              <a:tr h="370840">
                <a:tc>
                  <a:txBody>
                    <a:bodyPr/>
                    <a:lstStyle/>
                    <a:p>
                      <a:pPr algn="r"/>
                      <a:r>
                        <a:rPr lang="en-US" sz="1400" kern="1200" dirty="0" smtClean="0">
                          <a:solidFill>
                            <a:schemeClr val="tx1"/>
                          </a:solidFill>
                          <a:latin typeface="+mn-lt"/>
                          <a:ea typeface="+mn-ea"/>
                          <a:cs typeface="+mn-cs"/>
                        </a:rPr>
                        <a:t>144</a:t>
                      </a:r>
                      <a:endParaRPr lang="en-US" sz="1400" dirty="0"/>
                    </a:p>
                  </a:txBody>
                  <a:tcPr/>
                </a:tc>
                <a:tc>
                  <a:txBody>
                    <a:bodyPr/>
                    <a:lstStyle/>
                    <a:p>
                      <a:pPr algn="r"/>
                      <a:r>
                        <a:rPr lang="en-US" sz="1400" kern="1200" dirty="0" smtClean="0">
                          <a:solidFill>
                            <a:schemeClr val="tx1"/>
                          </a:solidFill>
                          <a:latin typeface="+mn-lt"/>
                          <a:ea typeface="+mn-ea"/>
                          <a:cs typeface="+mn-cs"/>
                        </a:rPr>
                        <a:t>8.91</a:t>
                      </a:r>
                      <a:endParaRPr lang="en-US" sz="1400" dirty="0"/>
                    </a:p>
                  </a:txBody>
                  <a:tcPr/>
                </a:tc>
                <a:tc>
                  <a:txBody>
                    <a:bodyPr/>
                    <a:lstStyle/>
                    <a:p>
                      <a:pPr algn="r"/>
                      <a:r>
                        <a:rPr lang="en-US" sz="1400" dirty="0" smtClean="0"/>
                        <a:t>144,000</a:t>
                      </a:r>
                      <a:endParaRPr lang="en-US" sz="1400" dirty="0"/>
                    </a:p>
                  </a:txBody>
                  <a:tcPr/>
                </a:tc>
                <a:tc>
                  <a:txBody>
                    <a:bodyPr/>
                    <a:lstStyle/>
                    <a:p>
                      <a:pPr algn="r"/>
                      <a:r>
                        <a:rPr lang="en-US" sz="1400" dirty="0" smtClean="0"/>
                        <a:t>144,000</a:t>
                      </a:r>
                      <a:endParaRPr lang="en-US" sz="1400" dirty="0"/>
                    </a:p>
                  </a:txBody>
                  <a:tcPr/>
                </a:tc>
                <a:tc>
                  <a:txBody>
                    <a:bodyPr/>
                    <a:lstStyle/>
                    <a:p>
                      <a:pPr algn="r"/>
                      <a:r>
                        <a:rPr lang="en-US" sz="1400" dirty="0" smtClean="0"/>
                        <a:t>10,080,000</a:t>
                      </a:r>
                      <a:endParaRPr lang="en-US" sz="1400" dirty="0"/>
                    </a:p>
                  </a:txBody>
                  <a:tcPr/>
                </a:tc>
                <a:tc>
                  <a:txBody>
                    <a:bodyPr/>
                    <a:lstStyle/>
                    <a:p>
                      <a:pPr algn="r"/>
                      <a:r>
                        <a:rPr lang="en-US" sz="1400" dirty="0" smtClean="0"/>
                        <a:t>6,760,000</a:t>
                      </a:r>
                      <a:endParaRPr lang="en-US" sz="1400" dirty="0"/>
                    </a:p>
                  </a:txBody>
                  <a:tcPr/>
                </a:tc>
                <a:tc>
                  <a:txBody>
                    <a:bodyPr/>
                    <a:lstStyle/>
                    <a:p>
                      <a:pPr algn="r"/>
                      <a:r>
                        <a:rPr lang="en-US" sz="1400" dirty="0" smtClean="0"/>
                        <a:t>3,320,000</a:t>
                      </a:r>
                      <a:endParaRPr lang="en-US" sz="1400" dirty="0"/>
                    </a:p>
                  </a:txBody>
                  <a:tcPr/>
                </a:tc>
              </a:tr>
              <a:tr h="370840">
                <a:tc>
                  <a:txBody>
                    <a:bodyPr/>
                    <a:lstStyle/>
                    <a:p>
                      <a:pPr algn="r"/>
                      <a:r>
                        <a:rPr lang="en-US" sz="1400" kern="1200" dirty="0" smtClean="0">
                          <a:solidFill>
                            <a:schemeClr val="tx1"/>
                          </a:solidFill>
                          <a:latin typeface="+mn-lt"/>
                          <a:ea typeface="+mn-ea"/>
                          <a:cs typeface="+mn-cs"/>
                        </a:rPr>
                        <a:t>96</a:t>
                      </a:r>
                      <a:endParaRPr lang="en-US" sz="1400" dirty="0"/>
                    </a:p>
                  </a:txBody>
                  <a:tcPr/>
                </a:tc>
                <a:tc>
                  <a:txBody>
                    <a:bodyPr/>
                    <a:lstStyle/>
                    <a:p>
                      <a:pPr algn="r"/>
                      <a:r>
                        <a:rPr lang="en-US" sz="1400" kern="1200" dirty="0" smtClean="0">
                          <a:solidFill>
                            <a:schemeClr val="tx1"/>
                          </a:solidFill>
                          <a:latin typeface="+mn-lt"/>
                          <a:ea typeface="+mn-ea"/>
                          <a:cs typeface="+mn-cs"/>
                        </a:rPr>
                        <a:t>10.89</a:t>
                      </a:r>
                      <a:endParaRPr lang="en-US" sz="1400" dirty="0"/>
                    </a:p>
                  </a:txBody>
                  <a:tcPr/>
                </a:tc>
                <a:tc>
                  <a:txBody>
                    <a:bodyPr/>
                    <a:lstStyle/>
                    <a:p>
                      <a:pPr algn="r"/>
                      <a:r>
                        <a:rPr lang="en-US" sz="1400" dirty="0" smtClean="0"/>
                        <a:t>96,000</a:t>
                      </a:r>
                      <a:endParaRPr lang="en-US" sz="1400" dirty="0"/>
                    </a:p>
                  </a:txBody>
                  <a:tcPr/>
                </a:tc>
                <a:tc>
                  <a:txBody>
                    <a:bodyPr/>
                    <a:lstStyle/>
                    <a:p>
                      <a:pPr algn="r"/>
                      <a:r>
                        <a:rPr lang="en-US" sz="1400" dirty="0" smtClean="0"/>
                        <a:t>96,000</a:t>
                      </a:r>
                      <a:endParaRPr lang="en-US" sz="1400" dirty="0"/>
                    </a:p>
                  </a:txBody>
                  <a:tcPr/>
                </a:tc>
                <a:tc>
                  <a:txBody>
                    <a:bodyPr/>
                    <a:lstStyle/>
                    <a:p>
                      <a:pPr algn="r"/>
                      <a:r>
                        <a:rPr lang="en-US" sz="1400" dirty="0" smtClean="0"/>
                        <a:t>6,720,000</a:t>
                      </a:r>
                      <a:endParaRPr lang="en-US" sz="1400" dirty="0"/>
                    </a:p>
                  </a:txBody>
                  <a:tcPr/>
                </a:tc>
                <a:tc>
                  <a:txBody>
                    <a:bodyPr/>
                    <a:lstStyle/>
                    <a:p>
                      <a:pPr algn="r"/>
                      <a:r>
                        <a:rPr lang="en-US" sz="1400" dirty="0" smtClean="0"/>
                        <a:t>4,840,000</a:t>
                      </a:r>
                      <a:endParaRPr lang="en-US" sz="1400" dirty="0"/>
                    </a:p>
                  </a:txBody>
                  <a:tcPr/>
                </a:tc>
                <a:tc>
                  <a:txBody>
                    <a:bodyPr/>
                    <a:lstStyle/>
                    <a:p>
                      <a:pPr algn="r"/>
                      <a:r>
                        <a:rPr lang="en-US" sz="1400" dirty="0" smtClean="0"/>
                        <a:t>1,880,000</a:t>
                      </a:r>
                      <a:endParaRPr lang="en-US" sz="1400" dirty="0"/>
                    </a:p>
                  </a:txBody>
                  <a:tcPr/>
                </a:tc>
              </a:tr>
              <a:tr h="370840">
                <a:tc>
                  <a:txBody>
                    <a:bodyPr/>
                    <a:lstStyle/>
                    <a:p>
                      <a:pPr algn="r"/>
                      <a:r>
                        <a:rPr lang="en-US" sz="1400" kern="1200" dirty="0" smtClean="0">
                          <a:solidFill>
                            <a:schemeClr val="tx1"/>
                          </a:solidFill>
                          <a:latin typeface="+mn-lt"/>
                          <a:ea typeface="+mn-ea"/>
                          <a:cs typeface="+mn-cs"/>
                        </a:rPr>
                        <a:t>96</a:t>
                      </a:r>
                      <a:endParaRPr lang="en-US" sz="1400" dirty="0"/>
                    </a:p>
                  </a:txBody>
                  <a:tcPr/>
                </a:tc>
                <a:tc>
                  <a:txBody>
                    <a:bodyPr/>
                    <a:lstStyle/>
                    <a:p>
                      <a:pPr algn="r"/>
                      <a:r>
                        <a:rPr lang="en-US" sz="1400" kern="1200" dirty="0" smtClean="0">
                          <a:solidFill>
                            <a:schemeClr val="tx1"/>
                          </a:solidFill>
                          <a:latin typeface="+mn-lt"/>
                          <a:ea typeface="+mn-ea"/>
                          <a:cs typeface="+mn-cs"/>
                        </a:rPr>
                        <a:t>8.91</a:t>
                      </a:r>
                      <a:endParaRPr lang="en-US" sz="1400" dirty="0"/>
                    </a:p>
                  </a:txBody>
                  <a:tcPr/>
                </a:tc>
                <a:tc>
                  <a:txBody>
                    <a:bodyPr/>
                    <a:lstStyle/>
                    <a:p>
                      <a:pPr algn="r"/>
                      <a:r>
                        <a:rPr lang="en-US" sz="1400" dirty="0" smtClean="0"/>
                        <a:t>96,000</a:t>
                      </a:r>
                      <a:endParaRPr lang="en-US" sz="1400" dirty="0"/>
                    </a:p>
                  </a:txBody>
                  <a:tcPr/>
                </a:tc>
                <a:tc>
                  <a:txBody>
                    <a:bodyPr/>
                    <a:lstStyle/>
                    <a:p>
                      <a:pPr algn="r"/>
                      <a:r>
                        <a:rPr lang="en-US" sz="1400" dirty="0" smtClean="0"/>
                        <a:t>96,000</a:t>
                      </a:r>
                      <a:endParaRPr lang="en-US" sz="1400" dirty="0"/>
                    </a:p>
                  </a:txBody>
                  <a:tcPr/>
                </a:tc>
                <a:tc>
                  <a:txBody>
                    <a:bodyPr/>
                    <a:lstStyle/>
                    <a:p>
                      <a:pPr algn="r"/>
                      <a:r>
                        <a:rPr lang="en-US" sz="1400" dirty="0" smtClean="0"/>
                        <a:t>6,720,000</a:t>
                      </a:r>
                      <a:endParaRPr lang="en-US" sz="1400" dirty="0"/>
                    </a:p>
                  </a:txBody>
                  <a:tcPr/>
                </a:tc>
                <a:tc>
                  <a:txBody>
                    <a:bodyPr/>
                    <a:lstStyle/>
                    <a:p>
                      <a:pPr algn="r"/>
                      <a:r>
                        <a:rPr lang="en-US" sz="1400" dirty="0" smtClean="0"/>
                        <a:t>4,840,000</a:t>
                      </a:r>
                      <a:endParaRPr lang="en-US" sz="1400" dirty="0"/>
                    </a:p>
                  </a:txBody>
                  <a:tcPr/>
                </a:tc>
                <a:tc>
                  <a:txBody>
                    <a:bodyPr/>
                    <a:lstStyle/>
                    <a:p>
                      <a:pPr algn="r"/>
                      <a:r>
                        <a:rPr lang="en-US" sz="1400" dirty="0" smtClean="0"/>
                        <a:t>1,880,000</a:t>
                      </a:r>
                      <a:endParaRPr lang="en-US" sz="1400" dirty="0"/>
                    </a:p>
                  </a:txBody>
                  <a:tcPr/>
                </a:tc>
              </a:tr>
              <a:tr h="370840">
                <a:tc>
                  <a:txBody>
                    <a:bodyPr/>
                    <a:lstStyle/>
                    <a:p>
                      <a:pPr algn="r"/>
                      <a:r>
                        <a:rPr lang="en-US" sz="1400" kern="1200" dirty="0" smtClean="0">
                          <a:solidFill>
                            <a:schemeClr val="tx1"/>
                          </a:solidFill>
                          <a:latin typeface="+mn-lt"/>
                          <a:ea typeface="+mn-ea"/>
                          <a:cs typeface="+mn-cs"/>
                        </a:rPr>
                        <a:t>144</a:t>
                      </a:r>
                      <a:endParaRPr lang="en-US" sz="1400" dirty="0"/>
                    </a:p>
                  </a:txBody>
                  <a:tcPr/>
                </a:tc>
                <a:tc>
                  <a:txBody>
                    <a:bodyPr/>
                    <a:lstStyle/>
                    <a:p>
                      <a:pPr algn="r"/>
                      <a:r>
                        <a:rPr lang="en-US" sz="1400" kern="1200" dirty="0" smtClean="0">
                          <a:solidFill>
                            <a:schemeClr val="tx1"/>
                          </a:solidFill>
                          <a:latin typeface="+mn-lt"/>
                          <a:ea typeface="+mn-ea"/>
                          <a:cs typeface="+mn-cs"/>
                        </a:rPr>
                        <a:t>7.29</a:t>
                      </a:r>
                      <a:endParaRPr lang="en-US" sz="1400" dirty="0"/>
                    </a:p>
                  </a:txBody>
                  <a:tcPr/>
                </a:tc>
                <a:tc>
                  <a:txBody>
                    <a:bodyPr/>
                    <a:lstStyle/>
                    <a:p>
                      <a:pPr algn="r"/>
                      <a:r>
                        <a:rPr lang="en-US" sz="1400" dirty="0" smtClean="0"/>
                        <a:t>144,000</a:t>
                      </a:r>
                      <a:endParaRPr lang="en-US" sz="1400" dirty="0"/>
                    </a:p>
                  </a:txBody>
                  <a:tcPr/>
                </a:tc>
                <a:tc>
                  <a:txBody>
                    <a:bodyPr/>
                    <a:lstStyle/>
                    <a:p>
                      <a:pPr algn="r"/>
                      <a:r>
                        <a:rPr lang="en-US" sz="1400" dirty="0" smtClean="0"/>
                        <a:t>144,000</a:t>
                      </a:r>
                      <a:endParaRPr lang="en-US" sz="1400" dirty="0"/>
                    </a:p>
                  </a:txBody>
                  <a:tcPr/>
                </a:tc>
                <a:tc>
                  <a:txBody>
                    <a:bodyPr/>
                    <a:lstStyle/>
                    <a:p>
                      <a:pPr algn="r"/>
                      <a:r>
                        <a:rPr lang="en-US" sz="1400" dirty="0" smtClean="0"/>
                        <a:t>10,080,000</a:t>
                      </a:r>
                      <a:endParaRPr lang="en-US" sz="1400" dirty="0"/>
                    </a:p>
                  </a:txBody>
                  <a:tcPr/>
                </a:tc>
                <a:tc>
                  <a:txBody>
                    <a:bodyPr/>
                    <a:lstStyle/>
                    <a:p>
                      <a:pPr algn="r"/>
                      <a:r>
                        <a:rPr lang="en-US" sz="1400" dirty="0" smtClean="0"/>
                        <a:t>6,760,000</a:t>
                      </a:r>
                      <a:endParaRPr lang="en-US" sz="1400" dirty="0"/>
                    </a:p>
                  </a:txBody>
                  <a:tcPr/>
                </a:tc>
                <a:tc>
                  <a:txBody>
                    <a:bodyPr/>
                    <a:lstStyle/>
                    <a:p>
                      <a:pPr algn="r"/>
                      <a:r>
                        <a:rPr lang="en-US" sz="1400" dirty="0" smtClean="0"/>
                        <a:t>3,320,000</a:t>
                      </a:r>
                      <a:endParaRPr lang="en-US" sz="1400" dirty="0"/>
                    </a:p>
                  </a:txBody>
                  <a:tcPr/>
                </a:tc>
              </a:tr>
              <a:tr h="370840">
                <a:tc>
                  <a:txBody>
                    <a:bodyPr/>
                    <a:lstStyle/>
                    <a:p>
                      <a:pPr algn="r"/>
                      <a:r>
                        <a:rPr lang="en-US" sz="1400" kern="1200" dirty="0" smtClean="0">
                          <a:solidFill>
                            <a:schemeClr val="tx1"/>
                          </a:solidFill>
                          <a:latin typeface="+mn-lt"/>
                          <a:ea typeface="+mn-ea"/>
                          <a:cs typeface="+mn-cs"/>
                        </a:rPr>
                        <a:t>96</a:t>
                      </a:r>
                      <a:endParaRPr lang="en-US" sz="1400" dirty="0"/>
                    </a:p>
                  </a:txBody>
                  <a:tcPr/>
                </a:tc>
                <a:tc>
                  <a:txBody>
                    <a:bodyPr/>
                    <a:lstStyle/>
                    <a:p>
                      <a:pPr algn="r"/>
                      <a:r>
                        <a:rPr lang="en-US" sz="1400" kern="1200" dirty="0" smtClean="0">
                          <a:solidFill>
                            <a:schemeClr val="tx1"/>
                          </a:solidFill>
                          <a:latin typeface="+mn-lt"/>
                          <a:ea typeface="+mn-ea"/>
                          <a:cs typeface="+mn-cs"/>
                        </a:rPr>
                        <a:t>7.29</a:t>
                      </a:r>
                      <a:endParaRPr lang="en-US" sz="1400" dirty="0"/>
                    </a:p>
                  </a:txBody>
                  <a:tcPr/>
                </a:tc>
                <a:tc>
                  <a:txBody>
                    <a:bodyPr/>
                    <a:lstStyle/>
                    <a:p>
                      <a:pPr algn="r"/>
                      <a:r>
                        <a:rPr lang="en-US" sz="1400" dirty="0" smtClean="0"/>
                        <a:t>96,000</a:t>
                      </a:r>
                      <a:endParaRPr lang="en-US" sz="1400" dirty="0"/>
                    </a:p>
                  </a:txBody>
                  <a:tcPr/>
                </a:tc>
                <a:tc>
                  <a:txBody>
                    <a:bodyPr/>
                    <a:lstStyle/>
                    <a:p>
                      <a:pPr algn="r"/>
                      <a:r>
                        <a:rPr lang="en-US" sz="1400" dirty="0" smtClean="0"/>
                        <a:t>96,000</a:t>
                      </a:r>
                      <a:endParaRPr lang="en-US" sz="1400" dirty="0"/>
                    </a:p>
                  </a:txBody>
                  <a:tcPr/>
                </a:tc>
                <a:tc>
                  <a:txBody>
                    <a:bodyPr/>
                    <a:lstStyle/>
                    <a:p>
                      <a:pPr algn="r"/>
                      <a:r>
                        <a:rPr lang="en-US" sz="1400" dirty="0" smtClean="0"/>
                        <a:t>6,720,000</a:t>
                      </a:r>
                      <a:endParaRPr lang="en-US" sz="1400" dirty="0"/>
                    </a:p>
                  </a:txBody>
                  <a:tcPr/>
                </a:tc>
                <a:tc>
                  <a:txBody>
                    <a:bodyPr/>
                    <a:lstStyle/>
                    <a:p>
                      <a:pPr algn="r"/>
                      <a:r>
                        <a:rPr lang="en-US" sz="1400" dirty="0" smtClean="0"/>
                        <a:t>4,840,000</a:t>
                      </a:r>
                      <a:endParaRPr lang="en-US" sz="1400" dirty="0"/>
                    </a:p>
                  </a:txBody>
                  <a:tcPr/>
                </a:tc>
                <a:tc>
                  <a:txBody>
                    <a:bodyPr/>
                    <a:lstStyle/>
                    <a:p>
                      <a:pPr algn="r"/>
                      <a:r>
                        <a:rPr lang="en-US" sz="1400" dirty="0" smtClean="0"/>
                        <a:t>1,880,000</a:t>
                      </a:r>
                      <a:endParaRPr lang="en-US" sz="1400" dirty="0"/>
                    </a:p>
                  </a:txBody>
                  <a:tcPr/>
                </a:tc>
              </a:tr>
              <a:tr h="370840">
                <a:tc>
                  <a:txBody>
                    <a:bodyPr/>
                    <a:lstStyle/>
                    <a:p>
                      <a:pPr algn="r"/>
                      <a:r>
                        <a:rPr lang="en-US" sz="1400" kern="1200" dirty="0" smtClean="0">
                          <a:solidFill>
                            <a:schemeClr val="tx1"/>
                          </a:solidFill>
                          <a:latin typeface="+mn-lt"/>
                          <a:ea typeface="+mn-ea"/>
                          <a:cs typeface="+mn-cs"/>
                        </a:rPr>
                        <a:t>64</a:t>
                      </a:r>
                      <a:endParaRPr lang="en-US" sz="1400" dirty="0"/>
                    </a:p>
                  </a:txBody>
                  <a:tcPr/>
                </a:tc>
                <a:tc>
                  <a:txBody>
                    <a:bodyPr/>
                    <a:lstStyle/>
                    <a:p>
                      <a:pPr algn="r"/>
                      <a:r>
                        <a:rPr lang="en-US" sz="1400" kern="1200" dirty="0" smtClean="0">
                          <a:solidFill>
                            <a:schemeClr val="tx1"/>
                          </a:solidFill>
                          <a:latin typeface="+mn-lt"/>
                          <a:ea typeface="+mn-ea"/>
                          <a:cs typeface="+mn-cs"/>
                        </a:rPr>
                        <a:t>10.89</a:t>
                      </a:r>
                      <a:endParaRPr lang="en-US" sz="1400" dirty="0"/>
                    </a:p>
                  </a:txBody>
                  <a:tcPr/>
                </a:tc>
                <a:tc>
                  <a:txBody>
                    <a:bodyPr/>
                    <a:lstStyle/>
                    <a:p>
                      <a:pPr algn="r"/>
                      <a:r>
                        <a:rPr lang="en-US" sz="1400" dirty="0" smtClean="0"/>
                        <a:t>64,000</a:t>
                      </a:r>
                      <a:endParaRPr lang="en-US" sz="1400" dirty="0"/>
                    </a:p>
                  </a:txBody>
                  <a:tcPr/>
                </a:tc>
                <a:tc>
                  <a:txBody>
                    <a:bodyPr/>
                    <a:lstStyle/>
                    <a:p>
                      <a:pPr algn="r"/>
                      <a:r>
                        <a:rPr lang="en-US" sz="1400" dirty="0" smtClean="0"/>
                        <a:t>64,000</a:t>
                      </a:r>
                      <a:endParaRPr lang="en-US" sz="1400" dirty="0"/>
                    </a:p>
                  </a:txBody>
                  <a:tcPr/>
                </a:tc>
                <a:tc>
                  <a:txBody>
                    <a:bodyPr/>
                    <a:lstStyle/>
                    <a:p>
                      <a:pPr algn="r"/>
                      <a:r>
                        <a:rPr lang="en-US" sz="1400" dirty="0" smtClean="0"/>
                        <a:t>4,480,000</a:t>
                      </a:r>
                      <a:endParaRPr lang="en-US" sz="1400" dirty="0"/>
                    </a:p>
                  </a:txBody>
                  <a:tcPr/>
                </a:tc>
                <a:tc>
                  <a:txBody>
                    <a:bodyPr/>
                    <a:lstStyle/>
                    <a:p>
                      <a:pPr algn="r"/>
                      <a:r>
                        <a:rPr lang="en-US" sz="1400" dirty="0" smtClean="0"/>
                        <a:t>3,560,000</a:t>
                      </a:r>
                      <a:endParaRPr lang="en-US" sz="1400" dirty="0"/>
                    </a:p>
                  </a:txBody>
                  <a:tcPr/>
                </a:tc>
                <a:tc>
                  <a:txBody>
                    <a:bodyPr/>
                    <a:lstStyle/>
                    <a:p>
                      <a:pPr algn="r"/>
                      <a:r>
                        <a:rPr lang="en-US" sz="1400" dirty="0" smtClean="0"/>
                        <a:t>920,000</a:t>
                      </a:r>
                      <a:endParaRPr lang="en-US" sz="1400" dirty="0"/>
                    </a:p>
                  </a:txBody>
                  <a:tcPr/>
                </a:tc>
              </a:tr>
              <a:tr h="370840">
                <a:tc>
                  <a:txBody>
                    <a:bodyPr/>
                    <a:lstStyle/>
                    <a:p>
                      <a:pPr algn="r"/>
                      <a:r>
                        <a:rPr lang="en-US" sz="1400" kern="1200" dirty="0" smtClean="0">
                          <a:solidFill>
                            <a:schemeClr val="tx1"/>
                          </a:solidFill>
                          <a:latin typeface="+mn-lt"/>
                          <a:ea typeface="+mn-ea"/>
                          <a:cs typeface="+mn-cs"/>
                        </a:rPr>
                        <a:t>64</a:t>
                      </a:r>
                      <a:endParaRPr lang="en-US" sz="1400" dirty="0"/>
                    </a:p>
                  </a:txBody>
                  <a:tcPr/>
                </a:tc>
                <a:tc>
                  <a:txBody>
                    <a:bodyPr/>
                    <a:lstStyle/>
                    <a:p>
                      <a:pPr algn="r"/>
                      <a:r>
                        <a:rPr lang="en-US" sz="1400" kern="1200" dirty="0" smtClean="0">
                          <a:solidFill>
                            <a:schemeClr val="tx1"/>
                          </a:solidFill>
                          <a:latin typeface="+mn-lt"/>
                          <a:ea typeface="+mn-ea"/>
                          <a:cs typeface="+mn-cs"/>
                        </a:rPr>
                        <a:t>8.91 </a:t>
                      </a:r>
                      <a:endParaRPr lang="en-US" sz="1400" dirty="0"/>
                    </a:p>
                  </a:txBody>
                  <a:tcPr/>
                </a:tc>
                <a:tc>
                  <a:txBody>
                    <a:bodyPr/>
                    <a:lstStyle/>
                    <a:p>
                      <a:pPr algn="r"/>
                      <a:r>
                        <a:rPr lang="en-US" sz="1400" dirty="0" smtClean="0"/>
                        <a:t>64,000</a:t>
                      </a:r>
                      <a:endParaRPr lang="en-US" sz="1400" dirty="0"/>
                    </a:p>
                  </a:txBody>
                  <a:tcPr/>
                </a:tc>
                <a:tc>
                  <a:txBody>
                    <a:bodyPr/>
                    <a:lstStyle/>
                    <a:p>
                      <a:pPr algn="r"/>
                      <a:r>
                        <a:rPr lang="en-US" sz="1400" dirty="0" smtClean="0"/>
                        <a:t>64,000</a:t>
                      </a:r>
                      <a:endParaRPr lang="en-US" sz="1400" dirty="0"/>
                    </a:p>
                  </a:txBody>
                  <a:tcPr/>
                </a:tc>
                <a:tc>
                  <a:txBody>
                    <a:bodyPr/>
                    <a:lstStyle/>
                    <a:p>
                      <a:pPr algn="r"/>
                      <a:r>
                        <a:rPr lang="en-US" sz="1400" dirty="0" smtClean="0"/>
                        <a:t>4,480,000</a:t>
                      </a:r>
                      <a:endParaRPr lang="en-US" sz="1400" dirty="0"/>
                    </a:p>
                  </a:txBody>
                  <a:tcPr/>
                </a:tc>
                <a:tc>
                  <a:txBody>
                    <a:bodyPr/>
                    <a:lstStyle/>
                    <a:p>
                      <a:pPr algn="r"/>
                      <a:r>
                        <a:rPr lang="en-US" sz="1400" dirty="0" smtClean="0"/>
                        <a:t>3,560,000</a:t>
                      </a:r>
                      <a:endParaRPr lang="en-US" sz="1400" dirty="0"/>
                    </a:p>
                  </a:txBody>
                  <a:tcPr/>
                </a:tc>
                <a:tc>
                  <a:txBody>
                    <a:bodyPr/>
                    <a:lstStyle/>
                    <a:p>
                      <a:pPr algn="r"/>
                      <a:r>
                        <a:rPr lang="en-US" sz="1400" dirty="0" smtClean="0"/>
                        <a:t>920,000</a:t>
                      </a:r>
                      <a:endParaRPr lang="en-US" sz="1400" dirty="0"/>
                    </a:p>
                  </a:txBody>
                  <a:tcPr/>
                </a:tc>
              </a:tr>
              <a:tr h="370840">
                <a:tc>
                  <a:txBody>
                    <a:bodyPr/>
                    <a:lstStyle/>
                    <a:p>
                      <a:pPr algn="r"/>
                      <a:r>
                        <a:rPr lang="en-US" sz="1400" kern="1200" dirty="0" smtClean="0">
                          <a:solidFill>
                            <a:schemeClr val="tx1"/>
                          </a:solidFill>
                          <a:latin typeface="+mn-lt"/>
                          <a:ea typeface="+mn-ea"/>
                          <a:cs typeface="+mn-cs"/>
                        </a:rPr>
                        <a:t>64</a:t>
                      </a:r>
                      <a:endParaRPr lang="en-US" sz="1400" dirty="0"/>
                    </a:p>
                  </a:txBody>
                  <a:tcPr>
                    <a:lnB w="28575" cap="flat" cmpd="sng" algn="ctr">
                      <a:solidFill>
                        <a:scrgbClr r="0" g="0" b="0"/>
                      </a:solidFill>
                      <a:prstDash val="solid"/>
                      <a:round/>
                      <a:headEnd type="none" w="med" len="med"/>
                      <a:tailEnd type="none" w="med" len="med"/>
                    </a:lnB>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7.29</a:t>
                      </a:r>
                      <a:endParaRPr lang="en-US" sz="1400" dirty="0" smtClean="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64,000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64,000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4,480,000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3,560,000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920,000</a:t>
                      </a:r>
                      <a:endParaRPr lang="en-US" sz="1400" dirty="0"/>
                    </a:p>
                  </a:txBody>
                  <a:tcPr>
                    <a:lnB w="28575" cap="flat" cmpd="sng" algn="ctr">
                      <a:solidFill>
                        <a:scrgbClr r="0" g="0" b="0"/>
                      </a:solidFill>
                      <a:prstDash val="solid"/>
                      <a:round/>
                      <a:headEnd type="none" w="med" len="med"/>
                      <a:tailEnd type="none" w="med" len="med"/>
                    </a:lnB>
                  </a:tcPr>
                </a:tc>
              </a:tr>
            </a:tbl>
          </a:graphicData>
        </a:graphic>
      </p:graphicFrame>
      <p:sp>
        <p:nvSpPr>
          <p:cNvPr id="6" name="TextBox 5"/>
          <p:cNvSpPr txBox="1">
            <a:spLocks noChangeArrowheads="1"/>
          </p:cNvSpPr>
          <p:nvPr/>
        </p:nvSpPr>
        <p:spPr bwMode="auto">
          <a:xfrm>
            <a:off x="7416800" y="5765800"/>
            <a:ext cx="1022350" cy="307975"/>
          </a:xfrm>
          <a:prstGeom prst="rect">
            <a:avLst/>
          </a:prstGeom>
          <a:noFill/>
          <a:ln w="9525">
            <a:noFill/>
            <a:miter lim="800000"/>
            <a:headEnd/>
            <a:tailEnd/>
          </a:ln>
        </p:spPr>
        <p:txBody>
          <a:bodyPr wrap="none">
            <a:spAutoFit/>
          </a:bodyPr>
          <a:lstStyle/>
          <a:p>
            <a:pPr>
              <a:tabLst>
                <a:tab pos="1435100" algn="r"/>
              </a:tabLst>
            </a:pPr>
            <a:r>
              <a:rPr lang="en-US" sz="1400"/>
              <a:t>Table 6-14</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1000"/>
                                        <p:tgtEl>
                                          <p:spTgt spid="5"/>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r>
              <a:rPr lang="en-US" smtClean="0"/>
              <a:t>D-Solar Decision</a:t>
            </a:r>
          </a:p>
        </p:txBody>
      </p:sp>
      <p:sp>
        <p:nvSpPr>
          <p:cNvPr id="3" name="Content Placeholder 2"/>
          <p:cNvSpPr>
            <a:spLocks noGrp="1"/>
          </p:cNvSpPr>
          <p:nvPr>
            <p:ph idx="1"/>
          </p:nvPr>
        </p:nvSpPr>
        <p:spPr/>
        <p:txBody>
          <a:bodyPr rtlCol="0">
            <a:noAutofit/>
          </a:bodyPr>
          <a:lstStyle/>
          <a:p>
            <a:pPr fontAlgn="auto">
              <a:spcBef>
                <a:spcPts val="0"/>
              </a:spcBef>
              <a:spcAft>
                <a:spcPts val="1800"/>
              </a:spcAft>
              <a:buFont typeface="Arial"/>
              <a:buChar char="•"/>
              <a:defRPr/>
            </a:pPr>
            <a:r>
              <a:rPr lang="en-US" sz="2800" dirty="0" smtClean="0"/>
              <a:t>Period </a:t>
            </a:r>
            <a:r>
              <a:rPr lang="en-US" sz="2800" dirty="0"/>
              <a:t>1 evaluation – </a:t>
            </a:r>
            <a:r>
              <a:rPr lang="en-US" sz="2800" dirty="0" smtClean="0"/>
              <a:t>onshore</a:t>
            </a:r>
            <a:endParaRPr lang="en-US" sz="2000" dirty="0"/>
          </a:p>
          <a:p>
            <a:pPr marL="266700" indent="0" fontAlgn="auto">
              <a:spcBef>
                <a:spcPts val="0"/>
              </a:spcBef>
              <a:buFont typeface="Arial"/>
              <a:buNone/>
              <a:tabLst>
                <a:tab pos="3136900" algn="l"/>
              </a:tabLst>
              <a:defRPr/>
            </a:pPr>
            <a:r>
              <a:rPr lang="en-US" sz="2000" i="1" dirty="0" smtClean="0">
                <a:latin typeface="Times New Roman"/>
                <a:cs typeface="Times New Roman"/>
              </a:rPr>
              <a:t>EP</a:t>
            </a:r>
            <a:r>
              <a:rPr lang="en-US" sz="2000" dirty="0"/>
              <a:t>(</a:t>
            </a:r>
            <a:r>
              <a:rPr lang="en-US" sz="2000" i="1" dirty="0">
                <a:latin typeface="Times New Roman"/>
                <a:cs typeface="Times New Roman"/>
              </a:rPr>
              <a:t>D</a:t>
            </a:r>
            <a:r>
              <a:rPr lang="en-US" sz="2000" dirty="0"/>
              <a:t> = 120, </a:t>
            </a:r>
            <a:r>
              <a:rPr lang="en-US" sz="2000" i="1" dirty="0">
                <a:latin typeface="Times New Roman"/>
                <a:cs typeface="Times New Roman"/>
              </a:rPr>
              <a:t>E</a:t>
            </a:r>
            <a:r>
              <a:rPr lang="en-US" sz="2000" dirty="0"/>
              <a:t> = 9.90, 1</a:t>
            </a:r>
            <a:r>
              <a:rPr lang="en-US" sz="2000" dirty="0" smtClean="0"/>
              <a:t>)	= </a:t>
            </a:r>
            <a:r>
              <a:rPr lang="en-US" sz="2000" dirty="0"/>
              <a:t>0.24 </a:t>
            </a:r>
            <a:r>
              <a:rPr lang="en-US" sz="2000" dirty="0" smtClean="0"/>
              <a:t>x </a:t>
            </a:r>
            <a:r>
              <a:rPr lang="en-US" sz="2000" i="1" dirty="0">
                <a:latin typeface="Times New Roman"/>
                <a:cs typeface="Times New Roman"/>
              </a:rPr>
              <a:t>P</a:t>
            </a:r>
            <a:r>
              <a:rPr lang="en-US" sz="2000" dirty="0"/>
              <a:t>(</a:t>
            </a:r>
            <a:r>
              <a:rPr lang="en-US" sz="2000" i="1" dirty="0">
                <a:latin typeface="Times New Roman"/>
                <a:cs typeface="Times New Roman"/>
              </a:rPr>
              <a:t>D</a:t>
            </a:r>
            <a:r>
              <a:rPr lang="en-US" sz="2000" dirty="0"/>
              <a:t> = 144, </a:t>
            </a:r>
            <a:r>
              <a:rPr lang="en-US" sz="2000" i="1" dirty="0">
                <a:latin typeface="Times New Roman"/>
                <a:cs typeface="Times New Roman"/>
              </a:rPr>
              <a:t>E</a:t>
            </a:r>
            <a:r>
              <a:rPr lang="en-US" sz="2000" dirty="0"/>
              <a:t> = 10.89, 2) + </a:t>
            </a:r>
            <a:endParaRPr lang="en-US" sz="2000" dirty="0" smtClean="0"/>
          </a:p>
          <a:p>
            <a:pPr marL="266700" indent="0" fontAlgn="auto">
              <a:spcBef>
                <a:spcPts val="0"/>
              </a:spcBef>
              <a:buFont typeface="Arial"/>
              <a:buNone/>
              <a:tabLst>
                <a:tab pos="3136900" algn="l"/>
              </a:tabLst>
              <a:defRPr/>
            </a:pPr>
            <a:r>
              <a:rPr lang="en-US" sz="2000" dirty="0"/>
              <a:t>	</a:t>
            </a:r>
            <a:r>
              <a:rPr lang="en-US" sz="2000" dirty="0" smtClean="0"/>
              <a:t>   0.56 x </a:t>
            </a:r>
            <a:r>
              <a:rPr lang="en-US" sz="2000" i="1" dirty="0">
                <a:latin typeface="Times New Roman"/>
                <a:cs typeface="Times New Roman"/>
              </a:rPr>
              <a:t>P</a:t>
            </a:r>
            <a:r>
              <a:rPr lang="en-US" sz="2000" dirty="0"/>
              <a:t>(</a:t>
            </a:r>
            <a:r>
              <a:rPr lang="en-US" sz="2000" i="1" dirty="0">
                <a:latin typeface="Times New Roman"/>
                <a:cs typeface="Times New Roman"/>
              </a:rPr>
              <a:t>D</a:t>
            </a:r>
            <a:r>
              <a:rPr lang="en-US" sz="2000" dirty="0"/>
              <a:t> = 144, </a:t>
            </a:r>
            <a:r>
              <a:rPr lang="en-US" sz="2000" i="1" dirty="0">
                <a:latin typeface="Times New Roman"/>
                <a:cs typeface="Times New Roman"/>
              </a:rPr>
              <a:t>E</a:t>
            </a:r>
            <a:r>
              <a:rPr lang="en-US" sz="2000" dirty="0"/>
              <a:t> = 8.91, 2) </a:t>
            </a:r>
            <a:r>
              <a:rPr lang="en-US" sz="2000" dirty="0" smtClean="0"/>
              <a:t>+ </a:t>
            </a:r>
          </a:p>
          <a:p>
            <a:pPr marL="266700" indent="0" fontAlgn="auto">
              <a:spcBef>
                <a:spcPts val="0"/>
              </a:spcBef>
              <a:buFont typeface="Arial"/>
              <a:buNone/>
              <a:tabLst>
                <a:tab pos="3136900" algn="l"/>
              </a:tabLst>
              <a:defRPr/>
            </a:pPr>
            <a:r>
              <a:rPr lang="en-US" sz="2000" dirty="0"/>
              <a:t>	</a:t>
            </a:r>
            <a:r>
              <a:rPr lang="en-US" sz="2000" dirty="0" smtClean="0"/>
              <a:t>   0.06 x </a:t>
            </a:r>
            <a:r>
              <a:rPr lang="en-US" sz="2000" i="1" dirty="0" smtClean="0">
                <a:latin typeface="Times New Roman"/>
                <a:cs typeface="Times New Roman"/>
              </a:rPr>
              <a:t>P</a:t>
            </a:r>
            <a:r>
              <a:rPr lang="en-US" sz="2000" dirty="0"/>
              <a:t>(</a:t>
            </a:r>
            <a:r>
              <a:rPr lang="en-US" sz="2000" i="1" dirty="0" smtClean="0">
                <a:latin typeface="Times New Roman"/>
                <a:cs typeface="Times New Roman"/>
              </a:rPr>
              <a:t>D</a:t>
            </a:r>
            <a:r>
              <a:rPr lang="en-US" sz="2000" dirty="0" smtClean="0"/>
              <a:t> =</a:t>
            </a:r>
            <a:r>
              <a:rPr lang="en-US" sz="2000" dirty="0"/>
              <a:t> </a:t>
            </a:r>
            <a:r>
              <a:rPr lang="en-US" sz="2000" dirty="0" smtClean="0"/>
              <a:t>96</a:t>
            </a:r>
            <a:r>
              <a:rPr lang="en-US" sz="2000" dirty="0"/>
              <a:t>, </a:t>
            </a:r>
            <a:r>
              <a:rPr lang="en-US" sz="2000" i="1" dirty="0" smtClean="0">
                <a:latin typeface="Times New Roman"/>
                <a:cs typeface="Times New Roman"/>
              </a:rPr>
              <a:t>E</a:t>
            </a:r>
            <a:r>
              <a:rPr lang="en-US" sz="2000" dirty="0" smtClean="0"/>
              <a:t> =</a:t>
            </a:r>
            <a:r>
              <a:rPr lang="en-US" sz="2000" dirty="0"/>
              <a:t> </a:t>
            </a:r>
            <a:r>
              <a:rPr lang="en-US" sz="2000" dirty="0" smtClean="0"/>
              <a:t>10.89</a:t>
            </a:r>
            <a:r>
              <a:rPr lang="en-US" sz="2000" dirty="0"/>
              <a:t>, 2</a:t>
            </a:r>
            <a:r>
              <a:rPr lang="en-US" sz="2000" dirty="0" smtClean="0"/>
              <a:t>) +</a:t>
            </a:r>
            <a:r>
              <a:rPr lang="en-US" sz="2000" dirty="0"/>
              <a:t> </a:t>
            </a:r>
            <a:endParaRPr lang="en-US" sz="2000" dirty="0" smtClean="0"/>
          </a:p>
          <a:p>
            <a:pPr marL="266700" indent="0" fontAlgn="auto">
              <a:spcBef>
                <a:spcPts val="0"/>
              </a:spcBef>
              <a:buFont typeface="Arial"/>
              <a:buNone/>
              <a:tabLst>
                <a:tab pos="3136900" algn="l"/>
              </a:tabLst>
              <a:defRPr/>
            </a:pPr>
            <a:r>
              <a:rPr lang="en-US" sz="2000" dirty="0"/>
              <a:t>	</a:t>
            </a:r>
            <a:r>
              <a:rPr lang="en-US" sz="2000" dirty="0" smtClean="0"/>
              <a:t>   0.14 </a:t>
            </a:r>
            <a:r>
              <a:rPr lang="en-US" sz="2000" dirty="0"/>
              <a:t>x</a:t>
            </a:r>
            <a:r>
              <a:rPr lang="en-US" sz="2000" dirty="0" smtClean="0"/>
              <a:t> </a:t>
            </a:r>
            <a:r>
              <a:rPr lang="en-US" sz="2000" i="1" dirty="0">
                <a:latin typeface="Times New Roman"/>
                <a:cs typeface="Times New Roman"/>
              </a:rPr>
              <a:t>P</a:t>
            </a:r>
            <a:r>
              <a:rPr lang="en-US" sz="2000" dirty="0"/>
              <a:t>(</a:t>
            </a:r>
            <a:r>
              <a:rPr lang="en-US" sz="2000" i="1" dirty="0">
                <a:latin typeface="Times New Roman"/>
                <a:cs typeface="Times New Roman"/>
              </a:rPr>
              <a:t>D</a:t>
            </a:r>
            <a:r>
              <a:rPr lang="en-US" sz="2000" dirty="0"/>
              <a:t> = 96, </a:t>
            </a:r>
            <a:r>
              <a:rPr lang="en-US" sz="2000" i="1" dirty="0">
                <a:latin typeface="Times New Roman"/>
                <a:cs typeface="Times New Roman"/>
              </a:rPr>
              <a:t>E</a:t>
            </a:r>
            <a:r>
              <a:rPr lang="en-US" sz="2000" dirty="0"/>
              <a:t> = 8.91, 2) </a:t>
            </a:r>
            <a:endParaRPr lang="en-US" sz="2000" dirty="0" smtClean="0"/>
          </a:p>
          <a:p>
            <a:pPr marL="266700" indent="0" fontAlgn="auto">
              <a:spcBef>
                <a:spcPts val="0"/>
              </a:spcBef>
              <a:buFont typeface="Arial"/>
              <a:buNone/>
              <a:tabLst>
                <a:tab pos="3136900" algn="l"/>
              </a:tabLst>
              <a:defRPr/>
            </a:pPr>
            <a:r>
              <a:rPr lang="en-US" sz="2000" dirty="0"/>
              <a:t>	</a:t>
            </a:r>
            <a:r>
              <a:rPr lang="en-US" sz="2000" dirty="0" smtClean="0"/>
              <a:t>= </a:t>
            </a:r>
            <a:r>
              <a:rPr lang="en-US" sz="2000" dirty="0"/>
              <a:t>0.24 </a:t>
            </a:r>
            <a:r>
              <a:rPr lang="en-US" sz="2000" dirty="0" smtClean="0"/>
              <a:t>x </a:t>
            </a:r>
            <a:r>
              <a:rPr lang="en-US" sz="2000" dirty="0"/>
              <a:t>3,320,000 + 0.56 </a:t>
            </a:r>
            <a:r>
              <a:rPr lang="en-US" sz="2000" dirty="0" smtClean="0"/>
              <a:t>x </a:t>
            </a:r>
            <a:r>
              <a:rPr lang="en-US" sz="2000" dirty="0"/>
              <a:t>3,320,000 + </a:t>
            </a:r>
            <a:endParaRPr lang="en-US" sz="2000" dirty="0" smtClean="0"/>
          </a:p>
          <a:p>
            <a:pPr marL="266700" indent="0" fontAlgn="auto">
              <a:spcBef>
                <a:spcPts val="0"/>
              </a:spcBef>
              <a:buFont typeface="Arial"/>
              <a:buNone/>
              <a:tabLst>
                <a:tab pos="3136900" algn="l"/>
              </a:tabLst>
              <a:defRPr/>
            </a:pPr>
            <a:r>
              <a:rPr lang="en-US" sz="2000" dirty="0"/>
              <a:t>	</a:t>
            </a:r>
            <a:r>
              <a:rPr lang="en-US" sz="2000" dirty="0" smtClean="0"/>
              <a:t>   0.06 x </a:t>
            </a:r>
            <a:r>
              <a:rPr lang="en-US" sz="2000" dirty="0"/>
              <a:t>1,880,000 + 0.14 </a:t>
            </a:r>
            <a:r>
              <a:rPr lang="en-US" sz="2000" dirty="0" smtClean="0"/>
              <a:t>x </a:t>
            </a:r>
            <a:r>
              <a:rPr lang="en-US" sz="2000" dirty="0"/>
              <a:t>1,880,000 </a:t>
            </a:r>
            <a:endParaRPr lang="en-US" sz="2000" dirty="0" smtClean="0"/>
          </a:p>
          <a:p>
            <a:pPr marL="266700" indent="0" fontAlgn="auto">
              <a:spcBef>
                <a:spcPts val="0"/>
              </a:spcBef>
              <a:buFont typeface="Arial"/>
              <a:buNone/>
              <a:tabLst>
                <a:tab pos="3136900" algn="l"/>
              </a:tabLst>
              <a:defRPr/>
            </a:pPr>
            <a:r>
              <a:rPr lang="en-US" sz="2000" dirty="0"/>
              <a:t>	</a:t>
            </a:r>
            <a:r>
              <a:rPr lang="en-US" sz="2000" dirty="0" smtClean="0"/>
              <a:t>= </a:t>
            </a:r>
            <a:r>
              <a:rPr lang="en-US" sz="2000" dirty="0"/>
              <a:t>€</a:t>
            </a:r>
            <a:r>
              <a:rPr lang="en-US" sz="2000" dirty="0" smtClean="0"/>
              <a:t>3,032,000</a:t>
            </a:r>
          </a:p>
          <a:p>
            <a:pPr marL="266700" indent="0" fontAlgn="auto">
              <a:spcBef>
                <a:spcPts val="0"/>
              </a:spcBef>
              <a:buFont typeface="Arial"/>
              <a:buNone/>
              <a:defRPr/>
            </a:pPr>
            <a:endParaRPr lang="en-US" sz="2000" dirty="0"/>
          </a:p>
          <a:p>
            <a:pPr marL="266700" indent="0" fontAlgn="auto">
              <a:spcBef>
                <a:spcPts val="0"/>
              </a:spcBef>
              <a:buFont typeface="Arial"/>
              <a:buNone/>
              <a:tabLst>
                <a:tab pos="3403600" algn="l"/>
              </a:tabLst>
              <a:defRPr/>
            </a:pPr>
            <a:r>
              <a:rPr lang="en-US" sz="2000" i="1" dirty="0" smtClean="0">
                <a:latin typeface="Times New Roman"/>
                <a:cs typeface="Times New Roman"/>
              </a:rPr>
              <a:t>PVEP</a:t>
            </a:r>
            <a:r>
              <a:rPr lang="en-US" sz="2000" dirty="0" smtClean="0"/>
              <a:t>(</a:t>
            </a:r>
            <a:r>
              <a:rPr lang="en-US" sz="2000" i="1" dirty="0" smtClean="0">
                <a:latin typeface="Times New Roman"/>
                <a:cs typeface="Times New Roman"/>
              </a:rPr>
              <a:t>D</a:t>
            </a:r>
            <a:r>
              <a:rPr lang="en-US" sz="2000" dirty="0" smtClean="0"/>
              <a:t> </a:t>
            </a:r>
            <a:r>
              <a:rPr lang="en-US" sz="2000" dirty="0"/>
              <a:t>= 120, </a:t>
            </a:r>
            <a:r>
              <a:rPr lang="en-US" sz="2000" i="1" dirty="0">
                <a:latin typeface="Times New Roman"/>
                <a:cs typeface="Times New Roman"/>
              </a:rPr>
              <a:t>E</a:t>
            </a:r>
            <a:r>
              <a:rPr lang="en-US" sz="2000" dirty="0"/>
              <a:t> = </a:t>
            </a:r>
            <a:r>
              <a:rPr lang="en-US" sz="2000" dirty="0" smtClean="0"/>
              <a:t>9.90,1)	= </a:t>
            </a:r>
            <a:r>
              <a:rPr lang="en-US" sz="2000" i="1" dirty="0" smtClean="0">
                <a:latin typeface="Times New Roman"/>
                <a:cs typeface="Times New Roman"/>
              </a:rPr>
              <a:t>EP</a:t>
            </a:r>
            <a:r>
              <a:rPr lang="en-US" sz="2000" dirty="0" smtClean="0"/>
              <a:t>(</a:t>
            </a:r>
            <a:r>
              <a:rPr lang="en-US" sz="2000" i="1" dirty="0" smtClean="0">
                <a:latin typeface="Times New Roman"/>
                <a:cs typeface="Times New Roman"/>
              </a:rPr>
              <a:t>D</a:t>
            </a:r>
            <a:r>
              <a:rPr lang="en-US" sz="2000" dirty="0" smtClean="0"/>
              <a:t> </a:t>
            </a:r>
            <a:r>
              <a:rPr lang="en-US" sz="2000" dirty="0"/>
              <a:t>= 120</a:t>
            </a:r>
            <a:r>
              <a:rPr lang="en-US" sz="2000" dirty="0" smtClean="0"/>
              <a:t>, </a:t>
            </a:r>
            <a:r>
              <a:rPr lang="en-US" sz="2000" i="1" dirty="0" smtClean="0">
                <a:latin typeface="Times New Roman"/>
                <a:cs typeface="Times New Roman"/>
              </a:rPr>
              <a:t>E</a:t>
            </a:r>
            <a:r>
              <a:rPr lang="en-US" sz="2000" dirty="0" smtClean="0"/>
              <a:t> </a:t>
            </a:r>
            <a:r>
              <a:rPr lang="en-US" sz="2000" dirty="0"/>
              <a:t>= </a:t>
            </a:r>
            <a:r>
              <a:rPr lang="en-US" sz="2000" dirty="0" smtClean="0"/>
              <a:t>9.90,1)/(1 </a:t>
            </a:r>
            <a:r>
              <a:rPr lang="en-US" sz="2000" dirty="0"/>
              <a:t>+ </a:t>
            </a:r>
            <a:r>
              <a:rPr lang="en-US" sz="2000" i="1" dirty="0" smtClean="0">
                <a:latin typeface="Times New Roman"/>
                <a:cs typeface="Times New Roman"/>
              </a:rPr>
              <a:t>k</a:t>
            </a:r>
            <a:r>
              <a:rPr lang="en-US" sz="2000" dirty="0" smtClean="0"/>
              <a:t>) </a:t>
            </a:r>
          </a:p>
          <a:p>
            <a:pPr marL="266700" indent="0" fontAlgn="auto">
              <a:spcBef>
                <a:spcPts val="0"/>
              </a:spcBef>
              <a:buFont typeface="Arial"/>
              <a:buNone/>
              <a:tabLst>
                <a:tab pos="3403600" algn="l"/>
              </a:tabLst>
              <a:defRPr/>
            </a:pPr>
            <a:r>
              <a:rPr lang="en-US" sz="2000" dirty="0"/>
              <a:t>	</a:t>
            </a:r>
            <a:r>
              <a:rPr lang="en-US" sz="2000" dirty="0" smtClean="0"/>
              <a:t>= </a:t>
            </a:r>
            <a:r>
              <a:rPr lang="en-US" sz="2000" dirty="0"/>
              <a:t>3,032,000/1.1 = €2,756,364</a:t>
            </a:r>
          </a:p>
        </p:txBody>
      </p:sp>
    </p:spTree>
  </p:cSld>
  <p:clrMapOvr>
    <a:masterClrMapping/>
  </p:clrMapOvr>
  <p:transition spd="slow">
    <p:strips/>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r>
              <a:rPr lang="en-US" smtClean="0"/>
              <a:t>D-Solar Decision</a:t>
            </a:r>
          </a:p>
        </p:txBody>
      </p:sp>
      <p:sp>
        <p:nvSpPr>
          <p:cNvPr id="3" name="Content Placeholder 2"/>
          <p:cNvSpPr>
            <a:spLocks noGrp="1"/>
          </p:cNvSpPr>
          <p:nvPr>
            <p:ph idx="1"/>
          </p:nvPr>
        </p:nvSpPr>
        <p:spPr/>
        <p:txBody>
          <a:bodyPr rtlCol="0">
            <a:noAutofit/>
          </a:bodyPr>
          <a:lstStyle/>
          <a:p>
            <a:pPr fontAlgn="auto">
              <a:spcBef>
                <a:spcPts val="0"/>
              </a:spcBef>
              <a:spcAft>
                <a:spcPts val="1800"/>
              </a:spcAft>
              <a:buFont typeface="Arial"/>
              <a:buChar char="•"/>
              <a:defRPr/>
            </a:pPr>
            <a:r>
              <a:rPr lang="en-US" sz="2800" dirty="0" smtClean="0"/>
              <a:t>Period </a:t>
            </a:r>
            <a:r>
              <a:rPr lang="en-US" sz="2800" dirty="0"/>
              <a:t>1 evaluation – </a:t>
            </a:r>
            <a:r>
              <a:rPr lang="en-US" sz="2800" dirty="0" smtClean="0"/>
              <a:t>onshore</a:t>
            </a:r>
            <a:endParaRPr lang="en-US" sz="2000" dirty="0"/>
          </a:p>
          <a:p>
            <a:pPr marL="266700" indent="0" fontAlgn="auto">
              <a:spcBef>
                <a:spcPts val="0"/>
              </a:spcBef>
              <a:spcAft>
                <a:spcPts val="0"/>
              </a:spcAft>
              <a:buFont typeface="Arial"/>
              <a:buNone/>
              <a:tabLst>
                <a:tab pos="3492500" algn="l"/>
              </a:tabLst>
              <a:defRPr/>
            </a:pPr>
            <a:r>
              <a:rPr lang="en-US" sz="2000" dirty="0"/>
              <a:t>Revenue from manufacture </a:t>
            </a:r>
            <a:endParaRPr lang="en-US" sz="2000" dirty="0" smtClean="0"/>
          </a:p>
          <a:p>
            <a:pPr marL="266700" indent="0" fontAlgn="auto">
              <a:spcBef>
                <a:spcPts val="0"/>
              </a:spcBef>
              <a:buFont typeface="Arial"/>
              <a:buNone/>
              <a:tabLst>
                <a:tab pos="3492500" algn="l"/>
              </a:tabLst>
              <a:defRPr/>
            </a:pPr>
            <a:r>
              <a:rPr lang="en-US" sz="2000" dirty="0"/>
              <a:t>a</a:t>
            </a:r>
            <a:r>
              <a:rPr lang="en-US" sz="2000" dirty="0" smtClean="0"/>
              <a:t>nd sale </a:t>
            </a:r>
            <a:r>
              <a:rPr lang="en-US" sz="2000" dirty="0"/>
              <a:t>of 120,000 panels </a:t>
            </a:r>
            <a:r>
              <a:rPr lang="en-US" sz="2000" dirty="0" smtClean="0"/>
              <a:t>	= </a:t>
            </a:r>
            <a:r>
              <a:rPr lang="en-US" sz="2000" dirty="0"/>
              <a:t>120,000 </a:t>
            </a:r>
            <a:r>
              <a:rPr lang="en-US" sz="2000" dirty="0" smtClean="0"/>
              <a:t>x </a:t>
            </a:r>
            <a:r>
              <a:rPr lang="en-US" sz="2000" dirty="0"/>
              <a:t>70 = €</a:t>
            </a:r>
            <a:r>
              <a:rPr lang="en-US" sz="2000" dirty="0" smtClean="0"/>
              <a:t>8,400,000</a:t>
            </a:r>
          </a:p>
          <a:p>
            <a:pPr marL="266700" indent="0" fontAlgn="auto">
              <a:spcBef>
                <a:spcPts val="0"/>
              </a:spcBef>
              <a:buFont typeface="Arial"/>
              <a:buNone/>
              <a:tabLst>
                <a:tab pos="3136900" algn="l"/>
              </a:tabLst>
              <a:defRPr/>
            </a:pPr>
            <a:endParaRPr lang="en-US" sz="2000" dirty="0"/>
          </a:p>
          <a:p>
            <a:pPr marL="266700" indent="0" fontAlgn="auto">
              <a:spcBef>
                <a:spcPts val="0"/>
              </a:spcBef>
              <a:buFont typeface="Arial"/>
              <a:buNone/>
              <a:tabLst>
                <a:tab pos="4572000" algn="l"/>
              </a:tabLst>
              <a:defRPr/>
            </a:pPr>
            <a:r>
              <a:rPr lang="en-US" sz="2000" dirty="0"/>
              <a:t>Fixed + variable cost of onshore </a:t>
            </a:r>
            <a:r>
              <a:rPr lang="en-US" sz="2000" dirty="0" smtClean="0"/>
              <a:t>plant	= </a:t>
            </a:r>
            <a:r>
              <a:rPr lang="en-US" sz="2000" dirty="0"/>
              <a:t>1,000,000 + 120,000 </a:t>
            </a:r>
            <a:r>
              <a:rPr lang="en-US" sz="2000" dirty="0" smtClean="0"/>
              <a:t>x 40</a:t>
            </a:r>
          </a:p>
          <a:p>
            <a:pPr marL="266700" indent="0" fontAlgn="auto">
              <a:spcBef>
                <a:spcPts val="0"/>
              </a:spcBef>
              <a:buFont typeface="Arial"/>
              <a:buNone/>
              <a:tabLst>
                <a:tab pos="4572000" algn="l"/>
              </a:tabLst>
              <a:defRPr/>
            </a:pPr>
            <a:r>
              <a:rPr lang="en-US" sz="2000" dirty="0"/>
              <a:t>	</a:t>
            </a:r>
            <a:r>
              <a:rPr lang="en-US" sz="2000" dirty="0" smtClean="0"/>
              <a:t>= </a:t>
            </a:r>
            <a:r>
              <a:rPr lang="en-US" sz="2000" dirty="0"/>
              <a:t>€</a:t>
            </a:r>
            <a:r>
              <a:rPr lang="en-US" sz="2000" dirty="0" smtClean="0"/>
              <a:t>5,800,000</a:t>
            </a:r>
          </a:p>
          <a:p>
            <a:pPr marL="266700" indent="0" fontAlgn="auto">
              <a:spcBef>
                <a:spcPts val="0"/>
              </a:spcBef>
              <a:buFont typeface="Arial"/>
              <a:buNone/>
              <a:tabLst>
                <a:tab pos="4572000" algn="l"/>
              </a:tabLst>
              <a:defRPr/>
            </a:pPr>
            <a:endParaRPr lang="en-US" sz="2000" dirty="0"/>
          </a:p>
          <a:p>
            <a:pPr marL="266700" indent="0" fontAlgn="auto">
              <a:spcBef>
                <a:spcPts val="0"/>
              </a:spcBef>
              <a:buFont typeface="Arial"/>
              <a:buNone/>
              <a:tabLst>
                <a:tab pos="3048000" algn="l"/>
              </a:tabLst>
              <a:defRPr/>
            </a:pPr>
            <a:r>
              <a:rPr lang="en-US" sz="2000" i="1" dirty="0" smtClean="0">
                <a:latin typeface="Times New Roman"/>
                <a:cs typeface="Times New Roman"/>
              </a:rPr>
              <a:t>P</a:t>
            </a:r>
            <a:r>
              <a:rPr lang="en-US" sz="2000" dirty="0" smtClean="0"/>
              <a:t>(</a:t>
            </a:r>
            <a:r>
              <a:rPr lang="en-US" sz="2000" i="1" dirty="0" smtClean="0">
                <a:latin typeface="Times New Roman"/>
                <a:cs typeface="Times New Roman"/>
              </a:rPr>
              <a:t>D</a:t>
            </a:r>
            <a:r>
              <a:rPr lang="en-US" sz="2000" dirty="0" smtClean="0"/>
              <a:t> </a:t>
            </a:r>
            <a:r>
              <a:rPr lang="en-US" sz="2000" dirty="0"/>
              <a:t>= 120, </a:t>
            </a:r>
            <a:r>
              <a:rPr lang="en-US" sz="2000" i="1" dirty="0">
                <a:latin typeface="Times New Roman"/>
                <a:cs typeface="Times New Roman"/>
              </a:rPr>
              <a:t>E</a:t>
            </a:r>
            <a:r>
              <a:rPr lang="en-US" sz="2000" dirty="0"/>
              <a:t> = 9.90, </a:t>
            </a:r>
            <a:r>
              <a:rPr lang="en-US" sz="2000" dirty="0" smtClean="0"/>
              <a:t>1)	= </a:t>
            </a:r>
            <a:r>
              <a:rPr lang="en-US" sz="2000" dirty="0"/>
              <a:t>8,400,000 </a:t>
            </a:r>
            <a:r>
              <a:rPr lang="en-US" sz="2000" dirty="0" smtClean="0"/>
              <a:t>– </a:t>
            </a:r>
            <a:r>
              <a:rPr lang="en-US" sz="2000" dirty="0"/>
              <a:t>5,800,000 </a:t>
            </a:r>
            <a:r>
              <a:rPr lang="en-US" sz="2000" dirty="0" smtClean="0"/>
              <a:t>+</a:t>
            </a:r>
          </a:p>
          <a:p>
            <a:pPr marL="266700" indent="0" fontAlgn="auto">
              <a:spcBef>
                <a:spcPts val="0"/>
              </a:spcBef>
              <a:buFont typeface="Arial"/>
              <a:buNone/>
              <a:tabLst>
                <a:tab pos="3048000" algn="l"/>
              </a:tabLst>
              <a:defRPr/>
            </a:pPr>
            <a:r>
              <a:rPr lang="en-US" sz="2000" dirty="0"/>
              <a:t>	</a:t>
            </a:r>
            <a:r>
              <a:rPr lang="en-US" sz="2000" dirty="0" smtClean="0"/>
              <a:t>    </a:t>
            </a:r>
            <a:r>
              <a:rPr lang="en-US" sz="2000" i="1" dirty="0">
                <a:latin typeface="Times New Roman"/>
                <a:cs typeface="Times New Roman"/>
              </a:rPr>
              <a:t>PVEP</a:t>
            </a:r>
            <a:r>
              <a:rPr lang="en-US" sz="2000" dirty="0"/>
              <a:t>(</a:t>
            </a:r>
            <a:r>
              <a:rPr lang="en-US" sz="2000" i="1" dirty="0" smtClean="0">
                <a:latin typeface="Times New Roman"/>
                <a:cs typeface="Times New Roman"/>
              </a:rPr>
              <a:t>D</a:t>
            </a:r>
            <a:r>
              <a:rPr lang="en-US" sz="2000" dirty="0"/>
              <a:t> </a:t>
            </a:r>
            <a:r>
              <a:rPr lang="en-US" sz="2000" dirty="0" smtClean="0"/>
              <a:t>= 120</a:t>
            </a:r>
            <a:r>
              <a:rPr lang="en-US" sz="2000" dirty="0"/>
              <a:t>, </a:t>
            </a:r>
            <a:r>
              <a:rPr lang="en-US" sz="2000" i="1" dirty="0">
                <a:latin typeface="Times New Roman"/>
                <a:cs typeface="Times New Roman"/>
              </a:rPr>
              <a:t>E</a:t>
            </a:r>
            <a:r>
              <a:rPr lang="en-US" sz="2000" dirty="0"/>
              <a:t> = 9.90, 1) </a:t>
            </a:r>
            <a:endParaRPr lang="en-US" sz="2000" dirty="0" smtClean="0"/>
          </a:p>
          <a:p>
            <a:pPr marL="266700" indent="0" fontAlgn="auto">
              <a:spcBef>
                <a:spcPts val="0"/>
              </a:spcBef>
              <a:buFont typeface="Arial"/>
              <a:buNone/>
              <a:tabLst>
                <a:tab pos="3048000" algn="l"/>
              </a:tabLst>
              <a:defRPr/>
            </a:pPr>
            <a:r>
              <a:rPr lang="en-US" sz="2000" dirty="0"/>
              <a:t>	</a:t>
            </a:r>
            <a:r>
              <a:rPr lang="en-US" sz="2000" dirty="0" smtClean="0"/>
              <a:t>= </a:t>
            </a:r>
            <a:r>
              <a:rPr lang="en-US" sz="2000" dirty="0"/>
              <a:t>2,600,000 + 2,756,364 </a:t>
            </a:r>
            <a:endParaRPr lang="en-US" sz="2000" dirty="0" smtClean="0"/>
          </a:p>
          <a:p>
            <a:pPr marL="266700" indent="0" fontAlgn="auto">
              <a:spcBef>
                <a:spcPts val="0"/>
              </a:spcBef>
              <a:buFont typeface="Arial"/>
              <a:buNone/>
              <a:tabLst>
                <a:tab pos="3048000" algn="l"/>
              </a:tabLst>
              <a:defRPr/>
            </a:pPr>
            <a:r>
              <a:rPr lang="en-US" sz="2000" dirty="0"/>
              <a:t>	</a:t>
            </a:r>
            <a:r>
              <a:rPr lang="en-US" sz="2000" dirty="0" smtClean="0"/>
              <a:t>= </a:t>
            </a:r>
            <a:r>
              <a:rPr lang="en-US" sz="2000" dirty="0"/>
              <a:t>€5,356,364</a:t>
            </a:r>
          </a:p>
        </p:txBody>
      </p:sp>
    </p:spTree>
  </p:cSld>
  <p:clrMapOvr>
    <a:masterClrMapping/>
  </p:clrMapOvr>
  <p:transition spd="slow">
    <p:strips/>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r>
              <a:rPr lang="en-US" smtClean="0"/>
              <a:t>D-Solar Decision</a:t>
            </a:r>
          </a:p>
        </p:txBody>
      </p:sp>
      <p:graphicFrame>
        <p:nvGraphicFramePr>
          <p:cNvPr id="5" name="Table 4"/>
          <p:cNvGraphicFramePr>
            <a:graphicFrameLocks noGrp="1"/>
          </p:cNvGraphicFramePr>
          <p:nvPr/>
        </p:nvGraphicFramePr>
        <p:xfrm>
          <a:off x="711200" y="2222500"/>
          <a:ext cx="7759700" cy="2214563"/>
        </p:xfrm>
        <a:graphic>
          <a:graphicData uri="http://schemas.openxmlformats.org/drawingml/2006/table">
            <a:tbl>
              <a:tblPr firstRow="1" bandRow="1">
                <a:tableStyleId>{2D5ABB26-0587-4C30-8999-92F81FD0307C}</a:tableStyleId>
              </a:tblPr>
              <a:tblGrid>
                <a:gridCol w="685800"/>
                <a:gridCol w="800100"/>
                <a:gridCol w="1181100"/>
                <a:gridCol w="1270000"/>
                <a:gridCol w="1219200"/>
                <a:gridCol w="1308100"/>
                <a:gridCol w="1295400"/>
              </a:tblGrid>
              <a:tr h="370840">
                <a:tc>
                  <a:txBody>
                    <a:bodyPr/>
                    <a:lstStyle/>
                    <a:p>
                      <a:pPr algn="ctr"/>
                      <a:r>
                        <a:rPr lang="en-US" sz="1400" b="1" i="1" kern="1200" dirty="0" smtClean="0">
                          <a:solidFill>
                            <a:schemeClr val="tx1"/>
                          </a:solidFill>
                          <a:latin typeface="Times New Roman"/>
                          <a:ea typeface="+mn-ea"/>
                          <a:cs typeface="Times New Roman"/>
                        </a:rPr>
                        <a:t>D	</a:t>
                      </a:r>
                      <a:endParaRPr lang="en-US" sz="1400" b="1" i="1" dirty="0">
                        <a:latin typeface="Times New Roman"/>
                        <a:cs typeface="Times New Roman"/>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i="1" kern="1200" dirty="0" smtClean="0">
                          <a:solidFill>
                            <a:schemeClr val="tx1"/>
                          </a:solidFill>
                          <a:latin typeface="Times New Roman"/>
                          <a:ea typeface="+mn-ea"/>
                          <a:cs typeface="Times New Roman"/>
                        </a:rPr>
                        <a:t>E</a:t>
                      </a:r>
                      <a:endParaRPr lang="en-US" sz="1400" b="1" i="1" dirty="0">
                        <a:latin typeface="Times New Roman"/>
                        <a:cs typeface="Times New Roman"/>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Sales</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Production</a:t>
                      </a:r>
                      <a:r>
                        <a:rPr lang="en-US" sz="1400" b="1" baseline="0" dirty="0" smtClean="0"/>
                        <a:t> Cost Quantity</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Revenue</a:t>
                      </a:r>
                      <a:r>
                        <a:rPr lang="en-US" sz="1400" b="1" baseline="0" dirty="0" smtClean="0"/>
                        <a:t> (euro)</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Cost (euro)</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Profit (euro)</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r>
              <a:tr h="370840">
                <a:tc>
                  <a:txBody>
                    <a:bodyPr/>
                    <a:lstStyle/>
                    <a:p>
                      <a:pPr algn="r"/>
                      <a:r>
                        <a:rPr lang="en-US" sz="1400" kern="1200" dirty="0" smtClean="0">
                          <a:solidFill>
                            <a:schemeClr val="tx1"/>
                          </a:solidFill>
                          <a:latin typeface="+mn-lt"/>
                          <a:ea typeface="+mn-ea"/>
                          <a:cs typeface="+mn-cs"/>
                        </a:rPr>
                        <a:t>120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kern="1200" dirty="0" smtClean="0">
                          <a:solidFill>
                            <a:schemeClr val="tx1"/>
                          </a:solidFill>
                          <a:latin typeface="+mn-lt"/>
                          <a:ea typeface="+mn-ea"/>
                          <a:cs typeface="+mn-cs"/>
                        </a:rPr>
                        <a:t>9.90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120,000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120,000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8,400,000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5,800,000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5,356,364</a:t>
                      </a:r>
                      <a:endParaRPr lang="en-US" sz="1400" dirty="0"/>
                    </a:p>
                  </a:txBody>
                  <a:tcPr>
                    <a:lnT w="19050" cap="flat" cmpd="sng" algn="ctr">
                      <a:solidFill>
                        <a:scrgbClr r="0" g="0" b="0"/>
                      </a:solidFill>
                      <a:prstDash val="solid"/>
                      <a:round/>
                      <a:headEnd type="none" w="med" len="med"/>
                      <a:tailEnd type="none" w="med" len="med"/>
                    </a:lnT>
                  </a:tcPr>
                </a:tc>
              </a:tr>
              <a:tr h="370840">
                <a:tc>
                  <a:txBody>
                    <a:bodyPr/>
                    <a:lstStyle/>
                    <a:p>
                      <a:pPr algn="r"/>
                      <a:r>
                        <a:rPr lang="en-US" sz="1400" kern="1200" dirty="0" smtClean="0">
                          <a:solidFill>
                            <a:schemeClr val="tx1"/>
                          </a:solidFill>
                          <a:latin typeface="+mn-lt"/>
                          <a:ea typeface="+mn-ea"/>
                          <a:cs typeface="+mn-cs"/>
                        </a:rPr>
                        <a:t>120</a:t>
                      </a:r>
                      <a:endParaRPr lang="en-US" sz="1400" dirty="0"/>
                    </a:p>
                  </a:txBody>
                  <a:tcPr/>
                </a:tc>
                <a:tc>
                  <a:txBody>
                    <a:bodyPr/>
                    <a:lstStyle/>
                    <a:p>
                      <a:pPr algn="r"/>
                      <a:r>
                        <a:rPr lang="en-US" sz="1400" kern="1200" dirty="0" smtClean="0">
                          <a:solidFill>
                            <a:schemeClr val="tx1"/>
                          </a:solidFill>
                          <a:latin typeface="+mn-lt"/>
                          <a:ea typeface="+mn-ea"/>
                          <a:cs typeface="+mn-cs"/>
                        </a:rPr>
                        <a:t>8.10</a:t>
                      </a:r>
                      <a:endParaRPr lang="en-US" sz="1400" dirty="0"/>
                    </a:p>
                  </a:txBody>
                  <a:tcPr/>
                </a:tc>
                <a:tc>
                  <a:txBody>
                    <a:bodyPr/>
                    <a:lstStyle/>
                    <a:p>
                      <a:pPr algn="r"/>
                      <a:r>
                        <a:rPr lang="en-US" sz="1400" dirty="0" smtClean="0"/>
                        <a:t>120,000</a:t>
                      </a:r>
                      <a:endParaRPr lang="en-US" sz="1400" dirty="0"/>
                    </a:p>
                  </a:txBody>
                  <a:tcPr/>
                </a:tc>
                <a:tc>
                  <a:txBody>
                    <a:bodyPr/>
                    <a:lstStyle/>
                    <a:p>
                      <a:pPr algn="r"/>
                      <a:r>
                        <a:rPr lang="en-US" sz="1400" dirty="0" smtClean="0"/>
                        <a:t>120,000</a:t>
                      </a:r>
                      <a:endParaRPr lang="en-US" sz="1400" dirty="0"/>
                    </a:p>
                  </a:txBody>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400" dirty="0" smtClean="0"/>
                        <a:t>8,400,000</a:t>
                      </a:r>
                    </a:p>
                  </a:txBody>
                  <a:tcPr/>
                </a:tc>
                <a:tc>
                  <a:txBody>
                    <a:bodyPr/>
                    <a:lstStyle/>
                    <a:p>
                      <a:pPr algn="r"/>
                      <a:r>
                        <a:rPr lang="en-US" sz="1400" dirty="0" smtClean="0"/>
                        <a:t>5,800,000</a:t>
                      </a:r>
                      <a:endParaRPr lang="en-US" sz="1400" dirty="0"/>
                    </a:p>
                  </a:txBody>
                  <a:tcPr/>
                </a:tc>
                <a:tc>
                  <a:txBody>
                    <a:bodyPr/>
                    <a:lstStyle/>
                    <a:p>
                      <a:pPr algn="r"/>
                      <a:r>
                        <a:rPr lang="en-US" sz="1400" dirty="0" smtClean="0"/>
                        <a:t>5,356,364</a:t>
                      </a:r>
                      <a:endParaRPr lang="en-US" sz="1400" dirty="0"/>
                    </a:p>
                  </a:txBody>
                  <a:tcPr/>
                </a:tc>
              </a:tr>
              <a:tr h="370840">
                <a:tc>
                  <a:txBody>
                    <a:bodyPr/>
                    <a:lstStyle/>
                    <a:p>
                      <a:pPr algn="r"/>
                      <a:r>
                        <a:rPr lang="en-US" sz="1400" kern="1200" dirty="0" smtClean="0">
                          <a:solidFill>
                            <a:schemeClr val="tx1"/>
                          </a:solidFill>
                          <a:latin typeface="+mn-lt"/>
                          <a:ea typeface="+mn-ea"/>
                          <a:cs typeface="+mn-cs"/>
                        </a:rPr>
                        <a:t>80</a:t>
                      </a:r>
                      <a:endParaRPr lang="en-US" sz="1400" dirty="0"/>
                    </a:p>
                  </a:txBody>
                  <a:tcPr/>
                </a:tc>
                <a:tc>
                  <a:txBody>
                    <a:bodyPr/>
                    <a:lstStyle/>
                    <a:p>
                      <a:pPr algn="r"/>
                      <a:r>
                        <a:rPr lang="en-US" sz="1400" kern="1200" dirty="0" smtClean="0">
                          <a:solidFill>
                            <a:schemeClr val="tx1"/>
                          </a:solidFill>
                          <a:latin typeface="+mn-lt"/>
                          <a:ea typeface="+mn-ea"/>
                          <a:cs typeface="+mn-cs"/>
                        </a:rPr>
                        <a:t>9.90 </a:t>
                      </a:r>
                      <a:endParaRPr lang="en-US" sz="1400" dirty="0"/>
                    </a:p>
                  </a:txBody>
                  <a:tcPr/>
                </a:tc>
                <a:tc>
                  <a:txBody>
                    <a:bodyPr/>
                    <a:lstStyle/>
                    <a:p>
                      <a:pPr algn="r"/>
                      <a:r>
                        <a:rPr lang="en-US" sz="1400" dirty="0" smtClean="0"/>
                        <a:t>80,000</a:t>
                      </a:r>
                      <a:endParaRPr lang="en-US" sz="1400" dirty="0"/>
                    </a:p>
                  </a:txBody>
                  <a:tcPr/>
                </a:tc>
                <a:tc>
                  <a:txBody>
                    <a:bodyPr/>
                    <a:lstStyle/>
                    <a:p>
                      <a:pPr algn="r"/>
                      <a:r>
                        <a:rPr lang="en-US" sz="1400" dirty="0" smtClean="0"/>
                        <a:t>80,000</a:t>
                      </a:r>
                      <a:endParaRPr lang="en-US" sz="1400" dirty="0"/>
                    </a:p>
                  </a:txBody>
                  <a:tcPr/>
                </a:tc>
                <a:tc>
                  <a:txBody>
                    <a:bodyPr/>
                    <a:lstStyle/>
                    <a:p>
                      <a:pPr algn="r"/>
                      <a:r>
                        <a:rPr lang="en-US" sz="1400" dirty="0" smtClean="0"/>
                        <a:t>5,600,000</a:t>
                      </a:r>
                      <a:endParaRPr lang="en-US" sz="1400" dirty="0"/>
                    </a:p>
                  </a:txBody>
                  <a:tcPr/>
                </a:tc>
                <a:tc>
                  <a:txBody>
                    <a:bodyPr/>
                    <a:lstStyle/>
                    <a:p>
                      <a:pPr algn="r"/>
                      <a:r>
                        <a:rPr lang="en-US" sz="1400" dirty="0" smtClean="0"/>
                        <a:t>4,200,000</a:t>
                      </a:r>
                      <a:endParaRPr lang="en-US" sz="1400" dirty="0"/>
                    </a:p>
                  </a:txBody>
                  <a:tcPr/>
                </a:tc>
                <a:tc>
                  <a:txBody>
                    <a:bodyPr/>
                    <a:lstStyle/>
                    <a:p>
                      <a:pPr algn="r"/>
                      <a:r>
                        <a:rPr lang="en-US" sz="1400" dirty="0" smtClean="0"/>
                        <a:t>2,934,545</a:t>
                      </a:r>
                      <a:endParaRPr lang="en-US" sz="1400" dirty="0"/>
                    </a:p>
                  </a:txBody>
                  <a:tcPr/>
                </a:tc>
              </a:tr>
              <a:tr h="370840">
                <a:tc>
                  <a:txBody>
                    <a:bodyPr/>
                    <a:lstStyle/>
                    <a:p>
                      <a:pPr algn="r"/>
                      <a:r>
                        <a:rPr lang="en-US" sz="1400" kern="1200" dirty="0" smtClean="0">
                          <a:solidFill>
                            <a:schemeClr val="tx1"/>
                          </a:solidFill>
                          <a:latin typeface="+mn-lt"/>
                          <a:ea typeface="+mn-ea"/>
                          <a:cs typeface="+mn-cs"/>
                        </a:rPr>
                        <a:t>80</a:t>
                      </a:r>
                      <a:endParaRPr lang="en-US" sz="1400" dirty="0"/>
                    </a:p>
                  </a:txBody>
                  <a:tcPr>
                    <a:lnB w="28575" cap="flat" cmpd="sng" algn="ctr">
                      <a:solidFill>
                        <a:scrgbClr r="0" g="0" b="0"/>
                      </a:solidFill>
                      <a:prstDash val="solid"/>
                      <a:round/>
                      <a:headEnd type="none" w="med" len="med"/>
                      <a:tailEnd type="none" w="med" len="med"/>
                    </a:lnB>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8.10</a:t>
                      </a:r>
                      <a:endParaRPr lang="en-US" sz="1400" dirty="0" smtClean="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80,000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80,000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5,600,000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4,200,000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2,934,545</a:t>
                      </a:r>
                      <a:endParaRPr lang="en-US" sz="1400" dirty="0"/>
                    </a:p>
                  </a:txBody>
                  <a:tcPr>
                    <a:lnB w="28575" cap="flat" cmpd="sng" algn="ctr">
                      <a:solidFill>
                        <a:scrgbClr r="0" g="0" b="0"/>
                      </a:solidFill>
                      <a:prstDash val="solid"/>
                      <a:round/>
                      <a:headEnd type="none" w="med" len="med"/>
                      <a:tailEnd type="none" w="med" len="med"/>
                    </a:lnB>
                  </a:tcPr>
                </a:tc>
              </a:tr>
            </a:tbl>
          </a:graphicData>
        </a:graphic>
      </p:graphicFrame>
      <p:sp>
        <p:nvSpPr>
          <p:cNvPr id="6" name="TextBox 5"/>
          <p:cNvSpPr txBox="1">
            <a:spLocks noChangeArrowheads="1"/>
          </p:cNvSpPr>
          <p:nvPr/>
        </p:nvSpPr>
        <p:spPr bwMode="auto">
          <a:xfrm>
            <a:off x="7416800" y="4699000"/>
            <a:ext cx="1022350" cy="307975"/>
          </a:xfrm>
          <a:prstGeom prst="rect">
            <a:avLst/>
          </a:prstGeom>
          <a:noFill/>
          <a:ln w="9525">
            <a:noFill/>
            <a:miter lim="800000"/>
            <a:headEnd/>
            <a:tailEnd/>
          </a:ln>
        </p:spPr>
        <p:txBody>
          <a:bodyPr wrap="none">
            <a:spAutoFit/>
          </a:bodyPr>
          <a:lstStyle/>
          <a:p>
            <a:pPr>
              <a:tabLst>
                <a:tab pos="1435100" algn="r"/>
              </a:tabLst>
            </a:pPr>
            <a:r>
              <a:rPr lang="en-US" sz="1400"/>
              <a:t>Table 6-15</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1000"/>
                                        <p:tgtEl>
                                          <p:spTgt spid="5"/>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r>
              <a:rPr lang="en-US" smtClean="0"/>
              <a:t>D-Solar Decision</a:t>
            </a:r>
          </a:p>
        </p:txBody>
      </p:sp>
      <p:sp>
        <p:nvSpPr>
          <p:cNvPr id="3" name="Content Placeholder 2"/>
          <p:cNvSpPr>
            <a:spLocks noGrp="1"/>
          </p:cNvSpPr>
          <p:nvPr>
            <p:ph idx="1"/>
          </p:nvPr>
        </p:nvSpPr>
        <p:spPr/>
        <p:txBody>
          <a:bodyPr rtlCol="0">
            <a:noAutofit/>
          </a:bodyPr>
          <a:lstStyle/>
          <a:p>
            <a:pPr fontAlgn="auto">
              <a:spcBef>
                <a:spcPts val="0"/>
              </a:spcBef>
              <a:spcAft>
                <a:spcPts val="1800"/>
              </a:spcAft>
              <a:buFont typeface="Arial"/>
              <a:buChar char="•"/>
              <a:defRPr/>
            </a:pPr>
            <a:r>
              <a:rPr lang="en-US" sz="2800" dirty="0" smtClean="0"/>
              <a:t>Period </a:t>
            </a:r>
            <a:r>
              <a:rPr lang="en-US" sz="2800" dirty="0"/>
              <a:t>0 evaluation – </a:t>
            </a:r>
            <a:r>
              <a:rPr lang="en-US" sz="2800" dirty="0" smtClean="0"/>
              <a:t>onshore</a:t>
            </a:r>
            <a:endParaRPr lang="en-US" sz="2000" dirty="0"/>
          </a:p>
          <a:p>
            <a:pPr marL="266700" indent="0" fontAlgn="auto">
              <a:spcBef>
                <a:spcPts val="0"/>
              </a:spcBef>
              <a:buFont typeface="Arial"/>
              <a:buNone/>
              <a:tabLst>
                <a:tab pos="3136900" algn="l"/>
              </a:tabLst>
              <a:defRPr/>
            </a:pPr>
            <a:r>
              <a:rPr lang="en-US" sz="2000" i="1" dirty="0" smtClean="0">
                <a:latin typeface="Times New Roman"/>
                <a:cs typeface="Times New Roman"/>
              </a:rPr>
              <a:t>EP</a:t>
            </a:r>
            <a:r>
              <a:rPr lang="en-US" sz="2000" dirty="0"/>
              <a:t>(</a:t>
            </a:r>
            <a:r>
              <a:rPr lang="en-US" sz="2000" i="1" dirty="0">
                <a:latin typeface="Times New Roman"/>
                <a:cs typeface="Times New Roman"/>
              </a:rPr>
              <a:t>D</a:t>
            </a:r>
            <a:r>
              <a:rPr lang="en-US" sz="2000" dirty="0"/>
              <a:t> = </a:t>
            </a:r>
            <a:r>
              <a:rPr lang="en-US" sz="2000" dirty="0" smtClean="0"/>
              <a:t>100</a:t>
            </a:r>
            <a:r>
              <a:rPr lang="en-US" sz="2000" dirty="0"/>
              <a:t>, </a:t>
            </a:r>
            <a:r>
              <a:rPr lang="en-US" sz="2000" i="1" dirty="0">
                <a:latin typeface="Times New Roman"/>
                <a:cs typeface="Times New Roman"/>
              </a:rPr>
              <a:t>E</a:t>
            </a:r>
            <a:r>
              <a:rPr lang="en-US" sz="2000" dirty="0"/>
              <a:t> = </a:t>
            </a:r>
            <a:r>
              <a:rPr lang="en-US" sz="2000" dirty="0" smtClean="0"/>
              <a:t>9.00</a:t>
            </a:r>
            <a:r>
              <a:rPr lang="en-US" sz="2000" dirty="0"/>
              <a:t>, 1</a:t>
            </a:r>
            <a:r>
              <a:rPr lang="en-US" sz="2000" dirty="0" smtClean="0"/>
              <a:t>)	= </a:t>
            </a:r>
            <a:r>
              <a:rPr lang="en-US" sz="2000" dirty="0"/>
              <a:t>0.24 </a:t>
            </a:r>
            <a:r>
              <a:rPr lang="en-US" sz="2000" dirty="0" smtClean="0"/>
              <a:t>x </a:t>
            </a:r>
            <a:r>
              <a:rPr lang="en-US" sz="2000" i="1" dirty="0">
                <a:latin typeface="Times New Roman"/>
                <a:cs typeface="Times New Roman"/>
              </a:rPr>
              <a:t>P</a:t>
            </a:r>
            <a:r>
              <a:rPr lang="en-US" sz="2000" dirty="0"/>
              <a:t>(</a:t>
            </a:r>
            <a:r>
              <a:rPr lang="en-US" sz="2000" i="1" dirty="0">
                <a:latin typeface="Times New Roman"/>
                <a:cs typeface="Times New Roman"/>
              </a:rPr>
              <a:t>D</a:t>
            </a:r>
            <a:r>
              <a:rPr lang="en-US" sz="2000" dirty="0"/>
              <a:t> = </a:t>
            </a:r>
            <a:r>
              <a:rPr lang="en-US" sz="2000" dirty="0" smtClean="0"/>
              <a:t>120, </a:t>
            </a:r>
            <a:r>
              <a:rPr lang="en-US" sz="2000" i="1" dirty="0">
                <a:latin typeface="Times New Roman"/>
                <a:cs typeface="Times New Roman"/>
              </a:rPr>
              <a:t>E</a:t>
            </a:r>
            <a:r>
              <a:rPr lang="en-US" sz="2000" dirty="0"/>
              <a:t> = </a:t>
            </a:r>
            <a:r>
              <a:rPr lang="en-US" sz="2000" dirty="0" smtClean="0"/>
              <a:t>9.90, </a:t>
            </a:r>
            <a:r>
              <a:rPr lang="en-US" sz="2000" dirty="0"/>
              <a:t>1</a:t>
            </a:r>
            <a:r>
              <a:rPr lang="en-US" sz="2000" dirty="0" smtClean="0"/>
              <a:t>) </a:t>
            </a:r>
            <a:r>
              <a:rPr lang="en-US" sz="2000" dirty="0"/>
              <a:t>+ </a:t>
            </a:r>
            <a:endParaRPr lang="en-US" sz="2000" dirty="0" smtClean="0"/>
          </a:p>
          <a:p>
            <a:pPr marL="266700" indent="0" fontAlgn="auto">
              <a:spcBef>
                <a:spcPts val="0"/>
              </a:spcBef>
              <a:buFont typeface="Arial"/>
              <a:buNone/>
              <a:tabLst>
                <a:tab pos="3136900" algn="l"/>
              </a:tabLst>
              <a:defRPr/>
            </a:pPr>
            <a:r>
              <a:rPr lang="en-US" sz="2000" dirty="0"/>
              <a:t>	</a:t>
            </a:r>
            <a:r>
              <a:rPr lang="en-US" sz="2000" dirty="0" smtClean="0"/>
              <a:t>   0.56 x </a:t>
            </a:r>
            <a:r>
              <a:rPr lang="en-US" sz="2000" i="1" dirty="0">
                <a:latin typeface="Times New Roman"/>
                <a:cs typeface="Times New Roman"/>
              </a:rPr>
              <a:t>P</a:t>
            </a:r>
            <a:r>
              <a:rPr lang="en-US" sz="2000" dirty="0"/>
              <a:t>(</a:t>
            </a:r>
            <a:r>
              <a:rPr lang="en-US" sz="2000" i="1" dirty="0">
                <a:latin typeface="Times New Roman"/>
                <a:cs typeface="Times New Roman"/>
              </a:rPr>
              <a:t>D</a:t>
            </a:r>
            <a:r>
              <a:rPr lang="en-US" sz="2000" dirty="0"/>
              <a:t> = </a:t>
            </a:r>
            <a:r>
              <a:rPr lang="en-US" sz="2000" dirty="0" smtClean="0"/>
              <a:t>120, </a:t>
            </a:r>
            <a:r>
              <a:rPr lang="en-US" sz="2000" i="1" dirty="0">
                <a:latin typeface="Times New Roman"/>
                <a:cs typeface="Times New Roman"/>
              </a:rPr>
              <a:t>E</a:t>
            </a:r>
            <a:r>
              <a:rPr lang="en-US" sz="2000" dirty="0"/>
              <a:t> = </a:t>
            </a:r>
            <a:r>
              <a:rPr lang="en-US" sz="2000" dirty="0" smtClean="0"/>
              <a:t>8.10, 1) + </a:t>
            </a:r>
          </a:p>
          <a:p>
            <a:pPr marL="266700" indent="0" fontAlgn="auto">
              <a:spcBef>
                <a:spcPts val="0"/>
              </a:spcBef>
              <a:buFont typeface="Arial"/>
              <a:buNone/>
              <a:tabLst>
                <a:tab pos="3136900" algn="l"/>
              </a:tabLst>
              <a:defRPr/>
            </a:pPr>
            <a:r>
              <a:rPr lang="en-US" sz="2000" dirty="0"/>
              <a:t>	</a:t>
            </a:r>
            <a:r>
              <a:rPr lang="en-US" sz="2000" dirty="0" smtClean="0"/>
              <a:t>   0.06 x </a:t>
            </a:r>
            <a:r>
              <a:rPr lang="en-US" sz="2000" i="1" dirty="0" smtClean="0">
                <a:latin typeface="Times New Roman"/>
                <a:cs typeface="Times New Roman"/>
              </a:rPr>
              <a:t>P</a:t>
            </a:r>
            <a:r>
              <a:rPr lang="en-US" sz="2000" dirty="0"/>
              <a:t>(</a:t>
            </a:r>
            <a:r>
              <a:rPr lang="en-US" sz="2000" i="1" dirty="0" smtClean="0">
                <a:latin typeface="Times New Roman"/>
                <a:cs typeface="Times New Roman"/>
              </a:rPr>
              <a:t>D</a:t>
            </a:r>
            <a:r>
              <a:rPr lang="en-US" sz="2000" dirty="0" smtClean="0"/>
              <a:t> =</a:t>
            </a:r>
            <a:r>
              <a:rPr lang="en-US" sz="2000" dirty="0"/>
              <a:t> </a:t>
            </a:r>
            <a:r>
              <a:rPr lang="en-US" sz="2000" dirty="0" smtClean="0"/>
              <a:t>80, </a:t>
            </a:r>
            <a:r>
              <a:rPr lang="en-US" sz="2000" i="1" dirty="0" smtClean="0">
                <a:latin typeface="Times New Roman"/>
                <a:cs typeface="Times New Roman"/>
              </a:rPr>
              <a:t>E</a:t>
            </a:r>
            <a:r>
              <a:rPr lang="en-US" sz="2000" dirty="0" smtClean="0"/>
              <a:t> =</a:t>
            </a:r>
            <a:r>
              <a:rPr lang="en-US" sz="2000" dirty="0"/>
              <a:t> </a:t>
            </a:r>
            <a:r>
              <a:rPr lang="en-US" sz="2000" dirty="0" smtClean="0"/>
              <a:t>9.90, 1) +</a:t>
            </a:r>
            <a:r>
              <a:rPr lang="en-US" sz="2000" dirty="0"/>
              <a:t> </a:t>
            </a:r>
            <a:endParaRPr lang="en-US" sz="2000" dirty="0" smtClean="0"/>
          </a:p>
          <a:p>
            <a:pPr marL="266700" indent="0" fontAlgn="auto">
              <a:spcBef>
                <a:spcPts val="0"/>
              </a:spcBef>
              <a:buFont typeface="Arial"/>
              <a:buNone/>
              <a:tabLst>
                <a:tab pos="3136900" algn="l"/>
              </a:tabLst>
              <a:defRPr/>
            </a:pPr>
            <a:r>
              <a:rPr lang="en-US" sz="2000" dirty="0"/>
              <a:t>	</a:t>
            </a:r>
            <a:r>
              <a:rPr lang="en-US" sz="2000" dirty="0" smtClean="0"/>
              <a:t>   0.14 </a:t>
            </a:r>
            <a:r>
              <a:rPr lang="en-US" sz="2000" dirty="0"/>
              <a:t>x</a:t>
            </a:r>
            <a:r>
              <a:rPr lang="en-US" sz="2000" dirty="0" smtClean="0"/>
              <a:t> </a:t>
            </a:r>
            <a:r>
              <a:rPr lang="en-US" sz="2000" i="1" dirty="0">
                <a:latin typeface="Times New Roman"/>
                <a:cs typeface="Times New Roman"/>
              </a:rPr>
              <a:t>P</a:t>
            </a:r>
            <a:r>
              <a:rPr lang="en-US" sz="2000" dirty="0"/>
              <a:t>(</a:t>
            </a:r>
            <a:r>
              <a:rPr lang="en-US" sz="2000" i="1" dirty="0">
                <a:latin typeface="Times New Roman"/>
                <a:cs typeface="Times New Roman"/>
              </a:rPr>
              <a:t>D</a:t>
            </a:r>
            <a:r>
              <a:rPr lang="en-US" sz="2000" dirty="0"/>
              <a:t> = </a:t>
            </a:r>
            <a:r>
              <a:rPr lang="en-US" sz="2000" dirty="0" smtClean="0"/>
              <a:t>80, </a:t>
            </a:r>
            <a:r>
              <a:rPr lang="en-US" sz="2000" i="1" dirty="0">
                <a:latin typeface="Times New Roman"/>
                <a:cs typeface="Times New Roman"/>
              </a:rPr>
              <a:t>E</a:t>
            </a:r>
            <a:r>
              <a:rPr lang="en-US" sz="2000" dirty="0"/>
              <a:t> = </a:t>
            </a:r>
            <a:r>
              <a:rPr lang="en-US" sz="2000" dirty="0" smtClean="0"/>
              <a:t>8.10, 1) </a:t>
            </a:r>
          </a:p>
          <a:p>
            <a:pPr marL="266700" indent="0" fontAlgn="auto">
              <a:spcBef>
                <a:spcPts val="0"/>
              </a:spcBef>
              <a:buFont typeface="Arial"/>
              <a:buNone/>
              <a:tabLst>
                <a:tab pos="3136900" algn="l"/>
              </a:tabLst>
              <a:defRPr/>
            </a:pPr>
            <a:r>
              <a:rPr lang="en-US" sz="2000" dirty="0"/>
              <a:t>	</a:t>
            </a:r>
            <a:r>
              <a:rPr lang="en-US" sz="2000" dirty="0" smtClean="0"/>
              <a:t>= 0.24</a:t>
            </a:r>
            <a:r>
              <a:rPr lang="en-US" sz="2000" dirty="0"/>
              <a:t> </a:t>
            </a:r>
            <a:r>
              <a:rPr lang="en-US" sz="2000" dirty="0" smtClean="0"/>
              <a:t>x 5,356,364</a:t>
            </a:r>
            <a:r>
              <a:rPr lang="en-US" sz="2000" dirty="0"/>
              <a:t> </a:t>
            </a:r>
            <a:r>
              <a:rPr lang="en-US" sz="2000" dirty="0" smtClean="0"/>
              <a:t>+</a:t>
            </a:r>
            <a:r>
              <a:rPr lang="en-US" sz="2000" dirty="0"/>
              <a:t> </a:t>
            </a:r>
            <a:r>
              <a:rPr lang="en-US" sz="2000" dirty="0" smtClean="0"/>
              <a:t>0.56 x 5,5356,364 +</a:t>
            </a:r>
          </a:p>
          <a:p>
            <a:pPr marL="266700" indent="0" fontAlgn="auto">
              <a:spcBef>
                <a:spcPts val="0"/>
              </a:spcBef>
              <a:buFont typeface="Arial"/>
              <a:buNone/>
              <a:tabLst>
                <a:tab pos="3136900" algn="l"/>
              </a:tabLst>
              <a:defRPr/>
            </a:pPr>
            <a:r>
              <a:rPr lang="en-US" sz="2000" dirty="0"/>
              <a:t>	</a:t>
            </a:r>
            <a:r>
              <a:rPr lang="en-US" sz="2000" dirty="0" smtClean="0"/>
              <a:t>   0.06 x 2,934,545 + 0.14 x 2,934,545 </a:t>
            </a:r>
          </a:p>
          <a:p>
            <a:pPr marL="266700" indent="0" fontAlgn="auto">
              <a:spcBef>
                <a:spcPts val="0"/>
              </a:spcBef>
              <a:buFont typeface="Arial"/>
              <a:buNone/>
              <a:tabLst>
                <a:tab pos="3136900" algn="l"/>
              </a:tabLst>
              <a:defRPr/>
            </a:pPr>
            <a:r>
              <a:rPr lang="en-US" sz="2000" dirty="0"/>
              <a:t>	</a:t>
            </a:r>
            <a:r>
              <a:rPr lang="en-US" sz="2000" dirty="0" smtClean="0"/>
              <a:t>= </a:t>
            </a:r>
            <a:r>
              <a:rPr lang="en-US" sz="2000" dirty="0"/>
              <a:t>€ 4,872,000</a:t>
            </a:r>
          </a:p>
          <a:p>
            <a:pPr marL="266700" indent="0" fontAlgn="auto">
              <a:spcBef>
                <a:spcPts val="0"/>
              </a:spcBef>
              <a:buFont typeface="Arial"/>
              <a:buNone/>
              <a:tabLst>
                <a:tab pos="3403600" algn="l"/>
              </a:tabLst>
              <a:defRPr/>
            </a:pPr>
            <a:r>
              <a:rPr lang="en-US" sz="2000" i="1" dirty="0" smtClean="0">
                <a:latin typeface="Times New Roman"/>
                <a:cs typeface="Times New Roman"/>
              </a:rPr>
              <a:t>PVEP</a:t>
            </a:r>
            <a:r>
              <a:rPr lang="en-US" sz="2000" dirty="0" smtClean="0"/>
              <a:t>(</a:t>
            </a:r>
            <a:r>
              <a:rPr lang="en-US" sz="2000" i="1" dirty="0" smtClean="0">
                <a:latin typeface="Times New Roman"/>
                <a:cs typeface="Times New Roman"/>
              </a:rPr>
              <a:t>D</a:t>
            </a:r>
            <a:r>
              <a:rPr lang="en-US" sz="2000" dirty="0" smtClean="0"/>
              <a:t> </a:t>
            </a:r>
            <a:r>
              <a:rPr lang="en-US" sz="2000" dirty="0"/>
              <a:t>= </a:t>
            </a:r>
            <a:r>
              <a:rPr lang="en-US" sz="2000" dirty="0" smtClean="0"/>
              <a:t>100</a:t>
            </a:r>
            <a:r>
              <a:rPr lang="en-US" sz="2000" dirty="0"/>
              <a:t>, </a:t>
            </a:r>
            <a:r>
              <a:rPr lang="en-US" sz="2000" i="1" dirty="0">
                <a:latin typeface="Times New Roman"/>
                <a:cs typeface="Times New Roman"/>
              </a:rPr>
              <a:t>E</a:t>
            </a:r>
            <a:r>
              <a:rPr lang="en-US" sz="2000" dirty="0"/>
              <a:t> = </a:t>
            </a:r>
            <a:r>
              <a:rPr lang="en-US" sz="2000" dirty="0" smtClean="0"/>
              <a:t>9.00,1)	= </a:t>
            </a:r>
            <a:r>
              <a:rPr lang="en-US" sz="2000" i="1" dirty="0" smtClean="0">
                <a:latin typeface="Times New Roman"/>
                <a:cs typeface="Times New Roman"/>
              </a:rPr>
              <a:t>EP</a:t>
            </a:r>
            <a:r>
              <a:rPr lang="en-US" sz="2000" dirty="0" smtClean="0"/>
              <a:t>(</a:t>
            </a:r>
            <a:r>
              <a:rPr lang="en-US" sz="2000" i="1" dirty="0" smtClean="0">
                <a:latin typeface="Times New Roman"/>
                <a:cs typeface="Times New Roman"/>
              </a:rPr>
              <a:t>D</a:t>
            </a:r>
            <a:r>
              <a:rPr lang="en-US" sz="2000" dirty="0" smtClean="0"/>
              <a:t> </a:t>
            </a:r>
            <a:r>
              <a:rPr lang="en-US" sz="2000" dirty="0"/>
              <a:t>= </a:t>
            </a:r>
            <a:r>
              <a:rPr lang="en-US" sz="2000" dirty="0" smtClean="0"/>
              <a:t>100, </a:t>
            </a:r>
            <a:r>
              <a:rPr lang="en-US" sz="2000" i="1" dirty="0" smtClean="0">
                <a:latin typeface="Times New Roman"/>
                <a:cs typeface="Times New Roman"/>
              </a:rPr>
              <a:t>E</a:t>
            </a:r>
            <a:r>
              <a:rPr lang="en-US" sz="2000" dirty="0" smtClean="0"/>
              <a:t> </a:t>
            </a:r>
            <a:r>
              <a:rPr lang="en-US" sz="2000" dirty="0"/>
              <a:t>= </a:t>
            </a:r>
            <a:r>
              <a:rPr lang="en-US" sz="2000" dirty="0" smtClean="0"/>
              <a:t>9.00,1)/(1 </a:t>
            </a:r>
            <a:r>
              <a:rPr lang="en-US" sz="2000" dirty="0"/>
              <a:t>+ </a:t>
            </a:r>
            <a:r>
              <a:rPr lang="en-US" sz="2000" i="1" dirty="0" smtClean="0">
                <a:latin typeface="Times New Roman"/>
                <a:cs typeface="Times New Roman"/>
              </a:rPr>
              <a:t>k</a:t>
            </a:r>
            <a:r>
              <a:rPr lang="en-US" sz="2000" dirty="0" smtClean="0"/>
              <a:t>) </a:t>
            </a:r>
          </a:p>
          <a:p>
            <a:pPr marL="266700" indent="0" fontAlgn="auto">
              <a:spcBef>
                <a:spcPts val="0"/>
              </a:spcBef>
              <a:buFont typeface="Arial"/>
              <a:buNone/>
              <a:tabLst>
                <a:tab pos="3403600" algn="l"/>
              </a:tabLst>
              <a:defRPr/>
            </a:pPr>
            <a:r>
              <a:rPr lang="en-US" sz="2000" dirty="0"/>
              <a:t>	</a:t>
            </a:r>
            <a:r>
              <a:rPr lang="en-US" sz="2000" dirty="0" smtClean="0"/>
              <a:t>= </a:t>
            </a:r>
            <a:r>
              <a:rPr lang="en-US" sz="2000" dirty="0"/>
              <a:t>4,872,000/1.1 = €4,429,091</a:t>
            </a:r>
          </a:p>
        </p:txBody>
      </p:sp>
    </p:spTree>
  </p:cSld>
  <p:clrMapOvr>
    <a:masterClrMapping/>
  </p:clrMapOvr>
  <p:transition spd="slow">
    <p:strips/>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r>
              <a:rPr lang="en-US" smtClean="0"/>
              <a:t>D-Solar Decision</a:t>
            </a:r>
          </a:p>
        </p:txBody>
      </p:sp>
      <p:sp>
        <p:nvSpPr>
          <p:cNvPr id="3" name="Content Placeholder 2"/>
          <p:cNvSpPr>
            <a:spLocks noGrp="1"/>
          </p:cNvSpPr>
          <p:nvPr>
            <p:ph idx="1"/>
          </p:nvPr>
        </p:nvSpPr>
        <p:spPr/>
        <p:txBody>
          <a:bodyPr rtlCol="0">
            <a:noAutofit/>
          </a:bodyPr>
          <a:lstStyle/>
          <a:p>
            <a:pPr fontAlgn="auto">
              <a:spcBef>
                <a:spcPts val="0"/>
              </a:spcBef>
              <a:spcAft>
                <a:spcPts val="1800"/>
              </a:spcAft>
              <a:buFont typeface="Arial"/>
              <a:buChar char="•"/>
              <a:defRPr/>
            </a:pPr>
            <a:r>
              <a:rPr lang="en-US" sz="2800" dirty="0" smtClean="0"/>
              <a:t>Period </a:t>
            </a:r>
            <a:r>
              <a:rPr lang="en-US" sz="2800" dirty="0"/>
              <a:t>0 evaluation – </a:t>
            </a:r>
            <a:r>
              <a:rPr lang="en-US" sz="2800" dirty="0" smtClean="0"/>
              <a:t>onshore</a:t>
            </a:r>
            <a:endParaRPr lang="en-US" sz="2000" dirty="0"/>
          </a:p>
          <a:p>
            <a:pPr marL="266700" indent="0" fontAlgn="auto">
              <a:spcBef>
                <a:spcPts val="0"/>
              </a:spcBef>
              <a:spcAft>
                <a:spcPts val="0"/>
              </a:spcAft>
              <a:buFont typeface="Arial"/>
              <a:buNone/>
              <a:tabLst>
                <a:tab pos="3492500" algn="l"/>
              </a:tabLst>
              <a:defRPr/>
            </a:pPr>
            <a:r>
              <a:rPr lang="en-US" sz="2000" dirty="0"/>
              <a:t>Revenue from manufacture </a:t>
            </a:r>
            <a:endParaRPr lang="en-US" sz="2000" dirty="0" smtClean="0"/>
          </a:p>
          <a:p>
            <a:pPr marL="266700" indent="0" fontAlgn="auto">
              <a:spcBef>
                <a:spcPts val="0"/>
              </a:spcBef>
              <a:buFont typeface="Arial"/>
              <a:buNone/>
              <a:tabLst>
                <a:tab pos="3492500" algn="l"/>
              </a:tabLst>
              <a:defRPr/>
            </a:pPr>
            <a:r>
              <a:rPr lang="en-US" sz="2000" dirty="0"/>
              <a:t>a</a:t>
            </a:r>
            <a:r>
              <a:rPr lang="en-US" sz="2000" dirty="0" smtClean="0"/>
              <a:t>nd sale </a:t>
            </a:r>
            <a:r>
              <a:rPr lang="en-US" sz="2000" dirty="0"/>
              <a:t>of </a:t>
            </a:r>
            <a:r>
              <a:rPr lang="en-US" sz="2000" dirty="0" smtClean="0"/>
              <a:t>100,000 </a:t>
            </a:r>
            <a:r>
              <a:rPr lang="en-US" sz="2000" dirty="0"/>
              <a:t>panels </a:t>
            </a:r>
            <a:r>
              <a:rPr lang="en-US" sz="2000" dirty="0" smtClean="0"/>
              <a:t>	= 100,000 x 70 </a:t>
            </a:r>
            <a:r>
              <a:rPr lang="en-US" sz="2000" dirty="0"/>
              <a:t>= €</a:t>
            </a:r>
            <a:r>
              <a:rPr lang="en-US" sz="2000" dirty="0" smtClean="0"/>
              <a:t>7,000,000</a:t>
            </a:r>
          </a:p>
          <a:p>
            <a:pPr marL="266700" indent="0" fontAlgn="auto">
              <a:spcBef>
                <a:spcPts val="0"/>
              </a:spcBef>
              <a:buFont typeface="Arial"/>
              <a:buNone/>
              <a:tabLst>
                <a:tab pos="3492500" algn="l"/>
              </a:tabLst>
              <a:defRPr/>
            </a:pPr>
            <a:endParaRPr lang="en-US" sz="2000" dirty="0"/>
          </a:p>
          <a:p>
            <a:pPr marL="266700" indent="0" fontAlgn="auto">
              <a:spcBef>
                <a:spcPts val="0"/>
              </a:spcBef>
              <a:buFont typeface="Arial"/>
              <a:buNone/>
              <a:tabLst>
                <a:tab pos="4572000" algn="l"/>
              </a:tabLst>
              <a:defRPr/>
            </a:pPr>
            <a:r>
              <a:rPr lang="en-US" sz="2000" dirty="0"/>
              <a:t>Fixed + variable cost of onshore </a:t>
            </a:r>
            <a:r>
              <a:rPr lang="en-US" sz="2000" dirty="0" smtClean="0"/>
              <a:t>plant	= </a:t>
            </a:r>
            <a:r>
              <a:rPr lang="en-US" sz="2000" dirty="0"/>
              <a:t>1,000,000 + </a:t>
            </a:r>
            <a:r>
              <a:rPr lang="en-US" sz="2000" dirty="0" smtClean="0"/>
              <a:t>100,000 x 40</a:t>
            </a:r>
          </a:p>
          <a:p>
            <a:pPr marL="266700" indent="0" fontAlgn="auto">
              <a:spcBef>
                <a:spcPts val="0"/>
              </a:spcBef>
              <a:buFont typeface="Arial"/>
              <a:buNone/>
              <a:tabLst>
                <a:tab pos="4572000" algn="l"/>
              </a:tabLst>
              <a:defRPr/>
            </a:pPr>
            <a:r>
              <a:rPr lang="en-US" sz="2000" dirty="0"/>
              <a:t>	</a:t>
            </a:r>
            <a:r>
              <a:rPr lang="en-US" sz="2000" dirty="0" smtClean="0"/>
              <a:t>= </a:t>
            </a:r>
            <a:r>
              <a:rPr lang="en-US" sz="2000" dirty="0"/>
              <a:t>€</a:t>
            </a:r>
            <a:r>
              <a:rPr lang="en-US" sz="2000" dirty="0" smtClean="0"/>
              <a:t>5,000,000</a:t>
            </a:r>
          </a:p>
          <a:p>
            <a:pPr marL="266700" indent="0" fontAlgn="auto">
              <a:spcBef>
                <a:spcPts val="0"/>
              </a:spcBef>
              <a:buFont typeface="Arial"/>
              <a:buNone/>
              <a:tabLst>
                <a:tab pos="4572000" algn="l"/>
              </a:tabLst>
              <a:defRPr/>
            </a:pPr>
            <a:endParaRPr lang="en-US" sz="2000" dirty="0"/>
          </a:p>
          <a:p>
            <a:pPr marL="266700" indent="0" fontAlgn="auto">
              <a:spcBef>
                <a:spcPts val="0"/>
              </a:spcBef>
              <a:buFont typeface="Arial"/>
              <a:buNone/>
              <a:tabLst>
                <a:tab pos="3048000" algn="l"/>
              </a:tabLst>
              <a:defRPr/>
            </a:pPr>
            <a:r>
              <a:rPr lang="en-US" sz="2000" i="1" dirty="0" smtClean="0">
                <a:latin typeface="Times New Roman"/>
                <a:cs typeface="Times New Roman"/>
              </a:rPr>
              <a:t>P</a:t>
            </a:r>
            <a:r>
              <a:rPr lang="en-US" sz="2000" dirty="0" smtClean="0"/>
              <a:t>(</a:t>
            </a:r>
            <a:r>
              <a:rPr lang="en-US" sz="2000" i="1" dirty="0" smtClean="0">
                <a:latin typeface="Times New Roman"/>
                <a:cs typeface="Times New Roman"/>
              </a:rPr>
              <a:t>D</a:t>
            </a:r>
            <a:r>
              <a:rPr lang="en-US" sz="2000" dirty="0" smtClean="0"/>
              <a:t> </a:t>
            </a:r>
            <a:r>
              <a:rPr lang="en-US" sz="2000" dirty="0"/>
              <a:t>= </a:t>
            </a:r>
            <a:r>
              <a:rPr lang="en-US" sz="2000" dirty="0" smtClean="0"/>
              <a:t>100</a:t>
            </a:r>
            <a:r>
              <a:rPr lang="en-US" sz="2000" dirty="0"/>
              <a:t>, </a:t>
            </a:r>
            <a:r>
              <a:rPr lang="en-US" sz="2000" i="1" dirty="0">
                <a:latin typeface="Times New Roman"/>
                <a:cs typeface="Times New Roman"/>
              </a:rPr>
              <a:t>E</a:t>
            </a:r>
            <a:r>
              <a:rPr lang="en-US" sz="2000" dirty="0"/>
              <a:t> = </a:t>
            </a:r>
            <a:r>
              <a:rPr lang="en-US" sz="2000" dirty="0" smtClean="0"/>
              <a:t>9.00</a:t>
            </a:r>
            <a:r>
              <a:rPr lang="en-US" sz="2000" dirty="0"/>
              <a:t>, </a:t>
            </a:r>
            <a:r>
              <a:rPr lang="en-US" sz="2000" dirty="0" smtClean="0"/>
              <a:t>1)	= </a:t>
            </a:r>
            <a:r>
              <a:rPr lang="en-US" sz="2000" dirty="0"/>
              <a:t>8,400,000 </a:t>
            </a:r>
            <a:r>
              <a:rPr lang="en-US" sz="2000" dirty="0" smtClean="0"/>
              <a:t>– </a:t>
            </a:r>
            <a:r>
              <a:rPr lang="en-US" sz="2000" dirty="0"/>
              <a:t>5,800,000 </a:t>
            </a:r>
            <a:r>
              <a:rPr lang="en-US" sz="2000" dirty="0" smtClean="0"/>
              <a:t>+</a:t>
            </a:r>
          </a:p>
          <a:p>
            <a:pPr marL="266700" indent="0" fontAlgn="auto">
              <a:spcBef>
                <a:spcPts val="0"/>
              </a:spcBef>
              <a:buFont typeface="Arial"/>
              <a:buNone/>
              <a:tabLst>
                <a:tab pos="3048000" algn="l"/>
              </a:tabLst>
              <a:defRPr/>
            </a:pPr>
            <a:r>
              <a:rPr lang="en-US" sz="2000" dirty="0"/>
              <a:t>	</a:t>
            </a:r>
            <a:r>
              <a:rPr lang="en-US" sz="2000" dirty="0" smtClean="0"/>
              <a:t>    </a:t>
            </a:r>
            <a:r>
              <a:rPr lang="en-US" sz="2000" i="1" dirty="0">
                <a:latin typeface="Times New Roman"/>
                <a:cs typeface="Times New Roman"/>
              </a:rPr>
              <a:t>PVEP</a:t>
            </a:r>
            <a:r>
              <a:rPr lang="en-US" sz="2000" dirty="0"/>
              <a:t>(</a:t>
            </a:r>
            <a:r>
              <a:rPr lang="en-US" sz="2000" i="1" dirty="0" smtClean="0">
                <a:latin typeface="Times New Roman"/>
                <a:cs typeface="Times New Roman"/>
              </a:rPr>
              <a:t>D</a:t>
            </a:r>
            <a:r>
              <a:rPr lang="en-US" sz="2000" dirty="0"/>
              <a:t> </a:t>
            </a:r>
            <a:r>
              <a:rPr lang="en-US" sz="2000" dirty="0" smtClean="0"/>
              <a:t>= 100</a:t>
            </a:r>
            <a:r>
              <a:rPr lang="en-US" sz="2000" dirty="0"/>
              <a:t>, </a:t>
            </a:r>
            <a:r>
              <a:rPr lang="en-US" sz="2000" i="1" dirty="0">
                <a:latin typeface="Times New Roman"/>
                <a:cs typeface="Times New Roman"/>
              </a:rPr>
              <a:t>E</a:t>
            </a:r>
            <a:r>
              <a:rPr lang="en-US" sz="2000" dirty="0"/>
              <a:t> = </a:t>
            </a:r>
            <a:r>
              <a:rPr lang="en-US" sz="2000" dirty="0" smtClean="0"/>
              <a:t>9.00</a:t>
            </a:r>
            <a:r>
              <a:rPr lang="en-US" sz="2000" dirty="0"/>
              <a:t>, 1) </a:t>
            </a:r>
            <a:endParaRPr lang="en-US" sz="2000" dirty="0" smtClean="0"/>
          </a:p>
          <a:p>
            <a:pPr marL="266700" indent="0" fontAlgn="auto">
              <a:spcBef>
                <a:spcPts val="0"/>
              </a:spcBef>
              <a:buFont typeface="Arial"/>
              <a:buNone/>
              <a:tabLst>
                <a:tab pos="3048000" algn="l"/>
              </a:tabLst>
              <a:defRPr/>
            </a:pPr>
            <a:r>
              <a:rPr lang="en-US" sz="2000" dirty="0"/>
              <a:t>	</a:t>
            </a:r>
            <a:r>
              <a:rPr lang="en-US" sz="2000" dirty="0" smtClean="0"/>
              <a:t>= </a:t>
            </a:r>
            <a:r>
              <a:rPr lang="en-US" sz="2000" dirty="0"/>
              <a:t>2,000,000 + 4,429,091 </a:t>
            </a:r>
            <a:endParaRPr lang="en-US" sz="2000" dirty="0" smtClean="0"/>
          </a:p>
          <a:p>
            <a:pPr marL="266700" indent="0" fontAlgn="auto">
              <a:spcBef>
                <a:spcPts val="0"/>
              </a:spcBef>
              <a:buFont typeface="Arial"/>
              <a:buNone/>
              <a:tabLst>
                <a:tab pos="3048000" algn="l"/>
              </a:tabLst>
              <a:defRPr/>
            </a:pPr>
            <a:r>
              <a:rPr lang="en-US" sz="2000" dirty="0"/>
              <a:t>	</a:t>
            </a:r>
            <a:r>
              <a:rPr lang="en-US" sz="2000" dirty="0" smtClean="0"/>
              <a:t>= </a:t>
            </a:r>
            <a:r>
              <a:rPr lang="en-US" sz="2000" dirty="0"/>
              <a:t>€6,429,091</a:t>
            </a:r>
          </a:p>
        </p:txBody>
      </p:sp>
    </p:spTree>
  </p:cSld>
  <p:clrMapOvr>
    <a:masterClrMapping/>
  </p:clrMapOvr>
  <p:transition spd="slow">
    <p:strips/>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smtClean="0"/>
              <a:t>D-Solar Decision</a:t>
            </a:r>
          </a:p>
        </p:txBody>
      </p:sp>
      <p:sp>
        <p:nvSpPr>
          <p:cNvPr id="3" name="Content Placeholder 2"/>
          <p:cNvSpPr>
            <a:spLocks noGrp="1"/>
          </p:cNvSpPr>
          <p:nvPr>
            <p:ph idx="1"/>
          </p:nvPr>
        </p:nvSpPr>
        <p:spPr/>
        <p:txBody>
          <a:bodyPr rtlCol="0">
            <a:noAutofit/>
          </a:bodyPr>
          <a:lstStyle/>
          <a:p>
            <a:pPr fontAlgn="auto">
              <a:spcBef>
                <a:spcPts val="0"/>
              </a:spcBef>
              <a:buFont typeface="Arial"/>
              <a:buChar char="•"/>
              <a:defRPr/>
            </a:pPr>
            <a:r>
              <a:rPr lang="en-US" sz="2800" dirty="0" smtClean="0"/>
              <a:t>Period 2 evaluation – offshore</a:t>
            </a:r>
          </a:p>
          <a:p>
            <a:pPr marL="0" indent="0" fontAlgn="auto">
              <a:spcBef>
                <a:spcPts val="0"/>
              </a:spcBef>
              <a:buFont typeface="Arial"/>
              <a:buNone/>
              <a:defRPr/>
            </a:pPr>
            <a:endParaRPr lang="en-US" sz="2000" dirty="0"/>
          </a:p>
          <a:p>
            <a:pPr marL="355600" indent="0" fontAlgn="auto">
              <a:spcBef>
                <a:spcPts val="0"/>
              </a:spcBef>
              <a:spcAft>
                <a:spcPts val="0"/>
              </a:spcAft>
              <a:buFont typeface="Arial"/>
              <a:buNone/>
              <a:tabLst>
                <a:tab pos="4038600" algn="l"/>
              </a:tabLst>
              <a:defRPr/>
            </a:pPr>
            <a:r>
              <a:rPr lang="en-US" sz="2000" dirty="0"/>
              <a:t>Revenue from the manufacture </a:t>
            </a:r>
            <a:endParaRPr lang="en-US" sz="2000" dirty="0" smtClean="0"/>
          </a:p>
          <a:p>
            <a:pPr marL="355600" indent="0" fontAlgn="auto">
              <a:spcBef>
                <a:spcPts val="0"/>
              </a:spcBef>
              <a:buFont typeface="Arial"/>
              <a:buNone/>
              <a:tabLst>
                <a:tab pos="4038600" algn="l"/>
              </a:tabLst>
              <a:defRPr/>
            </a:pPr>
            <a:r>
              <a:rPr lang="en-US" sz="2000" dirty="0" smtClean="0"/>
              <a:t>and </a:t>
            </a:r>
            <a:r>
              <a:rPr lang="en-US" sz="2000" dirty="0"/>
              <a:t>sale of </a:t>
            </a:r>
            <a:r>
              <a:rPr lang="en-US" sz="2000" dirty="0" smtClean="0"/>
              <a:t>130,000 panels	= 130,000 x </a:t>
            </a:r>
            <a:r>
              <a:rPr lang="en-US" sz="2000" dirty="0"/>
              <a:t>70 </a:t>
            </a:r>
            <a:endParaRPr lang="en-US" sz="2000" dirty="0" smtClean="0"/>
          </a:p>
          <a:p>
            <a:pPr marL="355600" indent="0" fontAlgn="auto">
              <a:spcBef>
                <a:spcPts val="0"/>
              </a:spcBef>
              <a:buFont typeface="Arial"/>
              <a:buNone/>
              <a:tabLst>
                <a:tab pos="4038600" algn="l"/>
              </a:tabLst>
              <a:defRPr/>
            </a:pPr>
            <a:r>
              <a:rPr lang="en-US" sz="2000" dirty="0"/>
              <a:t>	</a:t>
            </a:r>
            <a:r>
              <a:rPr lang="en-US" sz="2000" dirty="0" smtClean="0"/>
              <a:t>= €9,100,000</a:t>
            </a:r>
          </a:p>
          <a:p>
            <a:pPr marL="355600" indent="0" fontAlgn="auto">
              <a:spcBef>
                <a:spcPts val="0"/>
              </a:spcBef>
              <a:buFont typeface="Arial"/>
              <a:buNone/>
              <a:tabLst>
                <a:tab pos="4038600" algn="l"/>
              </a:tabLst>
              <a:defRPr/>
            </a:pPr>
            <a:endParaRPr lang="en-US" sz="2000" dirty="0"/>
          </a:p>
          <a:p>
            <a:pPr marL="355600" indent="0" fontAlgn="auto">
              <a:spcBef>
                <a:spcPts val="0"/>
              </a:spcBef>
              <a:spcAft>
                <a:spcPts val="0"/>
              </a:spcAft>
              <a:buFont typeface="Arial"/>
              <a:buNone/>
              <a:tabLst>
                <a:tab pos="4038600" algn="l"/>
              </a:tabLst>
              <a:defRPr/>
            </a:pPr>
            <a:r>
              <a:rPr lang="en-US" sz="2000" dirty="0"/>
              <a:t>Fixed + variable cost </a:t>
            </a:r>
            <a:endParaRPr lang="en-US" sz="2000" dirty="0" smtClean="0"/>
          </a:p>
          <a:p>
            <a:pPr marL="355600" indent="0" fontAlgn="auto">
              <a:spcBef>
                <a:spcPts val="0"/>
              </a:spcBef>
              <a:buFont typeface="Arial"/>
              <a:buNone/>
              <a:tabLst>
                <a:tab pos="4038600" algn="l"/>
              </a:tabLst>
              <a:defRPr/>
            </a:pPr>
            <a:r>
              <a:rPr lang="en-US" sz="2000" dirty="0" smtClean="0"/>
              <a:t>of offshore </a:t>
            </a:r>
            <a:r>
              <a:rPr lang="en-US" sz="2000" dirty="0"/>
              <a:t>plant 	</a:t>
            </a:r>
            <a:r>
              <a:rPr lang="en-US" sz="2000" dirty="0" smtClean="0"/>
              <a:t>= </a:t>
            </a:r>
            <a:r>
              <a:rPr lang="en-US" sz="2000" dirty="0"/>
              <a:t>8</a:t>
            </a:r>
            <a:r>
              <a:rPr lang="en-US" sz="2000" dirty="0" smtClean="0"/>
              <a:t>,000,000 </a:t>
            </a:r>
            <a:r>
              <a:rPr lang="en-US" sz="2000" dirty="0"/>
              <a:t>+ </a:t>
            </a:r>
            <a:r>
              <a:rPr lang="en-US" sz="2000" dirty="0" smtClean="0"/>
              <a:t>130,000 x 340</a:t>
            </a:r>
          </a:p>
          <a:p>
            <a:pPr marL="355600" indent="0" fontAlgn="auto">
              <a:spcBef>
                <a:spcPts val="0"/>
              </a:spcBef>
              <a:buFont typeface="Arial"/>
              <a:buNone/>
              <a:tabLst>
                <a:tab pos="4038600" algn="l"/>
              </a:tabLst>
              <a:defRPr/>
            </a:pPr>
            <a:r>
              <a:rPr lang="en-US" sz="2000" dirty="0"/>
              <a:t>	</a:t>
            </a:r>
            <a:r>
              <a:rPr lang="en-US" sz="2000" dirty="0" smtClean="0"/>
              <a:t>= 52,200,000 yuan</a:t>
            </a:r>
          </a:p>
          <a:p>
            <a:pPr marL="355600" indent="0" fontAlgn="auto">
              <a:spcBef>
                <a:spcPts val="0"/>
              </a:spcBef>
              <a:buFont typeface="Arial"/>
              <a:buNone/>
              <a:tabLst>
                <a:tab pos="4038600" algn="l"/>
              </a:tabLst>
              <a:defRPr/>
            </a:pPr>
            <a:endParaRPr lang="en-US" sz="2000" dirty="0"/>
          </a:p>
          <a:p>
            <a:pPr marL="355600" indent="0" fontAlgn="auto">
              <a:spcBef>
                <a:spcPts val="0"/>
              </a:spcBef>
              <a:buFont typeface="Arial"/>
              <a:buNone/>
              <a:tabLst>
                <a:tab pos="4038600" algn="l"/>
              </a:tabLst>
              <a:defRPr/>
            </a:pPr>
            <a:r>
              <a:rPr lang="en-US" sz="2000" i="1" dirty="0" smtClean="0">
                <a:latin typeface="Times New Roman"/>
                <a:cs typeface="Times New Roman"/>
              </a:rPr>
              <a:t>P</a:t>
            </a:r>
            <a:r>
              <a:rPr lang="en-US" sz="2000" dirty="0" smtClean="0"/>
              <a:t>(</a:t>
            </a:r>
            <a:r>
              <a:rPr lang="en-US" sz="2000" i="1" dirty="0" smtClean="0">
                <a:latin typeface="Times New Roman"/>
                <a:cs typeface="Times New Roman"/>
              </a:rPr>
              <a:t>D</a:t>
            </a:r>
            <a:r>
              <a:rPr lang="en-US" sz="2000" dirty="0" smtClean="0"/>
              <a:t> </a:t>
            </a:r>
            <a:r>
              <a:rPr lang="en-US" sz="2000" dirty="0"/>
              <a:t>= 144</a:t>
            </a:r>
            <a:r>
              <a:rPr lang="en-US" sz="2000" dirty="0" smtClean="0"/>
              <a:t>, </a:t>
            </a:r>
            <a:r>
              <a:rPr lang="en-US" sz="2000" i="1" dirty="0" smtClean="0">
                <a:latin typeface="Times New Roman"/>
                <a:cs typeface="Times New Roman"/>
              </a:rPr>
              <a:t>E</a:t>
            </a:r>
            <a:r>
              <a:rPr lang="en-US" sz="2000" dirty="0" smtClean="0"/>
              <a:t> </a:t>
            </a:r>
            <a:r>
              <a:rPr lang="en-US" sz="2000" dirty="0"/>
              <a:t>= </a:t>
            </a:r>
            <a:r>
              <a:rPr lang="en-US" sz="2000" dirty="0" smtClean="0"/>
              <a:t>10.89,2)	= 9,100,000 – 52,200,000/10.89</a:t>
            </a:r>
          </a:p>
          <a:p>
            <a:pPr marL="355600" indent="0" fontAlgn="auto">
              <a:spcBef>
                <a:spcPts val="0"/>
              </a:spcBef>
              <a:buFont typeface="Arial"/>
              <a:buNone/>
              <a:tabLst>
                <a:tab pos="4038600" algn="l"/>
              </a:tabLst>
              <a:defRPr/>
            </a:pPr>
            <a:r>
              <a:rPr lang="en-US" sz="2000" dirty="0"/>
              <a:t>	</a:t>
            </a:r>
            <a:r>
              <a:rPr lang="en-US" sz="2000" dirty="0" smtClean="0"/>
              <a:t>= €4,306,612</a:t>
            </a:r>
            <a:endParaRPr lang="en-US" sz="2000" dirty="0"/>
          </a:p>
        </p:txBody>
      </p:sp>
    </p:spTree>
  </p:cSld>
  <p:clrMapOvr>
    <a:masterClrMapping/>
  </p:clrMapOvr>
  <p:transition spd="slow">
    <p:strips/>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r>
              <a:rPr lang="en-US" smtClean="0"/>
              <a:t>D-Solar Decision</a:t>
            </a:r>
          </a:p>
        </p:txBody>
      </p:sp>
      <p:graphicFrame>
        <p:nvGraphicFramePr>
          <p:cNvPr id="5" name="Table 4"/>
          <p:cNvGraphicFramePr>
            <a:graphicFrameLocks noGrp="1"/>
          </p:cNvGraphicFramePr>
          <p:nvPr/>
        </p:nvGraphicFramePr>
        <p:xfrm>
          <a:off x="711200" y="1536700"/>
          <a:ext cx="7759700" cy="4068763"/>
        </p:xfrm>
        <a:graphic>
          <a:graphicData uri="http://schemas.openxmlformats.org/drawingml/2006/table">
            <a:tbl>
              <a:tblPr firstRow="1" bandRow="1">
                <a:tableStyleId>{2D5ABB26-0587-4C30-8999-92F81FD0307C}</a:tableStyleId>
              </a:tblPr>
              <a:tblGrid>
                <a:gridCol w="685800"/>
                <a:gridCol w="800100"/>
                <a:gridCol w="1181100"/>
                <a:gridCol w="1270000"/>
                <a:gridCol w="1219200"/>
                <a:gridCol w="1308100"/>
                <a:gridCol w="1295400"/>
              </a:tblGrid>
              <a:tr h="370840">
                <a:tc>
                  <a:txBody>
                    <a:bodyPr/>
                    <a:lstStyle/>
                    <a:p>
                      <a:pPr algn="ctr"/>
                      <a:r>
                        <a:rPr lang="en-US" sz="1400" b="1" i="1" kern="1200" dirty="0" smtClean="0">
                          <a:solidFill>
                            <a:schemeClr val="tx1"/>
                          </a:solidFill>
                          <a:latin typeface="Times New Roman"/>
                          <a:ea typeface="+mn-ea"/>
                          <a:cs typeface="Times New Roman"/>
                        </a:rPr>
                        <a:t>D	</a:t>
                      </a:r>
                      <a:endParaRPr lang="en-US" sz="1400" b="1" i="1" dirty="0">
                        <a:latin typeface="Times New Roman"/>
                        <a:cs typeface="Times New Roman"/>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i="1" kern="1200" dirty="0" smtClean="0">
                          <a:solidFill>
                            <a:schemeClr val="tx1"/>
                          </a:solidFill>
                          <a:latin typeface="Times New Roman"/>
                          <a:ea typeface="+mn-ea"/>
                          <a:cs typeface="Times New Roman"/>
                        </a:rPr>
                        <a:t>E</a:t>
                      </a:r>
                      <a:endParaRPr lang="en-US" sz="1400" b="1" i="1" dirty="0">
                        <a:latin typeface="Times New Roman"/>
                        <a:cs typeface="Times New Roman"/>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Sales</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Production</a:t>
                      </a:r>
                      <a:r>
                        <a:rPr lang="en-US" sz="1400" b="1" baseline="0" dirty="0" smtClean="0"/>
                        <a:t> Cost Quantity</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Revenue</a:t>
                      </a:r>
                      <a:r>
                        <a:rPr lang="en-US" sz="1400" b="1" baseline="0" dirty="0" smtClean="0"/>
                        <a:t> (euro)</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Cost (yuan)</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Profit (euro)</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r>
              <a:tr h="370840">
                <a:tc>
                  <a:txBody>
                    <a:bodyPr/>
                    <a:lstStyle/>
                    <a:p>
                      <a:pPr algn="r"/>
                      <a:r>
                        <a:rPr lang="en-US" sz="1400" kern="1200" dirty="0" smtClean="0">
                          <a:solidFill>
                            <a:schemeClr val="tx1"/>
                          </a:solidFill>
                          <a:latin typeface="+mn-lt"/>
                          <a:ea typeface="+mn-ea"/>
                          <a:cs typeface="+mn-cs"/>
                        </a:rPr>
                        <a:t>144</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kern="1200" dirty="0" smtClean="0">
                          <a:solidFill>
                            <a:schemeClr val="tx1"/>
                          </a:solidFill>
                          <a:latin typeface="+mn-lt"/>
                          <a:ea typeface="+mn-ea"/>
                          <a:cs typeface="+mn-cs"/>
                        </a:rPr>
                        <a:t>10.89</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130,000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130,000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9,100,000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52,200,000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4,306,612</a:t>
                      </a:r>
                      <a:endParaRPr lang="en-US" sz="1400" dirty="0"/>
                    </a:p>
                  </a:txBody>
                  <a:tcPr>
                    <a:lnT w="19050" cap="flat" cmpd="sng" algn="ctr">
                      <a:solidFill>
                        <a:scrgbClr r="0" g="0" b="0"/>
                      </a:solidFill>
                      <a:prstDash val="solid"/>
                      <a:round/>
                      <a:headEnd type="none" w="med" len="med"/>
                      <a:tailEnd type="none" w="med" len="med"/>
                    </a:lnT>
                  </a:tcPr>
                </a:tc>
              </a:tr>
              <a:tr h="370840">
                <a:tc>
                  <a:txBody>
                    <a:bodyPr/>
                    <a:lstStyle/>
                    <a:p>
                      <a:pPr algn="r"/>
                      <a:r>
                        <a:rPr lang="en-US" sz="1400" kern="1200" dirty="0" smtClean="0">
                          <a:solidFill>
                            <a:schemeClr val="tx1"/>
                          </a:solidFill>
                          <a:latin typeface="+mn-lt"/>
                          <a:ea typeface="+mn-ea"/>
                          <a:cs typeface="+mn-cs"/>
                        </a:rPr>
                        <a:t>144</a:t>
                      </a:r>
                      <a:endParaRPr lang="en-US" sz="1400" dirty="0"/>
                    </a:p>
                  </a:txBody>
                  <a:tcPr/>
                </a:tc>
                <a:tc>
                  <a:txBody>
                    <a:bodyPr/>
                    <a:lstStyle/>
                    <a:p>
                      <a:pPr algn="r"/>
                      <a:r>
                        <a:rPr lang="en-US" sz="1400" kern="1200" dirty="0" smtClean="0">
                          <a:solidFill>
                            <a:schemeClr val="tx1"/>
                          </a:solidFill>
                          <a:latin typeface="+mn-lt"/>
                          <a:ea typeface="+mn-ea"/>
                          <a:cs typeface="+mn-cs"/>
                        </a:rPr>
                        <a:t>8.91</a:t>
                      </a:r>
                      <a:endParaRPr lang="en-US" sz="1400" dirty="0"/>
                    </a:p>
                  </a:txBody>
                  <a:tcPr/>
                </a:tc>
                <a:tc>
                  <a:txBody>
                    <a:bodyPr/>
                    <a:lstStyle/>
                    <a:p>
                      <a:pPr algn="r"/>
                      <a:r>
                        <a:rPr lang="en-US" sz="1400" dirty="0" smtClean="0"/>
                        <a:t>130,000</a:t>
                      </a:r>
                      <a:endParaRPr lang="en-US" sz="1400" dirty="0"/>
                    </a:p>
                  </a:txBody>
                  <a:tcPr/>
                </a:tc>
                <a:tc>
                  <a:txBody>
                    <a:bodyPr/>
                    <a:lstStyle/>
                    <a:p>
                      <a:pPr algn="r"/>
                      <a:r>
                        <a:rPr lang="en-US" sz="1400" dirty="0" smtClean="0"/>
                        <a:t>130,000</a:t>
                      </a:r>
                      <a:endParaRPr lang="en-US" sz="1400" dirty="0"/>
                    </a:p>
                  </a:txBody>
                  <a:tcPr/>
                </a:tc>
                <a:tc>
                  <a:txBody>
                    <a:bodyPr/>
                    <a:lstStyle/>
                    <a:p>
                      <a:pPr algn="r"/>
                      <a:r>
                        <a:rPr lang="en-US" sz="1400" dirty="0" smtClean="0"/>
                        <a:t>9,100,000</a:t>
                      </a:r>
                      <a:endParaRPr lang="en-US" sz="1400" dirty="0"/>
                    </a:p>
                  </a:txBody>
                  <a:tcPr/>
                </a:tc>
                <a:tc>
                  <a:txBody>
                    <a:bodyPr/>
                    <a:lstStyle/>
                    <a:p>
                      <a:pPr algn="r"/>
                      <a:r>
                        <a:rPr lang="en-US" sz="1400" dirty="0" smtClean="0"/>
                        <a:t>52,200,000</a:t>
                      </a:r>
                      <a:endParaRPr lang="en-US" sz="1400" dirty="0"/>
                    </a:p>
                  </a:txBody>
                  <a:tcPr/>
                </a:tc>
                <a:tc>
                  <a:txBody>
                    <a:bodyPr/>
                    <a:lstStyle/>
                    <a:p>
                      <a:pPr algn="r"/>
                      <a:r>
                        <a:rPr lang="en-US" sz="1400" dirty="0" smtClean="0"/>
                        <a:t>3,241,414</a:t>
                      </a:r>
                      <a:endParaRPr lang="en-US" sz="1400" dirty="0"/>
                    </a:p>
                  </a:txBody>
                  <a:tcPr/>
                </a:tc>
              </a:tr>
              <a:tr h="370840">
                <a:tc>
                  <a:txBody>
                    <a:bodyPr/>
                    <a:lstStyle/>
                    <a:p>
                      <a:pPr algn="r"/>
                      <a:r>
                        <a:rPr lang="en-US" sz="1400" kern="1200" dirty="0" smtClean="0">
                          <a:solidFill>
                            <a:schemeClr val="tx1"/>
                          </a:solidFill>
                          <a:latin typeface="+mn-lt"/>
                          <a:ea typeface="+mn-ea"/>
                          <a:cs typeface="+mn-cs"/>
                        </a:rPr>
                        <a:t>96</a:t>
                      </a:r>
                      <a:endParaRPr lang="en-US" sz="1400" dirty="0"/>
                    </a:p>
                  </a:txBody>
                  <a:tcPr/>
                </a:tc>
                <a:tc>
                  <a:txBody>
                    <a:bodyPr/>
                    <a:lstStyle/>
                    <a:p>
                      <a:pPr algn="r"/>
                      <a:r>
                        <a:rPr lang="en-US" sz="1400" kern="1200" dirty="0" smtClean="0">
                          <a:solidFill>
                            <a:schemeClr val="tx1"/>
                          </a:solidFill>
                          <a:latin typeface="+mn-lt"/>
                          <a:ea typeface="+mn-ea"/>
                          <a:cs typeface="+mn-cs"/>
                        </a:rPr>
                        <a:t>10.89</a:t>
                      </a:r>
                      <a:endParaRPr lang="en-US" sz="1400" dirty="0"/>
                    </a:p>
                  </a:txBody>
                  <a:tcPr/>
                </a:tc>
                <a:tc>
                  <a:txBody>
                    <a:bodyPr/>
                    <a:lstStyle/>
                    <a:p>
                      <a:pPr algn="r"/>
                      <a:r>
                        <a:rPr lang="en-US" sz="1400" dirty="0" smtClean="0"/>
                        <a:t>96,000</a:t>
                      </a:r>
                      <a:endParaRPr lang="en-US" sz="1400" dirty="0"/>
                    </a:p>
                  </a:txBody>
                  <a:tcPr/>
                </a:tc>
                <a:tc>
                  <a:txBody>
                    <a:bodyPr/>
                    <a:lstStyle/>
                    <a:p>
                      <a:pPr algn="r"/>
                      <a:r>
                        <a:rPr lang="en-US" sz="1400" dirty="0" smtClean="0"/>
                        <a:t>100,000</a:t>
                      </a:r>
                      <a:endParaRPr lang="en-US" sz="1400" dirty="0"/>
                    </a:p>
                  </a:txBody>
                  <a:tcPr/>
                </a:tc>
                <a:tc>
                  <a:txBody>
                    <a:bodyPr/>
                    <a:lstStyle/>
                    <a:p>
                      <a:pPr algn="r"/>
                      <a:r>
                        <a:rPr lang="en-US" sz="1400" dirty="0" smtClean="0"/>
                        <a:t>6,720,000</a:t>
                      </a:r>
                      <a:endParaRPr lang="en-US" sz="1400" dirty="0"/>
                    </a:p>
                  </a:txBody>
                  <a:tcPr/>
                </a:tc>
                <a:tc>
                  <a:txBody>
                    <a:bodyPr/>
                    <a:lstStyle/>
                    <a:p>
                      <a:pPr algn="r"/>
                      <a:r>
                        <a:rPr lang="en-US" sz="1400" dirty="0" smtClean="0"/>
                        <a:t>42,000,000</a:t>
                      </a:r>
                      <a:endParaRPr lang="en-US" sz="1400" dirty="0"/>
                    </a:p>
                  </a:txBody>
                  <a:tcPr/>
                </a:tc>
                <a:tc>
                  <a:txBody>
                    <a:bodyPr/>
                    <a:lstStyle/>
                    <a:p>
                      <a:pPr algn="r"/>
                      <a:r>
                        <a:rPr lang="en-US" sz="1400" dirty="0" smtClean="0"/>
                        <a:t>2,863,251</a:t>
                      </a:r>
                      <a:endParaRPr lang="en-US" sz="1400" dirty="0"/>
                    </a:p>
                  </a:txBody>
                  <a:tcPr/>
                </a:tc>
              </a:tr>
              <a:tr h="370840">
                <a:tc>
                  <a:txBody>
                    <a:bodyPr/>
                    <a:lstStyle/>
                    <a:p>
                      <a:pPr algn="r"/>
                      <a:r>
                        <a:rPr lang="en-US" sz="1400" kern="1200" dirty="0" smtClean="0">
                          <a:solidFill>
                            <a:schemeClr val="tx1"/>
                          </a:solidFill>
                          <a:latin typeface="+mn-lt"/>
                          <a:ea typeface="+mn-ea"/>
                          <a:cs typeface="+mn-cs"/>
                        </a:rPr>
                        <a:t>96</a:t>
                      </a:r>
                      <a:endParaRPr lang="en-US" sz="1400" dirty="0"/>
                    </a:p>
                  </a:txBody>
                  <a:tcPr/>
                </a:tc>
                <a:tc>
                  <a:txBody>
                    <a:bodyPr/>
                    <a:lstStyle/>
                    <a:p>
                      <a:pPr algn="r"/>
                      <a:r>
                        <a:rPr lang="en-US" sz="1400" kern="1200" dirty="0" smtClean="0">
                          <a:solidFill>
                            <a:schemeClr val="tx1"/>
                          </a:solidFill>
                          <a:latin typeface="+mn-lt"/>
                          <a:ea typeface="+mn-ea"/>
                          <a:cs typeface="+mn-cs"/>
                        </a:rPr>
                        <a:t>8.91</a:t>
                      </a:r>
                      <a:endParaRPr lang="en-US" sz="1400" dirty="0"/>
                    </a:p>
                  </a:txBody>
                  <a:tcPr/>
                </a:tc>
                <a:tc>
                  <a:txBody>
                    <a:bodyPr/>
                    <a:lstStyle/>
                    <a:p>
                      <a:pPr algn="r"/>
                      <a:r>
                        <a:rPr lang="en-US" sz="1400" dirty="0" smtClean="0"/>
                        <a:t>96,000</a:t>
                      </a:r>
                      <a:endParaRPr lang="en-US" sz="1400" dirty="0"/>
                    </a:p>
                  </a:txBody>
                  <a:tcPr/>
                </a:tc>
                <a:tc>
                  <a:txBody>
                    <a:bodyPr/>
                    <a:lstStyle/>
                    <a:p>
                      <a:pPr algn="r"/>
                      <a:r>
                        <a:rPr lang="en-US" sz="1400" dirty="0" smtClean="0"/>
                        <a:t>100,000</a:t>
                      </a:r>
                      <a:endParaRPr lang="en-US" sz="1400" dirty="0"/>
                    </a:p>
                  </a:txBody>
                  <a:tcPr/>
                </a:tc>
                <a:tc>
                  <a:txBody>
                    <a:bodyPr/>
                    <a:lstStyle/>
                    <a:p>
                      <a:pPr algn="r"/>
                      <a:r>
                        <a:rPr lang="en-US" sz="1400" dirty="0" smtClean="0"/>
                        <a:t>6,720,000</a:t>
                      </a:r>
                      <a:endParaRPr lang="en-US" sz="1400" dirty="0"/>
                    </a:p>
                  </a:txBody>
                  <a:tcPr/>
                </a:tc>
                <a:tc>
                  <a:txBody>
                    <a:bodyPr/>
                    <a:lstStyle/>
                    <a:p>
                      <a:pPr algn="r"/>
                      <a:r>
                        <a:rPr lang="en-US" sz="1400" dirty="0" smtClean="0"/>
                        <a:t>42,000,000</a:t>
                      </a:r>
                      <a:endParaRPr lang="en-US" sz="1400" dirty="0"/>
                    </a:p>
                  </a:txBody>
                  <a:tcPr/>
                </a:tc>
                <a:tc>
                  <a:txBody>
                    <a:bodyPr/>
                    <a:lstStyle/>
                    <a:p>
                      <a:pPr algn="r"/>
                      <a:r>
                        <a:rPr lang="en-US" sz="1400" dirty="0" smtClean="0"/>
                        <a:t>2,006,195</a:t>
                      </a:r>
                      <a:endParaRPr lang="en-US" sz="1400" dirty="0"/>
                    </a:p>
                  </a:txBody>
                  <a:tcPr/>
                </a:tc>
              </a:tr>
              <a:tr h="370840">
                <a:tc>
                  <a:txBody>
                    <a:bodyPr/>
                    <a:lstStyle/>
                    <a:p>
                      <a:pPr algn="r"/>
                      <a:r>
                        <a:rPr lang="en-US" sz="1400" kern="1200" dirty="0" smtClean="0">
                          <a:solidFill>
                            <a:schemeClr val="tx1"/>
                          </a:solidFill>
                          <a:latin typeface="+mn-lt"/>
                          <a:ea typeface="+mn-ea"/>
                          <a:cs typeface="+mn-cs"/>
                        </a:rPr>
                        <a:t>144</a:t>
                      </a:r>
                      <a:endParaRPr lang="en-US" sz="1400" dirty="0"/>
                    </a:p>
                  </a:txBody>
                  <a:tcPr/>
                </a:tc>
                <a:tc>
                  <a:txBody>
                    <a:bodyPr/>
                    <a:lstStyle/>
                    <a:p>
                      <a:pPr algn="r"/>
                      <a:r>
                        <a:rPr lang="en-US" sz="1400" kern="1200" dirty="0" smtClean="0">
                          <a:solidFill>
                            <a:schemeClr val="tx1"/>
                          </a:solidFill>
                          <a:latin typeface="+mn-lt"/>
                          <a:ea typeface="+mn-ea"/>
                          <a:cs typeface="+mn-cs"/>
                        </a:rPr>
                        <a:t>7.29</a:t>
                      </a:r>
                      <a:endParaRPr lang="en-US" sz="1400" dirty="0"/>
                    </a:p>
                  </a:txBody>
                  <a:tcPr/>
                </a:tc>
                <a:tc>
                  <a:txBody>
                    <a:bodyPr/>
                    <a:lstStyle/>
                    <a:p>
                      <a:pPr algn="r"/>
                      <a:r>
                        <a:rPr lang="en-US" sz="1400" dirty="0" smtClean="0"/>
                        <a:t>130,000</a:t>
                      </a:r>
                      <a:endParaRPr lang="en-US" sz="1400" dirty="0"/>
                    </a:p>
                  </a:txBody>
                  <a:tcPr/>
                </a:tc>
                <a:tc>
                  <a:txBody>
                    <a:bodyPr/>
                    <a:lstStyle/>
                    <a:p>
                      <a:pPr algn="r"/>
                      <a:r>
                        <a:rPr lang="en-US" sz="1400" dirty="0" smtClean="0"/>
                        <a:t>130,000</a:t>
                      </a:r>
                      <a:endParaRPr lang="en-US" sz="1400" dirty="0"/>
                    </a:p>
                  </a:txBody>
                  <a:tcPr/>
                </a:tc>
                <a:tc>
                  <a:txBody>
                    <a:bodyPr/>
                    <a:lstStyle/>
                    <a:p>
                      <a:pPr algn="r"/>
                      <a:r>
                        <a:rPr lang="en-US" sz="1400" dirty="0" smtClean="0"/>
                        <a:t>9,100,000</a:t>
                      </a:r>
                      <a:endParaRPr lang="en-US" sz="1400" dirty="0"/>
                    </a:p>
                  </a:txBody>
                  <a:tcPr/>
                </a:tc>
                <a:tc>
                  <a:txBody>
                    <a:bodyPr/>
                    <a:lstStyle/>
                    <a:p>
                      <a:pPr algn="r"/>
                      <a:r>
                        <a:rPr lang="en-US" sz="1400" dirty="0" smtClean="0"/>
                        <a:t>52,200,000</a:t>
                      </a:r>
                      <a:endParaRPr lang="en-US" sz="1400" dirty="0"/>
                    </a:p>
                  </a:txBody>
                  <a:tcPr/>
                </a:tc>
                <a:tc>
                  <a:txBody>
                    <a:bodyPr/>
                    <a:lstStyle/>
                    <a:p>
                      <a:pPr algn="r"/>
                      <a:r>
                        <a:rPr lang="en-US" sz="1400" dirty="0" smtClean="0"/>
                        <a:t>1,939,506</a:t>
                      </a:r>
                      <a:endParaRPr lang="en-US" sz="1400" dirty="0"/>
                    </a:p>
                  </a:txBody>
                  <a:tcPr/>
                </a:tc>
              </a:tr>
              <a:tr h="370840">
                <a:tc>
                  <a:txBody>
                    <a:bodyPr/>
                    <a:lstStyle/>
                    <a:p>
                      <a:pPr algn="r"/>
                      <a:r>
                        <a:rPr lang="en-US" sz="1400" kern="1200" dirty="0" smtClean="0">
                          <a:solidFill>
                            <a:schemeClr val="tx1"/>
                          </a:solidFill>
                          <a:latin typeface="+mn-lt"/>
                          <a:ea typeface="+mn-ea"/>
                          <a:cs typeface="+mn-cs"/>
                        </a:rPr>
                        <a:t>96</a:t>
                      </a:r>
                      <a:endParaRPr lang="en-US" sz="1400" dirty="0"/>
                    </a:p>
                  </a:txBody>
                  <a:tcPr/>
                </a:tc>
                <a:tc>
                  <a:txBody>
                    <a:bodyPr/>
                    <a:lstStyle/>
                    <a:p>
                      <a:pPr algn="r"/>
                      <a:r>
                        <a:rPr lang="en-US" sz="1400" kern="1200" dirty="0" smtClean="0">
                          <a:solidFill>
                            <a:schemeClr val="tx1"/>
                          </a:solidFill>
                          <a:latin typeface="+mn-lt"/>
                          <a:ea typeface="+mn-ea"/>
                          <a:cs typeface="+mn-cs"/>
                        </a:rPr>
                        <a:t>7.29</a:t>
                      </a:r>
                      <a:endParaRPr lang="en-US" sz="1400" dirty="0"/>
                    </a:p>
                  </a:txBody>
                  <a:tcPr/>
                </a:tc>
                <a:tc>
                  <a:txBody>
                    <a:bodyPr/>
                    <a:lstStyle/>
                    <a:p>
                      <a:pPr algn="r"/>
                      <a:r>
                        <a:rPr lang="en-US" sz="1400" dirty="0" smtClean="0"/>
                        <a:t>96,000</a:t>
                      </a:r>
                      <a:endParaRPr lang="en-US" sz="1400" dirty="0"/>
                    </a:p>
                  </a:txBody>
                  <a:tcPr/>
                </a:tc>
                <a:tc>
                  <a:txBody>
                    <a:bodyPr/>
                    <a:lstStyle/>
                    <a:p>
                      <a:pPr algn="r"/>
                      <a:r>
                        <a:rPr lang="en-US" sz="1400" dirty="0" smtClean="0"/>
                        <a:t>100,000</a:t>
                      </a:r>
                      <a:endParaRPr lang="en-US" sz="1400" dirty="0"/>
                    </a:p>
                  </a:txBody>
                  <a:tcPr/>
                </a:tc>
                <a:tc>
                  <a:txBody>
                    <a:bodyPr/>
                    <a:lstStyle/>
                    <a:p>
                      <a:pPr algn="r"/>
                      <a:r>
                        <a:rPr lang="en-US" sz="1400" dirty="0" smtClean="0"/>
                        <a:t>6,720,000</a:t>
                      </a:r>
                      <a:endParaRPr lang="en-US" sz="1400" dirty="0"/>
                    </a:p>
                  </a:txBody>
                  <a:tcPr/>
                </a:tc>
                <a:tc>
                  <a:txBody>
                    <a:bodyPr/>
                    <a:lstStyle/>
                    <a:p>
                      <a:pPr algn="r"/>
                      <a:r>
                        <a:rPr lang="en-US" sz="1400" dirty="0" smtClean="0"/>
                        <a:t>42,000,000</a:t>
                      </a:r>
                      <a:endParaRPr lang="en-US" sz="1400" dirty="0"/>
                    </a:p>
                  </a:txBody>
                  <a:tcPr/>
                </a:tc>
                <a:tc>
                  <a:txBody>
                    <a:bodyPr/>
                    <a:lstStyle/>
                    <a:p>
                      <a:pPr algn="r"/>
                      <a:r>
                        <a:rPr lang="en-US" sz="1400" dirty="0" smtClean="0"/>
                        <a:t>958,683</a:t>
                      </a:r>
                      <a:endParaRPr lang="en-US" sz="1400" dirty="0"/>
                    </a:p>
                  </a:txBody>
                  <a:tcPr/>
                </a:tc>
              </a:tr>
              <a:tr h="370840">
                <a:tc>
                  <a:txBody>
                    <a:bodyPr/>
                    <a:lstStyle/>
                    <a:p>
                      <a:pPr algn="r"/>
                      <a:r>
                        <a:rPr lang="en-US" sz="1400" kern="1200" dirty="0" smtClean="0">
                          <a:solidFill>
                            <a:schemeClr val="tx1"/>
                          </a:solidFill>
                          <a:latin typeface="+mn-lt"/>
                          <a:ea typeface="+mn-ea"/>
                          <a:cs typeface="+mn-cs"/>
                        </a:rPr>
                        <a:t>64</a:t>
                      </a:r>
                      <a:endParaRPr lang="en-US" sz="1400" dirty="0"/>
                    </a:p>
                  </a:txBody>
                  <a:tcPr/>
                </a:tc>
                <a:tc>
                  <a:txBody>
                    <a:bodyPr/>
                    <a:lstStyle/>
                    <a:p>
                      <a:pPr algn="r"/>
                      <a:r>
                        <a:rPr lang="en-US" sz="1400" kern="1200" dirty="0" smtClean="0">
                          <a:solidFill>
                            <a:schemeClr val="tx1"/>
                          </a:solidFill>
                          <a:latin typeface="+mn-lt"/>
                          <a:ea typeface="+mn-ea"/>
                          <a:cs typeface="+mn-cs"/>
                        </a:rPr>
                        <a:t>10.89</a:t>
                      </a:r>
                      <a:endParaRPr lang="en-US" sz="1400" dirty="0"/>
                    </a:p>
                  </a:txBody>
                  <a:tcPr/>
                </a:tc>
                <a:tc>
                  <a:txBody>
                    <a:bodyPr/>
                    <a:lstStyle/>
                    <a:p>
                      <a:pPr algn="r"/>
                      <a:r>
                        <a:rPr lang="en-US" sz="1400" dirty="0" smtClean="0"/>
                        <a:t>64,000</a:t>
                      </a:r>
                      <a:endParaRPr lang="en-US" sz="1400" dirty="0"/>
                    </a:p>
                  </a:txBody>
                  <a:tcPr/>
                </a:tc>
                <a:tc>
                  <a:txBody>
                    <a:bodyPr/>
                    <a:lstStyle/>
                    <a:p>
                      <a:pPr algn="r"/>
                      <a:r>
                        <a:rPr lang="en-US" sz="1400" dirty="0" smtClean="0"/>
                        <a:t>100,000</a:t>
                      </a:r>
                      <a:endParaRPr lang="en-US" sz="1400" dirty="0"/>
                    </a:p>
                  </a:txBody>
                  <a:tcPr/>
                </a:tc>
                <a:tc>
                  <a:txBody>
                    <a:bodyPr/>
                    <a:lstStyle/>
                    <a:p>
                      <a:pPr algn="r"/>
                      <a:r>
                        <a:rPr lang="en-US" sz="1400" dirty="0" smtClean="0"/>
                        <a:t>4,480,000</a:t>
                      </a:r>
                      <a:endParaRPr lang="en-US" sz="1400" dirty="0"/>
                    </a:p>
                  </a:txBody>
                  <a:tcPr/>
                </a:tc>
                <a:tc>
                  <a:txBody>
                    <a:bodyPr/>
                    <a:lstStyle/>
                    <a:p>
                      <a:pPr algn="r"/>
                      <a:r>
                        <a:rPr lang="en-US" sz="1400" dirty="0" smtClean="0"/>
                        <a:t>42,000,000</a:t>
                      </a:r>
                      <a:endParaRPr lang="en-US" sz="1400" dirty="0"/>
                    </a:p>
                  </a:txBody>
                  <a:tcPr/>
                </a:tc>
                <a:tc>
                  <a:txBody>
                    <a:bodyPr/>
                    <a:lstStyle/>
                    <a:p>
                      <a:pPr algn="r"/>
                      <a:r>
                        <a:rPr lang="en-US" sz="1400" dirty="0" smtClean="0"/>
                        <a:t>623,251</a:t>
                      </a:r>
                      <a:endParaRPr lang="en-US" sz="1400" dirty="0"/>
                    </a:p>
                  </a:txBody>
                  <a:tcPr/>
                </a:tc>
              </a:tr>
              <a:tr h="370840">
                <a:tc>
                  <a:txBody>
                    <a:bodyPr/>
                    <a:lstStyle/>
                    <a:p>
                      <a:pPr algn="r"/>
                      <a:r>
                        <a:rPr lang="en-US" sz="1400" kern="1200" dirty="0" smtClean="0">
                          <a:solidFill>
                            <a:schemeClr val="tx1"/>
                          </a:solidFill>
                          <a:latin typeface="+mn-lt"/>
                          <a:ea typeface="+mn-ea"/>
                          <a:cs typeface="+mn-cs"/>
                        </a:rPr>
                        <a:t>64</a:t>
                      </a:r>
                      <a:endParaRPr lang="en-US" sz="1400" dirty="0"/>
                    </a:p>
                  </a:txBody>
                  <a:tcPr/>
                </a:tc>
                <a:tc>
                  <a:txBody>
                    <a:bodyPr/>
                    <a:lstStyle/>
                    <a:p>
                      <a:pPr algn="r"/>
                      <a:r>
                        <a:rPr lang="en-US" sz="1400" kern="1200" dirty="0" smtClean="0">
                          <a:solidFill>
                            <a:schemeClr val="tx1"/>
                          </a:solidFill>
                          <a:latin typeface="+mn-lt"/>
                          <a:ea typeface="+mn-ea"/>
                          <a:cs typeface="+mn-cs"/>
                        </a:rPr>
                        <a:t>8.91 </a:t>
                      </a:r>
                      <a:endParaRPr lang="en-US" sz="1400" dirty="0"/>
                    </a:p>
                  </a:txBody>
                  <a:tcPr/>
                </a:tc>
                <a:tc>
                  <a:txBody>
                    <a:bodyPr/>
                    <a:lstStyle/>
                    <a:p>
                      <a:pPr algn="r"/>
                      <a:r>
                        <a:rPr lang="en-US" sz="1400" dirty="0" smtClean="0"/>
                        <a:t>64,000</a:t>
                      </a:r>
                      <a:endParaRPr lang="en-US" sz="1400" dirty="0"/>
                    </a:p>
                  </a:txBody>
                  <a:tcPr/>
                </a:tc>
                <a:tc>
                  <a:txBody>
                    <a:bodyPr/>
                    <a:lstStyle/>
                    <a:p>
                      <a:pPr algn="r"/>
                      <a:r>
                        <a:rPr lang="en-US" sz="1400" dirty="0" smtClean="0"/>
                        <a:t>100,000</a:t>
                      </a:r>
                      <a:endParaRPr lang="en-US" sz="1400" dirty="0"/>
                    </a:p>
                  </a:txBody>
                  <a:tcPr/>
                </a:tc>
                <a:tc>
                  <a:txBody>
                    <a:bodyPr/>
                    <a:lstStyle/>
                    <a:p>
                      <a:pPr algn="r"/>
                      <a:r>
                        <a:rPr lang="en-US" sz="1400" dirty="0" smtClean="0"/>
                        <a:t>4,480,000</a:t>
                      </a:r>
                      <a:endParaRPr lang="en-US" sz="1400" dirty="0"/>
                    </a:p>
                  </a:txBody>
                  <a:tcPr/>
                </a:tc>
                <a:tc>
                  <a:txBody>
                    <a:bodyPr/>
                    <a:lstStyle/>
                    <a:p>
                      <a:pPr algn="r"/>
                      <a:r>
                        <a:rPr lang="en-US" sz="1400" dirty="0" smtClean="0"/>
                        <a:t>42,000,000</a:t>
                      </a:r>
                      <a:endParaRPr lang="en-US" sz="1400" dirty="0"/>
                    </a:p>
                  </a:txBody>
                  <a:tcPr/>
                </a:tc>
                <a:tc>
                  <a:txBody>
                    <a:bodyPr/>
                    <a:lstStyle/>
                    <a:p>
                      <a:pPr algn="r"/>
                      <a:r>
                        <a:rPr lang="en-US" sz="1400" dirty="0" smtClean="0"/>
                        <a:t>–233,805</a:t>
                      </a:r>
                      <a:endParaRPr lang="en-US" sz="1400" dirty="0"/>
                    </a:p>
                  </a:txBody>
                  <a:tcPr/>
                </a:tc>
              </a:tr>
              <a:tr h="370840">
                <a:tc>
                  <a:txBody>
                    <a:bodyPr/>
                    <a:lstStyle/>
                    <a:p>
                      <a:pPr algn="r"/>
                      <a:r>
                        <a:rPr lang="en-US" sz="1400" kern="1200" dirty="0" smtClean="0">
                          <a:solidFill>
                            <a:schemeClr val="tx1"/>
                          </a:solidFill>
                          <a:latin typeface="+mn-lt"/>
                          <a:ea typeface="+mn-ea"/>
                          <a:cs typeface="+mn-cs"/>
                        </a:rPr>
                        <a:t>64</a:t>
                      </a:r>
                      <a:endParaRPr lang="en-US" sz="1400" dirty="0"/>
                    </a:p>
                  </a:txBody>
                  <a:tcPr>
                    <a:lnB w="28575" cap="flat" cmpd="sng" algn="ctr">
                      <a:solidFill>
                        <a:scrgbClr r="0" g="0" b="0"/>
                      </a:solidFill>
                      <a:prstDash val="solid"/>
                      <a:round/>
                      <a:headEnd type="none" w="med" len="med"/>
                      <a:tailEnd type="none" w="med" len="med"/>
                    </a:lnB>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7.29</a:t>
                      </a:r>
                      <a:endParaRPr lang="en-US" sz="1400" dirty="0" smtClean="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64,000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10,000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4,480,000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3,560,000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–1,281,317</a:t>
                      </a:r>
                      <a:endParaRPr lang="en-US" sz="1400" dirty="0"/>
                    </a:p>
                  </a:txBody>
                  <a:tcPr>
                    <a:lnB w="28575" cap="flat" cmpd="sng" algn="ctr">
                      <a:solidFill>
                        <a:scrgbClr r="0" g="0" b="0"/>
                      </a:solidFill>
                      <a:prstDash val="solid"/>
                      <a:round/>
                      <a:headEnd type="none" w="med" len="med"/>
                      <a:tailEnd type="none" w="med" len="med"/>
                    </a:lnB>
                  </a:tcPr>
                </a:tc>
              </a:tr>
            </a:tbl>
          </a:graphicData>
        </a:graphic>
      </p:graphicFrame>
      <p:sp>
        <p:nvSpPr>
          <p:cNvPr id="6" name="TextBox 5"/>
          <p:cNvSpPr txBox="1">
            <a:spLocks noChangeArrowheads="1"/>
          </p:cNvSpPr>
          <p:nvPr/>
        </p:nvSpPr>
        <p:spPr bwMode="auto">
          <a:xfrm>
            <a:off x="7416800" y="5765800"/>
            <a:ext cx="1022350" cy="307975"/>
          </a:xfrm>
          <a:prstGeom prst="rect">
            <a:avLst/>
          </a:prstGeom>
          <a:noFill/>
          <a:ln w="9525">
            <a:noFill/>
            <a:miter lim="800000"/>
            <a:headEnd/>
            <a:tailEnd/>
          </a:ln>
        </p:spPr>
        <p:txBody>
          <a:bodyPr wrap="none">
            <a:spAutoFit/>
          </a:bodyPr>
          <a:lstStyle/>
          <a:p>
            <a:pPr>
              <a:tabLst>
                <a:tab pos="1435100" algn="r"/>
              </a:tabLst>
            </a:pPr>
            <a:r>
              <a:rPr lang="en-US" sz="1400"/>
              <a:t>Table 6-16</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1000"/>
                                        <p:tgtEl>
                                          <p:spTgt spid="5"/>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r>
              <a:rPr lang="en-US" smtClean="0"/>
              <a:t>D-Solar Decision</a:t>
            </a:r>
          </a:p>
        </p:txBody>
      </p:sp>
      <p:sp>
        <p:nvSpPr>
          <p:cNvPr id="3" name="Content Placeholder 2"/>
          <p:cNvSpPr>
            <a:spLocks noGrp="1"/>
          </p:cNvSpPr>
          <p:nvPr>
            <p:ph idx="1"/>
          </p:nvPr>
        </p:nvSpPr>
        <p:spPr/>
        <p:txBody>
          <a:bodyPr rtlCol="0">
            <a:noAutofit/>
          </a:bodyPr>
          <a:lstStyle/>
          <a:p>
            <a:pPr fontAlgn="auto">
              <a:spcBef>
                <a:spcPts val="0"/>
              </a:spcBef>
              <a:spcAft>
                <a:spcPts val="1800"/>
              </a:spcAft>
              <a:buFont typeface="Arial"/>
              <a:buChar char="•"/>
              <a:defRPr/>
            </a:pPr>
            <a:r>
              <a:rPr lang="en-US" sz="2800" dirty="0" smtClean="0"/>
              <a:t>Period </a:t>
            </a:r>
            <a:r>
              <a:rPr lang="en-US" sz="2800" dirty="0"/>
              <a:t>1 evaluation – </a:t>
            </a:r>
            <a:r>
              <a:rPr lang="en-US" sz="2800" dirty="0" smtClean="0"/>
              <a:t>offshore</a:t>
            </a:r>
            <a:endParaRPr lang="en-US" sz="2000" dirty="0"/>
          </a:p>
          <a:p>
            <a:pPr marL="266700" indent="0" fontAlgn="auto">
              <a:spcBef>
                <a:spcPts val="0"/>
              </a:spcBef>
              <a:buFont typeface="Arial"/>
              <a:buNone/>
              <a:tabLst>
                <a:tab pos="3136900" algn="l"/>
              </a:tabLst>
              <a:defRPr/>
            </a:pPr>
            <a:r>
              <a:rPr lang="en-US" sz="2000" i="1" dirty="0" smtClean="0">
                <a:latin typeface="Times New Roman"/>
                <a:cs typeface="Times New Roman"/>
              </a:rPr>
              <a:t>EP</a:t>
            </a:r>
            <a:r>
              <a:rPr lang="en-US" sz="2000" dirty="0"/>
              <a:t>(</a:t>
            </a:r>
            <a:r>
              <a:rPr lang="en-US" sz="2000" i="1" dirty="0">
                <a:latin typeface="Times New Roman"/>
                <a:cs typeface="Times New Roman"/>
              </a:rPr>
              <a:t>D</a:t>
            </a:r>
            <a:r>
              <a:rPr lang="en-US" sz="2000" dirty="0"/>
              <a:t> = 120, </a:t>
            </a:r>
            <a:r>
              <a:rPr lang="en-US" sz="2000" i="1" dirty="0">
                <a:latin typeface="Times New Roman"/>
                <a:cs typeface="Times New Roman"/>
              </a:rPr>
              <a:t>E</a:t>
            </a:r>
            <a:r>
              <a:rPr lang="en-US" sz="2000" dirty="0"/>
              <a:t> = 9.90, 1</a:t>
            </a:r>
            <a:r>
              <a:rPr lang="en-US" sz="2000" dirty="0" smtClean="0"/>
              <a:t>)	= </a:t>
            </a:r>
            <a:r>
              <a:rPr lang="en-US" sz="2000" dirty="0"/>
              <a:t>0.24 </a:t>
            </a:r>
            <a:r>
              <a:rPr lang="en-US" sz="2000" dirty="0" smtClean="0"/>
              <a:t>x </a:t>
            </a:r>
            <a:r>
              <a:rPr lang="en-US" sz="2000" i="1" dirty="0">
                <a:latin typeface="Times New Roman"/>
                <a:cs typeface="Times New Roman"/>
              </a:rPr>
              <a:t>P</a:t>
            </a:r>
            <a:r>
              <a:rPr lang="en-US" sz="2000" dirty="0"/>
              <a:t>(</a:t>
            </a:r>
            <a:r>
              <a:rPr lang="en-US" sz="2000" i="1" dirty="0">
                <a:latin typeface="Times New Roman"/>
                <a:cs typeface="Times New Roman"/>
              </a:rPr>
              <a:t>D</a:t>
            </a:r>
            <a:r>
              <a:rPr lang="en-US" sz="2000" dirty="0"/>
              <a:t> = 144, </a:t>
            </a:r>
            <a:r>
              <a:rPr lang="en-US" sz="2000" i="1" dirty="0">
                <a:latin typeface="Times New Roman"/>
                <a:cs typeface="Times New Roman"/>
              </a:rPr>
              <a:t>E</a:t>
            </a:r>
            <a:r>
              <a:rPr lang="en-US" sz="2000" dirty="0"/>
              <a:t> = 10.89, 2) + </a:t>
            </a:r>
            <a:endParaRPr lang="en-US" sz="2000" dirty="0" smtClean="0"/>
          </a:p>
          <a:p>
            <a:pPr marL="266700" indent="0" fontAlgn="auto">
              <a:spcBef>
                <a:spcPts val="0"/>
              </a:spcBef>
              <a:buFont typeface="Arial"/>
              <a:buNone/>
              <a:tabLst>
                <a:tab pos="3136900" algn="l"/>
              </a:tabLst>
              <a:defRPr/>
            </a:pPr>
            <a:r>
              <a:rPr lang="en-US" sz="2000" dirty="0"/>
              <a:t>	</a:t>
            </a:r>
            <a:r>
              <a:rPr lang="en-US" sz="2000" dirty="0" smtClean="0"/>
              <a:t>   0.56 x </a:t>
            </a:r>
            <a:r>
              <a:rPr lang="en-US" sz="2000" i="1" dirty="0">
                <a:latin typeface="Times New Roman"/>
                <a:cs typeface="Times New Roman"/>
              </a:rPr>
              <a:t>P</a:t>
            </a:r>
            <a:r>
              <a:rPr lang="en-US" sz="2000" dirty="0"/>
              <a:t>(</a:t>
            </a:r>
            <a:r>
              <a:rPr lang="en-US" sz="2000" i="1" dirty="0">
                <a:latin typeface="Times New Roman"/>
                <a:cs typeface="Times New Roman"/>
              </a:rPr>
              <a:t>D</a:t>
            </a:r>
            <a:r>
              <a:rPr lang="en-US" sz="2000" dirty="0"/>
              <a:t> = 144, </a:t>
            </a:r>
            <a:r>
              <a:rPr lang="en-US" sz="2000" i="1" dirty="0">
                <a:latin typeface="Times New Roman"/>
                <a:cs typeface="Times New Roman"/>
              </a:rPr>
              <a:t>E</a:t>
            </a:r>
            <a:r>
              <a:rPr lang="en-US" sz="2000" dirty="0"/>
              <a:t> = 8.91, 2) </a:t>
            </a:r>
            <a:r>
              <a:rPr lang="en-US" sz="2000" dirty="0" smtClean="0"/>
              <a:t>+ </a:t>
            </a:r>
          </a:p>
          <a:p>
            <a:pPr marL="266700" indent="0" fontAlgn="auto">
              <a:spcBef>
                <a:spcPts val="0"/>
              </a:spcBef>
              <a:buFont typeface="Arial"/>
              <a:buNone/>
              <a:tabLst>
                <a:tab pos="3136900" algn="l"/>
              </a:tabLst>
              <a:defRPr/>
            </a:pPr>
            <a:r>
              <a:rPr lang="en-US" sz="2000" dirty="0"/>
              <a:t>	</a:t>
            </a:r>
            <a:r>
              <a:rPr lang="en-US" sz="2000" dirty="0" smtClean="0"/>
              <a:t>   0.06 x </a:t>
            </a:r>
            <a:r>
              <a:rPr lang="en-US" sz="2000" i="1" dirty="0" smtClean="0">
                <a:latin typeface="Times New Roman"/>
                <a:cs typeface="Times New Roman"/>
              </a:rPr>
              <a:t>P</a:t>
            </a:r>
            <a:r>
              <a:rPr lang="en-US" sz="2000" dirty="0"/>
              <a:t>(</a:t>
            </a:r>
            <a:r>
              <a:rPr lang="en-US" sz="2000" i="1" dirty="0" smtClean="0">
                <a:latin typeface="Times New Roman"/>
                <a:cs typeface="Times New Roman"/>
              </a:rPr>
              <a:t>D</a:t>
            </a:r>
            <a:r>
              <a:rPr lang="en-US" sz="2000" dirty="0" smtClean="0"/>
              <a:t> =</a:t>
            </a:r>
            <a:r>
              <a:rPr lang="en-US" sz="2000" dirty="0"/>
              <a:t> </a:t>
            </a:r>
            <a:r>
              <a:rPr lang="en-US" sz="2000" dirty="0" smtClean="0"/>
              <a:t>96</a:t>
            </a:r>
            <a:r>
              <a:rPr lang="en-US" sz="2000" dirty="0"/>
              <a:t>, </a:t>
            </a:r>
            <a:r>
              <a:rPr lang="en-US" sz="2000" i="1" dirty="0" smtClean="0">
                <a:latin typeface="Times New Roman"/>
                <a:cs typeface="Times New Roman"/>
              </a:rPr>
              <a:t>E</a:t>
            </a:r>
            <a:r>
              <a:rPr lang="en-US" sz="2000" dirty="0" smtClean="0"/>
              <a:t> =</a:t>
            </a:r>
            <a:r>
              <a:rPr lang="en-US" sz="2000" dirty="0"/>
              <a:t> </a:t>
            </a:r>
            <a:r>
              <a:rPr lang="en-US" sz="2000" dirty="0" smtClean="0"/>
              <a:t>10.89</a:t>
            </a:r>
            <a:r>
              <a:rPr lang="en-US" sz="2000" dirty="0"/>
              <a:t>, 2</a:t>
            </a:r>
            <a:r>
              <a:rPr lang="en-US" sz="2000" dirty="0" smtClean="0"/>
              <a:t>) +</a:t>
            </a:r>
            <a:r>
              <a:rPr lang="en-US" sz="2000" dirty="0"/>
              <a:t> </a:t>
            </a:r>
            <a:endParaRPr lang="en-US" sz="2000" dirty="0" smtClean="0"/>
          </a:p>
          <a:p>
            <a:pPr marL="266700" indent="0" fontAlgn="auto">
              <a:spcBef>
                <a:spcPts val="0"/>
              </a:spcBef>
              <a:buFont typeface="Arial"/>
              <a:buNone/>
              <a:tabLst>
                <a:tab pos="3136900" algn="l"/>
              </a:tabLst>
              <a:defRPr/>
            </a:pPr>
            <a:r>
              <a:rPr lang="en-US" sz="2000" dirty="0"/>
              <a:t>	</a:t>
            </a:r>
            <a:r>
              <a:rPr lang="en-US" sz="2000" dirty="0" smtClean="0"/>
              <a:t>   0.14 </a:t>
            </a:r>
            <a:r>
              <a:rPr lang="en-US" sz="2000" dirty="0"/>
              <a:t>x</a:t>
            </a:r>
            <a:r>
              <a:rPr lang="en-US" sz="2000" dirty="0" smtClean="0"/>
              <a:t> </a:t>
            </a:r>
            <a:r>
              <a:rPr lang="en-US" sz="2000" i="1" dirty="0">
                <a:latin typeface="Times New Roman"/>
                <a:cs typeface="Times New Roman"/>
              </a:rPr>
              <a:t>P</a:t>
            </a:r>
            <a:r>
              <a:rPr lang="en-US" sz="2000" dirty="0"/>
              <a:t>(</a:t>
            </a:r>
            <a:r>
              <a:rPr lang="en-US" sz="2000" i="1" dirty="0">
                <a:latin typeface="Times New Roman"/>
                <a:cs typeface="Times New Roman"/>
              </a:rPr>
              <a:t>D</a:t>
            </a:r>
            <a:r>
              <a:rPr lang="en-US" sz="2000" dirty="0"/>
              <a:t> = 96, </a:t>
            </a:r>
            <a:r>
              <a:rPr lang="en-US" sz="2000" i="1" dirty="0">
                <a:latin typeface="Times New Roman"/>
                <a:cs typeface="Times New Roman"/>
              </a:rPr>
              <a:t>E</a:t>
            </a:r>
            <a:r>
              <a:rPr lang="en-US" sz="2000" dirty="0"/>
              <a:t> = 8.91, 2) </a:t>
            </a:r>
            <a:endParaRPr lang="en-US" sz="2000" dirty="0" smtClean="0"/>
          </a:p>
          <a:p>
            <a:pPr marL="266700" indent="0" fontAlgn="auto">
              <a:spcBef>
                <a:spcPts val="0"/>
              </a:spcBef>
              <a:buFont typeface="Arial"/>
              <a:buNone/>
              <a:tabLst>
                <a:tab pos="3136900" algn="l"/>
              </a:tabLst>
              <a:defRPr/>
            </a:pPr>
            <a:r>
              <a:rPr lang="en-US" sz="2000" dirty="0"/>
              <a:t>	</a:t>
            </a:r>
            <a:r>
              <a:rPr lang="en-US" sz="2000" dirty="0" smtClean="0"/>
              <a:t>= 0.24</a:t>
            </a:r>
            <a:r>
              <a:rPr lang="en-US" sz="2000" dirty="0"/>
              <a:t> </a:t>
            </a:r>
            <a:r>
              <a:rPr lang="en-US" sz="2000" dirty="0" smtClean="0"/>
              <a:t>x 4,306,612 + 0.56 x 3,241,414 +</a:t>
            </a:r>
          </a:p>
          <a:p>
            <a:pPr marL="266700" indent="0" fontAlgn="auto">
              <a:spcBef>
                <a:spcPts val="0"/>
              </a:spcBef>
              <a:buFont typeface="Arial"/>
              <a:buNone/>
              <a:tabLst>
                <a:tab pos="3136900" algn="l"/>
              </a:tabLst>
              <a:defRPr/>
            </a:pPr>
            <a:r>
              <a:rPr lang="en-US" sz="2000" dirty="0"/>
              <a:t>	</a:t>
            </a:r>
            <a:r>
              <a:rPr lang="en-US" sz="2000" dirty="0" smtClean="0"/>
              <a:t>   0.06 x 2,863,251 + 0.14 x 2,006,195 </a:t>
            </a:r>
          </a:p>
          <a:p>
            <a:pPr marL="266700" indent="0" fontAlgn="auto">
              <a:spcBef>
                <a:spcPts val="0"/>
              </a:spcBef>
              <a:buFont typeface="Arial"/>
              <a:buNone/>
              <a:tabLst>
                <a:tab pos="3136900" algn="l"/>
              </a:tabLst>
              <a:defRPr/>
            </a:pPr>
            <a:r>
              <a:rPr lang="en-US" sz="2000" dirty="0"/>
              <a:t>	</a:t>
            </a:r>
            <a:r>
              <a:rPr lang="en-US" sz="2000" dirty="0" smtClean="0"/>
              <a:t>= </a:t>
            </a:r>
            <a:r>
              <a:rPr lang="en-US" sz="2000" dirty="0"/>
              <a:t>€ 3,301,441</a:t>
            </a:r>
          </a:p>
          <a:p>
            <a:pPr marL="266700" indent="0" fontAlgn="auto">
              <a:spcBef>
                <a:spcPts val="0"/>
              </a:spcBef>
              <a:buFont typeface="Arial"/>
              <a:buNone/>
              <a:tabLst>
                <a:tab pos="3403600" algn="l"/>
              </a:tabLst>
              <a:defRPr/>
            </a:pPr>
            <a:r>
              <a:rPr lang="en-US" sz="2000" i="1" dirty="0" smtClean="0">
                <a:latin typeface="Times New Roman"/>
                <a:cs typeface="Times New Roman"/>
              </a:rPr>
              <a:t>PVEP</a:t>
            </a:r>
            <a:r>
              <a:rPr lang="en-US" sz="2000" dirty="0" smtClean="0"/>
              <a:t>(</a:t>
            </a:r>
            <a:r>
              <a:rPr lang="en-US" sz="2000" i="1" dirty="0" smtClean="0">
                <a:latin typeface="Times New Roman"/>
                <a:cs typeface="Times New Roman"/>
              </a:rPr>
              <a:t>D</a:t>
            </a:r>
            <a:r>
              <a:rPr lang="en-US" sz="2000" dirty="0" smtClean="0"/>
              <a:t> </a:t>
            </a:r>
            <a:r>
              <a:rPr lang="en-US" sz="2000" dirty="0"/>
              <a:t>= 120, </a:t>
            </a:r>
            <a:r>
              <a:rPr lang="en-US" sz="2000" i="1" dirty="0">
                <a:latin typeface="Times New Roman"/>
                <a:cs typeface="Times New Roman"/>
              </a:rPr>
              <a:t>E</a:t>
            </a:r>
            <a:r>
              <a:rPr lang="en-US" sz="2000" dirty="0"/>
              <a:t> = </a:t>
            </a:r>
            <a:r>
              <a:rPr lang="en-US" sz="2000" dirty="0" smtClean="0"/>
              <a:t>9.90,1)	= </a:t>
            </a:r>
            <a:r>
              <a:rPr lang="en-US" sz="2000" i="1" dirty="0" smtClean="0">
                <a:latin typeface="Times New Roman"/>
                <a:cs typeface="Times New Roman"/>
              </a:rPr>
              <a:t>EP</a:t>
            </a:r>
            <a:r>
              <a:rPr lang="en-US" sz="2000" dirty="0" smtClean="0"/>
              <a:t>(</a:t>
            </a:r>
            <a:r>
              <a:rPr lang="en-US" sz="2000" i="1" dirty="0" smtClean="0">
                <a:latin typeface="Times New Roman"/>
                <a:cs typeface="Times New Roman"/>
              </a:rPr>
              <a:t>D</a:t>
            </a:r>
            <a:r>
              <a:rPr lang="en-US" sz="2000" dirty="0" smtClean="0"/>
              <a:t> </a:t>
            </a:r>
            <a:r>
              <a:rPr lang="en-US" sz="2000" dirty="0"/>
              <a:t>= 120</a:t>
            </a:r>
            <a:r>
              <a:rPr lang="en-US" sz="2000" dirty="0" smtClean="0"/>
              <a:t>, </a:t>
            </a:r>
            <a:r>
              <a:rPr lang="en-US" sz="2000" i="1" dirty="0" smtClean="0">
                <a:latin typeface="Times New Roman"/>
                <a:cs typeface="Times New Roman"/>
              </a:rPr>
              <a:t>E</a:t>
            </a:r>
            <a:r>
              <a:rPr lang="en-US" sz="2000" dirty="0" smtClean="0"/>
              <a:t> </a:t>
            </a:r>
            <a:r>
              <a:rPr lang="en-US" sz="2000" dirty="0"/>
              <a:t>= </a:t>
            </a:r>
            <a:r>
              <a:rPr lang="en-US" sz="2000" dirty="0" smtClean="0"/>
              <a:t>9.90,1)/(1 </a:t>
            </a:r>
            <a:r>
              <a:rPr lang="en-US" sz="2000" dirty="0"/>
              <a:t>+ </a:t>
            </a:r>
            <a:r>
              <a:rPr lang="en-US" sz="2000" i="1" dirty="0" smtClean="0">
                <a:latin typeface="Times New Roman"/>
                <a:cs typeface="Times New Roman"/>
              </a:rPr>
              <a:t>k</a:t>
            </a:r>
            <a:r>
              <a:rPr lang="en-US" sz="2000" dirty="0" smtClean="0"/>
              <a:t>) </a:t>
            </a:r>
          </a:p>
          <a:p>
            <a:pPr marL="266700" indent="0" fontAlgn="auto">
              <a:spcBef>
                <a:spcPts val="0"/>
              </a:spcBef>
              <a:buFont typeface="Arial"/>
              <a:buNone/>
              <a:tabLst>
                <a:tab pos="3403600" algn="l"/>
              </a:tabLst>
              <a:defRPr/>
            </a:pPr>
            <a:r>
              <a:rPr lang="en-US" sz="2000" dirty="0"/>
              <a:t>	</a:t>
            </a:r>
            <a:r>
              <a:rPr lang="en-US" sz="2000" dirty="0" smtClean="0"/>
              <a:t>= </a:t>
            </a:r>
            <a:r>
              <a:rPr lang="en-US" sz="2000" dirty="0"/>
              <a:t>3,301,441/1.1 = €3,001,310</a:t>
            </a:r>
          </a:p>
        </p:txBody>
      </p:sp>
    </p:spTree>
  </p:cSld>
  <p:clrMapOvr>
    <a:masterClrMapping/>
  </p:clrMapOvr>
  <p:transition spd="slow">
    <p:strips/>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lstStyle/>
          <a:p>
            <a:r>
              <a:rPr lang="en-US" smtClean="0"/>
              <a:t>D-Solar Decision</a:t>
            </a:r>
          </a:p>
        </p:txBody>
      </p:sp>
      <p:sp>
        <p:nvSpPr>
          <p:cNvPr id="3" name="Content Placeholder 2"/>
          <p:cNvSpPr>
            <a:spLocks noGrp="1"/>
          </p:cNvSpPr>
          <p:nvPr>
            <p:ph idx="1"/>
          </p:nvPr>
        </p:nvSpPr>
        <p:spPr/>
        <p:txBody>
          <a:bodyPr rtlCol="0">
            <a:noAutofit/>
          </a:bodyPr>
          <a:lstStyle/>
          <a:p>
            <a:pPr fontAlgn="auto">
              <a:spcBef>
                <a:spcPts val="0"/>
              </a:spcBef>
              <a:spcAft>
                <a:spcPts val="1800"/>
              </a:spcAft>
              <a:buFont typeface="Arial"/>
              <a:buChar char="•"/>
              <a:defRPr/>
            </a:pPr>
            <a:r>
              <a:rPr lang="en-US" sz="2800" dirty="0" smtClean="0"/>
              <a:t>Period </a:t>
            </a:r>
            <a:r>
              <a:rPr lang="en-US" sz="2800" dirty="0"/>
              <a:t>1 evaluation – </a:t>
            </a:r>
            <a:r>
              <a:rPr lang="en-US" sz="2800" dirty="0" smtClean="0"/>
              <a:t>offshore</a:t>
            </a:r>
            <a:endParaRPr lang="en-US" sz="2000" dirty="0"/>
          </a:p>
          <a:p>
            <a:pPr marL="266700" indent="0" fontAlgn="auto">
              <a:spcBef>
                <a:spcPts val="0"/>
              </a:spcBef>
              <a:spcAft>
                <a:spcPts val="0"/>
              </a:spcAft>
              <a:buFont typeface="Arial"/>
              <a:buNone/>
              <a:tabLst>
                <a:tab pos="3492500" algn="l"/>
              </a:tabLst>
              <a:defRPr/>
            </a:pPr>
            <a:r>
              <a:rPr lang="en-US" sz="2000" dirty="0"/>
              <a:t>Revenue from manufacture </a:t>
            </a:r>
            <a:endParaRPr lang="en-US" sz="2000" dirty="0" smtClean="0"/>
          </a:p>
          <a:p>
            <a:pPr marL="266700" indent="0" fontAlgn="auto">
              <a:spcBef>
                <a:spcPts val="0"/>
              </a:spcBef>
              <a:buFont typeface="Arial"/>
              <a:buNone/>
              <a:tabLst>
                <a:tab pos="3492500" algn="l"/>
              </a:tabLst>
              <a:defRPr/>
            </a:pPr>
            <a:r>
              <a:rPr lang="en-US" sz="2000" dirty="0"/>
              <a:t>a</a:t>
            </a:r>
            <a:r>
              <a:rPr lang="en-US" sz="2000" dirty="0" smtClean="0"/>
              <a:t>nd sale </a:t>
            </a:r>
            <a:r>
              <a:rPr lang="en-US" sz="2000" dirty="0"/>
              <a:t>of 120,000 panels </a:t>
            </a:r>
            <a:r>
              <a:rPr lang="en-US" sz="2000" dirty="0" smtClean="0"/>
              <a:t>	= </a:t>
            </a:r>
            <a:r>
              <a:rPr lang="en-US" sz="2000" dirty="0"/>
              <a:t>120,000 </a:t>
            </a:r>
            <a:r>
              <a:rPr lang="en-US" sz="2000" dirty="0" smtClean="0"/>
              <a:t>x </a:t>
            </a:r>
            <a:r>
              <a:rPr lang="en-US" sz="2000" dirty="0"/>
              <a:t>70 = €</a:t>
            </a:r>
            <a:r>
              <a:rPr lang="en-US" sz="2000" dirty="0" smtClean="0"/>
              <a:t>8,400,000</a:t>
            </a:r>
          </a:p>
          <a:p>
            <a:pPr marL="266700" indent="0" fontAlgn="auto">
              <a:spcBef>
                <a:spcPts val="0"/>
              </a:spcBef>
              <a:buFont typeface="Arial"/>
              <a:buNone/>
              <a:tabLst>
                <a:tab pos="3136900" algn="l"/>
              </a:tabLst>
              <a:defRPr/>
            </a:pPr>
            <a:endParaRPr lang="en-US" sz="2000" dirty="0"/>
          </a:p>
          <a:p>
            <a:pPr marL="266700" indent="0" fontAlgn="auto">
              <a:spcBef>
                <a:spcPts val="0"/>
              </a:spcBef>
              <a:buFont typeface="Arial"/>
              <a:buNone/>
              <a:tabLst>
                <a:tab pos="4572000" algn="l"/>
              </a:tabLst>
              <a:defRPr/>
            </a:pPr>
            <a:r>
              <a:rPr lang="en-US" sz="2000" dirty="0"/>
              <a:t>Fixed + variable cost of </a:t>
            </a:r>
            <a:r>
              <a:rPr lang="en-US" sz="2000" dirty="0" smtClean="0"/>
              <a:t>offshore plant	= </a:t>
            </a:r>
            <a:r>
              <a:rPr lang="tr-TR" sz="2000" dirty="0" smtClean="0"/>
              <a:t>8,000,000 + 120,000 x 340 </a:t>
            </a:r>
          </a:p>
          <a:p>
            <a:pPr marL="266700" indent="0" fontAlgn="auto">
              <a:spcBef>
                <a:spcPts val="0"/>
              </a:spcBef>
              <a:buFont typeface="Arial"/>
              <a:buNone/>
              <a:tabLst>
                <a:tab pos="4572000" algn="l"/>
              </a:tabLst>
              <a:defRPr/>
            </a:pPr>
            <a:r>
              <a:rPr lang="tr-TR" sz="2000" dirty="0"/>
              <a:t>	</a:t>
            </a:r>
            <a:r>
              <a:rPr lang="tr-TR" sz="2000" dirty="0" smtClean="0"/>
              <a:t>= </a:t>
            </a:r>
            <a:r>
              <a:rPr lang="tr-TR" sz="2000" dirty="0"/>
              <a:t>48,800,000 </a:t>
            </a:r>
            <a:r>
              <a:rPr lang="tr-TR" sz="2000" dirty="0" smtClean="0"/>
              <a:t>yuan</a:t>
            </a:r>
          </a:p>
          <a:p>
            <a:pPr marL="266700" indent="0" fontAlgn="auto">
              <a:spcBef>
                <a:spcPts val="0"/>
              </a:spcBef>
              <a:buFont typeface="Arial"/>
              <a:buNone/>
              <a:tabLst>
                <a:tab pos="4572000" algn="l"/>
              </a:tabLst>
              <a:defRPr/>
            </a:pPr>
            <a:endParaRPr lang="en-US" sz="2000" dirty="0"/>
          </a:p>
          <a:p>
            <a:pPr marL="266700" indent="0" fontAlgn="auto">
              <a:spcBef>
                <a:spcPts val="0"/>
              </a:spcBef>
              <a:buFont typeface="Arial"/>
              <a:buNone/>
              <a:tabLst>
                <a:tab pos="3048000" algn="l"/>
              </a:tabLst>
              <a:defRPr/>
            </a:pPr>
            <a:r>
              <a:rPr lang="en-US" sz="2000" i="1" dirty="0" smtClean="0">
                <a:latin typeface="Times New Roman"/>
                <a:cs typeface="Times New Roman"/>
              </a:rPr>
              <a:t>P</a:t>
            </a:r>
            <a:r>
              <a:rPr lang="en-US" sz="2000" dirty="0" smtClean="0"/>
              <a:t>(</a:t>
            </a:r>
            <a:r>
              <a:rPr lang="en-US" sz="2000" i="1" dirty="0" smtClean="0">
                <a:latin typeface="Times New Roman"/>
                <a:cs typeface="Times New Roman"/>
              </a:rPr>
              <a:t>D</a:t>
            </a:r>
            <a:r>
              <a:rPr lang="en-US" sz="2000" dirty="0" smtClean="0"/>
              <a:t> </a:t>
            </a:r>
            <a:r>
              <a:rPr lang="en-US" sz="2000" dirty="0"/>
              <a:t>= 120, </a:t>
            </a:r>
            <a:r>
              <a:rPr lang="en-US" sz="2000" i="1" dirty="0">
                <a:latin typeface="Times New Roman"/>
                <a:cs typeface="Times New Roman"/>
              </a:rPr>
              <a:t>E</a:t>
            </a:r>
            <a:r>
              <a:rPr lang="en-US" sz="2000" dirty="0"/>
              <a:t> = 9.90, </a:t>
            </a:r>
            <a:r>
              <a:rPr lang="en-US" sz="2000" dirty="0" smtClean="0"/>
              <a:t>1)	= </a:t>
            </a:r>
            <a:r>
              <a:rPr lang="en-US" sz="2000" dirty="0"/>
              <a:t>8,400,000 </a:t>
            </a:r>
            <a:r>
              <a:rPr lang="en-US" sz="2000" dirty="0" smtClean="0"/>
              <a:t>– 48,800,000/9.90 +</a:t>
            </a:r>
          </a:p>
          <a:p>
            <a:pPr marL="266700" indent="0" fontAlgn="auto">
              <a:spcBef>
                <a:spcPts val="0"/>
              </a:spcBef>
              <a:buFont typeface="Arial"/>
              <a:buNone/>
              <a:tabLst>
                <a:tab pos="3048000" algn="l"/>
              </a:tabLst>
              <a:defRPr/>
            </a:pPr>
            <a:r>
              <a:rPr lang="en-US" sz="2000" dirty="0"/>
              <a:t>	</a:t>
            </a:r>
            <a:r>
              <a:rPr lang="en-US" sz="2000" dirty="0" smtClean="0"/>
              <a:t>    </a:t>
            </a:r>
            <a:r>
              <a:rPr lang="en-US" sz="2000" i="1" dirty="0">
                <a:latin typeface="Times New Roman"/>
                <a:cs typeface="Times New Roman"/>
              </a:rPr>
              <a:t>PVEP</a:t>
            </a:r>
            <a:r>
              <a:rPr lang="en-US" sz="2000" dirty="0"/>
              <a:t>(</a:t>
            </a:r>
            <a:r>
              <a:rPr lang="en-US" sz="2000" i="1" dirty="0" smtClean="0">
                <a:latin typeface="Times New Roman"/>
                <a:cs typeface="Times New Roman"/>
              </a:rPr>
              <a:t>D</a:t>
            </a:r>
            <a:r>
              <a:rPr lang="en-US" sz="2000" dirty="0"/>
              <a:t> </a:t>
            </a:r>
            <a:r>
              <a:rPr lang="en-US" sz="2000" dirty="0" smtClean="0"/>
              <a:t>= 120</a:t>
            </a:r>
            <a:r>
              <a:rPr lang="en-US" sz="2000" dirty="0"/>
              <a:t>, </a:t>
            </a:r>
            <a:r>
              <a:rPr lang="en-US" sz="2000" i="1" dirty="0">
                <a:latin typeface="Times New Roman"/>
                <a:cs typeface="Times New Roman"/>
              </a:rPr>
              <a:t>E</a:t>
            </a:r>
            <a:r>
              <a:rPr lang="en-US" sz="2000" dirty="0"/>
              <a:t> = 9.90, 1) </a:t>
            </a:r>
            <a:endParaRPr lang="en-US" sz="2000" dirty="0" smtClean="0"/>
          </a:p>
          <a:p>
            <a:pPr marL="266700" indent="0" fontAlgn="auto">
              <a:spcBef>
                <a:spcPts val="0"/>
              </a:spcBef>
              <a:buFont typeface="Arial"/>
              <a:buNone/>
              <a:tabLst>
                <a:tab pos="3048000" algn="l"/>
              </a:tabLst>
              <a:defRPr/>
            </a:pPr>
            <a:r>
              <a:rPr lang="en-US" sz="2000" dirty="0"/>
              <a:t>	</a:t>
            </a:r>
            <a:r>
              <a:rPr lang="en-US" sz="2000" dirty="0" smtClean="0"/>
              <a:t>= </a:t>
            </a:r>
            <a:r>
              <a:rPr lang="en-US" sz="2000" dirty="0"/>
              <a:t>3,470,707 + 3,001,310 </a:t>
            </a:r>
            <a:endParaRPr lang="en-US" sz="2000" dirty="0" smtClean="0"/>
          </a:p>
          <a:p>
            <a:pPr marL="266700" indent="0" fontAlgn="auto">
              <a:spcBef>
                <a:spcPts val="0"/>
              </a:spcBef>
              <a:buFont typeface="Arial"/>
              <a:buNone/>
              <a:tabLst>
                <a:tab pos="3048000" algn="l"/>
              </a:tabLst>
              <a:defRPr/>
            </a:pPr>
            <a:r>
              <a:rPr lang="en-US" sz="2000" dirty="0"/>
              <a:t>	</a:t>
            </a:r>
            <a:r>
              <a:rPr lang="en-US" sz="2000" dirty="0" smtClean="0"/>
              <a:t>= </a:t>
            </a:r>
            <a:r>
              <a:rPr lang="en-US" sz="2000" dirty="0"/>
              <a:t>€6,472,017</a:t>
            </a:r>
          </a:p>
        </p:txBody>
      </p:sp>
    </p:spTree>
  </p:cSld>
  <p:clrMapOvr>
    <a:masterClrMapping/>
  </p:clrMapOvr>
  <p:transition spd="slow">
    <p:strips/>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r>
              <a:rPr lang="en-US" smtClean="0"/>
              <a:t>D-Solar Decision</a:t>
            </a:r>
          </a:p>
        </p:txBody>
      </p:sp>
      <p:graphicFrame>
        <p:nvGraphicFramePr>
          <p:cNvPr id="5" name="Table 4"/>
          <p:cNvGraphicFramePr>
            <a:graphicFrameLocks noGrp="1"/>
          </p:cNvGraphicFramePr>
          <p:nvPr/>
        </p:nvGraphicFramePr>
        <p:xfrm>
          <a:off x="711200" y="2222500"/>
          <a:ext cx="7759700" cy="2214563"/>
        </p:xfrm>
        <a:graphic>
          <a:graphicData uri="http://schemas.openxmlformats.org/drawingml/2006/table">
            <a:tbl>
              <a:tblPr firstRow="1" bandRow="1">
                <a:tableStyleId>{2D5ABB26-0587-4C30-8999-92F81FD0307C}</a:tableStyleId>
              </a:tblPr>
              <a:tblGrid>
                <a:gridCol w="685800"/>
                <a:gridCol w="800100"/>
                <a:gridCol w="1181100"/>
                <a:gridCol w="1270000"/>
                <a:gridCol w="1219200"/>
                <a:gridCol w="1308100"/>
                <a:gridCol w="1295400"/>
              </a:tblGrid>
              <a:tr h="370840">
                <a:tc>
                  <a:txBody>
                    <a:bodyPr/>
                    <a:lstStyle/>
                    <a:p>
                      <a:pPr algn="ctr"/>
                      <a:r>
                        <a:rPr lang="en-US" sz="1400" b="1" i="1" kern="1200" dirty="0" smtClean="0">
                          <a:solidFill>
                            <a:schemeClr val="tx1"/>
                          </a:solidFill>
                          <a:latin typeface="Times New Roman"/>
                          <a:ea typeface="+mn-ea"/>
                          <a:cs typeface="Times New Roman"/>
                        </a:rPr>
                        <a:t>D	</a:t>
                      </a:r>
                      <a:endParaRPr lang="en-US" sz="1400" b="1" i="1" dirty="0">
                        <a:latin typeface="Times New Roman"/>
                        <a:cs typeface="Times New Roman"/>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i="1" kern="1200" dirty="0" smtClean="0">
                          <a:solidFill>
                            <a:schemeClr val="tx1"/>
                          </a:solidFill>
                          <a:latin typeface="Times New Roman"/>
                          <a:ea typeface="+mn-ea"/>
                          <a:cs typeface="Times New Roman"/>
                        </a:rPr>
                        <a:t>E</a:t>
                      </a:r>
                      <a:endParaRPr lang="en-US" sz="1400" b="1" i="1" dirty="0">
                        <a:latin typeface="Times New Roman"/>
                        <a:cs typeface="Times New Roman"/>
                      </a:endParaRPr>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Sales</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Production</a:t>
                      </a:r>
                      <a:r>
                        <a:rPr lang="en-US" sz="1400" b="1" baseline="0" dirty="0" smtClean="0"/>
                        <a:t> Cost Quantity</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Revenue</a:t>
                      </a:r>
                      <a:r>
                        <a:rPr lang="en-US" sz="1400" b="1" baseline="0" dirty="0" smtClean="0"/>
                        <a:t> (euro)</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Cost (yuan)</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algn="ctr"/>
                      <a:r>
                        <a:rPr lang="en-US" sz="1400" b="1" dirty="0" smtClean="0"/>
                        <a:t>Expected Profit (euro)</a:t>
                      </a:r>
                      <a:endParaRPr lang="en-US" sz="1400" b="1" dirty="0"/>
                    </a:p>
                  </a:txBody>
                  <a:tcPr anchor="b">
                    <a:lnT w="28575"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r>
              <a:tr h="370840">
                <a:tc>
                  <a:txBody>
                    <a:bodyPr/>
                    <a:lstStyle/>
                    <a:p>
                      <a:pPr algn="r"/>
                      <a:r>
                        <a:rPr lang="en-US" sz="1400" kern="1200" dirty="0" smtClean="0">
                          <a:solidFill>
                            <a:schemeClr val="tx1"/>
                          </a:solidFill>
                          <a:latin typeface="+mn-lt"/>
                          <a:ea typeface="+mn-ea"/>
                          <a:cs typeface="+mn-cs"/>
                        </a:rPr>
                        <a:t>120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kern="1200" dirty="0" smtClean="0">
                          <a:solidFill>
                            <a:schemeClr val="tx1"/>
                          </a:solidFill>
                          <a:latin typeface="+mn-lt"/>
                          <a:ea typeface="+mn-ea"/>
                          <a:cs typeface="+mn-cs"/>
                        </a:rPr>
                        <a:t>9.90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120,000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120,000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8,400,000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48,800,000</a:t>
                      </a:r>
                      <a:endParaRPr lang="en-US" sz="1400" dirty="0"/>
                    </a:p>
                  </a:txBody>
                  <a:tcPr>
                    <a:lnT w="19050" cap="flat" cmpd="sng" algn="ctr">
                      <a:solidFill>
                        <a:scrgbClr r="0" g="0" b="0"/>
                      </a:solidFill>
                      <a:prstDash val="solid"/>
                      <a:round/>
                      <a:headEnd type="none" w="med" len="med"/>
                      <a:tailEnd type="none" w="med" len="med"/>
                    </a:lnT>
                  </a:tcPr>
                </a:tc>
                <a:tc>
                  <a:txBody>
                    <a:bodyPr/>
                    <a:lstStyle/>
                    <a:p>
                      <a:pPr algn="r"/>
                      <a:r>
                        <a:rPr lang="en-US" sz="1400" dirty="0" smtClean="0"/>
                        <a:t>6,472,017</a:t>
                      </a:r>
                      <a:endParaRPr lang="en-US" sz="1400" dirty="0"/>
                    </a:p>
                  </a:txBody>
                  <a:tcPr>
                    <a:lnT w="19050" cap="flat" cmpd="sng" algn="ctr">
                      <a:solidFill>
                        <a:scrgbClr r="0" g="0" b="0"/>
                      </a:solidFill>
                      <a:prstDash val="solid"/>
                      <a:round/>
                      <a:headEnd type="none" w="med" len="med"/>
                      <a:tailEnd type="none" w="med" len="med"/>
                    </a:lnT>
                  </a:tcPr>
                </a:tc>
              </a:tr>
              <a:tr h="370840">
                <a:tc>
                  <a:txBody>
                    <a:bodyPr/>
                    <a:lstStyle/>
                    <a:p>
                      <a:pPr algn="r"/>
                      <a:r>
                        <a:rPr lang="en-US" sz="1400" kern="1200" dirty="0" smtClean="0">
                          <a:solidFill>
                            <a:schemeClr val="tx1"/>
                          </a:solidFill>
                          <a:latin typeface="+mn-lt"/>
                          <a:ea typeface="+mn-ea"/>
                          <a:cs typeface="+mn-cs"/>
                        </a:rPr>
                        <a:t>120</a:t>
                      </a:r>
                      <a:endParaRPr lang="en-US" sz="1400" dirty="0"/>
                    </a:p>
                  </a:txBody>
                  <a:tcPr/>
                </a:tc>
                <a:tc>
                  <a:txBody>
                    <a:bodyPr/>
                    <a:lstStyle/>
                    <a:p>
                      <a:pPr algn="r"/>
                      <a:r>
                        <a:rPr lang="en-US" sz="1400" kern="1200" dirty="0" smtClean="0">
                          <a:solidFill>
                            <a:schemeClr val="tx1"/>
                          </a:solidFill>
                          <a:latin typeface="+mn-lt"/>
                          <a:ea typeface="+mn-ea"/>
                          <a:cs typeface="+mn-cs"/>
                        </a:rPr>
                        <a:t>8.10</a:t>
                      </a:r>
                      <a:endParaRPr lang="en-US" sz="1400" dirty="0"/>
                    </a:p>
                  </a:txBody>
                  <a:tcPr/>
                </a:tc>
                <a:tc>
                  <a:txBody>
                    <a:bodyPr/>
                    <a:lstStyle/>
                    <a:p>
                      <a:pPr algn="r"/>
                      <a:r>
                        <a:rPr lang="en-US" sz="1400" dirty="0" smtClean="0"/>
                        <a:t>120,000</a:t>
                      </a:r>
                      <a:endParaRPr lang="en-US" sz="1400" dirty="0"/>
                    </a:p>
                  </a:txBody>
                  <a:tcPr/>
                </a:tc>
                <a:tc>
                  <a:txBody>
                    <a:bodyPr/>
                    <a:lstStyle/>
                    <a:p>
                      <a:pPr algn="r"/>
                      <a:r>
                        <a:rPr lang="en-US" sz="1400" dirty="0" smtClean="0"/>
                        <a:t>120,000</a:t>
                      </a:r>
                      <a:endParaRPr lang="en-US" sz="1400" dirty="0"/>
                    </a:p>
                  </a:txBody>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400" dirty="0" smtClean="0"/>
                        <a:t>8,400,000</a:t>
                      </a:r>
                    </a:p>
                  </a:txBody>
                  <a:tcPr/>
                </a:tc>
                <a:tc>
                  <a:txBody>
                    <a:bodyPr/>
                    <a:lstStyle/>
                    <a:p>
                      <a:pPr algn="r"/>
                      <a:r>
                        <a:rPr lang="en-US" sz="1400" dirty="0" smtClean="0"/>
                        <a:t>48,800,000</a:t>
                      </a:r>
                      <a:endParaRPr lang="en-US" sz="1400" dirty="0"/>
                    </a:p>
                  </a:txBody>
                  <a:tcPr/>
                </a:tc>
                <a:tc>
                  <a:txBody>
                    <a:bodyPr/>
                    <a:lstStyle/>
                    <a:p>
                      <a:pPr algn="r"/>
                      <a:r>
                        <a:rPr lang="en-US" sz="1400" dirty="0" smtClean="0"/>
                        <a:t>4,301,354</a:t>
                      </a:r>
                      <a:endParaRPr lang="en-US" sz="1400" dirty="0"/>
                    </a:p>
                  </a:txBody>
                  <a:tcPr/>
                </a:tc>
              </a:tr>
              <a:tr h="370840">
                <a:tc>
                  <a:txBody>
                    <a:bodyPr/>
                    <a:lstStyle/>
                    <a:p>
                      <a:pPr algn="r"/>
                      <a:r>
                        <a:rPr lang="en-US" sz="1400" kern="1200" dirty="0" smtClean="0">
                          <a:solidFill>
                            <a:schemeClr val="tx1"/>
                          </a:solidFill>
                          <a:latin typeface="+mn-lt"/>
                          <a:ea typeface="+mn-ea"/>
                          <a:cs typeface="+mn-cs"/>
                        </a:rPr>
                        <a:t>80</a:t>
                      </a:r>
                      <a:endParaRPr lang="en-US" sz="1400" dirty="0"/>
                    </a:p>
                  </a:txBody>
                  <a:tcPr/>
                </a:tc>
                <a:tc>
                  <a:txBody>
                    <a:bodyPr/>
                    <a:lstStyle/>
                    <a:p>
                      <a:pPr algn="r"/>
                      <a:r>
                        <a:rPr lang="en-US" sz="1400" kern="1200" dirty="0" smtClean="0">
                          <a:solidFill>
                            <a:schemeClr val="tx1"/>
                          </a:solidFill>
                          <a:latin typeface="+mn-lt"/>
                          <a:ea typeface="+mn-ea"/>
                          <a:cs typeface="+mn-cs"/>
                        </a:rPr>
                        <a:t>9.90 </a:t>
                      </a:r>
                      <a:endParaRPr lang="en-US" sz="1400" dirty="0"/>
                    </a:p>
                  </a:txBody>
                  <a:tcPr/>
                </a:tc>
                <a:tc>
                  <a:txBody>
                    <a:bodyPr/>
                    <a:lstStyle/>
                    <a:p>
                      <a:pPr algn="r"/>
                      <a:r>
                        <a:rPr lang="en-US" sz="1400" dirty="0" smtClean="0"/>
                        <a:t>80,000</a:t>
                      </a:r>
                      <a:endParaRPr lang="en-US" sz="1400" dirty="0"/>
                    </a:p>
                  </a:txBody>
                  <a:tcPr/>
                </a:tc>
                <a:tc>
                  <a:txBody>
                    <a:bodyPr/>
                    <a:lstStyle/>
                    <a:p>
                      <a:pPr algn="r"/>
                      <a:r>
                        <a:rPr lang="en-US" sz="1400" dirty="0" smtClean="0"/>
                        <a:t>100,000</a:t>
                      </a:r>
                      <a:endParaRPr lang="en-US" sz="1400" dirty="0"/>
                    </a:p>
                  </a:txBody>
                  <a:tcPr/>
                </a:tc>
                <a:tc>
                  <a:txBody>
                    <a:bodyPr/>
                    <a:lstStyle/>
                    <a:p>
                      <a:pPr algn="r"/>
                      <a:r>
                        <a:rPr lang="en-US" sz="1400" dirty="0" smtClean="0"/>
                        <a:t>5,600,000</a:t>
                      </a:r>
                      <a:endParaRPr lang="en-US" sz="1400" dirty="0"/>
                    </a:p>
                  </a:txBody>
                  <a:tcPr/>
                </a:tc>
                <a:tc>
                  <a:txBody>
                    <a:bodyPr/>
                    <a:lstStyle/>
                    <a:p>
                      <a:pPr algn="r"/>
                      <a:r>
                        <a:rPr lang="en-US" sz="1400" dirty="0" smtClean="0"/>
                        <a:t>42,000,000</a:t>
                      </a:r>
                      <a:endParaRPr lang="en-US" sz="1400" dirty="0"/>
                    </a:p>
                  </a:txBody>
                  <a:tcPr/>
                </a:tc>
                <a:tc>
                  <a:txBody>
                    <a:bodyPr/>
                    <a:lstStyle/>
                    <a:p>
                      <a:pPr algn="r"/>
                      <a:r>
                        <a:rPr lang="en-US" sz="1400" dirty="0" smtClean="0"/>
                        <a:t>3,007,859</a:t>
                      </a:r>
                      <a:endParaRPr lang="en-US" sz="1400" dirty="0"/>
                    </a:p>
                  </a:txBody>
                  <a:tcPr/>
                </a:tc>
              </a:tr>
              <a:tr h="370840">
                <a:tc>
                  <a:txBody>
                    <a:bodyPr/>
                    <a:lstStyle/>
                    <a:p>
                      <a:pPr algn="r"/>
                      <a:r>
                        <a:rPr lang="en-US" sz="1400" kern="1200" dirty="0" smtClean="0">
                          <a:solidFill>
                            <a:schemeClr val="tx1"/>
                          </a:solidFill>
                          <a:latin typeface="+mn-lt"/>
                          <a:ea typeface="+mn-ea"/>
                          <a:cs typeface="+mn-cs"/>
                        </a:rPr>
                        <a:t>80</a:t>
                      </a:r>
                      <a:endParaRPr lang="en-US" sz="1400" dirty="0"/>
                    </a:p>
                  </a:txBody>
                  <a:tcPr>
                    <a:lnB w="28575" cap="flat" cmpd="sng" algn="ctr">
                      <a:solidFill>
                        <a:scrgbClr r="0" g="0" b="0"/>
                      </a:solidFill>
                      <a:prstDash val="solid"/>
                      <a:round/>
                      <a:headEnd type="none" w="med" len="med"/>
                      <a:tailEnd type="none" w="med" len="med"/>
                    </a:lnB>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8.10</a:t>
                      </a:r>
                      <a:endParaRPr lang="en-US" sz="1400" dirty="0" smtClean="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80,000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100,000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5,600,000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42,000,000</a:t>
                      </a:r>
                      <a:endParaRPr lang="en-US" sz="1400" dirty="0"/>
                    </a:p>
                  </a:txBody>
                  <a:tcPr>
                    <a:lnB w="28575" cap="flat" cmpd="sng" algn="ctr">
                      <a:solidFill>
                        <a:scrgbClr r="0" g="0" b="0"/>
                      </a:solidFill>
                      <a:prstDash val="solid"/>
                      <a:round/>
                      <a:headEnd type="none" w="med" len="med"/>
                      <a:tailEnd type="none" w="med" len="med"/>
                    </a:lnB>
                  </a:tcPr>
                </a:tc>
                <a:tc>
                  <a:txBody>
                    <a:bodyPr/>
                    <a:lstStyle/>
                    <a:p>
                      <a:pPr algn="r"/>
                      <a:r>
                        <a:rPr lang="en-US" sz="1400" dirty="0" smtClean="0"/>
                        <a:t>1,164,757</a:t>
                      </a:r>
                      <a:endParaRPr lang="en-US" sz="1400" dirty="0"/>
                    </a:p>
                  </a:txBody>
                  <a:tcPr>
                    <a:lnB w="28575" cap="flat" cmpd="sng" algn="ctr">
                      <a:solidFill>
                        <a:scrgbClr r="0" g="0" b="0"/>
                      </a:solidFill>
                      <a:prstDash val="solid"/>
                      <a:round/>
                      <a:headEnd type="none" w="med" len="med"/>
                      <a:tailEnd type="none" w="med" len="med"/>
                    </a:lnB>
                  </a:tcPr>
                </a:tc>
              </a:tr>
            </a:tbl>
          </a:graphicData>
        </a:graphic>
      </p:graphicFrame>
      <p:sp>
        <p:nvSpPr>
          <p:cNvPr id="6" name="TextBox 5"/>
          <p:cNvSpPr txBox="1">
            <a:spLocks noChangeArrowheads="1"/>
          </p:cNvSpPr>
          <p:nvPr/>
        </p:nvSpPr>
        <p:spPr bwMode="auto">
          <a:xfrm>
            <a:off x="7416800" y="4699000"/>
            <a:ext cx="1022350" cy="307975"/>
          </a:xfrm>
          <a:prstGeom prst="rect">
            <a:avLst/>
          </a:prstGeom>
          <a:noFill/>
          <a:ln w="9525">
            <a:noFill/>
            <a:miter lim="800000"/>
            <a:headEnd/>
            <a:tailEnd/>
          </a:ln>
        </p:spPr>
        <p:txBody>
          <a:bodyPr wrap="none">
            <a:spAutoFit/>
          </a:bodyPr>
          <a:lstStyle/>
          <a:p>
            <a:pPr>
              <a:tabLst>
                <a:tab pos="1435100" algn="r"/>
              </a:tabLst>
            </a:pPr>
            <a:r>
              <a:rPr lang="en-US" sz="1400"/>
              <a:t>Table 6-17</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1000"/>
                                        <p:tgtEl>
                                          <p:spTgt spid="5"/>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r>
              <a:rPr lang="en-US" smtClean="0"/>
              <a:t>D-Solar Decision</a:t>
            </a:r>
          </a:p>
        </p:txBody>
      </p:sp>
      <p:sp>
        <p:nvSpPr>
          <p:cNvPr id="3" name="Content Placeholder 2"/>
          <p:cNvSpPr>
            <a:spLocks noGrp="1"/>
          </p:cNvSpPr>
          <p:nvPr>
            <p:ph idx="1"/>
          </p:nvPr>
        </p:nvSpPr>
        <p:spPr/>
        <p:txBody>
          <a:bodyPr rtlCol="0">
            <a:noAutofit/>
          </a:bodyPr>
          <a:lstStyle/>
          <a:p>
            <a:pPr fontAlgn="auto">
              <a:spcBef>
                <a:spcPts val="0"/>
              </a:spcBef>
              <a:spcAft>
                <a:spcPts val="1800"/>
              </a:spcAft>
              <a:buFont typeface="Arial"/>
              <a:buChar char="•"/>
              <a:defRPr/>
            </a:pPr>
            <a:r>
              <a:rPr lang="en-US" sz="2800" dirty="0" smtClean="0"/>
              <a:t>Period </a:t>
            </a:r>
            <a:r>
              <a:rPr lang="en-US" sz="2800" dirty="0"/>
              <a:t>0 evaluation – </a:t>
            </a:r>
            <a:r>
              <a:rPr lang="en-US" sz="2800" dirty="0" smtClean="0"/>
              <a:t>offshore</a:t>
            </a:r>
            <a:endParaRPr lang="en-US" sz="2000" dirty="0"/>
          </a:p>
          <a:p>
            <a:pPr marL="266700" indent="0" fontAlgn="auto">
              <a:spcBef>
                <a:spcPts val="0"/>
              </a:spcBef>
              <a:buFont typeface="Arial"/>
              <a:buNone/>
              <a:tabLst>
                <a:tab pos="3136900" algn="l"/>
              </a:tabLst>
              <a:defRPr/>
            </a:pPr>
            <a:r>
              <a:rPr lang="en-US" sz="2000" i="1" dirty="0" smtClean="0">
                <a:latin typeface="Times New Roman"/>
                <a:cs typeface="Times New Roman"/>
              </a:rPr>
              <a:t>EP</a:t>
            </a:r>
            <a:r>
              <a:rPr lang="en-US" sz="2000" dirty="0"/>
              <a:t>(</a:t>
            </a:r>
            <a:r>
              <a:rPr lang="en-US" sz="2000" i="1" dirty="0">
                <a:latin typeface="Times New Roman"/>
                <a:cs typeface="Times New Roman"/>
              </a:rPr>
              <a:t>D</a:t>
            </a:r>
            <a:r>
              <a:rPr lang="en-US" sz="2000" dirty="0"/>
              <a:t> = </a:t>
            </a:r>
            <a:r>
              <a:rPr lang="en-US" sz="2000" dirty="0" smtClean="0"/>
              <a:t>100</a:t>
            </a:r>
            <a:r>
              <a:rPr lang="en-US" sz="2000" dirty="0"/>
              <a:t>, </a:t>
            </a:r>
            <a:r>
              <a:rPr lang="en-US" sz="2000" i="1" dirty="0">
                <a:latin typeface="Times New Roman"/>
                <a:cs typeface="Times New Roman"/>
              </a:rPr>
              <a:t>E</a:t>
            </a:r>
            <a:r>
              <a:rPr lang="en-US" sz="2000" dirty="0"/>
              <a:t> = </a:t>
            </a:r>
            <a:r>
              <a:rPr lang="en-US" sz="2000" dirty="0" smtClean="0"/>
              <a:t>9.00</a:t>
            </a:r>
            <a:r>
              <a:rPr lang="en-US" sz="2000" dirty="0"/>
              <a:t>, 1</a:t>
            </a:r>
            <a:r>
              <a:rPr lang="en-US" sz="2000" dirty="0" smtClean="0"/>
              <a:t>)	= </a:t>
            </a:r>
            <a:r>
              <a:rPr lang="en-US" sz="2000" dirty="0"/>
              <a:t>0.24 </a:t>
            </a:r>
            <a:r>
              <a:rPr lang="en-US" sz="2000" dirty="0" smtClean="0"/>
              <a:t>x </a:t>
            </a:r>
            <a:r>
              <a:rPr lang="en-US" sz="2000" i="1" dirty="0">
                <a:latin typeface="Times New Roman"/>
                <a:cs typeface="Times New Roman"/>
              </a:rPr>
              <a:t>P</a:t>
            </a:r>
            <a:r>
              <a:rPr lang="en-US" sz="2000" dirty="0"/>
              <a:t>(</a:t>
            </a:r>
            <a:r>
              <a:rPr lang="en-US" sz="2000" i="1" dirty="0">
                <a:latin typeface="Times New Roman"/>
                <a:cs typeface="Times New Roman"/>
              </a:rPr>
              <a:t>D</a:t>
            </a:r>
            <a:r>
              <a:rPr lang="en-US" sz="2000" dirty="0"/>
              <a:t> = </a:t>
            </a:r>
            <a:r>
              <a:rPr lang="en-US" sz="2000" dirty="0" smtClean="0"/>
              <a:t>120, </a:t>
            </a:r>
            <a:r>
              <a:rPr lang="en-US" sz="2000" i="1" dirty="0">
                <a:latin typeface="Times New Roman"/>
                <a:cs typeface="Times New Roman"/>
              </a:rPr>
              <a:t>E</a:t>
            </a:r>
            <a:r>
              <a:rPr lang="en-US" sz="2000" dirty="0"/>
              <a:t> = </a:t>
            </a:r>
            <a:r>
              <a:rPr lang="en-US" sz="2000" dirty="0" smtClean="0"/>
              <a:t>9.90, </a:t>
            </a:r>
            <a:r>
              <a:rPr lang="en-US" sz="2000" dirty="0"/>
              <a:t>1</a:t>
            </a:r>
            <a:r>
              <a:rPr lang="en-US" sz="2000" dirty="0" smtClean="0"/>
              <a:t>) </a:t>
            </a:r>
            <a:r>
              <a:rPr lang="en-US" sz="2000" dirty="0"/>
              <a:t>+ </a:t>
            </a:r>
            <a:endParaRPr lang="en-US" sz="2000" dirty="0" smtClean="0"/>
          </a:p>
          <a:p>
            <a:pPr marL="266700" indent="0" fontAlgn="auto">
              <a:spcBef>
                <a:spcPts val="0"/>
              </a:spcBef>
              <a:buFont typeface="Arial"/>
              <a:buNone/>
              <a:tabLst>
                <a:tab pos="3136900" algn="l"/>
              </a:tabLst>
              <a:defRPr/>
            </a:pPr>
            <a:r>
              <a:rPr lang="en-US" sz="2000" dirty="0"/>
              <a:t>	</a:t>
            </a:r>
            <a:r>
              <a:rPr lang="en-US" sz="2000" dirty="0" smtClean="0"/>
              <a:t>   0.56 x </a:t>
            </a:r>
            <a:r>
              <a:rPr lang="en-US" sz="2000" i="1" dirty="0">
                <a:latin typeface="Times New Roman"/>
                <a:cs typeface="Times New Roman"/>
              </a:rPr>
              <a:t>P</a:t>
            </a:r>
            <a:r>
              <a:rPr lang="en-US" sz="2000" dirty="0"/>
              <a:t>(</a:t>
            </a:r>
            <a:r>
              <a:rPr lang="en-US" sz="2000" i="1" dirty="0">
                <a:latin typeface="Times New Roman"/>
                <a:cs typeface="Times New Roman"/>
              </a:rPr>
              <a:t>D</a:t>
            </a:r>
            <a:r>
              <a:rPr lang="en-US" sz="2000" dirty="0"/>
              <a:t> = </a:t>
            </a:r>
            <a:r>
              <a:rPr lang="en-US" sz="2000" dirty="0" smtClean="0"/>
              <a:t>120, </a:t>
            </a:r>
            <a:r>
              <a:rPr lang="en-US" sz="2000" i="1" dirty="0">
                <a:latin typeface="Times New Roman"/>
                <a:cs typeface="Times New Roman"/>
              </a:rPr>
              <a:t>E</a:t>
            </a:r>
            <a:r>
              <a:rPr lang="en-US" sz="2000" dirty="0"/>
              <a:t> = </a:t>
            </a:r>
            <a:r>
              <a:rPr lang="en-US" sz="2000" dirty="0" smtClean="0"/>
              <a:t>8.10, 1) + </a:t>
            </a:r>
          </a:p>
          <a:p>
            <a:pPr marL="266700" indent="0" fontAlgn="auto">
              <a:spcBef>
                <a:spcPts val="0"/>
              </a:spcBef>
              <a:buFont typeface="Arial"/>
              <a:buNone/>
              <a:tabLst>
                <a:tab pos="3136900" algn="l"/>
              </a:tabLst>
              <a:defRPr/>
            </a:pPr>
            <a:r>
              <a:rPr lang="en-US" sz="2000" dirty="0"/>
              <a:t>	</a:t>
            </a:r>
            <a:r>
              <a:rPr lang="en-US" sz="2000" dirty="0" smtClean="0"/>
              <a:t>   0.06 x </a:t>
            </a:r>
            <a:r>
              <a:rPr lang="en-US" sz="2000" i="1" dirty="0" smtClean="0">
                <a:latin typeface="Times New Roman"/>
                <a:cs typeface="Times New Roman"/>
              </a:rPr>
              <a:t>P</a:t>
            </a:r>
            <a:r>
              <a:rPr lang="en-US" sz="2000" dirty="0"/>
              <a:t>(</a:t>
            </a:r>
            <a:r>
              <a:rPr lang="en-US" sz="2000" i="1" dirty="0" smtClean="0">
                <a:latin typeface="Times New Roman"/>
                <a:cs typeface="Times New Roman"/>
              </a:rPr>
              <a:t>D</a:t>
            </a:r>
            <a:r>
              <a:rPr lang="en-US" sz="2000" dirty="0" smtClean="0"/>
              <a:t> =</a:t>
            </a:r>
            <a:r>
              <a:rPr lang="en-US" sz="2000" dirty="0"/>
              <a:t> </a:t>
            </a:r>
            <a:r>
              <a:rPr lang="en-US" sz="2000" dirty="0" smtClean="0"/>
              <a:t>80, </a:t>
            </a:r>
            <a:r>
              <a:rPr lang="en-US" sz="2000" i="1" dirty="0" smtClean="0">
                <a:latin typeface="Times New Roman"/>
                <a:cs typeface="Times New Roman"/>
              </a:rPr>
              <a:t>E</a:t>
            </a:r>
            <a:r>
              <a:rPr lang="en-US" sz="2000" dirty="0" smtClean="0"/>
              <a:t> =</a:t>
            </a:r>
            <a:r>
              <a:rPr lang="en-US" sz="2000" dirty="0"/>
              <a:t> </a:t>
            </a:r>
            <a:r>
              <a:rPr lang="en-US" sz="2000" dirty="0" smtClean="0"/>
              <a:t>9.90, 1) +</a:t>
            </a:r>
            <a:r>
              <a:rPr lang="en-US" sz="2000" dirty="0"/>
              <a:t> </a:t>
            </a:r>
            <a:endParaRPr lang="en-US" sz="2000" dirty="0" smtClean="0"/>
          </a:p>
          <a:p>
            <a:pPr marL="266700" indent="0" fontAlgn="auto">
              <a:spcBef>
                <a:spcPts val="0"/>
              </a:spcBef>
              <a:buFont typeface="Arial"/>
              <a:buNone/>
              <a:tabLst>
                <a:tab pos="3136900" algn="l"/>
              </a:tabLst>
              <a:defRPr/>
            </a:pPr>
            <a:r>
              <a:rPr lang="en-US" sz="2000" dirty="0"/>
              <a:t>	</a:t>
            </a:r>
            <a:r>
              <a:rPr lang="en-US" sz="2000" dirty="0" smtClean="0"/>
              <a:t>   0.14 </a:t>
            </a:r>
            <a:r>
              <a:rPr lang="en-US" sz="2000" dirty="0"/>
              <a:t>x</a:t>
            </a:r>
            <a:r>
              <a:rPr lang="en-US" sz="2000" dirty="0" smtClean="0"/>
              <a:t> </a:t>
            </a:r>
            <a:r>
              <a:rPr lang="en-US" sz="2000" i="1" dirty="0">
                <a:latin typeface="Times New Roman"/>
                <a:cs typeface="Times New Roman"/>
              </a:rPr>
              <a:t>P</a:t>
            </a:r>
            <a:r>
              <a:rPr lang="en-US" sz="2000" dirty="0"/>
              <a:t>(</a:t>
            </a:r>
            <a:r>
              <a:rPr lang="en-US" sz="2000" i="1" dirty="0">
                <a:latin typeface="Times New Roman"/>
                <a:cs typeface="Times New Roman"/>
              </a:rPr>
              <a:t>D</a:t>
            </a:r>
            <a:r>
              <a:rPr lang="en-US" sz="2000" dirty="0"/>
              <a:t> = </a:t>
            </a:r>
            <a:r>
              <a:rPr lang="en-US" sz="2000" dirty="0" smtClean="0"/>
              <a:t>80, </a:t>
            </a:r>
            <a:r>
              <a:rPr lang="en-US" sz="2000" i="1" dirty="0">
                <a:latin typeface="Times New Roman"/>
                <a:cs typeface="Times New Roman"/>
              </a:rPr>
              <a:t>E</a:t>
            </a:r>
            <a:r>
              <a:rPr lang="en-US" sz="2000" dirty="0"/>
              <a:t> = </a:t>
            </a:r>
            <a:r>
              <a:rPr lang="en-US" sz="2000" dirty="0" smtClean="0"/>
              <a:t>8.10, 1) </a:t>
            </a:r>
          </a:p>
          <a:p>
            <a:pPr marL="266700" indent="0" fontAlgn="auto">
              <a:spcBef>
                <a:spcPts val="0"/>
              </a:spcBef>
              <a:buFont typeface="Arial"/>
              <a:buNone/>
              <a:tabLst>
                <a:tab pos="3136900" algn="l"/>
              </a:tabLst>
              <a:defRPr/>
            </a:pPr>
            <a:r>
              <a:rPr lang="en-US" sz="2000" dirty="0"/>
              <a:t>	</a:t>
            </a:r>
            <a:r>
              <a:rPr lang="en-US" sz="2000" dirty="0" smtClean="0"/>
              <a:t>= 0.24</a:t>
            </a:r>
            <a:r>
              <a:rPr lang="en-US" sz="2000" dirty="0"/>
              <a:t> </a:t>
            </a:r>
            <a:r>
              <a:rPr lang="en-US" sz="2000" dirty="0" smtClean="0"/>
              <a:t>x 6,472,017 + 0.56 x 4,301,354 </a:t>
            </a:r>
          </a:p>
          <a:p>
            <a:pPr marL="266700" indent="0" fontAlgn="auto">
              <a:spcBef>
                <a:spcPts val="0"/>
              </a:spcBef>
              <a:buFont typeface="Arial"/>
              <a:buNone/>
              <a:tabLst>
                <a:tab pos="3136900" algn="l"/>
              </a:tabLst>
              <a:defRPr/>
            </a:pPr>
            <a:r>
              <a:rPr lang="en-US" sz="2000" dirty="0"/>
              <a:t>	</a:t>
            </a:r>
            <a:r>
              <a:rPr lang="en-US" sz="2000" dirty="0" smtClean="0"/>
              <a:t>   + 0.06 x 3,007,859 + 0.14 x 1,164,757 </a:t>
            </a:r>
          </a:p>
          <a:p>
            <a:pPr marL="266700" indent="0" fontAlgn="auto">
              <a:spcBef>
                <a:spcPts val="0"/>
              </a:spcBef>
              <a:buFont typeface="Arial"/>
              <a:buNone/>
              <a:tabLst>
                <a:tab pos="3136900" algn="l"/>
              </a:tabLst>
              <a:defRPr/>
            </a:pPr>
            <a:r>
              <a:rPr lang="en-US" sz="2000" dirty="0"/>
              <a:t>	</a:t>
            </a:r>
            <a:r>
              <a:rPr lang="en-US" sz="2000" dirty="0" smtClean="0"/>
              <a:t>= </a:t>
            </a:r>
            <a:r>
              <a:rPr lang="en-US" sz="2000" dirty="0"/>
              <a:t>€ </a:t>
            </a:r>
            <a:r>
              <a:rPr lang="en-US" sz="2000" dirty="0" smtClean="0"/>
              <a:t>4,305,580</a:t>
            </a:r>
          </a:p>
          <a:p>
            <a:pPr marL="266700" indent="0" fontAlgn="auto">
              <a:spcBef>
                <a:spcPts val="0"/>
              </a:spcBef>
              <a:buFont typeface="Arial"/>
              <a:buNone/>
              <a:tabLst>
                <a:tab pos="3136900" algn="l"/>
              </a:tabLst>
              <a:defRPr/>
            </a:pPr>
            <a:endParaRPr lang="en-US" sz="2000" i="1" dirty="0">
              <a:latin typeface="Times New Roman"/>
              <a:cs typeface="Times New Roman"/>
            </a:endParaRPr>
          </a:p>
          <a:p>
            <a:pPr marL="266700" indent="0" fontAlgn="auto">
              <a:spcBef>
                <a:spcPts val="0"/>
              </a:spcBef>
              <a:buFont typeface="Arial"/>
              <a:buNone/>
              <a:tabLst>
                <a:tab pos="3136900" algn="l"/>
              </a:tabLst>
              <a:defRPr/>
            </a:pPr>
            <a:r>
              <a:rPr lang="en-US" sz="2000" i="1" dirty="0" smtClean="0">
                <a:latin typeface="Times New Roman"/>
                <a:cs typeface="Times New Roman"/>
              </a:rPr>
              <a:t>PVEP</a:t>
            </a:r>
            <a:r>
              <a:rPr lang="en-US" sz="2000" dirty="0" smtClean="0"/>
              <a:t>(</a:t>
            </a:r>
            <a:r>
              <a:rPr lang="en-US" sz="2000" i="1" dirty="0" smtClean="0">
                <a:latin typeface="Times New Roman"/>
                <a:cs typeface="Times New Roman"/>
              </a:rPr>
              <a:t>D</a:t>
            </a:r>
            <a:r>
              <a:rPr lang="en-US" sz="2000" dirty="0" smtClean="0"/>
              <a:t> </a:t>
            </a:r>
            <a:r>
              <a:rPr lang="en-US" sz="2000" dirty="0"/>
              <a:t>= </a:t>
            </a:r>
            <a:r>
              <a:rPr lang="en-US" sz="2000" dirty="0" smtClean="0"/>
              <a:t>100</a:t>
            </a:r>
            <a:r>
              <a:rPr lang="en-US" sz="2000" dirty="0"/>
              <a:t>, </a:t>
            </a:r>
            <a:r>
              <a:rPr lang="en-US" sz="2000" i="1" dirty="0">
                <a:latin typeface="Times New Roman"/>
                <a:cs typeface="Times New Roman"/>
              </a:rPr>
              <a:t>E</a:t>
            </a:r>
            <a:r>
              <a:rPr lang="en-US" sz="2000" dirty="0"/>
              <a:t> = </a:t>
            </a:r>
            <a:r>
              <a:rPr lang="en-US" sz="2000" dirty="0" smtClean="0"/>
              <a:t>9.00,1)	= </a:t>
            </a:r>
            <a:r>
              <a:rPr lang="en-US" sz="2000" i="1" dirty="0" smtClean="0">
                <a:latin typeface="Times New Roman"/>
                <a:cs typeface="Times New Roman"/>
              </a:rPr>
              <a:t>EP</a:t>
            </a:r>
            <a:r>
              <a:rPr lang="en-US" sz="2000" dirty="0" smtClean="0"/>
              <a:t>(</a:t>
            </a:r>
            <a:r>
              <a:rPr lang="en-US" sz="2000" i="1" dirty="0" smtClean="0">
                <a:latin typeface="Times New Roman"/>
                <a:cs typeface="Times New Roman"/>
              </a:rPr>
              <a:t>D</a:t>
            </a:r>
            <a:r>
              <a:rPr lang="en-US" sz="2000" dirty="0" smtClean="0"/>
              <a:t> </a:t>
            </a:r>
            <a:r>
              <a:rPr lang="en-US" sz="2000" dirty="0"/>
              <a:t>= </a:t>
            </a:r>
            <a:r>
              <a:rPr lang="en-US" sz="2000" dirty="0" smtClean="0"/>
              <a:t>100, </a:t>
            </a:r>
            <a:r>
              <a:rPr lang="en-US" sz="2000" i="1" dirty="0" smtClean="0">
                <a:latin typeface="Times New Roman"/>
                <a:cs typeface="Times New Roman"/>
              </a:rPr>
              <a:t>E</a:t>
            </a:r>
            <a:r>
              <a:rPr lang="en-US" sz="2000" dirty="0" smtClean="0"/>
              <a:t> </a:t>
            </a:r>
            <a:r>
              <a:rPr lang="en-US" sz="2000" dirty="0"/>
              <a:t>= </a:t>
            </a:r>
            <a:r>
              <a:rPr lang="en-US" sz="2000" dirty="0" smtClean="0"/>
              <a:t>9.00,1)/(1 </a:t>
            </a:r>
            <a:r>
              <a:rPr lang="en-US" sz="2000" dirty="0"/>
              <a:t>+ </a:t>
            </a:r>
            <a:r>
              <a:rPr lang="en-US" sz="2000" i="1" dirty="0" smtClean="0">
                <a:latin typeface="Times New Roman"/>
                <a:cs typeface="Times New Roman"/>
              </a:rPr>
              <a:t>k</a:t>
            </a:r>
            <a:r>
              <a:rPr lang="en-US" sz="2000" dirty="0" smtClean="0"/>
              <a:t>) </a:t>
            </a:r>
          </a:p>
          <a:p>
            <a:pPr marL="266700" indent="0" fontAlgn="auto">
              <a:spcBef>
                <a:spcPts val="0"/>
              </a:spcBef>
              <a:buFont typeface="Arial"/>
              <a:buNone/>
              <a:tabLst>
                <a:tab pos="3403600" algn="l"/>
              </a:tabLst>
              <a:defRPr/>
            </a:pPr>
            <a:r>
              <a:rPr lang="en-US" sz="2000" dirty="0"/>
              <a:t>	</a:t>
            </a:r>
            <a:r>
              <a:rPr lang="en-US" sz="2000" dirty="0" smtClean="0"/>
              <a:t>= </a:t>
            </a:r>
            <a:r>
              <a:rPr lang="en-US" sz="2000" dirty="0"/>
              <a:t>4,305,580/1.1 = €3,914,164</a:t>
            </a:r>
          </a:p>
        </p:txBody>
      </p:sp>
    </p:spTree>
  </p:cSld>
  <p:clrMapOvr>
    <a:masterClrMapping/>
  </p:clrMapOvr>
  <p:transition spd="slow">
    <p:strips/>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r>
              <a:rPr lang="en-US" smtClean="0"/>
              <a:t>D-Solar Decision</a:t>
            </a:r>
          </a:p>
        </p:txBody>
      </p:sp>
      <p:sp>
        <p:nvSpPr>
          <p:cNvPr id="3" name="Content Placeholder 2"/>
          <p:cNvSpPr>
            <a:spLocks noGrp="1"/>
          </p:cNvSpPr>
          <p:nvPr>
            <p:ph idx="1"/>
          </p:nvPr>
        </p:nvSpPr>
        <p:spPr/>
        <p:txBody>
          <a:bodyPr rtlCol="0">
            <a:noAutofit/>
          </a:bodyPr>
          <a:lstStyle/>
          <a:p>
            <a:pPr fontAlgn="auto">
              <a:spcBef>
                <a:spcPts val="0"/>
              </a:spcBef>
              <a:spcAft>
                <a:spcPts val="1800"/>
              </a:spcAft>
              <a:buFont typeface="Arial"/>
              <a:buChar char="•"/>
              <a:defRPr/>
            </a:pPr>
            <a:r>
              <a:rPr lang="en-US" sz="2800" dirty="0" smtClean="0"/>
              <a:t>Period </a:t>
            </a:r>
            <a:r>
              <a:rPr lang="en-US" sz="2800" dirty="0"/>
              <a:t>0 evaluation – </a:t>
            </a:r>
            <a:r>
              <a:rPr lang="en-US" sz="2800" dirty="0" smtClean="0"/>
              <a:t>offshore</a:t>
            </a:r>
            <a:endParaRPr lang="en-US" sz="2000" dirty="0"/>
          </a:p>
          <a:p>
            <a:pPr marL="266700" indent="0" fontAlgn="auto">
              <a:spcBef>
                <a:spcPts val="0"/>
              </a:spcBef>
              <a:spcAft>
                <a:spcPts val="0"/>
              </a:spcAft>
              <a:buFont typeface="Arial"/>
              <a:buNone/>
              <a:tabLst>
                <a:tab pos="3492500" algn="l"/>
              </a:tabLst>
              <a:defRPr/>
            </a:pPr>
            <a:r>
              <a:rPr lang="en-US" sz="2000" dirty="0"/>
              <a:t>Revenue from manufacture </a:t>
            </a:r>
            <a:endParaRPr lang="en-US" sz="2000" dirty="0" smtClean="0"/>
          </a:p>
          <a:p>
            <a:pPr marL="266700" indent="0" fontAlgn="auto">
              <a:spcBef>
                <a:spcPts val="0"/>
              </a:spcBef>
              <a:buFont typeface="Arial"/>
              <a:buNone/>
              <a:tabLst>
                <a:tab pos="3492500" algn="l"/>
              </a:tabLst>
              <a:defRPr/>
            </a:pPr>
            <a:r>
              <a:rPr lang="en-US" sz="2000" dirty="0"/>
              <a:t>a</a:t>
            </a:r>
            <a:r>
              <a:rPr lang="en-US" sz="2000" dirty="0" smtClean="0"/>
              <a:t>nd sale </a:t>
            </a:r>
            <a:r>
              <a:rPr lang="en-US" sz="2000" dirty="0"/>
              <a:t>of </a:t>
            </a:r>
            <a:r>
              <a:rPr lang="en-US" sz="2000" dirty="0" smtClean="0"/>
              <a:t>100,000 </a:t>
            </a:r>
            <a:r>
              <a:rPr lang="en-US" sz="2000" dirty="0"/>
              <a:t>panels </a:t>
            </a:r>
            <a:r>
              <a:rPr lang="en-US" sz="2000" dirty="0" smtClean="0"/>
              <a:t>	= 100,000 x 70 </a:t>
            </a:r>
            <a:r>
              <a:rPr lang="en-US" sz="2000" dirty="0"/>
              <a:t>= €</a:t>
            </a:r>
            <a:r>
              <a:rPr lang="en-US" sz="2000" dirty="0" smtClean="0"/>
              <a:t>7,000,000</a:t>
            </a:r>
          </a:p>
          <a:p>
            <a:pPr marL="266700" indent="0" fontAlgn="auto">
              <a:spcBef>
                <a:spcPts val="0"/>
              </a:spcBef>
              <a:buFont typeface="Arial"/>
              <a:buNone/>
              <a:tabLst>
                <a:tab pos="3492500" algn="l"/>
              </a:tabLst>
              <a:defRPr/>
            </a:pPr>
            <a:endParaRPr lang="en-US" sz="2000" dirty="0"/>
          </a:p>
          <a:p>
            <a:pPr marL="266700" indent="0" fontAlgn="auto">
              <a:spcBef>
                <a:spcPts val="0"/>
              </a:spcBef>
              <a:buFont typeface="Arial"/>
              <a:buNone/>
              <a:tabLst>
                <a:tab pos="4572000" algn="l"/>
              </a:tabLst>
              <a:defRPr/>
            </a:pPr>
            <a:r>
              <a:rPr lang="en-US" sz="2000" dirty="0"/>
              <a:t>Fixed + variable cost of onshore </a:t>
            </a:r>
            <a:r>
              <a:rPr lang="en-US" sz="2000" dirty="0" smtClean="0"/>
              <a:t>plant	= </a:t>
            </a:r>
            <a:r>
              <a:rPr lang="en-US" sz="2000" dirty="0"/>
              <a:t>8</a:t>
            </a:r>
            <a:r>
              <a:rPr lang="en-US" sz="2000" dirty="0" smtClean="0"/>
              <a:t>,000,000 </a:t>
            </a:r>
            <a:r>
              <a:rPr lang="en-US" sz="2000" dirty="0"/>
              <a:t>+ </a:t>
            </a:r>
            <a:r>
              <a:rPr lang="en-US" sz="2000" dirty="0" smtClean="0"/>
              <a:t>100,000 x 340</a:t>
            </a:r>
          </a:p>
          <a:p>
            <a:pPr marL="266700" indent="0" fontAlgn="auto">
              <a:spcBef>
                <a:spcPts val="0"/>
              </a:spcBef>
              <a:buFont typeface="Arial"/>
              <a:buNone/>
              <a:tabLst>
                <a:tab pos="4572000" algn="l"/>
              </a:tabLst>
              <a:defRPr/>
            </a:pPr>
            <a:r>
              <a:rPr lang="en-US" sz="2000" dirty="0"/>
              <a:t>	</a:t>
            </a:r>
            <a:r>
              <a:rPr lang="en-US" sz="2000" dirty="0" smtClean="0"/>
              <a:t>= €42,000,000 yuan</a:t>
            </a:r>
          </a:p>
          <a:p>
            <a:pPr marL="266700" indent="0" fontAlgn="auto">
              <a:spcBef>
                <a:spcPts val="0"/>
              </a:spcBef>
              <a:buFont typeface="Arial"/>
              <a:buNone/>
              <a:tabLst>
                <a:tab pos="4572000" algn="l"/>
              </a:tabLst>
              <a:defRPr/>
            </a:pPr>
            <a:endParaRPr lang="en-US" sz="2000" dirty="0"/>
          </a:p>
          <a:p>
            <a:pPr marL="266700" indent="0" fontAlgn="auto">
              <a:spcBef>
                <a:spcPts val="0"/>
              </a:spcBef>
              <a:buFont typeface="Arial"/>
              <a:buNone/>
              <a:tabLst>
                <a:tab pos="3048000" algn="l"/>
              </a:tabLst>
              <a:defRPr/>
            </a:pPr>
            <a:r>
              <a:rPr lang="en-US" sz="2000" i="1" dirty="0" smtClean="0">
                <a:latin typeface="Times New Roman"/>
                <a:cs typeface="Times New Roman"/>
              </a:rPr>
              <a:t>P</a:t>
            </a:r>
            <a:r>
              <a:rPr lang="en-US" sz="2000" dirty="0" smtClean="0"/>
              <a:t>(</a:t>
            </a:r>
            <a:r>
              <a:rPr lang="en-US" sz="2000" i="1" dirty="0" smtClean="0">
                <a:latin typeface="Times New Roman"/>
                <a:cs typeface="Times New Roman"/>
              </a:rPr>
              <a:t>D</a:t>
            </a:r>
            <a:r>
              <a:rPr lang="en-US" sz="2000" dirty="0" smtClean="0"/>
              <a:t> </a:t>
            </a:r>
            <a:r>
              <a:rPr lang="en-US" sz="2000" dirty="0"/>
              <a:t>= </a:t>
            </a:r>
            <a:r>
              <a:rPr lang="en-US" sz="2000" dirty="0" smtClean="0"/>
              <a:t>100</a:t>
            </a:r>
            <a:r>
              <a:rPr lang="en-US" sz="2000" dirty="0"/>
              <a:t>, </a:t>
            </a:r>
            <a:r>
              <a:rPr lang="en-US" sz="2000" i="1" dirty="0">
                <a:latin typeface="Times New Roman"/>
                <a:cs typeface="Times New Roman"/>
              </a:rPr>
              <a:t>E</a:t>
            </a:r>
            <a:r>
              <a:rPr lang="en-US" sz="2000" dirty="0"/>
              <a:t> = </a:t>
            </a:r>
            <a:r>
              <a:rPr lang="en-US" sz="2000" dirty="0" smtClean="0"/>
              <a:t>9.00</a:t>
            </a:r>
            <a:r>
              <a:rPr lang="en-US" sz="2000" dirty="0"/>
              <a:t>, </a:t>
            </a:r>
            <a:r>
              <a:rPr lang="en-US" sz="2000" dirty="0" smtClean="0"/>
              <a:t>1)	= 7,000,000 – 42,000,000/9.00 +</a:t>
            </a:r>
          </a:p>
          <a:p>
            <a:pPr marL="266700" indent="0" fontAlgn="auto">
              <a:spcBef>
                <a:spcPts val="0"/>
              </a:spcBef>
              <a:buFont typeface="Arial"/>
              <a:buNone/>
              <a:tabLst>
                <a:tab pos="3048000" algn="l"/>
              </a:tabLst>
              <a:defRPr/>
            </a:pPr>
            <a:r>
              <a:rPr lang="en-US" sz="2000" dirty="0"/>
              <a:t>	</a:t>
            </a:r>
            <a:r>
              <a:rPr lang="en-US" sz="2000" dirty="0" smtClean="0"/>
              <a:t>    </a:t>
            </a:r>
            <a:r>
              <a:rPr lang="en-US" sz="2000" i="1" dirty="0">
                <a:latin typeface="Times New Roman"/>
                <a:cs typeface="Times New Roman"/>
              </a:rPr>
              <a:t>PVEP</a:t>
            </a:r>
            <a:r>
              <a:rPr lang="en-US" sz="2000" dirty="0"/>
              <a:t>(</a:t>
            </a:r>
            <a:r>
              <a:rPr lang="en-US" sz="2000" i="1" dirty="0" smtClean="0">
                <a:latin typeface="Times New Roman"/>
                <a:cs typeface="Times New Roman"/>
              </a:rPr>
              <a:t>D</a:t>
            </a:r>
            <a:r>
              <a:rPr lang="en-US" sz="2000" dirty="0"/>
              <a:t> </a:t>
            </a:r>
            <a:r>
              <a:rPr lang="en-US" sz="2000" dirty="0" smtClean="0"/>
              <a:t>= 100</a:t>
            </a:r>
            <a:r>
              <a:rPr lang="en-US" sz="2000" dirty="0"/>
              <a:t>, </a:t>
            </a:r>
            <a:r>
              <a:rPr lang="en-US" sz="2000" i="1" dirty="0">
                <a:latin typeface="Times New Roman"/>
                <a:cs typeface="Times New Roman"/>
              </a:rPr>
              <a:t>E</a:t>
            </a:r>
            <a:r>
              <a:rPr lang="en-US" sz="2000" dirty="0"/>
              <a:t> = </a:t>
            </a:r>
            <a:r>
              <a:rPr lang="en-US" sz="2000" dirty="0" smtClean="0"/>
              <a:t>9.00</a:t>
            </a:r>
            <a:r>
              <a:rPr lang="en-US" sz="2000" dirty="0"/>
              <a:t>, 1) </a:t>
            </a:r>
            <a:endParaRPr lang="en-US" sz="2000" dirty="0" smtClean="0"/>
          </a:p>
          <a:p>
            <a:pPr marL="266700" indent="0" fontAlgn="auto">
              <a:spcBef>
                <a:spcPts val="0"/>
              </a:spcBef>
              <a:buFont typeface="Arial"/>
              <a:buNone/>
              <a:tabLst>
                <a:tab pos="3048000" algn="l"/>
              </a:tabLst>
              <a:defRPr/>
            </a:pPr>
            <a:r>
              <a:rPr lang="en-US" sz="2000" dirty="0"/>
              <a:t>	</a:t>
            </a:r>
            <a:r>
              <a:rPr lang="en-US" sz="2000" dirty="0" smtClean="0"/>
              <a:t>= </a:t>
            </a:r>
            <a:r>
              <a:rPr lang="en-US" sz="2000" dirty="0"/>
              <a:t>2,333,333 + 3,914,164 </a:t>
            </a:r>
            <a:endParaRPr lang="en-US" sz="2000" dirty="0" smtClean="0"/>
          </a:p>
          <a:p>
            <a:pPr marL="266700" indent="0" fontAlgn="auto">
              <a:spcBef>
                <a:spcPts val="0"/>
              </a:spcBef>
              <a:buFont typeface="Arial"/>
              <a:buNone/>
              <a:tabLst>
                <a:tab pos="3048000" algn="l"/>
              </a:tabLst>
              <a:defRPr/>
            </a:pPr>
            <a:r>
              <a:rPr lang="en-US" sz="2000" dirty="0"/>
              <a:t>	</a:t>
            </a:r>
            <a:r>
              <a:rPr lang="en-US" sz="2000" dirty="0" smtClean="0"/>
              <a:t>= </a:t>
            </a:r>
            <a:r>
              <a:rPr lang="en-US" sz="2000" dirty="0"/>
              <a:t>€6,247,497</a:t>
            </a:r>
          </a:p>
        </p:txBody>
      </p:sp>
    </p:spTree>
  </p:cSld>
  <p:clrMapOvr>
    <a:masterClrMapping/>
  </p:clrMapOvr>
  <p:transition spd="slow">
    <p:strips/>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r>
              <a:rPr lang="en-US" smtClean="0"/>
              <a:t>Decisions Under Uncertainty</a:t>
            </a:r>
          </a:p>
        </p:txBody>
      </p:sp>
      <p:sp>
        <p:nvSpPr>
          <p:cNvPr id="80898" name="Content Placeholder 2"/>
          <p:cNvSpPr>
            <a:spLocks noGrp="1"/>
          </p:cNvSpPr>
          <p:nvPr>
            <p:ph idx="1"/>
          </p:nvPr>
        </p:nvSpPr>
        <p:spPr>
          <a:xfrm>
            <a:off x="457200" y="1417638"/>
            <a:ext cx="8229600" cy="4708525"/>
          </a:xfrm>
        </p:spPr>
        <p:txBody>
          <a:bodyPr/>
          <a:lstStyle/>
          <a:p>
            <a:pPr marL="514350" indent="-514350">
              <a:buSzPct val="100000"/>
              <a:buFont typeface="Arial" charset="0"/>
              <a:buAutoNum type="arabicPeriod"/>
            </a:pPr>
            <a:r>
              <a:rPr lang="en-US" smtClean="0"/>
              <a:t>Combine strategic planning and financial planning during global network design</a:t>
            </a:r>
          </a:p>
          <a:p>
            <a:pPr marL="514350" indent="-514350">
              <a:buSzPct val="100000"/>
              <a:buFont typeface="Arial" charset="0"/>
              <a:buAutoNum type="arabicPeriod"/>
            </a:pPr>
            <a:r>
              <a:rPr lang="en-US" smtClean="0"/>
              <a:t>Use multiple metrics to evaluate global supply chain networks</a:t>
            </a:r>
          </a:p>
          <a:p>
            <a:pPr marL="514350" indent="-514350">
              <a:buSzPct val="100000"/>
              <a:buFont typeface="Arial" charset="0"/>
              <a:buAutoNum type="arabicPeriod"/>
            </a:pPr>
            <a:r>
              <a:rPr lang="en-US" smtClean="0"/>
              <a:t>Use financial analysis as an input to decision making, not as the decision-making process</a:t>
            </a:r>
          </a:p>
          <a:p>
            <a:pPr marL="514350" indent="-514350">
              <a:buSzPct val="100000"/>
              <a:buFont typeface="Arial" charset="0"/>
              <a:buAutoNum type="arabicPeriod"/>
            </a:pPr>
            <a:r>
              <a:rPr lang="en-US" smtClean="0"/>
              <a:t>Use estimates along with sensitivity analysis</a:t>
            </a:r>
          </a:p>
        </p:txBody>
      </p:sp>
    </p:spTree>
  </p:cSld>
  <p:clrMapOvr>
    <a:masterClrMapping/>
  </p:clrMapOvr>
  <p:transition spd="slow">
    <p:pull dir="l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Summary of Learning Objectives</a:t>
            </a:r>
            <a:endParaRPr lang="en-US" dirty="0"/>
          </a:p>
        </p:txBody>
      </p:sp>
      <p:sp>
        <p:nvSpPr>
          <p:cNvPr id="81922" name="Content Placeholder 2"/>
          <p:cNvSpPr>
            <a:spLocks noGrp="1"/>
          </p:cNvSpPr>
          <p:nvPr>
            <p:ph idx="1"/>
          </p:nvPr>
        </p:nvSpPr>
        <p:spPr/>
        <p:txBody>
          <a:bodyPr/>
          <a:lstStyle/>
          <a:p>
            <a:pPr marL="514350" indent="-514350">
              <a:buSzPct val="100000"/>
              <a:buFont typeface="Arial" charset="0"/>
              <a:buAutoNum type="arabicPeriod"/>
            </a:pPr>
            <a:r>
              <a:rPr lang="en-US" sz="2800" smtClean="0"/>
              <a:t>Identify factors that need to be included in total cost when making global sourcing decisions</a:t>
            </a:r>
          </a:p>
          <a:p>
            <a:pPr marL="514350" indent="-514350">
              <a:buSzPct val="100000"/>
              <a:buFont typeface="Arial" charset="0"/>
              <a:buAutoNum type="arabicPeriod"/>
            </a:pPr>
            <a:r>
              <a:rPr lang="en-US" sz="2800" smtClean="0"/>
              <a:t>Define uncertainties that are particularly relevant when designing global supply chains</a:t>
            </a:r>
          </a:p>
          <a:p>
            <a:pPr marL="514350" indent="-514350">
              <a:buSzPct val="100000"/>
              <a:buFont typeface="Arial" charset="0"/>
              <a:buAutoNum type="arabicPeriod"/>
            </a:pPr>
            <a:r>
              <a:rPr lang="en-US" sz="2800" smtClean="0"/>
              <a:t>Explain different strategies that may be used to mitigate risk in global supply chains</a:t>
            </a:r>
          </a:p>
          <a:p>
            <a:pPr marL="514350" indent="-514350">
              <a:buSzPct val="100000"/>
              <a:buFont typeface="Arial" charset="0"/>
              <a:buAutoNum type="arabicPeriod"/>
            </a:pPr>
            <a:r>
              <a:rPr lang="en-US" sz="2800" smtClean="0"/>
              <a:t>Understand decision tree methodologies used to evaluate supply chain design decisions under uncertainty</a:t>
            </a:r>
          </a:p>
        </p:txBody>
      </p:sp>
    </p:spTree>
  </p:cSld>
  <p:clrMapOvr>
    <a:masterClrMapping/>
  </p:clrMapOvr>
  <p:transition spd="slow">
    <p:pull dir="lu"/>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2" name="Picture 4" descr="copyright"/>
          <p:cNvPicPr>
            <a:picLocks noChangeAspect="1" noChangeArrowheads="1"/>
          </p:cNvPicPr>
          <p:nvPr/>
        </p:nvPicPr>
        <p:blipFill>
          <a:blip r:embed="rId2"/>
          <a:srcRect/>
          <a:stretch>
            <a:fillRect/>
          </a:stretch>
        </p:blipFill>
        <p:spPr bwMode="auto">
          <a:xfrm>
            <a:off x="0" y="1673225"/>
            <a:ext cx="9144000" cy="2857500"/>
          </a:xfrm>
          <a:prstGeom prst="rect">
            <a:avLst/>
          </a:prstGeom>
          <a:noFill/>
          <a:ln w="9525">
            <a:noFill/>
            <a:miter lim="800000"/>
            <a:headEnd/>
            <a:tailEnd/>
          </a:ln>
        </p:spPr>
      </p:pic>
      <p:sp>
        <p:nvSpPr>
          <p:cNvPr id="94213" name="Rectangle 5"/>
          <p:cNvSpPr>
            <a:spLocks noChangeArrowheads="1"/>
          </p:cNvSpPr>
          <p:nvPr/>
        </p:nvSpPr>
        <p:spPr bwMode="auto">
          <a:xfrm>
            <a:off x="762000" y="4492625"/>
            <a:ext cx="8382000" cy="1069975"/>
          </a:xfrm>
          <a:prstGeom prst="rect">
            <a:avLst/>
          </a:prstGeom>
          <a:noFill/>
          <a:ln w="25400">
            <a:noFill/>
            <a:miter lim="800000"/>
            <a:headEnd/>
            <a:tailEnd/>
          </a:ln>
        </p:spPr>
        <p:txBody>
          <a:bodyPr anchor="ctr">
            <a:spAutoFit/>
          </a:bodyPr>
          <a:lstStyle/>
          <a:p>
            <a:pPr algn="ctr"/>
            <a:r>
              <a:rPr lang="en-US" sz="1600">
                <a:solidFill>
                  <a:srgbClr val="000000"/>
                </a:solidFill>
                <a:cs typeface="Times New Roman" pitchFamily="18" charset="0"/>
              </a:rPr>
              <a:t>All rights reserved. No part of this publication may be reproduced, stored in a retrieval system, or transmitted, in any form or by any means, electronic, mechanical, photocopying, recording, or otherwise, without the prior written permission of the publisher. </a:t>
            </a:r>
          </a:p>
          <a:p>
            <a:pPr algn="ctr"/>
            <a:r>
              <a:rPr lang="en-US" sz="1600">
                <a:solidFill>
                  <a:srgbClr val="000000"/>
                </a:solidFill>
                <a:cs typeface="Times New Roman" pitchFamily="18" charset="0"/>
              </a:rPr>
              <a:t>Printed in the United States of America.</a:t>
            </a:r>
          </a:p>
        </p:txBody>
      </p:sp>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TotalTime>
  <Words>3700</Words>
  <Application>Microsoft Office PowerPoint</Application>
  <PresentationFormat>On-screen Show (4:3)</PresentationFormat>
  <Paragraphs>955</Paragraphs>
  <Slides>66</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74" baseType="lpstr">
      <vt:lpstr>ＭＳ Ｐゴシック</vt:lpstr>
      <vt:lpstr>Arial</vt:lpstr>
      <vt:lpstr>Copperplate Gothic Bold</vt:lpstr>
      <vt:lpstr>Helvetica</vt:lpstr>
      <vt:lpstr>Monotype Sorts</vt:lpstr>
      <vt:lpstr>Times New Roman</vt:lpstr>
      <vt:lpstr>1_Office Theme</vt:lpstr>
      <vt:lpstr>Equation</vt:lpstr>
      <vt:lpstr>Designing Global Supply Chain Networks</vt:lpstr>
      <vt:lpstr>Learning Objectives</vt:lpstr>
      <vt:lpstr>Impact of Globalization on Supply Chain Networks</vt:lpstr>
      <vt:lpstr>Impact of Globalization on Supply Chain Networks</vt:lpstr>
      <vt:lpstr>The Offshoring Decision: Total Cost</vt:lpstr>
      <vt:lpstr>The Offshoring Decision: Total Cost</vt:lpstr>
      <vt:lpstr>The Offshoring Decision: Total Cost</vt:lpstr>
      <vt:lpstr>The Offshoring Decision: Total Cost</vt:lpstr>
      <vt:lpstr>The Offshoring Decision: Total Cost</vt:lpstr>
      <vt:lpstr>Risk Management In  Global Supply Chains</vt:lpstr>
      <vt:lpstr>Risk Management In  Global Supply Chains</vt:lpstr>
      <vt:lpstr>Risk Management In  Global Supply Chains</vt:lpstr>
      <vt:lpstr>Risk Management In  Global Supply Chains</vt:lpstr>
      <vt:lpstr>Risk Management In  Global Supply Chains</vt:lpstr>
      <vt:lpstr>Risk Management In  Global Supply Chains</vt:lpstr>
      <vt:lpstr>Flexibility, Chaining, and Containment</vt:lpstr>
      <vt:lpstr>Flexibility, Chaining, and Containment</vt:lpstr>
      <vt:lpstr>Flexibility, Chaining, and Containment</vt:lpstr>
      <vt:lpstr>Discounted Cash Flow Analysis</vt:lpstr>
      <vt:lpstr>Discounted Cash Flow Analysis</vt:lpstr>
      <vt:lpstr>Trips Logistics Example</vt:lpstr>
      <vt:lpstr>Trips Logistics Example</vt:lpstr>
      <vt:lpstr>Trips Logistics Example</vt:lpstr>
      <vt:lpstr>Using Decision Trees</vt:lpstr>
      <vt:lpstr>Using Decision Trees</vt:lpstr>
      <vt:lpstr>Basics of Decision Tree Analysis</vt:lpstr>
      <vt:lpstr>Decision Tree Methodology</vt:lpstr>
      <vt:lpstr>Decision Tree – Trips Logistics</vt:lpstr>
      <vt:lpstr>Decision Tree – Trips Logistics</vt:lpstr>
      <vt:lpstr>Decision Tree</vt:lpstr>
      <vt:lpstr>Decision Tree – Trips Logistics</vt:lpstr>
      <vt:lpstr>Decision Tree – Trips Logistics</vt:lpstr>
      <vt:lpstr>Decision Tree – Trips Logistics</vt:lpstr>
      <vt:lpstr>Decision Tree – Trips Logistics</vt:lpstr>
      <vt:lpstr>Decision Tree – Trips Logistics</vt:lpstr>
      <vt:lpstr>Decision Tree – Trips Logistics</vt:lpstr>
      <vt:lpstr>Decision Tree – Trips Logistics</vt:lpstr>
      <vt:lpstr>Decision Tree – Trips Logistics</vt:lpstr>
      <vt:lpstr>Decision Tree – Trips Logistics</vt:lpstr>
      <vt:lpstr>Decision Tree – Trips Logistics</vt:lpstr>
      <vt:lpstr>Decision Tree – Trips Logistics</vt:lpstr>
      <vt:lpstr>Decision Tree – Trips Logistics</vt:lpstr>
      <vt:lpstr>Decision Tree – Trips Logistics</vt:lpstr>
      <vt:lpstr>Decision Tree – Trips Logistics</vt:lpstr>
      <vt:lpstr>Onshore or Offshore</vt:lpstr>
      <vt:lpstr>D-Solar Decision</vt:lpstr>
      <vt:lpstr>D-Solar Decision</vt:lpstr>
      <vt:lpstr>D-Solar Decision</vt:lpstr>
      <vt:lpstr>Decision Tree</vt:lpstr>
      <vt:lpstr>D-Solar Decision</vt:lpstr>
      <vt:lpstr>D-Solar Decision</vt:lpstr>
      <vt:lpstr>D-Solar Decision</vt:lpstr>
      <vt:lpstr>D-Solar Decision</vt:lpstr>
      <vt:lpstr>D-Solar Decision</vt:lpstr>
      <vt:lpstr>D-Solar Decision</vt:lpstr>
      <vt:lpstr>D-Solar Decision</vt:lpstr>
      <vt:lpstr>D-Solar Decision</vt:lpstr>
      <vt:lpstr>D-Solar Decision</vt:lpstr>
      <vt:lpstr>D-Solar Decision</vt:lpstr>
      <vt:lpstr>D-Solar Decision</vt:lpstr>
      <vt:lpstr>D-Solar Decision</vt:lpstr>
      <vt:lpstr>D-Solar Decision</vt:lpstr>
      <vt:lpstr>D-Solar Decision</vt:lpstr>
      <vt:lpstr>Decisions Under Uncertainty</vt:lpstr>
      <vt:lpstr>Summary of Learning Objectives</vt:lpstr>
      <vt:lpstr>PowerPoint Presentation</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Chopra and Meindl PPts</dc:title>
  <dc:subject>Chapter 6 - Designing Global Supply Chain Networks</dc:subject>
  <dc:creator>Jeff Heyl</dc:creator>
  <cp:keywords/>
  <dc:description/>
  <cp:lastModifiedBy>Jaryono Angga Widagdo</cp:lastModifiedBy>
  <cp:revision>19</cp:revision>
  <dcterms:created xsi:type="dcterms:W3CDTF">2012-01-08T09:40:37Z</dcterms:created>
  <dcterms:modified xsi:type="dcterms:W3CDTF">2018-11-08T02:58:08Z</dcterms:modified>
  <cp:category/>
</cp:coreProperties>
</file>