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8" autoAdjust="0"/>
    <p:restoredTop sz="99676" autoAdjust="0"/>
  </p:normalViewPr>
  <p:slideViewPr>
    <p:cSldViewPr snapToGrid="0" snapToObjects="1">
      <p:cViewPr varScale="1">
        <p:scale>
          <a:sx n="43" d="100"/>
          <a:sy n="43" d="100"/>
        </p:scale>
        <p:origin x="124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6515864-FF91-469E-9F05-305565237DB5}" type="datetimeFigureOut">
              <a:rPr lang="en-US"/>
              <a:pPr>
                <a:defRPr/>
              </a:pPr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FEB54F-F894-4A54-9188-038F80893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42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50FD8FB1-A8C8-4C6F-902B-397869BF4C54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0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904248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82EFFDEE-D9EA-48CF-8853-D76899843FAE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25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12699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5A247A60-D073-4CC3-928D-35A24FCDC8EF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988875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1DFB0107-E1A2-44B8-BC5E-07B04793E40D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71231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9C4A3F1-D33E-45C3-BC10-B0BF6D14617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1F2C273-9F5B-4D80-8AC9-EFFCD3325548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6A21EF7F-9C9C-4E2F-9485-6A151DC57C6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7-</a:t>
            </a:r>
            <a:fld id="{D0D7BB6B-73F3-4BB1-A9DD-33C1109B2E9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2254FC24-6DE7-4FE6-A592-4880A643C58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B7262D8-79EB-45BF-95A7-5116719EC86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6FBA95C5-F1E1-4302-A168-6F4E451CAE8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13314E68-9B26-4178-AC85-BFD12EDEFF0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D83F6760-9AC7-4C5B-A352-202AFA432FE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DF94405-7256-46E8-941C-00AD6671A5B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75C7DEEB-59D5-43ED-8FE8-2651DBC2759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390AB998-7148-4B07-AFE2-3B29E622CC6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DF4D51B1-C273-4C39-AC3D-FE16D5F1537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F743496A-3166-49D8-A744-08CB6184B41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1A681EED-C9D6-4F7F-91BB-BA68ECB0181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81000" y="1600200"/>
            <a:ext cx="8305800" cy="47244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BC761CF-E065-4F9E-B004-82E0A62D79F2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1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35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32.emf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e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33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6005513" y="985838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15362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Demand Forecasting</a:t>
            </a:r>
            <a:b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</a:b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in a Supply Chain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5050" y="1676400"/>
            <a:ext cx="7727950" cy="4114800"/>
          </a:xfrm>
        </p:spPr>
        <p:txBody>
          <a:bodyPr rtlCol="0">
            <a:normAutofit fontScale="92500" lnSpcReduction="10000"/>
          </a:bodyPr>
          <a:lstStyle/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Understand the role of forecasting for both an enterprise and a supply </a:t>
            </a:r>
            <a:r>
              <a:rPr lang="en-US" dirty="0" smtClean="0"/>
              <a:t>chain.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Identify </a:t>
            </a:r>
            <a:r>
              <a:rPr lang="en-US" dirty="0"/>
              <a:t>the components of a demand </a:t>
            </a:r>
            <a:r>
              <a:rPr lang="en-US" dirty="0" smtClean="0"/>
              <a:t>forecast.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Forecast </a:t>
            </a:r>
            <a:r>
              <a:rPr lang="en-US" dirty="0"/>
              <a:t>demand in a supply chain given historical demand data using time-series </a:t>
            </a:r>
            <a:r>
              <a:rPr lang="en-US" dirty="0" smtClean="0"/>
              <a:t>methodologies.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 smtClean="0"/>
              <a:t>Analyze </a:t>
            </a:r>
            <a:r>
              <a:rPr lang="en-US" dirty="0"/>
              <a:t>demand forecasts to estimate forecast error.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Role of Forecasting 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1701800"/>
            <a:ext cx="7727950" cy="4660900"/>
          </a:xfrm>
        </p:spPr>
        <p:txBody>
          <a:bodyPr/>
          <a:lstStyle/>
          <a:p>
            <a:r>
              <a:rPr lang="en-US" sz="2800" smtClean="0"/>
              <a:t>The basis for all planning decisions in a supply chain</a:t>
            </a:r>
          </a:p>
          <a:p>
            <a:r>
              <a:rPr lang="en-US" sz="2800" smtClean="0"/>
              <a:t>Used for both push and pull processes</a:t>
            </a:r>
          </a:p>
          <a:p>
            <a:pPr lvl="1"/>
            <a:r>
              <a:rPr lang="en-US" sz="2400" smtClean="0"/>
              <a:t>Production scheduling, inventory, aggregate planning</a:t>
            </a:r>
          </a:p>
          <a:p>
            <a:pPr lvl="1"/>
            <a:r>
              <a:rPr lang="en-US" sz="2400" smtClean="0"/>
              <a:t>Sales force allocation, promotions, new production introduction</a:t>
            </a:r>
          </a:p>
          <a:p>
            <a:pPr lvl="1"/>
            <a:r>
              <a:rPr lang="en-US" sz="2400" smtClean="0"/>
              <a:t>Plant/equipment investment, budgetary planning</a:t>
            </a:r>
          </a:p>
          <a:p>
            <a:pPr lvl="1"/>
            <a:r>
              <a:rPr lang="en-US" sz="2400" smtClean="0"/>
              <a:t>Workforce planning, hiring, layoffs</a:t>
            </a:r>
          </a:p>
          <a:p>
            <a:r>
              <a:rPr lang="en-US" sz="2800" smtClean="0"/>
              <a:t>All of these decisions are interrelated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Characteristics of Forecasts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Forecasts are always inaccurate and should thus include both the expected value of the forecast and a measure of forecast error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Long-term forecasts are usually less accurate than short-term forecasts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Aggregate forecasts are usually more accurate than disaggregate forecasts</a:t>
            </a:r>
          </a:p>
          <a:p>
            <a:pPr marL="457200" indent="-457200">
              <a:buSzPct val="100000"/>
              <a:buFont typeface="Arial" charset="0"/>
              <a:buAutoNum type="arabicPeriod"/>
            </a:pPr>
            <a:r>
              <a:rPr lang="en-US" sz="2400" smtClean="0"/>
              <a:t>In general, the farther up the supply chain a company is, the greater is the distortion of information it receives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 and Methods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762500"/>
          </a:xfrm>
        </p:spPr>
        <p:txBody>
          <a:bodyPr/>
          <a:lstStyle/>
          <a:p>
            <a:r>
              <a:rPr lang="en-US" sz="2800" smtClean="0"/>
              <a:t>Companies must identify the factors that influence future demand and then ascertain the relationship between these factors and future demand</a:t>
            </a:r>
          </a:p>
          <a:p>
            <a:pPr lvl="1"/>
            <a:r>
              <a:rPr lang="en-US" sz="2400" smtClean="0"/>
              <a:t>Past demand</a:t>
            </a:r>
          </a:p>
          <a:p>
            <a:pPr lvl="1"/>
            <a:r>
              <a:rPr lang="en-US" sz="2400" smtClean="0"/>
              <a:t>Lead time of product replenishment</a:t>
            </a:r>
          </a:p>
          <a:p>
            <a:pPr lvl="1"/>
            <a:r>
              <a:rPr lang="en-US" sz="2400" smtClean="0"/>
              <a:t>Planned advertising or marketing efforts</a:t>
            </a:r>
          </a:p>
          <a:p>
            <a:pPr lvl="1"/>
            <a:r>
              <a:rPr lang="en-US" sz="2400" smtClean="0"/>
              <a:t>Planned price discounts</a:t>
            </a:r>
          </a:p>
          <a:p>
            <a:pPr lvl="1"/>
            <a:r>
              <a:rPr lang="en-US" sz="2400" smtClean="0"/>
              <a:t>State of the economy</a:t>
            </a:r>
          </a:p>
          <a:p>
            <a:pPr lvl="1"/>
            <a:r>
              <a:rPr lang="en-US" sz="2400" smtClean="0"/>
              <a:t>Actions that competitors have taken</a:t>
            </a:r>
            <a:endParaRPr lang="en-US" sz="2400" b="1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 and Methods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7638"/>
            <a:ext cx="7727950" cy="5059362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Qualitative</a:t>
            </a:r>
          </a:p>
          <a:p>
            <a:pPr lvl="1"/>
            <a:r>
              <a:rPr lang="en-US" sz="2400" smtClean="0"/>
              <a:t>Primarily subjective</a:t>
            </a:r>
          </a:p>
          <a:p>
            <a:pPr lvl="1"/>
            <a:r>
              <a:rPr lang="en-US" sz="2400" smtClean="0"/>
              <a:t>Rely on judgment</a:t>
            </a:r>
          </a:p>
          <a:p>
            <a:pPr marL="514350" indent="-514350">
              <a:buSzPct val="100000"/>
              <a:buFont typeface="Arial" charset="0"/>
              <a:buAutoNum type="arabicPeriod" startAt="2"/>
            </a:pPr>
            <a:r>
              <a:rPr lang="en-US" sz="2800" smtClean="0"/>
              <a:t>Time Series</a:t>
            </a:r>
          </a:p>
          <a:p>
            <a:pPr lvl="1"/>
            <a:r>
              <a:rPr lang="en-US" sz="2400" smtClean="0"/>
              <a:t>Use historical demand only</a:t>
            </a:r>
          </a:p>
          <a:p>
            <a:pPr lvl="1"/>
            <a:r>
              <a:rPr lang="en-US" sz="2400" smtClean="0"/>
              <a:t>Best with stable demand</a:t>
            </a:r>
          </a:p>
          <a:p>
            <a:pPr marL="514350" indent="-514350">
              <a:buSzPct val="100000"/>
              <a:buFont typeface="Arial" charset="0"/>
              <a:buAutoNum type="arabicPeriod" startAt="3"/>
            </a:pPr>
            <a:r>
              <a:rPr lang="en-US" sz="2800" smtClean="0"/>
              <a:t>Causal</a:t>
            </a:r>
          </a:p>
          <a:p>
            <a:pPr lvl="1"/>
            <a:r>
              <a:rPr lang="en-US" sz="2400" smtClean="0"/>
              <a:t>Relationship between demand and some other factor</a:t>
            </a:r>
          </a:p>
          <a:p>
            <a:pPr marL="514350" indent="-514350">
              <a:buSzPct val="100000"/>
              <a:buFont typeface="Arial" charset="0"/>
              <a:buAutoNum type="arabicPeriod" startAt="4"/>
            </a:pPr>
            <a:r>
              <a:rPr lang="en-US" sz="2800" smtClean="0"/>
              <a:t>Simulation</a:t>
            </a:r>
          </a:p>
          <a:p>
            <a:pPr lvl="1"/>
            <a:r>
              <a:rPr lang="en-US" sz="2400" smtClean="0"/>
              <a:t>Imitate consumer choices that give rise to demand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 of an Observation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2000" cy="1066800"/>
          </a:xfrm>
        </p:spPr>
        <p:txBody>
          <a:bodyPr/>
          <a:lstStyle/>
          <a:p>
            <a:pPr marL="533400" indent="0">
              <a:buFont typeface="Monotype Sorts"/>
              <a:buNone/>
              <a:tabLst>
                <a:tab pos="3949700" algn="l"/>
              </a:tabLst>
            </a:pPr>
            <a:r>
              <a:rPr lang="en-US" sz="2400" smtClean="0"/>
              <a:t>Observed demand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mtClean="0"/>
              <a:t>) =	systematic component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mtClean="0"/>
              <a:t>) </a:t>
            </a:r>
          </a:p>
          <a:p>
            <a:pPr marL="533400" indent="0">
              <a:buFont typeface="Monotype Sorts"/>
              <a:buNone/>
              <a:tabLst>
                <a:tab pos="3949700" algn="l"/>
              </a:tabLst>
            </a:pPr>
            <a:r>
              <a:rPr lang="en-US" sz="2400" smtClean="0"/>
              <a:t>	+ random component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smtClean="0"/>
              <a:t>)</a:t>
            </a:r>
          </a:p>
        </p:txBody>
      </p:sp>
      <p:sp>
        <p:nvSpPr>
          <p:cNvPr id="25612" name="Rectangle 11"/>
          <p:cNvSpPr>
            <a:spLocks noChangeArrowheads="1"/>
          </p:cNvSpPr>
          <p:nvPr/>
        </p:nvSpPr>
        <p:spPr bwMode="auto">
          <a:xfrm>
            <a:off x="609600" y="2705100"/>
            <a:ext cx="807720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Systematic component – expected value of demand</a:t>
            </a: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Level</a:t>
            </a:r>
            <a:r>
              <a:rPr lang="en-US" sz="2400">
                <a:solidFill>
                  <a:srgbClr val="000000"/>
                </a:solidFill>
              </a:rPr>
              <a:t> (current deseasonalized demand)</a:t>
            </a:r>
            <a:endParaRPr lang="en-US" sz="2400" b="1" i="1">
              <a:solidFill>
                <a:srgbClr val="000000"/>
              </a:solidFill>
            </a:endParaRP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Trend</a:t>
            </a:r>
            <a:r>
              <a:rPr lang="en-US" sz="2400">
                <a:solidFill>
                  <a:srgbClr val="000000"/>
                </a:solidFill>
              </a:rPr>
              <a:t> (growth or decline in demand)</a:t>
            </a:r>
            <a:endParaRPr lang="en-US" sz="2400" b="1" i="1">
              <a:solidFill>
                <a:srgbClr val="000000"/>
              </a:solidFill>
            </a:endParaRP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Seasonality</a:t>
            </a:r>
            <a:r>
              <a:rPr lang="en-US" sz="2400">
                <a:solidFill>
                  <a:srgbClr val="000000"/>
                </a:solidFill>
              </a:rPr>
              <a:t> (predictable seasonal fluctuation)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Random component – part of forecast that deviates from systematic component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Forecast error – difference between forecast and actual demand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Basic Approach</a:t>
            </a:r>
          </a:p>
        </p:txBody>
      </p:sp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660400" y="1727200"/>
            <a:ext cx="7861300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the objective of forecasting.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Integrate demand planning and forecasting throughout the supply chain.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the major factors that influence the demand forecast.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Forecast at the appropriate level of aggregation.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Establish performance and error measures for the forecast.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Time-Series Forecasting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Three ways to calculate </a:t>
            </a:r>
            <a:r>
              <a:rPr lang="en-US" dirty="0"/>
              <a:t>the systematic </a:t>
            </a:r>
            <a:r>
              <a:rPr lang="en-US" dirty="0" smtClean="0"/>
              <a:t>component</a:t>
            </a:r>
            <a:endParaRPr lang="en-US" dirty="0"/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 smtClean="0"/>
              <a:t>Multiplicative</a:t>
            </a:r>
          </a:p>
          <a:p>
            <a:pPr marL="457200" lvl="1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i="1" dirty="0" smtClean="0">
                <a:latin typeface="Times New Roman"/>
                <a:cs typeface="Times New Roman"/>
              </a:rPr>
              <a:t>S</a:t>
            </a:r>
            <a:r>
              <a:rPr lang="en-US" dirty="0" smtClean="0"/>
              <a:t> = level x trend x seasonal factor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 smtClean="0"/>
              <a:t>Additive</a:t>
            </a:r>
          </a:p>
          <a:p>
            <a:pPr marL="457200" lvl="1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i="1" dirty="0" smtClean="0">
                <a:latin typeface="Times New Roman"/>
                <a:cs typeface="Times New Roman"/>
              </a:rPr>
              <a:t>S</a:t>
            </a:r>
            <a:r>
              <a:rPr lang="en-US" dirty="0" smtClean="0"/>
              <a:t> = </a:t>
            </a:r>
            <a:r>
              <a:rPr lang="en-US" dirty="0"/>
              <a:t>level + trend + seasonal </a:t>
            </a:r>
            <a:r>
              <a:rPr lang="en-US" dirty="0" smtClean="0"/>
              <a:t>factor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 smtClean="0"/>
              <a:t>Mixed</a:t>
            </a:r>
          </a:p>
          <a:p>
            <a:pPr marL="457200" lvl="1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i="1" dirty="0" smtClean="0">
                <a:latin typeface="Times New Roman"/>
                <a:cs typeface="Times New Roman"/>
              </a:rPr>
              <a:t>S</a:t>
            </a:r>
            <a:r>
              <a:rPr lang="en-US" dirty="0" smtClean="0"/>
              <a:t> = </a:t>
            </a:r>
            <a:r>
              <a:rPr lang="en-US" dirty="0"/>
              <a:t>(level + trend</a:t>
            </a:r>
            <a:r>
              <a:rPr lang="en-US" dirty="0" smtClean="0"/>
              <a:t>) x seasonal </a:t>
            </a:r>
            <a:r>
              <a:rPr lang="en-US" dirty="0"/>
              <a:t>factor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Static Methods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819150" y="1822450"/>
          <a:ext cx="7505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7497000" imgH="329040" progId="Equation.3">
                  <p:embed/>
                </p:oleObj>
              </mc:Choice>
              <mc:Fallback>
                <p:oleObj name="Equation" r:id="rId3" imgW="7497000" imgH="329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822450"/>
                        <a:ext cx="75057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041650" y="2578100"/>
          <a:ext cx="3060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5" imgW="3044520" imgH="493560" progId="Equation.3">
                  <p:embed/>
                </p:oleObj>
              </mc:Choice>
              <mc:Fallback>
                <p:oleObj name="Equation" r:id="rId5" imgW="3044520" imgH="493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2578100"/>
                        <a:ext cx="30607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19150" y="3517900"/>
            <a:ext cx="6997700" cy="2570163"/>
            <a:chOff x="819150" y="3517900"/>
            <a:chExt cx="6998234" cy="2569696"/>
          </a:xfrm>
        </p:grpSpPr>
        <p:sp>
          <p:nvSpPr>
            <p:cNvPr id="1029" name="TextBox 6"/>
            <p:cNvSpPr txBox="1">
              <a:spLocks noChangeArrowheads="1"/>
            </p:cNvSpPr>
            <p:nvPr/>
          </p:nvSpPr>
          <p:spPr bwMode="auto">
            <a:xfrm>
              <a:off x="819150" y="3517900"/>
              <a:ext cx="103576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where</a:t>
              </a:r>
            </a:p>
          </p:txBody>
        </p:sp>
        <p:sp>
          <p:nvSpPr>
            <p:cNvPr id="1030" name="TextBox 7"/>
            <p:cNvSpPr txBox="1">
              <a:spLocks noChangeArrowheads="1"/>
            </p:cNvSpPr>
            <p:nvPr/>
          </p:nvSpPr>
          <p:spPr bwMode="auto">
            <a:xfrm>
              <a:off x="1333500" y="4148604"/>
              <a:ext cx="6483884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400"/>
                <a:t>	=	estimate of level at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 = 0 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estimate of trend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estimate of seasonal factor for Period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actual demand observed in Period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forecast of demand for Period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Tahoe Salt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1397000"/>
          <a:ext cx="6096000" cy="4821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Year</a:t>
                      </a:r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Quarter</a:t>
                      </a:r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Period, </a:t>
                      </a:r>
                      <a:r>
                        <a:rPr lang="en-US" b="1" i="1" dirty="0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b="1" i="1" dirty="0">
                        <a:latin typeface="Times New Roman"/>
                        <a:cs typeface="Times New Roman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Demand, </a:t>
                      </a:r>
                      <a:r>
                        <a:rPr lang="en-US" b="1" i="1" dirty="0" err="1" smtClean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b="1" i="1" baseline="-25000" dirty="0" err="1" smtClean="0">
                          <a:latin typeface="Times New Roman"/>
                          <a:cs typeface="Times New Roman"/>
                        </a:rPr>
                        <a:t>t</a:t>
                      </a:r>
                      <a:endParaRPr lang="en-US" b="1" i="1" dirty="0">
                        <a:latin typeface="Times New Roman"/>
                        <a:cs typeface="Times New Roman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8,000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23,000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34,000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23,000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38,000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32,000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41,000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92900" y="62738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7-1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Tahoe Salt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94550" y="50927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725" y="2133600"/>
            <a:ext cx="744537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1104900"/>
          </a:xfrm>
        </p:spPr>
        <p:txBody>
          <a:bodyPr lIns="92075" tIns="46038" rIns="92075" bIns="46038"/>
          <a:lstStyle/>
          <a:p>
            <a:r>
              <a:rPr lang="en-US" smtClean="0"/>
              <a:t>Estimate Level and Trend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575300" y="1357313"/>
            <a:ext cx="31448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Periodicity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4,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/>
              <a:t> = 3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990600" y="2012950"/>
          <a:ext cx="7162800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4" imgW="7149600" imgH="2157480" progId="Equation.3">
                  <p:embed/>
                </p:oleObj>
              </mc:Choice>
              <mc:Fallback>
                <p:oleObj name="Equation" r:id="rId4" imgW="7149600" imgH="2157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12950"/>
                        <a:ext cx="7162800" cy="217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720850" y="4349750"/>
            <a:ext cx="5245100" cy="1943100"/>
            <a:chOff x="1720850" y="4273550"/>
            <a:chExt cx="5245100" cy="1943100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1720850" y="4273550"/>
            <a:ext cx="5245100" cy="977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6" imgW="5229360" imgH="969120" progId="Equation.3">
                    <p:embed/>
                  </p:oleObj>
                </mc:Choice>
                <mc:Fallback>
                  <p:oleObj name="Equation" r:id="rId6" imgW="5229360" imgH="9691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0850" y="4273550"/>
                          <a:ext cx="5245100" cy="977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2101850" y="5340350"/>
            <a:ext cx="2654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Equation" r:id="rId8" imgW="2642040" imgH="868320" progId="Equation.3">
                    <p:embed/>
                  </p:oleObj>
                </mc:Choice>
                <mc:Fallback>
                  <p:oleObj name="Equation" r:id="rId8" imgW="2642040" imgH="8683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1850" y="5340350"/>
                          <a:ext cx="2654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1333500"/>
            <a:ext cx="69088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Tahoe Salt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59600" y="61722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Tahoe Salt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94550" y="45974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7-3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77900" y="5049838"/>
            <a:ext cx="7359650" cy="1243012"/>
            <a:chOff x="978681" y="5050542"/>
            <a:chExt cx="7358305" cy="1242308"/>
          </a:xfrm>
        </p:grpSpPr>
        <p:sp>
          <p:nvSpPr>
            <p:cNvPr id="3078" name="TextBox 5"/>
            <p:cNvSpPr txBox="1">
              <a:spLocks noChangeArrowheads="1"/>
            </p:cNvSpPr>
            <p:nvPr/>
          </p:nvSpPr>
          <p:spPr bwMode="auto">
            <a:xfrm>
              <a:off x="978681" y="5050542"/>
              <a:ext cx="7358305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 linear relationship exists between the deseasonalized demand and time based on the change in demand over time</a:t>
              </a:r>
            </a:p>
          </p:txBody>
        </p:sp>
        <p:graphicFrame>
          <p:nvGraphicFramePr>
            <p:cNvPr id="3073" name="Object 1"/>
            <p:cNvGraphicFramePr>
              <a:graphicFrameLocks noChangeAspect="1"/>
            </p:cNvGraphicFramePr>
            <p:nvPr/>
          </p:nvGraphicFramePr>
          <p:xfrm>
            <a:off x="3917950" y="5848350"/>
            <a:ext cx="13081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3" imgW="1298160" imgH="429480" progId="Equation.3">
                    <p:embed/>
                  </p:oleObj>
                </mc:Choice>
                <mc:Fallback>
                  <p:oleObj name="Equation" r:id="rId3" imgW="1298160" imgH="42948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7950" y="5848350"/>
                          <a:ext cx="13081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80" name="Picture 8" descr="FG_07_0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5988" y="1887538"/>
            <a:ext cx="7421562" cy="27797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FG_07_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9575" y="1379538"/>
            <a:ext cx="6256338" cy="4678362"/>
          </a:xfrm>
          <a:prstGeom prst="rect">
            <a:avLst/>
          </a:prstGeom>
          <a:noFill/>
        </p:spPr>
      </p:pic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Estimating Seasonal Factors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7219950" y="1747838"/>
          <a:ext cx="952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4" imgW="941400" imgH="877680" progId="Equation.3">
                  <p:embed/>
                </p:oleObj>
              </mc:Choice>
              <mc:Fallback>
                <p:oleObj name="Equation" r:id="rId4" imgW="941400" imgH="8776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9950" y="1747838"/>
                        <a:ext cx="9525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661150" y="6057900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Estimating Seasonal Factors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3816350" y="1354138"/>
          <a:ext cx="15113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3" imgW="1499400" imgH="1261440" progId="Equation.3">
                  <p:embed/>
                </p:oleObj>
              </mc:Choice>
              <mc:Fallback>
                <p:oleObj name="Equation" r:id="rId3" imgW="1499400" imgH="12614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1354138"/>
                        <a:ext cx="15113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758950" y="2787650"/>
          <a:ext cx="56261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5" imgW="5613480" imgH="1599840" progId="Equation.3">
                  <p:embed/>
                </p:oleObj>
              </mc:Choice>
              <mc:Fallback>
                <p:oleObj name="Equation" r:id="rId5" imgW="5613480" imgH="1599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2787650"/>
                        <a:ext cx="5626100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733550" y="4629150"/>
          <a:ext cx="56769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7" imgW="5668560" imgH="1599840" progId="Equation.3">
                  <p:embed/>
                </p:oleObj>
              </mc:Choice>
              <mc:Fallback>
                <p:oleObj name="Equation" r:id="rId7" imgW="5668560" imgH="1599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4629150"/>
                        <a:ext cx="5676900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Adaptive Forecasting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622800"/>
          </a:xfrm>
        </p:spPr>
        <p:txBody>
          <a:bodyPr/>
          <a:lstStyle/>
          <a:p>
            <a:r>
              <a:rPr lang="en-US" smtClean="0"/>
              <a:t>The estimates of level, trend, and seasonality are adjusted after each demand observation</a:t>
            </a:r>
          </a:p>
          <a:p>
            <a:r>
              <a:rPr lang="en-US" smtClean="0"/>
              <a:t>Estimates incorporate all new data that are observed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Adaptive Forecasting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3473450" y="1766888"/>
          <a:ext cx="2197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3" imgW="2184840" imgH="429480" progId="Equation.3">
                  <p:embed/>
                </p:oleObj>
              </mc:Choice>
              <mc:Fallback>
                <p:oleObj name="Equation" r:id="rId3" imgW="2184840" imgH="429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1766888"/>
                        <a:ext cx="21971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57300" y="2349500"/>
            <a:ext cx="6045200" cy="3292475"/>
            <a:chOff x="1257300" y="2349500"/>
            <a:chExt cx="6045200" cy="3291890"/>
          </a:xfrm>
        </p:grpSpPr>
        <p:sp>
          <p:nvSpPr>
            <p:cNvPr id="6148" name="TextBox 2"/>
            <p:cNvSpPr txBox="1">
              <a:spLocks noChangeArrowheads="1"/>
            </p:cNvSpPr>
            <p:nvPr/>
          </p:nvSpPr>
          <p:spPr bwMode="auto">
            <a:xfrm>
              <a:off x="1257300" y="2349500"/>
              <a:ext cx="8960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where</a:t>
              </a:r>
            </a:p>
          </p:txBody>
        </p:sp>
        <p:sp>
          <p:nvSpPr>
            <p:cNvPr id="6149" name="TextBox 3"/>
            <p:cNvSpPr txBox="1">
              <a:spLocks noChangeArrowheads="1"/>
            </p:cNvSpPr>
            <p:nvPr/>
          </p:nvSpPr>
          <p:spPr bwMode="auto">
            <a:xfrm>
              <a:off x="1854200" y="3009900"/>
              <a:ext cx="5448300" cy="263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level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trend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seasonal factor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forecast of demand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(made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1 or earlier)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actual demand observed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= forecast error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in Adaptive Forecasting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511300"/>
            <a:ext cx="7924800" cy="4876800"/>
          </a:xfrm>
        </p:spPr>
        <p:txBody>
          <a:bodyPr/>
          <a:lstStyle/>
          <a:p>
            <a:r>
              <a:rPr lang="en-US" sz="2800" smtClean="0"/>
              <a:t>Initialize</a:t>
            </a:r>
          </a:p>
          <a:p>
            <a:pPr lvl="1"/>
            <a:r>
              <a:rPr lang="en-US" sz="2400" smtClean="0"/>
              <a:t>Compute initial estimates of level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0</a:t>
            </a:r>
            <a:r>
              <a:rPr lang="en-US" sz="2400" smtClean="0"/>
              <a:t>), trend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0</a:t>
            </a:r>
            <a:r>
              <a:rPr lang="en-US" sz="2400" smtClean="0"/>
              <a:t>), and seasonal factors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</a:t>
            </a:r>
            <a:r>
              <a:rPr lang="en-US" sz="2400" smtClean="0"/>
              <a:t>,…,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smtClean="0"/>
              <a:t>)</a:t>
            </a:r>
          </a:p>
          <a:p>
            <a:r>
              <a:rPr lang="en-US" sz="2800" smtClean="0"/>
              <a:t>Forecast</a:t>
            </a:r>
          </a:p>
          <a:p>
            <a:pPr lvl="1"/>
            <a:r>
              <a:rPr lang="en-US" sz="2400" smtClean="0"/>
              <a:t>Forecast demand for period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smtClean="0"/>
              <a:t> + </a:t>
            </a:r>
            <a:r>
              <a:rPr lang="en-US" sz="2400" smtClean="0"/>
              <a:t>1 </a:t>
            </a:r>
          </a:p>
          <a:p>
            <a:r>
              <a:rPr lang="en-US" smtClean="0"/>
              <a:t>Estimate error</a:t>
            </a:r>
          </a:p>
          <a:p>
            <a:pPr lvl="1"/>
            <a:r>
              <a:rPr lang="en-US" sz="2400" smtClean="0"/>
              <a:t>Compute error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 smtClean="0"/>
              <a:t>+1</a:t>
            </a:r>
            <a:r>
              <a:rPr lang="en-US" sz="2400" smtClean="0"/>
              <a:t> =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 smtClean="0"/>
              <a:t>+1</a:t>
            </a:r>
            <a:r>
              <a:rPr lang="en-US" sz="2400" smtClean="0"/>
              <a:t> –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 smtClean="0"/>
              <a:t>+1</a:t>
            </a:r>
            <a:r>
              <a:rPr lang="en-US" sz="2400" smtClean="0"/>
              <a:t> </a:t>
            </a:r>
          </a:p>
          <a:p>
            <a:r>
              <a:rPr lang="en-US" sz="2800" smtClean="0"/>
              <a:t>Modify estimates</a:t>
            </a:r>
          </a:p>
          <a:p>
            <a:pPr lvl="1"/>
            <a:r>
              <a:rPr lang="en-US" sz="2400" smtClean="0"/>
              <a:t>Modify the estimates of level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+1</a:t>
            </a:r>
            <a:r>
              <a:rPr lang="en-US" sz="2400" smtClean="0"/>
              <a:t>), trend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+1</a:t>
            </a:r>
            <a:r>
              <a:rPr lang="en-US" sz="2400" smtClean="0"/>
              <a:t>), and seasonal factor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 smtClean="0"/>
              <a:t>+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smtClean="0"/>
              <a:t>+1</a:t>
            </a:r>
            <a:r>
              <a:rPr lang="en-US" sz="2400" smtClean="0"/>
              <a:t>), given the error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+1</a:t>
            </a:r>
            <a:endParaRPr lang="en-US" sz="24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Moving Average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9400"/>
            <a:ext cx="8229600" cy="48006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/>
              <a:t>Used when demand has no observable trend or seasonality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Systematic component of demand = level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/>
              <a:t>The level in period </a:t>
            </a:r>
            <a:r>
              <a:rPr lang="en-US" sz="2400" i="1" dirty="0">
                <a:latin typeface="Times New Roman"/>
                <a:cs typeface="Times New Roman"/>
              </a:rPr>
              <a:t>t</a:t>
            </a:r>
            <a:r>
              <a:rPr lang="en-US" sz="2400" dirty="0"/>
              <a:t> is the average demand over the last </a:t>
            </a:r>
            <a:r>
              <a:rPr lang="en-US" sz="2400" i="1" dirty="0">
                <a:latin typeface="Times New Roman"/>
                <a:cs typeface="Times New Roman"/>
              </a:rPr>
              <a:t>N</a:t>
            </a:r>
            <a:r>
              <a:rPr lang="en-US" sz="2400" dirty="0"/>
              <a:t> periods 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buFont typeface="Monotype Sorts" charset="0"/>
              <a:buNone/>
              <a:tabLst>
                <a:tab pos="990600" algn="l"/>
              </a:tabLst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	L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t</a:t>
            </a:r>
            <a:r>
              <a:rPr lang="en-US" sz="2400" dirty="0" smtClean="0"/>
              <a:t> </a:t>
            </a:r>
            <a:r>
              <a:rPr lang="en-US" sz="2400" dirty="0"/>
              <a:t>= 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/>
              <a:t>-1</a:t>
            </a:r>
            <a:r>
              <a:rPr lang="en-US" sz="2400" dirty="0"/>
              <a:t> + …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/>
              <a:t>–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baseline="-25000" dirty="0" err="1"/>
              <a:t>+1</a:t>
            </a:r>
            <a:r>
              <a:rPr lang="en-US" sz="2400" dirty="0"/>
              <a:t>) / </a:t>
            </a:r>
            <a:r>
              <a:rPr lang="en-US" sz="2400" dirty="0">
                <a:latin typeface="Times New Roman"/>
                <a:cs typeface="Times New Roman"/>
              </a:rPr>
              <a:t>N</a:t>
            </a:r>
          </a:p>
          <a:p>
            <a:pPr marL="0" indent="0" fontAlgn="auto">
              <a:spcBef>
                <a:spcPts val="0"/>
              </a:spcBef>
              <a:buFont typeface="Monotype Sorts" charset="0"/>
              <a:buNone/>
              <a:tabLst>
                <a:tab pos="990600" algn="l"/>
              </a:tabLst>
              <a:defRPr/>
            </a:pPr>
            <a:r>
              <a:rPr lang="en-US" sz="2400" i="1" dirty="0" smtClean="0">
                <a:latin typeface="Times New Roman"/>
                <a:cs typeface="Times New Roman"/>
              </a:rPr>
              <a:t>	</a:t>
            </a:r>
            <a:r>
              <a:rPr lang="en-US" sz="2400" i="1" dirty="0" err="1" smtClean="0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i="1" baseline="-25000" dirty="0">
                <a:latin typeface="Times New Roman"/>
                <a:cs typeface="Times New Roman"/>
              </a:rPr>
              <a:t>t</a:t>
            </a:r>
            <a:r>
              <a:rPr lang="en-US" sz="2400" dirty="0"/>
              <a:t>   and   </a:t>
            </a: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i="1" baseline="-25000" dirty="0">
                <a:latin typeface="Times New Roman"/>
                <a:cs typeface="Times New Roman"/>
              </a:rPr>
              <a:t>t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  <a:endParaRPr lang="en-US" sz="24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 smtClean="0"/>
              <a:t>After </a:t>
            </a:r>
            <a:r>
              <a:rPr lang="en-US" sz="2400" dirty="0"/>
              <a:t>observing the demand for period </a:t>
            </a:r>
            <a:r>
              <a:rPr lang="en-US" sz="2400" i="1" dirty="0" smtClean="0">
                <a:latin typeface="Times New Roman"/>
                <a:cs typeface="Times New Roman"/>
              </a:rPr>
              <a:t>t </a:t>
            </a:r>
            <a:r>
              <a:rPr lang="en-US" sz="2400" dirty="0" smtClean="0"/>
              <a:t>+ 1</a:t>
            </a:r>
            <a:r>
              <a:rPr lang="en-US" sz="2400" dirty="0"/>
              <a:t>, revise the </a:t>
            </a:r>
            <a:r>
              <a:rPr lang="en-US" sz="2400" dirty="0" smtClean="0"/>
              <a:t>estimates</a:t>
            </a:r>
            <a:endParaRPr lang="en-US" sz="2400" dirty="0"/>
          </a:p>
          <a:p>
            <a:pPr algn="ctr" fontAlgn="auto">
              <a:spcBef>
                <a:spcPts val="0"/>
              </a:spcBef>
              <a:buFont typeface="Monotype Sorts" charset="0"/>
              <a:buNone/>
              <a:defRPr/>
            </a:pP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= 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dirty="0"/>
              <a:t> + …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-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baseline="-25000" dirty="0" err="1"/>
              <a:t>+2</a:t>
            </a:r>
            <a:r>
              <a:rPr lang="en-US" sz="2400" dirty="0"/>
              <a:t>) / </a:t>
            </a:r>
            <a:r>
              <a:rPr lang="en-US" sz="2400" i="1" dirty="0">
                <a:latin typeface="Times New Roman"/>
                <a:cs typeface="Times New Roman"/>
              </a:rPr>
              <a:t>N,    </a:t>
            </a: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+2</a:t>
            </a:r>
            <a:r>
              <a:rPr lang="en-US" sz="2400" dirty="0"/>
              <a:t> = 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</a:t>
            </a:r>
            <a:r>
              <a:rPr lang="en-US" sz="2400" baseline="-25000" dirty="0" err="1" smtClean="0"/>
              <a:t>1</a:t>
            </a:r>
            <a:endParaRPr lang="en-US" sz="24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Moving Average Example</a:t>
            </a:r>
          </a:p>
        </p:txBody>
      </p:sp>
      <p:sp>
        <p:nvSpPr>
          <p:cNvPr id="4710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supermarket has experienced weekly demand of milk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smtClean="0"/>
              <a:t>1</a:t>
            </a:r>
            <a:r>
              <a:rPr lang="en-US" i="1" smtClean="0"/>
              <a:t> = </a:t>
            </a:r>
            <a:r>
              <a:rPr lang="en-US" smtClean="0"/>
              <a:t>120,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smtClean="0"/>
              <a:t>2</a:t>
            </a:r>
            <a:r>
              <a:rPr lang="en-US" i="1" smtClean="0"/>
              <a:t> = </a:t>
            </a:r>
            <a:r>
              <a:rPr lang="en-US" smtClean="0"/>
              <a:t>127,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smtClean="0"/>
              <a:t>3</a:t>
            </a:r>
            <a:r>
              <a:rPr lang="en-US" i="1" smtClean="0"/>
              <a:t> = </a:t>
            </a:r>
            <a:r>
              <a:rPr lang="en-US" smtClean="0"/>
              <a:t>114, and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 smtClean="0"/>
              <a:t>4</a:t>
            </a:r>
            <a:r>
              <a:rPr lang="en-US" i="1" smtClean="0"/>
              <a:t> = </a:t>
            </a:r>
            <a:r>
              <a:rPr lang="en-US" smtClean="0"/>
              <a:t>122 gallons over the past four weeks</a:t>
            </a:r>
          </a:p>
          <a:p>
            <a:pPr lvl="1"/>
            <a:r>
              <a:rPr lang="en-US" smtClean="0"/>
              <a:t>Forecast demand for Period 5 using a four-period moving average</a:t>
            </a:r>
          </a:p>
          <a:p>
            <a:pPr lvl="1"/>
            <a:r>
              <a:rPr lang="en-US" smtClean="0"/>
              <a:t>What is the forecast error if demand in Period 5 turns out to be 125 gallons?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Moving Average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31900" y="1282700"/>
            <a:ext cx="7366000" cy="5210175"/>
          </a:xfrm>
        </p:spPr>
        <p:txBody>
          <a:bodyPr rtlCol="0">
            <a:normAutofit fontScale="925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2600" i="1" dirty="0" smtClean="0">
                <a:latin typeface="Times New Roman"/>
                <a:cs typeface="Times New Roman"/>
              </a:rPr>
              <a:t>	</a:t>
            </a:r>
            <a:r>
              <a:rPr lang="en-US" sz="2600" i="1" dirty="0" err="1" smtClean="0">
                <a:latin typeface="Times New Roman"/>
                <a:cs typeface="Times New Roman"/>
              </a:rPr>
              <a:t>L</a:t>
            </a:r>
            <a:r>
              <a:rPr lang="en-US" sz="2600" baseline="-25000" dirty="0" err="1" smtClean="0">
                <a:cs typeface="Times New Roman"/>
              </a:rPr>
              <a:t>4</a:t>
            </a:r>
            <a:r>
              <a:rPr lang="en-US" sz="2600" i="1" dirty="0" smtClean="0">
                <a:cs typeface="Times New Roman"/>
              </a:rPr>
              <a:t>	= </a:t>
            </a: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r>
              <a:rPr lang="en-US" sz="2600" dirty="0" smtClean="0">
                <a:cs typeface="Times New Roman"/>
              </a:rPr>
              <a:t>(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4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3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2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1</a:t>
            </a:r>
            <a:r>
              <a:rPr lang="en-US" sz="2600" dirty="0" smtClean="0"/>
              <a:t>)/4</a:t>
            </a:r>
            <a:r>
              <a:rPr lang="en-US" sz="2600" i="1" dirty="0" smtClean="0"/>
              <a:t> 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2600" i="1" dirty="0" smtClean="0"/>
              <a:t>		= </a:t>
            </a:r>
            <a:r>
              <a:rPr lang="en-US" sz="2600" dirty="0" smtClean="0"/>
              <a:t>(122 + 114 + 127 + 120)/4 = 120.75</a:t>
            </a:r>
            <a:endParaRPr lang="en-US" sz="1700" dirty="0" smtClean="0"/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endParaRPr lang="en-US" sz="1600" dirty="0" smtClean="0"/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3000" dirty="0" smtClean="0"/>
              <a:t>Forecast </a:t>
            </a:r>
            <a:r>
              <a:rPr lang="en-US" sz="3000" dirty="0"/>
              <a:t>demand for Period </a:t>
            </a:r>
            <a:r>
              <a:rPr lang="en-US" sz="3000" dirty="0" smtClean="0"/>
              <a:t>5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2600" i="1" dirty="0" smtClean="0">
                <a:latin typeface="Times New Roman"/>
                <a:cs typeface="Times New Roman"/>
              </a:rPr>
              <a:t>	</a:t>
            </a:r>
            <a:r>
              <a:rPr lang="en-US" sz="2600" i="1" dirty="0" err="1" smtClean="0">
                <a:latin typeface="Times New Roman"/>
                <a:cs typeface="Times New Roman"/>
              </a:rPr>
              <a:t>F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= </a:t>
            </a:r>
            <a:r>
              <a:rPr lang="en-US" sz="2600" i="1" dirty="0" err="1" smtClean="0">
                <a:latin typeface="Times New Roman"/>
                <a:cs typeface="Times New Roman"/>
              </a:rPr>
              <a:t>L</a:t>
            </a:r>
            <a:r>
              <a:rPr lang="en-US" sz="2600" baseline="-25000" dirty="0" err="1" smtClean="0"/>
              <a:t>4</a:t>
            </a:r>
            <a:r>
              <a:rPr lang="en-US" sz="2600" dirty="0" smtClean="0"/>
              <a:t> = 120.75 gallons</a:t>
            </a:r>
            <a:endParaRPr lang="en-US" sz="1700" dirty="0" smtClean="0"/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Font typeface="Arial"/>
              <a:buNone/>
              <a:defRPr/>
            </a:pPr>
            <a:endParaRPr lang="en-US" sz="1600" dirty="0" smtClean="0"/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3000" dirty="0" smtClean="0"/>
              <a:t>Error </a:t>
            </a:r>
            <a:r>
              <a:rPr lang="en-US" sz="3000" dirty="0"/>
              <a:t>if demand in Period 5 =</a:t>
            </a:r>
            <a:r>
              <a:rPr lang="en-US" sz="3000" dirty="0" smtClean="0"/>
              <a:t> </a:t>
            </a:r>
            <a:r>
              <a:rPr lang="en-US" sz="3000" dirty="0"/>
              <a:t>125 </a:t>
            </a:r>
            <a:r>
              <a:rPr lang="en-US" sz="3000" dirty="0" smtClean="0"/>
              <a:t>gallons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2600" i="1" dirty="0" smtClean="0">
                <a:latin typeface="Times New Roman"/>
                <a:cs typeface="Times New Roman"/>
              </a:rPr>
              <a:t>	</a:t>
            </a:r>
            <a:r>
              <a:rPr lang="en-US" sz="2600" i="1" dirty="0" err="1" smtClean="0">
                <a:latin typeface="Times New Roman"/>
                <a:cs typeface="Times New Roman"/>
              </a:rPr>
              <a:t>E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= </a:t>
            </a:r>
            <a:r>
              <a:rPr lang="en-US" sz="2600" i="1" dirty="0" err="1" smtClean="0">
                <a:latin typeface="Times New Roman"/>
                <a:cs typeface="Times New Roman"/>
              </a:rPr>
              <a:t>F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–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= 125</a:t>
            </a:r>
            <a:r>
              <a:rPr lang="en-US" sz="2600" dirty="0"/>
              <a:t> </a:t>
            </a:r>
            <a:r>
              <a:rPr lang="en-US" sz="2600" dirty="0" smtClean="0"/>
              <a:t>– 120.75 = 4.25</a:t>
            </a:r>
            <a:endParaRPr lang="en-US" sz="1700" dirty="0" smtClean="0"/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endParaRPr lang="en-US" sz="1600" dirty="0" smtClean="0"/>
          </a:p>
          <a:p>
            <a:pPr marL="342900" lvl="1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/>
              <a:buChar char="•"/>
              <a:defRPr/>
            </a:pPr>
            <a:r>
              <a:rPr lang="en-US" sz="3000" dirty="0" smtClean="0"/>
              <a:t>Revised demand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2600" dirty="0" smtClean="0">
                <a:latin typeface="Times New Roman"/>
                <a:cs typeface="Times New Roman"/>
              </a:rPr>
              <a:t>	</a:t>
            </a:r>
            <a:r>
              <a:rPr lang="en-US" sz="2600" i="1" dirty="0" err="1" smtClean="0">
                <a:latin typeface="Times New Roman"/>
                <a:cs typeface="Times New Roman"/>
              </a:rPr>
              <a:t>L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= (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5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4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3</a:t>
            </a:r>
            <a:r>
              <a:rPr lang="en-US" sz="2600" dirty="0" smtClean="0"/>
              <a:t> + </a:t>
            </a:r>
            <a:r>
              <a:rPr lang="en-US" sz="2600" i="1" dirty="0" err="1" smtClean="0">
                <a:latin typeface="Times New Roman"/>
                <a:cs typeface="Times New Roman"/>
              </a:rPr>
              <a:t>D</a:t>
            </a:r>
            <a:r>
              <a:rPr lang="en-US" sz="2600" baseline="-25000" dirty="0" err="1" smtClean="0"/>
              <a:t>2</a:t>
            </a:r>
            <a:r>
              <a:rPr lang="en-US" sz="2600" dirty="0" smtClean="0"/>
              <a:t>)/4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2600" dirty="0" smtClean="0"/>
              <a:t>		= (125 + 122 + 114 + 127)/4 = 122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Simple Exponential Smoothing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1612900"/>
            <a:ext cx="7950200" cy="4114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dirty="0"/>
              <a:t>Used when demand has no observable trend or seasonality</a:t>
            </a:r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800" dirty="0"/>
              <a:t>Systematic component of demand = level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dirty="0"/>
              <a:t>Initial estimate of level, </a:t>
            </a:r>
            <a:r>
              <a:rPr lang="en-US" i="1" dirty="0" err="1">
                <a:latin typeface="Times New Roman"/>
                <a:cs typeface="Times New Roman"/>
              </a:rPr>
              <a:t>L</a:t>
            </a:r>
            <a:r>
              <a:rPr lang="en-US" baseline="-25000" dirty="0" err="1"/>
              <a:t>0</a:t>
            </a:r>
            <a:r>
              <a:rPr lang="en-US" dirty="0"/>
              <a:t>, assumed to be the average of all historical </a:t>
            </a:r>
            <a:r>
              <a:rPr lang="en-US" dirty="0" smtClean="0"/>
              <a:t>data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Simple Exponential Smoothing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850900" y="3619500"/>
            <a:ext cx="7397750" cy="1200150"/>
            <a:chOff x="850900" y="3619500"/>
            <a:chExt cx="7397750" cy="1200328"/>
          </a:xfrm>
        </p:grpSpPr>
        <p:graphicFrame>
          <p:nvGraphicFramePr>
            <p:cNvPr id="7169" name="Object 1"/>
            <p:cNvGraphicFramePr>
              <a:graphicFrameLocks noChangeAspect="1"/>
            </p:cNvGraphicFramePr>
            <p:nvPr/>
          </p:nvGraphicFramePr>
          <p:xfrm>
            <a:off x="5086350" y="3979334"/>
            <a:ext cx="31623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Equation" r:id="rId3" imgW="3153960" imgH="493560" progId="Equation.3">
                    <p:embed/>
                  </p:oleObj>
                </mc:Choice>
                <mc:Fallback>
                  <p:oleObj name="Equation" r:id="rId3" imgW="3153960" imgH="49356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6350" y="3979334"/>
                          <a:ext cx="31623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1" name="TextBox 7"/>
            <p:cNvSpPr txBox="1">
              <a:spLocks noChangeArrowheads="1"/>
            </p:cNvSpPr>
            <p:nvPr/>
          </p:nvSpPr>
          <p:spPr bwMode="auto">
            <a:xfrm>
              <a:off x="850900" y="3619500"/>
              <a:ext cx="30480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Revised forecast using smoothing constant   0 &lt; </a:t>
              </a:r>
              <a:r>
                <a:rPr lang="en-US" sz="2400" i="1">
                  <a:latin typeface="Symbol" pitchFamily="18" charset="2"/>
                </a:rPr>
                <a:t>a</a:t>
              </a:r>
              <a:r>
                <a:rPr lang="en-US" sz="2400"/>
                <a:t> &lt; 1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850900" y="1524000"/>
            <a:ext cx="7397750" cy="1016000"/>
            <a:chOff x="850900" y="1524000"/>
            <a:chExt cx="7397750" cy="1016000"/>
          </a:xfrm>
        </p:grpSpPr>
        <p:graphicFrame>
          <p:nvGraphicFramePr>
            <p:cNvPr id="7170" name="Object 2"/>
            <p:cNvGraphicFramePr>
              <a:graphicFrameLocks noChangeAspect="1"/>
            </p:cNvGraphicFramePr>
            <p:nvPr/>
          </p:nvGraphicFramePr>
          <p:xfrm>
            <a:off x="6483350" y="1524000"/>
            <a:ext cx="1765300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8" name="Equation" r:id="rId5" imgW="1755360" imgH="1005480" progId="Equation.3">
                    <p:embed/>
                  </p:oleObj>
                </mc:Choice>
                <mc:Fallback>
                  <p:oleObj name="Equation" r:id="rId5" imgW="1755360" imgH="1005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3350" y="1524000"/>
                          <a:ext cx="1765300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0" name="TextBox 9"/>
            <p:cNvSpPr txBox="1">
              <a:spLocks noChangeArrowheads="1"/>
            </p:cNvSpPr>
            <p:nvPr/>
          </p:nvSpPr>
          <p:spPr bwMode="auto">
            <a:xfrm>
              <a:off x="850900" y="1722735"/>
              <a:ext cx="416751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Given data for Periods 1 to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850900" y="2989263"/>
            <a:ext cx="7397750" cy="523875"/>
            <a:chOff x="850900" y="2988501"/>
            <a:chExt cx="7397750" cy="525166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4730750" y="3005667"/>
            <a:ext cx="35179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9" name="Equation" r:id="rId7" imgW="3501360" imgH="493560" progId="Equation.3">
                    <p:embed/>
                  </p:oleObj>
                </mc:Choice>
                <mc:Fallback>
                  <p:oleObj name="Equation" r:id="rId7" imgW="3501360" imgH="49356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0750" y="3005667"/>
                          <a:ext cx="35179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9" name="TextBox 10"/>
            <p:cNvSpPr txBox="1">
              <a:spLocks noChangeArrowheads="1"/>
            </p:cNvSpPr>
            <p:nvPr/>
          </p:nvSpPr>
          <p:spPr bwMode="auto">
            <a:xfrm>
              <a:off x="850900" y="2988501"/>
              <a:ext cx="23912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Current forecast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850900" y="4953000"/>
            <a:ext cx="7397750" cy="1028700"/>
            <a:chOff x="850900" y="4953000"/>
            <a:chExt cx="7397750" cy="1028700"/>
          </a:xfrm>
        </p:grpSpPr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3155950" y="4953000"/>
            <a:ext cx="50927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0" name="Equation" r:id="rId9" imgW="5083200" imgH="1014840" progId="Equation.3">
                    <p:embed/>
                  </p:oleObj>
                </mc:Choice>
                <mc:Fallback>
                  <p:oleObj name="Equation" r:id="rId9" imgW="5083200" imgH="10148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5950" y="4953000"/>
                          <a:ext cx="5092700" cy="1028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8" name="TextBox 13"/>
            <p:cNvSpPr txBox="1">
              <a:spLocks noChangeArrowheads="1"/>
            </p:cNvSpPr>
            <p:nvPr/>
          </p:nvSpPr>
          <p:spPr bwMode="auto">
            <a:xfrm>
              <a:off x="850900" y="5286969"/>
              <a:ext cx="8688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Thus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Simple Exponential Smoothing</a:t>
            </a:r>
          </a:p>
        </p:txBody>
      </p:sp>
      <p:sp>
        <p:nvSpPr>
          <p:cNvPr id="8198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47700"/>
          </a:xfrm>
        </p:spPr>
        <p:txBody>
          <a:bodyPr/>
          <a:lstStyle/>
          <a:p>
            <a:r>
              <a:rPr lang="en-US" smtClean="0"/>
              <a:t>Supermarket data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2941638" y="2247900"/>
          <a:ext cx="33401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3327840" imgH="1005480" progId="Equation.3">
                  <p:embed/>
                </p:oleObj>
              </mc:Choice>
              <mc:Fallback>
                <p:oleObj name="Equation" r:id="rId3" imgW="3327840" imgH="1005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638" y="2247900"/>
                        <a:ext cx="33401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392488" y="3568700"/>
          <a:ext cx="2438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5" imgW="2422800" imgH="493560" progId="Equation.3">
                  <p:embed/>
                </p:oleObj>
              </mc:Choice>
              <mc:Fallback>
                <p:oleObj name="Equation" r:id="rId5" imgW="2422800" imgH="493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3568700"/>
                        <a:ext cx="24384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98625" y="4383088"/>
            <a:ext cx="5824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aseline="-25000"/>
              <a:t>1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</a:t>
            </a:r>
            <a:r>
              <a:rPr lang="en-US" sz="2800"/>
              <a:t> –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/>
              <a:t>1</a:t>
            </a:r>
            <a:r>
              <a:rPr lang="en-US" sz="2800"/>
              <a:t> = 120.75 –120 = 0.75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833563" y="5211763"/>
            <a:ext cx="5556250" cy="914400"/>
            <a:chOff x="1771650" y="5211763"/>
            <a:chExt cx="5556250" cy="914400"/>
          </a:xfrm>
        </p:grpSpPr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1771650" y="5211763"/>
            <a:ext cx="28321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3" name="Equation" r:id="rId7" imgW="2815920" imgH="493560" progId="Equation.3">
                    <p:embed/>
                  </p:oleObj>
                </mc:Choice>
                <mc:Fallback>
                  <p:oleObj name="Equation" r:id="rId7" imgW="2815920" imgH="49356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1650" y="5211763"/>
                          <a:ext cx="28321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96" name="Object 4"/>
            <p:cNvGraphicFramePr>
              <a:graphicFrameLocks noChangeAspect="1"/>
            </p:cNvGraphicFramePr>
            <p:nvPr/>
          </p:nvGraphicFramePr>
          <p:xfrm>
            <a:off x="2159000" y="5795963"/>
            <a:ext cx="51689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4" name="Equation" r:id="rId9" imgW="5156280" imgH="319680" progId="Equation.3">
                    <p:embed/>
                  </p:oleObj>
                </mc:Choice>
                <mc:Fallback>
                  <p:oleObj name="Equation" r:id="rId9" imgW="5156280" imgH="3196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9000" y="5795963"/>
                          <a:ext cx="516890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828800"/>
            <a:ext cx="7848600" cy="4114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Appropriate when the demand is assumed to have a level and trend in the systematic component of demand but no </a:t>
            </a:r>
            <a:r>
              <a:rPr lang="en-US" dirty="0" smtClean="0"/>
              <a:t>seasonality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/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Systematic component of demand = level + trend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689100"/>
            <a:ext cx="7696200" cy="4521200"/>
          </a:xfrm>
        </p:spPr>
        <p:txBody>
          <a:bodyPr/>
          <a:lstStyle/>
          <a:p>
            <a:r>
              <a:rPr lang="en-US" sz="2800" smtClean="0"/>
              <a:t>Obtain initial estimate of level and trend by running a linear regression</a:t>
            </a:r>
          </a:p>
          <a:p>
            <a:pPr algn="ctr">
              <a:buFont typeface="Monotype Sorts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sz="2800" smtClean="0"/>
              <a:t> +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algn="ctr">
              <a:buFont typeface="Monotype Sorts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0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smtClean="0">
                <a:cs typeface="Times New Roman" pitchFamily="18" charset="0"/>
              </a:rPr>
              <a:t>, 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0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r>
              <a:rPr lang="en-US" sz="2800" smtClean="0"/>
              <a:t>In Period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/>
              <a:t>, the forecast for future periods is</a:t>
            </a:r>
          </a:p>
          <a:p>
            <a:pPr algn="ctr">
              <a:buFont typeface="Monotype Sorts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+1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/>
              <a:t> +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smtClean="0">
                <a:cs typeface="Times New Roman" pitchFamily="18" charset="0"/>
              </a:rPr>
              <a:t> and  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+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/>
              <a:t> +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smtClean="0">
                <a:cs typeface="Times New Roman" pitchFamily="18" charset="0"/>
              </a:rPr>
              <a:t>Revised estimates for Period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algn="ctr">
              <a:buFont typeface="Monotype Sorts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>
                <a:cs typeface="Times New Roman" pitchFamily="18" charset="0"/>
              </a:rPr>
              <a:t>+1</a:t>
            </a:r>
            <a:r>
              <a:rPr lang="en-US" sz="2800" smtClean="0">
                <a:cs typeface="Times New Roman" pitchFamily="18" charset="0"/>
              </a:rPr>
              <a:t> = </a:t>
            </a:r>
            <a:r>
              <a:rPr lang="en-US" sz="28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a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>
                <a:cs typeface="Times New Roman" pitchFamily="18" charset="0"/>
              </a:rPr>
              <a:t>+1</a:t>
            </a:r>
            <a:r>
              <a:rPr lang="en-US" sz="2800" smtClean="0">
                <a:cs typeface="Times New Roman" pitchFamily="18" charset="0"/>
              </a:rPr>
              <a:t> + (1 – </a:t>
            </a:r>
            <a:r>
              <a:rPr lang="en-US" sz="28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a</a:t>
            </a:r>
            <a:r>
              <a:rPr lang="en-US" sz="2800" smtClean="0">
                <a:cs typeface="Times New Roman" pitchFamily="18" charset="0"/>
              </a:rPr>
              <a:t>)(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>
                <a:cs typeface="Times New Roman" pitchFamily="18" charset="0"/>
              </a:rPr>
              <a:t> +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>
                <a:cs typeface="Times New Roman" pitchFamily="18" charset="0"/>
              </a:rPr>
              <a:t>)</a:t>
            </a:r>
          </a:p>
          <a:p>
            <a:pPr algn="ctr">
              <a:buFont typeface="Monotype Sorts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>
                <a:cs typeface="Times New Roman" pitchFamily="18" charset="0"/>
              </a:rPr>
              <a:t>+1</a:t>
            </a:r>
            <a:r>
              <a:rPr lang="en-US" sz="2800" smtClean="0">
                <a:cs typeface="Times New Roman" pitchFamily="18" charset="0"/>
              </a:rPr>
              <a:t> = </a:t>
            </a:r>
            <a:r>
              <a:rPr lang="en-US" sz="28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b</a:t>
            </a:r>
            <a:r>
              <a:rPr lang="en-US" sz="2800" smtClean="0">
                <a:cs typeface="Times New Roman" pitchFamily="18" charset="0"/>
              </a:rPr>
              <a:t>(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>
                <a:cs typeface="Times New Roman" pitchFamily="18" charset="0"/>
              </a:rPr>
              <a:t>+1</a:t>
            </a:r>
            <a:r>
              <a:rPr lang="en-US" sz="2800" smtClean="0">
                <a:cs typeface="Times New Roman" pitchFamily="18" charset="0"/>
              </a:rPr>
              <a:t> –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smtClean="0">
                <a:cs typeface="Times New Roman" pitchFamily="18" charset="0"/>
              </a:rPr>
              <a:t>) + (1 – </a:t>
            </a:r>
            <a:r>
              <a:rPr lang="en-US" sz="28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b</a:t>
            </a:r>
            <a:r>
              <a:rPr lang="en-US" sz="2800" smtClean="0">
                <a:cs typeface="Times New Roman" pitchFamily="18" charset="0"/>
              </a:rPr>
              <a:t>)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800" i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4700" y="1752600"/>
            <a:ext cx="76073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MP3 player demand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err="1" smtClean="0">
                <a:latin typeface="Times New Roman"/>
                <a:cs typeface="Times New Roman"/>
              </a:rPr>
              <a:t>D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= </a:t>
            </a:r>
            <a:r>
              <a:rPr lang="en-US" sz="2800" dirty="0"/>
              <a:t>8,415,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2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dirty="0"/>
              <a:t>8,732,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3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dirty="0"/>
              <a:t>9,014, </a:t>
            </a:r>
            <a:endParaRPr lang="en-US" sz="2800" dirty="0" smtClean="0"/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err="1" smtClean="0">
                <a:latin typeface="Times New Roman"/>
                <a:cs typeface="Times New Roman"/>
              </a:rPr>
              <a:t>D</a:t>
            </a:r>
            <a:r>
              <a:rPr lang="en-US" sz="2800" baseline="-25000" dirty="0" err="1" smtClean="0"/>
              <a:t>4</a:t>
            </a:r>
            <a:r>
              <a:rPr lang="en-US" sz="2800" dirty="0" smtClean="0"/>
              <a:t> = </a:t>
            </a:r>
            <a:r>
              <a:rPr lang="en-US" sz="2800" dirty="0"/>
              <a:t>9,808,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5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dirty="0"/>
              <a:t>10,413</a:t>
            </a:r>
            <a:r>
              <a:rPr lang="en-US" sz="2800" dirty="0" smtClean="0"/>
              <a:t>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6</a:t>
            </a:r>
            <a:r>
              <a:rPr lang="en-US" sz="2800" dirty="0"/>
              <a:t> </a:t>
            </a:r>
            <a:r>
              <a:rPr lang="en-US" sz="2800" dirty="0" smtClean="0"/>
              <a:t>= 11,961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smtClean="0">
                <a:latin typeface="Symbol" charset="2"/>
                <a:cs typeface="Symbol" charset="2"/>
              </a:rPr>
              <a:t>a</a:t>
            </a:r>
            <a:r>
              <a:rPr lang="en-US" sz="2800" dirty="0" smtClean="0"/>
              <a:t> = 0.1, </a:t>
            </a:r>
            <a:r>
              <a:rPr lang="en-US" sz="2800" i="1" dirty="0" smtClean="0">
                <a:latin typeface="Symbol" charset="2"/>
                <a:cs typeface="Symbol" charset="2"/>
              </a:rPr>
              <a:t>b</a:t>
            </a:r>
            <a:r>
              <a:rPr lang="en-US" sz="2800" dirty="0" smtClean="0"/>
              <a:t> = 0.2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Using regression analysis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= 7,367 and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= </a:t>
            </a:r>
            <a:r>
              <a:rPr lang="en-US" sz="2800" dirty="0" smtClean="0"/>
              <a:t>673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Forecast for Period 1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1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 + 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 = 7,367 + 673 = 8,040</a:t>
            </a:r>
            <a:endParaRPr lang="en-US" sz="28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4700" y="1752600"/>
            <a:ext cx="7607300" cy="48514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Revised estimate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smtClean="0">
                <a:latin typeface="Times New Roman"/>
                <a:cs typeface="Times New Roman"/>
              </a:rPr>
              <a:t>	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	= </a:t>
            </a:r>
            <a:r>
              <a:rPr lang="en-US" sz="2800" i="1" dirty="0" err="1" smtClean="0">
                <a:latin typeface="Symbol" charset="2"/>
                <a:cs typeface="Symbol" charset="2"/>
              </a:rPr>
              <a:t>a</a:t>
            </a:r>
            <a:r>
              <a:rPr lang="en-US" sz="2800" i="1" dirty="0" err="1" smtClean="0">
                <a:latin typeface="Times New Roman"/>
                <a:cs typeface="Times New Roman"/>
              </a:rPr>
              <a:t>D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+ (1 – </a:t>
            </a:r>
            <a:r>
              <a:rPr lang="en-US" sz="2800" i="1" dirty="0" smtClean="0">
                <a:latin typeface="Symbol" charset="2"/>
                <a:cs typeface="Symbol" charset="2"/>
              </a:rPr>
              <a:t>a</a:t>
            </a:r>
            <a:r>
              <a:rPr lang="en-US" sz="2800" dirty="0" smtClean="0"/>
              <a:t>)(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 + </a:t>
            </a:r>
            <a:r>
              <a:rPr lang="en-US" sz="2800" i="1" dirty="0" err="1" smtClean="0"/>
              <a:t>T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)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dirty="0" smtClean="0"/>
              <a:t>		= 0.1 </a:t>
            </a:r>
            <a:r>
              <a:rPr lang="en-US" sz="2800" dirty="0"/>
              <a:t>x</a:t>
            </a:r>
            <a:r>
              <a:rPr lang="en-US" sz="2800" dirty="0" smtClean="0"/>
              <a:t> 8,415 + 0.9 </a:t>
            </a:r>
            <a:r>
              <a:rPr lang="en-US" sz="2800" dirty="0"/>
              <a:t>x</a:t>
            </a:r>
            <a:r>
              <a:rPr lang="en-US" sz="2800" dirty="0" smtClean="0"/>
              <a:t> 8,040 = 8,078</a:t>
            </a:r>
            <a:endParaRPr lang="en-US" sz="2800" dirty="0"/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smtClean="0">
                <a:latin typeface="Times New Roman"/>
                <a:cs typeface="Times New Roman"/>
              </a:rPr>
              <a:t>	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	= </a:t>
            </a:r>
            <a:r>
              <a:rPr lang="en-US" sz="2800" i="1" dirty="0" smtClean="0">
                <a:latin typeface="Symbol" charset="2"/>
                <a:cs typeface="Symbol" charset="2"/>
              </a:rPr>
              <a:t>b</a:t>
            </a:r>
            <a:r>
              <a:rPr lang="en-US" sz="2800" dirty="0" smtClean="0"/>
              <a:t>(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– 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) </a:t>
            </a:r>
            <a:r>
              <a:rPr lang="en-US" sz="2800" dirty="0"/>
              <a:t>+ </a:t>
            </a:r>
            <a:r>
              <a:rPr lang="en-US" sz="2800" dirty="0" smtClean="0"/>
              <a:t>(1 – </a:t>
            </a:r>
            <a:r>
              <a:rPr lang="en-US" sz="2800" i="1" dirty="0" smtClean="0">
                <a:latin typeface="Symbol" charset="2"/>
                <a:cs typeface="Symbol" charset="2"/>
              </a:rPr>
              <a:t>b</a:t>
            </a:r>
            <a:r>
              <a:rPr lang="en-US" sz="2800" dirty="0" smtClean="0"/>
              <a:t>)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0</a:t>
            </a:r>
            <a:r>
              <a:rPr lang="en-US" sz="2800" dirty="0" smtClean="0"/>
              <a:t> 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dirty="0"/>
              <a:t>	</a:t>
            </a:r>
            <a:r>
              <a:rPr lang="en-US" sz="2800" dirty="0" smtClean="0"/>
              <a:t>	= </a:t>
            </a:r>
            <a:r>
              <a:rPr lang="en-US" sz="2800" dirty="0"/>
              <a:t>0.2 </a:t>
            </a:r>
            <a:r>
              <a:rPr lang="en-US" sz="2800" dirty="0" smtClean="0"/>
              <a:t>x </a:t>
            </a:r>
            <a:r>
              <a:rPr lang="en-US" sz="2800" dirty="0"/>
              <a:t>(</a:t>
            </a:r>
            <a:r>
              <a:rPr lang="en-US" sz="2800" dirty="0" smtClean="0"/>
              <a:t>8,078 – 7,367) </a:t>
            </a:r>
            <a:r>
              <a:rPr lang="en-US" sz="2800" dirty="0"/>
              <a:t>+ 0.8 </a:t>
            </a:r>
            <a:r>
              <a:rPr lang="en-US" sz="2800" dirty="0" smtClean="0"/>
              <a:t>x </a:t>
            </a:r>
            <a:r>
              <a:rPr lang="en-US" sz="2800" dirty="0"/>
              <a:t>673 = </a:t>
            </a:r>
            <a:r>
              <a:rPr lang="en-US" sz="2800" dirty="0" smtClean="0"/>
              <a:t>681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With new 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1</a:t>
            </a:r>
            <a:endParaRPr lang="en-US" sz="2800" baseline="-25000" dirty="0" smtClean="0"/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smtClean="0">
                <a:latin typeface="Times New Roman"/>
                <a:cs typeface="Times New Roman"/>
              </a:rPr>
              <a:t>	</a:t>
            </a:r>
            <a:r>
              <a:rPr lang="en-US" sz="2800" i="1" dirty="0" err="1" smtClean="0">
                <a:latin typeface="Times New Roman"/>
                <a:cs typeface="Times New Roman"/>
              </a:rPr>
              <a:t>F</a:t>
            </a:r>
            <a:r>
              <a:rPr lang="en-US" sz="2800" baseline="-25000" dirty="0" err="1" smtClean="0"/>
              <a:t>2</a:t>
            </a:r>
            <a:r>
              <a:rPr lang="en-US" sz="2800" dirty="0" smtClean="0"/>
              <a:t> = 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+ 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= 8,078 + 681 = 8,759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Continuing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800" i="1" dirty="0" smtClean="0">
                <a:latin typeface="Times New Roman"/>
                <a:cs typeface="Times New Roman"/>
              </a:rPr>
              <a:t>	</a:t>
            </a:r>
            <a:r>
              <a:rPr lang="en-US" sz="2800" i="1" dirty="0" err="1" smtClean="0">
                <a:latin typeface="Times New Roman"/>
                <a:cs typeface="Times New Roman"/>
              </a:rPr>
              <a:t>F</a:t>
            </a:r>
            <a:r>
              <a:rPr lang="en-US" sz="2800" baseline="-25000" dirty="0" err="1" smtClean="0"/>
              <a:t>7</a:t>
            </a:r>
            <a:r>
              <a:rPr lang="en-US" sz="2800" dirty="0" smtClean="0"/>
              <a:t> = </a:t>
            </a: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baseline="-25000" dirty="0" err="1" smtClean="0"/>
              <a:t>6</a:t>
            </a:r>
            <a:r>
              <a:rPr lang="en-US" sz="2800" dirty="0" smtClean="0"/>
              <a:t> + 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6</a:t>
            </a:r>
            <a:r>
              <a:rPr lang="en-US" sz="2800" dirty="0" smtClean="0"/>
              <a:t> = 11,399 + 673 = 12,072</a:t>
            </a:r>
            <a:endParaRPr lang="en-US" sz="28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 and Seasonality-Corrected Exponential Smoothing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892300"/>
            <a:ext cx="8064500" cy="41275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Appropriate when the systematic component of demand is assumed to have a level, trend, and seasonal </a:t>
            </a:r>
            <a:r>
              <a:rPr lang="en-US" dirty="0" smtClean="0"/>
              <a:t>factor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endParaRPr lang="en-US" dirty="0"/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Systematic component = (</a:t>
            </a:r>
            <a:r>
              <a:rPr lang="en-US" sz="2400" dirty="0" smtClean="0"/>
              <a:t>level + trend) x seasonal factor</a:t>
            </a: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F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+1</a:t>
            </a:r>
            <a:r>
              <a:rPr lang="en-US" sz="2800" baseline="-25000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= (</a:t>
            </a:r>
            <a:r>
              <a:rPr lang="en-US" sz="2800" i="1" dirty="0">
                <a:solidFill>
                  <a:prstClr val="black"/>
                </a:solidFill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 +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+1</a:t>
            </a:r>
            <a:r>
              <a:rPr lang="en-US" sz="2800" baseline="-25000" dirty="0">
                <a:solidFill>
                  <a:prstClr val="black"/>
                </a:solidFill>
              </a:rPr>
              <a:t>   </a:t>
            </a:r>
            <a:r>
              <a:rPr lang="en-US" sz="2800" dirty="0">
                <a:solidFill>
                  <a:prstClr val="black"/>
                </a:solidFill>
              </a:rPr>
              <a:t>and  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F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+l</a:t>
            </a:r>
            <a:r>
              <a:rPr lang="en-US" sz="2800" baseline="-25000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= (</a:t>
            </a:r>
            <a:r>
              <a:rPr lang="en-US" sz="2800" i="1" dirty="0">
                <a:solidFill>
                  <a:prstClr val="black"/>
                </a:solidFill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 +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lT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+l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 algn="ctr" fontAlgn="auto">
              <a:spcBef>
                <a:spcPts val="0"/>
              </a:spcBef>
              <a:buFont typeface="Arial"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84163"/>
            <a:ext cx="81534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Trend- and Seasonality-Corrected Exponential </a:t>
            </a:r>
            <a:r>
              <a:rPr lang="en-US" dirty="0" smtClean="0"/>
              <a:t>Smoothing</a:t>
            </a:r>
            <a:endParaRPr lang="en-US" sz="3200" dirty="0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8006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 smtClean="0"/>
              <a:t>After </a:t>
            </a:r>
            <a:r>
              <a:rPr lang="en-US" sz="2800" dirty="0"/>
              <a:t>observing demand for period </a:t>
            </a:r>
            <a:r>
              <a:rPr lang="en-US" sz="2800" i="1" dirty="0" smtClean="0">
                <a:latin typeface="Times New Roman"/>
                <a:cs typeface="Times New Roman"/>
              </a:rPr>
              <a:t>t</a:t>
            </a:r>
            <a:r>
              <a:rPr lang="en-US" sz="2800" dirty="0" smtClean="0"/>
              <a:t> + 1</a:t>
            </a:r>
            <a:r>
              <a:rPr lang="en-US" sz="2800" dirty="0"/>
              <a:t>, revise estimates for level, trend, and seasonal </a:t>
            </a:r>
            <a:r>
              <a:rPr lang="en-US" sz="2800" dirty="0" smtClean="0"/>
              <a:t>factors</a:t>
            </a:r>
            <a:endParaRPr lang="en-US" sz="2800" dirty="0"/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i="1" dirty="0" err="1" smtClean="0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=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/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) + (</a:t>
            </a:r>
            <a:r>
              <a:rPr lang="en-US" sz="2800" dirty="0" smtClean="0"/>
              <a:t>1 – </a:t>
            </a:r>
            <a:r>
              <a:rPr lang="en-US" sz="2800" i="1" dirty="0" smtClean="0">
                <a:latin typeface="Symbol" charset="2"/>
                <a:cs typeface="Symbol" charset="2"/>
              </a:rPr>
              <a:t>a</a:t>
            </a:r>
            <a:r>
              <a:rPr lang="en-US" sz="2800" dirty="0"/>
              <a:t>)(</a:t>
            </a:r>
            <a:r>
              <a:rPr lang="en-US" sz="2800" i="1" dirty="0" smtClean="0">
                <a:latin typeface="Times New Roman"/>
                <a:cs typeface="Times New Roman"/>
              </a:rPr>
              <a:t>L</a:t>
            </a:r>
            <a:r>
              <a:rPr lang="en-US" sz="2800" i="1" baseline="-25000" dirty="0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/>
              <a:t>+ 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800" dirty="0"/>
              <a:t>)</a:t>
            </a:r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=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</a:t>
            </a:r>
            <a:r>
              <a:rPr lang="en-US" sz="2800" dirty="0" smtClean="0"/>
              <a:t>– </a:t>
            </a:r>
            <a:r>
              <a:rPr lang="en-US" sz="2800" i="1" dirty="0"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latin typeface="Times New Roman"/>
                <a:cs typeface="Times New Roman"/>
              </a:rPr>
              <a:t>t</a:t>
            </a:r>
            <a:r>
              <a:rPr lang="en-US" sz="2800" dirty="0"/>
              <a:t>) + (</a:t>
            </a:r>
            <a:r>
              <a:rPr lang="en-US" sz="2800" dirty="0" smtClean="0"/>
              <a:t>1 – </a:t>
            </a:r>
            <a:r>
              <a:rPr lang="en-US" sz="2800" i="1" dirty="0" smtClean="0">
                <a:latin typeface="Symbol" charset="2"/>
                <a:cs typeface="Symbol" charset="2"/>
              </a:rPr>
              <a:t>b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endParaRPr lang="en-US" sz="2800" i="1" dirty="0">
              <a:latin typeface="Times New Roman"/>
              <a:cs typeface="Times New Roman"/>
            </a:endParaRPr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i="1" dirty="0" err="1" smtClean="0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</a:t>
            </a:r>
            <a:r>
              <a:rPr lang="en-US" sz="2800" i="1" baseline="-25000" dirty="0" err="1">
                <a:latin typeface="Times New Roman"/>
                <a:cs typeface="Times New Roman"/>
              </a:rPr>
              <a:t>p</a:t>
            </a:r>
            <a:r>
              <a:rPr lang="en-US" sz="2800" baseline="-25000" dirty="0" err="1"/>
              <a:t>+1</a:t>
            </a:r>
            <a:r>
              <a:rPr lang="en-US" sz="2800" baseline="-25000" dirty="0"/>
              <a:t> </a:t>
            </a:r>
            <a:r>
              <a:rPr lang="en-US" sz="2800" dirty="0"/>
              <a:t>= </a:t>
            </a:r>
            <a:r>
              <a:rPr lang="en-US" sz="2800" i="1" dirty="0">
                <a:latin typeface="Symbol" charset="2"/>
                <a:cs typeface="Symbol" charset="2"/>
              </a:rPr>
              <a:t>g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/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) + (</a:t>
            </a:r>
            <a:r>
              <a:rPr lang="en-US" sz="2800" dirty="0" smtClean="0"/>
              <a:t>1 – </a:t>
            </a:r>
            <a:r>
              <a:rPr lang="en-US" sz="2800" i="1" dirty="0" smtClean="0">
                <a:latin typeface="Symbol" charset="2"/>
                <a:cs typeface="Symbol" charset="2"/>
              </a:rPr>
              <a:t>g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</a:t>
            </a:r>
          </a:p>
          <a:p>
            <a:pPr marL="1435100" fontAlgn="auto">
              <a:spcBef>
                <a:spcPts val="0"/>
              </a:spcBef>
              <a:buFont typeface="Monotype Sorts" charset="0"/>
              <a:buNone/>
              <a:defRPr/>
            </a:pPr>
            <a:r>
              <a:rPr lang="en-US" sz="2000" dirty="0" smtClean="0"/>
              <a:t>	</a:t>
            </a:r>
            <a:r>
              <a:rPr lang="en-US" sz="2000" i="1" dirty="0" smtClean="0">
                <a:latin typeface="Symbol" charset="2"/>
                <a:cs typeface="Symbol" charset="2"/>
              </a:rPr>
              <a:t>a</a:t>
            </a:r>
            <a:r>
              <a:rPr lang="en-US" sz="2000" dirty="0" smtClean="0"/>
              <a:t> </a:t>
            </a:r>
            <a:r>
              <a:rPr lang="en-US" sz="2000" dirty="0"/>
              <a:t>= smoothing constant for level</a:t>
            </a:r>
          </a:p>
          <a:p>
            <a:pPr marL="1435100" fontAlgn="auto">
              <a:spcBef>
                <a:spcPts val="0"/>
              </a:spcBef>
              <a:buFont typeface="Monotype Sorts" charset="0"/>
              <a:buNone/>
              <a:defRPr/>
            </a:pPr>
            <a:r>
              <a:rPr lang="en-US" sz="2000" dirty="0" smtClean="0"/>
              <a:t>	</a:t>
            </a:r>
            <a:r>
              <a:rPr lang="en-US" sz="2000" i="1" dirty="0" smtClean="0">
                <a:latin typeface="Symbol" charset="2"/>
                <a:cs typeface="Symbol" charset="2"/>
              </a:rPr>
              <a:t>b</a:t>
            </a:r>
            <a:r>
              <a:rPr lang="en-US" sz="2000" dirty="0" smtClean="0"/>
              <a:t> </a:t>
            </a:r>
            <a:r>
              <a:rPr lang="en-US" sz="2000" dirty="0"/>
              <a:t>= smoothing constant for trend</a:t>
            </a:r>
          </a:p>
          <a:p>
            <a:pPr marL="1435100" fontAlgn="auto">
              <a:spcBef>
                <a:spcPts val="0"/>
              </a:spcBef>
              <a:buFont typeface="Monotype Sorts" charset="0"/>
              <a:buNone/>
              <a:defRPr/>
            </a:pPr>
            <a:r>
              <a:rPr lang="en-US" sz="2000" dirty="0" smtClean="0"/>
              <a:t>	</a:t>
            </a:r>
            <a:r>
              <a:rPr lang="en-US" sz="2000" i="1" dirty="0" smtClean="0">
                <a:latin typeface="Symbol" charset="2"/>
                <a:cs typeface="Symbol" charset="2"/>
              </a:rPr>
              <a:t>g</a:t>
            </a:r>
            <a:r>
              <a:rPr lang="en-US" sz="2000" dirty="0" smtClean="0"/>
              <a:t> </a:t>
            </a:r>
            <a:r>
              <a:rPr lang="en-US" sz="2000" dirty="0"/>
              <a:t>= smoothing constant for seasonal </a:t>
            </a:r>
            <a:r>
              <a:rPr lang="en-US" sz="2000" dirty="0" smtClean="0"/>
              <a:t>factor</a:t>
            </a:r>
            <a:endParaRPr lang="en-US" sz="20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28600"/>
            <a:ext cx="7772400" cy="1104900"/>
          </a:xfrm>
        </p:spPr>
        <p:txBody>
          <a:bodyPr/>
          <a:lstStyle/>
          <a:p>
            <a:r>
              <a:rPr lang="en-US" smtClean="0"/>
              <a:t>Winter’s Model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816100"/>
            <a:ext cx="7937500" cy="4114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= </a:t>
            </a:r>
            <a:r>
              <a:rPr lang="en-US" sz="2800" dirty="0" smtClean="0"/>
              <a:t>18,439  </a:t>
            </a:r>
            <a:r>
              <a:rPr lang="en-US" sz="28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= </a:t>
            </a:r>
            <a:r>
              <a:rPr lang="en-US" sz="2800" dirty="0" smtClean="0"/>
              <a:t>524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dirty="0" err="1" smtClean="0">
                <a:latin typeface="Times New Roman"/>
                <a:cs typeface="Times New Roman"/>
              </a:rPr>
              <a:t>S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= 0.47</a:t>
            </a:r>
            <a:r>
              <a:rPr lang="en-US" sz="2800" dirty="0"/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S</a:t>
            </a:r>
            <a:r>
              <a:rPr lang="en-US" sz="2800" baseline="-25000" dirty="0" err="1" smtClean="0"/>
              <a:t>2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= 0.68</a:t>
            </a:r>
            <a:r>
              <a:rPr lang="en-US" sz="2800" dirty="0"/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S</a:t>
            </a:r>
            <a:r>
              <a:rPr lang="en-US" sz="2800" baseline="-25000" dirty="0" err="1" smtClean="0"/>
              <a:t>3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= 1.17</a:t>
            </a:r>
            <a:r>
              <a:rPr lang="en-US" sz="2800" dirty="0"/>
              <a:t>, </a:t>
            </a:r>
            <a:r>
              <a:rPr lang="en-US" sz="2800" dirty="0" err="1" smtClean="0">
                <a:latin typeface="Times New Roman"/>
                <a:cs typeface="Times New Roman"/>
              </a:rPr>
              <a:t>S</a:t>
            </a:r>
            <a:r>
              <a:rPr lang="en-US" sz="2800" baseline="-25000" dirty="0" err="1" smtClean="0"/>
              <a:t>4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= 1.67</a:t>
            </a:r>
            <a:endParaRPr lang="en-US" sz="2800" dirty="0"/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1</a:t>
            </a:r>
            <a:r>
              <a:rPr lang="en-US" sz="2800" dirty="0"/>
              <a:t> = 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+ </a:t>
            </a:r>
            <a:r>
              <a:rPr lang="en-US" sz="2800" i="1" dirty="0" err="1" smtClean="0">
                <a:latin typeface="Times New Roman"/>
                <a:cs typeface="Times New Roman"/>
              </a:rPr>
              <a:t>T</a:t>
            </a:r>
            <a:r>
              <a:rPr lang="en-US" sz="2800" baseline="-25000" dirty="0" err="1" smtClean="0"/>
              <a:t>0</a:t>
            </a:r>
            <a:r>
              <a:rPr lang="en-US" sz="2800" dirty="0"/>
              <a:t>)</a:t>
            </a:r>
            <a:r>
              <a:rPr lang="en-US" sz="2800" i="1" dirty="0" err="1" smtClean="0">
                <a:latin typeface="Times New Roman"/>
                <a:cs typeface="Times New Roman"/>
              </a:rPr>
              <a:t>S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</a:t>
            </a:r>
            <a:r>
              <a:rPr lang="en-US" sz="2800" dirty="0"/>
              <a:t>= (</a:t>
            </a:r>
            <a:r>
              <a:rPr lang="en-US" sz="2800" dirty="0" smtClean="0"/>
              <a:t>18,439 + 524</a:t>
            </a:r>
            <a:r>
              <a:rPr lang="en-US" sz="2800" dirty="0"/>
              <a:t>)(0.47) = </a:t>
            </a:r>
            <a:r>
              <a:rPr lang="en-US" sz="2800" dirty="0" smtClean="0"/>
              <a:t>8,913</a:t>
            </a:r>
            <a:endParaRPr lang="en-US" sz="2800" dirty="0"/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dirty="0"/>
              <a:t>The observed demand for </a:t>
            </a:r>
            <a:r>
              <a:rPr lang="en-US" sz="2800" dirty="0" smtClean="0"/>
              <a:t>Period </a:t>
            </a:r>
            <a:r>
              <a:rPr lang="en-US" sz="2800" dirty="0"/>
              <a:t>1 =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1</a:t>
            </a:r>
            <a:r>
              <a:rPr lang="en-US" sz="2800" dirty="0"/>
              <a:t> = </a:t>
            </a:r>
            <a:r>
              <a:rPr lang="en-US" sz="2800" dirty="0" smtClean="0"/>
              <a:t>8,000</a:t>
            </a:r>
            <a:endParaRPr lang="en-US" sz="2800" dirty="0"/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dirty="0"/>
              <a:t>Forecast error for </a:t>
            </a:r>
            <a:r>
              <a:rPr lang="en-US" sz="2800" dirty="0" smtClean="0"/>
              <a:t>Period </a:t>
            </a:r>
            <a:r>
              <a:rPr lang="en-US" sz="2800" dirty="0"/>
              <a:t>1 </a:t>
            </a:r>
            <a:endParaRPr lang="en-US" sz="2800" dirty="0" smtClean="0"/>
          </a:p>
          <a:p>
            <a:pPr marL="2159000"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dirty="0" smtClean="0"/>
              <a:t>= </a:t>
            </a:r>
            <a:r>
              <a:rPr lang="en-US" sz="2800" i="1" dirty="0" err="1">
                <a:latin typeface="Times New Roman"/>
                <a:cs typeface="Times New Roman"/>
              </a:rPr>
              <a:t>E</a:t>
            </a:r>
            <a:r>
              <a:rPr lang="en-US" sz="2800" baseline="-25000" dirty="0" err="1"/>
              <a:t>1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i="1" dirty="0" err="1" smtClean="0">
                <a:latin typeface="Times New Roman"/>
                <a:cs typeface="Times New Roman"/>
              </a:rPr>
              <a:t>F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– </a:t>
            </a:r>
            <a:r>
              <a:rPr lang="en-US" sz="2800" i="1" dirty="0" err="1" smtClean="0">
                <a:latin typeface="Times New Roman"/>
                <a:cs typeface="Times New Roman"/>
              </a:rPr>
              <a:t>D</a:t>
            </a:r>
            <a:r>
              <a:rPr lang="en-US" sz="2800" baseline="-25000" dirty="0" err="1" smtClean="0"/>
              <a:t>1</a:t>
            </a:r>
            <a:r>
              <a:rPr lang="en-US" sz="2800" dirty="0" smtClean="0"/>
              <a:t> </a:t>
            </a:r>
          </a:p>
          <a:p>
            <a:pPr marL="2159000" fontAlgn="auto">
              <a:spcBef>
                <a:spcPts val="0"/>
              </a:spcBef>
              <a:spcAft>
                <a:spcPts val="1200"/>
              </a:spcAft>
              <a:buFont typeface="Monotype Sorts" charset="0"/>
              <a:buNone/>
              <a:defRPr/>
            </a:pPr>
            <a:r>
              <a:rPr lang="en-US" sz="2800" dirty="0" smtClean="0"/>
              <a:t>= 8,913 </a:t>
            </a:r>
            <a:r>
              <a:rPr lang="en-US" sz="2800" dirty="0"/>
              <a:t>–</a:t>
            </a:r>
            <a:r>
              <a:rPr lang="en-US" sz="2800" dirty="0" smtClean="0"/>
              <a:t> 8,000 </a:t>
            </a:r>
            <a:r>
              <a:rPr lang="en-US" sz="2800" dirty="0"/>
              <a:t>= </a:t>
            </a:r>
            <a:r>
              <a:rPr lang="en-US" sz="2800" dirty="0" smtClean="0"/>
              <a:t>913</a:t>
            </a:r>
            <a:endParaRPr lang="en-US" sz="28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28600"/>
            <a:ext cx="7772400" cy="1104900"/>
          </a:xfrm>
        </p:spPr>
        <p:txBody>
          <a:bodyPr/>
          <a:lstStyle/>
          <a:p>
            <a:r>
              <a:rPr lang="en-US" smtClean="0"/>
              <a:t>Winter’s Model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458200" cy="48133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Assume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 = 0.1, </a:t>
            </a:r>
            <a:r>
              <a:rPr lang="en-US" sz="2800" i="1" dirty="0" smtClean="0">
                <a:latin typeface="Symbol" charset="2"/>
                <a:cs typeface="Symbol" charset="2"/>
              </a:rPr>
              <a:t>b </a:t>
            </a:r>
            <a:r>
              <a:rPr lang="en-US" sz="2800" dirty="0" smtClean="0"/>
              <a:t>= 0.2</a:t>
            </a:r>
            <a:r>
              <a:rPr lang="en-US" sz="2800" dirty="0"/>
              <a:t>, </a:t>
            </a:r>
            <a:r>
              <a:rPr lang="en-US" sz="2800" i="1" dirty="0" smtClean="0">
                <a:latin typeface="Symbol" charset="2"/>
                <a:cs typeface="Symbol" charset="2"/>
              </a:rPr>
              <a:t>g </a:t>
            </a:r>
            <a:r>
              <a:rPr lang="en-US" sz="2800" dirty="0" smtClean="0"/>
              <a:t>= 0.1</a:t>
            </a:r>
            <a:r>
              <a:rPr lang="en-US" sz="2800" dirty="0"/>
              <a:t>; revise estimates for level and trend for period 1 and for seasonal factor for </a:t>
            </a:r>
            <a:r>
              <a:rPr lang="en-US" sz="2800" dirty="0" smtClean="0"/>
              <a:t>Period </a:t>
            </a:r>
            <a:r>
              <a:rPr lang="en-US" sz="2800" dirty="0"/>
              <a:t>5</a:t>
            </a:r>
            <a:endParaRPr lang="en-US" sz="2400" dirty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baseline="-25000" dirty="0" err="1" smtClean="0"/>
              <a:t>1</a:t>
            </a:r>
            <a:r>
              <a:rPr lang="en-US" sz="2400" dirty="0" smtClean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a</a:t>
            </a:r>
            <a:r>
              <a:rPr lang="en-US" sz="2400" dirty="0"/>
              <a:t>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baseline="-25000" dirty="0" err="1"/>
              <a:t>1</a:t>
            </a:r>
            <a:r>
              <a:rPr lang="en-US" sz="2400" dirty="0"/>
              <a:t>/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1</a:t>
            </a:r>
            <a:r>
              <a:rPr lang="en-US" sz="2400" dirty="0" smtClean="0"/>
              <a:t>) + (1 – </a:t>
            </a:r>
            <a:r>
              <a:rPr lang="en-US" sz="2400" i="1" dirty="0" smtClean="0">
                <a:latin typeface="Symbol" charset="2"/>
                <a:cs typeface="Symbol" charset="2"/>
              </a:rPr>
              <a:t>a</a:t>
            </a:r>
            <a:r>
              <a:rPr lang="en-US" sz="2400" dirty="0"/>
              <a:t>)(</a:t>
            </a: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baseline="-25000" dirty="0" err="1" smtClean="0"/>
              <a:t>0</a:t>
            </a:r>
            <a:r>
              <a:rPr lang="en-US" sz="2400" dirty="0" smtClean="0"/>
              <a:t> + </a:t>
            </a:r>
            <a:r>
              <a:rPr lang="en-US" sz="2400" i="1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 smtClean="0"/>
              <a:t>0</a:t>
            </a:r>
            <a:r>
              <a:rPr lang="en-US" sz="2400" dirty="0"/>
              <a:t>) </a:t>
            </a:r>
            <a:endParaRPr lang="en-US" sz="2400" dirty="0" smtClean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dirty="0" smtClean="0"/>
              <a:t>	= 0.1 x (8,000</a:t>
            </a:r>
            <a:r>
              <a:rPr lang="en-US" sz="2400" dirty="0"/>
              <a:t>/0.47</a:t>
            </a:r>
            <a:r>
              <a:rPr lang="en-US" sz="2400" dirty="0" smtClean="0"/>
              <a:t>) + 0.9 x (18,439 + 524) = 18,769</a:t>
            </a:r>
            <a:endParaRPr lang="en-US" sz="2400" dirty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i="1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 smtClean="0"/>
              <a:t>1</a:t>
            </a:r>
            <a:r>
              <a:rPr lang="en-US" sz="2400" dirty="0" smtClean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b</a:t>
            </a:r>
            <a:r>
              <a:rPr lang="en-US" sz="2400" dirty="0"/>
              <a:t>(</a:t>
            </a: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baseline="-25000" dirty="0" err="1" smtClean="0"/>
              <a:t>1</a:t>
            </a:r>
            <a:r>
              <a:rPr lang="en-US" sz="2400" dirty="0" smtClean="0"/>
              <a:t> – </a:t>
            </a: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baseline="-25000" dirty="0" err="1" smtClean="0"/>
              <a:t>0</a:t>
            </a:r>
            <a:r>
              <a:rPr lang="en-US" sz="2400" dirty="0" smtClean="0"/>
              <a:t>) + (1 – </a:t>
            </a:r>
            <a:r>
              <a:rPr lang="en-US" sz="2400" i="1" dirty="0" smtClean="0">
                <a:latin typeface="Symbol" charset="2"/>
                <a:cs typeface="Symbol" charset="2"/>
              </a:rPr>
              <a:t>b</a:t>
            </a:r>
            <a:r>
              <a:rPr lang="en-US" sz="2400" dirty="0"/>
              <a:t>)</a:t>
            </a:r>
            <a:r>
              <a:rPr lang="en-US" sz="2400" i="1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0</a:t>
            </a:r>
            <a:r>
              <a:rPr lang="en-US" sz="2400" dirty="0"/>
              <a:t> </a:t>
            </a:r>
            <a:endParaRPr lang="en-US" sz="2400" dirty="0" smtClean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= 0.2 x (18,769</a:t>
            </a:r>
            <a:r>
              <a:rPr lang="en-US" sz="2400" dirty="0"/>
              <a:t> </a:t>
            </a:r>
            <a:r>
              <a:rPr lang="en-US" sz="2400" dirty="0" smtClean="0"/>
              <a:t>– 18,439) + 0.8 x 524 </a:t>
            </a:r>
            <a:r>
              <a:rPr lang="en-US" sz="2400" dirty="0"/>
              <a:t>= 485</a:t>
            </a:r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i="1" dirty="0" err="1" smtClean="0">
                <a:latin typeface="Times New Roman"/>
                <a:cs typeface="Times New Roman"/>
              </a:rPr>
              <a:t>S</a:t>
            </a:r>
            <a:r>
              <a:rPr lang="en-US" sz="2400" baseline="-25000" dirty="0" err="1" smtClean="0"/>
              <a:t>5</a:t>
            </a:r>
            <a:r>
              <a:rPr lang="en-US" sz="2400" dirty="0" smtClean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g</a:t>
            </a:r>
            <a:r>
              <a:rPr lang="en-US" sz="2400" dirty="0"/>
              <a:t>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baseline="-25000" dirty="0" err="1"/>
              <a:t>1</a:t>
            </a:r>
            <a:r>
              <a:rPr lang="en-US" sz="2400" dirty="0"/>
              <a:t>/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1</a:t>
            </a:r>
            <a:r>
              <a:rPr lang="en-US" sz="2400" dirty="0" smtClean="0"/>
              <a:t>) + (1 – </a:t>
            </a:r>
            <a:r>
              <a:rPr lang="en-US" sz="2400" i="1" dirty="0" smtClean="0">
                <a:latin typeface="Symbol" charset="2"/>
                <a:cs typeface="Symbol" charset="2"/>
              </a:rPr>
              <a:t>g</a:t>
            </a:r>
            <a:r>
              <a:rPr lang="en-US" sz="2400" dirty="0"/>
              <a:t>)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1</a:t>
            </a:r>
            <a:r>
              <a:rPr lang="en-US" sz="2400" dirty="0"/>
              <a:t> </a:t>
            </a:r>
            <a:endParaRPr lang="en-US" sz="2400" dirty="0" smtClean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dirty="0"/>
              <a:t>	</a:t>
            </a:r>
            <a:r>
              <a:rPr lang="en-US" sz="2400" dirty="0" smtClean="0"/>
              <a:t>= 0.1</a:t>
            </a:r>
            <a:r>
              <a:rPr lang="en-US" sz="2400" dirty="0"/>
              <a:t> </a:t>
            </a:r>
            <a:r>
              <a:rPr lang="en-US" sz="2400" dirty="0" smtClean="0"/>
              <a:t>x (8,000</a:t>
            </a:r>
            <a:r>
              <a:rPr lang="en-US" sz="2400" dirty="0"/>
              <a:t>/</a:t>
            </a:r>
            <a:r>
              <a:rPr lang="en-US" sz="2400" dirty="0" smtClean="0"/>
              <a:t>18,769) + 0.9 x 0.47 </a:t>
            </a:r>
            <a:r>
              <a:rPr lang="en-US" sz="2400" dirty="0"/>
              <a:t>= </a:t>
            </a:r>
            <a:r>
              <a:rPr lang="en-US" sz="2400" dirty="0" smtClean="0"/>
              <a:t>0.47</a:t>
            </a:r>
            <a:endParaRPr lang="en-US" sz="2400" dirty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baseline="-25000" dirty="0" err="1"/>
              <a:t>2</a:t>
            </a:r>
            <a:r>
              <a:rPr lang="en-US" sz="2400" dirty="0"/>
              <a:t> = (</a:t>
            </a:r>
            <a:r>
              <a:rPr lang="en-US" sz="2400" i="1" dirty="0" err="1" smtClean="0">
                <a:latin typeface="Times New Roman"/>
                <a:cs typeface="Times New Roman"/>
              </a:rPr>
              <a:t>L</a:t>
            </a:r>
            <a:r>
              <a:rPr lang="en-US" sz="2400" baseline="-25000" dirty="0" err="1" smtClean="0"/>
              <a:t>1</a:t>
            </a:r>
            <a:r>
              <a:rPr lang="en-US" sz="2400" dirty="0" smtClean="0"/>
              <a:t> + </a:t>
            </a:r>
            <a:r>
              <a:rPr lang="en-US" sz="2400" i="1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 smtClean="0"/>
              <a:t>1</a:t>
            </a:r>
            <a:r>
              <a:rPr lang="en-US" sz="2400" dirty="0" smtClean="0"/>
              <a:t>)</a:t>
            </a:r>
            <a:r>
              <a:rPr lang="en-US" sz="2400" i="1" dirty="0" err="1" smtClean="0">
                <a:latin typeface="Times New Roman"/>
                <a:cs typeface="Times New Roman"/>
              </a:rPr>
              <a:t>S</a:t>
            </a:r>
            <a:r>
              <a:rPr lang="en-US" sz="2400" baseline="-25000" dirty="0" err="1" smtClean="0"/>
              <a:t>2</a:t>
            </a:r>
            <a:r>
              <a:rPr lang="en-US" sz="2400" dirty="0" smtClean="0"/>
              <a:t> = </a:t>
            </a:r>
            <a:r>
              <a:rPr lang="en-US" sz="2400" dirty="0"/>
              <a:t>(</a:t>
            </a:r>
            <a:r>
              <a:rPr lang="en-US" sz="2400" dirty="0" smtClean="0"/>
              <a:t>18,769 </a:t>
            </a:r>
            <a:r>
              <a:rPr lang="en-US" sz="2400" dirty="0"/>
              <a:t>+ 485</a:t>
            </a:r>
            <a:r>
              <a:rPr lang="en-US" sz="2400" dirty="0" smtClean="0"/>
              <a:t>)0.68 </a:t>
            </a:r>
            <a:r>
              <a:rPr lang="en-US" sz="2400" dirty="0"/>
              <a:t>= </a:t>
            </a:r>
            <a:r>
              <a:rPr lang="en-US" sz="2400" dirty="0" smtClean="0"/>
              <a:t>13,093</a:t>
            </a:r>
            <a:endParaRPr lang="en-US" sz="2400" dirty="0"/>
          </a:p>
          <a:p>
            <a:pPr marL="444500" indent="0" fontAlgn="auto">
              <a:spcBef>
                <a:spcPts val="0"/>
              </a:spcBef>
              <a:buFont typeface="Monotype Sorts" charset="0"/>
              <a:buNone/>
              <a:tabLst>
                <a:tab pos="901700" algn="l"/>
              </a:tabLst>
              <a:defRPr/>
            </a:pPr>
            <a:endParaRPr lang="en-US" sz="2400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 Series Models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2184400"/>
          <a:ext cx="609600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Forecasting Method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Applicability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Moving average</a:t>
                      </a:r>
                      <a:endParaRPr lang="en-US" sz="20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trend or seasonality</a:t>
                      </a:r>
                      <a:endParaRPr lang="en-US" sz="2000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 exponential smoothing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trend or seasonality</a:t>
                      </a: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Holt’s model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Trend but no seasonality</a:t>
                      </a: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Winter’s model</a:t>
                      </a:r>
                      <a:endParaRPr lang="en-US" sz="20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Trend and seasonality</a:t>
                      </a:r>
                      <a:endParaRPr lang="en-US" sz="20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Measures of Forecast Error</a:t>
            </a:r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/>
        </p:nvGraphicFramePr>
        <p:xfrm>
          <a:off x="3835400" y="1449388"/>
          <a:ext cx="147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Equation" r:id="rId3" imgW="1462680" imgH="429480" progId="Equation.3">
                  <p:embed/>
                </p:oleObj>
              </mc:Choice>
              <mc:Fallback>
                <p:oleObj name="Equation" r:id="rId3" imgW="1462680" imgH="429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0" y="1449388"/>
                        <a:ext cx="14732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085850" y="2025650"/>
            <a:ext cx="3289300" cy="3098800"/>
            <a:chOff x="1085850" y="2025650"/>
            <a:chExt cx="3289300" cy="3098800"/>
          </a:xfrm>
        </p:grpSpPr>
        <p:graphicFrame>
          <p:nvGraphicFramePr>
            <p:cNvPr id="9218" name="Object 2"/>
            <p:cNvGraphicFramePr>
              <a:graphicFrameLocks noChangeAspect="1"/>
            </p:cNvGraphicFramePr>
            <p:nvPr/>
          </p:nvGraphicFramePr>
          <p:xfrm>
            <a:off x="1085850" y="2025650"/>
            <a:ext cx="19939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4" name="Equation" r:id="rId5" imgW="1983960" imgH="868320" progId="Equation.3">
                    <p:embed/>
                  </p:oleObj>
                </mc:Choice>
                <mc:Fallback>
                  <p:oleObj name="Equation" r:id="rId5" imgW="1983960" imgH="8683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2025650"/>
                          <a:ext cx="19939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9" name="Object 3"/>
            <p:cNvGraphicFramePr>
              <a:graphicFrameLocks noChangeAspect="1"/>
            </p:cNvGraphicFramePr>
            <p:nvPr/>
          </p:nvGraphicFramePr>
          <p:xfrm>
            <a:off x="1085850" y="3371850"/>
            <a:ext cx="3289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5" name="Equation" r:id="rId7" imgW="3273120" imgH="868320" progId="Equation.3">
                    <p:embed/>
                  </p:oleObj>
                </mc:Choice>
                <mc:Fallback>
                  <p:oleObj name="Equation" r:id="rId7" imgW="3273120" imgH="8683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3371850"/>
                          <a:ext cx="3289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0" name="Object 4"/>
            <p:cNvGraphicFramePr>
              <a:graphicFrameLocks noChangeAspect="1"/>
            </p:cNvGraphicFramePr>
            <p:nvPr/>
          </p:nvGraphicFramePr>
          <p:xfrm>
            <a:off x="1085850" y="4832350"/>
            <a:ext cx="17907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6" name="Equation" r:id="rId9" imgW="1782720" imgH="283320" progId="Equation.3">
                    <p:embed/>
                  </p:oleObj>
                </mc:Choice>
                <mc:Fallback>
                  <p:oleObj name="Equation" r:id="rId9" imgW="1782720" imgH="28332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4832350"/>
                          <a:ext cx="17907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467350" y="1727200"/>
            <a:ext cx="3060700" cy="3765550"/>
            <a:chOff x="5467350" y="1727200"/>
            <a:chExt cx="3060700" cy="3765550"/>
          </a:xfrm>
        </p:grpSpPr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5467350" y="1727200"/>
            <a:ext cx="3060700" cy="148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7" name="Equation" r:id="rId11" imgW="3044520" imgH="1471680" progId="Equation.3">
                    <p:embed/>
                  </p:oleObj>
                </mc:Choice>
                <mc:Fallback>
                  <p:oleObj name="Equation" r:id="rId11" imgW="3044520" imgH="14716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7350" y="1727200"/>
                          <a:ext cx="3060700" cy="148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6191250" y="3302000"/>
            <a:ext cx="1841500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8" name="Equation" r:id="rId13" imgW="1828440" imgH="1005480" progId="Equation.3">
                    <p:embed/>
                  </p:oleObj>
                </mc:Choice>
                <mc:Fallback>
                  <p:oleObj name="Equation" r:id="rId13" imgW="1828440" imgH="10054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50" y="3302000"/>
                          <a:ext cx="1841500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3" name="Object 7"/>
            <p:cNvGraphicFramePr>
              <a:graphicFrameLocks noChangeAspect="1"/>
            </p:cNvGraphicFramePr>
            <p:nvPr/>
          </p:nvGraphicFramePr>
          <p:xfrm>
            <a:off x="6388100" y="4464050"/>
            <a:ext cx="14605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9" name="Equation" r:id="rId15" imgW="1444320" imgH="1014840" progId="Equation.3">
                    <p:embed/>
                  </p:oleObj>
                </mc:Choice>
                <mc:Fallback>
                  <p:oleObj name="Equation" r:id="rId15" imgW="1444320" imgH="10148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88100" y="4464050"/>
                          <a:ext cx="1460500" cy="1028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536700" y="5543550"/>
            <a:ext cx="4883150" cy="889000"/>
            <a:chOff x="1536700" y="5543550"/>
            <a:chExt cx="4883150" cy="889000"/>
          </a:xfrm>
        </p:grpSpPr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3803650" y="5543550"/>
            <a:ext cx="2616200" cy="88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0" name="Equation" r:id="rId17" imgW="2605680" imgH="877680" progId="Equation.3">
                    <p:embed/>
                  </p:oleObj>
                </mc:Choice>
                <mc:Fallback>
                  <p:oleObj name="Equation" r:id="rId17" imgW="2605680" imgH="8776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3650" y="5543550"/>
                          <a:ext cx="2616200" cy="889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9" name="TextBox 11"/>
            <p:cNvSpPr txBox="1">
              <a:spLocks noChangeArrowheads="1"/>
            </p:cNvSpPr>
            <p:nvPr/>
          </p:nvSpPr>
          <p:spPr bwMode="auto">
            <a:xfrm>
              <a:off x="1536700" y="5765800"/>
              <a:ext cx="17630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Declining alpha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Selecting the Best Smoothing Constant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6563" y="914400"/>
            <a:ext cx="5040312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2650" y="59039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7-5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Selecting the Best Smoothing Constant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5350" y="59039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914400"/>
            <a:ext cx="5057775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4100" y="1905000"/>
            <a:ext cx="7213600" cy="4114800"/>
          </a:xfrm>
        </p:spPr>
        <p:txBody>
          <a:bodyPr/>
          <a:lstStyle/>
          <a:p>
            <a:r>
              <a:rPr lang="en-US" smtClean="0"/>
              <a:t>Moving average</a:t>
            </a:r>
          </a:p>
          <a:p>
            <a:r>
              <a:rPr lang="en-US" smtClean="0"/>
              <a:t>Simple exponential smoothing</a:t>
            </a:r>
          </a:p>
          <a:p>
            <a:r>
              <a:rPr lang="en-US" smtClean="0"/>
              <a:t>Trend-corrected exponential smoothing</a:t>
            </a:r>
          </a:p>
          <a:p>
            <a:r>
              <a:rPr lang="en-US" smtClean="0"/>
              <a:t>Trend- and seasonality-corrected exponential smoothing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FG_07_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1325" y="1044575"/>
            <a:ext cx="5699125" cy="5565775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95350" y="59039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7-7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4100" y="1905000"/>
            <a:ext cx="7213600" cy="2946400"/>
          </a:xfrm>
        </p:spPr>
        <p:txBody>
          <a:bodyPr/>
          <a:lstStyle/>
          <a:p>
            <a:pPr marL="0" indent="0">
              <a:spcAft>
                <a:spcPts val="1200"/>
              </a:spcAft>
              <a:buFont typeface="Arial" charset="0"/>
              <a:buNone/>
            </a:pPr>
            <a:r>
              <a:rPr lang="en-US" smtClean="0">
                <a:cs typeface="Times New Roman" pitchFamily="18" charset="0"/>
              </a:rPr>
              <a:t>Moving average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smtClean="0"/>
              <a:t>12</a:t>
            </a:r>
            <a:r>
              <a:rPr lang="en-US" smtClean="0"/>
              <a:t> = 24,500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13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14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15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16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smtClean="0"/>
              <a:t>12</a:t>
            </a:r>
            <a:r>
              <a:rPr lang="en-US" smtClean="0"/>
              <a:t> = 24,500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mtClean="0"/>
              <a:t> = 1.25 x 9,719 = 12,148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1" name="Picture 5" descr="FG_07_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9425" y="1054100"/>
            <a:ext cx="6586538" cy="5597525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95350" y="59039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4100" y="1905000"/>
            <a:ext cx="7213600" cy="3479800"/>
          </a:xfrm>
        </p:spPr>
        <p:txBody>
          <a:bodyPr/>
          <a:lstStyle/>
          <a:p>
            <a:pPr marL="0" indent="0">
              <a:spcAft>
                <a:spcPts val="1200"/>
              </a:spcAft>
              <a:buFont typeface="Arial" charset="0"/>
              <a:buNone/>
            </a:pPr>
            <a:r>
              <a:rPr lang="en-US" smtClean="0">
                <a:cs typeface="Times New Roman" pitchFamily="18" charset="0"/>
              </a:rPr>
              <a:t>Single exponential smoothing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smtClean="0"/>
              <a:t>0</a:t>
            </a:r>
            <a:r>
              <a:rPr lang="en-US" smtClean="0"/>
              <a:t> = 22,083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smtClean="0"/>
              <a:t>12</a:t>
            </a:r>
            <a:r>
              <a:rPr lang="en-US" smtClean="0"/>
              <a:t> = 23,490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13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14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15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smtClean="0"/>
              <a:t>16</a:t>
            </a:r>
            <a:r>
              <a:rPr lang="en-US" smtClean="0"/>
              <a:t>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smtClean="0"/>
              <a:t>12</a:t>
            </a:r>
            <a:r>
              <a:rPr lang="en-US" smtClean="0"/>
              <a:t> = 23,490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mtClean="0"/>
              <a:t> = 1.25 x 10,208 = 12,761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9" name="Picture 5" descr="FG_07_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5450" y="1033463"/>
            <a:ext cx="6481763" cy="5645150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95350" y="5903913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7-9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38300"/>
            <a:ext cx="7632700" cy="4762500"/>
          </a:xfrm>
        </p:spPr>
        <p:txBody>
          <a:bodyPr/>
          <a:lstStyle/>
          <a:p>
            <a:pPr marL="0" indent="0">
              <a:spcAft>
                <a:spcPts val="1200"/>
              </a:spcAft>
              <a:buFont typeface="Arial" charset="0"/>
              <a:buNone/>
            </a:pPr>
            <a:r>
              <a:rPr lang="en-US" sz="2800" smtClean="0"/>
              <a:t>Trend-Corrected Exponential Smoothing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0</a:t>
            </a:r>
            <a:r>
              <a:rPr lang="en-US" sz="2800" smtClean="0"/>
              <a:t> = 12,015  and 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0</a:t>
            </a:r>
            <a:r>
              <a:rPr lang="en-US" sz="2800" smtClean="0"/>
              <a:t> = 1,549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12</a:t>
            </a:r>
            <a:r>
              <a:rPr lang="en-US" sz="2800" smtClean="0"/>
              <a:t> = 30,443  and 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12</a:t>
            </a:r>
            <a:r>
              <a:rPr lang="en-US" sz="2800" smtClean="0"/>
              <a:t> = 1,541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smtClean="0"/>
              <a:t>13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12</a:t>
            </a:r>
            <a:r>
              <a:rPr lang="en-US" sz="2800" smtClean="0"/>
              <a:t> +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12</a:t>
            </a:r>
            <a:r>
              <a:rPr lang="en-US" sz="2800" smtClean="0"/>
              <a:t> = 30,443 + 1,541 = 31,984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smtClean="0"/>
              <a:t>14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12</a:t>
            </a:r>
            <a:r>
              <a:rPr lang="en-US" sz="2800" smtClean="0"/>
              <a:t> + 2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12</a:t>
            </a:r>
            <a:r>
              <a:rPr lang="en-US" sz="2800" smtClean="0"/>
              <a:t> = 30,443 + 2 x 1,541 = 33,525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smtClean="0"/>
              <a:t>15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12</a:t>
            </a:r>
            <a:r>
              <a:rPr lang="en-US" sz="2800" smtClean="0"/>
              <a:t> + 3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12</a:t>
            </a:r>
            <a:r>
              <a:rPr lang="en-US" sz="2800" smtClean="0"/>
              <a:t> = 30,443 + 3 x 1,541 = 35,066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smtClean="0"/>
              <a:t>16</a:t>
            </a:r>
            <a:r>
              <a:rPr lang="en-US" sz="2800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/>
              <a:t>12</a:t>
            </a:r>
            <a:r>
              <a:rPr lang="en-US" sz="2800" smtClean="0"/>
              <a:t> + 4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 smtClean="0"/>
              <a:t>12</a:t>
            </a:r>
            <a:r>
              <a:rPr lang="en-US" sz="2800" smtClean="0"/>
              <a:t> = 30,443 + 4 x 1,541 = 36,607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8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z="2800" smtClean="0"/>
              <a:t> = 1.25 x 8,836 = 11,045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 descr="FG_07_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6088" y="1042988"/>
            <a:ext cx="5610225" cy="5607050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95350" y="5903913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7-10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38300"/>
            <a:ext cx="7632700" cy="4762500"/>
          </a:xfrm>
        </p:spPr>
        <p:txBody>
          <a:bodyPr/>
          <a:lstStyle/>
          <a:p>
            <a:pPr marL="0" indent="0">
              <a:spcAft>
                <a:spcPts val="1200"/>
              </a:spcAft>
              <a:buFont typeface="Arial" charset="0"/>
              <a:buNone/>
            </a:pPr>
            <a:r>
              <a:rPr lang="en-US" sz="2800" smtClean="0"/>
              <a:t>Trend- and Seasonality-Corrected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0</a:t>
            </a:r>
            <a:r>
              <a:rPr lang="en-US" sz="2400" smtClean="0"/>
              <a:t> = 18,439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0</a:t>
            </a:r>
            <a:r>
              <a:rPr lang="en-US" sz="2400" smtClean="0"/>
              <a:t> =524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</a:t>
            </a:r>
            <a:r>
              <a:rPr lang="en-US" sz="2400" smtClean="0"/>
              <a:t> = 0.47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2</a:t>
            </a:r>
            <a:r>
              <a:rPr lang="en-US" sz="2400" smtClean="0"/>
              <a:t> = 0.68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3</a:t>
            </a:r>
            <a:r>
              <a:rPr lang="en-US" sz="2400" smtClean="0"/>
              <a:t> = 1.17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4</a:t>
            </a:r>
            <a:r>
              <a:rPr lang="en-US" sz="2400" smtClean="0"/>
              <a:t> = 1.67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12</a:t>
            </a:r>
            <a:r>
              <a:rPr lang="en-US" sz="2400" smtClean="0"/>
              <a:t> = 24,791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12</a:t>
            </a:r>
            <a:r>
              <a:rPr lang="en-US" sz="2400" smtClean="0"/>
              <a:t> = 532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smtClean="0"/>
              <a:t>13</a:t>
            </a:r>
            <a:r>
              <a:rPr lang="en-US" sz="2400" smtClean="0"/>
              <a:t> =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12</a:t>
            </a:r>
            <a:r>
              <a:rPr lang="en-US" sz="2400" smtClean="0"/>
              <a:t> +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12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13 </a:t>
            </a:r>
            <a:r>
              <a:rPr lang="en-US" sz="2400" smtClean="0"/>
              <a:t>= (24,791 + 532)0.47 = 11,940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smtClean="0"/>
              <a:t>14</a:t>
            </a:r>
            <a:r>
              <a:rPr lang="en-US" sz="2400" smtClean="0"/>
              <a:t> =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12</a:t>
            </a:r>
            <a:r>
              <a:rPr lang="en-US" sz="2400" smtClean="0"/>
              <a:t> + 2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12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13 </a:t>
            </a:r>
            <a:r>
              <a:rPr lang="en-US" sz="2400" smtClean="0"/>
              <a:t> = (24,791 + 2 x 532)0.68 = 17,579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smtClean="0"/>
              <a:t>15</a:t>
            </a:r>
            <a:r>
              <a:rPr lang="en-US" sz="2400" smtClean="0"/>
              <a:t> =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12</a:t>
            </a:r>
            <a:r>
              <a:rPr lang="en-US" sz="2400" smtClean="0"/>
              <a:t> + 3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12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13 </a:t>
            </a:r>
            <a:r>
              <a:rPr lang="en-US" sz="2400" smtClean="0"/>
              <a:t> = (24,791 + 3 x 532)1.17 = 30,930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smtClean="0"/>
              <a:t>16</a:t>
            </a:r>
            <a:r>
              <a:rPr lang="en-US" sz="2400" smtClean="0"/>
              <a:t> =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smtClean="0"/>
              <a:t>12</a:t>
            </a:r>
            <a:r>
              <a:rPr lang="en-US" sz="2400" smtClean="0"/>
              <a:t> + 4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smtClean="0"/>
              <a:t>12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smtClean="0"/>
              <a:t>13 </a:t>
            </a:r>
            <a:r>
              <a:rPr lang="en-US" sz="2400" smtClean="0"/>
              <a:t> = (24,791 + 4 x 532)1.67 = 44,928</a:t>
            </a:r>
          </a:p>
          <a:p>
            <a:pPr marL="0" indent="0" algn="ctr">
              <a:spcAft>
                <a:spcPts val="1200"/>
              </a:spcAft>
              <a:buFont typeface="Arial" charset="0"/>
              <a:buNone/>
            </a:pPr>
            <a:r>
              <a:rPr lang="en-US" sz="2400" i="1" smtClean="0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z="2400" smtClean="0"/>
              <a:t> = 1.25 x 1,469 = 1,836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41400" y="2311400"/>
          <a:ext cx="7073900" cy="23923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0"/>
                <a:gridCol w="1168400"/>
                <a:gridCol w="1482725"/>
                <a:gridCol w="17684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Forecasting Method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MAPE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Range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Four-period moving average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9,719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r"/>
                        </a:tabLst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49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–1.52 to 2.21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 exponential smoothing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10,208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–1.38 to 2.15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Holt’s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8,836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–2.15 to 2.00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Winter’s model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1,469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8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–2.74 to 4.00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11988" y="5002213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7-2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Role of IT in Forecasting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673600"/>
          </a:xfrm>
        </p:spPr>
        <p:txBody>
          <a:bodyPr/>
          <a:lstStyle/>
          <a:p>
            <a:r>
              <a:rPr lang="en-US" smtClean="0"/>
              <a:t>Forecasting module is core supply chain software</a:t>
            </a:r>
          </a:p>
          <a:p>
            <a:r>
              <a:rPr lang="en-US" smtClean="0"/>
              <a:t>Can be used to best determine forecasting methods for the firm and by product categories and markets</a:t>
            </a:r>
          </a:p>
          <a:p>
            <a:r>
              <a:rPr lang="en-US" smtClean="0"/>
              <a:t>Real time updates help firms respond quickly to changes in marketplace</a:t>
            </a:r>
          </a:p>
          <a:p>
            <a:r>
              <a:rPr lang="en-US" smtClean="0"/>
              <a:t>Facilitate </a:t>
            </a:r>
            <a:r>
              <a:rPr lang="en-US" i="1" smtClean="0"/>
              <a:t>demand planning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</a:t>
            </a: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86362"/>
          </a:xfrm>
        </p:spPr>
        <p:txBody>
          <a:bodyPr/>
          <a:lstStyle/>
          <a:p>
            <a:r>
              <a:rPr lang="en-US" sz="2800" smtClean="0"/>
              <a:t>Errors in forecasting can cause significant misallocation of resources in inventory, facilities, transportation, sourcing, pricing, and information management</a:t>
            </a:r>
          </a:p>
          <a:p>
            <a:r>
              <a:rPr lang="en-US" sz="2800" smtClean="0"/>
              <a:t>Common factors are long lead times, seasonality, short product life cycles, few customers and lumpy demand, and when orders placed by intermediaries in a supply chain</a:t>
            </a:r>
          </a:p>
          <a:p>
            <a:r>
              <a:rPr lang="en-US" sz="2800" smtClean="0"/>
              <a:t>Mitigation strategies – increasing the responsiveness of the supply chain and utilizing opportunities for pooling of demand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Forecasting In Practice</a:t>
            </a: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838200" y="1739900"/>
            <a:ext cx="7480300" cy="4525963"/>
          </a:xfrm>
        </p:spPr>
        <p:txBody>
          <a:bodyPr/>
          <a:lstStyle/>
          <a:p>
            <a:r>
              <a:rPr lang="en-US" smtClean="0"/>
              <a:t>Collaborate in building forecasts</a:t>
            </a:r>
          </a:p>
          <a:p>
            <a:r>
              <a:rPr lang="en-US" smtClean="0"/>
              <a:t>Share only the data that truly provide value</a:t>
            </a:r>
          </a:p>
          <a:p>
            <a:r>
              <a:rPr lang="en-US" smtClean="0"/>
              <a:t>Be sure to distinguish between demand and sales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200" y="1676400"/>
            <a:ext cx="8077200" cy="4406900"/>
          </a:xfrm>
        </p:spPr>
        <p:txBody>
          <a:bodyPr rtlCol="0">
            <a:normAutofit fontScale="92500" lnSpcReduction="10000"/>
          </a:bodyPr>
          <a:lstStyle/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Understand the role of forecasting for both an enterprise and a supply </a:t>
            </a:r>
            <a:r>
              <a:rPr lang="en-US" dirty="0" smtClean="0"/>
              <a:t>chain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Identify the components of a demand </a:t>
            </a:r>
            <a:r>
              <a:rPr lang="en-US" dirty="0" smtClean="0"/>
              <a:t>forecast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Forecast demand in a supply chain given historical demand data using time-series </a:t>
            </a:r>
            <a:r>
              <a:rPr lang="en-US" dirty="0" smtClean="0"/>
              <a:t>methodologies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Analyze demand forecasts to estimate forecast error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1783</Words>
  <Application>Microsoft Office PowerPoint</Application>
  <PresentationFormat>On-screen Show (4:3)</PresentationFormat>
  <Paragraphs>365</Paragraphs>
  <Slides>53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5" baseType="lpstr">
      <vt:lpstr>ＭＳ Ｐゴシック</vt:lpstr>
      <vt:lpstr>ＭＳ Ｐゴシック</vt:lpstr>
      <vt:lpstr>Arial</vt:lpstr>
      <vt:lpstr>Calibri</vt:lpstr>
      <vt:lpstr>Copperplate Gothic Bold</vt:lpstr>
      <vt:lpstr>Helvetica</vt:lpstr>
      <vt:lpstr>Lucida Grande</vt:lpstr>
      <vt:lpstr>Monotype Sorts</vt:lpstr>
      <vt:lpstr>Symbol</vt:lpstr>
      <vt:lpstr>Times New Roman</vt:lpstr>
      <vt:lpstr>1_Office Theme</vt:lpstr>
      <vt:lpstr>Equation</vt:lpstr>
      <vt:lpstr>Demand Forecasting in a Supply Chain</vt:lpstr>
      <vt:lpstr>Learning Objectives</vt:lpstr>
      <vt:lpstr>Role of Forecasting  in a Supply Chain</vt:lpstr>
      <vt:lpstr>Characteristics of Forecasts</vt:lpstr>
      <vt:lpstr>Components and Methods</vt:lpstr>
      <vt:lpstr>Components and Methods</vt:lpstr>
      <vt:lpstr>Components of an Observation</vt:lpstr>
      <vt:lpstr>Basic Approach</vt:lpstr>
      <vt:lpstr>Time-Series Forecasting Methods</vt:lpstr>
      <vt:lpstr>Static Methods</vt:lpstr>
      <vt:lpstr>Tahoe Salt</vt:lpstr>
      <vt:lpstr>Tahoe Salt</vt:lpstr>
      <vt:lpstr>Estimate Level and Trend</vt:lpstr>
      <vt:lpstr>Tahoe Salt</vt:lpstr>
      <vt:lpstr>Tahoe Salt</vt:lpstr>
      <vt:lpstr>Estimating Seasonal Factors</vt:lpstr>
      <vt:lpstr>Estimating Seasonal Factors</vt:lpstr>
      <vt:lpstr>Adaptive Forecasting</vt:lpstr>
      <vt:lpstr>Adaptive Forecasting</vt:lpstr>
      <vt:lpstr>Steps in Adaptive Forecasting</vt:lpstr>
      <vt:lpstr>Moving Average</vt:lpstr>
      <vt:lpstr>Moving Average Example</vt:lpstr>
      <vt:lpstr>Moving Average Example</vt:lpstr>
      <vt:lpstr>Simple Exponential Smoothing</vt:lpstr>
      <vt:lpstr>Simple Exponential Smoothing</vt:lpstr>
      <vt:lpstr>Simple Exponential Smoothing</vt:lpstr>
      <vt:lpstr>Trend-Corrected Exponential Smoothing (Holt’s Model)</vt:lpstr>
      <vt:lpstr>Trend-Corrected Exponential Smoothing (Holt’s Model)</vt:lpstr>
      <vt:lpstr>Trend-Corrected Exponential Smoothing (Holt’s Model)</vt:lpstr>
      <vt:lpstr>Trend-Corrected Exponential Smoothing (Holt’s Model)</vt:lpstr>
      <vt:lpstr>Trend- and Seasonality-Corrected Exponential Smoothing</vt:lpstr>
      <vt:lpstr>Trend- and Seasonality-Corrected Exponential Smoothing</vt:lpstr>
      <vt:lpstr>Winter’s Model</vt:lpstr>
      <vt:lpstr>Winter’s Model</vt:lpstr>
      <vt:lpstr>Time Series Models</vt:lpstr>
      <vt:lpstr>Measures of Forecast Error</vt:lpstr>
      <vt:lpstr>Selecting the Best Smoothing Constant</vt:lpstr>
      <vt:lpstr>Selecting the Best Smoothing Constant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The Role of IT in Forecasting</vt:lpstr>
      <vt:lpstr>Risk Management</vt:lpstr>
      <vt:lpstr>Forecasting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</dc:subject>
  <dc:creator>Jeff Heyl</dc:creator>
  <cp:keywords/>
  <dc:description/>
  <cp:lastModifiedBy>Jaryono Angga Widagdo</cp:lastModifiedBy>
  <cp:revision>18</cp:revision>
  <dcterms:created xsi:type="dcterms:W3CDTF">2012-01-08T09:40:37Z</dcterms:created>
  <dcterms:modified xsi:type="dcterms:W3CDTF">2018-11-08T02:57:22Z</dcterms:modified>
  <cp:category/>
</cp:coreProperties>
</file>