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9"/>
  </p:notesMasterIdLst>
  <p:handoutMasterIdLst>
    <p:handoutMasterId r:id="rId40"/>
  </p:handout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83" r:id="rId9"/>
    <p:sldId id="284" r:id="rId10"/>
    <p:sldId id="285" r:id="rId11"/>
    <p:sldId id="265" r:id="rId12"/>
    <p:sldId id="266" r:id="rId13"/>
    <p:sldId id="267" r:id="rId14"/>
    <p:sldId id="268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280" r:id="rId36"/>
    <p:sldId id="282" r:id="rId37"/>
    <p:sldId id="306" r:id="rId3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82" autoAdjust="0"/>
    <p:restoredTop sz="99363" autoAdjust="0"/>
  </p:normalViewPr>
  <p:slideViewPr>
    <p:cSldViewPr snapToGrid="0" snapToObjects="1">
      <p:cViewPr varScale="1">
        <p:scale>
          <a:sx n="43" d="100"/>
          <a:sy n="43" d="100"/>
        </p:scale>
        <p:origin x="129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napToObjects="1">
      <p:cViewPr varScale="1">
        <p:scale>
          <a:sx n="67" d="100"/>
          <a:sy n="67" d="100"/>
        </p:scale>
        <p:origin x="-327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4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0710AE2-ADDA-4A37-9CBD-585829F24C2A}" type="datetimeFigureOut">
              <a:rPr lang="en-US"/>
              <a:pPr/>
              <a:t>11/7/2018</a:t>
            </a:fld>
            <a:endParaRPr lang="en-US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18583BE-0DA4-44CD-8973-25BDF94DF7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610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39DA894-85BD-496A-B504-FB5E45B2A173}" type="datetimeFigureOut">
              <a:rPr lang="en-US"/>
              <a:pPr>
                <a:defRPr/>
              </a:pPr>
              <a:t>11/7/2018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366D8CE-32E6-4F3F-8AE3-EA9BBB4811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1865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/>
          <p:cNvPicPr>
            <a:picLocks noChangeAspect="1"/>
          </p:cNvPicPr>
          <p:nvPr userDrawn="1"/>
        </p:nvPicPr>
        <p:blipFill>
          <a:blip r:embed="rId2"/>
          <a:srcRect t="7031" b="170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5654675" y="468313"/>
            <a:ext cx="1381125" cy="282575"/>
            <a:chOff x="6693632" y="1852698"/>
            <a:chExt cx="1380564" cy="283882"/>
          </a:xfrm>
        </p:grpSpPr>
        <p:sp>
          <p:nvSpPr>
            <p:cNvPr id="5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57200" y="5540375"/>
            <a:ext cx="8445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93626742-6ACE-4484-BB18-4029CB5262CE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2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8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CB7535D6-2402-45A2-8A94-81697ED78CE8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1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1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9FAA8823-2540-41FC-9EE5-FDAF928481B0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5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8-</a:t>
            </a:r>
            <a:fld id="{9BB5770B-8E6E-4AD7-B889-1DE174B6A271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7071" y="2376204"/>
            <a:ext cx="4876800" cy="4091608"/>
          </a:xfrm>
        </p:spPr>
        <p:txBody>
          <a:bodyPr anchor="t" anchorCtr="1"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0" y="0"/>
            <a:ext cx="17002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8-</a:t>
            </a:r>
            <a:fld id="{829FC8CC-1CEF-4976-897F-46E901786E1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8-</a:t>
            </a:r>
            <a:fld id="{2015C5FC-7356-4490-904E-4F735A19206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8-</a:t>
            </a:r>
            <a:fld id="{3EC0DA0E-D2EF-47C8-A702-F031BAAC8F4C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8-</a:t>
            </a:r>
            <a:fld id="{DCB1FF88-2E50-457C-A29F-634744F5015A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8-</a:t>
            </a:r>
            <a:fld id="{40A3A5BD-2B5B-424C-A6A5-774043F04CB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8-</a:t>
            </a:r>
            <a:fld id="{FEE82D2B-F4BD-476F-8443-2793B77A169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8-</a:t>
            </a:r>
            <a:fld id="{3850B6B0-432D-4ABD-9F92-13F4AA834A3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8-</a:t>
            </a:r>
            <a:fld id="{6BC8DDAD-5C9A-400A-BD0E-B6D81BA63C5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8-</a:t>
            </a:r>
            <a:fld id="{F8EF8D3C-39D5-4003-AD38-3AE0B7EF9C6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8-</a:t>
            </a:r>
            <a:fld id="{72BBF986-D204-4900-814F-9080BECC88A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327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8-</a:t>
            </a:r>
            <a:fld id="{A526AD1D-398E-4495-BA7E-CE69C86E0A7C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0"/>
        </a:spcBef>
        <a:spcAft>
          <a:spcPts val="600"/>
        </a:spcAft>
        <a:buSzPct val="150000"/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0.emf"/><Relationship Id="rId4" Type="http://schemas.openxmlformats.org/officeDocument/2006/relationships/image" Target="../media/image7.emf"/><Relationship Id="rId9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7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3"/>
          <p:cNvSpPr txBox="1">
            <a:spLocks noChangeArrowheads="1"/>
          </p:cNvSpPr>
          <p:nvPr/>
        </p:nvSpPr>
        <p:spPr bwMode="auto">
          <a:xfrm>
            <a:off x="6005513" y="985838"/>
            <a:ext cx="698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44034" name="Title 2"/>
          <p:cNvSpPr>
            <a:spLocks noGrp="1"/>
          </p:cNvSpPr>
          <p:nvPr>
            <p:ph type="ctrTitle"/>
          </p:nvPr>
        </p:nvSpPr>
        <p:spPr>
          <a:xfrm>
            <a:off x="3906838" y="2236788"/>
            <a:ext cx="4876800" cy="4090987"/>
          </a:xfrm>
        </p:spPr>
        <p:txBody>
          <a:bodyPr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Aggregate Planning in a Supply Chain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46082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711200" y="1549400"/>
            <a:ext cx="7727950" cy="48768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Identify the decisions that are best solved by aggregate planning.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Understand the importance of aggregate planning as a supply chain activity.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Describe the information needed to produce an aggregate plan.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Explain the basic trade-offs to consider when creating an aggregate plan.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Formulate and solve basic aggregate planning problems using Microsoft Excel.</a:t>
            </a:r>
            <a:endParaRPr lang="en-US" sz="28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Role of Aggregate Planning </a:t>
            </a:r>
            <a:br>
              <a:rPr lang="en-US"/>
            </a:br>
            <a:r>
              <a:rPr lang="en-US"/>
              <a:t>in a Supply Chain</a:t>
            </a:r>
          </a:p>
        </p:txBody>
      </p:sp>
      <p:sp>
        <p:nvSpPr>
          <p:cNvPr id="1638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1803400"/>
            <a:ext cx="8458200" cy="4445000"/>
          </a:xfrm>
        </p:spPr>
        <p:txBody>
          <a:bodyPr/>
          <a:lstStyle/>
          <a:p>
            <a:r>
              <a:rPr lang="en-US" sz="2800" smtClean="0"/>
              <a:t>Capacity has a cost and lead times are often long</a:t>
            </a:r>
          </a:p>
          <a:p>
            <a:r>
              <a:rPr lang="en-US" sz="2800" smtClean="0"/>
              <a:t>Aggregate planning:  </a:t>
            </a:r>
          </a:p>
          <a:p>
            <a:pPr lvl="1"/>
            <a:r>
              <a:rPr lang="en-US" sz="2400" smtClean="0"/>
              <a:t>process by which a company determines levels of capacity, production, subcontracting, inventory, stockouts, and pricing over a specified time horizon</a:t>
            </a:r>
          </a:p>
          <a:p>
            <a:pPr lvl="1"/>
            <a:r>
              <a:rPr lang="en-US" sz="2400" smtClean="0"/>
              <a:t>goal is to maximize profit</a:t>
            </a:r>
          </a:p>
          <a:p>
            <a:pPr lvl="1"/>
            <a:r>
              <a:rPr lang="en-US" sz="2400" smtClean="0"/>
              <a:t>decisions made at a product family (not SKU) level</a:t>
            </a:r>
          </a:p>
          <a:p>
            <a:pPr lvl="1"/>
            <a:r>
              <a:rPr lang="en-US" sz="2400" smtClean="0"/>
              <a:t>time frame of  3 to 18 months</a:t>
            </a:r>
          </a:p>
          <a:p>
            <a:pPr lvl="1"/>
            <a:r>
              <a:rPr lang="en-US" sz="2400" smtClean="0"/>
              <a:t>how can a firm best use the facilities it has?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Role of Aggregate Planning </a:t>
            </a:r>
            <a:br>
              <a:rPr lang="en-US"/>
            </a:br>
            <a:r>
              <a:rPr lang="en-US"/>
              <a:t>in a Supply Chain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778000"/>
            <a:ext cx="8382000" cy="4457700"/>
          </a:xfrm>
        </p:spPr>
        <p:txBody>
          <a:bodyPr/>
          <a:lstStyle/>
          <a:p>
            <a:r>
              <a:rPr lang="en-US" sz="2800" smtClean="0"/>
              <a:t>Specify operational parameters over the time horizon</a:t>
            </a:r>
          </a:p>
          <a:p>
            <a:pPr lvl="1"/>
            <a:r>
              <a:rPr lang="en-US" sz="2400" smtClean="0"/>
              <a:t>Production rate			–	Subcontracting</a:t>
            </a:r>
          </a:p>
          <a:p>
            <a:pPr lvl="1"/>
            <a:r>
              <a:rPr lang="en-US" sz="2400" smtClean="0"/>
              <a:t>Workforce					–	Backlog</a:t>
            </a:r>
          </a:p>
          <a:p>
            <a:pPr lvl="1"/>
            <a:r>
              <a:rPr lang="en-US" sz="2400" smtClean="0"/>
              <a:t>Overtime					–	Inventory on hand</a:t>
            </a:r>
          </a:p>
          <a:p>
            <a:pPr lvl="1"/>
            <a:r>
              <a:rPr lang="en-US" sz="2400" smtClean="0"/>
              <a:t>Machine capacity level	</a:t>
            </a:r>
          </a:p>
          <a:p>
            <a:r>
              <a:rPr lang="en-US" sz="2800" smtClean="0"/>
              <a:t>All supply chain stages should work together on an aggregate plan that will optimize supply chain performance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The Aggregate Planning Problem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790700"/>
            <a:ext cx="8026400" cy="4114800"/>
          </a:xfrm>
        </p:spPr>
        <p:txBody>
          <a:bodyPr/>
          <a:lstStyle/>
          <a:p>
            <a:r>
              <a:rPr lang="en-US" sz="2400" smtClean="0"/>
              <a:t>Given the demand forecast for each period in the planning horizon, determine the production level, inventory level, and the capacity level for each period that maximizes the firm</a:t>
            </a:r>
            <a:r>
              <a:rPr lang="en-AU" sz="2400" smtClean="0"/>
              <a:t>’</a:t>
            </a:r>
            <a:r>
              <a:rPr lang="en-US" sz="2400" smtClean="0"/>
              <a:t>s (supply chain</a:t>
            </a:r>
            <a:r>
              <a:rPr lang="en-AU" sz="2400" smtClean="0"/>
              <a:t>’</a:t>
            </a:r>
            <a:r>
              <a:rPr lang="en-US" sz="2400" smtClean="0"/>
              <a:t>s) profit over the planning horizon</a:t>
            </a:r>
          </a:p>
          <a:p>
            <a:r>
              <a:rPr lang="en-US" sz="2400" smtClean="0"/>
              <a:t>Specify the planning horizon (typically 3-18 months)</a:t>
            </a:r>
          </a:p>
          <a:p>
            <a:r>
              <a:rPr lang="en-US" sz="2400" smtClean="0"/>
              <a:t>Specify the duration of each period</a:t>
            </a:r>
          </a:p>
          <a:p>
            <a:r>
              <a:rPr lang="en-US" sz="2400" smtClean="0"/>
              <a:t>Specify key information required to develop an aggregate plan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Information Needed for</a:t>
            </a:r>
            <a:br>
              <a:rPr lang="en-US"/>
            </a:br>
            <a:r>
              <a:rPr lang="en-US"/>
              <a:t>an Aggregate Plan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12900"/>
            <a:ext cx="8458200" cy="5029200"/>
          </a:xfrm>
        </p:spPr>
        <p:txBody>
          <a:bodyPr/>
          <a:lstStyle/>
          <a:p>
            <a:r>
              <a:rPr lang="en-US" sz="2400" smtClean="0"/>
              <a:t>Aggregate demand forecast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smtClean="0"/>
              <a:t> </a:t>
            </a:r>
            <a:r>
              <a:rPr lang="en-US" sz="2400" smtClean="0"/>
              <a:t>for each Period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smtClean="0"/>
              <a:t> over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smtClean="0"/>
              <a:t> </a:t>
            </a:r>
            <a:r>
              <a:rPr lang="en-US" sz="2400" smtClean="0"/>
              <a:t>periods</a:t>
            </a:r>
          </a:p>
          <a:p>
            <a:r>
              <a:rPr lang="en-US" sz="2400" smtClean="0"/>
              <a:t>Production costs</a:t>
            </a:r>
          </a:p>
          <a:p>
            <a:pPr lvl="1"/>
            <a:r>
              <a:rPr lang="en-US" sz="2000" smtClean="0"/>
              <a:t>Labor costs, regular time ($/hr) and overtime ($/hr)</a:t>
            </a:r>
          </a:p>
          <a:p>
            <a:pPr lvl="1"/>
            <a:r>
              <a:rPr lang="en-US" sz="2000" smtClean="0"/>
              <a:t>Subcontracting costs ($/hr or $/unit)</a:t>
            </a:r>
          </a:p>
          <a:p>
            <a:pPr lvl="1"/>
            <a:r>
              <a:rPr lang="en-US" sz="2000" smtClean="0"/>
              <a:t>Cost of changing capacity – hiring or layoff ($/worker), adding or reducing machine capacity ($/machine)</a:t>
            </a:r>
          </a:p>
          <a:p>
            <a:r>
              <a:rPr lang="en-US" sz="2400" smtClean="0"/>
              <a:t>Labor/machine hours required per unit</a:t>
            </a:r>
          </a:p>
          <a:p>
            <a:r>
              <a:rPr lang="en-US" sz="2400" smtClean="0"/>
              <a:t>Inventory holding cost ($/unit/period)</a:t>
            </a:r>
          </a:p>
          <a:p>
            <a:r>
              <a:rPr lang="en-US" sz="2400" smtClean="0"/>
              <a:t>Stockout or backlog cost ($/unit/period)</a:t>
            </a:r>
          </a:p>
          <a:p>
            <a:r>
              <a:rPr lang="en-US" sz="2400" smtClean="0"/>
              <a:t>Constraints – overtime, layoffs, capital available, stockouts, backlogs, from suppliers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Outputs of Aggregate Plan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676400"/>
            <a:ext cx="8115300" cy="4241800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Production quantity from regular time, overtime, and subcontracted </a:t>
            </a:r>
            <a:r>
              <a:rPr lang="en-US" sz="2800" dirty="0" smtClean="0"/>
              <a:t>time</a:t>
            </a:r>
            <a:endParaRPr lang="en-US" sz="2800" dirty="0"/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Inventory </a:t>
            </a:r>
            <a:r>
              <a:rPr lang="en-US" sz="2800" dirty="0" smtClean="0"/>
              <a:t>held</a:t>
            </a:r>
            <a:endParaRPr lang="en-US" sz="2800" dirty="0"/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Backlog/</a:t>
            </a:r>
            <a:r>
              <a:rPr lang="en-US" sz="2800" dirty="0" err="1"/>
              <a:t>stockout</a:t>
            </a:r>
            <a:r>
              <a:rPr lang="en-US" sz="2800" dirty="0"/>
              <a:t> </a:t>
            </a:r>
            <a:r>
              <a:rPr lang="en-US" sz="2800" dirty="0" smtClean="0"/>
              <a:t>quantity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 smtClean="0"/>
              <a:t>Machine </a:t>
            </a:r>
            <a:r>
              <a:rPr lang="en-US" sz="2800" dirty="0"/>
              <a:t>capacity increase/</a:t>
            </a:r>
            <a:r>
              <a:rPr lang="en-US" sz="2800" dirty="0" smtClean="0"/>
              <a:t>decrease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endParaRPr lang="en-US" sz="2800" dirty="0"/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A poor aggregate plan can result in lost sales, lost profits, excess inventory, or excess capacity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Identifying Aggregate Units of Production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Aggregate unit should be identified in a way that the resulting production schedule can be accomplished in practice</a:t>
            </a:r>
          </a:p>
          <a:p>
            <a:r>
              <a:rPr lang="en-US" smtClean="0"/>
              <a:t>Focus on the bottlenecks when selecting the aggregate unit and identifying capacity and production times</a:t>
            </a:r>
          </a:p>
          <a:p>
            <a:r>
              <a:rPr lang="en-US" smtClean="0"/>
              <a:t>Account for activities such as setups and maintenance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Red Tomato Tools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23900" y="2044700"/>
          <a:ext cx="7835900" cy="31702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704"/>
                <a:gridCol w="889000"/>
                <a:gridCol w="1028700"/>
                <a:gridCol w="774700"/>
                <a:gridCol w="914400"/>
                <a:gridCol w="1143000"/>
                <a:gridCol w="1155700"/>
                <a:gridCol w="11557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Family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Material Cost/ Unit ($)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Revenue/ Unit ($)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Setup Time/Batch (hour)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Average Batch Size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Production Time/ Unit (hour)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Net Production Time/Unit (hour)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Percentage Share of Units Sold</a:t>
                      </a:r>
                      <a:endParaRPr lang="en-US" sz="1400" b="1" dirty="0" smtClean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r"/>
                        </a:tabLst>
                      </a:pPr>
                      <a:r>
                        <a:rPr lang="en-US" sz="1400" dirty="0" smtClean="0"/>
                        <a:t>	15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54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55600" algn="r"/>
                        </a:tabLst>
                      </a:pPr>
                      <a:r>
                        <a:rPr lang="en-US" sz="1400" dirty="0" smtClean="0"/>
                        <a:t>	8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50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5.60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5.76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r"/>
                        </a:tabLst>
                      </a:pPr>
                      <a:r>
                        <a:rPr lang="en-US" sz="1400" dirty="0" smtClean="0"/>
                        <a:t>	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355600" algn="r"/>
                        </a:tabLst>
                      </a:pPr>
                      <a:r>
                        <a:rPr lang="en-US" sz="1400" dirty="0" smtClean="0"/>
                        <a:t>	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150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3.04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r"/>
                        </a:tabLst>
                      </a:pPr>
                      <a:r>
                        <a:rPr lang="en-US" sz="1400" dirty="0" smtClean="0"/>
                        <a:t>	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355600" algn="r"/>
                        </a:tabLst>
                      </a:pPr>
                      <a:r>
                        <a:rPr lang="en-US" sz="1400" dirty="0" smtClean="0"/>
                        <a:t>	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100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3.88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r"/>
                        </a:tabLst>
                      </a:pPr>
                      <a:r>
                        <a:rPr lang="en-US" sz="1400" dirty="0" smtClean="0"/>
                        <a:t>	12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355600" algn="r"/>
                        </a:tabLst>
                      </a:pPr>
                      <a:r>
                        <a:rPr lang="en-US" sz="1400" dirty="0" smtClean="0"/>
                        <a:t>	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4.80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5.00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r"/>
                        </a:tabLst>
                      </a:pPr>
                      <a:r>
                        <a:rPr lang="en-US" sz="1400" dirty="0" smtClean="0"/>
                        <a:t>	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355600" algn="r"/>
                        </a:tabLst>
                      </a:pPr>
                      <a:r>
                        <a:rPr lang="en-US" sz="1400" dirty="0" smtClean="0"/>
                        <a:t>	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100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3.60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3.66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r"/>
                        </a:tabLst>
                      </a:pPr>
                      <a:r>
                        <a:rPr lang="en-US" sz="1400" dirty="0" smtClean="0"/>
                        <a:t>	13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48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355600" algn="r"/>
                        </a:tabLst>
                      </a:pPr>
                      <a:r>
                        <a:rPr lang="en-US" sz="1400" dirty="0" smtClean="0"/>
                        <a:t>	5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75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4.30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4.37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635875" y="54229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8-1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Red Tomato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300" y="1727200"/>
            <a:ext cx="7874000" cy="4525963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Weighted average approach</a:t>
            </a:r>
          </a:p>
          <a:p>
            <a:pPr marL="72390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/>
              <a:t>M</a:t>
            </a:r>
            <a:r>
              <a:rPr lang="en-US" sz="2400" dirty="0" smtClean="0"/>
              <a:t>aterial </a:t>
            </a:r>
            <a:r>
              <a:rPr lang="en-US" sz="2400" dirty="0"/>
              <a:t>cost per aggregate unit </a:t>
            </a:r>
            <a:endParaRPr lang="en-US" sz="2400" dirty="0" smtClean="0"/>
          </a:p>
          <a:p>
            <a:pPr marL="107950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 smtClean="0"/>
              <a:t>= </a:t>
            </a:r>
            <a:r>
              <a:rPr lang="en-US" sz="2400" dirty="0"/>
              <a:t>15 </a:t>
            </a:r>
            <a:r>
              <a:rPr lang="en-US" sz="2400" dirty="0" smtClean="0"/>
              <a:t>x </a:t>
            </a:r>
            <a:r>
              <a:rPr lang="en-US" sz="2400" dirty="0"/>
              <a:t>0.10 + 7 </a:t>
            </a:r>
            <a:r>
              <a:rPr lang="en-US" sz="2400" dirty="0" smtClean="0"/>
              <a:t>x </a:t>
            </a:r>
            <a:r>
              <a:rPr lang="en-US" sz="2400" dirty="0"/>
              <a:t>0.25 + 9 </a:t>
            </a:r>
            <a:r>
              <a:rPr lang="en-US" sz="2400" dirty="0" smtClean="0"/>
              <a:t>x </a:t>
            </a:r>
            <a:r>
              <a:rPr lang="en-US" sz="2400" dirty="0"/>
              <a:t>0.20 </a:t>
            </a:r>
            <a:endParaRPr lang="en-US" sz="2400" dirty="0" smtClean="0"/>
          </a:p>
          <a:p>
            <a:pPr marL="107950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 smtClean="0"/>
              <a:t>   + </a:t>
            </a:r>
            <a:r>
              <a:rPr lang="en-US" sz="2400" dirty="0"/>
              <a:t>12 </a:t>
            </a:r>
            <a:r>
              <a:rPr lang="en-US" sz="2400" dirty="0" smtClean="0"/>
              <a:t>x </a:t>
            </a:r>
            <a:r>
              <a:rPr lang="en-US" sz="2400" dirty="0"/>
              <a:t>0.10 + 9 </a:t>
            </a:r>
            <a:r>
              <a:rPr lang="en-US" sz="2400" dirty="0" smtClean="0"/>
              <a:t>x </a:t>
            </a:r>
            <a:r>
              <a:rPr lang="en-US" sz="2400" dirty="0"/>
              <a:t>0.20 + 13 </a:t>
            </a:r>
            <a:r>
              <a:rPr lang="en-US" sz="2400" dirty="0" smtClean="0"/>
              <a:t>x </a:t>
            </a:r>
            <a:r>
              <a:rPr lang="en-US" sz="2400" dirty="0"/>
              <a:t>0.15 </a:t>
            </a:r>
            <a:endParaRPr lang="en-US" sz="2400" dirty="0" smtClean="0"/>
          </a:p>
          <a:p>
            <a:pPr marL="107950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 smtClean="0"/>
              <a:t>= </a:t>
            </a:r>
            <a:r>
              <a:rPr lang="en-US" sz="2400" dirty="0"/>
              <a:t>$</a:t>
            </a:r>
            <a:r>
              <a:rPr lang="en-US" sz="2400" dirty="0" smtClean="0"/>
              <a:t>10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Similarly</a:t>
            </a:r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/>
              <a:t>R</a:t>
            </a:r>
            <a:r>
              <a:rPr lang="en-US" sz="2400" dirty="0" smtClean="0"/>
              <a:t>evenue </a:t>
            </a:r>
            <a:r>
              <a:rPr lang="en-US" sz="2400" dirty="0"/>
              <a:t>per aggregate unit = $</a:t>
            </a:r>
            <a:r>
              <a:rPr lang="en-US" sz="2400" dirty="0" smtClean="0"/>
              <a:t>40</a:t>
            </a:r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/>
              <a:t>N</a:t>
            </a:r>
            <a:r>
              <a:rPr lang="en-US" sz="2400" dirty="0" smtClean="0"/>
              <a:t>et </a:t>
            </a:r>
            <a:r>
              <a:rPr lang="en-US" sz="2400" dirty="0"/>
              <a:t>production time per aggregate unit = 4.00 </a:t>
            </a:r>
            <a:r>
              <a:rPr lang="en-US" sz="2400" dirty="0" smtClean="0"/>
              <a:t>hours</a:t>
            </a:r>
            <a:endParaRPr lang="en-US" sz="2400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Aggregate Planning Strategies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7900" y="1612900"/>
            <a:ext cx="7239000" cy="4864100"/>
          </a:xfrm>
        </p:spPr>
        <p:txBody>
          <a:bodyPr/>
          <a:lstStyle/>
          <a:p>
            <a:r>
              <a:rPr lang="en-US" sz="2800" smtClean="0"/>
              <a:t>Trade-off between capacity, inventory, backlog/lost sales</a:t>
            </a:r>
          </a:p>
          <a:p>
            <a:r>
              <a:rPr lang="en-US" sz="2800" smtClean="0"/>
              <a:t>Chase strategy – using capacity as the lever</a:t>
            </a:r>
          </a:p>
          <a:p>
            <a:r>
              <a:rPr lang="en-US" sz="2800" smtClean="0"/>
              <a:t>Time flexibility from workforce or capacity strategy – using utilization as the lever</a:t>
            </a:r>
          </a:p>
          <a:p>
            <a:r>
              <a:rPr lang="en-US" sz="2800" smtClean="0"/>
              <a:t>Level strategy – using inventory as the lever</a:t>
            </a:r>
          </a:p>
          <a:p>
            <a:r>
              <a:rPr lang="en-US" sz="2800" smtClean="0"/>
              <a:t>Tailored or hybrid strategy – a combination of strategies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Chase Strategy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676400"/>
            <a:ext cx="7772400" cy="4787900"/>
          </a:xfrm>
        </p:spPr>
        <p:txBody>
          <a:bodyPr/>
          <a:lstStyle/>
          <a:p>
            <a:r>
              <a:rPr lang="en-US" sz="2800" smtClean="0"/>
              <a:t>Vary machine capacity or hire and lay off workers as demand varies</a:t>
            </a:r>
          </a:p>
          <a:p>
            <a:r>
              <a:rPr lang="en-US" sz="2800" smtClean="0"/>
              <a:t>Often difficult to vary capacity and workforce on short notice</a:t>
            </a:r>
          </a:p>
          <a:p>
            <a:r>
              <a:rPr lang="en-US" sz="2800" smtClean="0"/>
              <a:t>Expensive if cost of varying capacity is high</a:t>
            </a:r>
          </a:p>
          <a:p>
            <a:r>
              <a:rPr lang="en-US" sz="2800" smtClean="0"/>
              <a:t>Negative effect on workforce morale</a:t>
            </a:r>
          </a:p>
          <a:p>
            <a:r>
              <a:rPr lang="en-US" sz="2800" smtClean="0"/>
              <a:t>Results in low levels of inventory</a:t>
            </a:r>
          </a:p>
          <a:p>
            <a:r>
              <a:rPr lang="en-US" sz="2800" smtClean="0"/>
              <a:t>Used when inventory holding costs are high and costs of changing capacity are low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Time Flexibility Strategy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4700" y="1727200"/>
            <a:ext cx="7810500" cy="4114800"/>
          </a:xfrm>
        </p:spPr>
        <p:txBody>
          <a:bodyPr/>
          <a:lstStyle/>
          <a:p>
            <a:r>
              <a:rPr lang="en-US" sz="2800" smtClean="0"/>
              <a:t>Use excess machine capacity</a:t>
            </a:r>
          </a:p>
          <a:p>
            <a:r>
              <a:rPr lang="en-US" sz="2800" smtClean="0"/>
              <a:t>Workforce stable, number of hours worked varies</a:t>
            </a:r>
          </a:p>
          <a:p>
            <a:r>
              <a:rPr lang="en-US" sz="2800" smtClean="0"/>
              <a:t>Use overtime or a flexible work schedule</a:t>
            </a:r>
          </a:p>
          <a:p>
            <a:r>
              <a:rPr lang="en-US" sz="2800" smtClean="0"/>
              <a:t>Flexible workforce, avoids morale problems</a:t>
            </a:r>
          </a:p>
          <a:p>
            <a:r>
              <a:rPr lang="en-US" sz="2800" smtClean="0"/>
              <a:t>Low levels of inventory, lower utilization</a:t>
            </a:r>
          </a:p>
          <a:p>
            <a:r>
              <a:rPr lang="en-US" sz="2800" smtClean="0"/>
              <a:t>Used when inventory holding costs are high and capacity is relatively inexpensive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Level Strategy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0900" y="1549400"/>
            <a:ext cx="7658100" cy="4914900"/>
          </a:xfrm>
        </p:spPr>
        <p:txBody>
          <a:bodyPr/>
          <a:lstStyle/>
          <a:p>
            <a:r>
              <a:rPr lang="en-US" sz="2800" smtClean="0"/>
              <a:t>Stable machine capacity and workforce levels, constant output rate</a:t>
            </a:r>
          </a:p>
          <a:p>
            <a:r>
              <a:rPr lang="en-US" sz="2800" smtClean="0"/>
              <a:t>Inventory levels fluctuate over time</a:t>
            </a:r>
          </a:p>
          <a:p>
            <a:r>
              <a:rPr lang="en-US" sz="2800" smtClean="0"/>
              <a:t>Inventories carried over from high to low demand periods</a:t>
            </a:r>
          </a:p>
          <a:p>
            <a:r>
              <a:rPr lang="en-US" sz="2800" smtClean="0"/>
              <a:t>Better for worker morale</a:t>
            </a:r>
          </a:p>
          <a:p>
            <a:r>
              <a:rPr lang="en-US" sz="2800" smtClean="0"/>
              <a:t>Large inventories and backlogs may accumulate</a:t>
            </a:r>
          </a:p>
          <a:p>
            <a:r>
              <a:rPr lang="en-US" sz="2800" smtClean="0"/>
              <a:t>Used when inventory holding and backlog costs are relatively low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Aggregate Planning Using </a:t>
            </a:r>
            <a:br>
              <a:rPr lang="en-US" dirty="0" smtClean="0"/>
            </a:br>
            <a:r>
              <a:rPr lang="en-US" dirty="0" smtClean="0"/>
              <a:t>Linear Programming</a:t>
            </a:r>
            <a:endParaRPr lang="en-US" dirty="0"/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812800" y="1600200"/>
            <a:ext cx="6972300" cy="1714500"/>
          </a:xfrm>
        </p:spPr>
        <p:txBody>
          <a:bodyPr/>
          <a:lstStyle/>
          <a:p>
            <a:r>
              <a:rPr lang="en-US" smtClean="0"/>
              <a:t>Red Tomato Tools</a:t>
            </a:r>
          </a:p>
          <a:p>
            <a:pPr lvl="1"/>
            <a:r>
              <a:rPr lang="en-US" smtClean="0"/>
              <a:t>Highly seasonal demand</a:t>
            </a:r>
          </a:p>
          <a:p>
            <a:pPr lvl="1"/>
            <a:r>
              <a:rPr lang="en-US" smtClean="0"/>
              <a:t>Develop a forecast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828800" y="3467100"/>
          <a:ext cx="5346700" cy="25955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4375"/>
                <a:gridCol w="3152325"/>
              </a:tblGrid>
              <a:tr h="370840">
                <a:tc>
                  <a:txBody>
                    <a:bodyPr/>
                    <a:lstStyle/>
                    <a:p>
                      <a:pPr marL="177800" indent="0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 Forecast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778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January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1,600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778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February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778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3,200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778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3,800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778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2,200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778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June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2,200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340475" y="61976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8-2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Red Tomato Tools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981200"/>
          <a:ext cx="6173788" cy="3708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29100"/>
                <a:gridCol w="1943934"/>
              </a:tblGrid>
              <a:tr h="370840">
                <a:tc>
                  <a:txBody>
                    <a:bodyPr/>
                    <a:lstStyle/>
                    <a:p>
                      <a:pPr marL="266700" indent="0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Item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Cost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6670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Material cost</a:t>
                      </a:r>
                      <a:endParaRPr lang="en-US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$10/unit</a:t>
                      </a:r>
                      <a:endParaRPr lang="en-US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6670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Inventory holding cost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$2/unit/month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Marginal cost of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stockout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/backlog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$5/unit/month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Hiring and training costs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$300/worker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Layoff cost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$500/worker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Labor hours required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4/unit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Regular time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$4/hour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Overtime cost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$6/hour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Cost of subcontracting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$30/unit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759575" y="58039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8-3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Red Tomato Tools</a:t>
            </a:r>
            <a:br>
              <a:rPr lang="en-US" dirty="0" smtClean="0"/>
            </a:br>
            <a:r>
              <a:rPr lang="en-US" dirty="0" smtClean="0"/>
              <a:t>Decision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900" y="1600200"/>
            <a:ext cx="8191500" cy="4940300"/>
          </a:xfrm>
        </p:spPr>
        <p:txBody>
          <a:bodyPr rtlCol="0">
            <a:noAutofit/>
          </a:bodyPr>
          <a:lstStyle/>
          <a:p>
            <a:pPr marL="723900" indent="-72390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 smtClean="0"/>
              <a:t>For</a:t>
            </a:r>
            <a:r>
              <a:rPr lang="en-US" sz="2400" i="1" dirty="0" smtClean="0">
                <a:latin typeface="Times New Roman" charset="0"/>
              </a:rPr>
              <a:t> t</a:t>
            </a:r>
            <a:r>
              <a:rPr lang="en-US" sz="2400" dirty="0" smtClean="0">
                <a:latin typeface="Times New Roman" charset="0"/>
              </a:rPr>
              <a:t> </a:t>
            </a:r>
            <a:r>
              <a:rPr lang="en-US" sz="2400" dirty="0"/>
              <a:t>=</a:t>
            </a:r>
            <a:r>
              <a:rPr lang="en-US" sz="2400" dirty="0">
                <a:latin typeface="Times New Roman" charset="0"/>
              </a:rPr>
              <a:t> 1, ..., </a:t>
            </a:r>
            <a:r>
              <a:rPr lang="en-US" sz="2400" dirty="0" smtClean="0">
                <a:latin typeface="Times New Roman" charset="0"/>
              </a:rPr>
              <a:t>6</a:t>
            </a:r>
            <a:endParaRPr lang="en-US" sz="2400" i="1" dirty="0" smtClean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sz="2400" i="1" dirty="0" err="1" smtClean="0">
                <a:latin typeface="Times New Roman" charset="0"/>
              </a:rPr>
              <a:t>W</a:t>
            </a:r>
            <a:r>
              <a:rPr lang="en-US" sz="2400" i="1" baseline="-25000" dirty="0" err="1" smtClean="0">
                <a:latin typeface="Times New Roman" charset="0"/>
              </a:rPr>
              <a:t>t</a:t>
            </a:r>
            <a:r>
              <a:rPr lang="en-US" sz="2400" dirty="0" smtClean="0">
                <a:latin typeface="Times New Roman" charset="0"/>
              </a:rPr>
              <a:t>	</a:t>
            </a:r>
            <a:r>
              <a:rPr lang="en-US" sz="2400" dirty="0" smtClean="0"/>
              <a:t>=	Workforce </a:t>
            </a:r>
            <a:r>
              <a:rPr lang="en-US" sz="2400" dirty="0"/>
              <a:t>size for month </a:t>
            </a:r>
            <a:r>
              <a:rPr lang="en-US" sz="2400" i="1" dirty="0" smtClean="0">
                <a:latin typeface="Times New Roman" charset="0"/>
              </a:rPr>
              <a:t>t</a:t>
            </a:r>
            <a:endParaRPr lang="en-US" sz="2400" dirty="0" smtClean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sz="2400" i="1" dirty="0" err="1" smtClean="0">
                <a:latin typeface="Times New Roman" charset="0"/>
              </a:rPr>
              <a:t>H</a:t>
            </a:r>
            <a:r>
              <a:rPr lang="en-US" sz="2400" i="1" baseline="-25000" dirty="0" err="1" smtClean="0">
                <a:latin typeface="Times New Roman" charset="0"/>
              </a:rPr>
              <a:t>t</a:t>
            </a:r>
            <a:r>
              <a:rPr lang="en-US" sz="2400" dirty="0" smtClean="0">
                <a:latin typeface="Times New Roman" charset="0"/>
              </a:rPr>
              <a:t>	</a:t>
            </a:r>
            <a:r>
              <a:rPr lang="en-US" sz="2400" dirty="0" smtClean="0"/>
              <a:t>=	Number </a:t>
            </a:r>
            <a:r>
              <a:rPr lang="en-US" sz="2400" dirty="0"/>
              <a:t>of employees hired at the beginning of month </a:t>
            </a:r>
            <a:r>
              <a:rPr lang="en-US" sz="2400" i="1" dirty="0" smtClean="0">
                <a:latin typeface="Times New Roman" charset="0"/>
              </a:rPr>
              <a:t>t</a:t>
            </a:r>
            <a:endParaRPr lang="en-US" sz="2400" dirty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sz="2400" i="1" dirty="0" smtClean="0">
                <a:latin typeface="Times New Roman" charset="0"/>
              </a:rPr>
              <a:t>L</a:t>
            </a:r>
            <a:r>
              <a:rPr lang="en-US" sz="2400" i="1" baseline="-25000" dirty="0" smtClean="0">
                <a:latin typeface="Times New Roman" charset="0"/>
              </a:rPr>
              <a:t>t</a:t>
            </a:r>
            <a:r>
              <a:rPr lang="en-US" sz="2400" dirty="0" smtClean="0">
                <a:latin typeface="Times New Roman" charset="0"/>
              </a:rPr>
              <a:t>	</a:t>
            </a:r>
            <a:r>
              <a:rPr lang="en-US" sz="2400" dirty="0" smtClean="0"/>
              <a:t>=	Number </a:t>
            </a:r>
            <a:r>
              <a:rPr lang="en-US" sz="2400" dirty="0"/>
              <a:t>of employees laid off at the beginning of month </a:t>
            </a:r>
            <a:r>
              <a:rPr lang="en-US" sz="2400" i="1" dirty="0" smtClean="0">
                <a:latin typeface="Times New Roman" charset="0"/>
              </a:rPr>
              <a:t>t</a:t>
            </a:r>
            <a:endParaRPr lang="en-US" sz="2400" dirty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sz="2400" i="1" dirty="0" err="1" smtClean="0">
                <a:latin typeface="Times New Roman" charset="0"/>
              </a:rPr>
              <a:t>P</a:t>
            </a:r>
            <a:r>
              <a:rPr lang="en-US" sz="2400" i="1" baseline="-25000" dirty="0" err="1" smtClean="0">
                <a:latin typeface="Times New Roman" charset="0"/>
              </a:rPr>
              <a:t>t</a:t>
            </a:r>
            <a:r>
              <a:rPr lang="en-US" sz="2400" dirty="0" smtClean="0">
                <a:latin typeface="Times New Roman" charset="0"/>
              </a:rPr>
              <a:t>	</a:t>
            </a:r>
            <a:r>
              <a:rPr lang="en-US" sz="2400" dirty="0" smtClean="0"/>
              <a:t>=	Production </a:t>
            </a:r>
            <a:r>
              <a:rPr lang="en-US" sz="2400" dirty="0"/>
              <a:t>in month </a:t>
            </a:r>
            <a:r>
              <a:rPr lang="en-US" sz="2400" i="1" dirty="0" smtClean="0">
                <a:latin typeface="Times New Roman" charset="0"/>
              </a:rPr>
              <a:t>t</a:t>
            </a:r>
            <a:endParaRPr lang="en-US" sz="2400" dirty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sz="2400" i="1" dirty="0" smtClean="0">
                <a:latin typeface="Times New Roman" charset="0"/>
              </a:rPr>
              <a:t>I</a:t>
            </a:r>
            <a:r>
              <a:rPr lang="en-US" sz="2400" i="1" baseline="-25000" dirty="0" smtClean="0">
                <a:latin typeface="Times New Roman" charset="0"/>
              </a:rPr>
              <a:t>t</a:t>
            </a:r>
            <a:r>
              <a:rPr lang="en-US" sz="2400" dirty="0" smtClean="0">
                <a:latin typeface="Times New Roman" charset="0"/>
              </a:rPr>
              <a:t>	</a:t>
            </a:r>
            <a:r>
              <a:rPr lang="en-US" sz="2400" dirty="0" smtClean="0"/>
              <a:t>=	Inventory </a:t>
            </a:r>
            <a:r>
              <a:rPr lang="en-US" sz="2400" dirty="0"/>
              <a:t>at the end of month </a:t>
            </a:r>
            <a:r>
              <a:rPr lang="en-US" sz="2400" i="1" dirty="0" smtClean="0">
                <a:latin typeface="Times New Roman" charset="0"/>
              </a:rPr>
              <a:t>t</a:t>
            </a:r>
            <a:endParaRPr lang="en-US" sz="2400" dirty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sz="2400" i="1" dirty="0" smtClean="0">
                <a:latin typeface="Times New Roman" charset="0"/>
              </a:rPr>
              <a:t>S</a:t>
            </a:r>
            <a:r>
              <a:rPr lang="en-US" sz="2400" i="1" baseline="-25000" dirty="0" smtClean="0">
                <a:latin typeface="Times New Roman" charset="0"/>
              </a:rPr>
              <a:t>t</a:t>
            </a:r>
            <a:r>
              <a:rPr lang="en-US" sz="2400" dirty="0" smtClean="0">
                <a:latin typeface="Times New Roman" charset="0"/>
              </a:rPr>
              <a:t>	</a:t>
            </a:r>
            <a:r>
              <a:rPr lang="en-US" sz="2400" dirty="0" smtClean="0"/>
              <a:t>=	Number </a:t>
            </a:r>
            <a:r>
              <a:rPr lang="en-US" sz="2400" dirty="0"/>
              <a:t>of units stocked out at the end of month </a:t>
            </a:r>
            <a:r>
              <a:rPr lang="en-US" sz="2400" i="1" dirty="0" smtClean="0">
                <a:latin typeface="Times New Roman" charset="0"/>
              </a:rPr>
              <a:t>t</a:t>
            </a:r>
            <a:endParaRPr lang="en-US" sz="2400" dirty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sz="2400" i="1" dirty="0" smtClean="0">
                <a:latin typeface="Times New Roman" charset="0"/>
              </a:rPr>
              <a:t>C</a:t>
            </a:r>
            <a:r>
              <a:rPr lang="en-US" sz="2400" i="1" baseline="-25000" dirty="0" smtClean="0">
                <a:latin typeface="Times New Roman" charset="0"/>
              </a:rPr>
              <a:t>t</a:t>
            </a:r>
            <a:r>
              <a:rPr lang="en-US" sz="2400" dirty="0" smtClean="0">
                <a:latin typeface="Times New Roman" charset="0"/>
              </a:rPr>
              <a:t>	</a:t>
            </a:r>
            <a:r>
              <a:rPr lang="en-US" sz="2400" dirty="0" smtClean="0"/>
              <a:t>=	Number </a:t>
            </a:r>
            <a:r>
              <a:rPr lang="en-US" sz="2400" dirty="0"/>
              <a:t>of units subcontracted for month </a:t>
            </a:r>
            <a:r>
              <a:rPr lang="en-US" sz="2400" i="1" dirty="0" smtClean="0">
                <a:latin typeface="Times New Roman" charset="0"/>
              </a:rPr>
              <a:t>t</a:t>
            </a:r>
            <a:endParaRPr lang="en-US" sz="2400" dirty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sz="2400" i="1" dirty="0" err="1" smtClean="0">
                <a:latin typeface="Times New Roman" charset="0"/>
              </a:rPr>
              <a:t>O</a:t>
            </a:r>
            <a:r>
              <a:rPr lang="en-US" sz="2400" i="1" baseline="-25000" dirty="0" err="1" smtClean="0">
                <a:latin typeface="Times New Roman" charset="0"/>
              </a:rPr>
              <a:t>t</a:t>
            </a:r>
            <a:r>
              <a:rPr lang="en-US" sz="2400" dirty="0" smtClean="0">
                <a:latin typeface="Times New Roman" charset="0"/>
              </a:rPr>
              <a:t>	</a:t>
            </a:r>
            <a:r>
              <a:rPr lang="en-US" sz="2400" dirty="0" smtClean="0"/>
              <a:t>=	Number </a:t>
            </a:r>
            <a:r>
              <a:rPr lang="en-US" sz="2400" dirty="0"/>
              <a:t>of overtime hours worked in month </a:t>
            </a:r>
            <a:r>
              <a:rPr lang="en-US" sz="2400" i="1" dirty="0" smtClean="0">
                <a:latin typeface="Times New Roman" charset="0"/>
              </a:rPr>
              <a:t>t</a:t>
            </a:r>
            <a:endParaRPr lang="en-US" sz="2400" dirty="0">
              <a:latin typeface="Times New Roman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Red Tomato Tools</a:t>
            </a:r>
            <a:br>
              <a:rPr lang="en-US" dirty="0" smtClean="0"/>
            </a:br>
            <a:r>
              <a:rPr lang="en-US" dirty="0" smtClean="0"/>
              <a:t>Objective Functio</a:t>
            </a:r>
            <a:r>
              <a:rPr lang="en-US" dirty="0"/>
              <a:t>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816100"/>
            <a:ext cx="8229600" cy="17653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400" dirty="0" smtClean="0"/>
              <a:t>Minimize</a:t>
            </a:r>
          </a:p>
          <a:p>
            <a:pPr marL="35560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 smtClean="0"/>
              <a:t>(Regular</a:t>
            </a:r>
            <a:r>
              <a:rPr lang="en-US" sz="2400" dirty="0"/>
              <a:t>-</a:t>
            </a:r>
            <a:r>
              <a:rPr lang="en-US" sz="2400" dirty="0" smtClean="0"/>
              <a:t>time labor cost + Overtime labor cost + Cost of hiring and layoffs + Cost of holding inventory + Cost of stocking out + Cost of subcontracting + Material cost)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784350" y="3892550"/>
            <a:ext cx="5575300" cy="1911350"/>
            <a:chOff x="1784350" y="3676650"/>
            <a:chExt cx="5575300" cy="1911350"/>
          </a:xfrm>
        </p:grpSpPr>
        <p:graphicFrame>
          <p:nvGraphicFramePr>
            <p:cNvPr id="1123" name="Object 99"/>
            <p:cNvGraphicFramePr>
              <a:graphicFrameLocks noChangeAspect="1"/>
            </p:cNvGraphicFramePr>
            <p:nvPr/>
          </p:nvGraphicFramePr>
          <p:xfrm>
            <a:off x="1784350" y="3676650"/>
            <a:ext cx="55753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" name="Equation" r:id="rId3" imgW="5558760" imgH="868320" progId="Equation.3">
                    <p:embed/>
                  </p:oleObj>
                </mc:Choice>
                <mc:Fallback>
                  <p:oleObj name="Equation" r:id="rId3" imgW="5558760" imgH="868320" progId="Equation.3">
                    <p:embed/>
                    <p:pic>
                      <p:nvPicPr>
                        <p:cNvPr id="0" name="Picture 9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4350" y="3676650"/>
                          <a:ext cx="5575300" cy="876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4" name="Object 100"/>
            <p:cNvGraphicFramePr>
              <a:graphicFrameLocks noChangeAspect="1"/>
            </p:cNvGraphicFramePr>
            <p:nvPr/>
          </p:nvGraphicFramePr>
          <p:xfrm>
            <a:off x="2400300" y="4711700"/>
            <a:ext cx="43434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8" name="Equation" r:id="rId5" imgW="4333680" imgH="868320" progId="Equation.3">
                    <p:embed/>
                  </p:oleObj>
                </mc:Choice>
                <mc:Fallback>
                  <p:oleObj name="Equation" r:id="rId5" imgW="4333680" imgH="868320" progId="Equation.3">
                    <p:embed/>
                    <p:pic>
                      <p:nvPicPr>
                        <p:cNvPr id="0" name="Picture 10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0300" y="4711700"/>
                          <a:ext cx="4343400" cy="876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Red Tomato Tools</a:t>
            </a:r>
            <a:br>
              <a:rPr lang="en-US" dirty="0" smtClean="0"/>
            </a:br>
            <a:r>
              <a:rPr lang="en-US" dirty="0" smtClean="0"/>
              <a:t>Constraints</a:t>
            </a:r>
            <a:endParaRPr lang="en-US" dirty="0"/>
          </a:p>
        </p:txBody>
      </p:sp>
      <p:sp>
        <p:nvSpPr>
          <p:cNvPr id="9392" name="Content Placeholder 3"/>
          <p:cNvSpPr>
            <a:spLocks noGrp="1"/>
          </p:cNvSpPr>
          <p:nvPr>
            <p:ph idx="1"/>
          </p:nvPr>
        </p:nvSpPr>
        <p:spPr>
          <a:xfrm>
            <a:off x="1244600" y="1905000"/>
            <a:ext cx="6413500" cy="508000"/>
          </a:xfrm>
        </p:spPr>
        <p:txBody>
          <a:bodyPr/>
          <a:lstStyle/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smtClean="0"/>
              <a:t>Workforce, hiring, and layoff constraints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469063" y="1443038"/>
            <a:ext cx="1987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s-IS" sz="2000"/>
              <a:t>All for</a:t>
            </a:r>
            <a:r>
              <a:rPr lang="is-IS" sz="2000" i="1">
                <a:latin typeface="Times New Roman" pitchFamily="18" charset="0"/>
                <a:cs typeface="Times New Roman" pitchFamily="18" charset="0"/>
              </a:rPr>
              <a:t> t </a:t>
            </a:r>
            <a:r>
              <a:rPr lang="is-IS" sz="2000"/>
              <a:t>= 1,..., 6</a:t>
            </a:r>
            <a:endParaRPr lang="en-US" sz="2000"/>
          </a:p>
        </p:txBody>
      </p:sp>
      <p:graphicFrame>
        <p:nvGraphicFramePr>
          <p:cNvPr id="5" name="Object 171"/>
          <p:cNvGraphicFramePr>
            <a:graphicFrameLocks noChangeAspect="1"/>
          </p:cNvGraphicFramePr>
          <p:nvPr/>
        </p:nvGraphicFramePr>
        <p:xfrm>
          <a:off x="3448050" y="2328863"/>
          <a:ext cx="2247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95" name="Equation" r:id="rId3" imgW="2239920" imgH="429480" progId="Equation.3">
                  <p:embed/>
                </p:oleObj>
              </mc:Choice>
              <mc:Fallback>
                <p:oleObj name="Equation" r:id="rId3" imgW="2239920" imgH="429480" progId="Equation.3">
                  <p:embed/>
                  <p:pic>
                    <p:nvPicPr>
                      <p:cNvPr id="0" name="Picture 1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050" y="2328863"/>
                        <a:ext cx="22479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244600" y="2867025"/>
            <a:ext cx="6413500" cy="1211263"/>
            <a:chOff x="1244600" y="2866572"/>
            <a:chExt cx="6413500" cy="1211035"/>
          </a:xfrm>
        </p:grpSpPr>
        <p:sp>
          <p:nvSpPr>
            <p:cNvPr id="9399" name="Content Placeholder 3"/>
            <p:cNvSpPr txBox="1">
              <a:spLocks/>
            </p:cNvSpPr>
            <p:nvPr/>
          </p:nvSpPr>
          <p:spPr bwMode="auto">
            <a:xfrm>
              <a:off x="1244600" y="2866572"/>
              <a:ext cx="6413500" cy="507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457200" indent="-457200">
                <a:spcAft>
                  <a:spcPts val="600"/>
                </a:spcAft>
                <a:buSzPct val="100000"/>
                <a:buFont typeface="Arial" charset="0"/>
                <a:buAutoNum type="arabicPeriod" startAt="2"/>
              </a:pPr>
              <a:r>
                <a:rPr lang="en-US" sz="2400"/>
                <a:t>Capacity constraints</a:t>
              </a:r>
            </a:p>
          </p:txBody>
        </p:sp>
        <p:graphicFrame>
          <p:nvGraphicFramePr>
            <p:cNvPr id="9388" name="Object 172"/>
            <p:cNvGraphicFramePr>
              <a:graphicFrameLocks noChangeAspect="1"/>
            </p:cNvGraphicFramePr>
            <p:nvPr/>
          </p:nvGraphicFramePr>
          <p:xfrm>
            <a:off x="3651250" y="3290207"/>
            <a:ext cx="1841500" cy="787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96" name="Equation" r:id="rId5" imgW="1828440" imgH="776880" progId="Equation.3">
                    <p:embed/>
                  </p:oleObj>
                </mc:Choice>
                <mc:Fallback>
                  <p:oleObj name="Equation" r:id="rId5" imgW="1828440" imgH="776880" progId="Equation.3">
                    <p:embed/>
                    <p:pic>
                      <p:nvPicPr>
                        <p:cNvPr id="0" name="Picture 1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51250" y="3290207"/>
                          <a:ext cx="1841500" cy="787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244600" y="4170363"/>
            <a:ext cx="6413500" cy="868362"/>
            <a:chOff x="1244600" y="4171043"/>
            <a:chExt cx="6413500" cy="868135"/>
          </a:xfrm>
        </p:grpSpPr>
        <p:sp>
          <p:nvSpPr>
            <p:cNvPr id="9398" name="Content Placeholder 3"/>
            <p:cNvSpPr txBox="1">
              <a:spLocks/>
            </p:cNvSpPr>
            <p:nvPr/>
          </p:nvSpPr>
          <p:spPr bwMode="auto">
            <a:xfrm>
              <a:off x="1244600" y="4171043"/>
              <a:ext cx="6413500" cy="507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457200" indent="-457200">
                <a:spcAft>
                  <a:spcPts val="600"/>
                </a:spcAft>
                <a:buSzPct val="100000"/>
                <a:buFont typeface="Arial" charset="0"/>
                <a:buAutoNum type="arabicPeriod" startAt="3"/>
              </a:pPr>
              <a:r>
                <a:rPr lang="en-US" sz="2400"/>
                <a:t>Inventory balance constraints</a:t>
              </a:r>
            </a:p>
          </p:txBody>
        </p:sp>
        <p:graphicFrame>
          <p:nvGraphicFramePr>
            <p:cNvPr id="9389" name="Object 173"/>
            <p:cNvGraphicFramePr>
              <a:graphicFrameLocks noChangeAspect="1"/>
            </p:cNvGraphicFramePr>
            <p:nvPr/>
          </p:nvGraphicFramePr>
          <p:xfrm>
            <a:off x="2654300" y="4594678"/>
            <a:ext cx="38354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97" name="Equation" r:id="rId7" imgW="3821400" imgH="429480" progId="Equation.3">
                    <p:embed/>
                  </p:oleObj>
                </mc:Choice>
                <mc:Fallback>
                  <p:oleObj name="Equation" r:id="rId7" imgW="3821400" imgH="429480" progId="Equation.3">
                    <p:embed/>
                    <p:pic>
                      <p:nvPicPr>
                        <p:cNvPr id="0" name="Picture 1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4300" y="4594678"/>
                          <a:ext cx="38354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1244600" y="5132388"/>
            <a:ext cx="6413500" cy="868362"/>
            <a:chOff x="1244600" y="5132614"/>
            <a:chExt cx="6413500" cy="868136"/>
          </a:xfrm>
        </p:grpSpPr>
        <p:sp>
          <p:nvSpPr>
            <p:cNvPr id="9397" name="Content Placeholder 3"/>
            <p:cNvSpPr txBox="1">
              <a:spLocks/>
            </p:cNvSpPr>
            <p:nvPr/>
          </p:nvSpPr>
          <p:spPr bwMode="auto">
            <a:xfrm>
              <a:off x="1244600" y="5132614"/>
              <a:ext cx="6413500" cy="507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457200" indent="-457200">
                <a:spcAft>
                  <a:spcPts val="600"/>
                </a:spcAft>
                <a:buSzPct val="100000"/>
                <a:buFont typeface="Arial" charset="0"/>
                <a:buAutoNum type="arabicPeriod" startAt="4"/>
              </a:pPr>
              <a:r>
                <a:rPr lang="en-US" sz="2400"/>
                <a:t>Overtime limit constraints</a:t>
              </a:r>
            </a:p>
          </p:txBody>
        </p:sp>
        <p:graphicFrame>
          <p:nvGraphicFramePr>
            <p:cNvPr id="9390" name="Object 174"/>
            <p:cNvGraphicFramePr>
              <a:graphicFrameLocks noChangeAspect="1"/>
            </p:cNvGraphicFramePr>
            <p:nvPr/>
          </p:nvGraphicFramePr>
          <p:xfrm>
            <a:off x="3962400" y="5556250"/>
            <a:ext cx="12192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98" name="Equation" r:id="rId9" imgW="1206720" imgH="429480" progId="Equation.3">
                    <p:embed/>
                  </p:oleObj>
                </mc:Choice>
                <mc:Fallback>
                  <p:oleObj name="Equation" r:id="rId9" imgW="1206720" imgH="429480" progId="Equation.3">
                    <p:embed/>
                    <p:pic>
                      <p:nvPicPr>
                        <p:cNvPr id="0" name="Picture 1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2400" y="5556250"/>
                          <a:ext cx="12192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Red Tomato Tools</a:t>
            </a:r>
          </a:p>
        </p:txBody>
      </p:sp>
      <p:graphicFrame>
        <p:nvGraphicFramePr>
          <p:cNvPr id="16" name="Object 84"/>
          <p:cNvGraphicFramePr>
            <a:graphicFrameLocks noChangeAspect="1"/>
          </p:cNvGraphicFramePr>
          <p:nvPr/>
        </p:nvGraphicFramePr>
        <p:xfrm>
          <a:off x="1784350" y="1930400"/>
          <a:ext cx="55753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8" name="Equation" r:id="rId3" imgW="5558760" imgH="1051200" progId="Equation.3">
                  <p:embed/>
                </p:oleObj>
              </mc:Choice>
              <mc:Fallback>
                <p:oleObj name="Equation" r:id="rId3" imgW="5558760" imgH="1051200" progId="Equation.3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4350" y="1930400"/>
                        <a:ext cx="55753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981075" y="3498850"/>
            <a:ext cx="7197725" cy="1485900"/>
            <a:chOff x="1475833" y="3143250"/>
            <a:chExt cx="7198267" cy="1485900"/>
          </a:xfrm>
        </p:grpSpPr>
        <p:graphicFrame>
          <p:nvGraphicFramePr>
            <p:cNvPr id="10325" name="Object 85"/>
            <p:cNvGraphicFramePr>
              <a:graphicFrameLocks noChangeAspect="1"/>
            </p:cNvGraphicFramePr>
            <p:nvPr/>
          </p:nvGraphicFramePr>
          <p:xfrm>
            <a:off x="3492500" y="3143250"/>
            <a:ext cx="5181600" cy="148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9" name="Equation" r:id="rId5" imgW="5165640" imgH="1471680" progId="Equation.3">
                    <p:embed/>
                  </p:oleObj>
                </mc:Choice>
                <mc:Fallback>
                  <p:oleObj name="Equation" r:id="rId5" imgW="5165640" imgH="1471680" progId="Equation.3">
                    <p:embed/>
                    <p:pic>
                      <p:nvPicPr>
                        <p:cNvPr id="0" name="Picture 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2500" y="3143250"/>
                          <a:ext cx="5181600" cy="1485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9" name="Straight Connector 18"/>
            <p:cNvCxnSpPr/>
            <p:nvPr/>
          </p:nvCxnSpPr>
          <p:spPr>
            <a:xfrm flipV="1">
              <a:off x="6794358" y="3143250"/>
              <a:ext cx="355627" cy="14859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29" name="TextBox 19"/>
            <p:cNvSpPr txBox="1">
              <a:spLocks noChangeArrowheads="1"/>
            </p:cNvSpPr>
            <p:nvPr/>
          </p:nvSpPr>
          <p:spPr bwMode="auto">
            <a:xfrm>
              <a:off x="1475833" y="3479800"/>
              <a:ext cx="2005226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/>
                <a:t>Average time</a:t>
              </a:r>
            </a:p>
            <a:p>
              <a:pPr algn="ctr"/>
              <a:r>
                <a:rPr lang="en-US" sz="2400"/>
                <a:t>in inventory</a:t>
              </a:r>
            </a:p>
          </p:txBody>
        </p:sp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Red Tomato Tools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1092200"/>
          </a:xfrm>
        </p:spPr>
        <p:txBody>
          <a:bodyPr/>
          <a:lstStyle/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400" smtClean="0"/>
              <a:t>Total cost over planning horizon = $422,275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400" smtClean="0"/>
              <a:t>Revenue over planning horizon = 40 x 16,000 = $640,000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2946400"/>
          <a:ext cx="8331200" cy="3017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679450"/>
                <a:gridCol w="584200"/>
                <a:gridCol w="1047750"/>
                <a:gridCol w="990600"/>
                <a:gridCol w="965200"/>
                <a:gridCol w="977900"/>
                <a:gridCol w="1193800"/>
                <a:gridCol w="1130300"/>
              </a:tblGrid>
              <a:tr h="561321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Period,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No. Hired, </a:t>
                      </a:r>
                      <a:r>
                        <a:rPr lang="en-US" sz="1300" b="1" i="1" dirty="0" err="1" smtClean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lang="en-US" sz="1300" b="1" i="1" baseline="-25000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No. Laid Off,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lang="en-US" sz="1300" b="1" i="1" baseline="-25000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Workforce Size, </a:t>
                      </a:r>
                      <a:r>
                        <a:rPr lang="en-US" sz="1300" b="1" i="1" dirty="0" err="1" smtClean="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lang="en-US" sz="1300" b="1" i="1" baseline="-25000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Overtime, </a:t>
                      </a:r>
                      <a:r>
                        <a:rPr lang="en-US" sz="1300" b="1" i="1" dirty="0" err="1" smtClean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lang="en-US" sz="1300" b="1" i="1" baseline="-25000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Inventory,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lang="en-US" sz="1300" b="1" i="1" baseline="-25000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err="1" smtClean="0"/>
                        <a:t>Stockout</a:t>
                      </a:r>
                      <a:r>
                        <a:rPr lang="en-US" sz="1300" b="1" dirty="0" smtClean="0"/>
                        <a:t>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lang="en-US" sz="1300" b="1" i="1" baseline="-25000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Subcontract,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lang="en-US" sz="1300" b="1" i="1" baseline="-25000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Total Production, </a:t>
                      </a:r>
                      <a:r>
                        <a:rPr lang="en-US" sz="1300" b="1" i="1" dirty="0" err="1" smtClean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lang="en-US" sz="1300" b="1" i="1" baseline="-25000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1,000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1,983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2,583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1,567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2,583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950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2,583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267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2,583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117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2,583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500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2,583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737475" y="60579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8-4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Red Tomato Tools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358900" y="2317750"/>
            <a:ext cx="6324600" cy="1301750"/>
            <a:chOff x="1701801" y="2552700"/>
            <a:chExt cx="6324599" cy="1301928"/>
          </a:xfrm>
        </p:grpSpPr>
        <p:graphicFrame>
          <p:nvGraphicFramePr>
            <p:cNvPr id="11328" name="Object 64"/>
            <p:cNvGraphicFramePr>
              <a:graphicFrameLocks noChangeAspect="1"/>
            </p:cNvGraphicFramePr>
            <p:nvPr/>
          </p:nvGraphicFramePr>
          <p:xfrm>
            <a:off x="3175000" y="2552700"/>
            <a:ext cx="4851400" cy="1066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32" name="Equation" r:id="rId3" imgW="4836240" imgH="1051200" progId="Equation.3">
                    <p:embed/>
                  </p:oleObj>
                </mc:Choice>
                <mc:Fallback>
                  <p:oleObj name="Equation" r:id="rId3" imgW="4836240" imgH="1051200" progId="Equation.3">
                    <p:embed/>
                    <p:pic>
                      <p:nvPicPr>
                        <p:cNvPr id="0" name="Picture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75000" y="2552700"/>
                          <a:ext cx="4851400" cy="1066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32" name="TextBox 7"/>
            <p:cNvSpPr txBox="1">
              <a:spLocks noChangeArrowheads="1"/>
            </p:cNvSpPr>
            <p:nvPr/>
          </p:nvSpPr>
          <p:spPr bwMode="auto">
            <a:xfrm>
              <a:off x="1701801" y="2654300"/>
              <a:ext cx="1612900" cy="1200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Average seasonal inventory</a:t>
              </a:r>
            </a:p>
          </p:txBody>
        </p:sp>
      </p:grpSp>
      <p:graphicFrame>
        <p:nvGraphicFramePr>
          <p:cNvPr id="10" name="Object 65"/>
          <p:cNvGraphicFramePr>
            <a:graphicFrameLocks noChangeAspect="1"/>
          </p:cNvGraphicFramePr>
          <p:nvPr/>
        </p:nvGraphicFramePr>
        <p:xfrm>
          <a:off x="1358900" y="4152900"/>
          <a:ext cx="64262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3" name="Equation" r:id="rId5" imgW="6418080" imgH="804240" progId="Equation.3">
                  <p:embed/>
                </p:oleObj>
              </mc:Choice>
              <mc:Fallback>
                <p:oleObj name="Equation" r:id="rId5" imgW="6418080" imgH="804240" progId="Equation.3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8900" y="4152900"/>
                        <a:ext cx="64262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Red Tomato Tools</a:t>
            </a:r>
          </a:p>
        </p:txBody>
      </p:sp>
      <p:sp>
        <p:nvSpPr>
          <p:cNvPr id="13343" name="Content Placeholder 2"/>
          <p:cNvSpPr>
            <a:spLocks noGrp="1"/>
          </p:cNvSpPr>
          <p:nvPr>
            <p:ph idx="1"/>
          </p:nvPr>
        </p:nvSpPr>
        <p:spPr>
          <a:xfrm>
            <a:off x="812800" y="1511300"/>
            <a:ext cx="6972300" cy="863600"/>
          </a:xfrm>
        </p:spPr>
        <p:txBody>
          <a:bodyPr/>
          <a:lstStyle/>
          <a:p>
            <a:r>
              <a:rPr lang="en-US" smtClean="0"/>
              <a:t>Higher demand variability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828800" y="2222500"/>
          <a:ext cx="5346700" cy="25606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4375"/>
                <a:gridCol w="3152325"/>
              </a:tblGrid>
              <a:tr h="0">
                <a:tc>
                  <a:txBody>
                    <a:bodyPr/>
                    <a:lstStyle/>
                    <a:p>
                      <a:pPr marL="177800" indent="0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 Forecast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778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January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1,000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778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February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3,000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1778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3,800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1778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4,800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1778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2,000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1778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June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1,400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340475" y="48514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8-5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117600" y="5187950"/>
            <a:ext cx="6470650" cy="1301750"/>
            <a:chOff x="1701801" y="2552878"/>
            <a:chExt cx="6470650" cy="1301750"/>
          </a:xfrm>
        </p:grpSpPr>
        <p:graphicFrame>
          <p:nvGraphicFramePr>
            <p:cNvPr id="13341" name="Object 29"/>
            <p:cNvGraphicFramePr>
              <a:graphicFrameLocks noChangeAspect="1"/>
            </p:cNvGraphicFramePr>
            <p:nvPr/>
          </p:nvGraphicFramePr>
          <p:xfrm>
            <a:off x="3028951" y="2552878"/>
            <a:ext cx="5143500" cy="1066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3" name="Equation" r:id="rId3" imgW="5128920" imgH="1051200" progId="Equation.3">
                    <p:embed/>
                  </p:oleObj>
                </mc:Choice>
                <mc:Fallback>
                  <p:oleObj name="Equation" r:id="rId3" imgW="5128920" imgH="1051200" progId="Equation.3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8951" y="2552878"/>
                          <a:ext cx="5143500" cy="1066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64" name="TextBox 7"/>
            <p:cNvSpPr txBox="1">
              <a:spLocks noChangeArrowheads="1"/>
            </p:cNvSpPr>
            <p:nvPr/>
          </p:nvSpPr>
          <p:spPr bwMode="auto">
            <a:xfrm>
              <a:off x="1701801" y="2654300"/>
              <a:ext cx="1612900" cy="1200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Average seasonal inventory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Red Tomato Tools</a:t>
            </a:r>
          </a:p>
        </p:txBody>
      </p:sp>
      <p:sp>
        <p:nvSpPr>
          <p:cNvPr id="14367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33400"/>
          </a:xfrm>
        </p:spPr>
        <p:txBody>
          <a:bodyPr/>
          <a:lstStyle/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400" smtClean="0"/>
              <a:t>Total cost over planning horizon = $432,858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06400" y="2298700"/>
          <a:ext cx="8331200" cy="3017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679450"/>
                <a:gridCol w="584200"/>
                <a:gridCol w="1047750"/>
                <a:gridCol w="990600"/>
                <a:gridCol w="965200"/>
                <a:gridCol w="977900"/>
                <a:gridCol w="1193800"/>
                <a:gridCol w="1130300"/>
              </a:tblGrid>
              <a:tr h="561321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Period,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No. Hired, </a:t>
                      </a:r>
                      <a:r>
                        <a:rPr lang="en-US" sz="1300" b="1" i="1" dirty="0" err="1" smtClean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lang="en-US" sz="1300" b="1" i="1" baseline="-25000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No. Laid Off,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lang="en-US" sz="1300" b="1" i="1" baseline="-25000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Workforce Size, </a:t>
                      </a:r>
                      <a:r>
                        <a:rPr lang="en-US" sz="1300" b="1" i="1" dirty="0" err="1" smtClean="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lang="en-US" sz="1300" b="1" i="1" baseline="-25000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Overtime, </a:t>
                      </a:r>
                      <a:r>
                        <a:rPr lang="en-US" sz="1300" b="1" i="1" dirty="0" err="1" smtClean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lang="en-US" sz="1300" b="1" i="1" baseline="-25000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Inventory,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lang="en-US" sz="1300" b="1" i="1" baseline="-25000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err="1" smtClean="0"/>
                        <a:t>Stockout</a:t>
                      </a:r>
                      <a:r>
                        <a:rPr lang="en-US" sz="1300" b="1" dirty="0" smtClean="0"/>
                        <a:t>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lang="en-US" sz="1300" b="1" i="1" baseline="-25000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Subcontract,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lang="en-US" sz="1300" b="1" i="1" baseline="-25000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Total Production, </a:t>
                      </a:r>
                      <a:r>
                        <a:rPr lang="en-US" sz="1300" b="1" i="1" dirty="0" err="1" smtClean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lang="en-US" sz="1300" b="1" i="1" baseline="-25000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1,000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2,583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2,583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2,167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2,583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950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2,583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1,267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2,583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683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2,583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500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2,583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762875" y="54102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8-6</a:t>
            </a:r>
          </a:p>
        </p:txBody>
      </p:sp>
      <p:graphicFrame>
        <p:nvGraphicFramePr>
          <p:cNvPr id="6" name="Object 29"/>
          <p:cNvGraphicFramePr>
            <a:graphicFrameLocks noChangeAspect="1"/>
          </p:cNvGraphicFramePr>
          <p:nvPr/>
        </p:nvGraphicFramePr>
        <p:xfrm>
          <a:off x="1803400" y="5667375"/>
          <a:ext cx="55372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7" name="Equation" r:id="rId3" imgW="5522040" imgH="804240" progId="Equation.3">
                  <p:embed/>
                </p:oleObj>
              </mc:Choice>
              <mc:Fallback>
                <p:oleObj name="Equation" r:id="rId3" imgW="5522040" imgH="80424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0" y="5667375"/>
                        <a:ext cx="55372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Red Tomato Tools</a:t>
            </a:r>
          </a:p>
        </p:txBody>
      </p:sp>
      <p:sp>
        <p:nvSpPr>
          <p:cNvPr id="15418" name="Content Placeholder 2"/>
          <p:cNvSpPr>
            <a:spLocks noGrp="1"/>
          </p:cNvSpPr>
          <p:nvPr>
            <p:ph idx="1"/>
          </p:nvPr>
        </p:nvSpPr>
        <p:spPr>
          <a:xfrm>
            <a:off x="812800" y="1511300"/>
            <a:ext cx="6972300" cy="863600"/>
          </a:xfrm>
        </p:spPr>
        <p:txBody>
          <a:bodyPr/>
          <a:lstStyle/>
          <a:p>
            <a:r>
              <a:rPr lang="en-US" smtClean="0"/>
              <a:t>Lower hiring and layoff costs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314450" y="3397250"/>
            <a:ext cx="6375400" cy="1301750"/>
            <a:chOff x="1701801" y="2553056"/>
            <a:chExt cx="6375400" cy="1301572"/>
          </a:xfrm>
        </p:grpSpPr>
        <p:graphicFrame>
          <p:nvGraphicFramePr>
            <p:cNvPr id="15415" name="Object 55"/>
            <p:cNvGraphicFramePr>
              <a:graphicFrameLocks noChangeAspect="1"/>
            </p:cNvGraphicFramePr>
            <p:nvPr/>
          </p:nvGraphicFramePr>
          <p:xfrm>
            <a:off x="3124201" y="2553056"/>
            <a:ext cx="4953000" cy="1066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19" name="Equation" r:id="rId3" imgW="4937040" imgH="1051200" progId="Equation.3">
                    <p:embed/>
                  </p:oleObj>
                </mc:Choice>
                <mc:Fallback>
                  <p:oleObj name="Equation" r:id="rId3" imgW="4937040" imgH="1051200" progId="Equation.3">
                    <p:embed/>
                    <p:pic>
                      <p:nvPicPr>
                        <p:cNvPr id="0" name="Picture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4201" y="2553056"/>
                          <a:ext cx="4953000" cy="1066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21" name="TextBox 7"/>
            <p:cNvSpPr txBox="1">
              <a:spLocks noChangeArrowheads="1"/>
            </p:cNvSpPr>
            <p:nvPr/>
          </p:nvSpPr>
          <p:spPr bwMode="auto">
            <a:xfrm>
              <a:off x="1701801" y="2654300"/>
              <a:ext cx="1612900" cy="1200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Average seasonal inventory</a:t>
              </a:r>
            </a:p>
          </p:txBody>
        </p:sp>
      </p:grpSp>
      <p:graphicFrame>
        <p:nvGraphicFramePr>
          <p:cNvPr id="9" name="Object 56"/>
          <p:cNvGraphicFramePr>
            <a:graphicFrameLocks noChangeAspect="1"/>
          </p:cNvGraphicFramePr>
          <p:nvPr/>
        </p:nvGraphicFramePr>
        <p:xfrm>
          <a:off x="1803400" y="5045075"/>
          <a:ext cx="55372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0" name="Equation" r:id="rId5" imgW="5522040" imgH="804240" progId="Equation.3">
                  <p:embed/>
                </p:oleObj>
              </mc:Choice>
              <mc:Fallback>
                <p:oleObj name="Equation" r:id="rId5" imgW="5522040" imgH="804240" progId="Equation.3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0" y="5045075"/>
                        <a:ext cx="55372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57200" y="24384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200"/>
              </a:spcAft>
              <a:buSzPct val="150000"/>
              <a:buFont typeface="Arial" charset="0"/>
              <a:buNone/>
            </a:pPr>
            <a:r>
              <a:rPr lang="en-US" sz="2400"/>
              <a:t>Total cost over planning horizon = $412,688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Red Tomato Tools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06400" y="2298700"/>
          <a:ext cx="8331200" cy="3017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679450"/>
                <a:gridCol w="584200"/>
                <a:gridCol w="1047750"/>
                <a:gridCol w="990600"/>
                <a:gridCol w="965200"/>
                <a:gridCol w="977900"/>
                <a:gridCol w="1193800"/>
                <a:gridCol w="1130300"/>
              </a:tblGrid>
              <a:tr h="561321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Period,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No. Hired, </a:t>
                      </a:r>
                      <a:r>
                        <a:rPr lang="en-US" sz="1300" b="1" i="1" dirty="0" err="1" smtClean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lang="en-US" sz="1300" b="1" i="1" baseline="-25000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No. Laid Off,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lang="en-US" sz="1300" b="1" i="1" baseline="-25000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Workforce Size, </a:t>
                      </a:r>
                      <a:r>
                        <a:rPr lang="en-US" sz="1300" b="1" i="1" dirty="0" err="1" smtClean="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lang="en-US" sz="1300" b="1" i="1" baseline="-25000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Overtime, </a:t>
                      </a:r>
                      <a:r>
                        <a:rPr lang="en-US" sz="1300" b="1" i="1" dirty="0" err="1" smtClean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lang="en-US" sz="1300" b="1" i="1" baseline="-25000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Inventory,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lang="en-US" sz="1300" b="1" i="1" baseline="-25000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err="1" smtClean="0"/>
                        <a:t>Stockout</a:t>
                      </a:r>
                      <a:r>
                        <a:rPr lang="en-US" sz="1300" b="1" dirty="0" smtClean="0"/>
                        <a:t>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lang="en-US" sz="1300" b="1" i="1" baseline="-25000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Subcontract, </a:t>
                      </a:r>
                      <a:r>
                        <a:rPr lang="en-US" sz="1300" b="1" i="1" dirty="0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lang="en-US" sz="1300" b="1" i="1" baseline="-25000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Total Production, </a:t>
                      </a:r>
                      <a:r>
                        <a:rPr lang="en-US" sz="1300" b="1" i="1" dirty="0" err="1" smtClean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lang="en-US" sz="1300" b="1" i="1" baseline="-25000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sz="13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1,000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1,200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2,267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2,267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300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2,267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1,267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2,267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250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683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2,267</a:t>
                      </a:r>
                      <a:endParaRPr lang="en-US" sz="1400" dirty="0"/>
                    </a:p>
                  </a:txBody>
                  <a:tcPr/>
                </a:tc>
              </a:tr>
              <a:tr h="2354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61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500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2,267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762875" y="54102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8-7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Forecast Error in Aggregate Plans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673100" y="1600200"/>
            <a:ext cx="7975600" cy="4864100"/>
          </a:xfrm>
        </p:spPr>
        <p:txBody>
          <a:bodyPr/>
          <a:lstStyle/>
          <a:p>
            <a:r>
              <a:rPr lang="en-US" sz="2800" smtClean="0"/>
              <a:t>Forecast errors must be considered</a:t>
            </a:r>
          </a:p>
          <a:p>
            <a:r>
              <a:rPr lang="en-US" sz="2800" i="1" smtClean="0"/>
              <a:t>Safety inventory</a:t>
            </a:r>
          </a:p>
          <a:p>
            <a:r>
              <a:rPr lang="en-US" sz="2800" i="1" smtClean="0"/>
              <a:t>Safety capacity</a:t>
            </a:r>
          </a:p>
          <a:p>
            <a:pPr lvl="1"/>
            <a:r>
              <a:rPr lang="en-US" sz="2400" smtClean="0"/>
              <a:t>Use overtime as a form of safety capacity</a:t>
            </a:r>
          </a:p>
          <a:p>
            <a:pPr lvl="1"/>
            <a:r>
              <a:rPr lang="en-US" sz="2400" smtClean="0"/>
              <a:t>Carry extra workforce permanently as a form of safety capacity</a:t>
            </a:r>
          </a:p>
          <a:p>
            <a:pPr lvl="1"/>
            <a:r>
              <a:rPr lang="en-US" sz="2400" smtClean="0"/>
              <a:t>Use subcontractors as a form of safety capacity</a:t>
            </a:r>
          </a:p>
          <a:p>
            <a:pPr lvl="1"/>
            <a:r>
              <a:rPr lang="en-US" sz="2400" smtClean="0"/>
              <a:t>Build and carry extra inventories as a form of safety inventory</a:t>
            </a:r>
          </a:p>
          <a:p>
            <a:pPr lvl="1"/>
            <a:r>
              <a:rPr lang="en-US" sz="2400" smtClean="0"/>
              <a:t>Purchase capacity or product from an open or spot market as a form of safety capacity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Aggregate Planning In 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14900"/>
          </a:xfrm>
        </p:spPr>
        <p:txBody>
          <a:bodyPr rtlCol="0">
            <a:normAutofit fontScale="85000" lnSpcReduction="20000"/>
          </a:bodyPr>
          <a:lstStyle/>
          <a:p>
            <a:pPr marL="723900" indent="-723900" fontAlgn="auto">
              <a:spcBef>
                <a:spcPts val="0"/>
              </a:spcBef>
              <a:buFont typeface="Arial"/>
              <a:buNone/>
              <a:defRPr/>
            </a:pPr>
            <a:r>
              <a:rPr lang="en-US" dirty="0"/>
              <a:t>For</a:t>
            </a:r>
            <a:r>
              <a:rPr lang="en-US" i="1" dirty="0">
                <a:latin typeface="Times New Roman" charset="0"/>
              </a:rPr>
              <a:t> t</a:t>
            </a:r>
            <a:r>
              <a:rPr lang="en-US" dirty="0">
                <a:latin typeface="Times New Roman" charset="0"/>
              </a:rPr>
              <a:t> </a:t>
            </a:r>
            <a:r>
              <a:rPr lang="en-US" dirty="0"/>
              <a:t>=</a:t>
            </a:r>
            <a:r>
              <a:rPr lang="en-US" dirty="0">
                <a:latin typeface="Times New Roman" charset="0"/>
              </a:rPr>
              <a:t> 1, ..., 6</a:t>
            </a:r>
            <a:endParaRPr lang="en-US" i="1" dirty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i="1" dirty="0" err="1">
                <a:latin typeface="Times New Roman" charset="0"/>
              </a:rPr>
              <a:t>W</a:t>
            </a:r>
            <a:r>
              <a:rPr lang="en-US" i="1" baseline="-25000" dirty="0" err="1">
                <a:latin typeface="Times New Roman" charset="0"/>
              </a:rPr>
              <a:t>t</a:t>
            </a:r>
            <a:r>
              <a:rPr lang="en-US" dirty="0">
                <a:latin typeface="Times New Roman" charset="0"/>
              </a:rPr>
              <a:t>	</a:t>
            </a:r>
            <a:r>
              <a:rPr lang="en-US" dirty="0"/>
              <a:t>=	Workforce size for </a:t>
            </a:r>
            <a:r>
              <a:rPr lang="en-US" dirty="0" smtClean="0"/>
              <a:t>Month </a:t>
            </a:r>
            <a:r>
              <a:rPr lang="en-US" i="1" dirty="0">
                <a:latin typeface="Times New Roman" charset="0"/>
              </a:rPr>
              <a:t>t</a:t>
            </a:r>
            <a:endParaRPr lang="en-US" dirty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i="1" dirty="0" err="1">
                <a:latin typeface="Times New Roman" charset="0"/>
              </a:rPr>
              <a:t>H</a:t>
            </a:r>
            <a:r>
              <a:rPr lang="en-US" i="1" baseline="-25000" dirty="0" err="1">
                <a:latin typeface="Times New Roman" charset="0"/>
              </a:rPr>
              <a:t>t</a:t>
            </a:r>
            <a:r>
              <a:rPr lang="en-US" dirty="0">
                <a:latin typeface="Times New Roman" charset="0"/>
              </a:rPr>
              <a:t>	</a:t>
            </a:r>
            <a:r>
              <a:rPr lang="en-US" dirty="0"/>
              <a:t>=	Number of employees hired at the beginning of </a:t>
            </a:r>
            <a:r>
              <a:rPr lang="en-US" dirty="0" smtClean="0"/>
              <a:t>Month </a:t>
            </a:r>
            <a:r>
              <a:rPr lang="en-US" i="1" dirty="0">
                <a:latin typeface="Times New Roman" charset="0"/>
              </a:rPr>
              <a:t>t</a:t>
            </a:r>
            <a:endParaRPr lang="en-US" dirty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i="1" dirty="0">
                <a:latin typeface="Times New Roman" charset="0"/>
              </a:rPr>
              <a:t>L</a:t>
            </a:r>
            <a:r>
              <a:rPr lang="en-US" i="1" baseline="-25000" dirty="0">
                <a:latin typeface="Times New Roman" charset="0"/>
              </a:rPr>
              <a:t>t</a:t>
            </a:r>
            <a:r>
              <a:rPr lang="en-US" dirty="0">
                <a:latin typeface="Times New Roman" charset="0"/>
              </a:rPr>
              <a:t>	</a:t>
            </a:r>
            <a:r>
              <a:rPr lang="en-US" dirty="0"/>
              <a:t>=	Number of employees laid off at the beginning of M</a:t>
            </a:r>
            <a:r>
              <a:rPr lang="en-US" dirty="0" smtClean="0"/>
              <a:t>onth </a:t>
            </a:r>
            <a:r>
              <a:rPr lang="en-US" i="1" dirty="0">
                <a:latin typeface="Times New Roman" charset="0"/>
              </a:rPr>
              <a:t>t</a:t>
            </a:r>
            <a:endParaRPr lang="en-US" dirty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i="1" dirty="0" err="1">
                <a:latin typeface="Times New Roman" charset="0"/>
              </a:rPr>
              <a:t>P</a:t>
            </a:r>
            <a:r>
              <a:rPr lang="en-US" i="1" baseline="-25000" dirty="0" err="1">
                <a:latin typeface="Times New Roman" charset="0"/>
              </a:rPr>
              <a:t>t</a:t>
            </a:r>
            <a:r>
              <a:rPr lang="en-US" dirty="0">
                <a:latin typeface="Times New Roman" charset="0"/>
              </a:rPr>
              <a:t>	</a:t>
            </a:r>
            <a:r>
              <a:rPr lang="en-US" dirty="0"/>
              <a:t>=	Production in </a:t>
            </a:r>
            <a:r>
              <a:rPr lang="en-US" dirty="0" smtClean="0"/>
              <a:t>Month </a:t>
            </a:r>
            <a:r>
              <a:rPr lang="en-US" i="1" dirty="0">
                <a:latin typeface="Times New Roman" charset="0"/>
              </a:rPr>
              <a:t>t</a:t>
            </a:r>
            <a:endParaRPr lang="en-US" dirty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i="1" dirty="0">
                <a:latin typeface="Times New Roman" charset="0"/>
              </a:rPr>
              <a:t>I</a:t>
            </a:r>
            <a:r>
              <a:rPr lang="en-US" i="1" baseline="-25000" dirty="0">
                <a:latin typeface="Times New Roman" charset="0"/>
              </a:rPr>
              <a:t>t</a:t>
            </a:r>
            <a:r>
              <a:rPr lang="en-US" dirty="0">
                <a:latin typeface="Times New Roman" charset="0"/>
              </a:rPr>
              <a:t>	</a:t>
            </a:r>
            <a:r>
              <a:rPr lang="en-US" dirty="0"/>
              <a:t>=	Inventory at the end of </a:t>
            </a:r>
            <a:r>
              <a:rPr lang="en-US" dirty="0" smtClean="0"/>
              <a:t>Month </a:t>
            </a:r>
            <a:r>
              <a:rPr lang="en-US" i="1" dirty="0">
                <a:latin typeface="Times New Roman" charset="0"/>
              </a:rPr>
              <a:t>t</a:t>
            </a:r>
            <a:endParaRPr lang="en-US" dirty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i="1" dirty="0">
                <a:latin typeface="Times New Roman" charset="0"/>
              </a:rPr>
              <a:t>S</a:t>
            </a:r>
            <a:r>
              <a:rPr lang="en-US" i="1" baseline="-25000" dirty="0">
                <a:latin typeface="Times New Roman" charset="0"/>
              </a:rPr>
              <a:t>t</a:t>
            </a:r>
            <a:r>
              <a:rPr lang="en-US" dirty="0">
                <a:latin typeface="Times New Roman" charset="0"/>
              </a:rPr>
              <a:t>	</a:t>
            </a:r>
            <a:r>
              <a:rPr lang="en-US" dirty="0"/>
              <a:t>=	Number of units stocked out at the end of </a:t>
            </a:r>
            <a:r>
              <a:rPr lang="en-US" dirty="0" smtClean="0"/>
              <a:t>Month </a:t>
            </a:r>
            <a:r>
              <a:rPr lang="en-US" i="1" dirty="0">
                <a:latin typeface="Times New Roman" charset="0"/>
              </a:rPr>
              <a:t>t</a:t>
            </a:r>
            <a:endParaRPr lang="en-US" dirty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i="1" dirty="0">
                <a:latin typeface="Times New Roman" charset="0"/>
              </a:rPr>
              <a:t>C</a:t>
            </a:r>
            <a:r>
              <a:rPr lang="en-US" i="1" baseline="-25000" dirty="0">
                <a:latin typeface="Times New Roman" charset="0"/>
              </a:rPr>
              <a:t>t</a:t>
            </a:r>
            <a:r>
              <a:rPr lang="en-US" dirty="0">
                <a:latin typeface="Times New Roman" charset="0"/>
              </a:rPr>
              <a:t>	</a:t>
            </a:r>
            <a:r>
              <a:rPr lang="en-US" dirty="0"/>
              <a:t>=	Number of units subcontracted for </a:t>
            </a:r>
            <a:r>
              <a:rPr lang="en-US" dirty="0" smtClean="0"/>
              <a:t>Month </a:t>
            </a:r>
            <a:r>
              <a:rPr lang="en-US" i="1" dirty="0">
                <a:latin typeface="Times New Roman" charset="0"/>
              </a:rPr>
              <a:t>t</a:t>
            </a:r>
            <a:endParaRPr lang="en-US" dirty="0">
              <a:latin typeface="Times New Roman" charset="0"/>
            </a:endParaRPr>
          </a:p>
          <a:p>
            <a:pPr marL="1168400" indent="-812800" fontAlgn="auto">
              <a:spcBef>
                <a:spcPts val="0"/>
              </a:spcBef>
              <a:buFont typeface="Monotype Sorts" charset="0"/>
              <a:buNone/>
              <a:tabLst>
                <a:tab pos="812800" algn="l"/>
              </a:tabLst>
              <a:defRPr/>
            </a:pPr>
            <a:r>
              <a:rPr lang="en-US" i="1" dirty="0" err="1">
                <a:latin typeface="Times New Roman" charset="0"/>
              </a:rPr>
              <a:t>O</a:t>
            </a:r>
            <a:r>
              <a:rPr lang="en-US" i="1" baseline="-25000" dirty="0" err="1">
                <a:latin typeface="Times New Roman" charset="0"/>
              </a:rPr>
              <a:t>t</a:t>
            </a:r>
            <a:r>
              <a:rPr lang="en-US" dirty="0">
                <a:latin typeface="Times New Roman" charset="0"/>
              </a:rPr>
              <a:t>	</a:t>
            </a:r>
            <a:r>
              <a:rPr lang="en-US" dirty="0"/>
              <a:t>=	Number of overtime hours worked in </a:t>
            </a:r>
            <a:r>
              <a:rPr lang="en-US" dirty="0" smtClean="0"/>
              <a:t>Month </a:t>
            </a:r>
            <a:r>
              <a:rPr lang="en-US" i="1" dirty="0">
                <a:latin typeface="Times New Roman" charset="0"/>
              </a:rPr>
              <a:t>t</a:t>
            </a:r>
            <a:endParaRPr lang="en-US" dirty="0">
              <a:latin typeface="Times New Roman" charset="0"/>
            </a:endParaRP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Aggregate Planning In Excel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148513" y="4495800"/>
            <a:ext cx="10017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8-1</a:t>
            </a:r>
          </a:p>
        </p:txBody>
      </p:sp>
      <p:pic>
        <p:nvPicPr>
          <p:cNvPr id="50181" name="Picture 5" descr="FG_08_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125663"/>
            <a:ext cx="8229600" cy="21828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Aggregate Planning In Excel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945313" y="5956300"/>
            <a:ext cx="10017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8-2</a:t>
            </a:r>
          </a:p>
        </p:txBody>
      </p:sp>
      <p:pic>
        <p:nvPicPr>
          <p:cNvPr id="51205" name="Picture 5" descr="FG_08_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2438" y="1225550"/>
            <a:ext cx="6102350" cy="47180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Aggregate Planning In Excel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148513" y="4495800"/>
            <a:ext cx="10017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8-3</a:t>
            </a:r>
          </a:p>
        </p:txBody>
      </p:sp>
      <p:pic>
        <p:nvPicPr>
          <p:cNvPr id="52229" name="Picture 5" descr="FG_08_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305050"/>
            <a:ext cx="8229600" cy="21907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Aggregate Planning In Excel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653213" y="5410200"/>
            <a:ext cx="10017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8-4</a:t>
            </a:r>
          </a:p>
        </p:txBody>
      </p:sp>
      <p:pic>
        <p:nvPicPr>
          <p:cNvPr id="53253" name="Picture 5" descr="FG_08_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1738" y="1724025"/>
            <a:ext cx="6708775" cy="36861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Building a Rough Master Production Schedule</a:t>
            </a:r>
            <a:endParaRPr lang="en-US" dirty="0"/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774700"/>
          </a:xfrm>
        </p:spPr>
        <p:txBody>
          <a:bodyPr/>
          <a:lstStyle/>
          <a:p>
            <a:r>
              <a:rPr lang="en-US" smtClean="0"/>
              <a:t>Disaggregate an aggregate plan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768600"/>
          <a:ext cx="7899400" cy="27733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204"/>
                <a:gridCol w="863600"/>
                <a:gridCol w="939800"/>
                <a:gridCol w="1193800"/>
                <a:gridCol w="1206500"/>
                <a:gridCol w="863600"/>
                <a:gridCol w="863600"/>
                <a:gridCol w="1130300"/>
              </a:tblGrid>
              <a:tr h="49591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Family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Setup Time/Batch (hour)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Average Batch Size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Production Time/Unit (hour)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Production Quantity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Number of Setups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Setup Time (hours)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Production Time (hours)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63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5.60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258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1,445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9463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646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1,938</a:t>
                      </a:r>
                      <a:endParaRPr lang="en-US" sz="1400" dirty="0"/>
                    </a:p>
                  </a:txBody>
                  <a:tcPr/>
                </a:tc>
              </a:tr>
              <a:tr h="19463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1,965</a:t>
                      </a:r>
                      <a:endParaRPr lang="en-US" sz="1400" dirty="0"/>
                    </a:p>
                  </a:txBody>
                  <a:tcPr/>
                </a:tc>
              </a:tr>
              <a:tr h="19463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4.80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258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1,238</a:t>
                      </a:r>
                      <a:endParaRPr lang="en-US" sz="1400" dirty="0"/>
                    </a:p>
                  </a:txBody>
                  <a:tcPr/>
                </a:tc>
              </a:tr>
              <a:tr h="19463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3.60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1,861</a:t>
                      </a:r>
                      <a:endParaRPr lang="en-US" sz="1400" dirty="0"/>
                    </a:p>
                  </a:txBody>
                  <a:tcPr/>
                </a:tc>
              </a:tr>
              <a:tr h="19463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75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4.30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387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1,664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331075" y="59055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8-8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Role </a:t>
            </a:r>
            <a:r>
              <a:rPr lang="en-US" dirty="0"/>
              <a:t>o</a:t>
            </a:r>
            <a:r>
              <a:rPr lang="en-US" dirty="0" smtClean="0"/>
              <a:t>f IT </a:t>
            </a:r>
            <a:r>
              <a:rPr lang="en-US" dirty="0"/>
              <a:t>i</a:t>
            </a:r>
            <a:r>
              <a:rPr lang="en-US" dirty="0" smtClean="0"/>
              <a:t>n </a:t>
            </a:r>
            <a:br>
              <a:rPr lang="en-US" dirty="0" smtClean="0"/>
            </a:br>
            <a:r>
              <a:rPr lang="en-US" dirty="0" smtClean="0"/>
              <a:t>Aggregate Planning</a:t>
            </a:r>
            <a:endParaRPr lang="en-US" dirty="0"/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647700" y="1765300"/>
            <a:ext cx="8153400" cy="4102100"/>
          </a:xfrm>
        </p:spPr>
        <p:txBody>
          <a:bodyPr/>
          <a:lstStyle/>
          <a:p>
            <a:r>
              <a:rPr lang="en-US" smtClean="0"/>
              <a:t>The ability to handle large problems</a:t>
            </a:r>
          </a:p>
          <a:p>
            <a:r>
              <a:rPr lang="en-US" smtClean="0"/>
              <a:t>The ability to handle complex problems (through either nonlinear optimization or linear approximations)</a:t>
            </a:r>
          </a:p>
          <a:p>
            <a:r>
              <a:rPr lang="en-US" smtClean="0"/>
              <a:t>The ability to interact with other core IT systems such as inventory management and sourcing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Implementing Aggregate Planning in Practice</a:t>
            </a:r>
            <a:endParaRPr lang="en-US" dirty="0"/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100" y="1803400"/>
            <a:ext cx="7975600" cy="45593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Think beyond the enterprise to the entire supply chain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Make plans flexible because forecasts are always inaccurate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Rerun the aggregate plan as new data emerge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Use aggregate planning as capacity utilization increases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Summary of Learning Objectives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524000"/>
            <a:ext cx="8001000" cy="50165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Identify the decisions that are best solved by aggregate planning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Understand the importance of aggregate planning as a supply chain activity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Describe the information needed to produce an aggregate plan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Explain the basic trade-offs to consider when creating an aggregate plan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Formulate and solve aggregate planning problems using Microsoft Excel</a:t>
            </a:r>
            <a:endParaRPr lang="en-US" sz="28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 descr="copyrig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3225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762000" y="4492625"/>
            <a:ext cx="8382000" cy="1069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All rights reserved. No part of this publication may be reproduced, stored in a retrieval system, or transmitted, in any form or by any means, electronic, mechanical, photocopying, recording, or otherwise, without the prior written permission of the publisher. </a:t>
            </a:r>
          </a:p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Printed in the United States of America.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</TotalTime>
  <Words>1607</Words>
  <Application>Microsoft Office PowerPoint</Application>
  <PresentationFormat>On-screen Show (4:3)</PresentationFormat>
  <Paragraphs>555</Paragraphs>
  <Slides>37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Calibri</vt:lpstr>
      <vt:lpstr>Copperplate Gothic Bold</vt:lpstr>
      <vt:lpstr>Helvetica</vt:lpstr>
      <vt:lpstr>Monotype Sorts</vt:lpstr>
      <vt:lpstr>Times New Roman</vt:lpstr>
      <vt:lpstr>1_Office Theme</vt:lpstr>
      <vt:lpstr>Equation</vt:lpstr>
      <vt:lpstr>Aggregate Planning in a Supply Chain</vt:lpstr>
      <vt:lpstr>Learning Objectives</vt:lpstr>
      <vt:lpstr>Role of Aggregate Planning  in a Supply Chain</vt:lpstr>
      <vt:lpstr>Role of Aggregate Planning  in a Supply Chain</vt:lpstr>
      <vt:lpstr>The Aggregate Planning Problem</vt:lpstr>
      <vt:lpstr>Information Needed for an Aggregate Plan</vt:lpstr>
      <vt:lpstr>Outputs of Aggregate Plan</vt:lpstr>
      <vt:lpstr>Identifying Aggregate Units of Production</vt:lpstr>
      <vt:lpstr>Red Tomato Tools</vt:lpstr>
      <vt:lpstr>Red Tomato Tools</vt:lpstr>
      <vt:lpstr>Aggregate Planning Strategies</vt:lpstr>
      <vt:lpstr>Chase Strategy</vt:lpstr>
      <vt:lpstr>Time Flexibility Strategy</vt:lpstr>
      <vt:lpstr>Level Strategy</vt:lpstr>
      <vt:lpstr>Aggregate Planning Using  Linear Programming</vt:lpstr>
      <vt:lpstr>Red Tomato Tools</vt:lpstr>
      <vt:lpstr>Red Tomato Tools Decision Variables</vt:lpstr>
      <vt:lpstr>Red Tomato Tools Objective Function</vt:lpstr>
      <vt:lpstr>Red Tomato Tools Constraints</vt:lpstr>
      <vt:lpstr>Red Tomato Tools</vt:lpstr>
      <vt:lpstr>Red Tomato Tools</vt:lpstr>
      <vt:lpstr>Red Tomato Tools</vt:lpstr>
      <vt:lpstr>Red Tomato Tools</vt:lpstr>
      <vt:lpstr>Red Tomato Tools</vt:lpstr>
      <vt:lpstr>Red Tomato Tools</vt:lpstr>
      <vt:lpstr>Red Tomato Tools</vt:lpstr>
      <vt:lpstr>Forecast Error in Aggregate Plans</vt:lpstr>
      <vt:lpstr>Aggregate Planning In Excel</vt:lpstr>
      <vt:lpstr>Aggregate Planning In Excel</vt:lpstr>
      <vt:lpstr>Aggregate Planning In Excel</vt:lpstr>
      <vt:lpstr>Aggregate Planning In Excel</vt:lpstr>
      <vt:lpstr>Aggregate Planning In Excel</vt:lpstr>
      <vt:lpstr>Building a Rough Master Production Schedule</vt:lpstr>
      <vt:lpstr>The Role of IT in  Aggregate Planning</vt:lpstr>
      <vt:lpstr>Implementing Aggregate Planning in Practice</vt:lpstr>
      <vt:lpstr>Summary of Learning Objectives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8 – Aggregate Planning in a Supply Chain</dc:subject>
  <dc:creator>Jeff Heyl</dc:creator>
  <cp:keywords/>
  <dc:description/>
  <cp:lastModifiedBy>Jaryono Angga Widagdo</cp:lastModifiedBy>
  <cp:revision>79</cp:revision>
  <dcterms:created xsi:type="dcterms:W3CDTF">2012-01-08T09:40:37Z</dcterms:created>
  <dcterms:modified xsi:type="dcterms:W3CDTF">2018-11-08T02:56:34Z</dcterms:modified>
  <cp:category/>
</cp:coreProperties>
</file>