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7"/>
  </p:notesMasterIdLst>
  <p:sldIdLst>
    <p:sldId id="257" r:id="rId2"/>
    <p:sldId id="259" r:id="rId3"/>
    <p:sldId id="260" r:id="rId4"/>
    <p:sldId id="261" r:id="rId5"/>
    <p:sldId id="262" r:id="rId6"/>
    <p:sldId id="263" r:id="rId7"/>
    <p:sldId id="275" r:id="rId8"/>
    <p:sldId id="278" r:id="rId9"/>
    <p:sldId id="274" r:id="rId10"/>
    <p:sldId id="264" r:id="rId11"/>
    <p:sldId id="266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72" r:id="rId24"/>
    <p:sldId id="273" r:id="rId25"/>
    <p:sldId id="290" r:id="rId2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9" autoAdjust="0"/>
    <p:restoredTop sz="99676" autoAdjust="0"/>
  </p:normalViewPr>
  <p:slideViewPr>
    <p:cSldViewPr snapToGrid="0" snapToObjects="1">
      <p:cViewPr varScale="1">
        <p:scale>
          <a:sx n="43" d="100"/>
          <a:sy n="43" d="100"/>
        </p:scale>
        <p:origin x="123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FC9AD38-7664-4167-BB0E-CD2D83FE0AC2}" type="datetimeFigureOut">
              <a:rPr lang="en-US"/>
              <a:pPr>
                <a:defRPr/>
              </a:pPr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DF8C099-D0F7-4E22-899D-3FB26289D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85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EC8C4988-34D1-49A7-AC60-5634EE377F27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31723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B3F1CFC3-B6B1-40C3-95EF-7089BA037D79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D222F215-8DE0-4AB3-BFFA-C04ECC5787A3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C266319A-8C1F-4C86-B958-8F8813FAEE2C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9-</a:t>
            </a:r>
            <a:fld id="{53DCD979-EB5E-482F-99DB-4C704D57A924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60A2E2C6-CB23-4E9B-A73D-F4F3DE95625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4DA72948-DBEB-48A6-BA52-E48F15E3CAE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458200" y="6534150"/>
            <a:ext cx="3238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6B01198-1752-4FE2-984F-ECFA639391D9}" type="slidenum">
              <a:rPr lang="en-US" sz="900">
                <a:solidFill>
                  <a:srgbClr val="7B7B7B"/>
                </a:solidFill>
                <a:latin typeface="Arial"/>
                <a:cs typeface="Helvetica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7B7B7B"/>
              </a:solidFill>
              <a:latin typeface="Arial"/>
              <a:cs typeface="Helvetica"/>
            </a:endParaRPr>
          </a:p>
        </p:txBody>
      </p:sp>
      <p:sp>
        <p:nvSpPr>
          <p:cNvPr id="6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39993827-E3DB-4609-9C64-AF24A9CFD51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FA5C0245-9B71-4AF3-B58A-CFB163E0931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8656C81E-A89B-4F31-8C65-0093D885F18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4501ADA5-FB58-45A6-9447-DD50C6ED390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69FDBBAE-C412-4E60-9C30-BA5587B27F2F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E5822AB7-5A18-454D-8975-05AA4A33AC9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D66F95D4-8F41-4427-B40C-D1EB8BAF44F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DADEFDB3-A0AA-4400-83FD-6ED52DC2A2C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9-</a:t>
            </a:r>
            <a:fld id="{9FF021E7-7C1E-4D44-8991-3A9FB6E9454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4419853" y="1036638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2167" y="2236788"/>
            <a:ext cx="8333872" cy="40909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Sales and Operations Planning: Planning Supply and Demand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20484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558800" y="1790700"/>
            <a:ext cx="8026400" cy="4114800"/>
          </a:xfrm>
        </p:spPr>
        <p:txBody>
          <a:bodyPr rtlCol="0">
            <a:normAutofit fontScale="92500" lnSpcReduction="10000"/>
          </a:bodyPr>
          <a:lstStyle/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Manage supply to improve synchronization in a supply chain in the face of predictable variability.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Manage demand to improve synchronization in a supply chain in the face of predictable variability.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Use sales and operations planning to maximize profitability when faced with predictable variability in a supply chain.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Responding to Predictable Variability in a Supply Chain</a:t>
            </a:r>
          </a:p>
        </p:txBody>
      </p:sp>
      <p:sp>
        <p:nvSpPr>
          <p:cNvPr id="163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31800" y="1778000"/>
            <a:ext cx="8534400" cy="4724400"/>
          </a:xfrm>
        </p:spPr>
        <p:txBody>
          <a:bodyPr/>
          <a:lstStyle/>
          <a:p>
            <a:r>
              <a:rPr lang="en-US" smtClean="0"/>
              <a:t>Predictable variability is change in demand that can be forecasted</a:t>
            </a:r>
          </a:p>
          <a:p>
            <a:r>
              <a:rPr lang="en-US" smtClean="0"/>
              <a:t>Can cause increased costs and decreased responsiveness in the supply chain</a:t>
            </a:r>
          </a:p>
          <a:p>
            <a:r>
              <a:rPr lang="en-US" smtClean="0"/>
              <a:t>Two broad approaches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Manage supply using capacity, inventory, subcontracting, and backlogs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Manage demand using short-term price discounts and trade promotions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Managing Supply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1587500"/>
            <a:ext cx="8369300" cy="4864100"/>
          </a:xfrm>
        </p:spPr>
        <p:txBody>
          <a:bodyPr/>
          <a:lstStyle/>
          <a:p>
            <a:r>
              <a:rPr lang="en-US" sz="2800" smtClean="0"/>
              <a:t>Managing capacity</a:t>
            </a:r>
          </a:p>
          <a:p>
            <a:pPr lvl="1"/>
            <a:r>
              <a:rPr lang="en-US" sz="2400" smtClean="0"/>
              <a:t>Time flexibility from workforce</a:t>
            </a:r>
          </a:p>
          <a:p>
            <a:pPr lvl="1"/>
            <a:r>
              <a:rPr lang="en-US" sz="2400" smtClean="0"/>
              <a:t>Use of seasonal workforce</a:t>
            </a:r>
          </a:p>
          <a:p>
            <a:pPr lvl="1"/>
            <a:r>
              <a:rPr lang="en-US" sz="2400" smtClean="0"/>
              <a:t>Use of subcontracting</a:t>
            </a:r>
          </a:p>
          <a:p>
            <a:pPr lvl="1"/>
            <a:r>
              <a:rPr lang="en-US" sz="2400" smtClean="0"/>
              <a:t>Use of dual facilities – specialized and flexible</a:t>
            </a:r>
          </a:p>
          <a:p>
            <a:pPr lvl="1"/>
            <a:r>
              <a:rPr lang="en-US" sz="2400" smtClean="0"/>
              <a:t>Designing product flexibility into production processes</a:t>
            </a:r>
          </a:p>
          <a:p>
            <a:r>
              <a:rPr lang="en-US" sz="2800" smtClean="0"/>
              <a:t>Managing inventory</a:t>
            </a:r>
            <a:endParaRPr lang="en-US" sz="2000" smtClean="0"/>
          </a:p>
          <a:p>
            <a:pPr lvl="1"/>
            <a:r>
              <a:rPr lang="en-US" sz="2400" smtClean="0"/>
              <a:t>Using common components across multiple products</a:t>
            </a:r>
          </a:p>
          <a:p>
            <a:pPr lvl="1"/>
            <a:r>
              <a:rPr lang="en-US" sz="2400" smtClean="0"/>
              <a:t>Build inventory of high demand or predictable demand products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Inventory/Capacity Trade-off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854200"/>
            <a:ext cx="7727950" cy="4114800"/>
          </a:xfrm>
        </p:spPr>
        <p:txBody>
          <a:bodyPr lIns="92075" tIns="46038" rIns="92075" bIns="46038"/>
          <a:lstStyle/>
          <a:p>
            <a:r>
              <a:rPr lang="en-US" smtClean="0"/>
              <a:t>Leveling capacity forces inventory to build up in anticipation of seasonal variation in demand</a:t>
            </a:r>
          </a:p>
          <a:p>
            <a:r>
              <a:rPr lang="en-US" smtClean="0"/>
              <a:t>Carrying low levels of inventory requires capacity to vary with seasonal variation in demand or enough capacity to cover peak demand during season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Managing Demand</a:t>
            </a:r>
          </a:p>
        </p:txBody>
      </p:sp>
      <p:sp>
        <p:nvSpPr>
          <p:cNvPr id="2355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558800"/>
          </a:xfrm>
        </p:spPr>
        <p:txBody>
          <a:bodyPr/>
          <a:lstStyle/>
          <a:p>
            <a:r>
              <a:rPr lang="en-US" sz="2800" smtClean="0"/>
              <a:t>Promotion at Red Tomato and Green Thumb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30338" y="2387600"/>
          <a:ext cx="6173787" cy="370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9100"/>
                <a:gridCol w="1943934"/>
              </a:tblGrid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Item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Material cost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$10/unit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 holding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$2/unit/month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Marginal cost of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stockout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/backlog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$5/unit/month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Hiring and training costs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$300/worker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Layoff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$500/worker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Labor hours required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4/unit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Regular time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$4/hour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Overtime cost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$6/hour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indent="0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Cost of subcontracting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$30/unit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2600" y="61976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9-1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Managing Demand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391400" y="51689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9-1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078038"/>
            <a:ext cx="79248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Managing Demand</a:t>
            </a:r>
          </a:p>
        </p:txBody>
      </p:sp>
      <p:sp>
        <p:nvSpPr>
          <p:cNvPr id="2053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60450" y="1708150"/>
            <a:ext cx="6394450" cy="1816100"/>
          </a:xfrm>
        </p:spPr>
        <p:txBody>
          <a:bodyPr/>
          <a:lstStyle/>
          <a:p>
            <a:pPr marL="0" indent="0" algn="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Total cost over planning horizon = $422,275</a:t>
            </a:r>
          </a:p>
          <a:p>
            <a:pPr marL="0" indent="0" algn="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Revenue over planning horizon = $640,000</a:t>
            </a:r>
          </a:p>
          <a:p>
            <a:pPr marL="0" indent="0" algn="r">
              <a:spcAft>
                <a:spcPts val="1200"/>
              </a:spcAft>
              <a:buFont typeface="Arial" charset="0"/>
              <a:buNone/>
            </a:pPr>
            <a:r>
              <a:rPr lang="en-US" sz="2400" smtClean="0"/>
              <a:t>Profit over planning horizon = $217,725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58900" y="3600450"/>
            <a:ext cx="6324600" cy="1301750"/>
            <a:chOff x="1701801" y="2552700"/>
            <a:chExt cx="6324599" cy="1301928"/>
          </a:xfrm>
        </p:grpSpPr>
        <p:graphicFrame>
          <p:nvGraphicFramePr>
            <p:cNvPr id="20534" name="Object 54"/>
            <p:cNvGraphicFramePr>
              <a:graphicFrameLocks noChangeAspect="1"/>
            </p:cNvGraphicFramePr>
            <p:nvPr/>
          </p:nvGraphicFramePr>
          <p:xfrm>
            <a:off x="3175000" y="2552700"/>
            <a:ext cx="4851400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8" name="Equation" r:id="rId3" imgW="4836240" imgH="1051200" progId="Equation.3">
                    <p:embed/>
                  </p:oleObj>
                </mc:Choice>
                <mc:Fallback>
                  <p:oleObj name="Equation" r:id="rId3" imgW="4836240" imgH="1051200" progId="Equation.3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5000" y="2552700"/>
                          <a:ext cx="4851400" cy="106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41" name="TextBox 7"/>
            <p:cNvSpPr txBox="1">
              <a:spLocks noChangeArrowheads="1"/>
            </p:cNvSpPr>
            <p:nvPr/>
          </p:nvSpPr>
          <p:spPr bwMode="auto">
            <a:xfrm>
              <a:off x="1701801" y="2654300"/>
              <a:ext cx="16129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seasonal inventory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03300" y="5245100"/>
            <a:ext cx="7188200" cy="838200"/>
            <a:chOff x="292100" y="5245100"/>
            <a:chExt cx="7188200" cy="838200"/>
          </a:xfrm>
        </p:grpSpPr>
        <p:graphicFrame>
          <p:nvGraphicFramePr>
            <p:cNvPr id="20535" name="Object 55"/>
            <p:cNvGraphicFramePr>
              <a:graphicFrameLocks noChangeAspect="1"/>
            </p:cNvGraphicFramePr>
            <p:nvPr/>
          </p:nvGraphicFramePr>
          <p:xfrm>
            <a:off x="1663700" y="5245100"/>
            <a:ext cx="58166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9" name="Equation" r:id="rId5" imgW="5805360" imgH="822600" progId="Equation.3">
                    <p:embed/>
                  </p:oleObj>
                </mc:Choice>
                <mc:Fallback>
                  <p:oleObj name="Equation" r:id="rId5" imgW="5805360" imgH="822600" progId="Equation.3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3700" y="5245100"/>
                          <a:ext cx="5816600" cy="838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40" name="TextBox 2"/>
            <p:cNvSpPr txBox="1">
              <a:spLocks noChangeArrowheads="1"/>
            </p:cNvSpPr>
            <p:nvPr/>
          </p:nvSpPr>
          <p:spPr bwMode="auto">
            <a:xfrm>
              <a:off x="292100" y="5245100"/>
              <a:ext cx="1778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flow time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Timing of a Promotion</a:t>
            </a:r>
          </a:p>
        </p:txBody>
      </p:sp>
      <p:sp>
        <p:nvSpPr>
          <p:cNvPr id="2457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63600" y="1752600"/>
            <a:ext cx="7727950" cy="4648200"/>
          </a:xfrm>
        </p:spPr>
        <p:txBody>
          <a:bodyPr/>
          <a:lstStyle/>
          <a:p>
            <a:r>
              <a:rPr lang="en-US" smtClean="0"/>
              <a:t>Impact of the promotion on demand</a:t>
            </a:r>
          </a:p>
          <a:p>
            <a:r>
              <a:rPr lang="en-US" smtClean="0"/>
              <a:t>Cost of holding inventory</a:t>
            </a:r>
          </a:p>
          <a:p>
            <a:r>
              <a:rPr lang="en-US" smtClean="0"/>
              <a:t>Cost of changing the level of capacity</a:t>
            </a:r>
          </a:p>
          <a:p>
            <a:r>
              <a:rPr lang="en-US" smtClean="0"/>
              <a:t>Product margins</a:t>
            </a:r>
          </a:p>
          <a:p>
            <a:r>
              <a:rPr lang="en-US" smtClean="0"/>
              <a:t>Increase in demand from</a:t>
            </a:r>
          </a:p>
          <a:p>
            <a:pPr lvl="1"/>
            <a:r>
              <a:rPr lang="en-US" smtClean="0"/>
              <a:t>Market growth</a:t>
            </a:r>
          </a:p>
          <a:p>
            <a:pPr lvl="1"/>
            <a:r>
              <a:rPr lang="en-US" smtClean="0"/>
              <a:t>Stealing share</a:t>
            </a:r>
          </a:p>
          <a:p>
            <a:pPr lvl="1"/>
            <a:r>
              <a:rPr lang="en-US" smtClean="0"/>
              <a:t>Forward buying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Promote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1841500"/>
            <a:ext cx="7727950" cy="4114800"/>
          </a:xfrm>
        </p:spPr>
        <p:txBody>
          <a:bodyPr/>
          <a:lstStyle/>
          <a:p>
            <a:r>
              <a:rPr lang="en-US" smtClean="0"/>
              <a:t>Is it more effective to promote during the peak period of off-peak?</a:t>
            </a:r>
          </a:p>
          <a:p>
            <a:r>
              <a:rPr lang="en-US" smtClean="0"/>
              <a:t>Analyze the impact of a promotion on demand and the resulting optimal aggregate plan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Promotion in January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863" y="1930400"/>
            <a:ext cx="7653337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391400" y="49530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9-2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Promotion in January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235200"/>
          </a:xfrm>
        </p:spPr>
        <p:txBody>
          <a:bodyPr/>
          <a:lstStyle/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Total cost over planning horizon = $421,915 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Revenue over planning horizon = $643,400 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Profit over planning horizon = $221,485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68400" y="4267200"/>
            <a:ext cx="62103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Lower seasonal inventory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A somewhat lower total cost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A higher total profit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Promotion in April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391400" y="49530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9-3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938" y="1981200"/>
            <a:ext cx="7561262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Promotion in April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235200"/>
          </a:xfrm>
        </p:spPr>
        <p:txBody>
          <a:bodyPr/>
          <a:lstStyle/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Total cost over planning horizon = $438,857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Revenue over planning horizon = $650,140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mtClean="0"/>
              <a:t>Profit over planning horizon = $211,283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68400" y="4267200"/>
            <a:ext cx="62103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Higher seasonal inventory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A somewhat higher total cost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A slightly smaller total profit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Discount Leads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Large </a:t>
            </a:r>
            <a:r>
              <a:rPr lang="en-US" dirty="0"/>
              <a:t>Increase in Consumption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850900" y="1803400"/>
            <a:ext cx="6591300" cy="698500"/>
          </a:xfrm>
        </p:spPr>
        <p:txBody>
          <a:bodyPr/>
          <a:lstStyle/>
          <a:p>
            <a:r>
              <a:rPr lang="en-US" smtClean="0"/>
              <a:t>Promotion in January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575" y="2768600"/>
            <a:ext cx="755332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226300" y="55880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9-4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Discount Leads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Large </a:t>
            </a:r>
            <a:r>
              <a:rPr lang="en-US" dirty="0"/>
              <a:t>Increase in Consumption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3400"/>
            <a:ext cx="7835900" cy="2387600"/>
          </a:xfrm>
        </p:spPr>
        <p:txBody>
          <a:bodyPr rtlCol="0">
            <a:normAutofit fontScale="92500"/>
          </a:bodyPr>
          <a:lstStyle/>
          <a:p>
            <a:pPr marL="0" indent="0" algn="r" fontAlgn="auto">
              <a:spcBef>
                <a:spcPts val="0"/>
              </a:spcBef>
              <a:spcAft>
                <a:spcPts val="1800"/>
              </a:spcAft>
              <a:buFont typeface="Arial"/>
              <a:buNone/>
              <a:defRPr/>
            </a:pPr>
            <a:r>
              <a:rPr lang="en-US" dirty="0"/>
              <a:t>Total cost over planning horizon = $</a:t>
            </a:r>
            <a:r>
              <a:rPr lang="en-US" dirty="0" smtClean="0"/>
              <a:t>456,750</a:t>
            </a:r>
          </a:p>
          <a:p>
            <a:pPr marL="0" indent="0" algn="r" fontAlgn="auto">
              <a:spcBef>
                <a:spcPts val="0"/>
              </a:spcBef>
              <a:spcAft>
                <a:spcPts val="1800"/>
              </a:spcAft>
              <a:buFont typeface="Arial"/>
              <a:buNone/>
              <a:defRPr/>
            </a:pPr>
            <a:r>
              <a:rPr lang="en-US" dirty="0" smtClean="0"/>
              <a:t>Revenue </a:t>
            </a:r>
            <a:r>
              <a:rPr lang="en-US" dirty="0"/>
              <a:t>over </a:t>
            </a:r>
            <a:r>
              <a:rPr lang="en-US" dirty="0" smtClean="0"/>
              <a:t>planning </a:t>
            </a:r>
            <a:r>
              <a:rPr lang="en-US" dirty="0"/>
              <a:t>horizon = $</a:t>
            </a:r>
            <a:r>
              <a:rPr lang="en-US" dirty="0" smtClean="0"/>
              <a:t>699,560</a:t>
            </a:r>
          </a:p>
          <a:p>
            <a:pPr marL="0" indent="0" algn="r" fontAlgn="auto">
              <a:spcBef>
                <a:spcPts val="0"/>
              </a:spcBef>
              <a:spcAft>
                <a:spcPts val="1800"/>
              </a:spcAft>
              <a:buFont typeface="Arial"/>
              <a:buNone/>
              <a:defRPr/>
            </a:pPr>
            <a:r>
              <a:rPr lang="en-US" dirty="0" smtClean="0"/>
              <a:t>Profit </a:t>
            </a:r>
            <a:r>
              <a:rPr lang="en-US" dirty="0"/>
              <a:t>over planning horizon = $242,810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04900" y="4267200"/>
            <a:ext cx="6997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Higher total profit than base case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Discount Leads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Large </a:t>
            </a:r>
            <a:r>
              <a:rPr lang="en-US" dirty="0"/>
              <a:t>Increase in Consumption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850900" y="1803400"/>
            <a:ext cx="6591300" cy="698500"/>
          </a:xfrm>
        </p:spPr>
        <p:txBody>
          <a:bodyPr/>
          <a:lstStyle/>
          <a:p>
            <a:r>
              <a:rPr lang="en-US" smtClean="0"/>
              <a:t>Promotion in April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226300" y="55880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9-5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" y="2654300"/>
            <a:ext cx="76200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Discount Leads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Large </a:t>
            </a:r>
            <a:r>
              <a:rPr lang="en-US" dirty="0"/>
              <a:t>Increase in Consumption</a:t>
            </a:r>
          </a:p>
        </p:txBody>
      </p:sp>
      <p:sp>
        <p:nvSpPr>
          <p:cNvPr id="33794" name="Content Placeholder 3"/>
          <p:cNvSpPr>
            <a:spLocks noGrp="1"/>
          </p:cNvSpPr>
          <p:nvPr>
            <p:ph idx="1"/>
          </p:nvPr>
        </p:nvSpPr>
        <p:spPr>
          <a:xfrm>
            <a:off x="584200" y="1981200"/>
            <a:ext cx="7480300" cy="2413000"/>
          </a:xfrm>
        </p:spPr>
        <p:txBody>
          <a:bodyPr/>
          <a:lstStyle/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z="2800" smtClean="0"/>
              <a:t>Total cost over planning horizon = $536,200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z="2800" smtClean="0"/>
              <a:t>Revenue over planning horizon = $783,520</a:t>
            </a:r>
          </a:p>
          <a:p>
            <a:pPr marL="0" indent="0" algn="r">
              <a:spcAft>
                <a:spcPts val="1800"/>
              </a:spcAft>
              <a:buFont typeface="Arial" charset="0"/>
              <a:buNone/>
            </a:pPr>
            <a:r>
              <a:rPr lang="en-US" sz="2800" smtClean="0"/>
              <a:t>Profit over planning horizon = $247,320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25500" y="4140200"/>
            <a:ext cx="7683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2800"/>
              <a:t>Much higher level of seasonal inventory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2800"/>
              <a:t>Uses more stockouts and subcontracting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2800"/>
              <a:t>Revenues increase</a:t>
            </a:r>
          </a:p>
          <a:p>
            <a:pPr marL="457200" indent="-457200">
              <a:buSzPct val="150000"/>
              <a:buFont typeface="Arial" charset="0"/>
              <a:buChar char="•"/>
            </a:pPr>
            <a:r>
              <a:rPr lang="en-US" sz="2800"/>
              <a:t>Overall profits higher 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Supply Chain 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42900" y="1866900"/>
          <a:ext cx="8445500" cy="37893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199"/>
                <a:gridCol w="1219200"/>
                <a:gridCol w="1231900"/>
                <a:gridCol w="1320800"/>
                <a:gridCol w="1346200"/>
                <a:gridCol w="1193800"/>
                <a:gridCol w="11684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Regular Price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Promotion Price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Promotion Period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Percentage of Increase</a:t>
                      </a:r>
                      <a:r>
                        <a:rPr lang="en-US" sz="1600" b="1" baseline="0" dirty="0" smtClean="0"/>
                        <a:t> in Demand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Percentage of Forward Buying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Profit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 Inventory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NA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$217,725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895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January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$221,485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523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April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$211,283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938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January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$242,810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208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April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$247,320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1,492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NA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  73,725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895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January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  84,410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208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$31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  April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100%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20%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  69,120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600" dirty="0" smtClean="0"/>
                        <a:t>	1,492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94600" y="5803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9-2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Impact on Promotion Timing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3100" y="1841500"/>
          <a:ext cx="7772400" cy="370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/>
                <a:gridCol w="426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kern="1200" dirty="0" smtClean="0"/>
                        <a:t>Factor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Impact on Timing of Promotion/Forward Buy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forward buying</a:t>
                      </a:r>
                      <a:endParaRPr lang="en-US" sz="14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low-demand periods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ability to steal market share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peak-demand periods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ability to increase overall market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peak-demand periods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/>
                        <a:t>High margin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peak-demand periods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/>
                        <a:t>Low margin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low-demand periods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manufacturer holding costs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low-demand periods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costs of changing capacity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Favors promotion during low-demand periods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/>
                        <a:t>High retailer holding costs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Decreases forward buying by retailer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/>
                        <a:t>High promotion elasticity of consumer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</a:tabLst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Decreases forward buying by retailer</a:t>
                      </a:r>
                      <a:endParaRPr lang="en-US" sz="14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94600" y="5803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9-3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 on Promotion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749300" y="1752600"/>
            <a:ext cx="7658100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Average inventory increases if a promotion is run during the peak period and decreases if the promotion is run during the off-peak period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Promoting during a peak-demand month may decrease overall profitability if there is a small increase in consumption and a significant fraction of the demand increase results from a forward buy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 on Promotion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749300" y="1752600"/>
            <a:ext cx="7658100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 startAt="3"/>
            </a:pPr>
            <a:r>
              <a:rPr lang="en-US" sz="2800" smtClean="0"/>
              <a:t>As consumption increase from discounting grows and forward buying becomes a smaller fraction of the demand increase from a promotion, it is more profitable to promote during the peak period</a:t>
            </a:r>
          </a:p>
          <a:p>
            <a:pPr marL="514350" indent="-514350">
              <a:buSzPct val="100000"/>
              <a:buFont typeface="Arial" charset="0"/>
              <a:buAutoNum type="arabicPeriod" startAt="3"/>
            </a:pPr>
            <a:r>
              <a:rPr lang="en-US" sz="2800" smtClean="0"/>
              <a:t>As the product margin declines, promoting during the peak-demand period becomes less profitable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2296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Implementing Sales and Operations Planning in Practice</a:t>
            </a:r>
            <a:endParaRPr lang="en-US" sz="3200" dirty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30400"/>
            <a:ext cx="7594600" cy="4114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Coordinate planning across enterprises in the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Take predictable variability into account when making strategic decisions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Design S&amp;OP to understand and manage the drivers of demand usage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Ensure that the S&amp;OP process modifies plans as the reality or forecasts change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46482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Manage supply to improve synchronization in a supply chain in the face of predictable variability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Manage demand to improve synchronization in a supply chain in the face of predictable variability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Use sales and operations planning to maximize profitability when faced with predictable variability in a supply chain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1004</Words>
  <Application>Microsoft Office PowerPoint</Application>
  <PresentationFormat>On-screen Show (4:3)</PresentationFormat>
  <Paragraphs>211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MS PGothic</vt:lpstr>
      <vt:lpstr>Arial</vt:lpstr>
      <vt:lpstr>Calibri</vt:lpstr>
      <vt:lpstr>Copperplate Gothic Bold</vt:lpstr>
      <vt:lpstr>Helvetica</vt:lpstr>
      <vt:lpstr>Times New Roman</vt:lpstr>
      <vt:lpstr>1_Office Theme</vt:lpstr>
      <vt:lpstr>Equation</vt:lpstr>
      <vt:lpstr>Sales and Operations Planning: Planning Supply and Demand in a Supply Chain</vt:lpstr>
      <vt:lpstr>Learning Objectives</vt:lpstr>
      <vt:lpstr>Responding to Predictable Variability in a Supply Chain</vt:lpstr>
      <vt:lpstr>Managing Supply</vt:lpstr>
      <vt:lpstr>Inventory/Capacity Trade-off</vt:lpstr>
      <vt:lpstr>Managing Demand</vt:lpstr>
      <vt:lpstr>Managing Demand</vt:lpstr>
      <vt:lpstr>Managing Demand</vt:lpstr>
      <vt:lpstr>The Timing of a Promotion</vt:lpstr>
      <vt:lpstr>When to Promote</vt:lpstr>
      <vt:lpstr>Promotion in January</vt:lpstr>
      <vt:lpstr>Promotion in January</vt:lpstr>
      <vt:lpstr>Promotion in April</vt:lpstr>
      <vt:lpstr>Promotion in April</vt:lpstr>
      <vt:lpstr>Discount Leads to Large Increase in Consumption</vt:lpstr>
      <vt:lpstr>Discount Leads to Large Increase in Consumption</vt:lpstr>
      <vt:lpstr>Discount Leads to Large Increase in Consumption</vt:lpstr>
      <vt:lpstr>Discount Leads to Large Increase in Consumption</vt:lpstr>
      <vt:lpstr>Supply Chain Performance</vt:lpstr>
      <vt:lpstr>Impact on Promotion Timing</vt:lpstr>
      <vt:lpstr>Conclusions on Promotion</vt:lpstr>
      <vt:lpstr>Conclusions on Promotion</vt:lpstr>
      <vt:lpstr>Implementing Sales and Operations Planning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9 – Sales and Operations Planning</dc:subject>
  <dc:creator>Jeff Heyl</dc:creator>
  <cp:keywords/>
  <dc:description/>
  <cp:lastModifiedBy>Jaryono Angga Widagdo</cp:lastModifiedBy>
  <cp:revision>51</cp:revision>
  <dcterms:created xsi:type="dcterms:W3CDTF">2012-01-08T09:40:37Z</dcterms:created>
  <dcterms:modified xsi:type="dcterms:W3CDTF">2018-11-08T02:54:59Z</dcterms:modified>
  <cp:category/>
</cp:coreProperties>
</file>