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0"/>
  </p:notesMasterIdLst>
  <p:sldIdLst>
    <p:sldId id="257" r:id="rId2"/>
    <p:sldId id="259" r:id="rId3"/>
    <p:sldId id="261" r:id="rId4"/>
    <p:sldId id="262" r:id="rId5"/>
    <p:sldId id="292" r:id="rId6"/>
    <p:sldId id="263" r:id="rId7"/>
    <p:sldId id="293" r:id="rId8"/>
    <p:sldId id="264" r:id="rId9"/>
    <p:sldId id="265" r:id="rId10"/>
    <p:sldId id="266" r:id="rId11"/>
    <p:sldId id="267" r:id="rId12"/>
    <p:sldId id="294" r:id="rId13"/>
    <p:sldId id="268" r:id="rId14"/>
    <p:sldId id="295" r:id="rId15"/>
    <p:sldId id="269" r:id="rId16"/>
    <p:sldId id="270" r:id="rId17"/>
    <p:sldId id="271" r:id="rId18"/>
    <p:sldId id="272" r:id="rId19"/>
    <p:sldId id="273" r:id="rId20"/>
    <p:sldId id="274" r:id="rId21"/>
    <p:sldId id="287" r:id="rId22"/>
    <p:sldId id="288" r:id="rId23"/>
    <p:sldId id="296" r:id="rId24"/>
    <p:sldId id="297" r:id="rId25"/>
    <p:sldId id="298" r:id="rId26"/>
    <p:sldId id="290" r:id="rId27"/>
    <p:sldId id="291" r:id="rId28"/>
    <p:sldId id="299" r:id="rId2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45" autoAdjust="0"/>
    <p:restoredTop sz="99676" autoAdjust="0"/>
  </p:normalViewPr>
  <p:slideViewPr>
    <p:cSldViewPr snapToGrid="0" snapToObjects="1">
      <p:cViewPr varScale="1">
        <p:scale>
          <a:sx n="71" d="100"/>
          <a:sy n="71" d="100"/>
        </p:scale>
        <p:origin x="137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6359E1D-78D5-45EB-826E-8440AFBA14FE}" type="datetimeFigureOut">
              <a:rPr lang="en-US"/>
              <a:pPr>
                <a:defRPr/>
              </a:pPr>
              <a:t>11/6/2018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D9F0FDD-549E-4E67-B8F8-DE8BE1D53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537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chemeClr val="accent2">
                    <a:lumMod val="50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64000"/>
                    </a:prstClr>
                  </a:outerShdw>
                </a:effectLst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chemeClr val="accent2">
                    <a:lumMod val="50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64000"/>
                    </a:prstClr>
                  </a:outerShdw>
                </a:effectLst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719C4538-F8B3-4D66-9DAD-B54F5DE6BCA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357C7A7E-20E6-443F-80EC-B0D32168B048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1DFB1423-5EB0-48A5-99DE-7F522D34221A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332288" y="6651625"/>
            <a:ext cx="55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10-</a:t>
            </a:r>
            <a:fld id="{B7AB8317-F555-425C-8E79-DD30E3A7B583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DC542F6C-A113-446D-82C9-E90A724BCBE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23E5713A-E04A-4490-9B78-9D41F1D1F38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B79F63CC-AF37-43EB-965E-90C920048D9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97F7EF77-9833-4C4E-8EEC-A876CCC9A23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ADBDD597-8CF7-40AE-B743-74426247950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4A9D3FC8-09A2-4BB3-AAA3-A037B6B5E44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232F04B6-DAFF-4206-8E6D-ABB8845BA8E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21326FEF-3424-4008-B5EF-F52B5272350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EE8AB71F-5094-42D5-A53E-50209DECEBC6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F7143860-76C5-4F7E-BA5F-B68F8919F25E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10-</a:t>
            </a:r>
            <a:fld id="{D3CA889B-0FAA-438E-9101-408663D4315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5738813" y="985838"/>
            <a:ext cx="12112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</a:p>
        </p:txBody>
      </p:sp>
      <p:sp>
        <p:nvSpPr>
          <p:cNvPr id="14338" name="Title 2"/>
          <p:cNvSpPr>
            <a:spLocks noGrp="1"/>
          </p:cNvSpPr>
          <p:nvPr>
            <p:ph type="ctrTitle"/>
          </p:nvPr>
        </p:nvSpPr>
        <p:spPr>
          <a:xfrm>
            <a:off x="3906838" y="2236788"/>
            <a:ext cx="4876800" cy="4090987"/>
          </a:xfrm>
        </p:spPr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Coordination in a Supply Chain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638300"/>
            <a:ext cx="7924800" cy="50292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Describe supply chain coordination and the bullwhip effect, and their impact on supply chain performance.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Identify obstacles to coordination in a supply chain.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Discuss managerial levers that help achieve coordination in a supply chain.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800" smtClean="0"/>
              <a:t>Understand the different forms of collaborative planning, forecasting, and replenishment possible in a supply chain.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Lack of Supply Chain Coordination </a:t>
            </a:r>
            <a:br>
              <a:rPr lang="en-US" sz="3200" smtClean="0"/>
            </a:br>
            <a:r>
              <a:rPr lang="en-US" sz="3200" smtClean="0"/>
              <a:t>and the Bullwhip Effect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828800"/>
            <a:ext cx="80645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Supply chain coordination – all stages of the chain take actions that are aligned and increase total supply chain surplus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Requires that each stage share information and take into account the effects of its actions on the other stages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Lack of coordination results when:</a:t>
            </a:r>
            <a:r>
              <a:rPr lang="en-US" sz="200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Objectives of different stages conflict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Information moving between stages is delayed or distorted</a:t>
            </a:r>
            <a:endParaRPr lang="en-US" sz="1800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Bullwhip Effect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Fluctuations in orders increase as they move up the supply chain from retailers to wholesalers to manufacturers to suppliers </a:t>
            </a:r>
          </a:p>
          <a:p>
            <a:pPr>
              <a:lnSpc>
                <a:spcPct val="90000"/>
              </a:lnSpc>
            </a:pPr>
            <a:r>
              <a:rPr lang="en-US" smtClean="0"/>
              <a:t>Distorts demand information within the supply chain</a:t>
            </a:r>
          </a:p>
          <a:p>
            <a:pPr>
              <a:lnSpc>
                <a:spcPct val="90000"/>
              </a:lnSpc>
            </a:pPr>
            <a:r>
              <a:rPr lang="en-US" smtClean="0"/>
              <a:t>Results from a loss of supply chain coordination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Demand at Different Stages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9100" y="1320800"/>
            <a:ext cx="6045200" cy="52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5788" y="6005513"/>
            <a:ext cx="110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10-1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Effect on Performance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229600" cy="511810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S</a:t>
            </a:r>
            <a:r>
              <a:rPr lang="en-US" dirty="0" smtClean="0"/>
              <a:t>upply </a:t>
            </a:r>
            <a:r>
              <a:rPr lang="en-US" dirty="0"/>
              <a:t>chain lacks coordination if each stage optimizes only its local </a:t>
            </a:r>
            <a:r>
              <a:rPr lang="en-US" dirty="0" smtClean="0"/>
              <a:t>objective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Reduces total profits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Performance measures include</a:t>
            </a:r>
          </a:p>
          <a:p>
            <a:pPr lvl="1" fontAlgn="auto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Manufacturing cost</a:t>
            </a:r>
            <a:endParaRPr lang="en-US" dirty="0"/>
          </a:p>
          <a:p>
            <a:pPr lvl="1" fontAlgn="auto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Inventory </a:t>
            </a:r>
            <a:r>
              <a:rPr lang="en-US" dirty="0" smtClean="0"/>
              <a:t>cost</a:t>
            </a:r>
            <a:endParaRPr lang="en-US" dirty="0"/>
          </a:p>
          <a:p>
            <a:pPr lvl="1" fontAlgn="auto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Replenishment lead </a:t>
            </a:r>
            <a:r>
              <a:rPr lang="en-US" dirty="0" smtClean="0"/>
              <a:t>time</a:t>
            </a:r>
            <a:endParaRPr lang="en-US" dirty="0"/>
          </a:p>
          <a:p>
            <a:pPr lvl="1" fontAlgn="auto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Transportation </a:t>
            </a:r>
            <a:r>
              <a:rPr lang="en-US" dirty="0" smtClean="0"/>
              <a:t>cost</a:t>
            </a:r>
            <a:endParaRPr lang="en-US" dirty="0"/>
          </a:p>
          <a:p>
            <a:pPr lvl="1" fontAlgn="auto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Labor cost for shipping and </a:t>
            </a:r>
            <a:r>
              <a:rPr lang="en-US" dirty="0" smtClean="0"/>
              <a:t>receiving</a:t>
            </a:r>
            <a:endParaRPr lang="en-US" dirty="0"/>
          </a:p>
          <a:p>
            <a:pPr lvl="1" fontAlgn="auto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Level of product </a:t>
            </a:r>
            <a:r>
              <a:rPr lang="en-US" dirty="0" smtClean="0"/>
              <a:t>availability</a:t>
            </a:r>
            <a:endParaRPr lang="en-US" dirty="0"/>
          </a:p>
          <a:p>
            <a:pPr lvl="1" fontAlgn="auto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Relationships across the supply </a:t>
            </a:r>
            <a:r>
              <a:rPr lang="en-US" dirty="0" smtClean="0"/>
              <a:t>chain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Effect on Performance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2095500"/>
          <a:ext cx="7378700" cy="29670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0214"/>
                <a:gridCol w="39884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Performance Measure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Impact of the Lack of Coordination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Manufacturing cost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Increases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Inventory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Replenishment lead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Transportation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Shipping and receiving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 of product availability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Decreases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Profitability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Decreases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113588" y="5383213"/>
            <a:ext cx="1023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10-1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Obstacles to Coordination </a:t>
            </a:r>
            <a:br>
              <a:rPr lang="en-US"/>
            </a:br>
            <a:r>
              <a:rPr lang="en-US"/>
              <a:t>in a Supply Chain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5050" y="1955800"/>
            <a:ext cx="7727950" cy="4114800"/>
          </a:xfrm>
        </p:spPr>
        <p:txBody>
          <a:bodyPr/>
          <a:lstStyle/>
          <a:p>
            <a:r>
              <a:rPr lang="en-US" smtClean="0"/>
              <a:t>Incentive Obstacles</a:t>
            </a:r>
          </a:p>
          <a:p>
            <a:r>
              <a:rPr lang="en-US" smtClean="0"/>
              <a:t>Information Processing Obstacles</a:t>
            </a:r>
          </a:p>
          <a:p>
            <a:r>
              <a:rPr lang="en-US" smtClean="0"/>
              <a:t>Operational Obstacles</a:t>
            </a:r>
          </a:p>
          <a:p>
            <a:r>
              <a:rPr lang="en-US" smtClean="0"/>
              <a:t>Pricing Obstacles</a:t>
            </a:r>
          </a:p>
          <a:p>
            <a:r>
              <a:rPr lang="en-US" smtClean="0"/>
              <a:t>Behavioral Obstacles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Incentive Obstacles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54200"/>
            <a:ext cx="7727950" cy="4394200"/>
          </a:xfrm>
        </p:spPr>
        <p:txBody>
          <a:bodyPr/>
          <a:lstStyle/>
          <a:p>
            <a:r>
              <a:rPr lang="en-US" smtClean="0"/>
              <a:t>Occur when incentives offered to different stages or participants in a supply chain lead to actions that increase variability and reduce total supply chain profits</a:t>
            </a:r>
          </a:p>
          <a:p>
            <a:r>
              <a:rPr lang="en-US" smtClean="0"/>
              <a:t>Local optimization within functions or stages of a supply chain</a:t>
            </a:r>
          </a:p>
          <a:p>
            <a:r>
              <a:rPr lang="en-US" smtClean="0"/>
              <a:t>Sales force incentives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Information Processing Obstacles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When demand information is distorted as it moves between different stages of the supply chain, leading to increased variability in orders within the supply chain</a:t>
            </a:r>
          </a:p>
          <a:p>
            <a:pPr>
              <a:lnSpc>
                <a:spcPct val="90000"/>
              </a:lnSpc>
            </a:pPr>
            <a:r>
              <a:rPr lang="en-US" smtClean="0"/>
              <a:t>Forecasting based on orders, not customer demand</a:t>
            </a:r>
          </a:p>
          <a:p>
            <a:pPr>
              <a:lnSpc>
                <a:spcPct val="90000"/>
              </a:lnSpc>
            </a:pPr>
            <a:r>
              <a:rPr lang="en-US" smtClean="0"/>
              <a:t>Lack of information sharing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Operational Obstacles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114800"/>
          </a:xfrm>
        </p:spPr>
        <p:txBody>
          <a:bodyPr/>
          <a:lstStyle/>
          <a:p>
            <a:r>
              <a:rPr lang="en-US" smtClean="0"/>
              <a:t>Occur when placing and filling orders lead to an increase in variability</a:t>
            </a:r>
          </a:p>
          <a:p>
            <a:r>
              <a:rPr lang="en-US" smtClean="0"/>
              <a:t>Ordering in large lots</a:t>
            </a:r>
          </a:p>
          <a:p>
            <a:r>
              <a:rPr lang="en-US" smtClean="0"/>
              <a:t>Large replenishment lead times</a:t>
            </a:r>
          </a:p>
          <a:p>
            <a:r>
              <a:rPr lang="en-US" smtClean="0"/>
              <a:t>Rationing and shortage gaming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Operational Obstacles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04088" y="1354138"/>
            <a:ext cx="110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10-2</a:t>
            </a:r>
          </a:p>
        </p:txBody>
      </p:sp>
      <p:pic>
        <p:nvPicPr>
          <p:cNvPr id="25605" name="Picture 5" descr="FG_10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5838" y="1662113"/>
            <a:ext cx="7172325" cy="5029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Pricing Obstacles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114800"/>
          </a:xfrm>
        </p:spPr>
        <p:txBody>
          <a:bodyPr/>
          <a:lstStyle/>
          <a:p>
            <a:r>
              <a:rPr lang="en-US" smtClean="0"/>
              <a:t>When pricing policies for a product lead to an increase in variability of orders placed</a:t>
            </a:r>
          </a:p>
          <a:p>
            <a:r>
              <a:rPr lang="en-US" smtClean="0"/>
              <a:t>Lot-size based quantity decisions</a:t>
            </a:r>
          </a:p>
          <a:p>
            <a:r>
              <a:rPr lang="en-US" smtClean="0"/>
              <a:t>Price fluctuations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Pricing Obstacles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04088" y="1354138"/>
            <a:ext cx="110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10-3</a:t>
            </a:r>
          </a:p>
        </p:txBody>
      </p:sp>
      <p:pic>
        <p:nvPicPr>
          <p:cNvPr id="27653" name="Picture 5" descr="FG_10_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662113"/>
            <a:ext cx="6035675" cy="5029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Behavioral Obstacles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05800" cy="5041900"/>
          </a:xfrm>
        </p:spPr>
        <p:txBody>
          <a:bodyPr/>
          <a:lstStyle/>
          <a:p>
            <a:r>
              <a:rPr lang="en-US" sz="2400" smtClean="0"/>
              <a:t>Problems in learning within organizations that contribute to information distortion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 smtClean="0"/>
              <a:t>Each stage of the supply chain views its actions locally and is unable to see the impact of its actions on other stages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 smtClean="0"/>
              <a:t>Different stages of the supply chain react to the current local situation rather than trying to identify the root causes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 smtClean="0"/>
              <a:t>Different stages of the supply chain blame one another for the fluctuations 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 smtClean="0"/>
              <a:t>No stage of the supply chain learns from its actions over time 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2000" smtClean="0"/>
              <a:t>A lack of trust among supply chain partners causes them to be opportunistic at the expense of overall supply chain performance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Managerial Levers to </a:t>
            </a:r>
            <a:br>
              <a:rPr lang="en-US"/>
            </a:br>
            <a:r>
              <a:rPr lang="en-US"/>
              <a:t>Achieve Coordination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7700"/>
            <a:ext cx="7727950" cy="4114800"/>
          </a:xfrm>
        </p:spPr>
        <p:txBody>
          <a:bodyPr/>
          <a:lstStyle/>
          <a:p>
            <a:r>
              <a:rPr lang="en-US" smtClean="0"/>
              <a:t>Aligning goals and incentives</a:t>
            </a:r>
          </a:p>
          <a:p>
            <a:r>
              <a:rPr lang="en-US" smtClean="0"/>
              <a:t>Improving information accuracy</a:t>
            </a:r>
          </a:p>
          <a:p>
            <a:r>
              <a:rPr lang="en-US" smtClean="0"/>
              <a:t>Improving operational performance</a:t>
            </a:r>
          </a:p>
          <a:p>
            <a:r>
              <a:rPr lang="en-US" smtClean="0"/>
              <a:t>Designing pricing strategies to stabilize orders</a:t>
            </a:r>
          </a:p>
          <a:p>
            <a:r>
              <a:rPr lang="en-US" smtClean="0"/>
              <a:t>Building strategic partnerships and trust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Aligning Goals and Incentives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826000"/>
          </a:xfrm>
        </p:spPr>
        <p:txBody>
          <a:bodyPr rtlCol="0">
            <a:normAutofit fontScale="92500"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Align goals and incentives so that every participant in supply chain activities works to maximize total supply chain </a:t>
            </a:r>
            <a:r>
              <a:rPr lang="en-US" dirty="0" smtClean="0"/>
              <a:t>profits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Align goals across the supply chain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Align incentives across functions</a:t>
            </a:r>
            <a:endParaRPr lang="en-US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Pricing for coordination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Alter sales force incentives from sell-in (to the retailer) to sell-through (by the retailer)</a:t>
            </a:r>
          </a:p>
          <a:p>
            <a:pPr fontAlgn="auto">
              <a:spcBef>
                <a:spcPts val="0"/>
              </a:spcBef>
              <a:buFont typeface="Monotype Sorts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Improving Information Visibility and </a:t>
            </a:r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41500"/>
            <a:ext cx="7727950" cy="4622800"/>
          </a:xfrm>
        </p:spPr>
        <p:txBody>
          <a:bodyPr/>
          <a:lstStyle/>
          <a:p>
            <a:r>
              <a:rPr lang="en-US" smtClean="0"/>
              <a:t>Sharing point of sale data</a:t>
            </a:r>
          </a:p>
          <a:p>
            <a:r>
              <a:rPr lang="en-US" smtClean="0"/>
              <a:t>Implementing collaborative forecasting and planning</a:t>
            </a:r>
          </a:p>
          <a:p>
            <a:r>
              <a:rPr lang="en-US" smtClean="0"/>
              <a:t>Designing single-stage control of replenishment</a:t>
            </a:r>
          </a:p>
          <a:p>
            <a:pPr lvl="1"/>
            <a:r>
              <a:rPr lang="en-US" smtClean="0"/>
              <a:t>Continuous replenishment programs (CRP)</a:t>
            </a:r>
          </a:p>
          <a:p>
            <a:pPr lvl="1"/>
            <a:r>
              <a:rPr lang="en-US" smtClean="0"/>
              <a:t>Vendor managed inventory (VMI)</a:t>
            </a:r>
          </a:p>
          <a:p>
            <a:pPr>
              <a:buFont typeface="Monotype Sorts"/>
              <a:buNone/>
            </a:pPr>
            <a:endParaRPr lang="en-US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66700"/>
            <a:ext cx="87630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latin typeface="+mn-lt"/>
              </a:rPr>
              <a:t>Improving Operational Performance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879600"/>
            <a:ext cx="7835900" cy="4114800"/>
          </a:xfrm>
        </p:spPr>
        <p:txBody>
          <a:bodyPr/>
          <a:lstStyle/>
          <a:p>
            <a:r>
              <a:rPr lang="en-US" smtClean="0"/>
              <a:t>Reducing replenishment lead time</a:t>
            </a:r>
            <a:endParaRPr lang="en-US" sz="2400" smtClean="0"/>
          </a:p>
          <a:p>
            <a:r>
              <a:rPr lang="en-US" smtClean="0"/>
              <a:t>Reducing lot sizes</a:t>
            </a:r>
            <a:endParaRPr lang="en-US" sz="2400" smtClean="0"/>
          </a:p>
          <a:p>
            <a:r>
              <a:rPr lang="en-US" smtClean="0"/>
              <a:t>Rationing based on past sales and sharing information to limit gaming</a:t>
            </a:r>
            <a:endParaRPr lang="en-US" sz="2400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Designing Pricing Strategies</a:t>
            </a:r>
            <a:br>
              <a:rPr lang="en-US"/>
            </a:br>
            <a:r>
              <a:rPr lang="en-US"/>
              <a:t>to Stabilize Orders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5000" y="1854200"/>
            <a:ext cx="8026400" cy="4851400"/>
          </a:xfrm>
        </p:spPr>
        <p:txBody>
          <a:bodyPr/>
          <a:lstStyle/>
          <a:p>
            <a:r>
              <a:rPr lang="en-US" smtClean="0"/>
              <a:t>Encouraging retailers to order in smaller lots and reduce forward buying</a:t>
            </a:r>
          </a:p>
          <a:p>
            <a:r>
              <a:rPr lang="en-US" smtClean="0"/>
              <a:t>Moving from lot size-based to volume-based quantity discounts </a:t>
            </a:r>
          </a:p>
          <a:p>
            <a:r>
              <a:rPr lang="en-US" smtClean="0"/>
              <a:t>Stabilizing pricing</a:t>
            </a:r>
          </a:p>
          <a:p>
            <a:r>
              <a:rPr lang="en-US" smtClean="0"/>
              <a:t>Building strategic partnerships and trust</a:t>
            </a:r>
            <a:endParaRPr lang="en-US" sz="2400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Continuous Replenishment and Vendor-Managed Inventories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952500" y="1968500"/>
            <a:ext cx="7543800" cy="4525963"/>
          </a:xfrm>
        </p:spPr>
        <p:txBody>
          <a:bodyPr/>
          <a:lstStyle/>
          <a:p>
            <a:r>
              <a:rPr lang="en-US" smtClean="0"/>
              <a:t>A single point of replenishment</a:t>
            </a:r>
          </a:p>
          <a:p>
            <a:r>
              <a:rPr lang="en-US" smtClean="0"/>
              <a:t>CRP – wholesaler or manufacturer replenishes based on POS data</a:t>
            </a:r>
          </a:p>
          <a:p>
            <a:r>
              <a:rPr lang="en-US" smtClean="0"/>
              <a:t>VMI – manufacturer or supplier is responsible for all decisions regarding inventory</a:t>
            </a:r>
          </a:p>
          <a:p>
            <a:r>
              <a:rPr lang="en-US" smtClean="0"/>
              <a:t>Substitutes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Collaborative Planning, Forecasting, and Replenishment (CPFR)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Sellers and buyers in a supply chain may collaborate along any or all of the following</a:t>
            </a:r>
          </a:p>
          <a:p>
            <a:pPr marL="971550" lvl="1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/>
              <a:t>Strategy and planning</a:t>
            </a:r>
          </a:p>
          <a:p>
            <a:pPr marL="971550" lvl="1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/>
              <a:t>Demand and supply management</a:t>
            </a:r>
          </a:p>
          <a:p>
            <a:pPr marL="971550" lvl="1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/>
              <a:t>Execution</a:t>
            </a:r>
          </a:p>
          <a:p>
            <a:pPr marL="971550" lvl="1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 smtClean="0"/>
              <a:t>Analysis</a:t>
            </a:r>
          </a:p>
          <a:p>
            <a:pPr marL="571500" indent="-514350"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Retail event collaboration</a:t>
            </a:r>
          </a:p>
          <a:p>
            <a:pPr marL="571500" indent="-514350"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DC replenishment collaboration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CPFR Scenarios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25500" y="2070100"/>
          <a:ext cx="7505700" cy="2895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1900"/>
                <a:gridCol w="2501900"/>
                <a:gridCol w="25019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CPFR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Scenario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Where Applied in Supply Chain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Industries Where Applied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Retail event collaboration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Highly promoted channels or categories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All industries other than those that practice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EDLP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 replenishment collaboration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Retail DC or distributor 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Drugstores, hardware, grocery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Store replenishment collaboration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Direct store delivery or retail DC-to-store delivery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Mass merchants, club stores</a:t>
                      </a: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Collaborative assortment planning</a:t>
                      </a:r>
                      <a:endParaRPr lang="en-US" sz="16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Apparel and seasonal goods</a:t>
                      </a:r>
                      <a:endParaRPr lang="en-US" sz="16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Department stores, specialty retail</a:t>
                      </a:r>
                      <a:endParaRPr lang="en-US" sz="16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113588" y="5268913"/>
            <a:ext cx="1023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10-2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Collaborative Planning, Forecasting, and Replenishment (CPFR)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965200" y="2006600"/>
            <a:ext cx="7607300" cy="3962400"/>
          </a:xfrm>
        </p:spPr>
        <p:txBody>
          <a:bodyPr/>
          <a:lstStyle/>
          <a:p>
            <a:r>
              <a:rPr lang="en-US" smtClean="0"/>
              <a:t>Store replenishment collaboration</a:t>
            </a:r>
          </a:p>
          <a:p>
            <a:r>
              <a:rPr lang="en-US" smtClean="0"/>
              <a:t>Collaborative assortment planning</a:t>
            </a:r>
          </a:p>
          <a:p>
            <a:r>
              <a:rPr lang="en-US" smtClean="0"/>
              <a:t>Organizational and technology requirements for successful CPFR</a:t>
            </a:r>
          </a:p>
          <a:p>
            <a:r>
              <a:rPr lang="en-US" smtClean="0"/>
              <a:t>Risks and hurdles for a CPFR implementation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Collaborative Planning, Forecasting, and Replenishment (CPFR)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202488" y="5867400"/>
            <a:ext cx="11033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10-4</a:t>
            </a:r>
          </a:p>
        </p:txBody>
      </p:sp>
      <p:pic>
        <p:nvPicPr>
          <p:cNvPr id="38917" name="Picture 5" descr="FG_10_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5250" y="1684338"/>
            <a:ext cx="6016625" cy="41830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66700"/>
            <a:ext cx="86868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Achieving Coordination in Practice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790700"/>
            <a:ext cx="8305800" cy="4787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Quantify the bullwhip effect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Get top management commitment for coordination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Devote resources to coordination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Focus on communication with other stages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Try to achieve coordination in the entire supply chain network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Use technology to improve connectivity in the supply chain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Share the benefits of coordination equitably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Summary of Learning Objectives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803400"/>
            <a:ext cx="8229600" cy="44577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Describe supply chain coordination and the bullwhip effect, and their impact on supply chain performance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Identify obstacles to coordination in a supply chain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Discuss managerial levers that help achieve coordination in a supply chain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Understand the different forms of CPFR possible in a supply chain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Words>1010</Words>
  <Application>Microsoft Office PowerPoint</Application>
  <PresentationFormat>On-screen Show (4:3)</PresentationFormat>
  <Paragraphs>161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Copperplate Gothic Bold</vt:lpstr>
      <vt:lpstr>Helvetica</vt:lpstr>
      <vt:lpstr>Monotype Sorts</vt:lpstr>
      <vt:lpstr>Times New Roman</vt:lpstr>
      <vt:lpstr>1_Office Theme</vt:lpstr>
      <vt:lpstr>Coordination in a Supply Chain</vt:lpstr>
      <vt:lpstr>Learning Objectives</vt:lpstr>
      <vt:lpstr>Lack of Supply Chain Coordination  and the Bullwhip Effect</vt:lpstr>
      <vt:lpstr>Bullwhip Effect</vt:lpstr>
      <vt:lpstr>Demand at Different Stages</vt:lpstr>
      <vt:lpstr>The Effect on Performance</vt:lpstr>
      <vt:lpstr>The Effect on Performance</vt:lpstr>
      <vt:lpstr>Obstacles to Coordination  in a Supply Chain</vt:lpstr>
      <vt:lpstr>Incentive Obstacles</vt:lpstr>
      <vt:lpstr>Information Processing Obstacles</vt:lpstr>
      <vt:lpstr>Operational Obstacles</vt:lpstr>
      <vt:lpstr>Operational Obstacles</vt:lpstr>
      <vt:lpstr>Pricing Obstacles</vt:lpstr>
      <vt:lpstr>Pricing Obstacles</vt:lpstr>
      <vt:lpstr>Behavioral Obstacles</vt:lpstr>
      <vt:lpstr>Managerial Levers to  Achieve Coordination</vt:lpstr>
      <vt:lpstr>Aligning Goals and Incentives</vt:lpstr>
      <vt:lpstr>Improving Information Visibility and Accuracy</vt:lpstr>
      <vt:lpstr>Improving Operational Performance</vt:lpstr>
      <vt:lpstr>Designing Pricing Strategies to Stabilize Orders</vt:lpstr>
      <vt:lpstr>Continuous Replenishment and Vendor-Managed Inventories</vt:lpstr>
      <vt:lpstr>Collaborative Planning, Forecasting, and Replenishment (CPFR)</vt:lpstr>
      <vt:lpstr>Common CPFR Scenarios</vt:lpstr>
      <vt:lpstr>Collaborative Planning, Forecasting, and Replenishment (CPFR)</vt:lpstr>
      <vt:lpstr>Collaborative Planning, Forecasting, and Replenishment (CPFR)</vt:lpstr>
      <vt:lpstr>Achieving Coordination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10 – Coordination in a Supply Chain</dc:subject>
  <dc:creator>Jeff Heyl</dc:creator>
  <cp:keywords/>
  <dc:description/>
  <cp:lastModifiedBy>Jaryono Angga Widagdo</cp:lastModifiedBy>
  <cp:revision>48</cp:revision>
  <dcterms:created xsi:type="dcterms:W3CDTF">2012-01-08T09:40:37Z</dcterms:created>
  <dcterms:modified xsi:type="dcterms:W3CDTF">2018-11-06T16:02:35Z</dcterms:modified>
  <cp:category/>
</cp:coreProperties>
</file>