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92"/>
  </p:notesMasterIdLst>
  <p:sldIdLst>
    <p:sldId id="257" r:id="rId2"/>
    <p:sldId id="364" r:id="rId3"/>
    <p:sldId id="261" r:id="rId4"/>
    <p:sldId id="302" r:id="rId5"/>
    <p:sldId id="303" r:id="rId6"/>
    <p:sldId id="262" r:id="rId7"/>
    <p:sldId id="263" r:id="rId8"/>
    <p:sldId id="304" r:id="rId9"/>
    <p:sldId id="305" r:id="rId10"/>
    <p:sldId id="264" r:id="rId11"/>
    <p:sldId id="307" r:id="rId12"/>
    <p:sldId id="306" r:id="rId13"/>
    <p:sldId id="308" r:id="rId14"/>
    <p:sldId id="266" r:id="rId15"/>
    <p:sldId id="309" r:id="rId16"/>
    <p:sldId id="310" r:id="rId17"/>
    <p:sldId id="311" r:id="rId18"/>
    <p:sldId id="312" r:id="rId19"/>
    <p:sldId id="268" r:id="rId20"/>
    <p:sldId id="313" r:id="rId21"/>
    <p:sldId id="314" r:id="rId22"/>
    <p:sldId id="270" r:id="rId23"/>
    <p:sldId id="315" r:id="rId24"/>
    <p:sldId id="272" r:id="rId25"/>
    <p:sldId id="274" r:id="rId26"/>
    <p:sldId id="316" r:id="rId27"/>
    <p:sldId id="275" r:id="rId28"/>
    <p:sldId id="317" r:id="rId29"/>
    <p:sldId id="318" r:id="rId30"/>
    <p:sldId id="319" r:id="rId31"/>
    <p:sldId id="320" r:id="rId32"/>
    <p:sldId id="276" r:id="rId33"/>
    <p:sldId id="321" r:id="rId34"/>
    <p:sldId id="322" r:id="rId35"/>
    <p:sldId id="323" r:id="rId36"/>
    <p:sldId id="365" r:id="rId37"/>
    <p:sldId id="324" r:id="rId38"/>
    <p:sldId id="325" r:id="rId39"/>
    <p:sldId id="326" r:id="rId40"/>
    <p:sldId id="328" r:id="rId41"/>
    <p:sldId id="327" r:id="rId42"/>
    <p:sldId id="281" r:id="rId43"/>
    <p:sldId id="282" r:id="rId44"/>
    <p:sldId id="283" r:id="rId45"/>
    <p:sldId id="329" r:id="rId46"/>
    <p:sldId id="330" r:id="rId47"/>
    <p:sldId id="331" r:id="rId48"/>
    <p:sldId id="332" r:id="rId49"/>
    <p:sldId id="333" r:id="rId50"/>
    <p:sldId id="285" r:id="rId51"/>
    <p:sldId id="335" r:id="rId52"/>
    <p:sldId id="336" r:id="rId53"/>
    <p:sldId id="337" r:id="rId54"/>
    <p:sldId id="338" r:id="rId55"/>
    <p:sldId id="339" r:id="rId56"/>
    <p:sldId id="340" r:id="rId57"/>
    <p:sldId id="341" r:id="rId58"/>
    <p:sldId id="342" r:id="rId59"/>
    <p:sldId id="343" r:id="rId60"/>
    <p:sldId id="344" r:id="rId61"/>
    <p:sldId id="345" r:id="rId62"/>
    <p:sldId id="288" r:id="rId63"/>
    <p:sldId id="289" r:id="rId64"/>
    <p:sldId id="346" r:id="rId65"/>
    <p:sldId id="290" r:id="rId66"/>
    <p:sldId id="347" r:id="rId67"/>
    <p:sldId id="348" r:id="rId68"/>
    <p:sldId id="292" r:id="rId69"/>
    <p:sldId id="349" r:id="rId70"/>
    <p:sldId id="293" r:id="rId71"/>
    <p:sldId id="350" r:id="rId72"/>
    <p:sldId id="351" r:id="rId73"/>
    <p:sldId id="294" r:id="rId74"/>
    <p:sldId id="352" r:id="rId75"/>
    <p:sldId id="353" r:id="rId76"/>
    <p:sldId id="354" r:id="rId77"/>
    <p:sldId id="355" r:id="rId78"/>
    <p:sldId id="296" r:id="rId79"/>
    <p:sldId id="356" r:id="rId80"/>
    <p:sldId id="297" r:id="rId81"/>
    <p:sldId id="298" r:id="rId82"/>
    <p:sldId id="299" r:id="rId83"/>
    <p:sldId id="358" r:id="rId84"/>
    <p:sldId id="360" r:id="rId85"/>
    <p:sldId id="362" r:id="rId86"/>
    <p:sldId id="359" r:id="rId87"/>
    <p:sldId id="361" r:id="rId88"/>
    <p:sldId id="301" r:id="rId89"/>
    <p:sldId id="363" r:id="rId90"/>
    <p:sldId id="366" r:id="rId9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88510" autoAdjust="0"/>
  </p:normalViewPr>
  <p:slideViewPr>
    <p:cSldViewPr snapToGrid="0" snapToObjects="1">
      <p:cViewPr varScale="1">
        <p:scale>
          <a:sx n="62" d="100"/>
          <a:sy n="62" d="100"/>
        </p:scale>
        <p:origin x="17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40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Relationship Id="rId4" Type="http://schemas.openxmlformats.org/officeDocument/2006/relationships/image" Target="../media/image49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image" Target="../media/image70.emf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Relationship Id="rId4" Type="http://schemas.openxmlformats.org/officeDocument/2006/relationships/image" Target="../media/image83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image" Target="../media/image84.emf"/><Relationship Id="rId4" Type="http://schemas.openxmlformats.org/officeDocument/2006/relationships/image" Target="../media/image87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image" Target="../media/image88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image" Target="../media/image91.emf"/><Relationship Id="rId4" Type="http://schemas.openxmlformats.org/officeDocument/2006/relationships/image" Target="../media/image9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image" Target="../media/image95.emf"/><Relationship Id="rId4" Type="http://schemas.openxmlformats.org/officeDocument/2006/relationships/image" Target="../media/image98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image" Target="../media/image101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image" Target="../media/image10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C467FE-9DF0-4F2D-B1EC-2BB358A409B9}" type="datetimeFigureOut">
              <a:rPr lang="en-US"/>
              <a:pPr>
                <a:defRPr/>
              </a:pPr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54A738-08BB-4CB2-98FA-1318A82AE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5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8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105.wmf"/><Relationship Id="rId4" Type="http://schemas.openxmlformats.org/officeDocument/2006/relationships/oleObject" Target="../embeddings/oleObject98.bin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9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105.wmf"/><Relationship Id="rId4" Type="http://schemas.openxmlformats.org/officeDocument/2006/relationships/oleObject" Target="../embeddings/oleObject99.bin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E2F2101F-F68B-4E39-A036-FC03BEB14518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72" tIns="46036" rIns="92072" bIns="4603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21919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43E25BE7-752A-4859-8436-4BCB46641FA1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72" tIns="46036" rIns="92072" bIns="4603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589646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A04064BE-0AEC-492F-8A49-1F7963E5D59A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72" tIns="46036" rIns="92072" bIns="4603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949902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B149B96D-D6AD-457A-BAB9-4E103B80591B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297021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ADF3F728-280C-47E8-A81C-51C72A7320FA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103274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AADD0DD1-80EE-4F4B-9426-DE705B0C1A97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905485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61E95053-AFDE-4FA9-B33F-3AC535C49BBE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353709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60B8DFFD-4A2C-42D9-9B1A-911660CE3AAC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079569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ED4ACBE7-54BF-4205-8C79-D908B89315D9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439372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31A1F0AB-25FD-4C15-AAE1-FF62BB795286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982842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D3D8097C-C1C7-41D6-A73C-736D8BA62084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451665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3C6F9CD5-2313-4403-8089-F448B8FAA445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561720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F907C6C0-7083-430A-AC6F-E51713403A5C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854013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C600AEC4-E476-486A-9805-A051A2BF2AD5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37573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BF908250-5FE5-4C69-A357-BAF72437B73B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356357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AE652786-BF16-40CA-BF66-14959CF3B876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593252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934A6401-A3E9-4A67-8245-34EBDF74DD9E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657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72" tIns="46036" rIns="92072" bIns="4603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Optimal order quantity = </a:t>
            </a:r>
          </a:p>
        </p:txBody>
      </p:sp>
      <p:sp>
        <p:nvSpPr>
          <p:cNvPr id="56574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56571" name="Object 251"/>
          <p:cNvGraphicFramePr>
            <a:graphicFrameLocks/>
          </p:cNvGraphicFramePr>
          <p:nvPr/>
        </p:nvGraphicFramePr>
        <p:xfrm>
          <a:off x="1154113" y="5105400"/>
          <a:ext cx="5375275" cy="303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8" name="Equation" r:id="rId4" imgW="5407422" imgH="3048000" progId="Equation.3">
                  <p:embed/>
                </p:oleObj>
              </mc:Choice>
              <mc:Fallback>
                <p:oleObj name="Equation" r:id="rId4" imgW="5407422" imgH="3048000" progId="Equation.3">
                  <p:embed/>
                  <p:pic>
                    <p:nvPicPr>
                      <p:cNvPr id="0" name="Picture 25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5105400"/>
                        <a:ext cx="5375275" cy="303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8071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3E635F7C-1D5C-43EB-8118-B68AF80350FA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5675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72" tIns="46036" rIns="92072" bIns="4603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Optimal order quantity = </a:t>
            </a:r>
          </a:p>
        </p:txBody>
      </p:sp>
      <p:sp>
        <p:nvSpPr>
          <p:cNvPr id="1567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graphicFrame>
        <p:nvGraphicFramePr>
          <p:cNvPr id="156748" name="Object 76"/>
          <p:cNvGraphicFramePr>
            <a:graphicFrameLocks/>
          </p:cNvGraphicFramePr>
          <p:nvPr/>
        </p:nvGraphicFramePr>
        <p:xfrm>
          <a:off x="1154113" y="5105400"/>
          <a:ext cx="5375275" cy="303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55" name="Equation" r:id="rId4" imgW="5407422" imgH="3048000" progId="Equation.3">
                  <p:embed/>
                </p:oleObj>
              </mc:Choice>
              <mc:Fallback>
                <p:oleObj name="Equation" r:id="rId4" imgW="5407422" imgH="3048000" progId="Equation.3">
                  <p:embed/>
                  <p:pic>
                    <p:nvPicPr>
                      <p:cNvPr id="0" name="Picture 7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5105400"/>
                        <a:ext cx="5375275" cy="303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806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FD1B6BE7-CA1C-431A-8699-84E3D0812E7B}" type="slidenum">
              <a:rPr lang="en-US" sz="1000" smtClean="0">
                <a:latin typeface="Times New Roman" pitchFamily="18" charset="0"/>
                <a:ea typeface="ＭＳ Ｐゴシック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US" sz="1000" smtClean="0">
              <a:latin typeface="Times New Roman" pitchFamily="18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786076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>
            <a:outerShdw blurRad="63500" dist="50800" dir="2700000" algn="tl" rotWithShape="0">
              <a:prstClr val="black">
                <a:alpha val="65000"/>
              </a:prstClr>
            </a:outerShdw>
          </a:effectLst>
          <a:extLst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1D2D6198-D9F4-47D1-94D5-68DC567F919D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B9BF9979-62A1-483F-A160-2EB33A262B65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3B3B6A90-C8D6-457D-8657-E2EE21F8021D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22763" y="6651625"/>
            <a:ext cx="568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11-</a:t>
            </a:r>
            <a:fld id="{D77D943B-1665-4986-AE11-E4AB60C4D78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31014AC2-ED3C-4AE5-895D-1869596DD0B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212" y="274638"/>
            <a:ext cx="7443788" cy="1143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ACC28742-0E0D-44ED-8A46-E43BF45ED81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918C4DFB-8C09-4506-B525-E9A5C64B2F5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B98E660D-3A42-49E3-9944-5D8D58A6471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722FA4F1-A69F-47C4-83A4-39FD1B4E273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252D3530-2AF8-4982-AF93-0CC9DD05581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2143D425-2190-4741-8C8D-31E104D440A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ED4546BF-CFBB-4561-AD5A-DE053770F09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21A596A7-18C4-42D3-9E7B-A21B404EEF0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79B37D40-DC4B-482D-932F-E063313CFA5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11-</a:t>
            </a:r>
            <a:fld id="{D7850041-1A35-488D-AFD9-D5912C351BAF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4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3.emf"/><Relationship Id="rId5" Type="http://schemas.openxmlformats.org/officeDocument/2006/relationships/image" Target="../media/image20.e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e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40.emf"/><Relationship Id="rId5" Type="http://schemas.openxmlformats.org/officeDocument/2006/relationships/image" Target="../media/image37.e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9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5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49.emf"/><Relationship Id="rId4" Type="http://schemas.openxmlformats.org/officeDocument/2006/relationships/image" Target="../media/image46.emf"/><Relationship Id="rId9" Type="http://schemas.openxmlformats.org/officeDocument/2006/relationships/oleObject" Target="../embeddings/oleObject4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0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e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5.e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49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8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0.emf"/><Relationship Id="rId5" Type="http://schemas.openxmlformats.org/officeDocument/2006/relationships/oleObject" Target="../embeddings/oleObject53.bin"/><Relationship Id="rId10" Type="http://schemas.openxmlformats.org/officeDocument/2006/relationships/oleObject" Target="../embeddings/oleObject56.bin"/><Relationship Id="rId4" Type="http://schemas.openxmlformats.org/officeDocument/2006/relationships/image" Target="../media/image59.emf"/><Relationship Id="rId9" Type="http://schemas.openxmlformats.org/officeDocument/2006/relationships/oleObject" Target="../embeddings/oleObject55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2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3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4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6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68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7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1.e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73.emf"/><Relationship Id="rId4" Type="http://schemas.openxmlformats.org/officeDocument/2006/relationships/image" Target="../media/image70.emf"/><Relationship Id="rId9" Type="http://schemas.openxmlformats.org/officeDocument/2006/relationships/oleObject" Target="../embeddings/oleObject6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75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76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79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83.emf"/><Relationship Id="rId4" Type="http://schemas.openxmlformats.org/officeDocument/2006/relationships/image" Target="../media/image80.emf"/><Relationship Id="rId9" Type="http://schemas.openxmlformats.org/officeDocument/2006/relationships/oleObject" Target="../embeddings/oleObject77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79.bin"/><Relationship Id="rId10" Type="http://schemas.openxmlformats.org/officeDocument/2006/relationships/image" Target="../media/image87.emf"/><Relationship Id="rId4" Type="http://schemas.openxmlformats.org/officeDocument/2006/relationships/image" Target="../media/image84.emf"/><Relationship Id="rId9" Type="http://schemas.openxmlformats.org/officeDocument/2006/relationships/oleObject" Target="../embeddings/oleObject81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88.emf"/><Relationship Id="rId4" Type="http://schemas.openxmlformats.org/officeDocument/2006/relationships/oleObject" Target="../embeddings/oleObject82.bin"/><Relationship Id="rId9" Type="http://schemas.openxmlformats.org/officeDocument/2006/relationships/image" Target="../media/image90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9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94.emf"/><Relationship Id="rId5" Type="http://schemas.openxmlformats.org/officeDocument/2006/relationships/image" Target="../media/image91.emf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5.bin"/><Relationship Id="rId9" Type="http://schemas.openxmlformats.org/officeDocument/2006/relationships/image" Target="../media/image93.e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90.bin"/><Relationship Id="rId11" Type="http://schemas.openxmlformats.org/officeDocument/2006/relationships/image" Target="../media/image98.emf"/><Relationship Id="rId5" Type="http://schemas.openxmlformats.org/officeDocument/2006/relationships/image" Target="../media/image95.emf"/><Relationship Id="rId10" Type="http://schemas.openxmlformats.org/officeDocument/2006/relationships/oleObject" Target="../embeddings/oleObject92.bin"/><Relationship Id="rId4" Type="http://schemas.openxmlformats.org/officeDocument/2006/relationships/oleObject" Target="../embeddings/oleObject89.bin"/><Relationship Id="rId9" Type="http://schemas.openxmlformats.org/officeDocument/2006/relationships/image" Target="../media/image9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99.emf"/><Relationship Id="rId4" Type="http://schemas.openxmlformats.org/officeDocument/2006/relationships/oleObject" Target="../embeddings/oleObject93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02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101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0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103.emf"/><Relationship Id="rId4" Type="http://schemas.openxmlformats.org/officeDocument/2006/relationships/oleObject" Target="../embeddings/oleObject96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5042102" y="1036638"/>
            <a:ext cx="11596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14338" name="Title 2"/>
          <p:cNvSpPr>
            <a:spLocks noGrp="1"/>
          </p:cNvSpPr>
          <p:nvPr>
            <p:ph type="ctrTitle"/>
          </p:nvPr>
        </p:nvSpPr>
        <p:spPr>
          <a:xfrm>
            <a:off x="2138766" y="2236788"/>
            <a:ext cx="6949672" cy="4090987"/>
          </a:xfrm>
        </p:spPr>
        <p:txBody>
          <a:bodyPr/>
          <a:lstStyle/>
          <a:p>
            <a:pPr eaLnBrk="1" hangingPunct="1"/>
            <a:r>
              <a:rPr lang="en-US" smtClean="0"/>
              <a:t>Managing Economies of Scale in a Supply Chain: Cycle Inventory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Balance the appropriate costs to choose the optimal lot size and cycle inventory in a supply chain.</a:t>
            </a:r>
          </a:p>
          <a:p>
            <a:pPr marL="514350" indent="-514350" eaLnBrk="1" fontAlgn="auto" hangingPunct="1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Understand the impact of quantity discounts on lot size and cycle inventory.</a:t>
            </a:r>
          </a:p>
          <a:p>
            <a:pPr marL="514350" indent="-514350" eaLnBrk="1" fontAlgn="auto" hangingPunct="1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Devise appropriate discounting schemes for a supply chain.</a:t>
            </a:r>
          </a:p>
          <a:p>
            <a:pPr marL="514350" indent="-514350" eaLnBrk="1" fontAlgn="auto" hangingPunct="1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Understand the impact of trade promotions on lot size and cycle inventory.</a:t>
            </a:r>
            <a:endParaRPr lang="en-US" b="1" dirty="0"/>
          </a:p>
          <a:p>
            <a:pPr marL="514350" indent="-514350" eaLnBrk="1" fontAlgn="auto" hangingPunct="1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dirty="0"/>
              <a:t>Identify managerial levers that reduce lot size and cycle inventory in a supply chain without increasing cost</a:t>
            </a:r>
            <a:r>
              <a:rPr lang="en-US" dirty="0" smtClean="0"/>
              <a:t>.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Role of Cycle Inventory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968500"/>
            <a:ext cx="8242300" cy="46228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i="1" dirty="0" smtClean="0"/>
              <a:t>Lot</a:t>
            </a:r>
            <a:r>
              <a:rPr lang="en-US" dirty="0" smtClean="0"/>
              <a:t> or </a:t>
            </a:r>
            <a:r>
              <a:rPr lang="en-US" i="1" dirty="0"/>
              <a:t>batch size </a:t>
            </a:r>
            <a:r>
              <a:rPr lang="en-US" dirty="0"/>
              <a:t>is the quantity that a stage of a supply chain either produces or purchases at a </a:t>
            </a:r>
            <a:r>
              <a:rPr lang="en-US" dirty="0" smtClean="0"/>
              <a:t>time</a:t>
            </a:r>
            <a:endParaRPr lang="en-US" dirty="0"/>
          </a:p>
          <a:p>
            <a:pPr eaLnBrk="1" fontAlgn="auto" hangingPunct="1">
              <a:lnSpc>
                <a:spcPct val="8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i="1" dirty="0"/>
              <a:t>Cycle inventory </a:t>
            </a:r>
            <a:r>
              <a:rPr lang="en-US" dirty="0"/>
              <a:t>is the average inventory in a supply chain due to either production or purchases in lot sizes that are larger than those demanded by the </a:t>
            </a:r>
            <a:r>
              <a:rPr lang="en-US" dirty="0" smtClean="0"/>
              <a:t>customer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dirty="0" smtClean="0"/>
              <a:t>		Q: </a:t>
            </a:r>
            <a:r>
              <a:rPr lang="en-US" dirty="0"/>
              <a:t>Quantity in a lot or batch </a:t>
            </a:r>
            <a:r>
              <a:rPr lang="en-US" dirty="0" smtClean="0"/>
              <a:t>size</a:t>
            </a:r>
          </a:p>
          <a:p>
            <a:pPr marL="0" indent="0" eaLnBrk="1" fontAlgn="auto" hangingPunct="1">
              <a:lnSpc>
                <a:spcPct val="8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D: Demand </a:t>
            </a:r>
            <a:r>
              <a:rPr lang="en-US" dirty="0"/>
              <a:t>per unit </a:t>
            </a:r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Inventory Profile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92200" y="5689600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11-1</a:t>
            </a:r>
          </a:p>
        </p:txBody>
      </p:sp>
      <p:pic>
        <p:nvPicPr>
          <p:cNvPr id="17411" name="Picture 5" descr="FG_11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2200" y="1882775"/>
            <a:ext cx="6802438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Role of Cycle Inventory</a:t>
            </a:r>
            <a:br>
              <a:rPr lang="en-US"/>
            </a:br>
            <a:r>
              <a:rPr lang="en-US"/>
              <a:t>in a Supply Chain</a:t>
            </a:r>
          </a:p>
        </p:txBody>
      </p:sp>
      <p:graphicFrame>
        <p:nvGraphicFramePr>
          <p:cNvPr id="3" name="Object 713"/>
          <p:cNvGraphicFramePr>
            <a:graphicFrameLocks noChangeAspect="1"/>
          </p:cNvGraphicFramePr>
          <p:nvPr/>
        </p:nvGraphicFramePr>
        <p:xfrm>
          <a:off x="2495550" y="1911350"/>
          <a:ext cx="39624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" name="Equation" r:id="rId3" imgW="3949560" imgH="758520" progId="Equation.3">
                  <p:embed/>
                </p:oleObj>
              </mc:Choice>
              <mc:Fallback>
                <p:oleObj name="Equation" r:id="rId3" imgW="3949560" imgH="758520" progId="Equation.3">
                  <p:embed/>
                  <p:pic>
                    <p:nvPicPr>
                      <p:cNvPr id="0" name="Picture 7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1911350"/>
                        <a:ext cx="39624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14"/>
          <p:cNvGraphicFramePr>
            <a:graphicFrameLocks noChangeAspect="1"/>
          </p:cNvGraphicFramePr>
          <p:nvPr/>
        </p:nvGraphicFramePr>
        <p:xfrm>
          <a:off x="1917700" y="3162300"/>
          <a:ext cx="5308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" name="Equation" r:id="rId5" imgW="5293440" imgH="822600" progId="Equation.3">
                  <p:embed/>
                </p:oleObj>
              </mc:Choice>
              <mc:Fallback>
                <p:oleObj name="Equation" r:id="rId5" imgW="5293440" imgH="822600" progId="Equation.3">
                  <p:embed/>
                  <p:pic>
                    <p:nvPicPr>
                      <p:cNvPr id="0" name="Picture 7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3162300"/>
                        <a:ext cx="53086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33550" y="4540250"/>
            <a:ext cx="5670550" cy="1200150"/>
            <a:chOff x="444500" y="3594100"/>
            <a:chExt cx="5670550" cy="1200328"/>
          </a:xfrm>
        </p:grpSpPr>
        <p:sp>
          <p:nvSpPr>
            <p:cNvPr id="1742" name="TextBox 7"/>
            <p:cNvSpPr txBox="1">
              <a:spLocks noChangeArrowheads="1"/>
            </p:cNvSpPr>
            <p:nvPr/>
          </p:nvSpPr>
          <p:spPr bwMode="auto">
            <a:xfrm>
              <a:off x="444500" y="3594100"/>
              <a:ext cx="27432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Average flow time resulting from cycle inventory</a:t>
              </a:r>
            </a:p>
          </p:txBody>
        </p:sp>
        <p:graphicFrame>
          <p:nvGraphicFramePr>
            <p:cNvPr id="1739" name="Object 715"/>
            <p:cNvGraphicFramePr>
              <a:graphicFrameLocks noChangeAspect="1"/>
            </p:cNvGraphicFramePr>
            <p:nvPr/>
          </p:nvGraphicFramePr>
          <p:xfrm>
            <a:off x="3028950" y="3765550"/>
            <a:ext cx="30861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0" name="Equation" r:id="rId7" imgW="3071880" imgH="758520" progId="Equation.3">
                    <p:embed/>
                  </p:oleObj>
                </mc:Choice>
                <mc:Fallback>
                  <p:oleObj name="Equation" r:id="rId7" imgW="3071880" imgH="758520" progId="Equation.3">
                    <p:embed/>
                    <p:pic>
                      <p:nvPicPr>
                        <p:cNvPr id="0" name="Picture 7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8950" y="3765550"/>
                          <a:ext cx="30861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Role of Cycle Inventory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2006600"/>
            <a:ext cx="7378700" cy="4203700"/>
          </a:xfrm>
        </p:spPr>
        <p:txBody>
          <a:bodyPr/>
          <a:lstStyle/>
          <a:p>
            <a:pPr eaLnBrk="1" hangingPunct="1"/>
            <a:r>
              <a:rPr lang="en-US" smtClean="0"/>
              <a:t>Lower cycle inventory has</a:t>
            </a:r>
            <a:endParaRPr lang="en-US" sz="2800" smtClean="0"/>
          </a:p>
          <a:p>
            <a:pPr lvl="1" eaLnBrk="1" hangingPunct="1"/>
            <a:r>
              <a:rPr lang="en-US" smtClean="0"/>
              <a:t>Shorter average flow time</a:t>
            </a:r>
          </a:p>
          <a:p>
            <a:pPr lvl="1" eaLnBrk="1" hangingPunct="1"/>
            <a:r>
              <a:rPr lang="en-US" smtClean="0"/>
              <a:t>Lower working capital requirements</a:t>
            </a:r>
          </a:p>
          <a:p>
            <a:pPr lvl="1" eaLnBrk="1" hangingPunct="1"/>
            <a:r>
              <a:rPr lang="en-US" smtClean="0"/>
              <a:t>Lower inventory holding costs</a:t>
            </a:r>
          </a:p>
          <a:p>
            <a:pPr eaLnBrk="1" hangingPunct="1"/>
            <a:r>
              <a:rPr lang="en-US" sz="2800" smtClean="0"/>
              <a:t>Cycle inventory is held to</a:t>
            </a:r>
          </a:p>
          <a:p>
            <a:pPr lvl="1" eaLnBrk="1" hangingPunct="1"/>
            <a:r>
              <a:rPr lang="en-US" sz="2400" smtClean="0"/>
              <a:t>Take advantage of economies of scale</a:t>
            </a:r>
          </a:p>
          <a:p>
            <a:pPr lvl="1" eaLnBrk="1" hangingPunct="1"/>
            <a:r>
              <a:rPr lang="en-US" sz="2400" smtClean="0"/>
              <a:t>Reduce costs in the supply chain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Role of Cycle Inventory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000" y="1612900"/>
            <a:ext cx="7899400" cy="49911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800" i="1" dirty="0" smtClean="0"/>
              <a:t>Average </a:t>
            </a:r>
            <a:r>
              <a:rPr lang="en-US" sz="2800" i="1" dirty="0"/>
              <a:t>price paid per unit purchased </a:t>
            </a:r>
            <a:r>
              <a:rPr lang="en-US" sz="2800" dirty="0"/>
              <a:t>is a key cost in the lot-sizing </a:t>
            </a:r>
            <a:r>
              <a:rPr lang="en-US" sz="2800" dirty="0" smtClean="0"/>
              <a:t>decision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 smtClean="0"/>
              <a:t>		Material </a:t>
            </a:r>
            <a:r>
              <a:rPr lang="en-US" sz="2800" dirty="0"/>
              <a:t>cost = </a:t>
            </a:r>
            <a:r>
              <a:rPr lang="en-US" sz="2800" i="1" dirty="0" smtClean="0">
                <a:latin typeface="Times New Roman"/>
                <a:cs typeface="Times New Roman"/>
              </a:rPr>
              <a:t>C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800" i="1" dirty="0"/>
              <a:t>F</a:t>
            </a:r>
            <a:r>
              <a:rPr lang="en-US" sz="2800" i="1" dirty="0" smtClean="0"/>
              <a:t>ixed </a:t>
            </a:r>
            <a:r>
              <a:rPr lang="en-US" sz="2800" i="1" dirty="0"/>
              <a:t>ordering cost </a:t>
            </a:r>
            <a:r>
              <a:rPr lang="en-US" sz="2800" dirty="0"/>
              <a:t>includes all costs that do not vary with the size of the order but are incurred each time an order is </a:t>
            </a:r>
            <a:r>
              <a:rPr lang="en-US" sz="2800" dirty="0" smtClean="0"/>
              <a:t>placed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 smtClean="0"/>
              <a:t>		Fixed </a:t>
            </a:r>
            <a:r>
              <a:rPr lang="en-US" sz="2800" dirty="0"/>
              <a:t>ordering cost = </a:t>
            </a:r>
            <a:r>
              <a:rPr lang="en-US" sz="2800" i="1" dirty="0" smtClean="0">
                <a:latin typeface="Times New Roman"/>
                <a:cs typeface="Times New Roman"/>
              </a:rPr>
              <a:t>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sz="2800" i="1" dirty="0"/>
              <a:t>Holding cost </a:t>
            </a:r>
            <a:r>
              <a:rPr lang="en-US" sz="2800" dirty="0"/>
              <a:t>is the cost of carrying one unit in inventory for a specified period of </a:t>
            </a:r>
            <a:r>
              <a:rPr lang="en-US" sz="2800" dirty="0" smtClean="0"/>
              <a:t>time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 smtClean="0"/>
              <a:t>		Holding </a:t>
            </a:r>
            <a:r>
              <a:rPr lang="en-US" sz="2800" dirty="0"/>
              <a:t>cost = </a:t>
            </a:r>
            <a:r>
              <a:rPr lang="en-US" sz="2800" i="1" dirty="0">
                <a:latin typeface="Times New Roman"/>
                <a:cs typeface="Times New Roman"/>
              </a:rPr>
              <a:t>H</a:t>
            </a:r>
            <a:r>
              <a:rPr lang="en-US" sz="2800" dirty="0"/>
              <a:t> = </a:t>
            </a:r>
            <a:r>
              <a:rPr lang="en-US" sz="2800" i="1" dirty="0" err="1" smtClean="0">
                <a:latin typeface="Times New Roman"/>
                <a:cs typeface="Times New Roman"/>
              </a:rPr>
              <a:t>hC</a:t>
            </a:r>
            <a:endParaRPr lang="en-US" sz="2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Role of Cycle Inventory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1651000"/>
            <a:ext cx="7924800" cy="4902200"/>
          </a:xfrm>
        </p:spPr>
        <p:txBody>
          <a:bodyPr/>
          <a:lstStyle/>
          <a:p>
            <a:pPr eaLnBrk="1" hangingPunct="1"/>
            <a:r>
              <a:rPr lang="en-US" sz="2800" smtClean="0"/>
              <a:t>Primary role of cycle inventory is to allow different stages to purchase product in lot sizes that minimize the sum of material, ordering, and holding costs</a:t>
            </a:r>
          </a:p>
          <a:p>
            <a:pPr eaLnBrk="1" hangingPunct="1"/>
            <a:r>
              <a:rPr lang="en-US" sz="2800" smtClean="0"/>
              <a:t>Ideally, cycle inventory decisions should consider costs across the entire supply chain</a:t>
            </a:r>
          </a:p>
          <a:p>
            <a:pPr eaLnBrk="1" hangingPunct="1"/>
            <a:r>
              <a:rPr lang="en-US" sz="2800" smtClean="0"/>
              <a:t>In practice, each stage generally makes its own supply chain decisions</a:t>
            </a:r>
          </a:p>
          <a:p>
            <a:pPr eaLnBrk="1" hangingPunct="1"/>
            <a:r>
              <a:rPr lang="en-US" sz="2800" smtClean="0"/>
              <a:t>Increases total cycle inventory and total costs in the supply chain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Role of Cycle Inventory</a:t>
            </a:r>
            <a:br>
              <a:rPr lang="en-US"/>
            </a:br>
            <a:r>
              <a:rPr lang="en-US"/>
              <a:t>in a Supply Chain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841500"/>
            <a:ext cx="7924800" cy="4292600"/>
          </a:xfrm>
        </p:spPr>
        <p:txBody>
          <a:bodyPr/>
          <a:lstStyle/>
          <a:p>
            <a:pPr eaLnBrk="1" hangingPunct="1"/>
            <a:r>
              <a:rPr lang="en-US" smtClean="0"/>
              <a:t>Economies of scale exploited in three typical situations</a:t>
            </a:r>
          </a:p>
          <a:p>
            <a:pPr marL="914400" lvl="1" indent="-514350" eaLnBrk="1" hangingPunct="1">
              <a:buFont typeface="Arial" charset="0"/>
              <a:buAutoNum type="arabicPeriod"/>
            </a:pPr>
            <a:r>
              <a:rPr lang="en-US" smtClean="0"/>
              <a:t>A fixed cost is incurred each time an order is placed or produced</a:t>
            </a:r>
          </a:p>
          <a:p>
            <a:pPr marL="914400" lvl="1" indent="-514350" eaLnBrk="1" hangingPunct="1">
              <a:buFont typeface="Arial" charset="0"/>
              <a:buAutoNum type="arabicPeriod"/>
            </a:pPr>
            <a:r>
              <a:rPr lang="en-US" smtClean="0"/>
              <a:t>The supplier offers price discounts based on the quantity purchased per lot</a:t>
            </a:r>
          </a:p>
          <a:p>
            <a:pPr marL="914400" lvl="1" indent="-514350" eaLnBrk="1" hangingPunct="1">
              <a:buFont typeface="Arial" charset="0"/>
              <a:buAutoNum type="arabicPeriod"/>
            </a:pPr>
            <a:r>
              <a:rPr lang="en-US" smtClean="0"/>
              <a:t>The supplier offers short-term price discounts or holds trade promotions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Estimating Cycle Inventory Related Costs in Practice</a:t>
            </a:r>
          </a:p>
        </p:txBody>
      </p:sp>
      <p:sp>
        <p:nvSpPr>
          <p:cNvPr id="9457" name="Content Placeholder 2"/>
          <p:cNvSpPr>
            <a:spLocks noGrp="1"/>
          </p:cNvSpPr>
          <p:nvPr>
            <p:ph idx="1"/>
          </p:nvPr>
        </p:nvSpPr>
        <p:spPr>
          <a:xfrm>
            <a:off x="939800" y="1600200"/>
            <a:ext cx="7105650" cy="1320800"/>
          </a:xfrm>
        </p:spPr>
        <p:txBody>
          <a:bodyPr/>
          <a:lstStyle/>
          <a:p>
            <a:pPr eaLnBrk="1" hangingPunct="1"/>
            <a:r>
              <a:rPr lang="en-US" smtClean="0"/>
              <a:t>Inventory Holding Cost</a:t>
            </a:r>
          </a:p>
          <a:p>
            <a:pPr lvl="1" eaLnBrk="1" hangingPunct="1"/>
            <a:r>
              <a:rPr lang="en-US" smtClean="0"/>
              <a:t>Cost of capital</a:t>
            </a:r>
          </a:p>
        </p:txBody>
      </p:sp>
      <p:graphicFrame>
        <p:nvGraphicFramePr>
          <p:cNvPr id="2" name="Object 239"/>
          <p:cNvGraphicFramePr>
            <a:graphicFrameLocks noChangeAspect="1"/>
          </p:cNvGraphicFramePr>
          <p:nvPr/>
        </p:nvGraphicFramePr>
        <p:xfrm>
          <a:off x="1581150" y="2736850"/>
          <a:ext cx="5981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2" name="Equation" r:id="rId3" imgW="5970240" imgH="758520" progId="Equation.3">
                  <p:embed/>
                </p:oleObj>
              </mc:Choice>
              <mc:Fallback>
                <p:oleObj name="Equation" r:id="rId3" imgW="5970240" imgH="758520" progId="Equation.3">
                  <p:embed/>
                  <p:pic>
                    <p:nvPicPr>
                      <p:cNvPr id="0" name="Picture 2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2736850"/>
                        <a:ext cx="59817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612900" y="3619500"/>
            <a:ext cx="6142038" cy="2678113"/>
            <a:chOff x="1612900" y="3949700"/>
            <a:chExt cx="6142310" cy="2678569"/>
          </a:xfrm>
        </p:grpSpPr>
        <p:sp>
          <p:nvSpPr>
            <p:cNvPr id="9459" name="TextBox 2"/>
            <p:cNvSpPr txBox="1">
              <a:spLocks noChangeArrowheads="1"/>
            </p:cNvSpPr>
            <p:nvPr/>
          </p:nvSpPr>
          <p:spPr bwMode="auto">
            <a:xfrm>
              <a:off x="1612900" y="3949700"/>
              <a:ext cx="8960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where</a:t>
              </a:r>
            </a:p>
          </p:txBody>
        </p:sp>
        <p:sp>
          <p:nvSpPr>
            <p:cNvPr id="9460" name="TextBox 4"/>
            <p:cNvSpPr txBox="1">
              <a:spLocks noChangeArrowheads="1"/>
            </p:cNvSpPr>
            <p:nvPr/>
          </p:nvSpPr>
          <p:spPr bwMode="auto">
            <a:xfrm>
              <a:off x="2026292" y="4381500"/>
              <a:ext cx="5728918" cy="2246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/>
                <a:t>	= amount of equity</a:t>
              </a:r>
            </a:p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/>
                <a:t>	= amount of debt</a:t>
              </a:r>
            </a:p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000" i="1" baseline="-2500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/>
                <a:t>	= risk-free rate of return</a:t>
              </a:r>
            </a:p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Symbol" pitchFamily="18" charset="2"/>
                </a:rPr>
                <a:t>b</a:t>
              </a:r>
              <a:r>
                <a:rPr lang="en-US" sz="2000"/>
                <a:t>	= the firm’s beta</a:t>
              </a:r>
            </a:p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MRP</a:t>
              </a:r>
              <a:r>
                <a:rPr lang="en-US" sz="2000"/>
                <a:t>	= market risk premium</a:t>
              </a:r>
            </a:p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000" i="1" baseline="-2500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n-US" sz="2000"/>
                <a:t>	= rate at which the firm can borrow money</a:t>
              </a:r>
            </a:p>
            <a:p>
              <a:pPr>
                <a:tabLst>
                  <a:tab pos="533400" algn="r"/>
                  <a:tab pos="723900" algn="l"/>
                </a:tabLst>
              </a:pPr>
              <a:r>
                <a:rPr lang="en-US" sz="2000"/>
                <a:t>	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/>
                <a:t>	= tax rate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21" name="TextBox 3"/>
          <p:cNvSpPr txBox="1">
            <a:spLocks noChangeArrowheads="1"/>
          </p:cNvSpPr>
          <p:nvPr/>
        </p:nvSpPr>
        <p:spPr bwMode="auto">
          <a:xfrm>
            <a:off x="939800" y="1600200"/>
            <a:ext cx="46736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3200">
                <a:solidFill>
                  <a:srgbClr val="000000"/>
                </a:solidFill>
              </a:rPr>
              <a:t>Inventory Holding Cost</a:t>
            </a:r>
          </a:p>
          <a:p>
            <a:pPr marL="742950" lvl="1" indent="-285750">
              <a:spcAft>
                <a:spcPts val="600"/>
              </a:spcAft>
              <a:buFont typeface="Arial" charset="0"/>
              <a:buChar char="–"/>
            </a:pPr>
            <a:r>
              <a:rPr lang="en-US" sz="2800">
                <a:solidFill>
                  <a:srgbClr val="000000"/>
                </a:solidFill>
              </a:rPr>
              <a:t>Cost of capital</a:t>
            </a:r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Estimating Cycle Inventory Related Costs in Practice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012950" y="2979738"/>
            <a:ext cx="5118100" cy="1166812"/>
            <a:chOff x="2012950" y="2980035"/>
            <a:chExt cx="5118100" cy="1166515"/>
          </a:xfrm>
        </p:grpSpPr>
        <p:graphicFrame>
          <p:nvGraphicFramePr>
            <p:cNvPr id="67820" name="Object 236"/>
            <p:cNvGraphicFramePr>
              <a:graphicFrameLocks noChangeAspect="1"/>
            </p:cNvGraphicFramePr>
            <p:nvPr/>
          </p:nvGraphicFramePr>
          <p:xfrm>
            <a:off x="2012950" y="3803650"/>
            <a:ext cx="51181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827" name="Equation" r:id="rId3" imgW="5101560" imgH="329040" progId="Equation.3">
                    <p:embed/>
                  </p:oleObj>
                </mc:Choice>
                <mc:Fallback>
                  <p:oleObj name="Equation" r:id="rId3" imgW="5101560" imgH="329040" progId="Equation.3">
                    <p:embed/>
                    <p:pic>
                      <p:nvPicPr>
                        <p:cNvPr id="0" name="Picture 2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2950" y="3803650"/>
                          <a:ext cx="51181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824" name="TextBox 7"/>
            <p:cNvSpPr txBox="1">
              <a:spLocks noChangeArrowheads="1"/>
            </p:cNvSpPr>
            <p:nvPr/>
          </p:nvSpPr>
          <p:spPr bwMode="auto">
            <a:xfrm>
              <a:off x="2641600" y="2980035"/>
              <a:ext cx="387563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Adjusted for pre-tax setting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Estimating Cycle Inventory Related Costs in Practice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965200" y="1854200"/>
            <a:ext cx="7378700" cy="3860800"/>
          </a:xfrm>
        </p:spPr>
        <p:txBody>
          <a:bodyPr/>
          <a:lstStyle/>
          <a:p>
            <a:pPr eaLnBrk="1" hangingPunct="1"/>
            <a:r>
              <a:rPr lang="en-US" smtClean="0"/>
              <a:t>Inventory Holding Cost</a:t>
            </a:r>
          </a:p>
          <a:p>
            <a:pPr lvl="1" eaLnBrk="1" hangingPunct="1"/>
            <a:r>
              <a:rPr lang="en-US" smtClean="0"/>
              <a:t>Obsolescence cost</a:t>
            </a:r>
          </a:p>
          <a:p>
            <a:pPr lvl="1" eaLnBrk="1" hangingPunct="1"/>
            <a:r>
              <a:rPr lang="en-US" smtClean="0"/>
              <a:t>Handling cost</a:t>
            </a:r>
          </a:p>
          <a:p>
            <a:pPr lvl="1" eaLnBrk="1" hangingPunct="1"/>
            <a:r>
              <a:rPr lang="en-US" smtClean="0"/>
              <a:t>Occupancy cost</a:t>
            </a:r>
          </a:p>
          <a:p>
            <a:pPr lvl="1" eaLnBrk="1" hangingPunct="1"/>
            <a:r>
              <a:rPr lang="en-US" smtClean="0"/>
              <a:t>Miscellaneous costs</a:t>
            </a:r>
          </a:p>
          <a:p>
            <a:pPr lvl="2" eaLnBrk="1" hangingPunct="1"/>
            <a:r>
              <a:rPr lang="en-US" smtClean="0"/>
              <a:t>Theft, security, damage, tax, insurance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Estimating Cycle Inventory Related Costs in Practice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965200" y="1854200"/>
            <a:ext cx="7378700" cy="3860800"/>
          </a:xfrm>
        </p:spPr>
        <p:txBody>
          <a:bodyPr/>
          <a:lstStyle/>
          <a:p>
            <a:pPr eaLnBrk="1" hangingPunct="1"/>
            <a:r>
              <a:rPr lang="en-US" smtClean="0"/>
              <a:t>Ordering Cost</a:t>
            </a:r>
          </a:p>
          <a:p>
            <a:pPr lvl="1" eaLnBrk="1" hangingPunct="1"/>
            <a:r>
              <a:rPr lang="en-US" smtClean="0"/>
              <a:t>Buyer time</a:t>
            </a:r>
          </a:p>
          <a:p>
            <a:pPr lvl="1" eaLnBrk="1" hangingPunct="1"/>
            <a:r>
              <a:rPr lang="en-US" smtClean="0"/>
              <a:t>Transportation costs</a:t>
            </a:r>
          </a:p>
          <a:p>
            <a:pPr lvl="1" eaLnBrk="1" hangingPunct="1"/>
            <a:r>
              <a:rPr lang="en-US" smtClean="0"/>
              <a:t>Receiving costs</a:t>
            </a:r>
          </a:p>
          <a:p>
            <a:pPr lvl="1" eaLnBrk="1" hangingPunct="1"/>
            <a:r>
              <a:rPr lang="en-US" smtClean="0"/>
              <a:t>Other costs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2296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Economies of Scale</a:t>
            </a:r>
            <a:br>
              <a:rPr lang="en-US"/>
            </a:br>
            <a:r>
              <a:rPr lang="en-US"/>
              <a:t>to Exploit Fixed Costs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800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Lot sizing for a single product (</a:t>
            </a:r>
            <a:r>
              <a:rPr lang="en-US" dirty="0" err="1"/>
              <a:t>EOQ</a:t>
            </a:r>
            <a:r>
              <a:rPr lang="en-US" dirty="0"/>
              <a:t>)</a:t>
            </a:r>
          </a:p>
          <a:p>
            <a:pPr marL="1346200" indent="-1346200" eaLnBrk="1" fontAlgn="auto" hangingPunct="1">
              <a:spcBef>
                <a:spcPts val="0"/>
              </a:spcBef>
              <a:buFont typeface="Monotype Sorts" charset="0"/>
              <a:buNone/>
              <a:tabLst>
                <a:tab pos="723900" algn="r"/>
                <a:tab pos="990600" algn="l"/>
              </a:tabLst>
              <a:defRPr/>
            </a:pPr>
            <a:r>
              <a:rPr lang="en-US" i="1" dirty="0" smtClean="0">
                <a:latin typeface="Times New Roman"/>
                <a:cs typeface="Times New Roman"/>
              </a:rPr>
              <a:t>	D</a:t>
            </a:r>
            <a:r>
              <a:rPr lang="en-US" dirty="0"/>
              <a:t>	</a:t>
            </a:r>
            <a:r>
              <a:rPr lang="en-US" dirty="0" smtClean="0"/>
              <a:t>=	Annual demand of the product</a:t>
            </a:r>
          </a:p>
          <a:p>
            <a:pPr marL="1346200" indent="-1346200" eaLnBrk="1" fontAlgn="auto" hangingPunct="1">
              <a:spcBef>
                <a:spcPts val="0"/>
              </a:spcBef>
              <a:buFont typeface="Arial"/>
              <a:buNone/>
              <a:tabLst>
                <a:tab pos="723900" algn="r"/>
                <a:tab pos="990600" algn="l"/>
              </a:tabLst>
              <a:defRPr/>
            </a:pPr>
            <a:r>
              <a:rPr lang="en-US" i="1" dirty="0" smtClean="0">
                <a:latin typeface="Times New Roman"/>
                <a:cs typeface="Times New Roman"/>
              </a:rPr>
              <a:t>	S</a:t>
            </a:r>
            <a:r>
              <a:rPr lang="en-US" i="1" dirty="0"/>
              <a:t>	</a:t>
            </a:r>
            <a:r>
              <a:rPr lang="en-US" i="1" dirty="0" smtClean="0"/>
              <a:t>=</a:t>
            </a:r>
            <a:r>
              <a:rPr lang="en-US" dirty="0"/>
              <a:t>	</a:t>
            </a:r>
            <a:r>
              <a:rPr lang="en-US" dirty="0" smtClean="0"/>
              <a:t>Fixed </a:t>
            </a:r>
            <a:r>
              <a:rPr lang="en-US" dirty="0"/>
              <a:t>cost incurred per order</a:t>
            </a:r>
          </a:p>
          <a:p>
            <a:pPr marL="1346200" indent="-1346200" eaLnBrk="1" fontAlgn="auto" hangingPunct="1">
              <a:spcBef>
                <a:spcPts val="0"/>
              </a:spcBef>
              <a:buFont typeface="Arial"/>
              <a:buNone/>
              <a:tabLst>
                <a:tab pos="723900" algn="r"/>
                <a:tab pos="990600" algn="l"/>
              </a:tabLst>
              <a:defRPr/>
            </a:pPr>
            <a:r>
              <a:rPr lang="en-US" i="1" dirty="0" smtClean="0">
                <a:latin typeface="Times New Roman"/>
                <a:cs typeface="Times New Roman"/>
              </a:rPr>
              <a:t>	C</a:t>
            </a:r>
            <a:r>
              <a:rPr lang="en-US" i="1" dirty="0"/>
              <a:t>	</a:t>
            </a:r>
            <a:r>
              <a:rPr lang="en-US" i="1" dirty="0" smtClean="0"/>
              <a:t>=</a:t>
            </a:r>
            <a:r>
              <a:rPr lang="en-US" dirty="0"/>
              <a:t>	</a:t>
            </a:r>
            <a:r>
              <a:rPr lang="en-US" dirty="0" smtClean="0"/>
              <a:t>Cost </a:t>
            </a:r>
            <a:r>
              <a:rPr lang="en-US" dirty="0"/>
              <a:t>per </a:t>
            </a:r>
            <a:r>
              <a:rPr lang="en-US" dirty="0" smtClean="0"/>
              <a:t>unit</a:t>
            </a:r>
          </a:p>
          <a:p>
            <a:pPr marL="1346200" indent="-1346200" eaLnBrk="1" fontAlgn="auto" hangingPunct="1">
              <a:spcBef>
                <a:spcPts val="0"/>
              </a:spcBef>
              <a:buFont typeface="Arial"/>
              <a:buNone/>
              <a:tabLst>
                <a:tab pos="723900" algn="r"/>
                <a:tab pos="990600" algn="l"/>
              </a:tabLst>
              <a:defRPr/>
            </a:pPr>
            <a:r>
              <a:rPr lang="en-US" i="1" dirty="0" smtClean="0">
                <a:latin typeface="Times New Roman"/>
                <a:cs typeface="Times New Roman"/>
              </a:rPr>
              <a:t>	H</a:t>
            </a:r>
            <a:r>
              <a:rPr lang="en-US" i="1" dirty="0"/>
              <a:t>	</a:t>
            </a:r>
            <a:r>
              <a:rPr lang="en-US" i="1" dirty="0" smtClean="0"/>
              <a:t>=</a:t>
            </a:r>
            <a:r>
              <a:rPr lang="en-US" dirty="0"/>
              <a:t>	</a:t>
            </a:r>
            <a:r>
              <a:rPr lang="en-US" dirty="0" smtClean="0"/>
              <a:t>Holding </a:t>
            </a:r>
            <a:r>
              <a:rPr lang="en-US" dirty="0"/>
              <a:t>cost per year as a fraction of product </a:t>
            </a:r>
            <a:r>
              <a:rPr lang="en-US" dirty="0" smtClean="0"/>
              <a:t>cost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B</a:t>
            </a:r>
            <a:r>
              <a:rPr lang="en-US" dirty="0" smtClean="0"/>
              <a:t>asic assumptions</a:t>
            </a:r>
            <a:endParaRPr lang="en-US" dirty="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Demand </a:t>
            </a:r>
            <a:r>
              <a:rPr lang="en-US" dirty="0"/>
              <a:t>is steady at </a:t>
            </a:r>
            <a:r>
              <a:rPr lang="en-US" i="1" dirty="0">
                <a:latin typeface="Times New Roman"/>
                <a:cs typeface="Times New Roman"/>
              </a:rPr>
              <a:t>D</a:t>
            </a:r>
            <a:r>
              <a:rPr lang="en-US" i="1" dirty="0"/>
              <a:t> </a:t>
            </a:r>
            <a:r>
              <a:rPr lang="en-US" dirty="0"/>
              <a:t>units per unit </a:t>
            </a:r>
            <a:r>
              <a:rPr lang="en-US" dirty="0" smtClean="0"/>
              <a:t>time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No </a:t>
            </a:r>
            <a:r>
              <a:rPr lang="en-US" dirty="0"/>
              <a:t>shortages are </a:t>
            </a:r>
            <a:r>
              <a:rPr lang="en-US" dirty="0" smtClean="0"/>
              <a:t>allowed</a:t>
            </a:r>
            <a:endParaRPr lang="en-US" dirty="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Replenishment </a:t>
            </a:r>
            <a:r>
              <a:rPr lang="en-US" dirty="0"/>
              <a:t>lead time is </a:t>
            </a:r>
            <a:r>
              <a:rPr lang="en-US" dirty="0" smtClean="0"/>
              <a:t>fixed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2296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Economies of Scale</a:t>
            </a:r>
            <a:br>
              <a:rPr lang="en-US"/>
            </a:br>
            <a:r>
              <a:rPr lang="en-US"/>
              <a:t>to Exploit Fixed Costs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841500"/>
            <a:ext cx="7696200" cy="2311400"/>
          </a:xfrm>
        </p:spPr>
        <p:txBody>
          <a:bodyPr/>
          <a:lstStyle/>
          <a:p>
            <a:pPr eaLnBrk="1" hangingPunct="1"/>
            <a:r>
              <a:rPr lang="en-US" smtClean="0"/>
              <a:t>Minimize</a:t>
            </a:r>
          </a:p>
          <a:p>
            <a:pPr lvl="1" eaLnBrk="1" hangingPunct="1"/>
            <a:r>
              <a:rPr lang="en-US" smtClean="0"/>
              <a:t>Annual material cost</a:t>
            </a:r>
          </a:p>
          <a:p>
            <a:pPr lvl="1" eaLnBrk="1" hangingPunct="1"/>
            <a:r>
              <a:rPr lang="en-US" smtClean="0"/>
              <a:t>Annual ordering cost</a:t>
            </a:r>
          </a:p>
          <a:p>
            <a:pPr lvl="1" eaLnBrk="1" hangingPunct="1"/>
            <a:r>
              <a:rPr lang="en-US" smtClean="0"/>
              <a:t>Annual holding cost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Lot Sizing for a Single Product </a:t>
            </a:r>
          </a:p>
        </p:txBody>
      </p:sp>
      <p:graphicFrame>
        <p:nvGraphicFramePr>
          <p:cNvPr id="4" name="Object 1113"/>
          <p:cNvGraphicFramePr>
            <a:graphicFrameLocks noChangeAspect="1"/>
          </p:cNvGraphicFramePr>
          <p:nvPr/>
        </p:nvGraphicFramePr>
        <p:xfrm>
          <a:off x="2806700" y="1670050"/>
          <a:ext cx="3530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68" name="Equation" r:id="rId3" imgW="3519720" imgH="283320" progId="Equation.3">
                  <p:embed/>
                </p:oleObj>
              </mc:Choice>
              <mc:Fallback>
                <p:oleObj name="Equation" r:id="rId3" imgW="3519720" imgH="283320" progId="Equation.3">
                  <p:embed/>
                  <p:pic>
                    <p:nvPicPr>
                      <p:cNvPr id="0" name="Picture 1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1670050"/>
                        <a:ext cx="35306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114"/>
          <p:cNvGraphicFramePr>
            <a:graphicFrameLocks noChangeAspect="1"/>
          </p:cNvGraphicFramePr>
          <p:nvPr/>
        </p:nvGraphicFramePr>
        <p:xfrm>
          <a:off x="2476500" y="2105025"/>
          <a:ext cx="4191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69" name="Equation" r:id="rId5" imgW="4178160" imgH="822600" progId="Equation.3">
                  <p:embed/>
                </p:oleObj>
              </mc:Choice>
              <mc:Fallback>
                <p:oleObj name="Equation" r:id="rId5" imgW="4178160" imgH="822600" progId="Equation.3">
                  <p:embed/>
                  <p:pic>
                    <p:nvPicPr>
                      <p:cNvPr id="0" name="Picture 1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2105025"/>
                        <a:ext cx="4191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115"/>
          <p:cNvGraphicFramePr>
            <a:graphicFrameLocks noChangeAspect="1"/>
          </p:cNvGraphicFramePr>
          <p:nvPr/>
        </p:nvGraphicFramePr>
        <p:xfrm>
          <a:off x="2622550" y="3086100"/>
          <a:ext cx="3898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0" name="Equation" r:id="rId7" imgW="3885480" imgH="886680" progId="Equation.3">
                  <p:embed/>
                </p:oleObj>
              </mc:Choice>
              <mc:Fallback>
                <p:oleObj name="Equation" r:id="rId7" imgW="3885480" imgH="886680" progId="Equation.3">
                  <p:embed/>
                  <p:pic>
                    <p:nvPicPr>
                      <p:cNvPr id="0" name="Picture 1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3086100"/>
                        <a:ext cx="38989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116"/>
          <p:cNvGraphicFramePr>
            <a:graphicFrameLocks noChangeAspect="1"/>
          </p:cNvGraphicFramePr>
          <p:nvPr/>
        </p:nvGraphicFramePr>
        <p:xfrm>
          <a:off x="2038350" y="4130675"/>
          <a:ext cx="5067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1" name="Equation" r:id="rId9" imgW="5055840" imgH="886680" progId="Equation.3">
                  <p:embed/>
                </p:oleObj>
              </mc:Choice>
              <mc:Fallback>
                <p:oleObj name="Equation" r:id="rId9" imgW="5055840" imgH="886680" progId="Equation.3">
                  <p:embed/>
                  <p:pic>
                    <p:nvPicPr>
                      <p:cNvPr id="0" name="Picture 1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4130675"/>
                        <a:ext cx="50673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117"/>
          <p:cNvGraphicFramePr>
            <a:graphicFrameLocks noChangeAspect="1"/>
          </p:cNvGraphicFramePr>
          <p:nvPr/>
        </p:nvGraphicFramePr>
        <p:xfrm>
          <a:off x="1644650" y="5175250"/>
          <a:ext cx="5854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2" name="Equation" r:id="rId11" imgW="5842080" imgH="886680" progId="Equation.3">
                  <p:embed/>
                </p:oleObj>
              </mc:Choice>
              <mc:Fallback>
                <p:oleObj name="Equation" r:id="rId11" imgW="5842080" imgH="886680" progId="Equation.3">
                  <p:embed/>
                  <p:pic>
                    <p:nvPicPr>
                      <p:cNvPr id="0" name="Picture 1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5175250"/>
                        <a:ext cx="58547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Lot Sizing for a Single Product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6700" y="1735138"/>
            <a:ext cx="607377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92200" y="5689600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Lot Sizing for a Single Product 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87400" y="1790700"/>
            <a:ext cx="7123113" cy="1663700"/>
            <a:chOff x="787400" y="1790700"/>
            <a:chExt cx="7122463" cy="1663700"/>
          </a:xfrm>
        </p:grpSpPr>
        <p:graphicFrame>
          <p:nvGraphicFramePr>
            <p:cNvPr id="73151" name="Object 447"/>
            <p:cNvGraphicFramePr>
              <a:graphicFrameLocks noChangeAspect="1"/>
            </p:cNvGraphicFramePr>
            <p:nvPr/>
          </p:nvGraphicFramePr>
          <p:xfrm>
            <a:off x="2679700" y="2590800"/>
            <a:ext cx="3784600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65" name="Equation" r:id="rId3" imgW="3775680" imgH="849960" progId="Equation.3">
                    <p:embed/>
                  </p:oleObj>
                </mc:Choice>
                <mc:Fallback>
                  <p:oleObj name="Equation" r:id="rId3" imgW="3775680" imgH="849960" progId="Equation.3">
                    <p:embed/>
                    <p:pic>
                      <p:nvPicPr>
                        <p:cNvPr id="0" name="Picture 4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9700" y="2590800"/>
                          <a:ext cx="3784600" cy="863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157" name="TextBox 2"/>
            <p:cNvSpPr txBox="1">
              <a:spLocks noChangeArrowheads="1"/>
            </p:cNvSpPr>
            <p:nvPr/>
          </p:nvSpPr>
          <p:spPr bwMode="auto">
            <a:xfrm>
              <a:off x="787400" y="1790700"/>
              <a:ext cx="7122463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457200" indent="-457200">
                <a:buSzPct val="150000"/>
                <a:buFont typeface="Arial" charset="0"/>
                <a:buChar char="•"/>
              </a:pPr>
              <a:r>
                <a:rPr lang="en-US" sz="3200"/>
                <a:t>The </a:t>
              </a:r>
              <a:r>
                <a:rPr lang="en-US" sz="3200" i="1"/>
                <a:t>economic order quantity </a:t>
              </a:r>
              <a:r>
                <a:rPr lang="en-US" sz="3200"/>
                <a:t>(</a:t>
              </a:r>
              <a:r>
                <a:rPr lang="en-US" sz="3200" i="1"/>
                <a:t>EOQ</a:t>
              </a:r>
              <a:r>
                <a:rPr lang="en-US" sz="3200"/>
                <a:t>)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87400" y="3898900"/>
            <a:ext cx="6315075" cy="1781175"/>
            <a:chOff x="787400" y="3898900"/>
            <a:chExt cx="6314549" cy="1781175"/>
          </a:xfrm>
        </p:grpSpPr>
        <p:graphicFrame>
          <p:nvGraphicFramePr>
            <p:cNvPr id="73152" name="Object 448"/>
            <p:cNvGraphicFramePr>
              <a:graphicFrameLocks noChangeAspect="1"/>
            </p:cNvGraphicFramePr>
            <p:nvPr/>
          </p:nvGraphicFramePr>
          <p:xfrm>
            <a:off x="3435350" y="4778375"/>
            <a:ext cx="2273300" cy="90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166" name="Equation" r:id="rId5" imgW="2258280" imgH="886680" progId="Equation.3">
                    <p:embed/>
                  </p:oleObj>
                </mc:Choice>
                <mc:Fallback>
                  <p:oleObj name="Equation" r:id="rId5" imgW="2258280" imgH="886680" progId="Equation.3">
                    <p:embed/>
                    <p:pic>
                      <p:nvPicPr>
                        <p:cNvPr id="0" name="Picture 4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5350" y="4778375"/>
                          <a:ext cx="2273300" cy="901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156" name="TextBox 8"/>
            <p:cNvSpPr txBox="1">
              <a:spLocks noChangeArrowheads="1"/>
            </p:cNvSpPr>
            <p:nvPr/>
          </p:nvSpPr>
          <p:spPr bwMode="auto">
            <a:xfrm>
              <a:off x="787400" y="3898900"/>
              <a:ext cx="6314549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457200" indent="-457200">
                <a:buSzPct val="150000"/>
                <a:buFont typeface="Arial" charset="0"/>
                <a:buChar char="•"/>
              </a:pPr>
              <a:r>
                <a:rPr lang="en-US" sz="3200"/>
                <a:t>The optimal ordering frequency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smtClean="0"/>
              <a:t>EOQ Example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866900"/>
            <a:ext cx="7772400" cy="1981200"/>
          </a:xfrm>
        </p:spPr>
        <p:txBody>
          <a:bodyPr lIns="92075" tIns="46038" rIns="92075" bIns="46038"/>
          <a:lstStyle/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Annual demand,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1,000 x 12 = 12,000 units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Order cost per lot,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smtClean="0"/>
              <a:t> =</a:t>
            </a:r>
            <a:r>
              <a:rPr lang="en-US" sz="2400" smtClean="0"/>
              <a:t> $4,000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Unit cost per computer,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smtClean="0"/>
              <a:t> =</a:t>
            </a:r>
            <a:r>
              <a:rPr lang="en-US" sz="2400" smtClean="0"/>
              <a:t> $500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Holding cost per year as a fraction of unit cost,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smtClean="0"/>
              <a:t> =</a:t>
            </a:r>
            <a:r>
              <a:rPr lang="en-US" sz="2400" smtClean="0"/>
              <a:t> 0.2</a:t>
            </a:r>
          </a:p>
        </p:txBody>
      </p:sp>
      <p:graphicFrame>
        <p:nvGraphicFramePr>
          <p:cNvPr id="2" name="Object 227"/>
          <p:cNvGraphicFramePr>
            <a:graphicFrameLocks noChangeAspect="1"/>
          </p:cNvGraphicFramePr>
          <p:nvPr/>
        </p:nvGraphicFramePr>
        <p:xfrm>
          <a:off x="1143000" y="4013200"/>
          <a:ext cx="6858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4" name="Equation" r:id="rId4" imgW="6847920" imgH="849960" progId="Equation.3">
                  <p:embed/>
                </p:oleObj>
              </mc:Choice>
              <mc:Fallback>
                <p:oleObj name="Equation" r:id="rId4" imgW="6847920" imgH="849960" progId="Equation.3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13200"/>
                        <a:ext cx="685800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9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smtClean="0"/>
              <a:t>EOQ Example</a:t>
            </a:r>
          </a:p>
        </p:txBody>
      </p:sp>
      <p:graphicFrame>
        <p:nvGraphicFramePr>
          <p:cNvPr id="4" name="Object 861"/>
          <p:cNvGraphicFramePr>
            <a:graphicFrameLocks noChangeAspect="1"/>
          </p:cNvGraphicFramePr>
          <p:nvPr/>
        </p:nvGraphicFramePr>
        <p:xfrm>
          <a:off x="2311400" y="1898650"/>
          <a:ext cx="45212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17" name="Equation" r:id="rId4" imgW="4507200" imgH="758520" progId="Equation.3">
                  <p:embed/>
                </p:oleObj>
              </mc:Choice>
              <mc:Fallback>
                <p:oleObj name="Equation" r:id="rId4" imgW="4507200" imgH="758520" progId="Equation.3">
                  <p:embed/>
                  <p:pic>
                    <p:nvPicPr>
                      <p:cNvPr id="0" name="Picture 8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400" y="1898650"/>
                        <a:ext cx="45212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62"/>
          <p:cNvGraphicFramePr>
            <a:graphicFrameLocks noChangeAspect="1"/>
          </p:cNvGraphicFramePr>
          <p:nvPr/>
        </p:nvGraphicFramePr>
        <p:xfrm>
          <a:off x="1879600" y="2865438"/>
          <a:ext cx="538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18" name="Equation" r:id="rId6" imgW="5375880" imgH="822600" progId="Equation.3">
                  <p:embed/>
                </p:oleObj>
              </mc:Choice>
              <mc:Fallback>
                <p:oleObj name="Equation" r:id="rId6" imgW="5375880" imgH="822600" progId="Equation.3">
                  <p:embed/>
                  <p:pic>
                    <p:nvPicPr>
                      <p:cNvPr id="0" name="Picture 8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2865438"/>
                        <a:ext cx="5384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63"/>
          <p:cNvGraphicFramePr>
            <a:graphicFrameLocks noChangeAspect="1"/>
          </p:cNvGraphicFramePr>
          <p:nvPr/>
        </p:nvGraphicFramePr>
        <p:xfrm>
          <a:off x="546100" y="3897313"/>
          <a:ext cx="80518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19" name="Equation" r:id="rId8" imgW="8036280" imgH="886680" progId="Equation.3">
                  <p:embed/>
                </p:oleObj>
              </mc:Choice>
              <mc:Fallback>
                <p:oleObj name="Equation" r:id="rId8" imgW="8036280" imgH="886680" progId="Equation.3">
                  <p:embed/>
                  <p:pic>
                    <p:nvPicPr>
                      <p:cNvPr id="0" name="Picture 8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3897313"/>
                        <a:ext cx="80518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64"/>
          <p:cNvGraphicFramePr>
            <a:graphicFrameLocks noChangeAspect="1"/>
          </p:cNvGraphicFramePr>
          <p:nvPr/>
        </p:nvGraphicFramePr>
        <p:xfrm>
          <a:off x="927100" y="4991100"/>
          <a:ext cx="7289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20" name="Equation" r:id="rId10" imgW="7277400" imgH="804240" progId="Equation.3">
                  <p:embed/>
                </p:oleObj>
              </mc:Choice>
              <mc:Fallback>
                <p:oleObj name="Equation" r:id="rId10" imgW="7277400" imgH="804240" progId="Equation.3">
                  <p:embed/>
                  <p:pic>
                    <p:nvPicPr>
                      <p:cNvPr id="0" name="Picture 8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4991100"/>
                        <a:ext cx="72898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1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smtClean="0"/>
              <a:t>EOQ Example</a:t>
            </a:r>
          </a:p>
        </p:txBody>
      </p:sp>
      <p:graphicFrame>
        <p:nvGraphicFramePr>
          <p:cNvPr id="6" name="Object 222"/>
          <p:cNvGraphicFramePr>
            <a:graphicFrameLocks noChangeAspect="1"/>
          </p:cNvGraphicFramePr>
          <p:nvPr/>
        </p:nvGraphicFramePr>
        <p:xfrm>
          <a:off x="641350" y="3363913"/>
          <a:ext cx="7861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25" name="Equation" r:id="rId4" imgW="7853400" imgH="886680" progId="Equation.3">
                  <p:embed/>
                </p:oleObj>
              </mc:Choice>
              <mc:Fallback>
                <p:oleObj name="Equation" r:id="rId4" imgW="7853400" imgH="886680" progId="Equation.3">
                  <p:embed/>
                  <p:pic>
                    <p:nvPicPr>
                      <p:cNvPr id="0" name="Picture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" y="3363913"/>
                        <a:ext cx="78613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27100" y="2032000"/>
            <a:ext cx="6673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SzPct val="150000"/>
              <a:buFont typeface="Arial" charset="0"/>
              <a:buChar char="•"/>
            </a:pPr>
            <a:r>
              <a:rPr lang="en-US" sz="3200"/>
              <a:t>Lot size reduced to </a:t>
            </a:r>
            <a:r>
              <a:rPr lang="en-US" sz="32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3200" i="1"/>
              <a:t> =</a:t>
            </a:r>
            <a:r>
              <a:rPr lang="en-US" sz="3200"/>
              <a:t> 200 units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Lot Size and Ordering Cost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638300"/>
            <a:ext cx="7607300" cy="1244600"/>
          </a:xfrm>
        </p:spPr>
        <p:txBody>
          <a:bodyPr/>
          <a:lstStyle/>
          <a:p>
            <a:pPr eaLnBrk="1" hangingPunct="1"/>
            <a:r>
              <a:rPr lang="en-US" smtClean="0"/>
              <a:t>If the lot size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mtClean="0"/>
              <a:t>* = 200, how much should the ordering cost be reduced?</a:t>
            </a:r>
            <a:endParaRPr lang="en-US" sz="240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54100" y="2900363"/>
            <a:ext cx="70866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4305300" algn="r"/>
                <a:tab pos="4483100" algn="l"/>
              </a:tabLst>
            </a:pPr>
            <a:r>
              <a:rPr lang="ro-RO" sz="2000"/>
              <a:t>Desired lot size, </a:t>
            </a:r>
            <a:r>
              <a:rPr lang="ro-RO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o-RO" sz="2000" i="1"/>
              <a:t>* =</a:t>
            </a:r>
            <a:r>
              <a:rPr lang="ro-RO" sz="2000"/>
              <a:t> 200</a:t>
            </a:r>
          </a:p>
          <a:p>
            <a:pPr>
              <a:spcAft>
                <a:spcPts val="600"/>
              </a:spcAft>
              <a:tabLst>
                <a:tab pos="4305300" algn="r"/>
                <a:tab pos="4483100" algn="l"/>
              </a:tabLst>
            </a:pPr>
            <a:r>
              <a:rPr lang="ro-RO" sz="2000"/>
              <a:t>Annual demand, </a:t>
            </a:r>
            <a:r>
              <a:rPr lang="ro-RO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o-RO" sz="2000" i="1"/>
              <a:t> =</a:t>
            </a:r>
            <a:r>
              <a:rPr lang="ro-RO" sz="2000"/>
              <a:t> 1,000 × 12 = 12,000 units</a:t>
            </a:r>
          </a:p>
          <a:p>
            <a:pPr>
              <a:spcAft>
                <a:spcPts val="600"/>
              </a:spcAft>
              <a:tabLst>
                <a:tab pos="4305300" algn="r"/>
                <a:tab pos="4483100" algn="l"/>
              </a:tabLst>
            </a:pPr>
            <a:r>
              <a:rPr lang="en-US" sz="2000"/>
              <a:t>Unit cost per computer,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i="1"/>
              <a:t> =</a:t>
            </a:r>
            <a:r>
              <a:rPr lang="en-US" sz="2000"/>
              <a:t> $500</a:t>
            </a:r>
          </a:p>
          <a:p>
            <a:pPr>
              <a:spcAft>
                <a:spcPts val="600"/>
              </a:spcAft>
              <a:tabLst>
                <a:tab pos="4305300" algn="r"/>
                <a:tab pos="4483100" algn="l"/>
              </a:tabLst>
            </a:pPr>
            <a:r>
              <a:rPr lang="en-US" sz="2000"/>
              <a:t>Holding cost per year as a fraction of inventory value,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/>
              <a:t> =</a:t>
            </a:r>
            <a:r>
              <a:rPr lang="en-US" sz="2000"/>
              <a:t> 0.2</a:t>
            </a:r>
          </a:p>
        </p:txBody>
      </p:sp>
      <p:graphicFrame>
        <p:nvGraphicFramePr>
          <p:cNvPr id="3" name="Object 217"/>
          <p:cNvGraphicFramePr>
            <a:graphicFrameLocks noChangeAspect="1"/>
          </p:cNvGraphicFramePr>
          <p:nvPr/>
        </p:nvGraphicFramePr>
        <p:xfrm>
          <a:off x="2019300" y="4921250"/>
          <a:ext cx="51054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4" name="Equation" r:id="rId3" imgW="5092560" imgH="813600" progId="Equation.3">
                  <p:embed/>
                </p:oleObj>
              </mc:Choice>
              <mc:Fallback>
                <p:oleObj name="Equation" r:id="rId3" imgW="5092560" imgH="813600" progId="Equation.3">
                  <p:embed/>
                  <p:pic>
                    <p:nvPicPr>
                      <p:cNvPr id="0" name="Picture 2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300" y="4921250"/>
                        <a:ext cx="51054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5" grpId="0" build="p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Production Lot Sizing</a:t>
            </a:r>
          </a:p>
        </p:txBody>
      </p:sp>
      <p:sp>
        <p:nvSpPr>
          <p:cNvPr id="8356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01800"/>
          </a:xfrm>
        </p:spPr>
        <p:txBody>
          <a:bodyPr/>
          <a:lstStyle/>
          <a:p>
            <a:pPr eaLnBrk="1" hangingPunct="1"/>
            <a:r>
              <a:rPr lang="en-US" sz="2800" smtClean="0"/>
              <a:t>The entire lot does not arrive at the same time</a:t>
            </a:r>
          </a:p>
          <a:p>
            <a:pPr eaLnBrk="1" hangingPunct="1"/>
            <a:r>
              <a:rPr lang="en-US" sz="2800" smtClean="0"/>
              <a:t>Production occurs at a specified rate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smtClean="0"/>
              <a:t>Inventory builds up at a rate of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i="1" smtClean="0"/>
              <a:t> </a:t>
            </a:r>
            <a:r>
              <a:rPr lang="en-US" sz="2800" smtClean="0"/>
              <a:t>–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621"/>
          <p:cNvGraphicFramePr>
            <a:graphicFrameLocks noChangeAspect="1"/>
          </p:cNvGraphicFramePr>
          <p:nvPr/>
        </p:nvGraphicFramePr>
        <p:xfrm>
          <a:off x="3244850" y="3441700"/>
          <a:ext cx="2654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86" name="Equation" r:id="rId3" imgW="2642040" imgH="905040" progId="Equation.3">
                  <p:embed/>
                </p:oleObj>
              </mc:Choice>
              <mc:Fallback>
                <p:oleObj name="Equation" r:id="rId3" imgW="2642040" imgH="905040" progId="Equation.3">
                  <p:embed/>
                  <p:pic>
                    <p:nvPicPr>
                      <p:cNvPr id="0" name="Picture 6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50" y="3441700"/>
                        <a:ext cx="26543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76300" y="4584700"/>
            <a:ext cx="2646363" cy="1530350"/>
            <a:chOff x="876300" y="4445000"/>
            <a:chExt cx="2646878" cy="1530350"/>
          </a:xfrm>
        </p:grpSpPr>
        <p:graphicFrame>
          <p:nvGraphicFramePr>
            <p:cNvPr id="83566" name="Object 622"/>
            <p:cNvGraphicFramePr>
              <a:graphicFrameLocks noChangeAspect="1"/>
            </p:cNvGraphicFramePr>
            <p:nvPr/>
          </p:nvGraphicFramePr>
          <p:xfrm>
            <a:off x="1631950" y="5073650"/>
            <a:ext cx="927100" cy="90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587" name="Equation" r:id="rId5" imgW="914040" imgH="886680" progId="Equation.3">
                    <p:embed/>
                  </p:oleObj>
                </mc:Choice>
                <mc:Fallback>
                  <p:oleObj name="Equation" r:id="rId5" imgW="914040" imgH="886680" progId="Equation.3">
                    <p:embed/>
                    <p:pic>
                      <p:nvPicPr>
                        <p:cNvPr id="0" name="Picture 6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1950" y="5073650"/>
                          <a:ext cx="927100" cy="901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573" name="TextBox 6"/>
            <p:cNvSpPr txBox="1">
              <a:spLocks noChangeArrowheads="1"/>
            </p:cNvSpPr>
            <p:nvPr/>
          </p:nvSpPr>
          <p:spPr bwMode="auto">
            <a:xfrm>
              <a:off x="876300" y="4445000"/>
              <a:ext cx="26468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Annual setup cost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372100" y="4584700"/>
            <a:ext cx="2890838" cy="1530350"/>
            <a:chOff x="5372100" y="4584700"/>
            <a:chExt cx="2890535" cy="1530350"/>
          </a:xfrm>
        </p:grpSpPr>
        <p:graphicFrame>
          <p:nvGraphicFramePr>
            <p:cNvPr id="83567" name="Object 623"/>
            <p:cNvGraphicFramePr>
              <a:graphicFrameLocks noChangeAspect="1"/>
            </p:cNvGraphicFramePr>
            <p:nvPr/>
          </p:nvGraphicFramePr>
          <p:xfrm>
            <a:off x="5613400" y="5187950"/>
            <a:ext cx="2425700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588" name="Equation" r:id="rId7" imgW="2413440" imgH="914040" progId="Equation.3">
                    <p:embed/>
                  </p:oleObj>
                </mc:Choice>
                <mc:Fallback>
                  <p:oleObj name="Equation" r:id="rId7" imgW="2413440" imgH="914040" progId="Equation.3">
                    <p:embed/>
                    <p:pic>
                      <p:nvPicPr>
                        <p:cNvPr id="0" name="Picture 6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13400" y="5187950"/>
                          <a:ext cx="2425700" cy="92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572" name="TextBox 7"/>
            <p:cNvSpPr txBox="1">
              <a:spLocks noChangeArrowheads="1"/>
            </p:cNvSpPr>
            <p:nvPr/>
          </p:nvSpPr>
          <p:spPr bwMode="auto">
            <a:xfrm>
              <a:off x="5372100" y="4584700"/>
              <a:ext cx="28905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Annual holding cost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Aggregating Multiple Products</a:t>
            </a:r>
            <a:br>
              <a:rPr lang="en-US"/>
            </a:br>
            <a:r>
              <a:rPr lang="en-US"/>
              <a:t>in a Single Order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68500"/>
            <a:ext cx="8153400" cy="4622800"/>
          </a:xfrm>
        </p:spPr>
        <p:txBody>
          <a:bodyPr/>
          <a:lstStyle/>
          <a:p>
            <a:pPr eaLnBrk="1" hangingPunct="1"/>
            <a:r>
              <a:rPr lang="en-US" smtClean="0"/>
              <a:t>Savings in transportation costs</a:t>
            </a:r>
          </a:p>
          <a:p>
            <a:pPr lvl="1" eaLnBrk="1" hangingPunct="1"/>
            <a:r>
              <a:rPr lang="en-US" smtClean="0"/>
              <a:t>Reduces fixed cost for each product</a:t>
            </a:r>
          </a:p>
          <a:p>
            <a:pPr lvl="1" eaLnBrk="1" hangingPunct="1"/>
            <a:r>
              <a:rPr lang="en-US" smtClean="0"/>
              <a:t>Lot size for each product can be reduced</a:t>
            </a:r>
          </a:p>
          <a:p>
            <a:pPr lvl="1" eaLnBrk="1" hangingPunct="1"/>
            <a:r>
              <a:rPr lang="en-US" smtClean="0"/>
              <a:t>Cycle inventory is reduced</a:t>
            </a:r>
            <a:endParaRPr lang="en-US" sz="3600" smtClean="0"/>
          </a:p>
          <a:p>
            <a:pPr eaLnBrk="1" hangingPunct="1"/>
            <a:r>
              <a:rPr lang="en-US" smtClean="0"/>
              <a:t>Single delivery from multiple suppliers or single truck delivering to multiple retailers</a:t>
            </a:r>
          </a:p>
          <a:p>
            <a:pPr eaLnBrk="1" hangingPunct="1"/>
            <a:r>
              <a:rPr lang="en-US" smtClean="0"/>
              <a:t>Receiving and loading costs reduced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Lot Sizing with Multiple</a:t>
            </a:r>
            <a:br>
              <a:rPr lang="en-US" dirty="0"/>
            </a:br>
            <a:r>
              <a:rPr lang="en-US" dirty="0"/>
              <a:t>Products or Customers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4700" y="1689100"/>
            <a:ext cx="781050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55600" indent="-355600" fontAlgn="auto">
              <a:spcBef>
                <a:spcPts val="0"/>
              </a:spcBef>
              <a:spcAft>
                <a:spcPts val="600"/>
              </a:spcAft>
              <a:buSzPct val="150000"/>
              <a:buFont typeface="Arial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Ordering, transportation, and receiving costs grow with the variety of products or pickup points</a:t>
            </a:r>
          </a:p>
          <a:p>
            <a:pPr marL="355600" indent="-355600" fontAlgn="auto">
              <a:spcBef>
                <a:spcPts val="0"/>
              </a:spcBef>
              <a:spcAft>
                <a:spcPts val="600"/>
              </a:spcAft>
              <a:buSzPct val="150000"/>
              <a:buFont typeface="Arial"/>
              <a:buChar char="•"/>
              <a:defRPr/>
            </a:pPr>
            <a:r>
              <a:rPr lang="en-US" sz="3200" dirty="0">
                <a:latin typeface="+mn-lt"/>
                <a:cs typeface="+mn-cs"/>
              </a:rPr>
              <a:t>Lot sizes and ordering policy that minimize total cost</a:t>
            </a:r>
          </a:p>
          <a:p>
            <a:pPr marL="812800" indent="-812800" fontAlgn="auto">
              <a:spcBef>
                <a:spcPts val="0"/>
              </a:spcBef>
              <a:spcAft>
                <a:spcPts val="600"/>
              </a:spcAft>
              <a:tabLst>
                <a:tab pos="622300" algn="r"/>
              </a:tabLst>
              <a:defRPr/>
            </a:pPr>
            <a:r>
              <a:rPr lang="en-US" i="1" dirty="0">
                <a:latin typeface="+mn-lt"/>
                <a:cs typeface="+mn-cs"/>
              </a:rPr>
              <a:t>	</a:t>
            </a:r>
            <a:r>
              <a:rPr lang="en-US" sz="2400" i="1" dirty="0">
                <a:latin typeface="Times New Roman"/>
                <a:cs typeface="Times New Roman"/>
              </a:rPr>
              <a:t>D</a:t>
            </a:r>
            <a:r>
              <a:rPr lang="en-US" sz="2400" i="1" baseline="-25000" dirty="0">
                <a:latin typeface="Times New Roman"/>
                <a:cs typeface="Times New Roman"/>
              </a:rPr>
              <a:t>i</a:t>
            </a:r>
            <a:r>
              <a:rPr lang="en-US" sz="2400" dirty="0">
                <a:latin typeface="+mn-lt"/>
                <a:cs typeface="+mn-cs"/>
              </a:rPr>
              <a:t>:	Annual demand for product </a:t>
            </a:r>
            <a:r>
              <a:rPr lang="en-US" sz="2400" i="1" dirty="0" err="1">
                <a:latin typeface="Times New Roman"/>
                <a:cs typeface="Times New Roman"/>
              </a:rPr>
              <a:t>i</a:t>
            </a:r>
            <a:r>
              <a:rPr lang="en-US" sz="2400" i="1" dirty="0">
                <a:latin typeface="Times New Roman"/>
                <a:cs typeface="Times New Roman"/>
              </a:rPr>
              <a:t> </a:t>
            </a:r>
          </a:p>
          <a:p>
            <a:pPr marL="812800" indent="-812800" fontAlgn="auto">
              <a:spcBef>
                <a:spcPts val="0"/>
              </a:spcBef>
              <a:spcAft>
                <a:spcPts val="600"/>
              </a:spcAft>
              <a:tabLst>
                <a:tab pos="622300" algn="r"/>
              </a:tabLst>
              <a:defRPr/>
            </a:pPr>
            <a:r>
              <a:rPr lang="en-US" sz="2400" i="1" dirty="0">
                <a:latin typeface="+mn-lt"/>
                <a:cs typeface="+mn-cs"/>
              </a:rPr>
              <a:t>	</a:t>
            </a:r>
            <a:r>
              <a:rPr lang="en-US" sz="2400" i="1" dirty="0">
                <a:latin typeface="Times New Roman"/>
                <a:cs typeface="Times New Roman"/>
              </a:rPr>
              <a:t>S</a:t>
            </a:r>
            <a:r>
              <a:rPr lang="en-US" sz="2400" dirty="0">
                <a:latin typeface="+mn-lt"/>
                <a:cs typeface="+mn-cs"/>
              </a:rPr>
              <a:t>:	Order cost incurred each time an order is placed, independent of the variety of products in the order </a:t>
            </a:r>
          </a:p>
          <a:p>
            <a:pPr marL="812800" indent="-812800" fontAlgn="auto">
              <a:spcBef>
                <a:spcPts val="0"/>
              </a:spcBef>
              <a:spcAft>
                <a:spcPts val="600"/>
              </a:spcAft>
              <a:tabLst>
                <a:tab pos="622300" algn="r"/>
              </a:tabLst>
              <a:defRPr/>
            </a:pPr>
            <a:r>
              <a:rPr lang="en-US" sz="2400" i="1" dirty="0">
                <a:latin typeface="+mn-lt"/>
                <a:cs typeface="+mn-cs"/>
              </a:rPr>
              <a:t>	</a:t>
            </a: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i="1" baseline="-25000" dirty="0" err="1">
                <a:latin typeface="Times New Roman"/>
                <a:cs typeface="Times New Roman"/>
              </a:rPr>
              <a:t>i</a:t>
            </a:r>
            <a:r>
              <a:rPr lang="en-US" sz="2400" dirty="0">
                <a:latin typeface="+mn-lt"/>
                <a:cs typeface="+mn-cs"/>
              </a:rPr>
              <a:t>:	Additional order cost incurred if product </a:t>
            </a:r>
            <a:r>
              <a:rPr lang="en-US" sz="2400" i="1" dirty="0" err="1">
                <a:latin typeface="Times New Roman"/>
                <a:cs typeface="Times New Roman"/>
              </a:rPr>
              <a:t>i</a:t>
            </a:r>
            <a:r>
              <a:rPr lang="en-US" sz="2400" i="1" dirty="0">
                <a:latin typeface="+mn-lt"/>
                <a:cs typeface="+mn-cs"/>
              </a:rPr>
              <a:t> </a:t>
            </a:r>
            <a:r>
              <a:rPr lang="en-US" sz="2400" dirty="0">
                <a:latin typeface="+mn-lt"/>
                <a:cs typeface="+mn-cs"/>
              </a:rPr>
              <a:t>is included in the order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Lot Sizing with Multiple</a:t>
            </a:r>
            <a:br>
              <a:rPr lang="en-US" dirty="0"/>
            </a:br>
            <a:r>
              <a:rPr lang="en-US" dirty="0"/>
              <a:t>Products or Customers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752600"/>
            <a:ext cx="7861300" cy="4546600"/>
          </a:xfrm>
        </p:spPr>
        <p:txBody>
          <a:bodyPr/>
          <a:lstStyle/>
          <a:p>
            <a:pPr eaLnBrk="1" hangingPunct="1"/>
            <a:r>
              <a:rPr lang="en-US" smtClean="0"/>
              <a:t>Three approaches</a:t>
            </a:r>
          </a:p>
          <a:p>
            <a:pPr marL="857250" lvl="1" indent="-457200" eaLnBrk="1" hangingPunct="1">
              <a:buFont typeface="Arial" charset="0"/>
              <a:buAutoNum type="arabicPeriod"/>
            </a:pPr>
            <a:r>
              <a:rPr lang="en-US" smtClean="0"/>
              <a:t>Each product manager orders his or her model independently</a:t>
            </a:r>
          </a:p>
          <a:p>
            <a:pPr marL="857250" lvl="1" indent="-457200" eaLnBrk="1" hangingPunct="1">
              <a:buFont typeface="Arial" charset="0"/>
              <a:buAutoNum type="arabicPeriod"/>
            </a:pPr>
            <a:r>
              <a:rPr lang="en-US" smtClean="0"/>
              <a:t>The product managers jointly order every product in each lot</a:t>
            </a:r>
          </a:p>
          <a:p>
            <a:pPr marL="857250" lvl="1" indent="-457200" eaLnBrk="1" hangingPunct="1">
              <a:buFont typeface="Arial" charset="0"/>
              <a:buAutoNum type="arabicPeriod"/>
            </a:pPr>
            <a:r>
              <a:rPr lang="en-US" smtClean="0"/>
              <a:t>Product managers order jointly but not every order contains every product; that is, each lot contains a selected subset of the products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Multiple </a:t>
            </a:r>
            <a:r>
              <a:rPr lang="en-US" dirty="0" smtClean="0"/>
              <a:t>Products </a:t>
            </a:r>
            <a:r>
              <a:rPr lang="en-US" dirty="0"/>
              <a:t>Ordered and Delivered Independently</a:t>
            </a:r>
          </a:p>
        </p:txBody>
      </p:sp>
      <p:sp>
        <p:nvSpPr>
          <p:cNvPr id="2099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44550" y="1803400"/>
            <a:ext cx="7727950" cy="4584700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 smtClean="0"/>
              <a:t>Demand </a:t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800" i="1" dirty="0" smtClean="0">
                <a:latin typeface="Times New Roman"/>
                <a:cs typeface="Times New Roman"/>
              </a:rPr>
              <a:t>D</a:t>
            </a:r>
            <a:r>
              <a:rPr lang="en-US" sz="2800" i="1" baseline="-25000" dirty="0" smtClean="0">
                <a:latin typeface="Times New Roman"/>
                <a:cs typeface="Times New Roman"/>
              </a:rPr>
              <a:t>L</a:t>
            </a:r>
            <a:r>
              <a:rPr lang="en-US" sz="2800" i="1" dirty="0" smtClean="0"/>
              <a:t> </a:t>
            </a:r>
            <a:r>
              <a:rPr lang="en-US" sz="2800" dirty="0"/>
              <a:t>= 12,000/</a:t>
            </a:r>
            <a:r>
              <a:rPr lang="en-US" sz="2800" dirty="0" err="1" smtClean="0"/>
              <a:t>yr</a:t>
            </a:r>
            <a:r>
              <a:rPr lang="en-US" sz="2800" dirty="0"/>
              <a:t>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i="1" baseline="-25000" dirty="0" err="1">
                <a:latin typeface="Times New Roman"/>
                <a:cs typeface="Times New Roman"/>
              </a:rPr>
              <a:t>M</a:t>
            </a:r>
            <a:r>
              <a:rPr lang="en-US" sz="2800" i="1" dirty="0"/>
              <a:t> </a:t>
            </a:r>
            <a:r>
              <a:rPr lang="en-US" sz="2800" dirty="0"/>
              <a:t>= 1,200/</a:t>
            </a:r>
            <a:r>
              <a:rPr lang="en-US" sz="2800" dirty="0" err="1" smtClean="0"/>
              <a:t>yr</a:t>
            </a:r>
            <a:r>
              <a:rPr lang="en-US" sz="2800" dirty="0"/>
              <a:t>, </a:t>
            </a:r>
            <a:r>
              <a:rPr lang="en-US" sz="2800" i="1" dirty="0">
                <a:latin typeface="Times New Roman"/>
                <a:cs typeface="Times New Roman"/>
              </a:rPr>
              <a:t>D</a:t>
            </a:r>
            <a:r>
              <a:rPr lang="en-US" sz="2800" i="1" baseline="-25000" dirty="0">
                <a:latin typeface="Times New Roman"/>
                <a:cs typeface="Times New Roman"/>
              </a:rPr>
              <a:t>H</a:t>
            </a:r>
            <a:r>
              <a:rPr lang="en-US" sz="2800" i="1" dirty="0"/>
              <a:t> </a:t>
            </a:r>
            <a:r>
              <a:rPr lang="en-US" sz="2800" dirty="0"/>
              <a:t>= 120/</a:t>
            </a:r>
            <a:r>
              <a:rPr lang="en-US" sz="2800" dirty="0" err="1" smtClean="0"/>
              <a:t>yr</a:t>
            </a:r>
            <a:endParaRPr lang="en-US" sz="2800" dirty="0"/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/>
              <a:t>Common order </a:t>
            </a:r>
            <a:r>
              <a:rPr lang="en-US" sz="2800" dirty="0" smtClean="0"/>
              <a:t>cost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	</a:t>
            </a:r>
            <a:r>
              <a:rPr lang="en-US" sz="2800" i="1" dirty="0" smtClean="0">
                <a:latin typeface="Times New Roman"/>
                <a:cs typeface="Times New Roman"/>
              </a:rPr>
              <a:t>S</a:t>
            </a:r>
            <a:r>
              <a:rPr lang="en-US" sz="2800" i="1" dirty="0" smtClean="0"/>
              <a:t> </a:t>
            </a:r>
            <a:r>
              <a:rPr lang="en-US" sz="2800" dirty="0"/>
              <a:t>= $4,000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/>
              <a:t>Product-specific order </a:t>
            </a:r>
            <a:r>
              <a:rPr lang="en-US" sz="2800" dirty="0" smtClean="0"/>
              <a:t>cost</a:t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800" i="1" dirty="0" err="1" smtClean="0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L</a:t>
            </a:r>
            <a:r>
              <a:rPr lang="en-US" sz="2800" i="1" dirty="0" smtClean="0"/>
              <a:t> </a:t>
            </a:r>
            <a:r>
              <a:rPr lang="en-US" sz="2800" i="1" dirty="0"/>
              <a:t>=</a:t>
            </a:r>
            <a:r>
              <a:rPr lang="en-US" sz="2800" dirty="0"/>
              <a:t> $1,000, 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M</a:t>
            </a:r>
            <a:r>
              <a:rPr lang="en-US" sz="2800" i="1" dirty="0"/>
              <a:t> </a:t>
            </a:r>
            <a:r>
              <a:rPr lang="en-US" sz="2800" dirty="0"/>
              <a:t>= $1,000, 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H</a:t>
            </a:r>
            <a:r>
              <a:rPr lang="en-US" sz="2800" i="1" dirty="0"/>
              <a:t> =</a:t>
            </a:r>
            <a:r>
              <a:rPr lang="en-US" sz="2800" dirty="0"/>
              <a:t> $1,000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800" dirty="0"/>
              <a:t>Holding </a:t>
            </a:r>
            <a:r>
              <a:rPr lang="en-US" sz="2800" dirty="0" smtClean="0"/>
              <a:t>cost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	</a:t>
            </a:r>
            <a:r>
              <a:rPr lang="en-US" sz="2800" i="1" dirty="0" smtClean="0">
                <a:latin typeface="Times New Roman"/>
                <a:cs typeface="Times New Roman"/>
              </a:rPr>
              <a:t>h</a:t>
            </a:r>
            <a:r>
              <a:rPr lang="en-US" sz="2800" i="1" dirty="0" smtClean="0"/>
              <a:t> </a:t>
            </a:r>
            <a:r>
              <a:rPr lang="en-US" sz="2800" i="1" dirty="0"/>
              <a:t>=</a:t>
            </a:r>
            <a:r>
              <a:rPr lang="en-US" sz="2800" dirty="0"/>
              <a:t> 0.2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it-IT" sz="2800" dirty="0"/>
              <a:t>Unit </a:t>
            </a:r>
            <a:r>
              <a:rPr lang="it-IT" sz="2800" dirty="0" err="1" smtClean="0"/>
              <a:t>cost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dirty="0" smtClean="0"/>
              <a:t>	</a:t>
            </a:r>
            <a:r>
              <a:rPr lang="it-IT" sz="2800" i="1" dirty="0" smtClean="0">
                <a:latin typeface="Times New Roman"/>
                <a:cs typeface="Times New Roman"/>
              </a:rPr>
              <a:t>C</a:t>
            </a:r>
            <a:r>
              <a:rPr lang="it-IT" sz="2800" i="1" baseline="-25000" dirty="0" smtClean="0">
                <a:latin typeface="Times New Roman"/>
                <a:cs typeface="Times New Roman"/>
              </a:rPr>
              <a:t>L</a:t>
            </a:r>
            <a:r>
              <a:rPr lang="it-IT" sz="2800" i="1" dirty="0" smtClean="0"/>
              <a:t> </a:t>
            </a:r>
            <a:r>
              <a:rPr lang="it-IT" sz="2800" i="1" dirty="0"/>
              <a:t>=</a:t>
            </a:r>
            <a:r>
              <a:rPr lang="it-IT" sz="2800" dirty="0"/>
              <a:t> $500, </a:t>
            </a:r>
            <a:r>
              <a:rPr lang="it-IT" sz="2800" i="1" dirty="0">
                <a:latin typeface="Times New Roman"/>
                <a:cs typeface="Times New Roman"/>
              </a:rPr>
              <a:t>C</a:t>
            </a:r>
            <a:r>
              <a:rPr lang="it-IT" sz="2800" i="1" baseline="-25000" dirty="0">
                <a:latin typeface="Times New Roman"/>
                <a:cs typeface="Times New Roman"/>
              </a:rPr>
              <a:t>M</a:t>
            </a:r>
            <a:r>
              <a:rPr lang="it-IT" sz="2800" i="1" dirty="0"/>
              <a:t> =</a:t>
            </a:r>
            <a:r>
              <a:rPr lang="it-IT" sz="2800" dirty="0"/>
              <a:t> $500, </a:t>
            </a:r>
            <a:r>
              <a:rPr lang="it-IT" sz="2800" i="1" dirty="0">
                <a:latin typeface="Times New Roman"/>
                <a:cs typeface="Times New Roman"/>
              </a:rPr>
              <a:t>C</a:t>
            </a:r>
            <a:r>
              <a:rPr lang="it-IT" sz="2800" i="1" baseline="-25000" dirty="0">
                <a:latin typeface="Times New Roman"/>
                <a:cs typeface="Times New Roman"/>
              </a:rPr>
              <a:t>H</a:t>
            </a:r>
            <a:r>
              <a:rPr lang="it-IT" sz="2800" i="1" dirty="0"/>
              <a:t> =</a:t>
            </a:r>
            <a:r>
              <a:rPr lang="it-IT" sz="2800" dirty="0"/>
              <a:t> $</a:t>
            </a:r>
            <a:r>
              <a:rPr lang="it-IT" sz="2800" dirty="0" smtClean="0"/>
              <a:t>500</a:t>
            </a:r>
            <a:endParaRPr lang="en-US" sz="2800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9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Multiple </a:t>
            </a:r>
            <a:r>
              <a:rPr lang="en-US" dirty="0" smtClean="0"/>
              <a:t>Products </a:t>
            </a:r>
            <a:r>
              <a:rPr lang="en-US" dirty="0"/>
              <a:t>Ordered and Delivered Independently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6600" y="1752600"/>
          <a:ext cx="7670800" cy="370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6851"/>
                <a:gridCol w="1747983"/>
                <a:gridCol w="1747983"/>
                <a:gridCol w="1747983"/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Litepro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Heavypro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per year</a:t>
                      </a:r>
                      <a:endParaRPr lang="en-US" sz="18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12,000</a:t>
                      </a:r>
                      <a:endParaRPr lang="en-US" sz="18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1,200</a:t>
                      </a:r>
                      <a:endParaRPr lang="en-US" sz="18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8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Fixed cost/order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$5,000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$5,000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$5,000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Optimal order size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1,095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Cycle inventory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holding cost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$54,772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$17,321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$5,477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Order frequency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11.0/year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3.5/year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1.1/year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ordering cost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$54,772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$17,321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$5,477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flow time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2.4 weeks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7.5 weeks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23.7 weeks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cost</a:t>
                      </a:r>
                      <a:endParaRPr lang="en-US" sz="18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$109,544</a:t>
                      </a:r>
                      <a:endParaRPr lang="en-US" sz="18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$34,642</a:t>
                      </a:r>
                      <a:endParaRPr lang="en-US" sz="18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$10,954</a:t>
                      </a:r>
                      <a:endParaRPr lang="en-US" sz="1800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18375" y="5657850"/>
            <a:ext cx="1009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11-1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85900" y="5778500"/>
            <a:ext cx="4532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6700" indent="-266700">
              <a:buSzPct val="150000"/>
              <a:buFont typeface="Arial" charset="0"/>
              <a:buChar char="•"/>
            </a:pPr>
            <a:r>
              <a:rPr lang="en-US" sz="2400"/>
              <a:t> Total annual cost = $155,140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Lots Ordered and Delivered Jointly</a:t>
            </a:r>
            <a:endParaRPr lang="en-US" dirty="0"/>
          </a:p>
        </p:txBody>
      </p:sp>
      <p:graphicFrame>
        <p:nvGraphicFramePr>
          <p:cNvPr id="5" name="Object 1144"/>
          <p:cNvGraphicFramePr>
            <a:graphicFrameLocks noChangeAspect="1"/>
          </p:cNvGraphicFramePr>
          <p:nvPr/>
        </p:nvGraphicFramePr>
        <p:xfrm>
          <a:off x="1339850" y="2578100"/>
          <a:ext cx="6464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82" name="Equation" r:id="rId3" imgW="6454800" imgH="776880" progId="Equation.3">
                  <p:embed/>
                </p:oleObj>
              </mc:Choice>
              <mc:Fallback>
                <p:oleObj name="Equation" r:id="rId3" imgW="6454800" imgH="776880" progId="Equation.3">
                  <p:embed/>
                  <p:pic>
                    <p:nvPicPr>
                      <p:cNvPr id="0" name="Picture 1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2578100"/>
                        <a:ext cx="64643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16000" y="1828800"/>
            <a:ext cx="7118350" cy="444500"/>
            <a:chOff x="1016000" y="1828800"/>
            <a:chExt cx="7118350" cy="444500"/>
          </a:xfrm>
        </p:grpSpPr>
        <p:graphicFrame>
          <p:nvGraphicFramePr>
            <p:cNvPr id="158841" name="Object 1145"/>
            <p:cNvGraphicFramePr>
              <a:graphicFrameLocks noChangeAspect="1"/>
            </p:cNvGraphicFramePr>
            <p:nvPr/>
          </p:nvGraphicFramePr>
          <p:xfrm>
            <a:off x="1016000" y="1828800"/>
            <a:ext cx="25146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3" name="Equation" r:id="rId5" imgW="2504880" imgH="429480" progId="Equation.3">
                    <p:embed/>
                  </p:oleObj>
                </mc:Choice>
                <mc:Fallback>
                  <p:oleObj name="Equation" r:id="rId5" imgW="2504880" imgH="429480" progId="Equation.3">
                    <p:embed/>
                    <p:pic>
                      <p:nvPicPr>
                        <p:cNvPr id="0" name="Picture 11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6000" y="1828800"/>
                          <a:ext cx="25146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8842" name="Object 1146"/>
            <p:cNvGraphicFramePr>
              <a:graphicFrameLocks noChangeAspect="1"/>
            </p:cNvGraphicFramePr>
            <p:nvPr/>
          </p:nvGraphicFramePr>
          <p:xfrm>
            <a:off x="4819650" y="1873250"/>
            <a:ext cx="33147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4" name="Equation" r:id="rId7" imgW="3300480" imgH="283320" progId="Equation.3">
                    <p:embed/>
                  </p:oleObj>
                </mc:Choice>
                <mc:Fallback>
                  <p:oleObj name="Equation" r:id="rId7" imgW="3300480" imgH="283320" progId="Equation.3">
                    <p:embed/>
                    <p:pic>
                      <p:nvPicPr>
                        <p:cNvPr id="0" name="Picture 11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9650" y="1873250"/>
                          <a:ext cx="3314700" cy="292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Object 1147"/>
          <p:cNvGraphicFramePr>
            <a:graphicFrameLocks noChangeAspect="1"/>
          </p:cNvGraphicFramePr>
          <p:nvPr/>
        </p:nvGraphicFramePr>
        <p:xfrm>
          <a:off x="1244600" y="3670300"/>
          <a:ext cx="6959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85" name="Equation" r:id="rId9" imgW="6948360" imgH="776880" progId="Equation.3">
                  <p:embed/>
                </p:oleObj>
              </mc:Choice>
              <mc:Fallback>
                <p:oleObj name="Equation" r:id="rId9" imgW="6948360" imgH="776880" progId="Equation.3">
                  <p:embed/>
                  <p:pic>
                    <p:nvPicPr>
                      <p:cNvPr id="0" name="Picture 1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3670300"/>
                        <a:ext cx="69596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48"/>
          <p:cNvGraphicFramePr>
            <a:graphicFrameLocks noChangeAspect="1"/>
          </p:cNvGraphicFramePr>
          <p:nvPr/>
        </p:nvGraphicFramePr>
        <p:xfrm>
          <a:off x="812800" y="5080000"/>
          <a:ext cx="4216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86" name="Equation" r:id="rId11" imgW="4205520" imgH="877680" progId="Equation.3">
                  <p:embed/>
                </p:oleObj>
              </mc:Choice>
              <mc:Fallback>
                <p:oleObj name="Equation" r:id="rId11" imgW="4205520" imgH="877680" progId="Equation.3">
                  <p:embed/>
                  <p:pic>
                    <p:nvPicPr>
                      <p:cNvPr id="0" name="Picture 1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5080000"/>
                        <a:ext cx="42164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149"/>
          <p:cNvGraphicFramePr>
            <a:graphicFrameLocks noChangeAspect="1"/>
          </p:cNvGraphicFramePr>
          <p:nvPr/>
        </p:nvGraphicFramePr>
        <p:xfrm>
          <a:off x="5994400" y="4927600"/>
          <a:ext cx="22098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87" name="Equation" r:id="rId13" imgW="2194200" imgH="1032840" progId="Equation.3">
                  <p:embed/>
                </p:oleObj>
              </mc:Choice>
              <mc:Fallback>
                <p:oleObj name="Equation" r:id="rId13" imgW="2194200" imgH="1032840" progId="Equation.3">
                  <p:embed/>
                  <p:pic>
                    <p:nvPicPr>
                      <p:cNvPr id="0" name="Picture 1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400" y="4927600"/>
                        <a:ext cx="22098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Products Ordered and Delivered Jointly</a:t>
            </a:r>
          </a:p>
        </p:txBody>
      </p:sp>
      <p:graphicFrame>
        <p:nvGraphicFramePr>
          <p:cNvPr id="4" name="Object 385"/>
          <p:cNvGraphicFramePr>
            <a:graphicFrameLocks noChangeAspect="1"/>
          </p:cNvGraphicFramePr>
          <p:nvPr/>
        </p:nvGraphicFramePr>
        <p:xfrm>
          <a:off x="2063750" y="2190750"/>
          <a:ext cx="5016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7" name="Equation" r:id="rId3" imgW="5001120" imgH="429480" progId="Equation.3">
                  <p:embed/>
                </p:oleObj>
              </mc:Choice>
              <mc:Fallback>
                <p:oleObj name="Equation" r:id="rId3" imgW="5001120" imgH="429480" progId="Equation.3">
                  <p:embed/>
                  <p:pic>
                    <p:nvPicPr>
                      <p:cNvPr id="0" name="Picture 3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2190750"/>
                        <a:ext cx="50165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86"/>
          <p:cNvGraphicFramePr>
            <a:graphicFrameLocks noChangeAspect="1"/>
          </p:cNvGraphicFramePr>
          <p:nvPr/>
        </p:nvGraphicFramePr>
        <p:xfrm>
          <a:off x="1263650" y="2978150"/>
          <a:ext cx="6616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88" name="Equation" r:id="rId5" imgW="6600960" imgH="886680" progId="Equation.3">
                  <p:embed/>
                </p:oleObj>
              </mc:Choice>
              <mc:Fallback>
                <p:oleObj name="Equation" r:id="rId5" imgW="6600960" imgH="886680" progId="Equation.3">
                  <p:embed/>
                  <p:pic>
                    <p:nvPicPr>
                      <p:cNvPr id="0" name="Picture 3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2978150"/>
                        <a:ext cx="66167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74800" y="4252913"/>
            <a:ext cx="61182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Annual order cost = 9.75 x 7,000 = $68,250</a:t>
            </a:r>
            <a:endParaRPr lang="en-US" sz="24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00100" y="5024438"/>
            <a:ext cx="76930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2336800" algn="l"/>
              </a:tabLst>
            </a:pPr>
            <a:r>
              <a:rPr lang="en-US" sz="2400"/>
              <a:t>Annual ordering </a:t>
            </a:r>
          </a:p>
          <a:p>
            <a:pPr>
              <a:tabLst>
                <a:tab pos="2336800" algn="l"/>
              </a:tabLst>
            </a:pPr>
            <a:r>
              <a:rPr lang="en-US" sz="2400"/>
              <a:t>and holding cost	= $61,512 + $6,151 + $615 + $68,250 </a:t>
            </a:r>
          </a:p>
          <a:p>
            <a:pPr>
              <a:tabLst>
                <a:tab pos="2336800" algn="l"/>
              </a:tabLst>
            </a:pPr>
            <a:r>
              <a:rPr lang="en-US" sz="2400"/>
              <a:t>	= $136,528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Products Ordered and Delivered Jointly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98500" y="2222500"/>
          <a:ext cx="7696200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9900"/>
                <a:gridCol w="1562100"/>
                <a:gridCol w="1562100"/>
                <a:gridCol w="1562100"/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Litepro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Heavypro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per year (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12,000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Order frequency (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∗)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9.75/year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9.75/year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9.75/year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Optimal order size (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∗)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Cycle inventory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6.15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holding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$61,512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$6,151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$615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flow time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2.67 weeks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2.67 weeks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2.67 weeks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292975" y="5048250"/>
            <a:ext cx="1009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11-2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Aggregation with Capacity Constraint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828800"/>
            <a:ext cx="7848600" cy="4114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4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3500" dirty="0"/>
              <a:t>W.W. Grainger </a:t>
            </a:r>
            <a:r>
              <a:rPr lang="en-US" sz="3500" dirty="0" smtClean="0"/>
              <a:t>example</a:t>
            </a:r>
          </a:p>
          <a:p>
            <a:pPr marL="0" indent="0" eaLnBrk="1" fontAlgn="auto" hangingPunct="1">
              <a:lnSpc>
                <a:spcPct val="14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dirty="0"/>
              <a:t>	</a:t>
            </a:r>
            <a:r>
              <a:rPr lang="en-US" sz="3000" dirty="0" smtClean="0"/>
              <a:t>Demand </a:t>
            </a:r>
            <a:r>
              <a:rPr lang="en-US" sz="3000" dirty="0"/>
              <a:t>per product, </a:t>
            </a:r>
            <a:r>
              <a:rPr lang="en-US" sz="3000" i="1" dirty="0">
                <a:latin typeface="Times New Roman"/>
                <a:cs typeface="Times New Roman"/>
              </a:rPr>
              <a:t>D</a:t>
            </a:r>
            <a:r>
              <a:rPr lang="en-US" sz="3000" i="1" baseline="-25000" dirty="0">
                <a:latin typeface="Times New Roman"/>
                <a:cs typeface="Times New Roman"/>
              </a:rPr>
              <a:t>i</a:t>
            </a:r>
            <a:r>
              <a:rPr lang="en-US" sz="3000" i="1" dirty="0"/>
              <a:t> </a:t>
            </a:r>
            <a:r>
              <a:rPr lang="en-US" sz="3000" i="1" dirty="0" smtClean="0"/>
              <a:t>=</a:t>
            </a:r>
            <a:r>
              <a:rPr lang="en-US" sz="3000" dirty="0" smtClean="0"/>
              <a:t> 10,000</a:t>
            </a:r>
          </a:p>
          <a:p>
            <a:pPr marL="0" indent="0" eaLnBrk="1" fontAlgn="auto" hangingPunct="1">
              <a:lnSpc>
                <a:spcPct val="14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3000" dirty="0" smtClean="0"/>
              <a:t>	Holding </a:t>
            </a:r>
            <a:r>
              <a:rPr lang="en-US" sz="3000" dirty="0"/>
              <a:t>cost, </a:t>
            </a:r>
            <a:r>
              <a:rPr lang="en-US" sz="3000" i="1" dirty="0">
                <a:latin typeface="Times New Roman"/>
                <a:cs typeface="Times New Roman"/>
              </a:rPr>
              <a:t>h</a:t>
            </a:r>
            <a:r>
              <a:rPr lang="en-US" sz="3000" i="1" dirty="0"/>
              <a:t> </a:t>
            </a:r>
            <a:r>
              <a:rPr lang="en-US" sz="3000" i="1" dirty="0" smtClean="0"/>
              <a:t>=</a:t>
            </a:r>
            <a:r>
              <a:rPr lang="en-US" sz="3000" dirty="0" smtClean="0"/>
              <a:t> </a:t>
            </a:r>
            <a:r>
              <a:rPr lang="en-US" sz="3000" dirty="0"/>
              <a:t>0.2 </a:t>
            </a:r>
            <a:endParaRPr lang="en-US" sz="3000" dirty="0" smtClean="0"/>
          </a:p>
          <a:p>
            <a:pPr marL="0" indent="0" eaLnBrk="1" fontAlgn="auto" hangingPunct="1">
              <a:lnSpc>
                <a:spcPct val="14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3000" dirty="0" smtClean="0"/>
              <a:t>	Unit </a:t>
            </a:r>
            <a:r>
              <a:rPr lang="en-US" sz="3000" dirty="0"/>
              <a:t>cost per product, </a:t>
            </a:r>
            <a:r>
              <a:rPr lang="en-US" sz="3000" i="1" dirty="0" err="1">
                <a:latin typeface="Times New Roman"/>
                <a:cs typeface="Times New Roman"/>
              </a:rPr>
              <a:t>C</a:t>
            </a:r>
            <a:r>
              <a:rPr lang="en-US" sz="3000" i="1" baseline="-25000" dirty="0" err="1">
                <a:latin typeface="Times New Roman"/>
                <a:cs typeface="Times New Roman"/>
              </a:rPr>
              <a:t>i</a:t>
            </a:r>
            <a:r>
              <a:rPr lang="en-US" sz="3000" i="1" dirty="0"/>
              <a:t> </a:t>
            </a:r>
            <a:r>
              <a:rPr lang="en-US" sz="3000" i="1" dirty="0" smtClean="0"/>
              <a:t>=</a:t>
            </a:r>
            <a:r>
              <a:rPr lang="en-US" sz="3000" dirty="0" smtClean="0"/>
              <a:t> </a:t>
            </a:r>
            <a:r>
              <a:rPr lang="en-US" sz="3000" dirty="0"/>
              <a:t>$50 </a:t>
            </a:r>
            <a:endParaRPr lang="en-US" sz="3000" dirty="0" smtClean="0"/>
          </a:p>
          <a:p>
            <a:pPr marL="0" indent="0" eaLnBrk="1" fontAlgn="auto" hangingPunct="1">
              <a:lnSpc>
                <a:spcPct val="14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3000" dirty="0" smtClean="0"/>
              <a:t>	Common </a:t>
            </a:r>
            <a:r>
              <a:rPr lang="en-US" sz="3000" dirty="0"/>
              <a:t>order cost, </a:t>
            </a:r>
            <a:r>
              <a:rPr lang="en-US" sz="3000" i="1" dirty="0">
                <a:latin typeface="Times New Roman"/>
                <a:cs typeface="Times New Roman"/>
              </a:rPr>
              <a:t>S</a:t>
            </a:r>
            <a:r>
              <a:rPr lang="en-US" sz="3000" i="1" dirty="0"/>
              <a:t> </a:t>
            </a:r>
            <a:r>
              <a:rPr lang="en-US" sz="3000" i="1" dirty="0" smtClean="0"/>
              <a:t>=</a:t>
            </a:r>
            <a:r>
              <a:rPr lang="en-US" sz="3000" dirty="0" smtClean="0"/>
              <a:t> </a:t>
            </a:r>
            <a:r>
              <a:rPr lang="en-US" sz="3000" dirty="0"/>
              <a:t>$500 </a:t>
            </a:r>
            <a:endParaRPr lang="en-US" sz="3000" dirty="0" smtClean="0"/>
          </a:p>
          <a:p>
            <a:pPr marL="0" indent="0" eaLnBrk="1" fontAlgn="auto" hangingPunct="1">
              <a:lnSpc>
                <a:spcPct val="14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3000" dirty="0" smtClean="0"/>
              <a:t>	Supplier</a:t>
            </a:r>
            <a:r>
              <a:rPr lang="en-US" sz="3000" dirty="0"/>
              <a:t>-specific order cost, </a:t>
            </a:r>
            <a:r>
              <a:rPr lang="en-US" sz="3000" i="1" dirty="0" err="1">
                <a:latin typeface="Times New Roman"/>
                <a:cs typeface="Times New Roman"/>
              </a:rPr>
              <a:t>s</a:t>
            </a:r>
            <a:r>
              <a:rPr lang="en-US" sz="3000" i="1" baseline="-25000" dirty="0" err="1">
                <a:latin typeface="Times New Roman"/>
                <a:cs typeface="Times New Roman"/>
              </a:rPr>
              <a:t>i</a:t>
            </a:r>
            <a:r>
              <a:rPr lang="en-US" sz="3000" i="1" dirty="0"/>
              <a:t> </a:t>
            </a:r>
            <a:r>
              <a:rPr lang="en-US" sz="3000" i="1" dirty="0" smtClean="0"/>
              <a:t>=</a:t>
            </a:r>
            <a:r>
              <a:rPr lang="en-US" sz="3000" dirty="0" smtClean="0"/>
              <a:t> </a:t>
            </a:r>
            <a:r>
              <a:rPr lang="en-US" sz="3000" dirty="0"/>
              <a:t>$100</a:t>
            </a:r>
            <a:endParaRPr lang="en-US" sz="3000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Aggregation with Capacity Constraint</a:t>
            </a:r>
          </a:p>
        </p:txBody>
      </p:sp>
      <p:graphicFrame>
        <p:nvGraphicFramePr>
          <p:cNvPr id="3" name="Object 729"/>
          <p:cNvGraphicFramePr>
            <a:graphicFrameLocks noChangeAspect="1"/>
          </p:cNvGraphicFramePr>
          <p:nvPr/>
        </p:nvGraphicFramePr>
        <p:xfrm>
          <a:off x="1987550" y="2012950"/>
          <a:ext cx="5168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65" name="Equation" r:id="rId4" imgW="5156280" imgH="429480" progId="Equation.3">
                  <p:embed/>
                </p:oleObj>
              </mc:Choice>
              <mc:Fallback>
                <p:oleObj name="Equation" r:id="rId4" imgW="5156280" imgH="429480" progId="Equation.3">
                  <p:embed/>
                  <p:pic>
                    <p:nvPicPr>
                      <p:cNvPr id="0" name="Picture 7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2012950"/>
                        <a:ext cx="5168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30"/>
          <p:cNvGraphicFramePr>
            <a:graphicFrameLocks noChangeAspect="1"/>
          </p:cNvGraphicFramePr>
          <p:nvPr/>
        </p:nvGraphicFramePr>
        <p:xfrm>
          <a:off x="1371600" y="2713038"/>
          <a:ext cx="64008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66" name="Equation" r:id="rId6" imgW="6390720" imgH="1032840" progId="Equation.3">
                  <p:embed/>
                </p:oleObj>
              </mc:Choice>
              <mc:Fallback>
                <p:oleObj name="Equation" r:id="rId6" imgW="6390720" imgH="1032840" progId="Equation.3">
                  <p:embed/>
                  <p:pic>
                    <p:nvPicPr>
                      <p:cNvPr id="0" name="Picture 7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713038"/>
                        <a:ext cx="64008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31"/>
          <p:cNvGraphicFramePr>
            <a:graphicFrameLocks noChangeAspect="1"/>
          </p:cNvGraphicFramePr>
          <p:nvPr/>
        </p:nvGraphicFramePr>
        <p:xfrm>
          <a:off x="1841500" y="4011613"/>
          <a:ext cx="54610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67" name="Equation" r:id="rId8" imgW="5448960" imgH="758520" progId="Equation.3">
                  <p:embed/>
                </p:oleObj>
              </mc:Choice>
              <mc:Fallback>
                <p:oleObj name="Equation" r:id="rId8" imgW="5448960" imgH="758520" progId="Equation.3">
                  <p:embed/>
                  <p:pic>
                    <p:nvPicPr>
                      <p:cNvPr id="0" name="Picture 7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4011613"/>
                        <a:ext cx="54610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231900" y="5041900"/>
            <a:ext cx="6692900" cy="842963"/>
            <a:chOff x="12700" y="4826000"/>
            <a:chExt cx="6692900" cy="843697"/>
          </a:xfrm>
        </p:grpSpPr>
        <p:graphicFrame>
          <p:nvGraphicFramePr>
            <p:cNvPr id="94940" name="Object 732"/>
            <p:cNvGraphicFramePr>
              <a:graphicFrameLocks noChangeAspect="1"/>
            </p:cNvGraphicFramePr>
            <p:nvPr/>
          </p:nvGraphicFramePr>
          <p:xfrm>
            <a:off x="2438400" y="4826000"/>
            <a:ext cx="42672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968" name="Equation" r:id="rId10" imgW="4251240" imgH="776880" progId="Equation.3">
                    <p:embed/>
                  </p:oleObj>
                </mc:Choice>
                <mc:Fallback>
                  <p:oleObj name="Equation" r:id="rId10" imgW="4251240" imgH="776880" progId="Equation.3">
                    <p:embed/>
                    <p:pic>
                      <p:nvPicPr>
                        <p:cNvPr id="0" name="Picture 7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8400" y="4826000"/>
                          <a:ext cx="4267200" cy="78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943" name="TextBox 6"/>
            <p:cNvSpPr txBox="1">
              <a:spLocks noChangeArrowheads="1"/>
            </p:cNvSpPr>
            <p:nvPr/>
          </p:nvSpPr>
          <p:spPr bwMode="auto">
            <a:xfrm>
              <a:off x="12700" y="4838700"/>
              <a:ext cx="25527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Annual holding cost per supplier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Aggregation with Capacity Constraint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828800"/>
            <a:ext cx="7848600" cy="4114800"/>
          </a:xfrm>
        </p:spPr>
        <p:txBody>
          <a:bodyPr/>
          <a:lstStyle/>
          <a:p>
            <a:pPr marL="0" indent="0" eaLnBrk="1" hangingPunct="1">
              <a:lnSpc>
                <a:spcPct val="140000"/>
              </a:lnSpc>
              <a:buFont typeface="Arial" charset="0"/>
              <a:buNone/>
            </a:pPr>
            <a:r>
              <a:rPr lang="en-US" sz="2400" smtClean="0"/>
              <a:t>Total required capacity per truck = 4 x 671 = 2,684 units</a:t>
            </a:r>
          </a:p>
          <a:p>
            <a:pPr marL="0" indent="0" eaLnBrk="1" hangingPunct="1">
              <a:lnSpc>
                <a:spcPct val="140000"/>
              </a:lnSpc>
              <a:buFont typeface="Arial" charset="0"/>
              <a:buNone/>
            </a:pPr>
            <a:r>
              <a:rPr lang="en-US" sz="2400" smtClean="0"/>
              <a:t>Truck capacity = 2,500 units </a:t>
            </a:r>
          </a:p>
          <a:p>
            <a:pPr marL="0" indent="0" eaLnBrk="1" hangingPunct="1">
              <a:lnSpc>
                <a:spcPct val="140000"/>
              </a:lnSpc>
              <a:buFont typeface="Arial" charset="0"/>
              <a:buNone/>
            </a:pPr>
            <a:r>
              <a:rPr lang="en-US" sz="2400" smtClean="0"/>
              <a:t>Order quantity from each supplier = 2,500/4 = 625</a:t>
            </a:r>
          </a:p>
          <a:p>
            <a:pPr marL="0" indent="0" eaLnBrk="1" hangingPunct="1">
              <a:lnSpc>
                <a:spcPct val="140000"/>
              </a:lnSpc>
              <a:buFont typeface="Arial" charset="0"/>
              <a:buNone/>
            </a:pPr>
            <a:r>
              <a:rPr lang="en-US" sz="2400" smtClean="0"/>
              <a:t>Order frequency increased to 10,000/625 = 16</a:t>
            </a:r>
          </a:p>
          <a:p>
            <a:pPr marL="0" indent="0" eaLnBrk="1" hangingPunct="1">
              <a:lnSpc>
                <a:spcPct val="140000"/>
              </a:lnSpc>
              <a:buFont typeface="Arial" charset="0"/>
              <a:buNone/>
            </a:pPr>
            <a:r>
              <a:rPr lang="en-US" sz="2400" smtClean="0"/>
              <a:t>Annual order cost per supplier increases to $3,600</a:t>
            </a:r>
          </a:p>
          <a:p>
            <a:pPr marL="0" indent="0" eaLnBrk="1" hangingPunct="1">
              <a:lnSpc>
                <a:spcPct val="140000"/>
              </a:lnSpc>
              <a:buFont typeface="Arial" charset="0"/>
              <a:buNone/>
            </a:pPr>
            <a:r>
              <a:rPr lang="en-US" sz="2400" smtClean="0"/>
              <a:t>Annual holding cost per supplier decreases to $3,125.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Lots Ordered and Delivered Jointly for a Selected Subset</a:t>
            </a:r>
            <a:endParaRPr lang="en-US" dirty="0"/>
          </a:p>
        </p:txBody>
      </p:sp>
      <p:sp>
        <p:nvSpPr>
          <p:cNvPr id="95596" name="Content Placeholder 2"/>
          <p:cNvSpPr>
            <a:spLocks noGrp="1"/>
          </p:cNvSpPr>
          <p:nvPr>
            <p:ph idx="1"/>
          </p:nvPr>
        </p:nvSpPr>
        <p:spPr>
          <a:xfrm>
            <a:off x="939800" y="1803400"/>
            <a:ext cx="7543800" cy="15621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1:	</a:t>
            </a:r>
            <a:r>
              <a:rPr lang="en-US" sz="2800" smtClean="0"/>
              <a:t>Identify the most frequently ordered product assuming each product is ordered independently</a:t>
            </a:r>
          </a:p>
        </p:txBody>
      </p:sp>
      <p:graphicFrame>
        <p:nvGraphicFramePr>
          <p:cNvPr id="4" name="Object 361"/>
          <p:cNvGraphicFramePr>
            <a:graphicFrameLocks noChangeAspect="1"/>
          </p:cNvGraphicFramePr>
          <p:nvPr/>
        </p:nvGraphicFramePr>
        <p:xfrm>
          <a:off x="3638550" y="3309938"/>
          <a:ext cx="18669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07" name="Equation" r:id="rId3" imgW="1855800" imgH="978120" progId="Equation.3">
                  <p:embed/>
                </p:oleObj>
              </mc:Choice>
              <mc:Fallback>
                <p:oleObj name="Equation" r:id="rId3" imgW="1855800" imgH="978120" progId="Equation.3">
                  <p:embed/>
                  <p:pic>
                    <p:nvPicPr>
                      <p:cNvPr id="0" name="Picture 3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8550" y="3309938"/>
                        <a:ext cx="18669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939800" y="4348163"/>
            <a:ext cx="7543800" cy="2052637"/>
            <a:chOff x="939800" y="4347633"/>
            <a:chExt cx="7543800" cy="2053167"/>
          </a:xfrm>
        </p:grpSpPr>
        <p:sp>
          <p:nvSpPr>
            <p:cNvPr id="95598" name="Content Placeholder 2"/>
            <p:cNvSpPr txBox="1">
              <a:spLocks/>
            </p:cNvSpPr>
            <p:nvPr/>
          </p:nvSpPr>
          <p:spPr bwMode="auto">
            <a:xfrm>
              <a:off x="939800" y="4347633"/>
              <a:ext cx="7543800" cy="1100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346200" indent="-1346200"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2800" b="1"/>
                <a:t>Step 2:	</a:t>
              </a:r>
              <a:r>
                <a:rPr lang="en-US" sz="2800"/>
                <a:t>For all products </a:t>
              </a:r>
              <a:r>
                <a:rPr lang="en-US" sz="28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800" i="1"/>
                <a:t> ≠</a:t>
              </a:r>
              <a:r>
                <a:rPr lang="en-US" sz="2800"/>
                <a:t> </a:t>
              </a:r>
              <a:r>
                <a:rPr lang="en-US" sz="28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800"/>
                <a:t>*, evaluate the ordering frequency</a:t>
              </a:r>
            </a:p>
          </p:txBody>
        </p:sp>
        <p:graphicFrame>
          <p:nvGraphicFramePr>
            <p:cNvPr id="95594" name="Object 362"/>
            <p:cNvGraphicFramePr>
              <a:graphicFrameLocks noChangeAspect="1"/>
            </p:cNvGraphicFramePr>
            <p:nvPr/>
          </p:nvGraphicFramePr>
          <p:xfrm>
            <a:off x="3784600" y="5410200"/>
            <a:ext cx="15748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608" name="Equation" r:id="rId5" imgW="1563120" imgH="978120" progId="Equation.3">
                    <p:embed/>
                  </p:oleObj>
                </mc:Choice>
                <mc:Fallback>
                  <p:oleObj name="Equation" r:id="rId5" imgW="1563120" imgH="978120" progId="Equation.3">
                    <p:embed/>
                    <p:pic>
                      <p:nvPicPr>
                        <p:cNvPr id="0" name="Picture 3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4600" y="5410200"/>
                          <a:ext cx="1574800" cy="990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Lots Ordered and Delivered Jointly for a Selected Subset</a:t>
            </a:r>
            <a:endParaRPr lang="en-US" dirty="0"/>
          </a:p>
        </p:txBody>
      </p:sp>
      <p:sp>
        <p:nvSpPr>
          <p:cNvPr id="157776" name="Content Placeholder 2"/>
          <p:cNvSpPr>
            <a:spLocks noGrp="1"/>
          </p:cNvSpPr>
          <p:nvPr>
            <p:ph idx="1"/>
          </p:nvPr>
        </p:nvSpPr>
        <p:spPr>
          <a:xfrm>
            <a:off x="546100" y="1803400"/>
            <a:ext cx="8140700" cy="15621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3:	</a:t>
            </a:r>
            <a:r>
              <a:rPr lang="en-US" sz="2800" smtClean="0"/>
              <a:t>For all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smtClean="0"/>
              <a:t> ≠</a:t>
            </a:r>
            <a:r>
              <a:rPr lang="en-US" sz="2800" smtClean="0"/>
              <a:t>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*, evaluate the frequency of product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smtClean="0"/>
              <a:t> </a:t>
            </a:r>
            <a:r>
              <a:rPr lang="en-US" sz="2800" smtClean="0"/>
              <a:t>relative to the most frequently ordered product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* to be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77"/>
          <p:cNvGraphicFramePr>
            <a:graphicFrameLocks noChangeAspect="1"/>
          </p:cNvGraphicFramePr>
          <p:nvPr/>
        </p:nvGraphicFramePr>
        <p:xfrm>
          <a:off x="3854450" y="3240088"/>
          <a:ext cx="14351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87" name="Equation" r:id="rId3" imgW="1425960" imgH="712800" progId="Equation.3">
                  <p:embed/>
                </p:oleObj>
              </mc:Choice>
              <mc:Fallback>
                <p:oleObj name="Equation" r:id="rId3" imgW="1425960" imgH="712800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4450" y="3240088"/>
                        <a:ext cx="14351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46100" y="4081463"/>
            <a:ext cx="8140700" cy="2490787"/>
            <a:chOff x="546100" y="4080933"/>
            <a:chExt cx="8140700" cy="2491317"/>
          </a:xfrm>
        </p:grpSpPr>
        <p:sp>
          <p:nvSpPr>
            <p:cNvPr id="157778" name="Content Placeholder 2"/>
            <p:cNvSpPr txBox="1">
              <a:spLocks/>
            </p:cNvSpPr>
            <p:nvPr/>
          </p:nvSpPr>
          <p:spPr bwMode="auto">
            <a:xfrm>
              <a:off x="546100" y="4080933"/>
              <a:ext cx="8140700" cy="1557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346200" indent="-1346200"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2800" b="1"/>
                <a:t>Step 4:	</a:t>
              </a:r>
              <a:r>
                <a:rPr lang="en-US" sz="2800"/>
                <a:t>Recalculate the ordering frequency of the most frequently ordered product </a:t>
              </a:r>
              <a:r>
                <a:rPr lang="en-US" sz="28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800"/>
                <a:t>* to be </a:t>
              </a:r>
              <a:r>
                <a:rPr lang="en-US" sz="2800" i="1"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sz="280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57774" name="Object 78"/>
            <p:cNvGraphicFramePr>
              <a:graphicFrameLocks noChangeAspect="1"/>
            </p:cNvGraphicFramePr>
            <p:nvPr/>
          </p:nvGraphicFramePr>
          <p:xfrm>
            <a:off x="3111500" y="5162550"/>
            <a:ext cx="2921000" cy="1409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88" name="Equation" r:id="rId5" imgW="2907360" imgH="1398600" progId="Equation.3">
                    <p:embed/>
                  </p:oleObj>
                </mc:Choice>
                <mc:Fallback>
                  <p:oleObj name="Equation" r:id="rId5" imgW="2907360" imgH="1398600" progId="Equation.3">
                    <p:embed/>
                    <p:pic>
                      <p:nvPicPr>
                        <p:cNvPr id="0" name="Picture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1500" y="5162550"/>
                          <a:ext cx="2921000" cy="1409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Lots Ordered and Delivered Jointly for a Selected Subset</a:t>
            </a:r>
            <a:endParaRPr lang="en-US" dirty="0"/>
          </a:p>
        </p:txBody>
      </p:sp>
      <p:sp>
        <p:nvSpPr>
          <p:cNvPr id="96445" name="Content Placeholder 2"/>
          <p:cNvSpPr>
            <a:spLocks noGrp="1"/>
          </p:cNvSpPr>
          <p:nvPr>
            <p:ph idx="1"/>
          </p:nvPr>
        </p:nvSpPr>
        <p:spPr>
          <a:xfrm>
            <a:off x="596900" y="1943100"/>
            <a:ext cx="8089900" cy="15621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5:	</a:t>
            </a:r>
            <a:r>
              <a:rPr lang="en-US" sz="2800" smtClean="0"/>
              <a:t>Evaluate an order frequency of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smtClean="0"/>
              <a:t> =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i="1" smtClean="0"/>
              <a:t>/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smtClean="0"/>
              <a:t> </a:t>
            </a:r>
            <a:r>
              <a:rPr lang="en-US" sz="2800" smtClean="0"/>
              <a:t>and the total cost of such an ordering policy</a:t>
            </a:r>
            <a:endParaRPr lang="en-US" sz="2800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187"/>
          <p:cNvGraphicFramePr>
            <a:graphicFrameLocks noChangeAspect="1"/>
          </p:cNvGraphicFramePr>
          <p:nvPr/>
        </p:nvGraphicFramePr>
        <p:xfrm>
          <a:off x="2641600" y="3544888"/>
          <a:ext cx="3860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50" name="Equation" r:id="rId3" imgW="3849120" imgH="941400" progId="Equation.3">
                  <p:embed/>
                </p:oleObj>
              </mc:Choice>
              <mc:Fallback>
                <p:oleObj name="Equation" r:id="rId3" imgW="3849120" imgH="941400" progId="Equation.3">
                  <p:embed/>
                  <p:pic>
                    <p:nvPicPr>
                      <p:cNvPr id="0" name="Picture 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3544888"/>
                        <a:ext cx="38608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12800" y="4813300"/>
            <a:ext cx="7823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/>
              <a:t>Tailored aggregation</a:t>
            </a:r>
            <a:r>
              <a:rPr lang="en-US" sz="2800"/>
              <a:t> – higher-demand products ordered more frequently and lower-demand products ordered less frequently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Ordered </a:t>
            </a:r>
            <a:r>
              <a:rPr lang="en-US" dirty="0"/>
              <a:t>and Delivered </a:t>
            </a:r>
            <a:r>
              <a:rPr lang="en-US" dirty="0" smtClean="0"/>
              <a:t>Jointly – Frequency </a:t>
            </a:r>
            <a:r>
              <a:rPr lang="en-US" dirty="0"/>
              <a:t>Varies by Order</a:t>
            </a:r>
          </a:p>
        </p:txBody>
      </p:sp>
      <p:sp>
        <p:nvSpPr>
          <p:cNvPr id="1000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11200"/>
          </a:xfrm>
        </p:spPr>
        <p:txBody>
          <a:bodyPr/>
          <a:lstStyle/>
          <a:p>
            <a:pPr eaLnBrk="1" hangingPunct="1"/>
            <a:r>
              <a:rPr lang="en-US" smtClean="0"/>
              <a:t>Applying Step 1</a:t>
            </a:r>
          </a:p>
        </p:txBody>
      </p:sp>
      <p:graphicFrame>
        <p:nvGraphicFramePr>
          <p:cNvPr id="4" name="Object 674"/>
          <p:cNvGraphicFramePr>
            <a:graphicFrameLocks noChangeAspect="1"/>
          </p:cNvGraphicFramePr>
          <p:nvPr/>
        </p:nvGraphicFramePr>
        <p:xfrm>
          <a:off x="3143250" y="2446338"/>
          <a:ext cx="28575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030" name="Equation" r:id="rId3" imgW="2843280" imgH="978120" progId="Equation.3">
                  <p:embed/>
                </p:oleObj>
              </mc:Choice>
              <mc:Fallback>
                <p:oleObj name="Equation" r:id="rId3" imgW="2843280" imgH="978120" progId="Equation.3">
                  <p:embed/>
                  <p:pic>
                    <p:nvPicPr>
                      <p:cNvPr id="0" name="Picture 6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2446338"/>
                        <a:ext cx="28575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75"/>
          <p:cNvGraphicFramePr>
            <a:graphicFrameLocks noChangeAspect="1"/>
          </p:cNvGraphicFramePr>
          <p:nvPr/>
        </p:nvGraphicFramePr>
        <p:xfrm>
          <a:off x="3143250" y="3748088"/>
          <a:ext cx="2844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031" name="Equation" r:id="rId5" imgW="2834280" imgH="978120" progId="Equation.3">
                  <p:embed/>
                </p:oleObj>
              </mc:Choice>
              <mc:Fallback>
                <p:oleObj name="Equation" r:id="rId5" imgW="2834280" imgH="978120" progId="Equation.3">
                  <p:embed/>
                  <p:pic>
                    <p:nvPicPr>
                      <p:cNvPr id="0" name="Picture 6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3748088"/>
                        <a:ext cx="28448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76"/>
          <p:cNvGraphicFramePr>
            <a:graphicFrameLocks noChangeAspect="1"/>
          </p:cNvGraphicFramePr>
          <p:nvPr/>
        </p:nvGraphicFramePr>
        <p:xfrm>
          <a:off x="3143250" y="5049838"/>
          <a:ext cx="2692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032" name="Equation" r:id="rId7" imgW="2678760" imgH="978120" progId="Equation.3">
                  <p:embed/>
                </p:oleObj>
              </mc:Choice>
              <mc:Fallback>
                <p:oleObj name="Equation" r:id="rId7" imgW="2678760" imgH="978120" progId="Equation.3">
                  <p:embed/>
                  <p:pic>
                    <p:nvPicPr>
                      <p:cNvPr id="0" name="Picture 6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5049838"/>
                        <a:ext cx="26924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743700" y="3124200"/>
            <a:ext cx="1422400" cy="884238"/>
            <a:chOff x="6743700" y="3124200"/>
            <a:chExt cx="1422400" cy="884238"/>
          </a:xfrm>
        </p:grpSpPr>
        <p:graphicFrame>
          <p:nvGraphicFramePr>
            <p:cNvPr id="100005" name="Object 677"/>
            <p:cNvGraphicFramePr>
              <a:graphicFrameLocks noChangeAspect="1"/>
            </p:cNvGraphicFramePr>
            <p:nvPr/>
          </p:nvGraphicFramePr>
          <p:xfrm>
            <a:off x="7073900" y="3716338"/>
            <a:ext cx="10922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033" name="Equation" r:id="rId9" imgW="1078560" imgH="283320" progId="Equation.3">
                    <p:embed/>
                  </p:oleObj>
                </mc:Choice>
                <mc:Fallback>
                  <p:oleObj name="Equation" r:id="rId9" imgW="1078560" imgH="283320" progId="Equation.3">
                    <p:embed/>
                    <p:pic>
                      <p:nvPicPr>
                        <p:cNvPr id="0" name="Picture 6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73900" y="3716338"/>
                          <a:ext cx="1092200" cy="292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0009" name="TextBox 8"/>
            <p:cNvSpPr txBox="1">
              <a:spLocks noChangeArrowheads="1"/>
            </p:cNvSpPr>
            <p:nvPr/>
          </p:nvSpPr>
          <p:spPr bwMode="auto">
            <a:xfrm>
              <a:off x="6743700" y="3124200"/>
              <a:ext cx="8688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Thus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Ordered </a:t>
            </a:r>
            <a:r>
              <a:rPr lang="en-US" dirty="0"/>
              <a:t>and Delivered </a:t>
            </a:r>
            <a:r>
              <a:rPr lang="en-US" dirty="0" smtClean="0"/>
              <a:t>Jointly – Frequency </a:t>
            </a:r>
            <a:r>
              <a:rPr lang="en-US" dirty="0"/>
              <a:t>Varies by Order</a:t>
            </a:r>
          </a:p>
        </p:txBody>
      </p:sp>
      <p:sp>
        <p:nvSpPr>
          <p:cNvPr id="102740" name="Content Placeholder 2"/>
          <p:cNvSpPr>
            <a:spLocks noGrp="1"/>
          </p:cNvSpPr>
          <p:nvPr>
            <p:ph idx="1"/>
          </p:nvPr>
        </p:nvSpPr>
        <p:spPr>
          <a:xfrm>
            <a:off x="457200" y="1866900"/>
            <a:ext cx="4013200" cy="711200"/>
          </a:xfrm>
        </p:spPr>
        <p:txBody>
          <a:bodyPr/>
          <a:lstStyle/>
          <a:p>
            <a:pPr eaLnBrk="1" hangingPunct="1"/>
            <a:r>
              <a:rPr lang="en-US" smtClean="0"/>
              <a:t>Applying Step 2</a:t>
            </a:r>
          </a:p>
        </p:txBody>
      </p:sp>
      <p:graphicFrame>
        <p:nvGraphicFramePr>
          <p:cNvPr id="4" name="Object 337"/>
          <p:cNvGraphicFramePr>
            <a:graphicFrameLocks noChangeAspect="1"/>
          </p:cNvGraphicFramePr>
          <p:nvPr/>
        </p:nvGraphicFramePr>
        <p:xfrm>
          <a:off x="1498600" y="2611438"/>
          <a:ext cx="6146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1" name="Equation" r:id="rId3" imgW="6134760" imgH="978120" progId="Equation.3">
                  <p:embed/>
                </p:oleObj>
              </mc:Choice>
              <mc:Fallback>
                <p:oleObj name="Equation" r:id="rId3" imgW="6134760" imgH="978120" progId="Equation.3">
                  <p:embed/>
                  <p:pic>
                    <p:nvPicPr>
                      <p:cNvPr id="0" name="Picture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2611438"/>
                        <a:ext cx="61468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09600" y="3949700"/>
            <a:ext cx="7302500" cy="1885950"/>
            <a:chOff x="609600" y="3949701"/>
            <a:chExt cx="7302500" cy="1885949"/>
          </a:xfrm>
        </p:grpSpPr>
        <p:sp>
          <p:nvSpPr>
            <p:cNvPr id="102742" name="Content Placeholder 2"/>
            <p:cNvSpPr txBox="1">
              <a:spLocks/>
            </p:cNvSpPr>
            <p:nvPr/>
          </p:nvSpPr>
          <p:spPr bwMode="auto">
            <a:xfrm>
              <a:off x="609600" y="3949701"/>
              <a:ext cx="4025900" cy="71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3200"/>
                <a:t>Applying Step 3</a:t>
              </a:r>
            </a:p>
          </p:txBody>
        </p:sp>
        <p:graphicFrame>
          <p:nvGraphicFramePr>
            <p:cNvPr id="102738" name="Object 338"/>
            <p:cNvGraphicFramePr>
              <a:graphicFrameLocks noChangeAspect="1"/>
            </p:cNvGraphicFramePr>
            <p:nvPr/>
          </p:nvGraphicFramePr>
          <p:xfrm>
            <a:off x="1231900" y="4705350"/>
            <a:ext cx="6680200" cy="1130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52" name="Equation" r:id="rId5" imgW="6665040" imgH="1115280" progId="Equation.3">
                    <p:embed/>
                  </p:oleObj>
                </mc:Choice>
                <mc:Fallback>
                  <p:oleObj name="Equation" r:id="rId5" imgW="6665040" imgH="1115280" progId="Equation.3">
                    <p:embed/>
                    <p:pic>
                      <p:nvPicPr>
                        <p:cNvPr id="0" name="Picture 3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1900" y="4705350"/>
                          <a:ext cx="6680200" cy="1130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Ordered </a:t>
            </a:r>
            <a:r>
              <a:rPr lang="en-US" dirty="0"/>
              <a:t>and Delivered </a:t>
            </a:r>
            <a:r>
              <a:rPr lang="en-US" dirty="0" smtClean="0"/>
              <a:t>Jointly – Frequency </a:t>
            </a:r>
            <a:r>
              <a:rPr lang="en-US" dirty="0"/>
              <a:t>Varies by Order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98500" y="2222500"/>
          <a:ext cx="7696200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9900"/>
                <a:gridCol w="1562100"/>
                <a:gridCol w="1562100"/>
                <a:gridCol w="1562100"/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Litepro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Heavypro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per year (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12,000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1,200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Order frequency (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∗)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11.47/year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5.74/year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2.29/year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Optimal order size (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∗)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Cycle inventory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Annual holding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$52,307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$10,461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$2,615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flow time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2.27 weeks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4.53 weeks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11.35 weeks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92975" y="5048250"/>
            <a:ext cx="1009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11-3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Ordered </a:t>
            </a:r>
            <a:r>
              <a:rPr lang="en-US" dirty="0"/>
              <a:t>and Delivered </a:t>
            </a:r>
            <a:r>
              <a:rPr lang="en-US" dirty="0" smtClean="0"/>
              <a:t>Jointly – Frequency </a:t>
            </a:r>
            <a:r>
              <a:rPr lang="en-US" dirty="0"/>
              <a:t>Varies by Order</a:t>
            </a:r>
          </a:p>
        </p:txBody>
      </p:sp>
      <p:sp>
        <p:nvSpPr>
          <p:cNvPr id="104239" name="Content Placeholder 2"/>
          <p:cNvSpPr>
            <a:spLocks noGrp="1"/>
          </p:cNvSpPr>
          <p:nvPr>
            <p:ph idx="1"/>
          </p:nvPr>
        </p:nvSpPr>
        <p:spPr>
          <a:xfrm>
            <a:off x="609600" y="1854200"/>
            <a:ext cx="4013200" cy="711200"/>
          </a:xfrm>
        </p:spPr>
        <p:txBody>
          <a:bodyPr/>
          <a:lstStyle/>
          <a:p>
            <a:pPr eaLnBrk="1" hangingPunct="1"/>
            <a:r>
              <a:rPr lang="en-US" smtClean="0"/>
              <a:t>Applying Step 4</a:t>
            </a:r>
          </a:p>
        </p:txBody>
      </p:sp>
      <p:graphicFrame>
        <p:nvGraphicFramePr>
          <p:cNvPr id="4" name="Object 809"/>
          <p:cNvGraphicFramePr>
            <a:graphicFrameLocks noChangeAspect="1"/>
          </p:cNvGraphicFramePr>
          <p:nvPr/>
        </p:nvGraphicFramePr>
        <p:xfrm>
          <a:off x="3956050" y="2638425"/>
          <a:ext cx="12319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68" name="Equation" r:id="rId3" imgW="1215720" imgH="283320" progId="Equation.3">
                  <p:embed/>
                </p:oleObj>
              </mc:Choice>
              <mc:Fallback>
                <p:oleObj name="Equation" r:id="rId3" imgW="1215720" imgH="283320" progId="Equation.3">
                  <p:embed/>
                  <p:pic>
                    <p:nvPicPr>
                      <p:cNvPr id="0" name="Picture 8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050" y="2638425"/>
                        <a:ext cx="12319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09600" y="3119438"/>
            <a:ext cx="7499350" cy="1755775"/>
            <a:chOff x="609600" y="3119122"/>
            <a:chExt cx="7499350" cy="1756409"/>
          </a:xfrm>
        </p:grpSpPr>
        <p:sp>
          <p:nvSpPr>
            <p:cNvPr id="104245" name="Content Placeholder 2"/>
            <p:cNvSpPr txBox="1">
              <a:spLocks/>
            </p:cNvSpPr>
            <p:nvPr/>
          </p:nvSpPr>
          <p:spPr bwMode="auto">
            <a:xfrm>
              <a:off x="609600" y="3119122"/>
              <a:ext cx="4025900" cy="71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3200"/>
                <a:t>Applying Step 5</a:t>
              </a:r>
            </a:p>
          </p:txBody>
        </p:sp>
        <p:grpSp>
          <p:nvGrpSpPr>
            <p:cNvPr id="104246" name="Group 5"/>
            <p:cNvGrpSpPr>
              <a:grpSpLocks/>
            </p:cNvGrpSpPr>
            <p:nvPr/>
          </p:nvGrpSpPr>
          <p:grpSpPr bwMode="auto">
            <a:xfrm>
              <a:off x="1612900" y="3903982"/>
              <a:ext cx="6496050" cy="971549"/>
              <a:chOff x="1612900" y="4025901"/>
              <a:chExt cx="6496050" cy="971549"/>
            </a:xfrm>
          </p:grpSpPr>
          <p:graphicFrame>
            <p:nvGraphicFramePr>
              <p:cNvPr id="104234" name="Object 810"/>
              <p:cNvGraphicFramePr>
                <a:graphicFrameLocks noChangeAspect="1"/>
              </p:cNvGraphicFramePr>
              <p:nvPr/>
            </p:nvGraphicFramePr>
            <p:xfrm>
              <a:off x="1612900" y="4025901"/>
              <a:ext cx="1854200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269" name="Equation" r:id="rId5" imgW="1846800" imgH="429480" progId="Equation.3">
                      <p:embed/>
                    </p:oleObj>
                  </mc:Choice>
                  <mc:Fallback>
                    <p:oleObj name="Equation" r:id="rId5" imgW="1846800" imgH="429480" progId="Equation.3">
                      <p:embed/>
                      <p:pic>
                        <p:nvPicPr>
                          <p:cNvPr id="0" name="Picture 8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12900" y="4025901"/>
                            <a:ext cx="1854200" cy="444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235" name="Object 811"/>
              <p:cNvGraphicFramePr>
                <a:graphicFrameLocks noChangeAspect="1"/>
              </p:cNvGraphicFramePr>
              <p:nvPr/>
            </p:nvGraphicFramePr>
            <p:xfrm>
              <a:off x="4921250" y="4025901"/>
              <a:ext cx="3187700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270" name="Equation" r:id="rId7" imgW="3172320" imgH="429480" progId="Equation.3">
                      <p:embed/>
                    </p:oleObj>
                  </mc:Choice>
                  <mc:Fallback>
                    <p:oleObj name="Equation" r:id="rId7" imgW="3172320" imgH="429480" progId="Equation.3">
                      <p:embed/>
                      <p:pic>
                        <p:nvPicPr>
                          <p:cNvPr id="0" name="Picture 8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1250" y="4025901"/>
                            <a:ext cx="3187700" cy="444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236" name="Object 812"/>
              <p:cNvGraphicFramePr>
                <a:graphicFrameLocks noChangeAspect="1"/>
              </p:cNvGraphicFramePr>
              <p:nvPr/>
            </p:nvGraphicFramePr>
            <p:xfrm>
              <a:off x="3041650" y="4552950"/>
              <a:ext cx="3175000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271" name="Equation" r:id="rId9" imgW="3163320" imgH="429480" progId="Equation.3">
                      <p:embed/>
                    </p:oleObj>
                  </mc:Choice>
                  <mc:Fallback>
                    <p:oleObj name="Equation" r:id="rId9" imgW="3163320" imgH="429480" progId="Equation.3">
                      <p:embed/>
                      <p:pic>
                        <p:nvPicPr>
                          <p:cNvPr id="0" name="Picture 8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41650" y="4552950"/>
                            <a:ext cx="3175000" cy="444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09600" y="5064125"/>
            <a:ext cx="7899400" cy="1114425"/>
            <a:chOff x="609600" y="5063491"/>
            <a:chExt cx="7899400" cy="1115059"/>
          </a:xfrm>
        </p:grpSpPr>
        <p:sp>
          <p:nvSpPr>
            <p:cNvPr id="104242" name="Content Placeholder 2"/>
            <p:cNvSpPr txBox="1">
              <a:spLocks/>
            </p:cNvSpPr>
            <p:nvPr/>
          </p:nvSpPr>
          <p:spPr bwMode="auto">
            <a:xfrm>
              <a:off x="609600" y="5063491"/>
              <a:ext cx="7899400" cy="596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600"/>
                </a:spcAft>
                <a:buSzPct val="150000"/>
                <a:buFont typeface="Arial" charset="0"/>
                <a:buNone/>
                <a:tabLst>
                  <a:tab pos="7708900" algn="r"/>
                </a:tabLst>
              </a:pPr>
              <a:r>
                <a:rPr lang="en-US" sz="2400"/>
                <a:t>Annual order cost	Total annual cost</a:t>
              </a:r>
            </a:p>
          </p:txBody>
        </p:sp>
        <p:grpSp>
          <p:nvGrpSpPr>
            <p:cNvPr id="104243" name="Group 12"/>
            <p:cNvGrpSpPr>
              <a:grpSpLocks/>
            </p:cNvGrpSpPr>
            <p:nvPr/>
          </p:nvGrpSpPr>
          <p:grpSpPr bwMode="auto">
            <a:xfrm>
              <a:off x="730250" y="5695950"/>
              <a:ext cx="6923021" cy="482600"/>
              <a:chOff x="730250" y="5695950"/>
              <a:chExt cx="6923021" cy="482600"/>
            </a:xfrm>
          </p:grpSpPr>
          <p:graphicFrame>
            <p:nvGraphicFramePr>
              <p:cNvPr id="104237" name="Object 813"/>
              <p:cNvGraphicFramePr>
                <a:graphicFrameLocks noChangeAspect="1"/>
              </p:cNvGraphicFramePr>
              <p:nvPr/>
            </p:nvGraphicFramePr>
            <p:xfrm>
              <a:off x="730250" y="5734050"/>
              <a:ext cx="4635500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272" name="Equation" r:id="rId11" imgW="4626000" imgH="429480" progId="Equation.3">
                      <p:embed/>
                    </p:oleObj>
                  </mc:Choice>
                  <mc:Fallback>
                    <p:oleObj name="Equation" r:id="rId11" imgW="4626000" imgH="429480" progId="Equation.3">
                      <p:embed/>
                      <p:pic>
                        <p:nvPicPr>
                          <p:cNvPr id="0" name="Picture 8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0250" y="5734050"/>
                            <a:ext cx="4635500" cy="444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4244" name="TextBox 11"/>
              <p:cNvSpPr txBox="1">
                <a:spLocks noChangeArrowheads="1"/>
              </p:cNvSpPr>
              <p:nvPr/>
            </p:nvSpPr>
            <p:spPr bwMode="auto">
              <a:xfrm>
                <a:off x="6184900" y="5695950"/>
                <a:ext cx="146837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$130,767</a:t>
                </a:r>
              </a:p>
            </p:txBody>
          </p:sp>
        </p:grp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2296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Economies of Scale to</a:t>
            </a:r>
            <a:br>
              <a:rPr lang="en-US"/>
            </a:br>
            <a:r>
              <a:rPr lang="en-US"/>
              <a:t>Exploit Quantity Discounts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89100"/>
            <a:ext cx="8229600" cy="4610100"/>
          </a:xfrm>
        </p:spPr>
        <p:txBody>
          <a:bodyPr/>
          <a:lstStyle/>
          <a:p>
            <a:pPr eaLnBrk="1" hangingPunct="1"/>
            <a:r>
              <a:rPr lang="en-US" i="1" smtClean="0"/>
              <a:t>Lot size-based discount – </a:t>
            </a:r>
            <a:r>
              <a:rPr lang="en-US" smtClean="0"/>
              <a:t>discounts based on quantity ordered in a single lot</a:t>
            </a:r>
          </a:p>
          <a:p>
            <a:pPr eaLnBrk="1" hangingPunct="1"/>
            <a:r>
              <a:rPr lang="en-US" i="1" smtClean="0"/>
              <a:t>Volume based discount</a:t>
            </a:r>
            <a:r>
              <a:rPr lang="en-US" smtClean="0"/>
              <a:t> –</a:t>
            </a:r>
            <a:r>
              <a:rPr lang="en-US" i="1" smtClean="0"/>
              <a:t> </a:t>
            </a:r>
            <a:r>
              <a:rPr lang="en-US" smtClean="0"/>
              <a:t>discount is based on total quantity purchased over a given period</a:t>
            </a:r>
          </a:p>
          <a:p>
            <a:pPr eaLnBrk="1" hangingPunct="1"/>
            <a:r>
              <a:rPr lang="en-US" smtClean="0"/>
              <a:t>Two common schemes</a:t>
            </a:r>
          </a:p>
          <a:p>
            <a:pPr lvl="1" eaLnBrk="1" hangingPunct="1"/>
            <a:r>
              <a:rPr lang="en-US" smtClean="0"/>
              <a:t>All-unit quantity discounts</a:t>
            </a:r>
          </a:p>
          <a:p>
            <a:pPr lvl="1" eaLnBrk="1" hangingPunct="1"/>
            <a:r>
              <a:rPr lang="en-US" smtClean="0"/>
              <a:t>Marginal unit quantity discount or multi-block tariffs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Quantity Discounts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16100"/>
            <a:ext cx="7727950" cy="4064000"/>
          </a:xfrm>
        </p:spPr>
        <p:txBody>
          <a:bodyPr/>
          <a:lstStyle/>
          <a:p>
            <a:pPr eaLnBrk="1" hangingPunct="1"/>
            <a:r>
              <a:rPr lang="en-US" sz="2800" smtClean="0"/>
              <a:t>Two basic questions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z="2400" smtClean="0"/>
              <a:t>What is the optimal purchasing decision for a buyer seeking to maximize profits? How does this decision affect the supply chain in terms of lot sizes, cycle inventories, and flow times?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z="2400" smtClean="0"/>
              <a:t>Under what conditions should a supplier offer quantity discounts? What are appropriate pricing schedules that a supplier seeking to maximize profits should offer?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17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153400" cy="1104900"/>
          </a:xfrm>
        </p:spPr>
        <p:txBody>
          <a:bodyPr/>
          <a:lstStyle/>
          <a:p>
            <a:pPr eaLnBrk="1" hangingPunct="1"/>
            <a:r>
              <a:rPr lang="en-US" smtClean="0"/>
              <a:t>All-Unit Quantity Discounts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77200" cy="4711700"/>
          </a:xfrm>
        </p:spPr>
        <p:txBody>
          <a:bodyPr/>
          <a:lstStyle/>
          <a:p>
            <a:pPr eaLnBrk="1" hangingPunct="1"/>
            <a:r>
              <a:rPr lang="en-US" sz="2800" smtClean="0"/>
              <a:t>Pricing schedule has specified quantity break points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aseline="-25000" smtClean="0"/>
              <a:t>0</a:t>
            </a:r>
            <a:r>
              <a:rPr lang="en-US" sz="2800" smtClean="0"/>
              <a:t>,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aseline="-25000" smtClean="0"/>
              <a:t>1</a:t>
            </a:r>
            <a:r>
              <a:rPr lang="en-US" sz="2800" smtClean="0"/>
              <a:t>, …,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smtClean="0"/>
              <a:t>, where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aseline="-25000" smtClean="0"/>
              <a:t>0</a:t>
            </a:r>
            <a:r>
              <a:rPr lang="en-US" sz="2800" smtClean="0"/>
              <a:t> = 0</a:t>
            </a:r>
          </a:p>
          <a:p>
            <a:pPr eaLnBrk="1" hangingPunct="1"/>
            <a:r>
              <a:rPr lang="en-US" sz="2800" smtClean="0"/>
              <a:t>If an order is placed that is at least as large as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 but smaller than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smtClean="0"/>
              <a:t>+1</a:t>
            </a:r>
            <a:r>
              <a:rPr lang="en-US" sz="2800" smtClean="0"/>
              <a:t>, then each unit has an average unit cost of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smtClean="0"/>
              <a:t>Unit cost generally decreases as the quantity increases, i.e.,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smtClean="0"/>
              <a:t>0</a:t>
            </a:r>
            <a:r>
              <a:rPr lang="en-US" sz="2800" smtClean="0"/>
              <a:t> &gt;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aseline="-25000" smtClean="0"/>
              <a:t>1</a:t>
            </a:r>
            <a:r>
              <a:rPr lang="en-US" sz="2800" smtClean="0"/>
              <a:t> &gt; … &gt;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/>
            <a:r>
              <a:rPr lang="en-US" sz="2800" smtClean="0"/>
              <a:t>Objective is to decide on a lot size that will minimize the sum of material, order, and holding costs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153400" cy="1104900"/>
          </a:xfrm>
        </p:spPr>
        <p:txBody>
          <a:bodyPr/>
          <a:lstStyle/>
          <a:p>
            <a:pPr eaLnBrk="1" hangingPunct="1"/>
            <a:r>
              <a:rPr lang="en-US" smtClean="0"/>
              <a:t>All-Unit Quantity Discounts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05600" y="5843588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11-3</a:t>
            </a:r>
          </a:p>
        </p:txBody>
      </p:sp>
      <p:pic>
        <p:nvPicPr>
          <p:cNvPr id="199683" name="Picture 5" descr="FG_11_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9088" y="1781175"/>
            <a:ext cx="5986462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5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153400" cy="1104900"/>
          </a:xfrm>
        </p:spPr>
        <p:txBody>
          <a:bodyPr/>
          <a:lstStyle/>
          <a:p>
            <a:pPr eaLnBrk="1" hangingPunct="1"/>
            <a:r>
              <a:rPr lang="en-US" smtClean="0"/>
              <a:t>All-Unit Quantity Discounts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5800"/>
            <a:ext cx="8077200" cy="10922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1:	</a:t>
            </a:r>
            <a:r>
              <a:rPr lang="en-US" sz="2800" smtClean="0"/>
              <a:t>Evaluate the optimal lot size for each price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,0 ≤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 ≤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smtClean="0"/>
              <a:t> as follows</a:t>
            </a:r>
          </a:p>
        </p:txBody>
      </p:sp>
      <p:graphicFrame>
        <p:nvGraphicFramePr>
          <p:cNvPr id="4" name="Object 159"/>
          <p:cNvGraphicFramePr>
            <a:graphicFrameLocks noChangeAspect="1"/>
          </p:cNvGraphicFramePr>
          <p:nvPr/>
        </p:nvGraphicFramePr>
        <p:xfrm>
          <a:off x="3829050" y="3238500"/>
          <a:ext cx="14859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62" name="Equation" r:id="rId3" imgW="1471680" imgH="950760" progId="Equation.3">
                  <p:embed/>
                </p:oleObj>
              </mc:Choice>
              <mc:Fallback>
                <p:oleObj name="Equation" r:id="rId3" imgW="1471680" imgH="950760" progId="Equation.3">
                  <p:embed/>
                  <p:pic>
                    <p:nvPicPr>
                      <p:cNvPr id="0" name="Picture 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0" y="3238500"/>
                        <a:ext cx="14859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8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153400" cy="1104900"/>
          </a:xfrm>
        </p:spPr>
        <p:txBody>
          <a:bodyPr/>
          <a:lstStyle/>
          <a:p>
            <a:pPr eaLnBrk="1" hangingPunct="1"/>
            <a:r>
              <a:rPr lang="en-US" smtClean="0"/>
              <a:t>All-Unit Quantity Discounts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08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2:	</a:t>
            </a:r>
            <a:r>
              <a:rPr lang="en-US" sz="2800" smtClean="0"/>
              <a:t>We next select the order quantity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smtClean="0"/>
              <a:t>*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 for each price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i="1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816100" y="2709863"/>
            <a:ext cx="2139950" cy="1354137"/>
            <a:chOff x="1816100" y="2709783"/>
            <a:chExt cx="2139950" cy="1354217"/>
          </a:xfrm>
        </p:grpSpPr>
        <p:graphicFrame>
          <p:nvGraphicFramePr>
            <p:cNvPr id="108280" name="Object 760"/>
            <p:cNvGraphicFramePr>
              <a:graphicFrameLocks noChangeAspect="1"/>
            </p:cNvGraphicFramePr>
            <p:nvPr/>
          </p:nvGraphicFramePr>
          <p:xfrm>
            <a:off x="2432050" y="2709783"/>
            <a:ext cx="15240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15" name="Equation" r:id="rId3" imgW="1508400" imgH="429480" progId="Equation.3">
                    <p:embed/>
                  </p:oleObj>
                </mc:Choice>
                <mc:Fallback>
                  <p:oleObj name="Equation" r:id="rId3" imgW="1508400" imgH="429480" progId="Equation.3">
                    <p:embed/>
                    <p:pic>
                      <p:nvPicPr>
                        <p:cNvPr id="0" name="Picture 7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2050" y="2709783"/>
                          <a:ext cx="15240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281" name="Object 761"/>
            <p:cNvGraphicFramePr>
              <a:graphicFrameLocks noChangeAspect="1"/>
            </p:cNvGraphicFramePr>
            <p:nvPr/>
          </p:nvGraphicFramePr>
          <p:xfrm>
            <a:off x="2432050" y="3128883"/>
            <a:ext cx="8255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16" name="Equation" r:id="rId5" imgW="813600" imgH="429480" progId="Equation.3">
                    <p:embed/>
                  </p:oleObj>
                </mc:Choice>
                <mc:Fallback>
                  <p:oleObj name="Equation" r:id="rId5" imgW="813600" imgH="429480" progId="Equation.3">
                    <p:embed/>
                    <p:pic>
                      <p:nvPicPr>
                        <p:cNvPr id="0" name="Picture 7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2050" y="3128883"/>
                          <a:ext cx="8255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282" name="Object 762"/>
            <p:cNvGraphicFramePr>
              <a:graphicFrameLocks noChangeAspect="1"/>
            </p:cNvGraphicFramePr>
            <p:nvPr/>
          </p:nvGraphicFramePr>
          <p:xfrm>
            <a:off x="2432050" y="3592433"/>
            <a:ext cx="9906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17" name="Equation" r:id="rId7" imgW="978120" imgH="429480" progId="Equation.3">
                    <p:embed/>
                  </p:oleObj>
                </mc:Choice>
                <mc:Fallback>
                  <p:oleObj name="Equation" r:id="rId7" imgW="978120" imgH="429480" progId="Equation.3">
                    <p:embed/>
                    <p:pic>
                      <p:nvPicPr>
                        <p:cNvPr id="0" name="Picture 7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2050" y="3592433"/>
                          <a:ext cx="9906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290" name="TextBox 7"/>
            <p:cNvSpPr txBox="1">
              <a:spLocks noChangeArrowheads="1"/>
            </p:cNvSpPr>
            <p:nvPr/>
          </p:nvSpPr>
          <p:spPr bwMode="auto">
            <a:xfrm>
              <a:off x="1816100" y="2709783"/>
              <a:ext cx="441347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400"/>
                <a:t>1.</a:t>
              </a:r>
            </a:p>
            <a:p>
              <a:pPr>
                <a:spcAft>
                  <a:spcPts val="600"/>
                </a:spcAft>
              </a:pPr>
              <a:r>
                <a:rPr lang="en-US" sz="2400"/>
                <a:t>2.</a:t>
              </a:r>
            </a:p>
            <a:p>
              <a:pPr>
                <a:spcAft>
                  <a:spcPts val="600"/>
                </a:spcAft>
              </a:pPr>
              <a:r>
                <a:rPr lang="en-US" sz="2400"/>
                <a:t>3.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50900" y="4419600"/>
            <a:ext cx="7683500" cy="1800225"/>
            <a:chOff x="850900" y="4419600"/>
            <a:chExt cx="7683500" cy="1800493"/>
          </a:xfrm>
        </p:grpSpPr>
        <p:sp>
          <p:nvSpPr>
            <p:cNvPr id="108289" name="TextBox 9"/>
            <p:cNvSpPr txBox="1">
              <a:spLocks noChangeArrowheads="1"/>
            </p:cNvSpPr>
            <p:nvPr/>
          </p:nvSpPr>
          <p:spPr bwMode="auto">
            <a:xfrm>
              <a:off x="850900" y="4419600"/>
              <a:ext cx="7683500" cy="1800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2400"/>
                <a:t>Case 3 can be ignored as it is considered for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aseline="-25000"/>
                <a:t>+1</a:t>
              </a:r>
            </a:p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2400"/>
                <a:t>For Case 1 if                   , then set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/>
                <a:t>*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/>
                <a:t> =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sz="2400" i="1">
                <a:latin typeface="Times New Roman" pitchFamily="18" charset="0"/>
                <a:cs typeface="Times New Roman" pitchFamily="18" charset="0"/>
              </a:endParaRPr>
            </a:p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2400"/>
                <a:t>If           , then a discount is not possible</a:t>
              </a:r>
            </a:p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2400"/>
                <a:t>Set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/>
                <a:t>*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/>
                <a:t>	=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/>
                <a:t> to qualify for the discounted price of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sz="2400"/>
            </a:p>
          </p:txBody>
        </p:sp>
        <p:graphicFrame>
          <p:nvGraphicFramePr>
            <p:cNvPr id="108283" name="Object 763"/>
            <p:cNvGraphicFramePr>
              <a:graphicFrameLocks noChangeAspect="1"/>
            </p:cNvGraphicFramePr>
            <p:nvPr/>
          </p:nvGraphicFramePr>
          <p:xfrm>
            <a:off x="3130550" y="4881483"/>
            <a:ext cx="15240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18" name="Equation" r:id="rId9" imgW="1508400" imgH="429480" progId="Equation.3">
                    <p:embed/>
                  </p:oleObj>
                </mc:Choice>
                <mc:Fallback>
                  <p:oleObj name="Equation" r:id="rId9" imgW="1508400" imgH="429480" progId="Equation.3">
                    <p:embed/>
                    <p:pic>
                      <p:nvPicPr>
                        <p:cNvPr id="0" name="Picture 7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0550" y="4881483"/>
                          <a:ext cx="15240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284" name="Object 764"/>
            <p:cNvGraphicFramePr>
              <a:graphicFrameLocks noChangeAspect="1"/>
            </p:cNvGraphicFramePr>
            <p:nvPr/>
          </p:nvGraphicFramePr>
          <p:xfrm>
            <a:off x="1562100" y="5325983"/>
            <a:ext cx="8255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19" name="Equation" r:id="rId10" imgW="813600" imgH="429480" progId="Equation.3">
                    <p:embed/>
                  </p:oleObj>
                </mc:Choice>
                <mc:Fallback>
                  <p:oleObj name="Equation" r:id="rId10" imgW="813600" imgH="429480" progId="Equation.3">
                    <p:embed/>
                    <p:pic>
                      <p:nvPicPr>
                        <p:cNvPr id="0" name="Picture 7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2100" y="5325983"/>
                          <a:ext cx="8255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0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153400" cy="1104900"/>
          </a:xfrm>
        </p:spPr>
        <p:txBody>
          <a:bodyPr/>
          <a:lstStyle/>
          <a:p>
            <a:pPr eaLnBrk="1" hangingPunct="1"/>
            <a:r>
              <a:rPr lang="en-US" smtClean="0"/>
              <a:t>All-Unit Quantity Discounts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5800"/>
            <a:ext cx="8077200" cy="10922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3:	</a:t>
            </a:r>
            <a:r>
              <a:rPr lang="en-US" sz="2800" smtClean="0"/>
              <a:t>Calculate the total annual cost of ordering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smtClean="0"/>
              <a:t>*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 units</a:t>
            </a:r>
          </a:p>
        </p:txBody>
      </p:sp>
      <p:graphicFrame>
        <p:nvGraphicFramePr>
          <p:cNvPr id="5" name="Object 156"/>
          <p:cNvGraphicFramePr>
            <a:graphicFrameLocks noChangeAspect="1"/>
          </p:cNvGraphicFramePr>
          <p:nvPr/>
        </p:nvGraphicFramePr>
        <p:xfrm>
          <a:off x="1441450" y="3194050"/>
          <a:ext cx="6261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07" name="Equation" r:id="rId3" imgW="6253560" imgH="969120" progId="Equation.3">
                  <p:embed/>
                </p:oleObj>
              </mc:Choice>
              <mc:Fallback>
                <p:oleObj name="Equation" r:id="rId3" imgW="6253560" imgH="969120" progId="Equation.3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3194050"/>
                        <a:ext cx="62611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2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153400" cy="1104900"/>
          </a:xfrm>
        </p:spPr>
        <p:txBody>
          <a:bodyPr/>
          <a:lstStyle/>
          <a:p>
            <a:pPr eaLnBrk="1" hangingPunct="1"/>
            <a:r>
              <a:rPr lang="en-US" smtClean="0"/>
              <a:t>All-Unit Quantity Discounts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55800"/>
            <a:ext cx="8077200" cy="7239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4:	</a:t>
            </a:r>
            <a:r>
              <a:rPr lang="en-US" sz="2800" smtClean="0"/>
              <a:t>Select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smtClean="0"/>
              <a:t>*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smtClean="0"/>
              <a:t> with the lowest total cost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TC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720850" y="3306763"/>
            <a:ext cx="5689600" cy="1665287"/>
            <a:chOff x="1441450" y="3180090"/>
            <a:chExt cx="5689600" cy="1664960"/>
          </a:xfrm>
        </p:grpSpPr>
        <p:graphicFrame>
          <p:nvGraphicFramePr>
            <p:cNvPr id="109723" name="Object 155"/>
            <p:cNvGraphicFramePr>
              <a:graphicFrameLocks noChangeAspect="1"/>
            </p:cNvGraphicFramePr>
            <p:nvPr/>
          </p:nvGraphicFramePr>
          <p:xfrm>
            <a:off x="2012950" y="3892550"/>
            <a:ext cx="5118100" cy="952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730" name="Equation" r:id="rId3" imgW="5101560" imgH="941400" progId="Equation.3">
                    <p:embed/>
                  </p:oleObj>
                </mc:Choice>
                <mc:Fallback>
                  <p:oleObj name="Equation" r:id="rId3" imgW="5101560" imgH="941400" progId="Equation.3">
                    <p:embed/>
                    <p:pic>
                      <p:nvPicPr>
                        <p:cNvPr id="0" name="Picture 1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2950" y="3892550"/>
                          <a:ext cx="5118100" cy="952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9727" name="TextBox 1"/>
            <p:cNvSpPr txBox="1">
              <a:spLocks noChangeArrowheads="1"/>
            </p:cNvSpPr>
            <p:nvPr/>
          </p:nvSpPr>
          <p:spPr bwMode="auto">
            <a:xfrm>
              <a:off x="1441450" y="3180090"/>
              <a:ext cx="245451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457200" indent="-457200">
                <a:buSzPct val="150000"/>
                <a:buFont typeface="Arial" charset="0"/>
                <a:buChar char="•"/>
              </a:pPr>
              <a:r>
                <a:rPr lang="en-US" sz="2800"/>
                <a:t>Cutoff price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All-Unit Quantity </a:t>
            </a:r>
            <a:r>
              <a:rPr lang="en-US" dirty="0" smtClean="0"/>
              <a:t>Discount </a:t>
            </a:r>
            <a:r>
              <a:rPr lang="en-US" dirty="0"/>
              <a:t>Example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08200" y="1981200"/>
          <a:ext cx="4927600" cy="1482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800"/>
                <a:gridCol w="2463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Order Quantity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Unit Price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0–4,999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$3.00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5,000–9,999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$2.96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 or more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$2.92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44700" y="4025900"/>
            <a:ext cx="5497513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/>
              <a:t>0</a:t>
            </a:r>
            <a:r>
              <a:rPr lang="en-US" sz="2400"/>
              <a:t> = 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/>
              <a:t>1</a:t>
            </a:r>
            <a:r>
              <a:rPr lang="en-US" sz="2400"/>
              <a:t> = 5,000,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/>
              <a:t>2</a:t>
            </a:r>
            <a:r>
              <a:rPr lang="en-US" sz="2400"/>
              <a:t> = 10,000 </a:t>
            </a:r>
          </a:p>
          <a:p>
            <a:pPr>
              <a:spcAft>
                <a:spcPts val="600"/>
              </a:spcAf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/>
              <a:t>0</a:t>
            </a:r>
            <a:r>
              <a:rPr lang="en-US" sz="2400"/>
              <a:t> = $3.00,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/>
              <a:t>1</a:t>
            </a:r>
            <a:r>
              <a:rPr lang="en-US" sz="2400"/>
              <a:t> = $2.96,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/>
              <a:t>2</a:t>
            </a:r>
            <a:r>
              <a:rPr lang="en-US" sz="2400"/>
              <a:t> = $2.92</a:t>
            </a:r>
          </a:p>
          <a:p>
            <a:pPr>
              <a:spcAft>
                <a:spcPts val="600"/>
              </a:spcAf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/>
              <a:t> =</a:t>
            </a:r>
            <a:r>
              <a:rPr lang="en-US" sz="2400"/>
              <a:t> 120,000/year,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/>
              <a:t> =</a:t>
            </a:r>
            <a:r>
              <a:rPr lang="en-US" sz="2400"/>
              <a:t> $100/lot,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/>
              <a:t> =</a:t>
            </a:r>
            <a:r>
              <a:rPr lang="en-US" sz="2400"/>
              <a:t> 0.2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All-Unit Quantity Discount Example</a:t>
            </a:r>
          </a:p>
        </p:txBody>
      </p:sp>
      <p:sp>
        <p:nvSpPr>
          <p:cNvPr id="11088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438400" cy="6985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mtClean="0"/>
              <a:t>Step 1</a:t>
            </a:r>
          </a:p>
        </p:txBody>
      </p:sp>
      <p:graphicFrame>
        <p:nvGraphicFramePr>
          <p:cNvPr id="4" name="Object 289"/>
          <p:cNvGraphicFramePr>
            <a:graphicFrameLocks noChangeAspect="1"/>
          </p:cNvGraphicFramePr>
          <p:nvPr/>
        </p:nvGraphicFramePr>
        <p:xfrm>
          <a:off x="590550" y="2438400"/>
          <a:ext cx="79629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95" name="Equation" r:id="rId3" imgW="7954200" imgH="950760" progId="Equation.3">
                  <p:embed/>
                </p:oleObj>
              </mc:Choice>
              <mc:Fallback>
                <p:oleObj name="Equation" r:id="rId3" imgW="7954200" imgH="950760" progId="Equation.3">
                  <p:embed/>
                  <p:pic>
                    <p:nvPicPr>
                      <p:cNvPr id="0" name="Picture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2438400"/>
                        <a:ext cx="79629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57200" y="3784600"/>
            <a:ext cx="6916738" cy="2165350"/>
            <a:chOff x="457200" y="3886201"/>
            <a:chExt cx="6916988" cy="2165349"/>
          </a:xfrm>
        </p:grpSpPr>
        <p:sp>
          <p:nvSpPr>
            <p:cNvPr id="110886" name="Content Placeholder 2"/>
            <p:cNvSpPr txBox="1">
              <a:spLocks/>
            </p:cNvSpPr>
            <p:nvPr/>
          </p:nvSpPr>
          <p:spPr bwMode="auto">
            <a:xfrm>
              <a:off x="457200" y="3886201"/>
              <a:ext cx="2438400" cy="69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3200"/>
                <a:t>Step 2</a:t>
              </a:r>
            </a:p>
          </p:txBody>
        </p:sp>
        <p:sp>
          <p:nvSpPr>
            <p:cNvPr id="110887" name="TextBox 5"/>
            <p:cNvSpPr txBox="1">
              <a:spLocks noChangeArrowheads="1"/>
            </p:cNvSpPr>
            <p:nvPr/>
          </p:nvSpPr>
          <p:spPr bwMode="auto">
            <a:xfrm>
              <a:off x="1092200" y="4667677"/>
              <a:ext cx="62819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Ignore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i="1"/>
                <a:t> = </a:t>
              </a:r>
              <a:r>
                <a:rPr lang="en-US" sz="2400"/>
                <a:t>0 because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aseline="-25000"/>
                <a:t>0</a:t>
              </a:r>
              <a:r>
                <a:rPr lang="en-US" sz="2400"/>
                <a:t> = 6,324 &gt;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aseline="-25000"/>
                <a:t>1</a:t>
              </a:r>
              <a:r>
                <a:rPr lang="en-US" sz="2400"/>
                <a:t> = 5,000</a:t>
              </a:r>
            </a:p>
            <a:p>
              <a:r>
                <a:rPr lang="en-US" sz="2400"/>
                <a:t>For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i="1"/>
                <a:t> = </a:t>
              </a:r>
              <a:r>
                <a:rPr lang="en-US" sz="2400"/>
                <a:t>1, 2</a:t>
              </a:r>
            </a:p>
          </p:txBody>
        </p:sp>
        <p:graphicFrame>
          <p:nvGraphicFramePr>
            <p:cNvPr id="110882" name="Object 290"/>
            <p:cNvGraphicFramePr>
              <a:graphicFrameLocks noChangeAspect="1"/>
            </p:cNvGraphicFramePr>
            <p:nvPr/>
          </p:nvGraphicFramePr>
          <p:xfrm>
            <a:off x="2387600" y="5581650"/>
            <a:ext cx="43688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896" name="Equation" r:id="rId5" imgW="4361040" imgH="456840" progId="Equation.3">
                    <p:embed/>
                  </p:oleObj>
                </mc:Choice>
                <mc:Fallback>
                  <p:oleObj name="Equation" r:id="rId5" imgW="4361040" imgH="456840" progId="Equation.3">
                    <p:embed/>
                    <p:pic>
                      <p:nvPicPr>
                        <p:cNvPr id="0" name="Picture 2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7600" y="5581650"/>
                          <a:ext cx="43688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All-Unit Quantity Discount Example</a:t>
            </a:r>
          </a:p>
        </p:txBody>
      </p:sp>
      <p:sp>
        <p:nvSpPr>
          <p:cNvPr id="11395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438400" cy="6985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mtClean="0"/>
              <a:t>Step 3</a:t>
            </a:r>
          </a:p>
        </p:txBody>
      </p:sp>
      <p:graphicFrame>
        <p:nvGraphicFramePr>
          <p:cNvPr id="4" name="Object 287"/>
          <p:cNvGraphicFramePr>
            <a:graphicFrameLocks noChangeAspect="1"/>
          </p:cNvGraphicFramePr>
          <p:nvPr/>
        </p:nvGraphicFramePr>
        <p:xfrm>
          <a:off x="742950" y="2432050"/>
          <a:ext cx="7658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65" name="Equation" r:id="rId3" imgW="7643160" imgH="969120" progId="Equation.3">
                  <p:embed/>
                </p:oleObj>
              </mc:Choice>
              <mc:Fallback>
                <p:oleObj name="Equation" r:id="rId3" imgW="7643160" imgH="969120" progId="Equation.3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2432050"/>
                        <a:ext cx="76581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028700" y="3873500"/>
            <a:ext cx="7943850" cy="1193800"/>
            <a:chOff x="457200" y="3784601"/>
            <a:chExt cx="7943850" cy="1193800"/>
          </a:xfrm>
        </p:grpSpPr>
        <p:sp>
          <p:nvSpPr>
            <p:cNvPr id="113956" name="Content Placeholder 2"/>
            <p:cNvSpPr txBox="1">
              <a:spLocks/>
            </p:cNvSpPr>
            <p:nvPr/>
          </p:nvSpPr>
          <p:spPr bwMode="auto">
            <a:xfrm>
              <a:off x="457200" y="3784601"/>
              <a:ext cx="7943850" cy="119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2400"/>
                <a:t>Lowest total cost is for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i </a:t>
              </a:r>
              <a:r>
                <a:rPr lang="en-US" sz="2400"/>
                <a:t>= 2</a:t>
              </a:r>
            </a:p>
            <a:p>
              <a:pPr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2400"/>
                <a:t>Order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2400"/>
                <a:t>                 bottles per lot at $2.92 per bottle</a:t>
              </a:r>
            </a:p>
          </p:txBody>
        </p:sp>
        <p:graphicFrame>
          <p:nvGraphicFramePr>
            <p:cNvPr id="113952" name="Object 288"/>
            <p:cNvGraphicFramePr>
              <a:graphicFrameLocks noChangeAspect="1"/>
            </p:cNvGraphicFramePr>
            <p:nvPr/>
          </p:nvGraphicFramePr>
          <p:xfrm>
            <a:off x="1401228" y="4235452"/>
            <a:ext cx="15621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66" name="Equation" r:id="rId5" imgW="1554120" imgH="456840" progId="Equation.3">
                    <p:embed/>
                  </p:oleObj>
                </mc:Choice>
                <mc:Fallback>
                  <p:oleObj name="Equation" r:id="rId5" imgW="1554120" imgH="456840" progId="Equation.3">
                    <p:embed/>
                    <p:pic>
                      <p:nvPicPr>
                        <p:cNvPr id="0" name="Picture 2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1228" y="4235452"/>
                          <a:ext cx="15621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Discounts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08900" cy="278130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i="1" dirty="0"/>
              <a:t>M</a:t>
            </a:r>
            <a:r>
              <a:rPr lang="en-US" i="1" dirty="0" smtClean="0"/>
              <a:t>ulti</a:t>
            </a:r>
            <a:r>
              <a:rPr lang="en-US" i="1" dirty="0"/>
              <a:t>-block </a:t>
            </a:r>
            <a:r>
              <a:rPr lang="en-US" i="1" dirty="0" smtClean="0"/>
              <a:t>tariffs – </a:t>
            </a:r>
            <a:r>
              <a:rPr lang="en-US" dirty="0" smtClean="0"/>
              <a:t>the </a:t>
            </a:r>
            <a:r>
              <a:rPr lang="en-US" i="1" dirty="0"/>
              <a:t>marginal cost </a:t>
            </a:r>
            <a:r>
              <a:rPr lang="en-US" dirty="0"/>
              <a:t>of a unit that decreases at a </a:t>
            </a:r>
            <a:r>
              <a:rPr lang="en-US" dirty="0" smtClean="0"/>
              <a:t>breakpoint</a:t>
            </a:r>
          </a:p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endParaRPr lang="en-US" dirty="0" smtClean="0"/>
          </a:p>
          <a:p>
            <a:pPr marL="72390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For </a:t>
            </a:r>
            <a:r>
              <a:rPr lang="en-US" sz="2400" dirty="0"/>
              <a:t>each value </a:t>
            </a:r>
            <a:r>
              <a:rPr lang="en-US" sz="2400" dirty="0" smtClean="0"/>
              <a:t>of </a:t>
            </a:r>
            <a:r>
              <a:rPr lang="en-US" sz="2400" i="1" dirty="0" err="1">
                <a:latin typeface="Times New Roman"/>
                <a:cs typeface="Times New Roman"/>
              </a:rPr>
              <a:t>i</a:t>
            </a:r>
            <a:r>
              <a:rPr lang="en-US" sz="2400" dirty="0"/>
              <a:t>, </a:t>
            </a:r>
            <a:r>
              <a:rPr lang="en-US" sz="2400" dirty="0" smtClean="0"/>
              <a:t>0</a:t>
            </a:r>
            <a:r>
              <a:rPr lang="en-US" sz="2400" dirty="0"/>
              <a:t> </a:t>
            </a:r>
            <a:r>
              <a:rPr lang="en-US" sz="2400" dirty="0" smtClean="0"/>
              <a:t>≤ </a:t>
            </a:r>
            <a:r>
              <a:rPr lang="en-US" sz="2400" i="1" dirty="0">
                <a:latin typeface="Times New Roman"/>
                <a:cs typeface="Times New Roman"/>
              </a:rPr>
              <a:t>i</a:t>
            </a:r>
            <a:r>
              <a:rPr lang="en-US" sz="2400" dirty="0" smtClean="0"/>
              <a:t> ≤ </a:t>
            </a:r>
            <a:r>
              <a:rPr lang="en-US" sz="2400" i="1" dirty="0" smtClean="0">
                <a:latin typeface="Times New Roman"/>
                <a:cs typeface="Times New Roman"/>
              </a:rPr>
              <a:t>r</a:t>
            </a:r>
            <a:r>
              <a:rPr lang="en-US" sz="2400" dirty="0"/>
              <a:t>, </a:t>
            </a:r>
            <a:r>
              <a:rPr lang="en-US" sz="2400" dirty="0" smtClean="0"/>
              <a:t>let </a:t>
            </a:r>
            <a:r>
              <a:rPr lang="en-US" sz="2400" i="1" dirty="0" smtClean="0">
                <a:latin typeface="Times New Roman"/>
                <a:cs typeface="Times New Roman"/>
              </a:rPr>
              <a:t>V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be </a:t>
            </a:r>
            <a:r>
              <a:rPr lang="en-US" sz="2400" dirty="0"/>
              <a:t>the cost of ordering </a:t>
            </a:r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units</a:t>
            </a:r>
            <a:endParaRPr lang="en-US" sz="2400" dirty="0"/>
          </a:p>
        </p:txBody>
      </p:sp>
      <p:graphicFrame>
        <p:nvGraphicFramePr>
          <p:cNvPr id="5" name="Object 142"/>
          <p:cNvGraphicFramePr>
            <a:graphicFrameLocks noChangeAspect="1"/>
          </p:cNvGraphicFramePr>
          <p:nvPr/>
        </p:nvGraphicFramePr>
        <p:xfrm>
          <a:off x="1682750" y="4387850"/>
          <a:ext cx="5778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37" name="Equation" r:id="rId3" imgW="5769000" imgH="429480" progId="Equation.3">
                  <p:embed/>
                </p:oleObj>
              </mc:Choice>
              <mc:Fallback>
                <p:oleObj name="Equation" r:id="rId3" imgW="5769000" imgH="429480" progId="Equation.3">
                  <p:embed/>
                  <p:pic>
                    <p:nvPicPr>
                      <p:cNvPr id="0" name="Picture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4387850"/>
                        <a:ext cx="57785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Discounts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705600" y="5843588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11-4</a:t>
            </a:r>
          </a:p>
        </p:txBody>
      </p:sp>
      <p:pic>
        <p:nvPicPr>
          <p:cNvPr id="208899" name="Picture 5" descr="FG_11_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88" y="1782763"/>
            <a:ext cx="57531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Discounts</a:t>
            </a:r>
          </a:p>
        </p:txBody>
      </p:sp>
      <p:sp>
        <p:nvSpPr>
          <p:cNvPr id="117413" name="Content Placeholder 2"/>
          <p:cNvSpPr>
            <a:spLocks noGrp="1"/>
          </p:cNvSpPr>
          <p:nvPr>
            <p:ph idx="1"/>
          </p:nvPr>
        </p:nvSpPr>
        <p:spPr>
          <a:xfrm>
            <a:off x="812800" y="1651000"/>
            <a:ext cx="6883400" cy="5842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Material cost of each order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smtClean="0"/>
              <a:t> </a:t>
            </a:r>
            <a:r>
              <a:rPr lang="en-US" sz="2400" smtClean="0"/>
              <a:t>is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mtClean="0"/>
              <a:t> +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smtClean="0"/>
              <a:t> –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graphicFrame>
        <p:nvGraphicFramePr>
          <p:cNvPr id="4" name="Object 671"/>
          <p:cNvGraphicFramePr>
            <a:graphicFrameLocks noChangeAspect="1"/>
          </p:cNvGraphicFramePr>
          <p:nvPr/>
        </p:nvGraphicFramePr>
        <p:xfrm>
          <a:off x="1835150" y="2392363"/>
          <a:ext cx="34925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42" name="Equation" r:id="rId3" imgW="3483360" imgH="886680" progId="Equation.3">
                  <p:embed/>
                </p:oleObj>
              </mc:Choice>
              <mc:Fallback>
                <p:oleObj name="Equation" r:id="rId3" imgW="3483360" imgH="886680" progId="Equation.3">
                  <p:embed/>
                  <p:pic>
                    <p:nvPicPr>
                      <p:cNvPr id="0" name="Picture 6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392363"/>
                        <a:ext cx="34925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72"/>
          <p:cNvGraphicFramePr>
            <a:graphicFrameLocks noChangeAspect="1"/>
          </p:cNvGraphicFramePr>
          <p:nvPr/>
        </p:nvGraphicFramePr>
        <p:xfrm>
          <a:off x="1574800" y="3309938"/>
          <a:ext cx="5562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43" name="Equation" r:id="rId5" imgW="5549400" imgH="511920" progId="Equation.3">
                  <p:embed/>
                </p:oleObj>
              </mc:Choice>
              <mc:Fallback>
                <p:oleObj name="Equation" r:id="rId5" imgW="5549400" imgH="511920" progId="Equation.3">
                  <p:embed/>
                  <p:pic>
                    <p:nvPicPr>
                      <p:cNvPr id="0" name="Picture 6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00" y="3309938"/>
                        <a:ext cx="55626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73"/>
          <p:cNvGraphicFramePr>
            <a:graphicFrameLocks noChangeAspect="1"/>
          </p:cNvGraphicFramePr>
          <p:nvPr/>
        </p:nvGraphicFramePr>
        <p:xfrm>
          <a:off x="1320800" y="3848100"/>
          <a:ext cx="5511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44" name="Equation" r:id="rId7" imgW="5503680" imgH="822600" progId="Equation.3">
                  <p:embed/>
                </p:oleObj>
              </mc:Choice>
              <mc:Fallback>
                <p:oleObj name="Equation" r:id="rId7" imgW="5503680" imgH="822600" progId="Equation.3">
                  <p:embed/>
                  <p:pic>
                    <p:nvPicPr>
                      <p:cNvPr id="0" name="Picture 6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3848100"/>
                        <a:ext cx="5511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816100" y="4787900"/>
            <a:ext cx="6324600" cy="1701800"/>
            <a:chOff x="584201" y="4635500"/>
            <a:chExt cx="6324599" cy="1701800"/>
          </a:xfrm>
        </p:grpSpPr>
        <p:graphicFrame>
          <p:nvGraphicFramePr>
            <p:cNvPr id="117410" name="Object 674"/>
            <p:cNvGraphicFramePr>
              <a:graphicFrameLocks noChangeAspect="1"/>
            </p:cNvGraphicFramePr>
            <p:nvPr/>
          </p:nvGraphicFramePr>
          <p:xfrm>
            <a:off x="3073400" y="4635500"/>
            <a:ext cx="3835400" cy="90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7445" name="Equation" r:id="rId9" imgW="3821400" imgH="886680" progId="Equation.3">
                    <p:embed/>
                  </p:oleObj>
                </mc:Choice>
                <mc:Fallback>
                  <p:oleObj name="Equation" r:id="rId9" imgW="3821400" imgH="886680" progId="Equation.3">
                    <p:embed/>
                    <p:pic>
                      <p:nvPicPr>
                        <p:cNvPr id="0" name="Picture 6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3400" y="4635500"/>
                          <a:ext cx="3835400" cy="901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411" name="Object 675"/>
            <p:cNvGraphicFramePr>
              <a:graphicFrameLocks noChangeAspect="1"/>
            </p:cNvGraphicFramePr>
            <p:nvPr/>
          </p:nvGraphicFramePr>
          <p:xfrm>
            <a:off x="3308350" y="5499100"/>
            <a:ext cx="24765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7446" name="Equation" r:id="rId11" imgW="2468520" imgH="822600" progId="Equation.3">
                    <p:embed/>
                  </p:oleObj>
                </mc:Choice>
                <mc:Fallback>
                  <p:oleObj name="Equation" r:id="rId11" imgW="2468520" imgH="822600" progId="Equation.3">
                    <p:embed/>
                    <p:pic>
                      <p:nvPicPr>
                        <p:cNvPr id="0" name="Picture 6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8350" y="5499100"/>
                          <a:ext cx="2476500" cy="838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7415" name="TextBox 9"/>
            <p:cNvSpPr txBox="1">
              <a:spLocks noChangeArrowheads="1"/>
            </p:cNvSpPr>
            <p:nvPr/>
          </p:nvSpPr>
          <p:spPr bwMode="auto">
            <a:xfrm>
              <a:off x="584201" y="4813300"/>
              <a:ext cx="24764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Total annual cost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Discounts</a:t>
            </a:r>
          </a:p>
        </p:txBody>
      </p:sp>
      <p:sp>
        <p:nvSpPr>
          <p:cNvPr id="117898" name="Content Placeholder 2"/>
          <p:cNvSpPr>
            <a:spLocks noGrp="1"/>
          </p:cNvSpPr>
          <p:nvPr>
            <p:ph idx="1"/>
          </p:nvPr>
        </p:nvSpPr>
        <p:spPr>
          <a:xfrm>
            <a:off x="762000" y="1854200"/>
            <a:ext cx="7708900" cy="11811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1:</a:t>
            </a:r>
            <a:r>
              <a:rPr lang="en-US" sz="2800" smtClean="0"/>
              <a:t>	Evaluate the optimal lot size for each price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graphicFrame>
        <p:nvGraphicFramePr>
          <p:cNvPr id="4" name="Object 136"/>
          <p:cNvGraphicFramePr>
            <a:graphicFrameLocks noChangeAspect="1"/>
          </p:cNvGraphicFramePr>
          <p:nvPr/>
        </p:nvGraphicFramePr>
        <p:xfrm>
          <a:off x="1441450" y="3187700"/>
          <a:ext cx="62611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03" name="Equation" r:id="rId3" imgW="6253560" imgH="978120" progId="Equation.3">
                  <p:embed/>
                </p:oleObj>
              </mc:Choice>
              <mc:Fallback>
                <p:oleObj name="Equation" r:id="rId3" imgW="6253560" imgH="978120" progId="Equation.3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3187700"/>
                        <a:ext cx="62611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Discounts</a:t>
            </a:r>
          </a:p>
        </p:txBody>
      </p:sp>
      <p:sp>
        <p:nvSpPr>
          <p:cNvPr id="119181" name="Content Placeholder 2"/>
          <p:cNvSpPr>
            <a:spLocks noGrp="1"/>
          </p:cNvSpPr>
          <p:nvPr>
            <p:ph idx="1"/>
          </p:nvPr>
        </p:nvSpPr>
        <p:spPr>
          <a:xfrm>
            <a:off x="762000" y="1854200"/>
            <a:ext cx="7708900" cy="11811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2:</a:t>
            </a:r>
            <a:r>
              <a:rPr lang="en-US" sz="2800" smtClean="0"/>
              <a:t>	Select the order quantity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800" smtClean="0"/>
              <a:t> for each price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155825" y="3016250"/>
            <a:ext cx="4391025" cy="1358900"/>
            <a:chOff x="2155803" y="3016251"/>
            <a:chExt cx="4391047" cy="1358899"/>
          </a:xfrm>
        </p:grpSpPr>
        <p:graphicFrame>
          <p:nvGraphicFramePr>
            <p:cNvPr id="119177" name="Object 393"/>
            <p:cNvGraphicFramePr>
              <a:graphicFrameLocks noChangeAspect="1"/>
            </p:cNvGraphicFramePr>
            <p:nvPr/>
          </p:nvGraphicFramePr>
          <p:xfrm>
            <a:off x="2597150" y="3041650"/>
            <a:ext cx="39497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198" name="Equation" r:id="rId3" imgW="3940560" imgH="456840" progId="Equation.3">
                    <p:embed/>
                  </p:oleObj>
                </mc:Choice>
                <mc:Fallback>
                  <p:oleObj name="Equation" r:id="rId3" imgW="3940560" imgH="456840" progId="Equation.3">
                    <p:embed/>
                    <p:pic>
                      <p:nvPicPr>
                        <p:cNvPr id="0" name="Picture 3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7150" y="3041650"/>
                          <a:ext cx="39497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178" name="Object 394"/>
            <p:cNvGraphicFramePr>
              <a:graphicFrameLocks noChangeAspect="1"/>
            </p:cNvGraphicFramePr>
            <p:nvPr/>
          </p:nvGraphicFramePr>
          <p:xfrm>
            <a:off x="2597150" y="3467100"/>
            <a:ext cx="32004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199" name="Equation" r:id="rId5" imgW="3190680" imgH="456840" progId="Equation.3">
                    <p:embed/>
                  </p:oleObj>
                </mc:Choice>
                <mc:Fallback>
                  <p:oleObj name="Equation" r:id="rId5" imgW="3190680" imgH="456840" progId="Equation.3">
                    <p:embed/>
                    <p:pic>
                      <p:nvPicPr>
                        <p:cNvPr id="0" name="Picture 3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7150" y="3467100"/>
                          <a:ext cx="32004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179" name="Object 395"/>
            <p:cNvGraphicFramePr>
              <a:graphicFrameLocks noChangeAspect="1"/>
            </p:cNvGraphicFramePr>
            <p:nvPr/>
          </p:nvGraphicFramePr>
          <p:xfrm>
            <a:off x="2597150" y="3905250"/>
            <a:ext cx="3517900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200" name="Equation" r:id="rId7" imgW="3501360" imgH="456840" progId="Equation.3">
                    <p:embed/>
                  </p:oleObj>
                </mc:Choice>
                <mc:Fallback>
                  <p:oleObj name="Equation" r:id="rId7" imgW="3501360" imgH="456840" progId="Equation.3">
                    <p:embed/>
                    <p:pic>
                      <p:nvPicPr>
                        <p:cNvPr id="0" name="Picture 3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7150" y="3905250"/>
                          <a:ext cx="3517900" cy="469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9183" name="TextBox 8"/>
            <p:cNvSpPr txBox="1">
              <a:spLocks noChangeArrowheads="1"/>
            </p:cNvSpPr>
            <p:nvPr/>
          </p:nvSpPr>
          <p:spPr bwMode="auto">
            <a:xfrm>
              <a:off x="2155803" y="3016251"/>
              <a:ext cx="441347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400"/>
                <a:t>1.</a:t>
              </a:r>
            </a:p>
            <a:p>
              <a:pPr>
                <a:spcAft>
                  <a:spcPts val="600"/>
                </a:spcAft>
              </a:pPr>
              <a:r>
                <a:rPr lang="en-US" sz="2400"/>
                <a:t>2.</a:t>
              </a:r>
            </a:p>
            <a:p>
              <a:pPr>
                <a:spcAft>
                  <a:spcPts val="600"/>
                </a:spcAft>
              </a:pPr>
              <a:r>
                <a:rPr lang="en-US" sz="2400"/>
                <a:t>3.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Discounts</a:t>
            </a:r>
          </a:p>
        </p:txBody>
      </p:sp>
      <p:sp>
        <p:nvSpPr>
          <p:cNvPr id="119945" name="Content Placeholder 2"/>
          <p:cNvSpPr>
            <a:spLocks noGrp="1"/>
          </p:cNvSpPr>
          <p:nvPr>
            <p:ph idx="1"/>
          </p:nvPr>
        </p:nvSpPr>
        <p:spPr>
          <a:xfrm>
            <a:off x="762000" y="1854200"/>
            <a:ext cx="7708900" cy="1181100"/>
          </a:xfrm>
        </p:spPr>
        <p:txBody>
          <a:bodyPr/>
          <a:lstStyle/>
          <a:p>
            <a:pPr marL="1346200" indent="-1346200" eaLnBrk="1" hangingPunct="1">
              <a:buFont typeface="Arial" charset="0"/>
              <a:buNone/>
            </a:pPr>
            <a:r>
              <a:rPr lang="en-US" sz="2800" b="1" smtClean="0"/>
              <a:t>Step 3:</a:t>
            </a:r>
            <a:r>
              <a:rPr lang="en-US" sz="2800" smtClean="0"/>
              <a:t>	Calculate the total annual cost of ordering 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US" sz="2800" i="1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135"/>
          <p:cNvGraphicFramePr>
            <a:graphicFrameLocks noChangeAspect="1"/>
          </p:cNvGraphicFramePr>
          <p:nvPr/>
        </p:nvGraphicFramePr>
        <p:xfrm>
          <a:off x="939800" y="3200400"/>
          <a:ext cx="72644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50" name="Equation" r:id="rId3" imgW="7250040" imgH="969120" progId="Equation.3">
                  <p:embed/>
                </p:oleObj>
              </mc:Choice>
              <mc:Fallback>
                <p:oleObj name="Equation" r:id="rId3" imgW="7250040" imgH="969120" progId="Equation.3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3200400"/>
                        <a:ext cx="72644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762000" y="4648200"/>
            <a:ext cx="77089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346200" indent="-1346200">
              <a:spcAft>
                <a:spcPts val="600"/>
              </a:spcAft>
              <a:buSzPct val="150000"/>
              <a:buFont typeface="Arial" charset="0"/>
              <a:buNone/>
            </a:pPr>
            <a:r>
              <a:rPr lang="en-US" sz="2800" b="1"/>
              <a:t>Step 4:</a:t>
            </a:r>
            <a:r>
              <a:rPr lang="en-US" sz="2800"/>
              <a:t>	Select the order size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800">
                <a:cs typeface="Times New Roman" pitchFamily="18" charset="0"/>
              </a:rPr>
              <a:t> with the lowest total cost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 TC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</a:t>
            </a:r>
            <a:r>
              <a:rPr lang="en-US" dirty="0" smtClean="0"/>
              <a:t>Discount Example</a:t>
            </a:r>
            <a:endParaRPr lang="en-US" dirty="0"/>
          </a:p>
        </p:txBody>
      </p:sp>
      <p:sp>
        <p:nvSpPr>
          <p:cNvPr id="214018" name="Content Placeholder 2"/>
          <p:cNvSpPr>
            <a:spLocks noGrp="1"/>
          </p:cNvSpPr>
          <p:nvPr>
            <p:ph idx="1"/>
          </p:nvPr>
        </p:nvSpPr>
        <p:spPr>
          <a:xfrm>
            <a:off x="762000" y="1727200"/>
            <a:ext cx="7708900" cy="711200"/>
          </a:xfrm>
        </p:spPr>
        <p:txBody>
          <a:bodyPr/>
          <a:lstStyle/>
          <a:p>
            <a:pPr eaLnBrk="1" hangingPunct="1"/>
            <a:r>
              <a:rPr lang="en-US" sz="2800" smtClean="0"/>
              <a:t>Original data now a marginal discount </a:t>
            </a:r>
            <a:endParaRPr lang="en-US" sz="2800" i="1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08200" y="2933700"/>
          <a:ext cx="4927600" cy="1482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800"/>
                <a:gridCol w="2463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Order Quantity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Unit Price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0–4,999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$3.00</a:t>
                      </a:r>
                      <a:endParaRPr lang="en-US" dirty="0" smtClean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5,000–9,999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$2.96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 or more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$2.92</a:t>
                      </a:r>
                      <a:endParaRPr lang="en-US" dirty="0" smtClean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44700" y="4978400"/>
            <a:ext cx="5497513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/>
              <a:t>0</a:t>
            </a:r>
            <a:r>
              <a:rPr lang="en-US" sz="2400"/>
              <a:t> = 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/>
              <a:t>1</a:t>
            </a:r>
            <a:r>
              <a:rPr lang="en-US" sz="2400"/>
              <a:t> = 5,000,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/>
              <a:t>2</a:t>
            </a:r>
            <a:r>
              <a:rPr lang="en-US" sz="2400"/>
              <a:t> = 10,000 </a:t>
            </a:r>
          </a:p>
          <a:p>
            <a:pPr>
              <a:spcAft>
                <a:spcPts val="600"/>
              </a:spcAf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/>
              <a:t>0</a:t>
            </a:r>
            <a:r>
              <a:rPr lang="en-US" sz="2400"/>
              <a:t> = $3.00,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/>
              <a:t>1</a:t>
            </a:r>
            <a:r>
              <a:rPr lang="en-US" sz="2400"/>
              <a:t> = $2.96,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/>
              <a:t>2</a:t>
            </a:r>
            <a:r>
              <a:rPr lang="en-US" sz="2400"/>
              <a:t> = $2.92</a:t>
            </a:r>
          </a:p>
          <a:p>
            <a:pPr>
              <a:spcAft>
                <a:spcPts val="600"/>
              </a:spcAft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/>
              <a:t> =</a:t>
            </a:r>
            <a:r>
              <a:rPr lang="en-US" sz="2400"/>
              <a:t> 120,000/year,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/>
              <a:t> =</a:t>
            </a:r>
            <a:r>
              <a:rPr lang="en-US" sz="2400"/>
              <a:t> $100/lot,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/>
              <a:t> =</a:t>
            </a:r>
            <a:r>
              <a:rPr lang="en-US" sz="2400"/>
              <a:t> 0.2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</a:t>
            </a:r>
            <a:r>
              <a:rPr lang="en-US" dirty="0" smtClean="0"/>
              <a:t>Discount Example</a:t>
            </a:r>
            <a:endParaRPr lang="en-US" dirty="0"/>
          </a:p>
        </p:txBody>
      </p:sp>
      <p:graphicFrame>
        <p:nvGraphicFramePr>
          <p:cNvPr id="5" name="Object 511"/>
          <p:cNvGraphicFramePr>
            <a:graphicFrameLocks noChangeAspect="1"/>
          </p:cNvGraphicFramePr>
          <p:nvPr/>
        </p:nvGraphicFramePr>
        <p:xfrm>
          <a:off x="1295400" y="1670050"/>
          <a:ext cx="6553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43" name="Equation" r:id="rId3" imgW="6536880" imgH="914040" progId="Equation.3">
                  <p:embed/>
                </p:oleObj>
              </mc:Choice>
              <mc:Fallback>
                <p:oleObj name="Equation" r:id="rId3" imgW="6536880" imgH="914040" progId="Equation.3">
                  <p:embed/>
                  <p:pic>
                    <p:nvPicPr>
                      <p:cNvPr id="0" name="Picture 5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0050"/>
                        <a:ext cx="65532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62000" y="2654300"/>
            <a:ext cx="6057900" cy="3822700"/>
            <a:chOff x="762000" y="2654301"/>
            <a:chExt cx="6057900" cy="3822699"/>
          </a:xfrm>
        </p:grpSpPr>
        <p:sp>
          <p:nvSpPr>
            <p:cNvPr id="124421" name="Content Placeholder 2"/>
            <p:cNvSpPr txBox="1">
              <a:spLocks/>
            </p:cNvSpPr>
            <p:nvPr/>
          </p:nvSpPr>
          <p:spPr bwMode="auto">
            <a:xfrm>
              <a:off x="762000" y="2654301"/>
              <a:ext cx="1752600" cy="71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2800" b="1">
                  <a:cs typeface="Times New Roman" pitchFamily="18" charset="0"/>
                </a:rPr>
                <a:t>Step 1</a:t>
              </a:r>
            </a:p>
          </p:txBody>
        </p:sp>
        <p:graphicFrame>
          <p:nvGraphicFramePr>
            <p:cNvPr id="124416" name="Object 512"/>
            <p:cNvGraphicFramePr>
              <a:graphicFrameLocks noChangeAspect="1"/>
            </p:cNvGraphicFramePr>
            <p:nvPr/>
          </p:nvGraphicFramePr>
          <p:xfrm>
            <a:off x="2628900" y="3289300"/>
            <a:ext cx="41910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44" name="Equation" r:id="rId5" imgW="4178160" imgH="978120" progId="Equation.3">
                    <p:embed/>
                  </p:oleObj>
                </mc:Choice>
                <mc:Fallback>
                  <p:oleObj name="Equation" r:id="rId5" imgW="4178160" imgH="978120" progId="Equation.3">
                    <p:embed/>
                    <p:pic>
                      <p:nvPicPr>
                        <p:cNvPr id="0" name="Picture 5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8900" y="3289300"/>
                          <a:ext cx="4191000" cy="990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4417" name="Object 513"/>
            <p:cNvGraphicFramePr>
              <a:graphicFrameLocks noChangeAspect="1"/>
            </p:cNvGraphicFramePr>
            <p:nvPr/>
          </p:nvGraphicFramePr>
          <p:xfrm>
            <a:off x="2654300" y="4387850"/>
            <a:ext cx="41656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45" name="Equation" r:id="rId7" imgW="4150800" imgH="978120" progId="Equation.3">
                    <p:embed/>
                  </p:oleObj>
                </mc:Choice>
                <mc:Fallback>
                  <p:oleObj name="Equation" r:id="rId7" imgW="4150800" imgH="978120" progId="Equation.3">
                    <p:embed/>
                    <p:pic>
                      <p:nvPicPr>
                        <p:cNvPr id="0" name="Picture 5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4300" y="4387850"/>
                          <a:ext cx="4165600" cy="990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4418" name="Object 514"/>
            <p:cNvGraphicFramePr>
              <a:graphicFrameLocks noChangeAspect="1"/>
            </p:cNvGraphicFramePr>
            <p:nvPr/>
          </p:nvGraphicFramePr>
          <p:xfrm>
            <a:off x="2514600" y="5486400"/>
            <a:ext cx="43053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446" name="Equation" r:id="rId9" imgW="4296960" imgH="978120" progId="Equation.3">
                    <p:embed/>
                  </p:oleObj>
                </mc:Choice>
                <mc:Fallback>
                  <p:oleObj name="Equation" r:id="rId9" imgW="4296960" imgH="978120" progId="Equation.3">
                    <p:embed/>
                    <p:pic>
                      <p:nvPicPr>
                        <p:cNvPr id="0" name="Picture 5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4600" y="5486400"/>
                          <a:ext cx="4305300" cy="9906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Marginal Unit Quantity </a:t>
            </a:r>
            <a:r>
              <a:rPr lang="en-US" dirty="0" smtClean="0"/>
              <a:t>Discount Example</a:t>
            </a:r>
            <a:endParaRPr lang="en-US" dirty="0"/>
          </a:p>
        </p:txBody>
      </p:sp>
      <p:sp>
        <p:nvSpPr>
          <p:cNvPr id="125434" name="Content Placeholder 2"/>
          <p:cNvSpPr>
            <a:spLocks noGrp="1"/>
          </p:cNvSpPr>
          <p:nvPr>
            <p:ph idx="1"/>
          </p:nvPr>
        </p:nvSpPr>
        <p:spPr>
          <a:xfrm>
            <a:off x="762000" y="1638300"/>
            <a:ext cx="1422400" cy="7112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800" b="1" smtClean="0">
                <a:cs typeface="Times New Roman" pitchFamily="18" charset="0"/>
              </a:rPr>
              <a:t>Step 2</a:t>
            </a:r>
          </a:p>
        </p:txBody>
      </p:sp>
      <p:graphicFrame>
        <p:nvGraphicFramePr>
          <p:cNvPr id="4" name="Object 501"/>
          <p:cNvGraphicFramePr>
            <a:graphicFrameLocks noChangeAspect="1"/>
          </p:cNvGraphicFramePr>
          <p:nvPr/>
        </p:nvGraphicFramePr>
        <p:xfrm>
          <a:off x="1714500" y="2114550"/>
          <a:ext cx="57150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57" name="Equation" r:id="rId3" imgW="5704920" imgH="969120" progId="Equation.3">
                  <p:embed/>
                </p:oleObj>
              </mc:Choice>
              <mc:Fallback>
                <p:oleObj name="Equation" r:id="rId3" imgW="5704920" imgH="969120" progId="Equation.3">
                  <p:embed/>
                  <p:pic>
                    <p:nvPicPr>
                      <p:cNvPr id="0" name="Picture 5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2114550"/>
                        <a:ext cx="571500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2000" y="3124200"/>
            <a:ext cx="7620000" cy="3276600"/>
            <a:chOff x="762000" y="3124201"/>
            <a:chExt cx="7620000" cy="3276599"/>
          </a:xfrm>
        </p:grpSpPr>
        <p:sp>
          <p:nvSpPr>
            <p:cNvPr id="125436" name="Content Placeholder 2"/>
            <p:cNvSpPr txBox="1">
              <a:spLocks/>
            </p:cNvSpPr>
            <p:nvPr/>
          </p:nvSpPr>
          <p:spPr bwMode="auto">
            <a:xfrm>
              <a:off x="762000" y="3124201"/>
              <a:ext cx="1422400" cy="71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600"/>
                </a:spcAft>
                <a:buSzPct val="150000"/>
                <a:buFont typeface="Arial" charset="0"/>
                <a:buNone/>
              </a:pPr>
              <a:r>
                <a:rPr lang="en-US" sz="2800" b="1">
                  <a:cs typeface="Times New Roman" pitchFamily="18" charset="0"/>
                </a:rPr>
                <a:t>Step 3</a:t>
              </a:r>
            </a:p>
          </p:txBody>
        </p:sp>
        <p:graphicFrame>
          <p:nvGraphicFramePr>
            <p:cNvPr id="125430" name="Object 502"/>
            <p:cNvGraphicFramePr>
              <a:graphicFrameLocks noChangeAspect="1"/>
            </p:cNvGraphicFramePr>
            <p:nvPr/>
          </p:nvGraphicFramePr>
          <p:xfrm>
            <a:off x="787400" y="3657600"/>
            <a:ext cx="7594600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458" name="Equation" r:id="rId5" imgW="7579080" imgH="813600" progId="Equation.3">
                    <p:embed/>
                  </p:oleObj>
                </mc:Choice>
                <mc:Fallback>
                  <p:oleObj name="Equation" r:id="rId5" imgW="7579080" imgH="813600" progId="Equation.3">
                    <p:embed/>
                    <p:pic>
                      <p:nvPicPr>
                        <p:cNvPr id="0" name="Picture 5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7400" y="3657600"/>
                          <a:ext cx="7594600" cy="825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5431" name="Object 503"/>
            <p:cNvGraphicFramePr>
              <a:graphicFrameLocks noChangeAspect="1"/>
            </p:cNvGraphicFramePr>
            <p:nvPr/>
          </p:nvGraphicFramePr>
          <p:xfrm>
            <a:off x="774700" y="5575300"/>
            <a:ext cx="7607300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459" name="Equation" r:id="rId7" imgW="7597440" imgH="813600" progId="Equation.3">
                    <p:embed/>
                  </p:oleObj>
                </mc:Choice>
                <mc:Fallback>
                  <p:oleObj name="Equation" r:id="rId7" imgW="7597440" imgH="813600" progId="Equation.3">
                    <p:embed/>
                    <p:pic>
                      <p:nvPicPr>
                        <p:cNvPr id="0" name="Picture 5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4700" y="5575300"/>
                          <a:ext cx="7607300" cy="825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5432" name="Object 504"/>
            <p:cNvGraphicFramePr>
              <a:graphicFrameLocks noChangeAspect="1"/>
            </p:cNvGraphicFramePr>
            <p:nvPr/>
          </p:nvGraphicFramePr>
          <p:xfrm>
            <a:off x="1028700" y="4616450"/>
            <a:ext cx="7353300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460" name="Equation" r:id="rId9" imgW="7341480" imgH="813600" progId="Equation.3">
                    <p:embed/>
                  </p:oleObj>
                </mc:Choice>
                <mc:Fallback>
                  <p:oleObj name="Equation" r:id="rId9" imgW="7341480" imgH="813600" progId="Equation.3">
                    <p:embed/>
                    <p:pic>
                      <p:nvPicPr>
                        <p:cNvPr id="0" name="Picture 5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8700" y="4616450"/>
                          <a:ext cx="7353300" cy="825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Quantity Discounts?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0" y="1866900"/>
            <a:ext cx="7340600" cy="4114800"/>
          </a:xfrm>
        </p:spPr>
        <p:txBody>
          <a:bodyPr/>
          <a:lstStyle/>
          <a:p>
            <a:pPr eaLnBrk="1" hangingPunct="1"/>
            <a:r>
              <a:rPr lang="en-US" smtClean="0"/>
              <a:t>Quantity discounts can increase the supply chain surplus for the following two main reasons</a:t>
            </a:r>
          </a:p>
          <a:p>
            <a:pPr marL="914400" lvl="1" indent="-514350" eaLnBrk="1" hangingPunct="1">
              <a:buFont typeface="Arial" charset="0"/>
              <a:buAutoNum type="arabicPeriod"/>
            </a:pPr>
            <a:r>
              <a:rPr lang="en-US" smtClean="0"/>
              <a:t>Improved coordination to increase total supply chain profits</a:t>
            </a:r>
          </a:p>
          <a:p>
            <a:pPr marL="914400" lvl="1" indent="-514350" eaLnBrk="1" hangingPunct="1">
              <a:buFont typeface="Arial" charset="0"/>
              <a:buAutoNum type="arabicPeriod"/>
            </a:pPr>
            <a:r>
              <a:rPr lang="en-US" smtClean="0"/>
              <a:t>Extraction of surplus through price discrimination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Quantity Discounts for Commodity </a:t>
            </a:r>
            <a:r>
              <a:rPr lang="en-US" dirty="0"/>
              <a:t>Products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1676400"/>
            <a:ext cx="7727950" cy="990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</a:rPr>
              <a:t>D </a:t>
            </a:r>
            <a:r>
              <a:rPr lang="en-US" sz="2400" i="1" smtClean="0"/>
              <a:t>=</a:t>
            </a:r>
            <a:r>
              <a:rPr lang="en-US" sz="2400" smtClean="0"/>
              <a:t> 120,000 bottles/year, </a:t>
            </a:r>
            <a:r>
              <a:rPr lang="en-US" sz="2400" i="1" smtClean="0">
                <a:latin typeface="Times New Roman" pitchFamily="18" charset="0"/>
              </a:rPr>
              <a:t>S</a:t>
            </a:r>
            <a:r>
              <a:rPr lang="en-US" sz="2400" i="1" baseline="-25000" smtClean="0">
                <a:latin typeface="Times New Roman" pitchFamily="18" charset="0"/>
              </a:rPr>
              <a:t>R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= $100, </a:t>
            </a:r>
            <a:r>
              <a:rPr lang="en-US" sz="2400" i="1" smtClean="0">
                <a:latin typeface="Times New Roman" pitchFamily="18" charset="0"/>
              </a:rPr>
              <a:t>h</a:t>
            </a:r>
            <a:r>
              <a:rPr lang="en-US" sz="2400" i="1" baseline="-25000" smtClean="0">
                <a:latin typeface="Times New Roman" pitchFamily="18" charset="0"/>
              </a:rPr>
              <a:t>R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= 0.2, </a:t>
            </a:r>
            <a:r>
              <a:rPr lang="en-US" sz="2400" i="1" smtClean="0">
                <a:latin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</a:rPr>
              <a:t>R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= $3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</a:rPr>
              <a:t>S</a:t>
            </a:r>
            <a:r>
              <a:rPr lang="en-US" sz="2400" i="1" baseline="-25000" smtClean="0">
                <a:latin typeface="Times New Roman" pitchFamily="18" charset="0"/>
              </a:rPr>
              <a:t>M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= $250, </a:t>
            </a:r>
            <a:r>
              <a:rPr lang="en-US" sz="2400" i="1" smtClean="0">
                <a:latin typeface="Times New Roman" pitchFamily="18" charset="0"/>
              </a:rPr>
              <a:t>h</a:t>
            </a:r>
            <a:r>
              <a:rPr lang="en-US" sz="2400" i="1" baseline="-25000" smtClean="0">
                <a:latin typeface="Times New Roman" pitchFamily="18" charset="0"/>
              </a:rPr>
              <a:t>M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= 0.2, </a:t>
            </a:r>
            <a:r>
              <a:rPr lang="en-US" sz="2400" i="1" smtClean="0">
                <a:latin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</a:rPr>
              <a:t>M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= $2</a:t>
            </a:r>
          </a:p>
        </p:txBody>
      </p:sp>
      <p:graphicFrame>
        <p:nvGraphicFramePr>
          <p:cNvPr id="2" name="Object 362"/>
          <p:cNvGraphicFramePr>
            <a:graphicFrameLocks noChangeAspect="1"/>
          </p:cNvGraphicFramePr>
          <p:nvPr/>
        </p:nvGraphicFramePr>
        <p:xfrm>
          <a:off x="2254250" y="2820988"/>
          <a:ext cx="4635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35" name="Equation" r:id="rId4" imgW="4626000" imgH="813600" progId="Equation.3">
                  <p:embed/>
                </p:oleObj>
              </mc:Choice>
              <mc:Fallback>
                <p:oleObj name="Equation" r:id="rId4" imgW="4626000" imgH="813600" progId="Equation.3">
                  <p:embed/>
                  <p:pic>
                    <p:nvPicPr>
                      <p:cNvPr id="0" name="Picture 3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2820988"/>
                        <a:ext cx="46355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63"/>
          <p:cNvGraphicFramePr>
            <a:graphicFrameLocks noChangeAspect="1"/>
          </p:cNvGraphicFramePr>
          <p:nvPr/>
        </p:nvGraphicFramePr>
        <p:xfrm>
          <a:off x="1784350" y="3800475"/>
          <a:ext cx="5575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36" name="Equation" r:id="rId6" imgW="5558760" imgH="786240" progId="Equation.3">
                  <p:embed/>
                </p:oleObj>
              </mc:Choice>
              <mc:Fallback>
                <p:oleObj name="Equation" r:id="rId6" imgW="5558760" imgH="786240" progId="Equation.3">
                  <p:embed/>
                  <p:pic>
                    <p:nvPicPr>
                      <p:cNvPr id="0" name="Picture 3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350" y="3800475"/>
                        <a:ext cx="55753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64"/>
          <p:cNvGraphicFramePr>
            <a:graphicFrameLocks noChangeAspect="1"/>
          </p:cNvGraphicFramePr>
          <p:nvPr/>
        </p:nvGraphicFramePr>
        <p:xfrm>
          <a:off x="1143000" y="4754563"/>
          <a:ext cx="68580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37" name="Equation" r:id="rId8" imgW="6847920" imgH="786240" progId="Equation.3">
                  <p:embed/>
                </p:oleObj>
              </mc:Choice>
              <mc:Fallback>
                <p:oleObj name="Equation" r:id="rId8" imgW="6847920" imgH="786240" progId="Equation.3">
                  <p:embed/>
                  <p:pic>
                    <p:nvPicPr>
                      <p:cNvPr id="0" name="Picture 3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754563"/>
                        <a:ext cx="68580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327150" y="5708650"/>
            <a:ext cx="6321425" cy="706438"/>
            <a:chOff x="1466851" y="5733390"/>
            <a:chExt cx="6321858" cy="707886"/>
          </a:xfrm>
        </p:grpSpPr>
        <p:sp>
          <p:nvSpPr>
            <p:cNvPr id="126320" name="TextBox 3"/>
            <p:cNvSpPr txBox="1">
              <a:spLocks noChangeArrowheads="1"/>
            </p:cNvSpPr>
            <p:nvPr/>
          </p:nvSpPr>
          <p:spPr bwMode="auto">
            <a:xfrm>
              <a:off x="1466851" y="5733390"/>
              <a:ext cx="31877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Annual supply chain cost (manufacturer + DO) </a:t>
              </a:r>
            </a:p>
          </p:txBody>
        </p:sp>
        <p:sp>
          <p:nvSpPr>
            <p:cNvPr id="126321" name="TextBox 6"/>
            <p:cNvSpPr txBox="1">
              <a:spLocks noChangeArrowheads="1"/>
            </p:cNvSpPr>
            <p:nvPr/>
          </p:nvSpPr>
          <p:spPr bwMode="auto">
            <a:xfrm>
              <a:off x="4445000" y="5887278"/>
              <a:ext cx="334370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= $6,009 + $3,795 = $9,804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2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Locally Optimal Lot Sizes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52450" y="1911350"/>
            <a:ext cx="6877050" cy="749300"/>
            <a:chOff x="552451" y="1910690"/>
            <a:chExt cx="6877049" cy="749300"/>
          </a:xfrm>
        </p:grpSpPr>
        <p:graphicFrame>
          <p:nvGraphicFramePr>
            <p:cNvPr id="127445" name="Object 469"/>
            <p:cNvGraphicFramePr>
              <a:graphicFrameLocks noChangeAspect="1"/>
            </p:cNvGraphicFramePr>
            <p:nvPr/>
          </p:nvGraphicFramePr>
          <p:xfrm>
            <a:off x="2997200" y="1910690"/>
            <a:ext cx="44323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473" name="Equation" r:id="rId4" imgW="4415760" imgH="740520" progId="Equation.3">
                    <p:embed/>
                  </p:oleObj>
                </mc:Choice>
                <mc:Fallback>
                  <p:oleObj name="Equation" r:id="rId4" imgW="4415760" imgH="740520" progId="Equation.3">
                    <p:embed/>
                    <p:pic>
                      <p:nvPicPr>
                        <p:cNvPr id="0" name="Picture 4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7200" y="1910690"/>
                          <a:ext cx="4432300" cy="749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7454" name="TextBox 3"/>
            <p:cNvSpPr txBox="1">
              <a:spLocks noChangeArrowheads="1"/>
            </p:cNvSpPr>
            <p:nvPr/>
          </p:nvSpPr>
          <p:spPr bwMode="auto">
            <a:xfrm>
              <a:off x="552451" y="1910690"/>
              <a:ext cx="255904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Annual cost for DO and manufacturer </a:t>
              </a:r>
            </a:p>
          </p:txBody>
        </p:sp>
      </p:grpSp>
      <p:graphicFrame>
        <p:nvGraphicFramePr>
          <p:cNvPr id="10" name="Object 470"/>
          <p:cNvGraphicFramePr>
            <a:graphicFrameLocks noChangeAspect="1"/>
          </p:cNvGraphicFramePr>
          <p:nvPr/>
        </p:nvGraphicFramePr>
        <p:xfrm>
          <a:off x="3060700" y="2841625"/>
          <a:ext cx="3022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4" name="Equation" r:id="rId6" imgW="3007800" imgH="813600" progId="Equation.3">
                  <p:embed/>
                </p:oleObj>
              </mc:Choice>
              <mc:Fallback>
                <p:oleObj name="Equation" r:id="rId6" imgW="3007800" imgH="813600" progId="Equation.3">
                  <p:embed/>
                  <p:pic>
                    <p:nvPicPr>
                      <p:cNvPr id="0" name="Picture 4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2841625"/>
                        <a:ext cx="30226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71"/>
          <p:cNvGraphicFramePr>
            <a:graphicFrameLocks noChangeAspect="1"/>
          </p:cNvGraphicFramePr>
          <p:nvPr/>
        </p:nvGraphicFramePr>
        <p:xfrm>
          <a:off x="1746250" y="3848100"/>
          <a:ext cx="5651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5" name="Equation" r:id="rId8" imgW="5640840" imgH="740520" progId="Equation.3">
                  <p:embed/>
                </p:oleObj>
              </mc:Choice>
              <mc:Fallback>
                <p:oleObj name="Equation" r:id="rId8" imgW="5640840" imgH="740520" progId="Equation.3">
                  <p:embed/>
                  <p:pic>
                    <p:nvPicPr>
                      <p:cNvPr id="0" name="Picture 4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3848100"/>
                        <a:ext cx="565150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72"/>
          <p:cNvGraphicFramePr>
            <a:graphicFrameLocks noChangeAspect="1"/>
          </p:cNvGraphicFramePr>
          <p:nvPr/>
        </p:nvGraphicFramePr>
        <p:xfrm>
          <a:off x="1111250" y="4778375"/>
          <a:ext cx="6921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6" name="Equation" r:id="rId10" imgW="6912000" imgH="740520" progId="Equation.3">
                  <p:embed/>
                </p:oleObj>
              </mc:Choice>
              <mc:Fallback>
                <p:oleObj name="Equation" r:id="rId10" imgW="6912000" imgH="740520" progId="Equation.3">
                  <p:embed/>
                  <p:pic>
                    <p:nvPicPr>
                      <p:cNvPr id="0" name="Picture 4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0" y="4778375"/>
                        <a:ext cx="692150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327150" y="5708650"/>
            <a:ext cx="6321425" cy="706438"/>
            <a:chOff x="1466851" y="5733390"/>
            <a:chExt cx="6321858" cy="707886"/>
          </a:xfrm>
        </p:grpSpPr>
        <p:sp>
          <p:nvSpPr>
            <p:cNvPr id="127452" name="TextBox 16"/>
            <p:cNvSpPr txBox="1">
              <a:spLocks noChangeArrowheads="1"/>
            </p:cNvSpPr>
            <p:nvPr/>
          </p:nvSpPr>
          <p:spPr bwMode="auto">
            <a:xfrm>
              <a:off x="1466851" y="5733390"/>
              <a:ext cx="31877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Annual supply chain cost (manufacturer + DO) </a:t>
              </a:r>
            </a:p>
          </p:txBody>
        </p:sp>
        <p:sp>
          <p:nvSpPr>
            <p:cNvPr id="127453" name="TextBox 17"/>
            <p:cNvSpPr txBox="1">
              <a:spLocks noChangeArrowheads="1"/>
            </p:cNvSpPr>
            <p:nvPr/>
          </p:nvSpPr>
          <p:spPr bwMode="auto">
            <a:xfrm>
              <a:off x="4445000" y="5887278"/>
              <a:ext cx="334370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= $5,106 + $4,059 = $9,165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Designing a Suitable Lot </a:t>
            </a:r>
            <a:r>
              <a:rPr lang="en-US" dirty="0" smtClean="0"/>
              <a:t>Size-Based </a:t>
            </a:r>
            <a:r>
              <a:rPr lang="en-US" dirty="0"/>
              <a:t>Quantity Discount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597400"/>
          </a:xfrm>
        </p:spPr>
        <p:txBody>
          <a:bodyPr/>
          <a:lstStyle/>
          <a:p>
            <a:pPr eaLnBrk="1" hangingPunct="1"/>
            <a:r>
              <a:rPr lang="en-US" sz="2800" smtClean="0"/>
              <a:t>Design a suitable quantity discount that gets DO to order in lots of 9,165 units when its aims to minimize only its own total costs</a:t>
            </a:r>
          </a:p>
          <a:p>
            <a:pPr eaLnBrk="1" hangingPunct="1"/>
            <a:r>
              <a:rPr lang="en-US" sz="2800" smtClean="0"/>
              <a:t>Manufacturer needs to offer an incentive of at least $264 per year to DO in terms of decreased material cost if DO orders in lots of 9,165 units</a:t>
            </a:r>
          </a:p>
          <a:p>
            <a:pPr eaLnBrk="1" hangingPunct="1"/>
            <a:r>
              <a:rPr lang="en-US" sz="2800" smtClean="0"/>
              <a:t>Appropriate quantity discount is $3 if DO orders in lots smaller than 9,165 units and $2.9978 for orders of 9,165 or more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28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Quantity Discounts When</a:t>
            </a:r>
            <a:br>
              <a:rPr lang="en-US"/>
            </a:br>
            <a:r>
              <a:rPr lang="en-US"/>
              <a:t>Firm Has Market Power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5050" y="1676400"/>
            <a:ext cx="7727950" cy="10033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Demand curve = 360,000 – 60,000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sz="2400" smtClean="0"/>
          </a:p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Production cost =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smtClean="0"/>
              <a:t> =</a:t>
            </a:r>
            <a:r>
              <a:rPr lang="en-US" sz="2400" smtClean="0"/>
              <a:t> $2 per bottle</a:t>
            </a:r>
          </a:p>
        </p:txBody>
      </p:sp>
      <p:graphicFrame>
        <p:nvGraphicFramePr>
          <p:cNvPr id="3" name="Object 426"/>
          <p:cNvGraphicFramePr>
            <a:graphicFrameLocks noChangeAspect="1"/>
          </p:cNvGraphicFramePr>
          <p:nvPr/>
        </p:nvGraphicFramePr>
        <p:xfrm>
          <a:off x="2038350" y="2762250"/>
          <a:ext cx="5067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006" name="Equation" r:id="rId4" imgW="5055840" imgH="914040" progId="Equation.3">
                  <p:embed/>
                </p:oleObj>
              </mc:Choice>
              <mc:Fallback>
                <p:oleObj name="Equation" r:id="rId4" imgW="5055840" imgH="914040" progId="Equation.3">
                  <p:embed/>
                  <p:pic>
                    <p:nvPicPr>
                      <p:cNvPr id="0" name="Picture 4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2762250"/>
                        <a:ext cx="50673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035050" y="3759200"/>
            <a:ext cx="4267200" cy="787400"/>
            <a:chOff x="1035050" y="3721100"/>
            <a:chExt cx="4267200" cy="787400"/>
          </a:xfrm>
        </p:grpSpPr>
        <p:sp>
          <p:nvSpPr>
            <p:cNvPr id="151986" name="TextBox 3"/>
            <p:cNvSpPr txBox="1">
              <a:spLocks noChangeArrowheads="1"/>
            </p:cNvSpPr>
            <p:nvPr/>
          </p:nvSpPr>
          <p:spPr bwMode="auto">
            <a:xfrm>
              <a:off x="1035050" y="3886200"/>
              <a:ext cx="29186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400"/>
                <a:t> to maximize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Prof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sz="2400" i="1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51979" name="Object 427"/>
            <p:cNvGraphicFramePr>
              <a:graphicFrameLocks noChangeAspect="1"/>
            </p:cNvGraphicFramePr>
            <p:nvPr/>
          </p:nvGraphicFramePr>
          <p:xfrm>
            <a:off x="3943350" y="3721100"/>
            <a:ext cx="13589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007" name="Equation" r:id="rId6" imgW="1343880" imgH="776880" progId="Equation.3">
                    <p:embed/>
                  </p:oleObj>
                </mc:Choice>
                <mc:Fallback>
                  <p:oleObj name="Equation" r:id="rId6" imgW="1343880" imgH="776880" progId="Equation.3">
                    <p:embed/>
                    <p:pic>
                      <p:nvPicPr>
                        <p:cNvPr id="0" name="Picture 4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3350" y="3721100"/>
                          <a:ext cx="1358900" cy="78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55750" y="4705350"/>
            <a:ext cx="6032500" cy="1460500"/>
            <a:chOff x="1555750" y="4832350"/>
            <a:chExt cx="6032500" cy="1460500"/>
          </a:xfrm>
        </p:grpSpPr>
        <p:graphicFrame>
          <p:nvGraphicFramePr>
            <p:cNvPr id="151980" name="Object 428"/>
            <p:cNvGraphicFramePr>
              <a:graphicFrameLocks noChangeAspect="1"/>
            </p:cNvGraphicFramePr>
            <p:nvPr/>
          </p:nvGraphicFramePr>
          <p:xfrm>
            <a:off x="1555750" y="4832350"/>
            <a:ext cx="6032500" cy="977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008" name="Equation" r:id="rId8" imgW="6024960" imgH="969120" progId="Equation.3">
                    <p:embed/>
                  </p:oleObj>
                </mc:Choice>
                <mc:Fallback>
                  <p:oleObj name="Equation" r:id="rId8" imgW="6024960" imgH="969120" progId="Equation.3">
                    <p:embed/>
                    <p:pic>
                      <p:nvPicPr>
                        <p:cNvPr id="0" name="Picture 4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5750" y="4832350"/>
                          <a:ext cx="6032500" cy="977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1981" name="Object 429"/>
            <p:cNvGraphicFramePr>
              <a:graphicFrameLocks noChangeAspect="1"/>
            </p:cNvGraphicFramePr>
            <p:nvPr/>
          </p:nvGraphicFramePr>
          <p:xfrm>
            <a:off x="2413000" y="5848350"/>
            <a:ext cx="40894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009" name="Equation" r:id="rId10" imgW="4077360" imgH="429480" progId="Equation.3">
                    <p:embed/>
                  </p:oleObj>
                </mc:Choice>
                <mc:Fallback>
                  <p:oleObj name="Equation" r:id="rId10" imgW="4077360" imgH="429480" progId="Equation.3">
                    <p:embed/>
                    <p:pic>
                      <p:nvPicPr>
                        <p:cNvPr id="0" name="Picture 4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3000" y="5848350"/>
                          <a:ext cx="40894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Quantity Discounts When</a:t>
            </a:r>
            <a:br>
              <a:rPr lang="en-US"/>
            </a:br>
            <a:r>
              <a:rPr lang="en-US"/>
              <a:t>Firm Has Market Power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5050" y="1752600"/>
            <a:ext cx="7423150" cy="2006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smtClean="0"/>
              <a:t> =</a:t>
            </a:r>
            <a:r>
              <a:rPr lang="en-US" sz="2400" smtClean="0"/>
              <a:t> $4 per bottle,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smtClean="0"/>
              <a:t> = $5 per bottle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smtClean="0"/>
              <a:t>Total market demand = 360,000 – 60,000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i="1" smtClean="0"/>
              <a:t> =</a:t>
            </a:r>
            <a:r>
              <a:rPr lang="en-US" sz="2400" smtClean="0"/>
              <a:t> 60,000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smtClean="0"/>
              <a:t> </a:t>
            </a:r>
            <a:r>
              <a:rPr lang="en-US" sz="2400" smtClean="0"/>
              <a:t>= (5 – 4)(360,000 – 60,000 × 5) = $60,000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smtClean="0"/>
              <a:t> =</a:t>
            </a:r>
            <a:r>
              <a:rPr lang="en-US" sz="2400" smtClean="0"/>
              <a:t> (4 – 2)(360,000 – 60,000 × 5) = $120,000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846263" y="3810000"/>
            <a:ext cx="5197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i="1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cs-CZ" sz="2400" i="1" baseline="-25000"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cs-CZ" sz="2400"/>
              <a:t> = (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cs-CZ" sz="2400"/>
              <a:t> – 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cs-CZ" sz="2400" i="1" baseline="-250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cs-CZ" sz="2400"/>
              <a:t>)(360,000 – 60,000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cs-CZ" sz="2400"/>
              <a:t>)</a:t>
            </a:r>
            <a:endParaRPr lang="en-US" sz="240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035050" y="4456113"/>
            <a:ext cx="6407150" cy="787400"/>
            <a:chOff x="1035050" y="4203700"/>
            <a:chExt cx="6407150" cy="787400"/>
          </a:xfrm>
        </p:grpSpPr>
        <p:sp>
          <p:nvSpPr>
            <p:cNvPr id="152693" name="TextBox 9"/>
            <p:cNvSpPr txBox="1">
              <a:spLocks noChangeArrowheads="1"/>
            </p:cNvSpPr>
            <p:nvPr/>
          </p:nvSpPr>
          <p:spPr bwMode="auto">
            <a:xfrm>
              <a:off x="1035050" y="4379267"/>
              <a:ext cx="336672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Coordinated retail price</a:t>
              </a:r>
            </a:p>
          </p:txBody>
        </p:sp>
        <p:graphicFrame>
          <p:nvGraphicFramePr>
            <p:cNvPr id="152687" name="Object 111"/>
            <p:cNvGraphicFramePr>
              <a:graphicFrameLocks noChangeAspect="1"/>
            </p:cNvGraphicFramePr>
            <p:nvPr/>
          </p:nvGraphicFramePr>
          <p:xfrm>
            <a:off x="4445000" y="4203700"/>
            <a:ext cx="2997200" cy="78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694" name="Equation" r:id="rId4" imgW="2989440" imgH="776880" progId="Equation.3">
                    <p:embed/>
                  </p:oleObj>
                </mc:Choice>
                <mc:Fallback>
                  <p:oleObj name="Equation" r:id="rId4" imgW="2989440" imgH="776880" progId="Equation.3">
                    <p:embed/>
                    <p:pic>
                      <p:nvPicPr>
                        <p:cNvPr id="0" name="Picture 1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5000" y="4203700"/>
                          <a:ext cx="2997200" cy="787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636713" y="5499100"/>
            <a:ext cx="561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i="1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cs-CZ" sz="2400" i="1" baseline="-25000"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cs-CZ" sz="2400"/>
              <a:t> = ($4 – $2) x 120,000 = $240,000</a:t>
            </a:r>
            <a:endParaRPr lang="en-US" sz="240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/>
      <p:bldP spid="2" grpId="0"/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Two-Part Tariff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/>
          <a:lstStyle/>
          <a:p>
            <a:pPr eaLnBrk="1" hangingPunct="1"/>
            <a:r>
              <a:rPr lang="en-US" smtClean="0"/>
              <a:t>Manufacturer charges its entire profit as an up-front franchise fee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ff</a:t>
            </a:r>
            <a:r>
              <a:rPr lang="en-US" i="1" smtClean="0"/>
              <a:t> </a:t>
            </a:r>
            <a:endParaRPr lang="en-US" smtClean="0"/>
          </a:p>
          <a:p>
            <a:pPr eaLnBrk="1" hangingPunct="1"/>
            <a:r>
              <a:rPr lang="en-US" smtClean="0"/>
              <a:t>Sells to the retailer at cost</a:t>
            </a:r>
          </a:p>
          <a:p>
            <a:pPr eaLnBrk="1" hangingPunct="1"/>
            <a:r>
              <a:rPr lang="en-US" smtClean="0"/>
              <a:t>Retail pricing decision is based on maximizing its profits</a:t>
            </a:r>
          </a:p>
          <a:p>
            <a:pPr eaLnBrk="1" hangingPunct="1"/>
            <a:r>
              <a:rPr lang="en-US" smtClean="0"/>
              <a:t>Effectively maximizes the coordinated supply chain profit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Volume-Based Quantity Discounts</a:t>
            </a:r>
            <a:endParaRPr lang="en-US" dirty="0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841500"/>
            <a:ext cx="7727950" cy="4114800"/>
          </a:xfrm>
        </p:spPr>
        <p:txBody>
          <a:bodyPr/>
          <a:lstStyle/>
          <a:p>
            <a:pPr eaLnBrk="1" hangingPunct="1"/>
            <a:r>
              <a:rPr lang="en-US" smtClean="0"/>
              <a:t>Design a volume-based discount scheme that gets the retailer to purchase and sell the quantity sold when the two stages coordinate their actions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Lessons from Discounting Schemes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610100"/>
          </a:xfrm>
        </p:spPr>
        <p:txBody>
          <a:bodyPr/>
          <a:lstStyle/>
          <a:p>
            <a:pPr eaLnBrk="1" hangingPunct="1"/>
            <a:r>
              <a:rPr lang="en-US" sz="2400" smtClean="0"/>
              <a:t>Quantity discounts play a role in supply chain coordination and improved supply chain profits</a:t>
            </a:r>
          </a:p>
          <a:p>
            <a:pPr eaLnBrk="1" hangingPunct="1"/>
            <a:r>
              <a:rPr lang="en-US" sz="2400" smtClean="0"/>
              <a:t>Discount schemes that are optimal are volume based and not lot size based unless the manufacturer has large fixed costs associated with each lot</a:t>
            </a:r>
          </a:p>
          <a:p>
            <a:pPr eaLnBrk="1" hangingPunct="1"/>
            <a:r>
              <a:rPr lang="en-US" sz="2400" smtClean="0"/>
              <a:t>Even in the presence of large fixed costs for the manufacturer, a two-part tariff or volume-based discount, with the manufacturer passing on some of the fixed cost to the retailer, optimally coordinates the supply chain and maximizes profits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Lessons from Discounting Schemes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610100"/>
          </a:xfrm>
        </p:spPr>
        <p:txBody>
          <a:bodyPr/>
          <a:lstStyle/>
          <a:p>
            <a:pPr eaLnBrk="1" hangingPunct="1"/>
            <a:r>
              <a:rPr lang="en-US" sz="2400" smtClean="0"/>
              <a:t>Lot size–based discounts tend to raise the cycle inventory in the supply chain</a:t>
            </a:r>
          </a:p>
          <a:p>
            <a:pPr eaLnBrk="1" hangingPunct="1"/>
            <a:r>
              <a:rPr lang="en-US" sz="2400" smtClean="0"/>
              <a:t>Volume-based discounts are compatible with small lots that reduce cycle inventory</a:t>
            </a:r>
          </a:p>
          <a:p>
            <a:pPr eaLnBrk="1" hangingPunct="1"/>
            <a:r>
              <a:rPr lang="en-US" sz="2400" smtClean="0"/>
              <a:t>Retailers will tend to increase the size of the lot toward the end of the evaluation period, the </a:t>
            </a:r>
            <a:r>
              <a:rPr lang="en-US" sz="2400" i="1" smtClean="0"/>
              <a:t>hockey stick phenomenon </a:t>
            </a:r>
          </a:p>
          <a:p>
            <a:pPr eaLnBrk="1" hangingPunct="1"/>
            <a:r>
              <a:rPr lang="en-US" sz="2400" smtClean="0"/>
              <a:t>With multiple retailers with different demand curves</a:t>
            </a:r>
            <a:r>
              <a:rPr lang="en-US" sz="2400" smtClean="0">
                <a:latin typeface="Times New Roman" pitchFamily="18" charset="0"/>
              </a:rPr>
              <a:t> </a:t>
            </a:r>
            <a:r>
              <a:rPr lang="en-US" sz="2400" smtClean="0"/>
              <a:t>optimal discount continues to be volume based with the average price charged to the retailers decreasing as the rate of purchase increases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Price Discrimination to Maximize Supplier Profits</a:t>
            </a:r>
            <a:endParaRPr lang="en-US" dirty="0"/>
          </a:p>
        </p:txBody>
      </p:sp>
      <p:sp>
        <p:nvSpPr>
          <p:cNvPr id="23552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6000"/>
          </a:xfrm>
        </p:spPr>
        <p:txBody>
          <a:bodyPr/>
          <a:lstStyle/>
          <a:p>
            <a:pPr eaLnBrk="1" hangingPunct="1"/>
            <a:r>
              <a:rPr lang="en-US" sz="2800" smtClean="0"/>
              <a:t>Firm charges differential prices to maximize profits</a:t>
            </a:r>
          </a:p>
          <a:p>
            <a:pPr eaLnBrk="1" hangingPunct="1"/>
            <a:r>
              <a:rPr lang="en-US" sz="2800" smtClean="0"/>
              <a:t>Setting a fixed price for all units does not maximize profits for the manufacturer</a:t>
            </a:r>
          </a:p>
          <a:p>
            <a:pPr eaLnBrk="1" hangingPunct="1"/>
            <a:r>
              <a:rPr lang="en-US" sz="2800" smtClean="0"/>
              <a:t>Manufacturer can obtain maximum profits by pricing each unit differently based on customers’ marginal evaluation at each quantity</a:t>
            </a:r>
          </a:p>
          <a:p>
            <a:pPr eaLnBrk="1" hangingPunct="1"/>
            <a:r>
              <a:rPr lang="en-US" sz="2800" smtClean="0"/>
              <a:t>Quantity discounts are one mechanism for price discrimination because customers pay different prices based on the quantity purchased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Short-Term Discounting: </a:t>
            </a:r>
            <a:br>
              <a:rPr lang="en-US"/>
            </a:br>
            <a:r>
              <a:rPr lang="en-US"/>
              <a:t>Trade Promotions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54200"/>
            <a:ext cx="77343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Trade promotions are price discounts for a limited period of time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Key goals</a:t>
            </a:r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mtClean="0"/>
              <a:t>Induce retailers to use price discounts, displays, or advertising to spur sales</a:t>
            </a:r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mtClean="0"/>
              <a:t>Shift inventory from the manufacturer to the retailer and the customer</a:t>
            </a:r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mtClean="0"/>
              <a:t>Defend a brand against competition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Short-Term Discounting: </a:t>
            </a:r>
            <a:br>
              <a:rPr lang="en-US"/>
            </a:br>
            <a:r>
              <a:rPr lang="en-US"/>
              <a:t>Trade Promotions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39900"/>
            <a:ext cx="8077200" cy="4597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Impact on the behavior of the retailer and supply chain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Retailer has two primary options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Pass through some or all of the promotion to customers to spur sales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Pass through very little of the promotion to customers but purchase in greater quantity during the promotion period to exploit the temporary reduction in price (</a:t>
            </a:r>
            <a:r>
              <a:rPr lang="en-US" i="1" smtClean="0"/>
              <a:t>forward buy</a:t>
            </a:r>
            <a:r>
              <a:rPr lang="en-US" smtClean="0"/>
              <a:t>)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Forward Buying Inventory Profile</a:t>
            </a: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41400" y="5827713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11-5</a:t>
            </a:r>
          </a:p>
        </p:txBody>
      </p:sp>
      <p:pic>
        <p:nvPicPr>
          <p:cNvPr id="238595" name="Picture 5" descr="FG_11_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0425" y="1785938"/>
            <a:ext cx="5368925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Forward Buy</a:t>
            </a:r>
          </a:p>
        </p:txBody>
      </p:sp>
      <p:sp>
        <p:nvSpPr>
          <p:cNvPr id="239618" name="Content Placeholder 2"/>
          <p:cNvSpPr>
            <a:spLocks noGrp="1"/>
          </p:cNvSpPr>
          <p:nvPr>
            <p:ph idx="1"/>
          </p:nvPr>
        </p:nvSpPr>
        <p:spPr>
          <a:xfrm>
            <a:off x="673100" y="1701800"/>
            <a:ext cx="7772400" cy="4525963"/>
          </a:xfrm>
        </p:spPr>
        <p:txBody>
          <a:bodyPr/>
          <a:lstStyle/>
          <a:p>
            <a:pPr eaLnBrk="1" hangingPunct="1"/>
            <a:r>
              <a:rPr lang="en-US" smtClean="0"/>
              <a:t>Costs to be considered – material cost, holding cost, and order cost</a:t>
            </a:r>
          </a:p>
          <a:p>
            <a:pPr eaLnBrk="1" hangingPunct="1"/>
            <a:r>
              <a:rPr lang="en-US" smtClean="0"/>
              <a:t>Three assumptions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The discount is offered once, with no future discounts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The retailer takes no action to influence customer demand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Analyze a period over which the demand is an integer multiple of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smtClean="0"/>
              <a:t>*</a:t>
            </a:r>
            <a:endParaRPr lang="en-US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Forward Buy</a:t>
            </a:r>
          </a:p>
        </p:txBody>
      </p:sp>
      <p:sp>
        <p:nvSpPr>
          <p:cNvPr id="15376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00100"/>
          </a:xfrm>
        </p:spPr>
        <p:txBody>
          <a:bodyPr/>
          <a:lstStyle/>
          <a:p>
            <a:pPr eaLnBrk="1" hangingPunct="1"/>
            <a:r>
              <a:rPr lang="en-US" smtClean="0"/>
              <a:t>Optimal order quantity</a:t>
            </a:r>
          </a:p>
        </p:txBody>
      </p:sp>
      <p:graphicFrame>
        <p:nvGraphicFramePr>
          <p:cNvPr id="4" name="Object 163"/>
          <p:cNvGraphicFramePr>
            <a:graphicFrameLocks noChangeAspect="1"/>
          </p:cNvGraphicFramePr>
          <p:nvPr/>
        </p:nvGraphicFramePr>
        <p:xfrm>
          <a:off x="3155950" y="2457450"/>
          <a:ext cx="2832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7" name="Equation" r:id="rId3" imgW="2815920" imgH="813600" progId="Equation.3">
                  <p:embed/>
                </p:oleObj>
              </mc:Choice>
              <mc:Fallback>
                <p:oleObj name="Equation" r:id="rId3" imgW="2815920" imgH="813600" progId="Equation.3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5950" y="2457450"/>
                        <a:ext cx="28321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57200" y="3556000"/>
            <a:ext cx="8229600" cy="1739900"/>
            <a:chOff x="457200" y="3556000"/>
            <a:chExt cx="8229600" cy="1739900"/>
          </a:xfrm>
        </p:grpSpPr>
        <p:sp>
          <p:nvSpPr>
            <p:cNvPr id="153768" name="Content Placeholder 2"/>
            <p:cNvSpPr txBox="1">
              <a:spLocks/>
            </p:cNvSpPr>
            <p:nvPr/>
          </p:nvSpPr>
          <p:spPr bwMode="auto">
            <a:xfrm>
              <a:off x="457200" y="3556000"/>
              <a:ext cx="8229600" cy="1333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3200"/>
                <a:t>Retailers are often aware of the timing of the next promotion</a:t>
              </a:r>
            </a:p>
          </p:txBody>
        </p:sp>
        <p:graphicFrame>
          <p:nvGraphicFramePr>
            <p:cNvPr id="153764" name="Object 164"/>
            <p:cNvGraphicFramePr>
              <a:graphicFrameLocks noChangeAspect="1"/>
            </p:cNvGraphicFramePr>
            <p:nvPr/>
          </p:nvGraphicFramePr>
          <p:xfrm>
            <a:off x="3035300" y="4864100"/>
            <a:ext cx="30734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78" name="Equation" r:id="rId5" imgW="3062520" imgH="420480" progId="Equation.3">
                    <p:embed/>
                  </p:oleObj>
                </mc:Choice>
                <mc:Fallback>
                  <p:oleObj name="Equation" r:id="rId5" imgW="3062520" imgH="420480" progId="Equation.3">
                    <p:embed/>
                    <p:pic>
                      <p:nvPicPr>
                        <p:cNvPr id="0" name="Picture 1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5300" y="4864100"/>
                          <a:ext cx="3073400" cy="431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Impact of Trade Promotions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</a:t>
            </a:r>
            <a:r>
              <a:rPr lang="en-US" dirty="0"/>
              <a:t>Lot Sizes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6600" y="1828800"/>
            <a:ext cx="5410200" cy="965200"/>
          </a:xfrm>
        </p:spPr>
        <p:txBody>
          <a:bodyPr lIns="92075" tIns="46038" rIns="92075" bIns="46038"/>
          <a:lstStyle/>
          <a:p>
            <a:pPr eaLnBrk="1" hangingPunct="1">
              <a:buFont typeface="Monotype Sorts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30000" smtClean="0"/>
              <a:t>*</a:t>
            </a:r>
            <a:r>
              <a:rPr lang="en-US" sz="2400" smtClean="0"/>
              <a:t> = 6,324 bottles,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mtClean="0"/>
              <a:t> = $3 per bottle</a:t>
            </a:r>
          </a:p>
          <a:p>
            <a:pPr eaLnBrk="1" hangingPunct="1">
              <a:buFont typeface="Monotype Sorts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= $0.15,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smtClean="0"/>
              <a:t> =</a:t>
            </a:r>
            <a:r>
              <a:rPr lang="en-US" sz="2400" smtClean="0"/>
              <a:t> 120,000,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mtClean="0"/>
              <a:t> = 0.2</a:t>
            </a:r>
            <a:endParaRPr lang="en-US" sz="2400" b="1" i="1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30200" y="3022600"/>
            <a:ext cx="87884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3048000" algn="r"/>
                <a:tab pos="3136900" algn="l"/>
              </a:tabLst>
            </a:pPr>
            <a:r>
              <a:rPr lang="en-US" sz="2400"/>
              <a:t>	Cycle inventory at DO	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/>
              <a:t>*/2 = 6,324/2 = 3,162 bottles </a:t>
            </a:r>
          </a:p>
          <a:p>
            <a:pPr>
              <a:spcAft>
                <a:spcPts val="600"/>
              </a:spcAft>
              <a:tabLst>
                <a:tab pos="3048000" algn="r"/>
                <a:tab pos="3136900" algn="l"/>
              </a:tabLst>
            </a:pPr>
            <a:r>
              <a:rPr lang="en-US" sz="2400"/>
              <a:t>	Average flow time		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/>
              <a:t>*/2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 = 6,324/(2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) = 0.3162 months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435100" y="4178300"/>
            <a:ext cx="6267450" cy="1682750"/>
            <a:chOff x="2006600" y="3797300"/>
            <a:chExt cx="6267450" cy="1682750"/>
          </a:xfrm>
        </p:grpSpPr>
        <p:graphicFrame>
          <p:nvGraphicFramePr>
            <p:cNvPr id="154777" name="Object 153"/>
            <p:cNvGraphicFramePr>
              <a:graphicFrameLocks noChangeAspect="1"/>
            </p:cNvGraphicFramePr>
            <p:nvPr/>
          </p:nvGraphicFramePr>
          <p:xfrm>
            <a:off x="2006600" y="3797300"/>
            <a:ext cx="2832100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91" name="Equation" r:id="rId4" imgW="2815920" imgH="813600" progId="Equation.3">
                    <p:embed/>
                  </p:oleObj>
                </mc:Choice>
                <mc:Fallback>
                  <p:oleObj name="Equation" r:id="rId4" imgW="2815920" imgH="813600" progId="Equation.3">
                    <p:embed/>
                    <p:pic>
                      <p:nvPicPr>
                        <p:cNvPr id="0" name="Picture 1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6600" y="3797300"/>
                          <a:ext cx="2832100" cy="825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778" name="Object 154"/>
            <p:cNvGraphicFramePr>
              <a:graphicFrameLocks noChangeAspect="1"/>
            </p:cNvGraphicFramePr>
            <p:nvPr/>
          </p:nvGraphicFramePr>
          <p:xfrm>
            <a:off x="2444750" y="4654550"/>
            <a:ext cx="5829300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92" name="Equation" r:id="rId6" imgW="5814720" imgH="813600" progId="Equation.3">
                    <p:embed/>
                  </p:oleObj>
                </mc:Choice>
                <mc:Fallback>
                  <p:oleObj name="Equation" r:id="rId6" imgW="5814720" imgH="813600" progId="Equation.3">
                    <p:embed/>
                    <p:pic>
                      <p:nvPicPr>
                        <p:cNvPr id="0" name="Picture 1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4750" y="4654550"/>
                          <a:ext cx="5829300" cy="825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/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Impact of Trade Promotions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</a:t>
            </a:r>
            <a:r>
              <a:rPr lang="en-US" dirty="0"/>
              <a:t>Lot Sizes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2300" y="2781300"/>
            <a:ext cx="80137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3048000" algn="r"/>
                <a:tab pos="3136900" algn="l"/>
              </a:tabLst>
            </a:pPr>
            <a:r>
              <a:rPr lang="en-US" sz="2400"/>
              <a:t>	Cycle inventory at DO	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3000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/2 = 38,236/2 = 19,118 bottles</a:t>
            </a:r>
          </a:p>
          <a:p>
            <a:pPr>
              <a:spcAft>
                <a:spcPts val="600"/>
              </a:spcAft>
              <a:tabLst>
                <a:tab pos="3048000" algn="r"/>
                <a:tab pos="3136900" algn="l"/>
              </a:tabLst>
            </a:pPr>
            <a:r>
              <a:rPr lang="en-US" sz="2400"/>
              <a:t>	Average flow time		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3000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/2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 = 38,236/(20,000) </a:t>
            </a:r>
          </a:p>
          <a:p>
            <a:pPr>
              <a:spcAft>
                <a:spcPts val="600"/>
              </a:spcAft>
              <a:tabLst>
                <a:tab pos="3048000" algn="r"/>
                <a:tab pos="3136900" algn="l"/>
              </a:tabLst>
            </a:pPr>
            <a:r>
              <a:rPr lang="en-US" sz="2400"/>
              <a:t>		= 1.9118 months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43100"/>
            <a:ext cx="6096000" cy="762000"/>
          </a:xfrm>
        </p:spPr>
        <p:txBody>
          <a:bodyPr/>
          <a:lstStyle/>
          <a:p>
            <a:pPr eaLnBrk="1" hangingPunct="1"/>
            <a:r>
              <a:rPr lang="en-US" smtClean="0"/>
              <a:t>With trade promotions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" y="4713288"/>
            <a:ext cx="7943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2400"/>
              <a:t>Forward buy = </a:t>
            </a:r>
            <a:r>
              <a:rPr lang="es-ES_tradnl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s-ES_tradnl" sz="2400" i="1" baseline="3000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s-ES_tradnl" sz="2400"/>
              <a:t> – </a:t>
            </a:r>
            <a:r>
              <a:rPr lang="es-ES_tradnl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s-ES_tradnl" sz="2400"/>
              <a:t>* = 38,236 – 6,324 = 31,912 bottles</a:t>
            </a:r>
            <a:endParaRPr lang="en-US" sz="240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How Much of a Discount Should the Retailer Pass Through?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60400" y="1600200"/>
            <a:ext cx="4940300" cy="520700"/>
          </a:xfrm>
        </p:spPr>
        <p:txBody>
          <a:bodyPr/>
          <a:lstStyle/>
          <a:p>
            <a:pPr eaLnBrk="1" hangingPunct="1"/>
            <a:r>
              <a:rPr lang="en-US" sz="2400" smtClean="0"/>
              <a:t>Profits for the retailer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57250" y="2109788"/>
            <a:ext cx="7556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i="1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cs-CZ" sz="2400" i="1" baseline="-2500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cs-CZ" sz="2400"/>
              <a:t> = (300,000 – 60,000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cs-CZ" sz="2400"/>
              <a:t>)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cs-CZ" sz="2400"/>
              <a:t> – (300,000 – 60,000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cs-CZ" sz="2400"/>
              <a:t>)</a:t>
            </a:r>
            <a:r>
              <a:rPr lang="cs-CZ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cs-CZ" sz="2400" i="1" baseline="-25000">
                <a:latin typeface="Times New Roman" pitchFamily="18" charset="0"/>
                <a:cs typeface="Times New Roman" pitchFamily="18" charset="0"/>
              </a:rPr>
              <a:t>R</a:t>
            </a:r>
            <a:endParaRPr lang="en-US" sz="2400" i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60400" y="2636838"/>
            <a:ext cx="6394450" cy="882650"/>
            <a:chOff x="660400" y="2637025"/>
            <a:chExt cx="6393910" cy="882594"/>
          </a:xfrm>
        </p:grpSpPr>
        <p:sp>
          <p:nvSpPr>
            <p:cNvPr id="6" name="Content Placeholder 1"/>
            <p:cNvSpPr txBox="1">
              <a:spLocks/>
            </p:cNvSpPr>
            <p:nvPr/>
          </p:nvSpPr>
          <p:spPr>
            <a:xfrm>
              <a:off x="660400" y="2637025"/>
              <a:ext cx="4939883" cy="431773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SzPct val="150000"/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defRPr/>
              </a:pPr>
              <a:r>
                <a:rPr lang="en-US" sz="2400" dirty="0" smtClean="0"/>
                <a:t>Optimal price</a:t>
              </a:r>
              <a:endParaRPr lang="en-US" sz="2400" dirty="0"/>
            </a:p>
          </p:txBody>
        </p:sp>
        <p:sp>
          <p:nvSpPr>
            <p:cNvPr id="245775" name="TextBox 3"/>
            <p:cNvSpPr txBox="1">
              <a:spLocks noChangeArrowheads="1"/>
            </p:cNvSpPr>
            <p:nvPr/>
          </p:nvSpPr>
          <p:spPr bwMode="auto">
            <a:xfrm>
              <a:off x="2095500" y="3057954"/>
              <a:ext cx="49588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400"/>
                <a:t> = (300,000 + 60,000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400"/>
                <a:t>)/120,000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60400" y="3584575"/>
            <a:ext cx="6203950" cy="895350"/>
            <a:chOff x="660400" y="3584949"/>
            <a:chExt cx="6204255" cy="895294"/>
          </a:xfrm>
        </p:grpSpPr>
        <p:sp>
          <p:nvSpPr>
            <p:cNvPr id="8" name="Content Placeholder 1"/>
            <p:cNvSpPr txBox="1">
              <a:spLocks/>
            </p:cNvSpPr>
            <p:nvPr/>
          </p:nvSpPr>
          <p:spPr>
            <a:xfrm>
              <a:off x="660400" y="3584949"/>
              <a:ext cx="4940543" cy="444472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SzPct val="150000"/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defRPr/>
              </a:pPr>
              <a:r>
                <a:rPr lang="en-US" sz="2400" dirty="0" smtClean="0"/>
                <a:t>Demand with no promotion</a:t>
              </a:r>
              <a:endParaRPr lang="en-US" sz="2400" dirty="0"/>
            </a:p>
          </p:txBody>
        </p:sp>
        <p:sp>
          <p:nvSpPr>
            <p:cNvPr id="245773" name="TextBox 4"/>
            <p:cNvSpPr txBox="1">
              <a:spLocks noChangeArrowheads="1"/>
            </p:cNvSpPr>
            <p:nvPr/>
          </p:nvSpPr>
          <p:spPr bwMode="auto">
            <a:xfrm>
              <a:off x="2273300" y="4018578"/>
              <a:ext cx="45913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400"/>
                <a:t> = 30,000 – 60,000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400"/>
                <a:t> = 60,000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60400" y="4545013"/>
            <a:ext cx="7361238" cy="892175"/>
            <a:chOff x="660400" y="4545573"/>
            <a:chExt cx="7361242" cy="890830"/>
          </a:xfrm>
        </p:grpSpPr>
        <p:sp>
          <p:nvSpPr>
            <p:cNvPr id="10" name="Content Placeholder 1"/>
            <p:cNvSpPr txBox="1">
              <a:spLocks/>
            </p:cNvSpPr>
            <p:nvPr/>
          </p:nvSpPr>
          <p:spPr>
            <a:xfrm>
              <a:off x="660400" y="4545573"/>
              <a:ext cx="4940303" cy="440660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SzPct val="150000"/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0"/>
                </a:spcBef>
                <a:spcAft>
                  <a:spcPts val="600"/>
                </a:spcAft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defRPr/>
              </a:pPr>
              <a:r>
                <a:rPr lang="en-US" sz="2400" dirty="0" smtClean="0"/>
                <a:t>Optimal price with discount</a:t>
              </a:r>
              <a:endParaRPr lang="en-US" sz="2400" dirty="0"/>
            </a:p>
          </p:txBody>
        </p:sp>
        <p:sp>
          <p:nvSpPr>
            <p:cNvPr id="245771" name="TextBox 6"/>
            <p:cNvSpPr txBox="1">
              <a:spLocks noChangeArrowheads="1"/>
            </p:cNvSpPr>
            <p:nvPr/>
          </p:nvSpPr>
          <p:spPr bwMode="auto">
            <a:xfrm>
              <a:off x="1257300" y="4974738"/>
              <a:ext cx="676434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400"/>
                <a:t> = (300,000 + 60,000 x 2.85)/120,000 = $3.925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60400" y="5502275"/>
            <a:ext cx="6205538" cy="920750"/>
            <a:chOff x="660400" y="5501733"/>
            <a:chExt cx="6205757" cy="920698"/>
          </a:xfrm>
        </p:grpSpPr>
        <p:sp>
          <p:nvSpPr>
            <p:cNvPr id="245768" name="TextBox 8"/>
            <p:cNvSpPr txBox="1">
              <a:spLocks noChangeArrowheads="1"/>
            </p:cNvSpPr>
            <p:nvPr/>
          </p:nvSpPr>
          <p:spPr bwMode="auto">
            <a:xfrm>
              <a:off x="2095500" y="5960766"/>
              <a:ext cx="477065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400"/>
                <a:t> = 300,000 - 60,000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400"/>
                <a:t> = 64,500</a:t>
              </a:r>
            </a:p>
          </p:txBody>
        </p:sp>
        <p:sp>
          <p:nvSpPr>
            <p:cNvPr id="245769" name="Content Placeholder 1"/>
            <p:cNvSpPr txBox="1">
              <a:spLocks/>
            </p:cNvSpPr>
            <p:nvPr/>
          </p:nvSpPr>
          <p:spPr bwMode="auto">
            <a:xfrm>
              <a:off x="660400" y="5501733"/>
              <a:ext cx="4940300" cy="469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Aft>
                  <a:spcPts val="600"/>
                </a:spcAft>
                <a:buSzPct val="150000"/>
                <a:buFont typeface="Arial" charset="0"/>
                <a:buChar char="•"/>
              </a:pPr>
              <a:r>
                <a:rPr lang="en-US" sz="2400"/>
                <a:t>Demand with promotion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Trade Promotions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300" y="1676400"/>
            <a:ext cx="7727950" cy="4584700"/>
          </a:xfrm>
        </p:spPr>
        <p:txBody>
          <a:bodyPr/>
          <a:lstStyle/>
          <a:p>
            <a:pPr eaLnBrk="1" hangingPunct="1"/>
            <a:r>
              <a:rPr lang="en-US" smtClean="0"/>
              <a:t>Trade promotions generally increase cycle inventory in a supply chain and hurt performance</a:t>
            </a:r>
          </a:p>
          <a:p>
            <a:pPr eaLnBrk="1" hangingPunct="1"/>
            <a:r>
              <a:rPr lang="en-US" smtClean="0"/>
              <a:t>Counter measures</a:t>
            </a:r>
          </a:p>
          <a:p>
            <a:pPr lvl="1" eaLnBrk="1" hangingPunct="1"/>
            <a:r>
              <a:rPr lang="en-US" smtClean="0"/>
              <a:t>EDLP (every day low pricing)</a:t>
            </a:r>
          </a:p>
          <a:p>
            <a:pPr lvl="1" eaLnBrk="1" hangingPunct="1"/>
            <a:r>
              <a:rPr lang="en-US" smtClean="0"/>
              <a:t>Discount applies to items sold to customers (sell-through) not the quantity purchased by the retailer (sell-in)</a:t>
            </a:r>
          </a:p>
          <a:p>
            <a:pPr lvl="1" eaLnBrk="1" hangingPunct="1"/>
            <a:r>
              <a:rPr lang="en-US" smtClean="0"/>
              <a:t>Scan based promotions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9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4582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Managing </a:t>
            </a:r>
            <a:r>
              <a:rPr lang="en-US" dirty="0" err="1" smtClean="0"/>
              <a:t>Multi</a:t>
            </a:r>
            <a:r>
              <a:rPr lang="en-US" dirty="0" err="1"/>
              <a:t>e</a:t>
            </a:r>
            <a:r>
              <a:rPr lang="en-US" dirty="0" err="1" smtClean="0"/>
              <a:t>chelon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Cycle Inventory</a:t>
            </a:r>
          </a:p>
        </p:txBody>
      </p:sp>
      <p:sp>
        <p:nvSpPr>
          <p:cNvPr id="2488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816100"/>
            <a:ext cx="7683500" cy="4406900"/>
          </a:xfrm>
        </p:spPr>
        <p:txBody>
          <a:bodyPr/>
          <a:lstStyle/>
          <a:p>
            <a:pPr eaLnBrk="1" hangingPunct="1"/>
            <a:r>
              <a:rPr lang="en-US" sz="2800" smtClean="0"/>
              <a:t>Multi-echelon supply chains have multiple stages with possibly many players at each stage </a:t>
            </a:r>
          </a:p>
          <a:p>
            <a:pPr eaLnBrk="1" hangingPunct="1"/>
            <a:r>
              <a:rPr lang="en-US" sz="2800" smtClean="0"/>
              <a:t>Lack of coordination in lot sizing decisions across the supply chain results in high costs and more cycle inventory than required</a:t>
            </a:r>
          </a:p>
          <a:p>
            <a:pPr eaLnBrk="1" hangingPunct="1"/>
            <a:r>
              <a:rPr lang="en-US" sz="2800" smtClean="0"/>
              <a:t>The goal is to decrease total costs by coordinating orders across the supply chain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458200" cy="11049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Managing </a:t>
            </a:r>
            <a:r>
              <a:rPr lang="en-US" dirty="0" err="1" smtClean="0"/>
              <a:t>Multi</a:t>
            </a:r>
            <a:r>
              <a:rPr lang="en-US" dirty="0" err="1"/>
              <a:t>e</a:t>
            </a:r>
            <a:r>
              <a:rPr lang="en-US" dirty="0" err="1" smtClean="0"/>
              <a:t>chelon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Cycle Inventory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43800" y="6030913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11-6</a:t>
            </a:r>
          </a:p>
        </p:txBody>
      </p:sp>
      <p:pic>
        <p:nvPicPr>
          <p:cNvPr id="249859" name="Picture 5" descr="FG_11_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9275" y="1565275"/>
            <a:ext cx="59372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Title 1"/>
          <p:cNvSpPr>
            <a:spLocks noGrp="1"/>
          </p:cNvSpPr>
          <p:nvPr>
            <p:ph type="title"/>
          </p:nvPr>
        </p:nvSpPr>
        <p:spPr>
          <a:xfrm>
            <a:off x="495300" y="2492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Integer Replenishment Policy</a:t>
            </a:r>
          </a:p>
        </p:txBody>
      </p:sp>
      <p:sp>
        <p:nvSpPr>
          <p:cNvPr id="25088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4100"/>
          </a:xfrm>
        </p:spPr>
        <p:txBody>
          <a:bodyPr/>
          <a:lstStyle/>
          <a:p>
            <a:pPr eaLnBrk="1" hangingPunct="1"/>
            <a:r>
              <a:rPr lang="en-US" sz="2400" smtClean="0"/>
              <a:t>Divide all parties within a stage into groups such that all parties within a group order from the same supplier and have the same reorder interval</a:t>
            </a:r>
          </a:p>
          <a:p>
            <a:pPr eaLnBrk="1" hangingPunct="1"/>
            <a:r>
              <a:rPr lang="en-US" sz="2400" smtClean="0"/>
              <a:t>Set reorder intervals across stages such that the receipt of a replenishment order at any stage is synchronized with the shipment of a replenishment order to at least one of its customers</a:t>
            </a:r>
          </a:p>
          <a:p>
            <a:pPr eaLnBrk="1" hangingPunct="1"/>
            <a:r>
              <a:rPr lang="en-US" sz="2400" smtClean="0"/>
              <a:t>For customers with a longer reorder interval than the supplier, make the customer’s reorder interval an integer multiple of the supplier’s interval and synchronize replenishment at the two stages to facilitate cross-docking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5" name="Title 1"/>
          <p:cNvSpPr>
            <a:spLocks noGrp="1"/>
          </p:cNvSpPr>
          <p:nvPr>
            <p:ph type="title"/>
          </p:nvPr>
        </p:nvSpPr>
        <p:spPr>
          <a:xfrm>
            <a:off x="495300" y="2492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Integer Replenishment Policy</a:t>
            </a:r>
          </a:p>
        </p:txBody>
      </p:sp>
      <p:sp>
        <p:nvSpPr>
          <p:cNvPr id="25190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4100"/>
          </a:xfrm>
        </p:spPr>
        <p:txBody>
          <a:bodyPr/>
          <a:lstStyle/>
          <a:p>
            <a:pPr eaLnBrk="1" hangingPunct="1"/>
            <a:r>
              <a:rPr lang="en-US" sz="2400" smtClean="0"/>
              <a:t>For customers with a shorter reorder interval than the supplier, make the supplier’s reorder interval an integer multiple of the customer’s interval and synchronize replenishment at the two stages to facilitate cross-docking</a:t>
            </a:r>
          </a:p>
          <a:p>
            <a:pPr eaLnBrk="1" hangingPunct="1"/>
            <a:r>
              <a:rPr lang="en-US" sz="2400" smtClean="0"/>
              <a:t>The relative frequency of reordering depends on the setup cost, holding cost, and demand at different parties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These polices make the most sense for supply chains in which cycle inventories are large and demand is relatively predictable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2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458200" cy="1104900"/>
          </a:xfrm>
        </p:spPr>
        <p:txBody>
          <a:bodyPr/>
          <a:lstStyle/>
          <a:p>
            <a:pPr eaLnBrk="1" hangingPunct="1"/>
            <a:r>
              <a:rPr lang="en-US" smtClean="0"/>
              <a:t>Integer Replenishment Policy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91400" y="1371600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11-7</a:t>
            </a:r>
          </a:p>
        </p:txBody>
      </p:sp>
      <p:pic>
        <p:nvPicPr>
          <p:cNvPr id="252931" name="Picture 5" descr="FG_11_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1679575"/>
            <a:ext cx="69786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8400" y="1679575"/>
            <a:ext cx="68961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458200" cy="1104900"/>
          </a:xfrm>
        </p:spPr>
        <p:txBody>
          <a:bodyPr/>
          <a:lstStyle/>
          <a:p>
            <a:pPr eaLnBrk="1" hangingPunct="1"/>
            <a:r>
              <a:rPr lang="en-US" smtClean="0"/>
              <a:t>Integer Replenishment Policy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86600" y="5626100"/>
            <a:ext cx="1089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11-8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2549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803400"/>
            <a:ext cx="7683500" cy="47244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z="2800" smtClean="0"/>
              <a:t>Balance the appropriate costs to choose the optimal lot size and cycle inventory in a supply chain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z="2800" smtClean="0"/>
              <a:t>Understand the impact of quantity discounts on lot size and cycle inventory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z="2800" smtClean="0"/>
              <a:t>Devise appropriate discounting schemes for a supply chain</a:t>
            </a:r>
          </a:p>
          <a:p>
            <a:pPr marL="514350" indent="-514350" eaLnBrk="1" hangingPunct="1">
              <a:lnSpc>
                <a:spcPct val="90000"/>
              </a:lnSpc>
              <a:buSzPct val="100000"/>
              <a:buFont typeface="Arial" charset="0"/>
              <a:buAutoNum type="arabicPeriod"/>
            </a:pPr>
            <a:r>
              <a:rPr lang="en-US" sz="2800" smtClean="0"/>
              <a:t>Understand the impact of trade promotions on lot size and cycle inventory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2560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1803400"/>
            <a:ext cx="7683500" cy="47244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SzPct val="100000"/>
              <a:buFont typeface="Arial" charset="0"/>
              <a:buAutoNum type="arabicPeriod" startAt="5"/>
            </a:pPr>
            <a:r>
              <a:rPr lang="en-US" sz="2800" smtClean="0"/>
              <a:t>Identify managerial levers that reduce lot size and cycle inventory in a supply chain without increasing cost</a:t>
            </a:r>
          </a:p>
          <a:p>
            <a:pPr lvl="1" eaLnBrk="1" hangingPunct="1"/>
            <a:r>
              <a:rPr lang="en-US" sz="2400" smtClean="0"/>
              <a:t>Reduce fixed ordering and transportation costs incurred per order</a:t>
            </a:r>
          </a:p>
          <a:p>
            <a:pPr lvl="1" eaLnBrk="1" hangingPunct="1"/>
            <a:r>
              <a:rPr lang="en-US" sz="2400" smtClean="0"/>
              <a:t>Implement volume-based discounting schemes rather than individual lot size–based discounting schemes</a:t>
            </a:r>
          </a:p>
          <a:p>
            <a:pPr lvl="1" eaLnBrk="1" hangingPunct="1"/>
            <a:r>
              <a:rPr lang="en-US" sz="2400" smtClean="0"/>
              <a:t>Eliminate or reduce trade promotions and encourage EDLP – base trade promotions on sell-through rather than sell-in to the retailer</a:t>
            </a:r>
            <a:endParaRPr lang="en-US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5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026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2061</TotalTime>
  <Words>3107</Words>
  <Application>Microsoft Office PowerPoint</Application>
  <PresentationFormat>On-screen Show (4:3)</PresentationFormat>
  <Paragraphs>539</Paragraphs>
  <Slides>90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00" baseType="lpstr">
      <vt:lpstr>ＭＳ Ｐゴシック</vt:lpstr>
      <vt:lpstr>Arial</vt:lpstr>
      <vt:lpstr>Calibri</vt:lpstr>
      <vt:lpstr>Copperplate Gothic Bold</vt:lpstr>
      <vt:lpstr>Helvetica</vt:lpstr>
      <vt:lpstr>Monotype Sorts</vt:lpstr>
      <vt:lpstr>Symbol</vt:lpstr>
      <vt:lpstr>Times New Roman</vt:lpstr>
      <vt:lpstr>1_Office Theme</vt:lpstr>
      <vt:lpstr>Equation</vt:lpstr>
      <vt:lpstr>Managing Economies of Scale in a Supply Chain: Cycle Inventory</vt:lpstr>
      <vt:lpstr>Learning Objectives</vt:lpstr>
      <vt:lpstr>Role of Cycle Inventory in a Supply Chain</vt:lpstr>
      <vt:lpstr>Inventory Profile</vt:lpstr>
      <vt:lpstr>Role of Cycle Inventory in a Supply Chain</vt:lpstr>
      <vt:lpstr>Role of Cycle Inventory in a Supply Chain</vt:lpstr>
      <vt:lpstr>Role of Cycle Inventory in a Supply Chain</vt:lpstr>
      <vt:lpstr>Role of Cycle Inventory in a Supply Chain</vt:lpstr>
      <vt:lpstr>Role of Cycle Inventory in a Supply Chain</vt:lpstr>
      <vt:lpstr>Estimating Cycle Inventory Related Costs in Practice</vt:lpstr>
      <vt:lpstr>Estimating Cycle Inventory Related Costs in Practice</vt:lpstr>
      <vt:lpstr>Estimating Cycle Inventory Related Costs in Practice</vt:lpstr>
      <vt:lpstr>Estimating Cycle Inventory Related Costs in Practice</vt:lpstr>
      <vt:lpstr>Economies of Scale to Exploit Fixed Costs</vt:lpstr>
      <vt:lpstr>Economies of Scale to Exploit Fixed Costs</vt:lpstr>
      <vt:lpstr>Lot Sizing for a Single Product </vt:lpstr>
      <vt:lpstr>Lot Sizing for a Single Product </vt:lpstr>
      <vt:lpstr>Lot Sizing for a Single Product </vt:lpstr>
      <vt:lpstr>EOQ Example</vt:lpstr>
      <vt:lpstr>EOQ Example</vt:lpstr>
      <vt:lpstr>EOQ Example</vt:lpstr>
      <vt:lpstr>Lot Size and Ordering Cost</vt:lpstr>
      <vt:lpstr>Production Lot Sizing</vt:lpstr>
      <vt:lpstr>Aggregating Multiple Products in a Single Order</vt:lpstr>
      <vt:lpstr>Lot Sizing with Multiple Products or Customers</vt:lpstr>
      <vt:lpstr>Lot Sizing with Multiple Products or Customers</vt:lpstr>
      <vt:lpstr>Multiple Products Ordered and Delivered Independently</vt:lpstr>
      <vt:lpstr>Multiple Products Ordered and Delivered Independently</vt:lpstr>
      <vt:lpstr>Lots Ordered and Delivered Jointly</vt:lpstr>
      <vt:lpstr>Products Ordered and Delivered Jointly</vt:lpstr>
      <vt:lpstr>Products Ordered and Delivered Jointly</vt:lpstr>
      <vt:lpstr>Aggregation with Capacity Constraint</vt:lpstr>
      <vt:lpstr>Aggregation with Capacity Constraint</vt:lpstr>
      <vt:lpstr>Aggregation with Capacity Constraint</vt:lpstr>
      <vt:lpstr>Lots Ordered and Delivered Jointly for a Selected Subset</vt:lpstr>
      <vt:lpstr>Lots Ordered and Delivered Jointly for a Selected Subset</vt:lpstr>
      <vt:lpstr>Lots Ordered and Delivered Jointly for a Selected Subset</vt:lpstr>
      <vt:lpstr>Ordered and Delivered Jointly – Frequency Varies by Order</vt:lpstr>
      <vt:lpstr>Ordered and Delivered Jointly – Frequency Varies by Order</vt:lpstr>
      <vt:lpstr>Ordered and Delivered Jointly – Frequency Varies by Order</vt:lpstr>
      <vt:lpstr>Ordered and Delivered Jointly – Frequency Varies by Order</vt:lpstr>
      <vt:lpstr>Economies of Scale to Exploit Quantity Discounts</vt:lpstr>
      <vt:lpstr>Quantity Discounts</vt:lpstr>
      <vt:lpstr>All-Unit Quantity Discounts</vt:lpstr>
      <vt:lpstr>All-Unit Quantity Discounts</vt:lpstr>
      <vt:lpstr>All-Unit Quantity Discounts</vt:lpstr>
      <vt:lpstr>All-Unit Quantity Discounts</vt:lpstr>
      <vt:lpstr>All-Unit Quantity Discounts</vt:lpstr>
      <vt:lpstr>All-Unit Quantity Discounts</vt:lpstr>
      <vt:lpstr>All-Unit Quantity Discount Example</vt:lpstr>
      <vt:lpstr>All-Unit Quantity Discount Example</vt:lpstr>
      <vt:lpstr>All-Unit Quantity Discount Example</vt:lpstr>
      <vt:lpstr>Marginal Unit Quantity Discounts</vt:lpstr>
      <vt:lpstr>Marginal Unit Quantity Discounts</vt:lpstr>
      <vt:lpstr>Marginal Unit Quantity Discounts</vt:lpstr>
      <vt:lpstr>Marginal Unit Quantity Discounts</vt:lpstr>
      <vt:lpstr>Marginal Unit Quantity Discounts</vt:lpstr>
      <vt:lpstr>Marginal Unit Quantity Discounts</vt:lpstr>
      <vt:lpstr>Marginal Unit Quantity Discount Example</vt:lpstr>
      <vt:lpstr>Marginal Unit Quantity Discount Example</vt:lpstr>
      <vt:lpstr>Marginal Unit Quantity Discount Example</vt:lpstr>
      <vt:lpstr>Why Quantity Discounts?</vt:lpstr>
      <vt:lpstr>Quantity Discounts for Commodity Products</vt:lpstr>
      <vt:lpstr>Locally Optimal Lot Sizes</vt:lpstr>
      <vt:lpstr>Designing a Suitable Lot Size-Based Quantity Discount</vt:lpstr>
      <vt:lpstr>Quantity Discounts When Firm Has Market Power</vt:lpstr>
      <vt:lpstr>Quantity Discounts When Firm Has Market Power</vt:lpstr>
      <vt:lpstr>Two-Part Tariff</vt:lpstr>
      <vt:lpstr>Volume-Based Quantity Discounts</vt:lpstr>
      <vt:lpstr>Lessons from Discounting Schemes</vt:lpstr>
      <vt:lpstr>Lessons from Discounting Schemes</vt:lpstr>
      <vt:lpstr>Price Discrimination to Maximize Supplier Profits</vt:lpstr>
      <vt:lpstr>Short-Term Discounting:  Trade Promotions</vt:lpstr>
      <vt:lpstr>Short-Term Discounting:  Trade Promotions</vt:lpstr>
      <vt:lpstr>Forward Buying Inventory Profile</vt:lpstr>
      <vt:lpstr>Forward Buy</vt:lpstr>
      <vt:lpstr>Forward Buy</vt:lpstr>
      <vt:lpstr>Impact of Trade Promotions  on Lot Sizes</vt:lpstr>
      <vt:lpstr>Impact of Trade Promotions  on Lot Sizes</vt:lpstr>
      <vt:lpstr>How Much of a Discount Should the Retailer Pass Through?</vt:lpstr>
      <vt:lpstr>Trade Promotions</vt:lpstr>
      <vt:lpstr>Managing Multiechelon Cycle Inventory</vt:lpstr>
      <vt:lpstr>Managing Multiechelon Cycle Inventory</vt:lpstr>
      <vt:lpstr>Integer Replenishment Policy</vt:lpstr>
      <vt:lpstr>Integer Replenishment Policy</vt:lpstr>
      <vt:lpstr>Integer Replenishment Policy</vt:lpstr>
      <vt:lpstr>Integer Replenishment Policy</vt:lpstr>
      <vt:lpstr>Summary of Learning Objectives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11 – Managing Economies of Scale in a Supply Chain: Cycle Inventory</dc:subject>
  <dc:creator>Jeff Heyl</dc:creator>
  <cp:keywords/>
  <dc:description/>
  <cp:lastModifiedBy>Jaryono Angga Widagdo</cp:lastModifiedBy>
  <cp:revision>232</cp:revision>
  <dcterms:created xsi:type="dcterms:W3CDTF">2012-01-08T09:40:37Z</dcterms:created>
  <dcterms:modified xsi:type="dcterms:W3CDTF">2018-11-06T16:03:04Z</dcterms:modified>
  <cp:category/>
</cp:coreProperties>
</file>