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5" r:id="rId37"/>
    <p:sldId id="292" r:id="rId38"/>
    <p:sldId id="293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6" r:id="rId49"/>
    <p:sldId id="305" r:id="rId50"/>
    <p:sldId id="308" r:id="rId51"/>
    <p:sldId id="307" r:id="rId52"/>
    <p:sldId id="309" r:id="rId53"/>
    <p:sldId id="310" r:id="rId54"/>
    <p:sldId id="311" r:id="rId55"/>
    <p:sldId id="312" r:id="rId56"/>
    <p:sldId id="314" r:id="rId57"/>
    <p:sldId id="313" r:id="rId58"/>
    <p:sldId id="315" r:id="rId59"/>
    <p:sldId id="316" r:id="rId60"/>
    <p:sldId id="317" r:id="rId61"/>
    <p:sldId id="318" r:id="rId62"/>
    <p:sldId id="319" r:id="rId6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9676" autoAdjust="0"/>
  </p:normalViewPr>
  <p:slideViewPr>
    <p:cSldViewPr snapToGrid="0" snapToObjects="1">
      <p:cViewPr varScale="1">
        <p:scale>
          <a:sx n="71" d="100"/>
          <a:sy n="71" d="100"/>
        </p:scale>
        <p:origin x="130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4" Type="http://schemas.openxmlformats.org/officeDocument/2006/relationships/image" Target="../media/image4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4" Type="http://schemas.openxmlformats.org/officeDocument/2006/relationships/image" Target="../media/image48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4" Type="http://schemas.openxmlformats.org/officeDocument/2006/relationships/image" Target="../media/image6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70.emf"/><Relationship Id="rId4" Type="http://schemas.openxmlformats.org/officeDocument/2006/relationships/image" Target="../media/image73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47FD733F-B1D4-4713-9227-D4BDF7260238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423E0C47-28A3-4171-A9FF-48C4BFE282C7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1C0A00B6-B1ED-4A01-817F-6E9AEFB4DFAC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22763" y="6651625"/>
            <a:ext cx="568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12-</a:t>
            </a:r>
            <a:fld id="{0A970C49-BE99-43B1-A7C3-705441B5599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7DCCA5FB-E48F-4802-A705-89A9FC7FBBB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D5D1CE9C-869B-4A8F-837E-D5F282E227D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403C189F-CE2F-46B1-84FE-FFD617C7B61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2CFCA541-F02A-498B-BF72-0076AED8811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CE4AA844-1B85-4AF9-9372-8FB6DDFBE7B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15D4B435-591B-4511-BF42-9D0F4FAC2EF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23A0F068-A819-4973-B140-7CCE158EF38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5918B8D4-F415-453C-A187-44FF2B63FA72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545514E7-D5AD-4F5F-821E-C2E640255A8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0C5559E4-56BF-401E-A56E-E7432EEB721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12-</a:t>
            </a:r>
            <a:fld id="{9F71BA84-913D-4D48-B7A7-A9EA972309F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1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7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oleObject" Target="../embeddings/oleObject2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6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34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8.emf"/><Relationship Id="rId4" Type="http://schemas.openxmlformats.org/officeDocument/2006/relationships/image" Target="../media/image45.emf"/><Relationship Id="rId9" Type="http://schemas.openxmlformats.org/officeDocument/2006/relationships/oleObject" Target="../embeddings/oleObject40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9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1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4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8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63.emf"/><Relationship Id="rId4" Type="http://schemas.openxmlformats.org/officeDocument/2006/relationships/image" Target="../media/image60.emf"/><Relationship Id="rId9" Type="http://schemas.openxmlformats.org/officeDocument/2006/relationships/oleObject" Target="../embeddings/oleObject54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4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66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73.emf"/><Relationship Id="rId4" Type="http://schemas.openxmlformats.org/officeDocument/2006/relationships/image" Target="../media/image70.emf"/><Relationship Id="rId9" Type="http://schemas.openxmlformats.org/officeDocument/2006/relationships/oleObject" Target="../embeddings/oleObject63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3"/>
          <p:cNvSpPr txBox="1">
            <a:spLocks noChangeArrowheads="1"/>
          </p:cNvSpPr>
          <p:nvPr/>
        </p:nvSpPr>
        <p:spPr bwMode="auto">
          <a:xfrm>
            <a:off x="5157788" y="985838"/>
            <a:ext cx="121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13314" name="Title 2"/>
          <p:cNvSpPr>
            <a:spLocks noGrp="1"/>
          </p:cNvSpPr>
          <p:nvPr>
            <p:ph type="ctrTitle"/>
          </p:nvPr>
        </p:nvSpPr>
        <p:spPr>
          <a:xfrm>
            <a:off x="2743200" y="2236788"/>
            <a:ext cx="6040438" cy="4090987"/>
          </a:xfrm>
        </p:spPr>
        <p:txBody>
          <a:bodyPr/>
          <a:lstStyle/>
          <a:p>
            <a:r>
              <a:rPr lang="en-US" smtClean="0"/>
              <a:t>Managing Uncertainty in a Supply Chain: Safety Inventory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Understand the role of safety inventory in a supply </a:t>
            </a:r>
            <a:r>
              <a:rPr lang="en-US" dirty="0" smtClean="0"/>
              <a:t>chain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 smtClean="0"/>
              <a:t>Identify </a:t>
            </a:r>
            <a:r>
              <a:rPr lang="en-US" dirty="0"/>
              <a:t>factors that influence the required level of safety </a:t>
            </a:r>
            <a:r>
              <a:rPr lang="en-US" dirty="0" smtClean="0"/>
              <a:t>inventory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 smtClean="0"/>
              <a:t>Describe </a:t>
            </a:r>
            <a:r>
              <a:rPr lang="en-US" dirty="0"/>
              <a:t>different measures of product </a:t>
            </a:r>
            <a:r>
              <a:rPr lang="en-US" dirty="0" smtClean="0"/>
              <a:t>availability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 smtClean="0"/>
              <a:t>Utilize </a:t>
            </a:r>
            <a:r>
              <a:rPr lang="en-US" dirty="0"/>
              <a:t>managerial levers available to lower safety inventory and improve product </a:t>
            </a:r>
            <a:r>
              <a:rPr lang="en-US" dirty="0" smtClean="0"/>
              <a:t>availability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Role of Safety Inventory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smtClean="0"/>
              <a:t>Safety inventory </a:t>
            </a:r>
            <a:r>
              <a:rPr lang="en-US" smtClean="0"/>
              <a:t>is carried to satisfy demand that exceeds the amount forecasted</a:t>
            </a:r>
          </a:p>
          <a:p>
            <a:pPr lvl="1"/>
            <a:r>
              <a:rPr lang="en-US" smtClean="0"/>
              <a:t>Raising the level of safety inventory increases product availability and thus the margin captured from customer purchases</a:t>
            </a:r>
          </a:p>
          <a:p>
            <a:pPr lvl="1"/>
            <a:r>
              <a:rPr lang="en-US" smtClean="0"/>
              <a:t>Raising the level of safety inventory increases inventory holding costs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Role of Safety Inventory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Three key questions</a:t>
            </a:r>
          </a:p>
          <a:p>
            <a:pPr marL="914400" lvl="1" indent="-514350">
              <a:buFont typeface="Arial" charset="0"/>
              <a:buAutoNum type="arabicPeriod"/>
            </a:pPr>
            <a:r>
              <a:rPr lang="en-US" smtClean="0"/>
              <a:t>What is the appropriate level of product availability?</a:t>
            </a:r>
          </a:p>
          <a:p>
            <a:pPr marL="914400" lvl="1" indent="-514350">
              <a:buFont typeface="Arial" charset="0"/>
              <a:buAutoNum type="arabicPeriod"/>
            </a:pPr>
            <a:r>
              <a:rPr lang="en-US" smtClean="0"/>
              <a:t>How much safety inventory is needed for the desired level of product availability?</a:t>
            </a:r>
          </a:p>
          <a:p>
            <a:pPr marL="914400" lvl="1" indent="-514350">
              <a:buFont typeface="Arial" charset="0"/>
              <a:buAutoNum type="arabicPeriod"/>
            </a:pPr>
            <a:r>
              <a:rPr lang="en-US" smtClean="0"/>
              <a:t>What actions can be taken to improve product availability while reducing safety inventory?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FG_12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450" y="1697038"/>
            <a:ext cx="6892925" cy="4125912"/>
          </a:xfrm>
          <a:prstGeom prst="rect">
            <a:avLst/>
          </a:prstGeom>
          <a:noFill/>
        </p:spPr>
      </p:pic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Role of Safety Inventory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99313" y="5514975"/>
            <a:ext cx="110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12-1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Determining the Appropriate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600200"/>
            <a:ext cx="79629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D</a:t>
            </a:r>
            <a:r>
              <a:rPr lang="en-US" dirty="0" smtClean="0"/>
              <a:t>etermined by </a:t>
            </a:r>
            <a:r>
              <a:rPr lang="en-US" dirty="0"/>
              <a:t>two </a:t>
            </a:r>
            <a:r>
              <a:rPr lang="en-US" dirty="0" smtClean="0"/>
              <a:t>factors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The uncertainty of both demand and supply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The desired level of product availability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Measuring Demand </a:t>
            </a:r>
            <a:r>
              <a:rPr lang="en-US" dirty="0" smtClean="0"/>
              <a:t>Uncertainty</a:t>
            </a:r>
          </a:p>
          <a:p>
            <a:pPr marL="1346200" indent="-1346200" fontAlgn="auto">
              <a:spcBef>
                <a:spcPts val="0"/>
              </a:spcBef>
              <a:buFont typeface="Arial"/>
              <a:buNone/>
              <a:tabLst>
                <a:tab pos="1079500" algn="r"/>
              </a:tabLst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	D</a:t>
            </a:r>
            <a:r>
              <a:rPr lang="en-US" sz="2400" dirty="0" smtClean="0"/>
              <a:t> =	Average </a:t>
            </a:r>
            <a:r>
              <a:rPr lang="en-US" sz="2400" dirty="0"/>
              <a:t>demand per period </a:t>
            </a:r>
            <a:endParaRPr lang="en-US" sz="2400" dirty="0" smtClean="0"/>
          </a:p>
          <a:p>
            <a:pPr marL="1346200" indent="-1346200" fontAlgn="auto">
              <a:spcBef>
                <a:spcPts val="0"/>
              </a:spcBef>
              <a:buFont typeface="Arial"/>
              <a:buNone/>
              <a:tabLst>
                <a:tab pos="1079500" algn="r"/>
              </a:tabLst>
              <a:defRPr/>
            </a:pPr>
            <a:r>
              <a:rPr lang="en-US" sz="2400" i="1" dirty="0" smtClean="0">
                <a:latin typeface="Symbol" charset="2"/>
                <a:cs typeface="Symbol" charset="2"/>
              </a:rPr>
              <a:t>	</a:t>
            </a: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D</a:t>
            </a:r>
            <a:r>
              <a:rPr lang="en-US" sz="2400" dirty="0" smtClean="0"/>
              <a:t> =	Standard </a:t>
            </a:r>
            <a:r>
              <a:rPr lang="en-US" sz="2400" dirty="0"/>
              <a:t>deviation of demand (forecast error) per </a:t>
            </a:r>
            <a:r>
              <a:rPr lang="en-US" sz="2400" dirty="0" smtClean="0"/>
              <a:t>period</a:t>
            </a:r>
          </a:p>
          <a:p>
            <a:pPr marL="5334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smtClean="0"/>
              <a:t>Lead </a:t>
            </a:r>
            <a:r>
              <a:rPr lang="en-US" sz="2400" i="1" dirty="0"/>
              <a:t>time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i="1" dirty="0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) is </a:t>
            </a:r>
            <a:r>
              <a:rPr lang="en-US" sz="2400" dirty="0"/>
              <a:t>the gap between when an order is placed and when it is received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Evaluating Demand Distribution Over </a:t>
            </a:r>
            <a:r>
              <a:rPr lang="en-US" i="1" dirty="0" smtClean="0"/>
              <a:t>L</a:t>
            </a:r>
            <a:r>
              <a:rPr lang="en-US" dirty="0" smtClean="0"/>
              <a:t> Periods</a:t>
            </a:r>
            <a:endParaRPr lang="en-US" dirty="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063750" y="2178050"/>
            <a:ext cx="5016500" cy="1924050"/>
            <a:chOff x="2063750" y="2178050"/>
            <a:chExt cx="5016500" cy="1924050"/>
          </a:xfrm>
        </p:grpSpPr>
        <p:graphicFrame>
          <p:nvGraphicFramePr>
            <p:cNvPr id="1435" name="Object 411"/>
            <p:cNvGraphicFramePr>
              <a:graphicFrameLocks noChangeAspect="1"/>
            </p:cNvGraphicFramePr>
            <p:nvPr/>
          </p:nvGraphicFramePr>
          <p:xfrm>
            <a:off x="2063750" y="2178050"/>
            <a:ext cx="5016500" cy="1003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7" name="Equation" r:id="rId3" imgW="5001120" imgH="987120" progId="Equation.3">
                    <p:embed/>
                  </p:oleObj>
                </mc:Choice>
                <mc:Fallback>
                  <p:oleObj name="Equation" r:id="rId3" imgW="5001120" imgH="987120" progId="Equation.3">
                    <p:embed/>
                    <p:pic>
                      <p:nvPicPr>
                        <p:cNvPr id="0" name="Picture 4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3750" y="2178050"/>
                          <a:ext cx="5016500" cy="1003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6" name="Object 412"/>
            <p:cNvGraphicFramePr>
              <a:graphicFrameLocks noChangeAspect="1"/>
            </p:cNvGraphicFramePr>
            <p:nvPr/>
          </p:nvGraphicFramePr>
          <p:xfrm>
            <a:off x="3073400" y="3568700"/>
            <a:ext cx="29972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8" name="Equation" r:id="rId5" imgW="2989440" imgH="520920" progId="Equation.3">
                    <p:embed/>
                  </p:oleObj>
                </mc:Choice>
                <mc:Fallback>
                  <p:oleObj name="Equation" r:id="rId5" imgW="2989440" imgH="520920" progId="Equation.3">
                    <p:embed/>
                    <p:pic>
                      <p:nvPicPr>
                        <p:cNvPr id="0" name="Picture 4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3400" y="3568700"/>
                          <a:ext cx="2997200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08100" y="4495800"/>
            <a:ext cx="3886200" cy="1098550"/>
            <a:chOff x="1308100" y="4495800"/>
            <a:chExt cx="3886200" cy="1098550"/>
          </a:xfrm>
        </p:grpSpPr>
        <p:sp>
          <p:nvSpPr>
            <p:cNvPr id="1441" name="TextBox 5"/>
            <p:cNvSpPr txBox="1">
              <a:spLocks noChangeArrowheads="1"/>
            </p:cNvSpPr>
            <p:nvPr/>
          </p:nvSpPr>
          <p:spPr bwMode="auto">
            <a:xfrm>
              <a:off x="1308100" y="4495800"/>
              <a:ext cx="37772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The</a:t>
              </a:r>
              <a:r>
                <a:rPr lang="en-US" sz="2400" i="1"/>
                <a:t> coefficient of variation</a:t>
              </a:r>
              <a:endParaRPr lang="en-US" sz="2400"/>
            </a:p>
          </p:txBody>
        </p:sp>
        <p:graphicFrame>
          <p:nvGraphicFramePr>
            <p:cNvPr id="1437" name="Object 413"/>
            <p:cNvGraphicFramePr>
              <a:graphicFrameLocks noChangeAspect="1"/>
            </p:cNvGraphicFramePr>
            <p:nvPr/>
          </p:nvGraphicFramePr>
          <p:xfrm>
            <a:off x="3949700" y="5251450"/>
            <a:ext cx="12446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9" name="Equation" r:id="rId7" imgW="1234080" imgH="329040" progId="Equation.3">
                    <p:embed/>
                  </p:oleObj>
                </mc:Choice>
                <mc:Fallback>
                  <p:oleObj name="Equation" r:id="rId7" imgW="1234080" imgH="329040" progId="Equation.3">
                    <p:embed/>
                    <p:pic>
                      <p:nvPicPr>
                        <p:cNvPr id="0" name="Picture 4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9700" y="5251450"/>
                          <a:ext cx="12446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Measuring Product Availability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i="1" smtClean="0"/>
              <a:t>Product fill rate 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en-US" i="1" smtClean="0"/>
              <a:t>)</a:t>
            </a:r>
          </a:p>
          <a:p>
            <a:pPr lvl="1"/>
            <a:r>
              <a:rPr lang="en-US" smtClean="0"/>
              <a:t>Fraction of product demand satisfied from product in inventory</a:t>
            </a:r>
            <a:endParaRPr lang="en-US" i="1" smtClean="0"/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i="1" smtClean="0"/>
              <a:t>Order fill rate</a:t>
            </a:r>
          </a:p>
          <a:p>
            <a:pPr lvl="1"/>
            <a:r>
              <a:rPr lang="en-US" smtClean="0"/>
              <a:t>Fraction of orders filled from available inventory</a:t>
            </a:r>
            <a:endParaRPr lang="en-US" i="1" smtClean="0"/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i="1" smtClean="0"/>
              <a:t>Cycle service level 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i="1" smtClean="0"/>
              <a:t>)</a:t>
            </a:r>
          </a:p>
          <a:p>
            <a:pPr lvl="1"/>
            <a:r>
              <a:rPr lang="en-US" smtClean="0"/>
              <a:t>Fraction of replenishment cycles that end with all customer demand being met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Replenishment Policies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i="1" smtClean="0"/>
              <a:t>Continuous review</a:t>
            </a:r>
          </a:p>
          <a:p>
            <a:pPr lvl="1"/>
            <a:r>
              <a:rPr lang="en-US" smtClean="0"/>
              <a:t>Inventory is continuously tracked</a:t>
            </a:r>
          </a:p>
          <a:p>
            <a:pPr lvl="1"/>
            <a:r>
              <a:rPr lang="en-US" smtClean="0"/>
              <a:t>Order for a lot size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smtClean="0"/>
              <a:t> </a:t>
            </a:r>
            <a:r>
              <a:rPr lang="en-US" smtClean="0"/>
              <a:t>is placed when the inventory declines to the reorder point 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mtClean="0"/>
              <a:t>)</a:t>
            </a:r>
            <a:endParaRPr lang="en-US" i="1" smtClean="0"/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i="1" smtClean="0"/>
              <a:t>Periodic review</a:t>
            </a:r>
          </a:p>
          <a:p>
            <a:pPr lvl="1"/>
            <a:r>
              <a:rPr lang="en-US" smtClean="0"/>
              <a:t>Inventory status is checked at regular periodic intervals</a:t>
            </a:r>
          </a:p>
          <a:p>
            <a:pPr lvl="1"/>
            <a:r>
              <a:rPr lang="en-US" smtClean="0"/>
              <a:t>Order is placed to raise the inventory level to a specified threshold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Cycle Service Level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Fill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00" y="2019300"/>
            <a:ext cx="7353300" cy="35687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Evaluating Safety Inventory Given a Replenishment Policy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dirty="0" smtClean="0"/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400" dirty="0"/>
              <a:t>Expected demand during lead time = </a:t>
            </a:r>
            <a:r>
              <a:rPr lang="en-US" sz="2400" i="1" dirty="0" smtClean="0">
                <a:latin typeface="Times New Roman"/>
                <a:cs typeface="Times New Roman"/>
              </a:rPr>
              <a:t>DL</a:t>
            </a:r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400" dirty="0"/>
              <a:t>Safety inventory, </a:t>
            </a:r>
            <a:r>
              <a:rPr lang="en-US" sz="2400" i="1" dirty="0" err="1">
                <a:latin typeface="Times New Roman"/>
                <a:cs typeface="Times New Roman"/>
              </a:rPr>
              <a:t>ss</a:t>
            </a:r>
            <a:r>
              <a:rPr lang="en-US" sz="2400" dirty="0"/>
              <a:t> = </a:t>
            </a:r>
            <a:r>
              <a:rPr lang="en-US" sz="2400" dirty="0" err="1"/>
              <a:t>ROP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i="1" dirty="0" smtClean="0">
                <a:latin typeface="Times New Roman"/>
                <a:cs typeface="Times New Roman"/>
              </a:rPr>
              <a:t>DL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Cycle Service Level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Fill Rate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896938" y="1816100"/>
            <a:ext cx="7353300" cy="25019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Average demand per week,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smtClean="0"/>
              <a:t> =</a:t>
            </a:r>
            <a:r>
              <a:rPr lang="en-US" sz="2400" smtClean="0"/>
              <a:t> 2,500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Standard deviation of weekly demand,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500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Average lead time for replenishment,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smtClean="0"/>
              <a:t> =</a:t>
            </a:r>
            <a:r>
              <a:rPr lang="en-US" sz="2400" smtClean="0"/>
              <a:t> 2 weeks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Reorder point,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 i="1" smtClean="0"/>
              <a:t> =</a:t>
            </a:r>
            <a:r>
              <a:rPr lang="en-US" sz="2400" smtClean="0"/>
              <a:t> 6,000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Average lot size,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smtClean="0"/>
              <a:t> =</a:t>
            </a:r>
            <a:r>
              <a:rPr lang="en-US" sz="2400" smtClean="0"/>
              <a:t> 10,000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0400" y="4364038"/>
            <a:ext cx="7818438" cy="98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/>
              <a:t>Safety inventory,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/>
              <a:t> 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n-US" sz="2400"/>
              <a:t> = 6,000 – 5,000 = 1,000</a:t>
            </a:r>
          </a:p>
          <a:p>
            <a:pPr algn="ctr">
              <a:spcAft>
                <a:spcPts val="1200"/>
              </a:spcAft>
            </a:pPr>
            <a:r>
              <a:rPr lang="en-US" sz="2400"/>
              <a:t>Cycle inventory 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/>
              <a:t>/2 = 10,0002 = 5,000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Cycle Service Level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Fill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938" y="2095500"/>
            <a:ext cx="7789862" cy="25019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tabLst>
                <a:tab pos="2603500" algn="l"/>
              </a:tabLst>
              <a:defRPr/>
            </a:pPr>
            <a:r>
              <a:rPr lang="en-US" sz="2400" dirty="0"/>
              <a:t>Average </a:t>
            </a:r>
            <a:r>
              <a:rPr lang="en-US" sz="2400" dirty="0" smtClean="0"/>
              <a:t>inventory	= </a:t>
            </a:r>
            <a:r>
              <a:rPr lang="en-US" sz="2400" dirty="0"/>
              <a:t>cycle inventory + safety inventory 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tabLst>
                <a:tab pos="2603500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= </a:t>
            </a:r>
            <a:r>
              <a:rPr lang="en-US" sz="2400" dirty="0"/>
              <a:t>5,000 + 1,000 = </a:t>
            </a:r>
            <a:r>
              <a:rPr lang="en-US" sz="2400" dirty="0" smtClean="0"/>
              <a:t>6,000</a:t>
            </a:r>
          </a:p>
          <a:p>
            <a:pPr marL="0" indent="0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tabLst>
                <a:tab pos="2603500" algn="l"/>
              </a:tabLst>
              <a:defRPr/>
            </a:pPr>
            <a:endParaRPr lang="en-US" sz="2400" dirty="0"/>
          </a:p>
          <a:p>
            <a:pPr marL="0" indent="0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tabLst>
                <a:tab pos="2603500" algn="l"/>
              </a:tabLst>
              <a:defRPr/>
            </a:pPr>
            <a:r>
              <a:rPr lang="en-US" sz="2400" dirty="0"/>
              <a:t>Average flow </a:t>
            </a:r>
            <a:r>
              <a:rPr lang="en-US" sz="2400" dirty="0" smtClean="0"/>
              <a:t>time	= </a:t>
            </a:r>
            <a:r>
              <a:rPr lang="en-US" sz="2400" dirty="0"/>
              <a:t>average </a:t>
            </a:r>
            <a:r>
              <a:rPr lang="en-US" sz="2400" dirty="0" smtClean="0"/>
              <a:t>inventory/throughput</a:t>
            </a:r>
          </a:p>
          <a:p>
            <a:pPr marL="0" indent="0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tabLst>
                <a:tab pos="2603500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= 6,000/2,500 </a:t>
            </a:r>
            <a:r>
              <a:rPr lang="en-US" sz="2400" dirty="0"/>
              <a:t>= 2.4 weeks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Cycle Service Level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Fill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00" y="2019300"/>
            <a:ext cx="7353300" cy="35687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Evaluating Cycle Service Level Given a Replenishment Policy</a:t>
            </a:r>
          </a:p>
          <a:p>
            <a:pPr marL="0" indent="0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endParaRPr lang="en-US" dirty="0" smtClean="0"/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CSL</a:t>
            </a:r>
            <a:r>
              <a:rPr lang="en-US" sz="2400" dirty="0"/>
              <a:t> = </a:t>
            </a:r>
            <a:r>
              <a:rPr lang="en-US" sz="2400" i="1" dirty="0" err="1" smtClean="0">
                <a:latin typeface="Times New Roman"/>
                <a:cs typeface="Times New Roman"/>
              </a:rPr>
              <a:t>Prob</a:t>
            </a:r>
            <a:r>
              <a:rPr lang="en-US" sz="2400" dirty="0" smtClean="0"/>
              <a:t>(</a:t>
            </a:r>
            <a:r>
              <a:rPr lang="en-US" sz="2400" dirty="0" err="1" smtClean="0"/>
              <a:t>ddlt</a:t>
            </a:r>
            <a:r>
              <a:rPr lang="en-US" sz="2400" dirty="0" smtClean="0"/>
              <a:t> </a:t>
            </a:r>
            <a:r>
              <a:rPr lang="en-US" sz="2400" dirty="0"/>
              <a:t>of </a:t>
            </a:r>
            <a:r>
              <a:rPr lang="en-US" sz="2400" i="1" dirty="0">
                <a:latin typeface="Times New Roman"/>
                <a:cs typeface="Times New Roman"/>
              </a:rPr>
              <a:t>L</a:t>
            </a:r>
            <a:r>
              <a:rPr lang="en-US" sz="2400" dirty="0"/>
              <a:t> weeks </a:t>
            </a:r>
            <a:r>
              <a:rPr lang="en-US" sz="2400" dirty="0" smtClean="0"/>
              <a:t>≤ </a:t>
            </a:r>
            <a:r>
              <a:rPr lang="en-US" sz="2400" i="1" dirty="0" err="1" smtClean="0">
                <a:latin typeface="Times New Roman"/>
                <a:cs typeface="Times New Roman"/>
              </a:rPr>
              <a:t>ROP</a:t>
            </a:r>
            <a:r>
              <a:rPr lang="en-US" sz="2400" dirty="0" smtClean="0"/>
              <a:t>)</a:t>
            </a:r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CSL</a:t>
            </a:r>
            <a:r>
              <a:rPr lang="en-US" sz="2400" dirty="0"/>
              <a:t> = </a:t>
            </a:r>
            <a:r>
              <a:rPr lang="en-US" sz="2400" i="1" dirty="0" smtClean="0">
                <a:latin typeface="Times New Roman"/>
                <a:cs typeface="Times New Roman"/>
              </a:rPr>
              <a:t>F</a:t>
            </a:r>
            <a:r>
              <a:rPr lang="en-US" sz="2400" dirty="0" smtClean="0"/>
              <a:t>(</a:t>
            </a:r>
            <a:r>
              <a:rPr lang="en-US" sz="2400" i="1" dirty="0" err="1" smtClean="0">
                <a:latin typeface="Times New Roman"/>
                <a:cs typeface="Times New Roman"/>
              </a:rPr>
              <a:t>ROP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i="1" baseline="-25000" dirty="0">
                <a:latin typeface="Times New Roman"/>
                <a:cs typeface="Times New Roman"/>
              </a:rPr>
              <a:t>L</a:t>
            </a:r>
            <a:r>
              <a:rPr lang="en-US" sz="2400" dirty="0"/>
              <a:t>, </a:t>
            </a: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) </a:t>
            </a:r>
            <a:r>
              <a:rPr lang="en-US" sz="2400" dirty="0"/>
              <a:t>= </a:t>
            </a:r>
            <a:r>
              <a:rPr lang="en-US" sz="2400" i="1" dirty="0" err="1" smtClean="0">
                <a:latin typeface="Times New Roman"/>
                <a:cs typeface="Times New Roman"/>
              </a:rPr>
              <a:t>NORMDIST</a:t>
            </a:r>
            <a:r>
              <a:rPr lang="en-US" sz="2400" dirty="0" smtClean="0"/>
              <a:t>(</a:t>
            </a:r>
            <a:r>
              <a:rPr lang="en-US" sz="2400" i="1" dirty="0" err="1" smtClean="0">
                <a:latin typeface="Times New Roman"/>
                <a:cs typeface="Times New Roman"/>
              </a:rPr>
              <a:t>ROP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i="1" baseline="-25000" dirty="0">
                <a:latin typeface="Times New Roman"/>
                <a:cs typeface="Times New Roman"/>
              </a:rPr>
              <a:t>L</a:t>
            </a:r>
            <a:r>
              <a:rPr lang="en-US" sz="2400" dirty="0"/>
              <a:t>, </a:t>
            </a:r>
            <a:r>
              <a:rPr lang="en-US" sz="2400" i="1" dirty="0" err="1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>
                <a:latin typeface="Times New Roman"/>
                <a:cs typeface="Times New Roman"/>
              </a:rPr>
              <a:t>L</a:t>
            </a:r>
            <a:r>
              <a:rPr lang="en-US" sz="2400" dirty="0"/>
              <a:t>, </a:t>
            </a:r>
            <a:r>
              <a:rPr lang="en-US" sz="2400" dirty="0" smtClean="0"/>
              <a:t>1)</a:t>
            </a:r>
            <a:endParaRPr lang="en-US" sz="24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19400" y="5549900"/>
            <a:ext cx="3514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(ddlt = demand during lead time)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Cycle Service Level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Fill Rate</a:t>
            </a:r>
          </a:p>
        </p:txBody>
      </p:sp>
      <p:sp>
        <p:nvSpPr>
          <p:cNvPr id="2178" name="Content Placeholder 2"/>
          <p:cNvSpPr>
            <a:spLocks noGrp="1"/>
          </p:cNvSpPr>
          <p:nvPr>
            <p:ph idx="1"/>
          </p:nvPr>
        </p:nvSpPr>
        <p:spPr>
          <a:xfrm>
            <a:off x="896938" y="1816100"/>
            <a:ext cx="7353300" cy="10033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nl-NL" sz="2400" smtClean="0"/>
              <a:t> = 10,000, </a:t>
            </a: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nl-NL" sz="2400" smtClean="0"/>
              <a:t> = 6,000, </a:t>
            </a: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nl-NL" sz="2400" smtClean="0"/>
              <a:t> = 2 weeks </a:t>
            </a:r>
          </a:p>
          <a:p>
            <a:pPr marL="0" indent="0">
              <a:buFont typeface="Arial" charset="0"/>
              <a:buNone/>
            </a:pP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nl-NL" sz="2400" smtClean="0"/>
              <a:t> = 2,500/week, </a:t>
            </a:r>
            <a:r>
              <a:rPr lang="nl-NL" sz="2400" i="1" smtClean="0">
                <a:latin typeface="Symbol" pitchFamily="18" charset="2"/>
              </a:rPr>
              <a:t>s</a:t>
            </a:r>
            <a:r>
              <a:rPr lang="nl-NL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nl-NL" sz="2400" smtClean="0"/>
              <a:t> = 500</a:t>
            </a:r>
            <a:endParaRPr lang="en-US" sz="2400" smtClean="0"/>
          </a:p>
        </p:txBody>
      </p:sp>
      <p:graphicFrame>
        <p:nvGraphicFramePr>
          <p:cNvPr id="5" name="Object 128"/>
          <p:cNvGraphicFramePr>
            <a:graphicFrameLocks noChangeAspect="1"/>
          </p:cNvGraphicFramePr>
          <p:nvPr/>
        </p:nvGraphicFramePr>
        <p:xfrm>
          <a:off x="2711450" y="3155950"/>
          <a:ext cx="37211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Equation" r:id="rId3" imgW="3711960" imgH="987120" progId="Equation.3">
                  <p:embed/>
                </p:oleObj>
              </mc:Choice>
              <mc:Fallback>
                <p:oleObj name="Equation" r:id="rId3" imgW="3711960" imgH="987120" progId="Equation.3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3155950"/>
                        <a:ext cx="3721100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43000" y="4537075"/>
            <a:ext cx="687387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622300" algn="l"/>
              </a:tabLs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/>
              <a:t>	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/>
              <a:t>,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/>
              <a:t>,</a:t>
            </a:r>
            <a:r>
              <a:rPr lang="en-US" sz="2400" i="1">
                <a:latin typeface="Symbol" pitchFamily="18" charset="2"/>
              </a:rPr>
              <a:t>s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/>
              <a:t>) 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NORMDIST</a:t>
            </a:r>
            <a:r>
              <a:rPr lang="en-US" sz="2400"/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/>
              <a:t>,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/>
              <a:t>,</a:t>
            </a:r>
            <a:r>
              <a:rPr lang="en-US" sz="2400" i="1">
                <a:latin typeface="Symbol" pitchFamily="18" charset="2"/>
              </a:rPr>
              <a:t>s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/>
              <a:t>,1)</a:t>
            </a:r>
          </a:p>
          <a:p>
            <a:pPr>
              <a:spcAft>
                <a:spcPts val="1200"/>
              </a:spcAft>
              <a:tabLst>
                <a:tab pos="622300" algn="l"/>
              </a:tabLst>
            </a:pPr>
            <a:r>
              <a:rPr lang="en-US" sz="2400"/>
              <a:t>	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NORMDIST</a:t>
            </a:r>
            <a:r>
              <a:rPr lang="en-US" sz="2400"/>
              <a:t>(6,000,5,000,707,1) = 0.92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Evaluating Fill Rate Given a Replenishment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790700"/>
            <a:ext cx="7874000" cy="4292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i="1" dirty="0" smtClean="0"/>
              <a:t>Expected </a:t>
            </a:r>
            <a:r>
              <a:rPr lang="en-US" i="1" dirty="0"/>
              <a:t>shortage per replenishment cycle </a:t>
            </a:r>
            <a:r>
              <a:rPr lang="en-US" dirty="0"/>
              <a:t>(</a:t>
            </a:r>
            <a:r>
              <a:rPr lang="en-US" i="1" dirty="0">
                <a:latin typeface="Times New Roman"/>
                <a:cs typeface="Times New Roman"/>
              </a:rPr>
              <a:t>ESC</a:t>
            </a:r>
            <a:r>
              <a:rPr lang="en-US" dirty="0"/>
              <a:t>) is the average units of demand that are not satisfied from inventory in stock per replenishment </a:t>
            </a:r>
            <a:r>
              <a:rPr lang="en-US" dirty="0" smtClean="0"/>
              <a:t>cycle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Product fill rate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 dirty="0" smtClean="0"/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fr</a:t>
            </a:r>
            <a:r>
              <a:rPr lang="en-US" sz="2400" dirty="0"/>
              <a:t> = 1 </a:t>
            </a:r>
            <a:r>
              <a:rPr lang="en-US" sz="2400" dirty="0" smtClean="0"/>
              <a:t>– </a:t>
            </a:r>
            <a:r>
              <a:rPr lang="en-US" sz="2400" i="1" dirty="0" smtClean="0">
                <a:latin typeface="Times New Roman"/>
                <a:cs typeface="Times New Roman"/>
              </a:rPr>
              <a:t>ESC</a:t>
            </a:r>
            <a:r>
              <a:rPr lang="en-US" sz="2400" dirty="0" smtClean="0"/>
              <a:t>/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en-US" sz="2400" dirty="0" smtClean="0"/>
              <a:t>(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r>
              <a:rPr lang="en-US" sz="2400" dirty="0" smtClean="0"/>
              <a:t> – </a:t>
            </a:r>
            <a:r>
              <a:rPr lang="en-US" sz="2400" i="1" dirty="0" smtClean="0">
                <a:latin typeface="Times New Roman"/>
                <a:cs typeface="Times New Roman"/>
              </a:rPr>
              <a:t>ESC</a:t>
            </a:r>
            <a:r>
              <a:rPr lang="en-US" sz="2400" dirty="0" smtClean="0">
                <a:cs typeface="Times New Roman"/>
              </a:rPr>
              <a:t>)/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endParaRPr lang="en-US" sz="24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Evaluating Fill Rate Given a Replenishment Policy</a:t>
            </a:r>
            <a:endParaRPr lang="en-US" dirty="0"/>
          </a:p>
        </p:txBody>
      </p:sp>
      <p:graphicFrame>
        <p:nvGraphicFramePr>
          <p:cNvPr id="6" name="Object 440"/>
          <p:cNvGraphicFramePr>
            <a:graphicFrameLocks noChangeAspect="1"/>
          </p:cNvGraphicFramePr>
          <p:nvPr/>
        </p:nvGraphicFramePr>
        <p:xfrm>
          <a:off x="2622550" y="2000250"/>
          <a:ext cx="38989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8" name="Equation" r:id="rId3" imgW="3885480" imgH="585000" progId="Equation.3">
                  <p:embed/>
                </p:oleObj>
              </mc:Choice>
              <mc:Fallback>
                <p:oleObj name="Equation" r:id="rId3" imgW="3885480" imgH="585000" progId="Equation.3">
                  <p:embed/>
                  <p:pic>
                    <p:nvPicPr>
                      <p:cNvPr id="0" name="Picture 4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2000250"/>
                        <a:ext cx="389890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41"/>
          <p:cNvGraphicFramePr>
            <a:graphicFrameLocks noChangeAspect="1"/>
          </p:cNvGraphicFramePr>
          <p:nvPr/>
        </p:nvGraphicFramePr>
        <p:xfrm>
          <a:off x="2343150" y="2927350"/>
          <a:ext cx="44577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9" name="Equation" r:id="rId5" imgW="4443120" imgH="987120" progId="Equation.3">
                  <p:embed/>
                </p:oleObj>
              </mc:Choice>
              <mc:Fallback>
                <p:oleObj name="Equation" r:id="rId5" imgW="4443120" imgH="987120" progId="Equation.3">
                  <p:embed/>
                  <p:pic>
                    <p:nvPicPr>
                      <p:cNvPr id="0" name="Picture 4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2927350"/>
                        <a:ext cx="4457700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25650" y="4502150"/>
            <a:ext cx="5092700" cy="965200"/>
            <a:chOff x="2025650" y="4502150"/>
            <a:chExt cx="5092700" cy="965200"/>
          </a:xfrm>
        </p:grpSpPr>
        <p:graphicFrame>
          <p:nvGraphicFramePr>
            <p:cNvPr id="3514" name="Object 442"/>
            <p:cNvGraphicFramePr>
              <a:graphicFrameLocks noChangeAspect="1"/>
            </p:cNvGraphicFramePr>
            <p:nvPr/>
          </p:nvGraphicFramePr>
          <p:xfrm>
            <a:off x="2025650" y="4502150"/>
            <a:ext cx="50927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0" name="Equation" r:id="rId7" imgW="5083200" imgH="429480" progId="Equation.3">
                    <p:embed/>
                  </p:oleObj>
                </mc:Choice>
                <mc:Fallback>
                  <p:oleObj name="Equation" r:id="rId7" imgW="5083200" imgH="429480" progId="Equation.3">
                    <p:embed/>
                    <p:pic>
                      <p:nvPicPr>
                        <p:cNvPr id="0" name="Picture 4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5650" y="4502150"/>
                          <a:ext cx="50927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15" name="Object 443"/>
            <p:cNvGraphicFramePr>
              <a:graphicFrameLocks noChangeAspect="1"/>
            </p:cNvGraphicFramePr>
            <p:nvPr/>
          </p:nvGraphicFramePr>
          <p:xfrm>
            <a:off x="2921000" y="5022850"/>
            <a:ext cx="37592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1" name="Equation" r:id="rId9" imgW="3748320" imgH="429480" progId="Equation.3">
                    <p:embed/>
                  </p:oleObj>
                </mc:Choice>
                <mc:Fallback>
                  <p:oleObj name="Equation" r:id="rId9" imgW="3748320" imgH="429480" progId="Equation.3">
                    <p:embed/>
                    <p:pic>
                      <p:nvPicPr>
                        <p:cNvPr id="0" name="Picture 4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1000" y="5022850"/>
                          <a:ext cx="37592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Evaluating Fill Rate Given a Replenishment Policy</a:t>
            </a:r>
            <a:endParaRPr lang="en-US" dirty="0"/>
          </a:p>
        </p:txBody>
      </p:sp>
      <p:sp>
        <p:nvSpPr>
          <p:cNvPr id="4316" name="Content Placeholder 2"/>
          <p:cNvSpPr>
            <a:spLocks noGrp="1"/>
          </p:cNvSpPr>
          <p:nvPr>
            <p:ph idx="1"/>
          </p:nvPr>
        </p:nvSpPr>
        <p:spPr>
          <a:xfrm>
            <a:off x="635000" y="1790700"/>
            <a:ext cx="7874000" cy="14097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Lot size,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smtClean="0"/>
              <a:t> =</a:t>
            </a:r>
            <a:r>
              <a:rPr lang="en-US" sz="2400" smtClean="0"/>
              <a:t> 10,000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Average demand during lead time,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smtClean="0"/>
              <a:t> =</a:t>
            </a:r>
            <a:r>
              <a:rPr lang="en-US" sz="2400" smtClean="0"/>
              <a:t> 5,000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Standard deviation of demand during lead time,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= 707</a:t>
            </a:r>
            <a:endParaRPr lang="en-US" sz="2400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08025" y="3395663"/>
            <a:ext cx="7800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Safety inventory,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/>
              <a:t> 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n-US" sz="2400"/>
              <a:t> = 6,000 – 5,000 = 1,000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504950" y="4271963"/>
            <a:ext cx="6134100" cy="825500"/>
            <a:chOff x="1504950" y="4286250"/>
            <a:chExt cx="6134100" cy="825500"/>
          </a:xfrm>
        </p:grpSpPr>
        <p:graphicFrame>
          <p:nvGraphicFramePr>
            <p:cNvPr id="4313" name="Object 217"/>
            <p:cNvGraphicFramePr>
              <a:graphicFrameLocks noChangeAspect="1"/>
            </p:cNvGraphicFramePr>
            <p:nvPr/>
          </p:nvGraphicFramePr>
          <p:xfrm>
            <a:off x="1504950" y="4286250"/>
            <a:ext cx="61341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1" name="Equation" r:id="rId3" imgW="6125400" imgH="329040" progId="Equation.3">
                    <p:embed/>
                  </p:oleObj>
                </mc:Choice>
                <mc:Fallback>
                  <p:oleObj name="Equation" r:id="rId3" imgW="6125400" imgH="329040" progId="Equation.3">
                    <p:embed/>
                    <p:pic>
                      <p:nvPicPr>
                        <p:cNvPr id="0" name="Picture 2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4950" y="4286250"/>
                          <a:ext cx="61341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4" name="Object 218"/>
            <p:cNvGraphicFramePr>
              <a:graphicFrameLocks noChangeAspect="1"/>
            </p:cNvGraphicFramePr>
            <p:nvPr/>
          </p:nvGraphicFramePr>
          <p:xfrm>
            <a:off x="2406650" y="4768850"/>
            <a:ext cx="51689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2" name="Equation" r:id="rId5" imgW="5156280" imgH="329040" progId="Equation.3">
                    <p:embed/>
                  </p:oleObj>
                </mc:Choice>
                <mc:Fallback>
                  <p:oleObj name="Equation" r:id="rId5" imgW="5156280" imgH="329040" progId="Equation.3">
                    <p:embed/>
                    <p:pic>
                      <p:nvPicPr>
                        <p:cNvPr id="0" name="Picture 2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6650" y="4768850"/>
                          <a:ext cx="51689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7600" y="5511800"/>
            <a:ext cx="6980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en-US" sz="2400"/>
              <a:t> =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ESC</a:t>
            </a:r>
            <a:r>
              <a:rPr lang="en-US" sz="2400"/>
              <a:t>)/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/>
              <a:t> = 110,000 – 252/10,000 = 0.9975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Evaluating Fill Rate Given a Replenishment Policy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99313" y="6022975"/>
            <a:ext cx="110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12-2</a:t>
            </a:r>
          </a:p>
        </p:txBody>
      </p:sp>
      <p:pic>
        <p:nvPicPr>
          <p:cNvPr id="34821" name="Picture 5" descr="FG_12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9563" y="1582738"/>
            <a:ext cx="4068762" cy="43608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Cycle Service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044700"/>
            <a:ext cx="7747000" cy="37846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Desired cycle service level </a:t>
            </a:r>
            <a:r>
              <a:rPr lang="en-US" sz="2400" dirty="0" smtClean="0"/>
              <a:t>= </a:t>
            </a:r>
            <a:r>
              <a:rPr lang="en-US" sz="2400" i="1" dirty="0" err="1">
                <a:latin typeface="Times New Roman"/>
                <a:cs typeface="Times New Roman"/>
              </a:rPr>
              <a:t>CSL</a:t>
            </a:r>
            <a:r>
              <a:rPr lang="en-US" sz="2400" i="1" dirty="0">
                <a:latin typeface="Times New Roman"/>
                <a:cs typeface="Times New Roman"/>
              </a:rPr>
              <a:t> </a:t>
            </a:r>
            <a:endParaRPr lang="en-US" sz="2400" i="1" dirty="0" smtClean="0">
              <a:latin typeface="Times New Roman"/>
              <a:cs typeface="Times New Roman"/>
            </a:endParaRP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Mean </a:t>
            </a:r>
            <a:r>
              <a:rPr lang="en-US" sz="2400" dirty="0"/>
              <a:t>demand during lead time </a:t>
            </a:r>
            <a:r>
              <a:rPr lang="en-US" sz="2400" dirty="0" smtClean="0"/>
              <a:t>= 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i="1" baseline="-25000" dirty="0">
                <a:latin typeface="Times New Roman"/>
                <a:cs typeface="Times New Roman"/>
              </a:rPr>
              <a:t>L</a:t>
            </a:r>
            <a:r>
              <a:rPr lang="en-US" sz="2400" i="1" dirty="0">
                <a:latin typeface="Times New Roman"/>
                <a:cs typeface="Times New Roman"/>
              </a:rPr>
              <a:t> </a:t>
            </a:r>
            <a:endParaRPr lang="en-US" sz="2400" i="1" dirty="0" smtClean="0">
              <a:latin typeface="Times New Roman"/>
              <a:cs typeface="Times New Roman"/>
            </a:endParaRP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Standard </a:t>
            </a:r>
            <a:r>
              <a:rPr lang="en-US" sz="2400" dirty="0"/>
              <a:t>deviation of demand during lead time </a:t>
            </a:r>
            <a:r>
              <a:rPr lang="en-US" sz="2400" dirty="0" smtClean="0"/>
              <a:t>= </a:t>
            </a:r>
            <a:r>
              <a:rPr lang="en-US" sz="2400" i="1" dirty="0" err="1" smtClean="0"/>
              <a:t>σ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L</a:t>
            </a:r>
            <a:endParaRPr lang="en-US" sz="2400" i="1" dirty="0" smtClean="0">
              <a:latin typeface="Times New Roman"/>
              <a:cs typeface="Times New Roman"/>
            </a:endParaRP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400" i="1" baseline="-25000" dirty="0">
              <a:latin typeface="Times New Roman"/>
              <a:cs typeface="Times New Roman"/>
            </a:endParaRP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Probability(demand </a:t>
            </a:r>
            <a:r>
              <a:rPr lang="en-US" sz="2400" dirty="0"/>
              <a:t>during lead time </a:t>
            </a:r>
            <a:r>
              <a:rPr lang="en-US" sz="2400" dirty="0" smtClean="0"/>
              <a:t>≤ </a:t>
            </a:r>
            <a:r>
              <a:rPr lang="en-US" sz="2400" i="1" dirty="0" smtClean="0">
                <a:latin typeface="Times New Roman"/>
                <a:cs typeface="Times New Roman"/>
              </a:rPr>
              <a:t>D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 </a:t>
            </a:r>
            <a:r>
              <a:rPr lang="en-US" sz="2400" dirty="0"/>
              <a:t>+ </a:t>
            </a:r>
            <a:r>
              <a:rPr lang="en-US" sz="2400" i="1" dirty="0" err="1" smtClean="0">
                <a:latin typeface="Times New Roman"/>
                <a:cs typeface="Times New Roman"/>
              </a:rPr>
              <a:t>ss</a:t>
            </a:r>
            <a:r>
              <a:rPr lang="en-US" sz="2400" dirty="0" smtClean="0"/>
              <a:t>) </a:t>
            </a:r>
            <a:r>
              <a:rPr lang="en-US" sz="2400" dirty="0"/>
              <a:t>= </a:t>
            </a:r>
            <a:r>
              <a:rPr lang="en-US" sz="2400" i="1" dirty="0" err="1" smtClean="0">
                <a:latin typeface="Times New Roman"/>
                <a:cs typeface="Times New Roman"/>
              </a:rPr>
              <a:t>CSL</a:t>
            </a:r>
            <a:endParaRPr lang="en-US" sz="2400" i="1" dirty="0" smtClean="0">
              <a:latin typeface="Times New Roman"/>
              <a:cs typeface="Times New Roman"/>
            </a:endParaRP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 smtClean="0">
              <a:cs typeface="Times New Roman"/>
            </a:endParaRP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 smtClean="0">
                <a:cs typeface="Times New Roman"/>
              </a:rPr>
              <a:t>Identify safety inventory so that</a:t>
            </a:r>
            <a:endParaRPr lang="en-US" sz="2400" dirty="0">
              <a:cs typeface="Times New Roman"/>
            </a:endParaRP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>
              <a:cs typeface="Times New Roman"/>
            </a:endParaRP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F</a:t>
            </a:r>
            <a:r>
              <a:rPr lang="en-US" sz="2400" dirty="0" smtClean="0"/>
              <a:t>(</a:t>
            </a:r>
            <a:r>
              <a:rPr lang="en-US" sz="2400" i="1" dirty="0" smtClean="0">
                <a:latin typeface="Times New Roman"/>
                <a:cs typeface="Times New Roman"/>
              </a:rPr>
              <a:t>D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 </a:t>
            </a:r>
            <a:r>
              <a:rPr lang="en-US" sz="2400" dirty="0"/>
              <a:t>+ </a:t>
            </a:r>
            <a:r>
              <a:rPr lang="en-US" sz="2400" i="1" dirty="0" err="1">
                <a:latin typeface="Times New Roman"/>
                <a:cs typeface="Times New Roman"/>
              </a:rPr>
              <a:t>ss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i="1" baseline="-25000" dirty="0">
                <a:latin typeface="Times New Roman"/>
                <a:cs typeface="Times New Roman"/>
              </a:rPr>
              <a:t>L</a:t>
            </a:r>
            <a:r>
              <a:rPr lang="en-US" sz="2400" dirty="0"/>
              <a:t>, </a:t>
            </a:r>
            <a:r>
              <a:rPr lang="en-US" sz="2400" i="1" dirty="0" err="1" smtClean="0">
                <a:latin typeface="Times New Roman"/>
                <a:cs typeface="Times New Roman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) </a:t>
            </a:r>
            <a:r>
              <a:rPr lang="en-US" sz="2400" dirty="0"/>
              <a:t>= </a:t>
            </a:r>
            <a:r>
              <a:rPr lang="en-US" sz="2400" i="1" dirty="0" err="1">
                <a:latin typeface="Times New Roman"/>
                <a:cs typeface="Times New Roman"/>
              </a:rPr>
              <a:t>CSL</a:t>
            </a:r>
            <a:endParaRPr lang="en-US" sz="2400" i="1" baseline="-25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Cycle Service </a:t>
            </a:r>
            <a:r>
              <a:rPr lang="en-US" dirty="0" smtClean="0"/>
              <a:t>Level</a:t>
            </a: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0250" y="2190750"/>
            <a:ext cx="7454900" cy="1536700"/>
            <a:chOff x="729685" y="2190750"/>
            <a:chExt cx="7455465" cy="1536700"/>
          </a:xfrm>
        </p:grpSpPr>
        <p:graphicFrame>
          <p:nvGraphicFramePr>
            <p:cNvPr id="5522" name="Object 402"/>
            <p:cNvGraphicFramePr>
              <a:graphicFrameLocks noChangeAspect="1"/>
            </p:cNvGraphicFramePr>
            <p:nvPr/>
          </p:nvGraphicFramePr>
          <p:xfrm>
            <a:off x="1295400" y="2190750"/>
            <a:ext cx="65532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8" name="Equation" r:id="rId3" imgW="6536880" imgH="456840" progId="Equation.3">
                    <p:embed/>
                  </p:oleObj>
                </mc:Choice>
                <mc:Fallback>
                  <p:oleObj name="Equation" r:id="rId3" imgW="6536880" imgH="456840" progId="Equation.3">
                    <p:embed/>
                    <p:pic>
                      <p:nvPicPr>
                        <p:cNvPr id="0" name="Picture 4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5400" y="2190750"/>
                          <a:ext cx="65532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23" name="Object 403"/>
            <p:cNvGraphicFramePr>
              <a:graphicFrameLocks noChangeAspect="1"/>
            </p:cNvGraphicFramePr>
            <p:nvPr/>
          </p:nvGraphicFramePr>
          <p:xfrm>
            <a:off x="958850" y="3257550"/>
            <a:ext cx="72263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9" name="Equation" r:id="rId5" imgW="7213680" imgH="456840" progId="Equation.3">
                    <p:embed/>
                  </p:oleObj>
                </mc:Choice>
                <mc:Fallback>
                  <p:oleObj name="Equation" r:id="rId5" imgW="7213680" imgH="456840" progId="Equation.3">
                    <p:embed/>
                    <p:pic>
                      <p:nvPicPr>
                        <p:cNvPr id="0" name="Picture 4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8850" y="3257550"/>
                          <a:ext cx="72263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29" name="TextBox 6"/>
            <p:cNvSpPr txBox="1">
              <a:spLocks noChangeArrowheads="1"/>
            </p:cNvSpPr>
            <p:nvPr/>
          </p:nvSpPr>
          <p:spPr bwMode="auto">
            <a:xfrm>
              <a:off x="729685" y="2664767"/>
              <a:ext cx="45832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or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139950" y="4432300"/>
            <a:ext cx="4864100" cy="1181100"/>
            <a:chOff x="2139950" y="4432300"/>
            <a:chExt cx="4864100" cy="1181100"/>
          </a:xfrm>
        </p:grpSpPr>
        <p:graphicFrame>
          <p:nvGraphicFramePr>
            <p:cNvPr id="5524" name="Object 404"/>
            <p:cNvGraphicFramePr>
              <a:graphicFrameLocks noChangeAspect="1"/>
            </p:cNvGraphicFramePr>
            <p:nvPr/>
          </p:nvGraphicFramePr>
          <p:xfrm>
            <a:off x="2139950" y="4432300"/>
            <a:ext cx="48641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0" name="Equation" r:id="rId7" imgW="4854600" imgH="520920" progId="Equation.3">
                    <p:embed/>
                  </p:oleObj>
                </mc:Choice>
                <mc:Fallback>
                  <p:oleObj name="Equation" r:id="rId7" imgW="4854600" imgH="520920" progId="Equation.3">
                    <p:embed/>
                    <p:pic>
                      <p:nvPicPr>
                        <p:cNvPr id="0" name="Picture 4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9950" y="4432300"/>
                          <a:ext cx="4864100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25" name="Object 405"/>
            <p:cNvGraphicFramePr>
              <a:graphicFrameLocks noChangeAspect="1"/>
            </p:cNvGraphicFramePr>
            <p:nvPr/>
          </p:nvGraphicFramePr>
          <p:xfrm>
            <a:off x="2457450" y="5080000"/>
            <a:ext cx="35941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1" name="Equation" r:id="rId9" imgW="3583800" imgH="520920" progId="Equation.3">
                    <p:embed/>
                  </p:oleObj>
                </mc:Choice>
                <mc:Fallback>
                  <p:oleObj name="Equation" r:id="rId9" imgW="3583800" imgH="520920" progId="Equation.3">
                    <p:embed/>
                    <p:pic>
                      <p:nvPicPr>
                        <p:cNvPr id="0" name="Picture 4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7450" y="5080000"/>
                          <a:ext cx="3594100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Cycle Service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7468" name="Content Placeholder 2"/>
          <p:cNvSpPr>
            <a:spLocks noGrp="1"/>
          </p:cNvSpPr>
          <p:nvPr>
            <p:ph idx="1"/>
          </p:nvPr>
        </p:nvSpPr>
        <p:spPr>
          <a:xfrm>
            <a:off x="698500" y="2044700"/>
            <a:ext cx="7747000" cy="37846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nl-NL" sz="2400" smtClean="0"/>
              <a:t> = 10,000, </a:t>
            </a: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nl-NL" sz="2400" smtClean="0"/>
              <a:t> = 0.9, </a:t>
            </a: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nl-NL" sz="2400" smtClean="0"/>
              <a:t> = 2 weeks </a:t>
            </a:r>
          </a:p>
          <a:p>
            <a:pPr marL="0" indent="0">
              <a:buFont typeface="Arial" charset="0"/>
              <a:buNone/>
            </a:pP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nl-NL" sz="2400" smtClean="0"/>
              <a:t> = 2,500/week, </a:t>
            </a:r>
            <a:r>
              <a:rPr lang="nl-NL" sz="2400" i="1" smtClean="0">
                <a:latin typeface="Symbol" pitchFamily="18" charset="2"/>
              </a:rPr>
              <a:t>s</a:t>
            </a:r>
            <a:r>
              <a:rPr lang="nl-NL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nl-NL" sz="2400" smtClean="0"/>
              <a:t> = 500</a:t>
            </a:r>
            <a:endParaRPr lang="en-US" sz="2400" i="1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296"/>
          <p:cNvGraphicFramePr>
            <a:graphicFrameLocks noChangeAspect="1"/>
          </p:cNvGraphicFramePr>
          <p:nvPr/>
        </p:nvGraphicFramePr>
        <p:xfrm>
          <a:off x="1714500" y="3333750"/>
          <a:ext cx="37338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" name="Equation" r:id="rId3" imgW="3720960" imgH="1014840" progId="Equation.3">
                  <p:embed/>
                </p:oleObj>
              </mc:Choice>
              <mc:Fallback>
                <p:oleObj name="Equation" r:id="rId3" imgW="3720960" imgH="1014840" progId="Equation.3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3333750"/>
                        <a:ext cx="3733800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816100" y="4730750"/>
            <a:ext cx="5511800" cy="927100"/>
            <a:chOff x="1816100" y="4730750"/>
            <a:chExt cx="5511800" cy="927100"/>
          </a:xfrm>
        </p:grpSpPr>
        <p:graphicFrame>
          <p:nvGraphicFramePr>
            <p:cNvPr id="7465" name="Object 297"/>
            <p:cNvGraphicFramePr>
              <a:graphicFrameLocks noChangeAspect="1"/>
            </p:cNvGraphicFramePr>
            <p:nvPr/>
          </p:nvGraphicFramePr>
          <p:xfrm>
            <a:off x="1816100" y="4730750"/>
            <a:ext cx="55118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7" name="Equation" r:id="rId5" imgW="5503680" imgH="456840" progId="Equation.3">
                    <p:embed/>
                  </p:oleObj>
                </mc:Choice>
                <mc:Fallback>
                  <p:oleObj name="Equation" r:id="rId5" imgW="5503680" imgH="456840" progId="Equation.3">
                    <p:embed/>
                    <p:pic>
                      <p:nvPicPr>
                        <p:cNvPr id="0" name="Picture 2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6100" y="4730750"/>
                          <a:ext cx="55118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66" name="Object 298"/>
            <p:cNvGraphicFramePr>
              <a:graphicFrameLocks noChangeAspect="1"/>
            </p:cNvGraphicFramePr>
            <p:nvPr/>
          </p:nvGraphicFramePr>
          <p:xfrm>
            <a:off x="2127250" y="5314950"/>
            <a:ext cx="41783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78" name="Equation" r:id="rId7" imgW="4168800" imgH="329040" progId="Equation.3">
                    <p:embed/>
                  </p:oleObj>
                </mc:Choice>
                <mc:Fallback>
                  <p:oleObj name="Equation" r:id="rId7" imgW="4168800" imgH="329040" progId="Equation.3">
                    <p:embed/>
                    <p:pic>
                      <p:nvPicPr>
                        <p:cNvPr id="0" name="Picture 2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7250" y="5314950"/>
                          <a:ext cx="41783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</a:t>
            </a:r>
            <a:r>
              <a:rPr lang="en-US" dirty="0" smtClean="0"/>
              <a:t>Fill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60600"/>
            <a:ext cx="7747000" cy="3784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E</a:t>
            </a:r>
            <a:r>
              <a:rPr lang="en-US" sz="2800" dirty="0" smtClean="0"/>
              <a:t>xpected </a:t>
            </a:r>
            <a:r>
              <a:rPr lang="en-US" sz="2800" dirty="0"/>
              <a:t>shortage per replenishment cycle </a:t>
            </a:r>
            <a:r>
              <a:rPr lang="en-US" sz="2800" dirty="0" smtClean="0"/>
              <a:t>is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endParaRPr lang="en-US" sz="2400" i="1" baseline="-25000" dirty="0">
              <a:latin typeface="Times New Roman"/>
              <a:cs typeface="Times New Roman"/>
            </a:endParaRP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ESC</a:t>
            </a:r>
            <a:r>
              <a:rPr lang="en-US" sz="2400" dirty="0" smtClean="0"/>
              <a:t> = (1 – </a:t>
            </a:r>
            <a:r>
              <a:rPr lang="en-US" sz="2400" i="1" dirty="0" err="1" smtClean="0">
                <a:latin typeface="Times New Roman"/>
                <a:cs typeface="Times New Roman"/>
              </a:rPr>
              <a:t>fr</a:t>
            </a:r>
            <a:r>
              <a:rPr lang="en-US" sz="2400" dirty="0" smtClean="0"/>
              <a:t>)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>
              <a:cs typeface="Times New Roman"/>
            </a:endParaRP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>
                <a:cs typeface="Times New Roman"/>
              </a:rPr>
              <a:t>No equation for </a:t>
            </a:r>
            <a:r>
              <a:rPr lang="en-US" sz="2800" i="1" dirty="0" err="1" smtClean="0">
                <a:latin typeface="Times New Roman"/>
                <a:cs typeface="Times New Roman"/>
              </a:rPr>
              <a:t>ss</a:t>
            </a:r>
            <a:endParaRPr lang="en-US" sz="2800" dirty="0" smtClean="0">
              <a:cs typeface="Times New Roman"/>
            </a:endParaRP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>
                <a:cs typeface="Times New Roman"/>
              </a:rPr>
              <a:t>T</a:t>
            </a:r>
            <a:r>
              <a:rPr lang="en-US" sz="2800" dirty="0" smtClean="0">
                <a:cs typeface="Times New Roman"/>
              </a:rPr>
              <a:t>ry values or use </a:t>
            </a:r>
            <a:r>
              <a:rPr lang="en-US" sz="2800" i="1" dirty="0" err="1" smtClean="0">
                <a:latin typeface="Times New Roman"/>
                <a:cs typeface="Times New Roman"/>
              </a:rPr>
              <a:t>GOALSEEK</a:t>
            </a:r>
            <a:r>
              <a:rPr lang="en-US" sz="2800" dirty="0" smtClean="0">
                <a:cs typeface="Times New Roman"/>
              </a:rPr>
              <a:t> in Excel</a:t>
            </a:r>
            <a:endParaRPr lang="en-US" sz="2800" dirty="0">
              <a:cs typeface="Times New Roman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</a:t>
            </a:r>
            <a:r>
              <a:rPr lang="en-US" dirty="0" smtClean="0"/>
              <a:t>Fill Rate</a:t>
            </a:r>
            <a:endParaRPr lang="en-US" dirty="0"/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698500" y="2044700"/>
            <a:ext cx="7747000" cy="2311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Desired fill rate,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en-US" sz="2400" i="1" smtClean="0"/>
              <a:t> =</a:t>
            </a:r>
            <a:r>
              <a:rPr lang="en-US" sz="2400" smtClean="0"/>
              <a:t> 0.975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Lot size,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smtClean="0"/>
              <a:t> =</a:t>
            </a:r>
            <a:r>
              <a:rPr lang="en-US" sz="2400" smtClean="0"/>
              <a:t> 10,000 boxes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Standard deviation of ddlt,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= 707</a:t>
            </a:r>
          </a:p>
          <a:p>
            <a:pPr marL="0" indent="0" algn="ctr">
              <a:buFont typeface="Arial" charset="0"/>
              <a:buNone/>
            </a:pPr>
            <a:endParaRPr lang="en-US" sz="2400" i="1" baseline="-250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ESC</a:t>
            </a:r>
            <a:r>
              <a:rPr lang="en-US" sz="2400" smtClean="0"/>
              <a:t> = (1 –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sz="2400" smtClean="0"/>
              <a:t>= (1 – 0.975)10,000 = 250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</a:t>
            </a:r>
            <a:r>
              <a:rPr lang="en-US" dirty="0" smtClean="0"/>
              <a:t>Fill Rate</a:t>
            </a:r>
            <a:endParaRPr lang="en-US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95450" y="1898650"/>
            <a:ext cx="5753100" cy="2044700"/>
            <a:chOff x="1936750" y="2927350"/>
            <a:chExt cx="5753100" cy="2044700"/>
          </a:xfrm>
        </p:grpSpPr>
        <p:graphicFrame>
          <p:nvGraphicFramePr>
            <p:cNvPr id="10610" name="Object 370"/>
            <p:cNvGraphicFramePr>
              <a:graphicFrameLocks noChangeAspect="1"/>
            </p:cNvGraphicFramePr>
            <p:nvPr/>
          </p:nvGraphicFramePr>
          <p:xfrm>
            <a:off x="1936750" y="2927350"/>
            <a:ext cx="5270500" cy="1003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6" name="Equation" r:id="rId3" imgW="5257080" imgH="987120" progId="Equation.3">
                    <p:embed/>
                  </p:oleObj>
                </mc:Choice>
                <mc:Fallback>
                  <p:oleObj name="Equation" r:id="rId3" imgW="5257080" imgH="987120" progId="Equation.3">
                    <p:embed/>
                    <p:pic>
                      <p:nvPicPr>
                        <p:cNvPr id="0" name="Picture 3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6750" y="2927350"/>
                          <a:ext cx="5270500" cy="1003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11" name="Object 371"/>
            <p:cNvGraphicFramePr>
              <a:graphicFrameLocks noChangeAspect="1"/>
            </p:cNvGraphicFramePr>
            <p:nvPr/>
          </p:nvGraphicFramePr>
          <p:xfrm>
            <a:off x="3384550" y="4044950"/>
            <a:ext cx="4305300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7" name="Equation" r:id="rId5" imgW="4296960" imgH="914040" progId="Equation.3">
                    <p:embed/>
                  </p:oleObj>
                </mc:Choice>
                <mc:Fallback>
                  <p:oleObj name="Equation" r:id="rId5" imgW="4296960" imgH="914040" progId="Equation.3">
                    <p:embed/>
                    <p:pic>
                      <p:nvPicPr>
                        <p:cNvPr id="0" name="Picture 3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4550" y="4044950"/>
                          <a:ext cx="4305300" cy="92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71650" y="4400550"/>
            <a:ext cx="5181600" cy="812800"/>
            <a:chOff x="1771650" y="4819650"/>
            <a:chExt cx="5181600" cy="812800"/>
          </a:xfrm>
        </p:grpSpPr>
        <p:graphicFrame>
          <p:nvGraphicFramePr>
            <p:cNvPr id="10612" name="Object 372"/>
            <p:cNvGraphicFramePr>
              <a:graphicFrameLocks noChangeAspect="1"/>
            </p:cNvGraphicFramePr>
            <p:nvPr/>
          </p:nvGraphicFramePr>
          <p:xfrm>
            <a:off x="1771650" y="4819650"/>
            <a:ext cx="51816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8" name="Equation" r:id="rId7" imgW="5165640" imgH="329040" progId="Equation.3">
                    <p:embed/>
                  </p:oleObj>
                </mc:Choice>
                <mc:Fallback>
                  <p:oleObj name="Equation" r:id="rId7" imgW="5165640" imgH="329040" progId="Equation.3">
                    <p:embed/>
                    <p:pic>
                      <p:nvPicPr>
                        <p:cNvPr id="0" name="Picture 3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1650" y="4819650"/>
                          <a:ext cx="51816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13" name="Object 373"/>
            <p:cNvGraphicFramePr>
              <a:graphicFrameLocks noChangeAspect="1"/>
            </p:cNvGraphicFramePr>
            <p:nvPr/>
          </p:nvGraphicFramePr>
          <p:xfrm>
            <a:off x="2584450" y="5289550"/>
            <a:ext cx="41021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9" name="Equation" r:id="rId9" imgW="4086720" imgH="329040" progId="Equation.3">
                    <p:embed/>
                  </p:oleObj>
                </mc:Choice>
                <mc:Fallback>
                  <p:oleObj name="Equation" r:id="rId9" imgW="4086720" imgH="329040" progId="Equation.3">
                    <p:embed/>
                    <p:pic>
                      <p:nvPicPr>
                        <p:cNvPr id="0" name="Picture 3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4450" y="5289550"/>
                          <a:ext cx="41021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84200" y="5549900"/>
            <a:ext cx="7981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SzPct val="150000"/>
              <a:buFont typeface="Arial" charset="0"/>
              <a:buChar char="•"/>
            </a:pPr>
            <a:r>
              <a:rPr lang="en-US" sz="2400"/>
              <a:t>Use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GOALSEEK</a:t>
            </a:r>
            <a:r>
              <a:rPr lang="en-US" sz="2400"/>
              <a:t> to find safety inventory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i="1"/>
              <a:t> =</a:t>
            </a:r>
            <a:r>
              <a:rPr lang="en-US" sz="2400"/>
              <a:t> 67 boxes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Safety Inventory Given Desired </a:t>
            </a:r>
            <a:r>
              <a:rPr lang="en-US" dirty="0" smtClean="0"/>
              <a:t>Fill Rate</a:t>
            </a:r>
            <a:endParaRPr lang="en-US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983413" y="5972175"/>
            <a:ext cx="110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12-3</a:t>
            </a:r>
          </a:p>
        </p:txBody>
      </p:sp>
      <p:pic>
        <p:nvPicPr>
          <p:cNvPr id="77829" name="Picture 5" descr="FG_12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5550" y="1644650"/>
            <a:ext cx="6859588" cy="42624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Desired Product Availability and </a:t>
            </a:r>
            <a:r>
              <a:rPr lang="en-US" dirty="0" smtClean="0"/>
              <a:t>Uncertainty</a:t>
            </a:r>
            <a:endParaRPr lang="en-US" dirty="0"/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As desired product availability goes up the required safety inventory increases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3048000"/>
          <a:ext cx="609600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/>
                        <a:t>Fill Rate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Safety Inventory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/>
                        <a:t>97.5%</a:t>
                      </a:r>
                      <a:endParaRPr lang="en-US" sz="2400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01800" algn="r"/>
                        </a:tabLs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67</a:t>
                      </a:r>
                      <a:endParaRPr lang="en-US" sz="2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/>
                        <a:t>98.0%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01800" algn="r"/>
                        </a:tabLs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183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/>
                        <a:t>98.5%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01800" algn="r"/>
                        </a:tabLs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321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/>
                        <a:t>99.0%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01800" algn="r"/>
                        </a:tabLs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499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/>
                        <a:t>99.5%</a:t>
                      </a:r>
                      <a:endParaRPr lang="en-US" sz="24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01800" algn="r"/>
                        </a:tabLs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767</a:t>
                      </a:r>
                      <a:endParaRPr lang="en-US" sz="2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691313" y="5972175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12-1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Desired Product Availability and </a:t>
            </a:r>
            <a:r>
              <a:rPr lang="en-US" dirty="0" smtClean="0"/>
              <a:t>Uncertainty</a:t>
            </a:r>
            <a:endParaRPr lang="en-US" dirty="0"/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800100" y="1905000"/>
            <a:ext cx="7556500" cy="4525963"/>
          </a:xfrm>
        </p:spPr>
        <p:txBody>
          <a:bodyPr/>
          <a:lstStyle/>
          <a:p>
            <a:r>
              <a:rPr lang="en-US" smtClean="0"/>
              <a:t>Goal is to reduce the level of safety inventory required in a way that does not adversely affect product availability</a:t>
            </a:r>
          </a:p>
          <a:p>
            <a:pPr lvl="1"/>
            <a:r>
              <a:rPr lang="en-US" smtClean="0"/>
              <a:t>Reduce the supplier lead time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L</a:t>
            </a:r>
          </a:p>
          <a:p>
            <a:pPr lvl="1"/>
            <a:r>
              <a:rPr lang="en-US" smtClean="0"/>
              <a:t>Reduce the underlying uncertainty of demand (represented by </a:t>
            </a:r>
            <a:r>
              <a:rPr lang="en-US" i="1" smtClean="0">
                <a:latin typeface="Symbol" pitchFamily="18" charset="2"/>
              </a:rPr>
              <a:t>s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mtClean="0"/>
              <a:t>)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Benefits of Reducing Lead Time</a:t>
            </a:r>
          </a:p>
        </p:txBody>
      </p:sp>
      <p:sp>
        <p:nvSpPr>
          <p:cNvPr id="14681" name="Content Placeholder 2"/>
          <p:cNvSpPr>
            <a:spLocks noGrp="1"/>
          </p:cNvSpPr>
          <p:nvPr>
            <p:ph idx="1"/>
          </p:nvPr>
        </p:nvSpPr>
        <p:spPr>
          <a:xfrm>
            <a:off x="825500" y="1600200"/>
            <a:ext cx="6515100" cy="5715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nl-NL" sz="2400" smtClean="0"/>
              <a:t> = 2,500/week, </a:t>
            </a:r>
            <a:r>
              <a:rPr lang="nl-NL" sz="2400" i="1" smtClean="0">
                <a:latin typeface="Symbol" pitchFamily="18" charset="2"/>
              </a:rPr>
              <a:t>s</a:t>
            </a:r>
            <a:r>
              <a:rPr lang="nl-NL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nl-NL" sz="2400" smtClean="0"/>
              <a:t> = 800, </a:t>
            </a:r>
            <a:r>
              <a:rPr lang="nl-NL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nl-NL" sz="2400" smtClean="0"/>
              <a:t> = 0.95</a:t>
            </a:r>
            <a:endParaRPr lang="en-US" sz="2400" smtClean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336800" y="2297113"/>
            <a:ext cx="5219700" cy="1041400"/>
            <a:chOff x="2616200" y="3162300"/>
            <a:chExt cx="5219700" cy="1041400"/>
          </a:xfrm>
        </p:grpSpPr>
        <p:graphicFrame>
          <p:nvGraphicFramePr>
            <p:cNvPr id="14676" name="Object 340"/>
            <p:cNvGraphicFramePr>
              <a:graphicFrameLocks noChangeAspect="1"/>
            </p:cNvGraphicFramePr>
            <p:nvPr/>
          </p:nvGraphicFramePr>
          <p:xfrm>
            <a:off x="2616200" y="3162300"/>
            <a:ext cx="39116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92" name="Equation" r:id="rId3" imgW="3903840" imgH="520920" progId="Equation.3">
                    <p:embed/>
                  </p:oleObj>
                </mc:Choice>
                <mc:Fallback>
                  <p:oleObj name="Equation" r:id="rId3" imgW="3903840" imgH="520920" progId="Equation.3">
                    <p:embed/>
                    <p:pic>
                      <p:nvPicPr>
                        <p:cNvPr id="0" name="Picture 3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6200" y="3162300"/>
                          <a:ext cx="3911600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677" name="Object 341"/>
            <p:cNvGraphicFramePr>
              <a:graphicFrameLocks noChangeAspect="1"/>
            </p:cNvGraphicFramePr>
            <p:nvPr/>
          </p:nvGraphicFramePr>
          <p:xfrm>
            <a:off x="2933700" y="3746500"/>
            <a:ext cx="4902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93" name="Equation" r:id="rId5" imgW="4891320" imgH="447840" progId="Equation.3">
                    <p:embed/>
                  </p:oleObj>
                </mc:Choice>
                <mc:Fallback>
                  <p:oleObj name="Equation" r:id="rId5" imgW="4891320" imgH="447840" progId="Equation.3">
                    <p:embed/>
                    <p:pic>
                      <p:nvPicPr>
                        <p:cNvPr id="0" name="Picture 3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3700" y="3746500"/>
                          <a:ext cx="49022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25500" y="3667125"/>
            <a:ext cx="6616700" cy="1068388"/>
            <a:chOff x="457200" y="3666729"/>
            <a:chExt cx="6616700" cy="1069479"/>
          </a:xfrm>
        </p:grpSpPr>
        <p:sp>
          <p:nvSpPr>
            <p:cNvPr id="14686" name="TextBox 6"/>
            <p:cNvSpPr txBox="1">
              <a:spLocks noChangeArrowheads="1"/>
            </p:cNvSpPr>
            <p:nvPr/>
          </p:nvSpPr>
          <p:spPr bwMode="auto">
            <a:xfrm>
              <a:off x="457200" y="3666729"/>
              <a:ext cx="522450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85750" indent="-285750">
                <a:buSzPct val="150000"/>
                <a:buFont typeface="Arial" charset="0"/>
                <a:buChar char="•"/>
              </a:pPr>
              <a:r>
                <a:rPr lang="en-US" sz="2400"/>
                <a:t>If lead time is reduced to one week</a:t>
              </a:r>
            </a:p>
          </p:txBody>
        </p:sp>
        <p:graphicFrame>
          <p:nvGraphicFramePr>
            <p:cNvPr id="14678" name="Object 342"/>
            <p:cNvGraphicFramePr>
              <a:graphicFrameLocks noChangeAspect="1"/>
            </p:cNvGraphicFramePr>
            <p:nvPr/>
          </p:nvGraphicFramePr>
          <p:xfrm>
            <a:off x="1968500" y="4279008"/>
            <a:ext cx="51054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94" name="Equation" r:id="rId7" imgW="5092560" imgH="447840" progId="Equation.3">
                    <p:embed/>
                  </p:oleObj>
                </mc:Choice>
                <mc:Fallback>
                  <p:oleObj name="Equation" r:id="rId7" imgW="5092560" imgH="447840" progId="Equation.3">
                    <p:embed/>
                    <p:pic>
                      <p:nvPicPr>
                        <p:cNvPr id="0" name="Picture 3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500" y="4279008"/>
                          <a:ext cx="51054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25500" y="5038725"/>
            <a:ext cx="6654800" cy="1069975"/>
            <a:chOff x="457200" y="5039222"/>
            <a:chExt cx="6654800" cy="1069478"/>
          </a:xfrm>
        </p:grpSpPr>
        <p:sp>
          <p:nvSpPr>
            <p:cNvPr id="14685" name="TextBox 10"/>
            <p:cNvSpPr txBox="1">
              <a:spLocks noChangeArrowheads="1"/>
            </p:cNvSpPr>
            <p:nvPr/>
          </p:nvSpPr>
          <p:spPr bwMode="auto">
            <a:xfrm>
              <a:off x="457200" y="5039222"/>
              <a:ext cx="567334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85750" indent="-285750">
                <a:buSzPct val="150000"/>
                <a:buFont typeface="Arial" charset="0"/>
                <a:buChar char="•"/>
              </a:pPr>
              <a:r>
                <a:rPr lang="en-US" sz="2400"/>
                <a:t>If standard deviation is reduced to 400</a:t>
              </a:r>
            </a:p>
          </p:txBody>
        </p:sp>
        <p:graphicFrame>
          <p:nvGraphicFramePr>
            <p:cNvPr id="14679" name="Object 343"/>
            <p:cNvGraphicFramePr>
              <a:graphicFrameLocks noChangeAspect="1"/>
            </p:cNvGraphicFramePr>
            <p:nvPr/>
          </p:nvGraphicFramePr>
          <p:xfrm>
            <a:off x="1930400" y="5651500"/>
            <a:ext cx="51816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95" name="Equation" r:id="rId9" imgW="5165640" imgH="447840" progId="Equation.3">
                    <p:embed/>
                  </p:oleObj>
                </mc:Choice>
                <mc:Fallback>
                  <p:oleObj name="Equation" r:id="rId9" imgW="5165640" imgH="447840" progId="Equation.3">
                    <p:embed/>
                    <p:pic>
                      <p:nvPicPr>
                        <p:cNvPr id="0" name="Picture 3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0400" y="5651500"/>
                          <a:ext cx="51816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Supply Uncertainty</a:t>
            </a:r>
            <a:br>
              <a:rPr lang="en-US" dirty="0" smtClean="0"/>
            </a:br>
            <a:r>
              <a:rPr lang="en-US" dirty="0" smtClean="0"/>
              <a:t>on Safety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084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We </a:t>
            </a:r>
            <a:r>
              <a:rPr lang="en-US" dirty="0"/>
              <a:t>incorporate supply uncertainty by assuming that lead time is </a:t>
            </a:r>
            <a:r>
              <a:rPr lang="en-US" dirty="0" smtClean="0"/>
              <a:t>uncertain</a:t>
            </a:r>
            <a:endParaRPr lang="en-US" sz="2400" dirty="0" smtClean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 sz="2400" dirty="0"/>
          </a:p>
          <a:p>
            <a:pPr marL="8128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dirty="0"/>
              <a:t>: Average demand per period </a:t>
            </a:r>
            <a:endParaRPr lang="en-US" sz="2400" dirty="0" smtClean="0"/>
          </a:p>
          <a:p>
            <a:pPr marL="8128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D</a:t>
            </a:r>
            <a:r>
              <a:rPr lang="en-US" sz="2400" dirty="0"/>
              <a:t>: Standard deviation of demand per period</a:t>
            </a:r>
          </a:p>
          <a:p>
            <a:pPr marL="8128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>
                <a:latin typeface="Times New Roman"/>
                <a:cs typeface="Times New Roman"/>
              </a:rPr>
              <a:t>L</a:t>
            </a:r>
            <a:r>
              <a:rPr lang="en-US" sz="2400" dirty="0"/>
              <a:t>: Average lead time for replenishment </a:t>
            </a:r>
            <a:endParaRPr lang="en-US" sz="2400" dirty="0" smtClean="0"/>
          </a:p>
          <a:p>
            <a:pPr marL="81280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L</a:t>
            </a:r>
            <a:r>
              <a:rPr lang="en-US" sz="2400" dirty="0"/>
              <a:t>: Standard deviation of lead time</a:t>
            </a:r>
          </a:p>
        </p:txBody>
      </p:sp>
      <p:graphicFrame>
        <p:nvGraphicFramePr>
          <p:cNvPr id="4" name="Object 87"/>
          <p:cNvGraphicFramePr>
            <a:graphicFrameLocks noChangeAspect="1"/>
          </p:cNvGraphicFramePr>
          <p:nvPr/>
        </p:nvGraphicFramePr>
        <p:xfrm>
          <a:off x="2635250" y="5334000"/>
          <a:ext cx="3873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5" name="Equation" r:id="rId3" imgW="3858120" imgH="548280" progId="Equation.3">
                  <p:embed/>
                </p:oleObj>
              </mc:Choice>
              <mc:Fallback>
                <p:oleObj name="Equation" r:id="rId3" imgW="3858120" imgH="548280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0" y="5334000"/>
                        <a:ext cx="38735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Lead Time Uncertainty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</a:t>
            </a:r>
            <a:r>
              <a:rPr lang="en-US" dirty="0"/>
              <a:t>Safety Inventory</a:t>
            </a:r>
          </a:p>
        </p:txBody>
      </p:sp>
      <p:sp>
        <p:nvSpPr>
          <p:cNvPr id="22696" name="Content Placeholder 2"/>
          <p:cNvSpPr>
            <a:spLocks noGrp="1"/>
          </p:cNvSpPr>
          <p:nvPr>
            <p:ph idx="1"/>
          </p:nvPr>
        </p:nvSpPr>
        <p:spPr>
          <a:xfrm>
            <a:off x="800100" y="1676400"/>
            <a:ext cx="7366000" cy="2616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Average demand per period,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smtClean="0"/>
              <a:t> </a:t>
            </a:r>
            <a:r>
              <a:rPr lang="en-US" sz="2400" smtClean="0"/>
              <a:t>= 2,500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Standard deviation of demand per period,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500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Average lead time for replenishment,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smtClean="0"/>
              <a:t> =</a:t>
            </a:r>
            <a:r>
              <a:rPr lang="en-US" sz="2400" smtClean="0"/>
              <a:t> 7 days </a:t>
            </a:r>
          </a:p>
          <a:p>
            <a:pPr marL="0" indent="0">
              <a:spcAft>
                <a:spcPts val="1800"/>
              </a:spcAft>
              <a:buFont typeface="Arial" charset="0"/>
              <a:buNone/>
            </a:pPr>
            <a:r>
              <a:rPr lang="en-US" sz="2400" smtClean="0"/>
              <a:t>Standard deviation of lead time,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= 7 days</a:t>
            </a:r>
          </a:p>
          <a:p>
            <a:pPr marL="0" indent="0" algn="ctr">
              <a:buFont typeface="Arial" charset="0"/>
              <a:buNone/>
            </a:pPr>
            <a:r>
              <a:rPr lang="en-US" sz="2400" smtClean="0"/>
              <a:t>Mean ddlt,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=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n-US" sz="2400" smtClean="0"/>
              <a:t> = 2,500 x 7 = 17,500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84250" y="4203700"/>
            <a:ext cx="7207250" cy="1490663"/>
            <a:chOff x="1625600" y="4141788"/>
            <a:chExt cx="7207250" cy="1490662"/>
          </a:xfrm>
        </p:grpSpPr>
        <p:graphicFrame>
          <p:nvGraphicFramePr>
            <p:cNvPr id="22693" name="Object 165"/>
            <p:cNvGraphicFramePr>
              <a:graphicFrameLocks noChangeAspect="1"/>
            </p:cNvGraphicFramePr>
            <p:nvPr/>
          </p:nvGraphicFramePr>
          <p:xfrm>
            <a:off x="1625600" y="4141788"/>
            <a:ext cx="5892800" cy="558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1" name="Equation" r:id="rId3" imgW="5878800" imgH="548280" progId="Equation.3">
                    <p:embed/>
                  </p:oleObj>
                </mc:Choice>
                <mc:Fallback>
                  <p:oleObj name="Equation" r:id="rId3" imgW="5878800" imgH="548280" progId="Equation.3">
                    <p:embed/>
                    <p:pic>
                      <p:nvPicPr>
                        <p:cNvPr id="0" name="Picture 1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5600" y="4141788"/>
                          <a:ext cx="5892800" cy="558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694" name="Object 166"/>
            <p:cNvGraphicFramePr>
              <a:graphicFrameLocks noChangeAspect="1"/>
            </p:cNvGraphicFramePr>
            <p:nvPr/>
          </p:nvGraphicFramePr>
          <p:xfrm>
            <a:off x="5568950" y="4705350"/>
            <a:ext cx="3263900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2" name="Equation" r:id="rId5" imgW="3254760" imgH="914040" progId="Equation.3">
                    <p:embed/>
                  </p:oleObj>
                </mc:Choice>
                <mc:Fallback>
                  <p:oleObj name="Equation" r:id="rId5" imgW="3254760" imgH="914040" progId="Equation.3">
                    <p:embed/>
                    <p:pic>
                      <p:nvPicPr>
                        <p:cNvPr id="0" name="Picture 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68950" y="4705350"/>
                          <a:ext cx="3263900" cy="92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Lead Time Uncertainty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</a:t>
            </a:r>
            <a:r>
              <a:rPr lang="en-US" dirty="0"/>
              <a:t>Safety Inventory</a:t>
            </a:r>
          </a:p>
        </p:txBody>
      </p:sp>
      <p:sp>
        <p:nvSpPr>
          <p:cNvPr id="23716" name="Content Placeholder 2"/>
          <p:cNvSpPr>
            <a:spLocks noGrp="1"/>
          </p:cNvSpPr>
          <p:nvPr>
            <p:ph idx="1"/>
          </p:nvPr>
        </p:nvSpPr>
        <p:spPr>
          <a:xfrm>
            <a:off x="800100" y="1676400"/>
            <a:ext cx="7366000" cy="533400"/>
          </a:xfrm>
        </p:spPr>
        <p:txBody>
          <a:bodyPr/>
          <a:lstStyle/>
          <a:p>
            <a:r>
              <a:rPr lang="en-US" sz="2400" smtClean="0"/>
              <a:t>Required safety inventory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536700" y="2216150"/>
            <a:ext cx="6165850" cy="1327150"/>
            <a:chOff x="1816100" y="3194050"/>
            <a:chExt cx="6165850" cy="1327150"/>
          </a:xfrm>
        </p:grpSpPr>
        <p:graphicFrame>
          <p:nvGraphicFramePr>
            <p:cNvPr id="23713" name="Object 161"/>
            <p:cNvGraphicFramePr>
              <a:graphicFrameLocks noChangeAspect="1"/>
            </p:cNvGraphicFramePr>
            <p:nvPr/>
          </p:nvGraphicFramePr>
          <p:xfrm>
            <a:off x="1816100" y="3194050"/>
            <a:ext cx="55118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1" name="Equation" r:id="rId3" imgW="5503680" imgH="456840" progId="Equation.3">
                    <p:embed/>
                  </p:oleObj>
                </mc:Choice>
                <mc:Fallback>
                  <p:oleObj name="Equation" r:id="rId3" imgW="5503680" imgH="456840" progId="Equation.3">
                    <p:embed/>
                    <p:pic>
                      <p:nvPicPr>
                        <p:cNvPr id="0" name="Picture 1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6100" y="3194050"/>
                          <a:ext cx="55118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14" name="Object 162"/>
            <p:cNvGraphicFramePr>
              <a:graphicFrameLocks noChangeAspect="1"/>
            </p:cNvGraphicFramePr>
            <p:nvPr/>
          </p:nvGraphicFramePr>
          <p:xfrm>
            <a:off x="4210050" y="3746500"/>
            <a:ext cx="37719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2" name="Equation" r:id="rId5" imgW="3757680" imgH="758520" progId="Equation.3">
                    <p:embed/>
                  </p:oleObj>
                </mc:Choice>
                <mc:Fallback>
                  <p:oleObj name="Equation" r:id="rId5" imgW="3757680" imgH="758520" progId="Equation.3">
                    <p:embed/>
                    <p:pic>
                      <p:nvPicPr>
                        <p:cNvPr id="0" name="Picture 1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0050" y="3746500"/>
                          <a:ext cx="37719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600200" y="3792538"/>
          <a:ext cx="6096000" cy="2681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7900"/>
                <a:gridCol w="1706033"/>
                <a:gridCol w="1706033"/>
                <a:gridCol w="1706033"/>
              </a:tblGrid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err="1" smtClean="0"/>
                        <a:t>s</a:t>
                      </a:r>
                      <a:r>
                        <a:rPr lang="en-US" sz="1600" b="1" i="1" baseline="-25000" dirty="0" err="1" smtClean="0"/>
                        <a:t>L</a:t>
                      </a:r>
                      <a:endParaRPr lang="en-US" sz="1600" b="1" i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err="1" smtClean="0"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lang="en-US" sz="1600" b="1" i="1" baseline="-25000" dirty="0" err="1" smtClean="0"/>
                        <a:t>L</a:t>
                      </a:r>
                      <a:endParaRPr lang="en-US" sz="1600" b="1" i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ss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(units)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ss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(days)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15,058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19,298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7.72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12,570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16,109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6.44</a:t>
                      </a:r>
                      <a:endParaRPr lang="en-US" sz="1600" dirty="0"/>
                    </a:p>
                  </a:txBody>
                  <a:tcPr/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10,087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12,927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5.17</a:t>
                      </a:r>
                      <a:endParaRPr lang="en-US" sz="1600" dirty="0"/>
                    </a:p>
                  </a:txBody>
                  <a:tcPr/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7,616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9,760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3.90</a:t>
                      </a:r>
                      <a:endParaRPr lang="en-US" sz="1600" dirty="0"/>
                    </a:p>
                  </a:txBody>
                  <a:tcPr/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5,172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6,628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2.65</a:t>
                      </a:r>
                      <a:endParaRPr lang="en-US" sz="1600" dirty="0"/>
                    </a:p>
                  </a:txBody>
                  <a:tcPr/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2,828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3,625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1.45</a:t>
                      </a:r>
                      <a:endParaRPr lang="en-US" sz="1600" dirty="0"/>
                    </a:p>
                  </a:txBody>
                  <a:tcPr/>
                </a:tc>
              </a:tr>
              <a:tr h="1831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1,323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1,695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0.68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00100" y="32639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12-2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Aggregation</a:t>
            </a:r>
            <a:br>
              <a:rPr lang="en-US" dirty="0" smtClean="0"/>
            </a:br>
            <a:r>
              <a:rPr lang="en-US" dirty="0"/>
              <a:t>o</a:t>
            </a:r>
            <a:r>
              <a:rPr lang="en-US" dirty="0" smtClean="0"/>
              <a:t>n Safety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993900"/>
            <a:ext cx="7772400" cy="38481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buFont typeface="Arial"/>
              <a:buChar char="•"/>
              <a:defRPr/>
            </a:pPr>
            <a:r>
              <a:rPr lang="en-US" dirty="0"/>
              <a:t>H</a:t>
            </a:r>
            <a:r>
              <a:rPr lang="en-US" dirty="0" smtClean="0"/>
              <a:t>ow does aggregation affect </a:t>
            </a:r>
            <a:r>
              <a:rPr lang="en-US" dirty="0"/>
              <a:t>forecast accuracy and safety </a:t>
            </a:r>
            <a:r>
              <a:rPr lang="en-US" dirty="0" smtClean="0"/>
              <a:t>inventories</a:t>
            </a:r>
            <a:endParaRPr lang="en-US" sz="2400" dirty="0" smtClean="0"/>
          </a:p>
          <a:p>
            <a:pPr marL="990600" indent="-45720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D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i</a:t>
            </a:r>
            <a:r>
              <a:rPr lang="en-US" sz="2400" dirty="0" smtClean="0"/>
              <a:t>:	Mean </a:t>
            </a:r>
            <a:r>
              <a:rPr lang="en-US" sz="2400" dirty="0"/>
              <a:t>weekly demand in region </a:t>
            </a:r>
            <a:r>
              <a:rPr lang="en-US" sz="2400" i="1" dirty="0" err="1">
                <a:latin typeface="Times New Roman"/>
                <a:cs typeface="Times New Roman"/>
              </a:rPr>
              <a:t>i</a:t>
            </a:r>
            <a:r>
              <a:rPr lang="en-US" sz="2400" dirty="0"/>
              <a:t>, </a:t>
            </a:r>
            <a:r>
              <a:rPr lang="en-US" sz="2400" i="1" dirty="0" err="1" smtClean="0">
                <a:latin typeface="Times New Roman"/>
                <a:cs typeface="Times New Roman"/>
              </a:rPr>
              <a:t>i</a:t>
            </a:r>
            <a:r>
              <a:rPr lang="en-US" sz="2400" i="1" dirty="0" smtClean="0"/>
              <a:t> =</a:t>
            </a:r>
            <a:r>
              <a:rPr lang="en-US" sz="2400" dirty="0" smtClean="0"/>
              <a:t> </a:t>
            </a:r>
            <a:r>
              <a:rPr lang="en-US" sz="2400" dirty="0"/>
              <a:t>1</a:t>
            </a:r>
            <a:r>
              <a:rPr lang="en-US" sz="2400" dirty="0" smtClean="0"/>
              <a:t>,…, </a:t>
            </a:r>
            <a:r>
              <a:rPr lang="en-US" sz="2400" i="1" dirty="0">
                <a:latin typeface="Times New Roman"/>
                <a:cs typeface="Times New Roman"/>
              </a:rPr>
              <a:t>k</a:t>
            </a:r>
            <a:r>
              <a:rPr lang="en-US" sz="2400" i="1" dirty="0"/>
              <a:t> </a:t>
            </a:r>
            <a:endParaRPr lang="en-US" sz="2400" i="1" dirty="0" smtClean="0"/>
          </a:p>
          <a:p>
            <a:pPr marL="990600" indent="-45720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400" dirty="0" smtClean="0"/>
              <a:t>:	Standard </a:t>
            </a:r>
            <a:r>
              <a:rPr lang="en-US" sz="2400" dirty="0"/>
              <a:t>deviation of weekly demand in region </a:t>
            </a:r>
            <a:r>
              <a:rPr lang="en-US" sz="2400" i="1" dirty="0" err="1">
                <a:latin typeface="Times New Roman"/>
                <a:cs typeface="Times New Roman"/>
              </a:rPr>
              <a:t>i</a:t>
            </a:r>
            <a:r>
              <a:rPr lang="en-US" sz="2400" dirty="0"/>
              <a:t>, </a:t>
            </a:r>
            <a:r>
              <a:rPr lang="en-US" sz="2400" i="1" dirty="0" err="1" smtClean="0">
                <a:latin typeface="Times New Roman"/>
                <a:cs typeface="Times New Roman"/>
              </a:rPr>
              <a:t>i</a:t>
            </a:r>
            <a:r>
              <a:rPr lang="en-US" sz="2400" i="1" dirty="0" smtClean="0"/>
              <a:t> =</a:t>
            </a:r>
            <a:r>
              <a:rPr lang="en-US" sz="2400" dirty="0" smtClean="0"/>
              <a:t> </a:t>
            </a:r>
            <a:r>
              <a:rPr lang="en-US" sz="2400" dirty="0"/>
              <a:t>1</a:t>
            </a:r>
            <a:r>
              <a:rPr lang="en-US" sz="2400" dirty="0" smtClean="0"/>
              <a:t>,…, </a:t>
            </a:r>
            <a:r>
              <a:rPr lang="en-US" sz="2400" i="1" dirty="0">
                <a:latin typeface="Times New Roman"/>
                <a:cs typeface="Times New Roman"/>
              </a:rPr>
              <a:t>k </a:t>
            </a:r>
            <a:endParaRPr lang="en-US" sz="2400" i="1" dirty="0" smtClean="0">
              <a:latin typeface="Times New Roman"/>
              <a:cs typeface="Times New Roman"/>
            </a:endParaRPr>
          </a:p>
          <a:p>
            <a:pPr marL="990600" indent="-45720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i="1" dirty="0" err="1" smtClean="0">
                <a:latin typeface="Symbol" charset="2"/>
                <a:cs typeface="Symbol" charset="2"/>
              </a:rPr>
              <a:t>r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ij</a:t>
            </a:r>
            <a:r>
              <a:rPr lang="en-US" sz="2400" dirty="0" smtClean="0"/>
              <a:t>:	Correlation </a:t>
            </a:r>
            <a:r>
              <a:rPr lang="en-US" sz="2400" dirty="0"/>
              <a:t>of weekly demand for regions </a:t>
            </a:r>
            <a:r>
              <a:rPr lang="en-US" sz="2400" i="1" dirty="0" err="1">
                <a:latin typeface="Times New Roman"/>
                <a:cs typeface="Times New Roman"/>
              </a:rPr>
              <a:t>i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j</a:t>
            </a:r>
            <a:r>
              <a:rPr lang="en-US" sz="2400" dirty="0"/>
              <a:t>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1 ≤ </a:t>
            </a:r>
            <a:r>
              <a:rPr lang="en-US" sz="2400" i="1" dirty="0" err="1" smtClean="0">
                <a:latin typeface="Times New Roman"/>
                <a:cs typeface="Times New Roman"/>
              </a:rPr>
              <a:t>i</a:t>
            </a:r>
            <a:r>
              <a:rPr lang="en-US" sz="2400" dirty="0" smtClean="0"/>
              <a:t> ≠ </a:t>
            </a:r>
            <a:r>
              <a:rPr lang="en-US" sz="2400" i="1" dirty="0" smtClean="0">
                <a:latin typeface="Times New Roman"/>
                <a:cs typeface="Times New Roman"/>
              </a:rPr>
              <a:t>j</a:t>
            </a:r>
            <a:r>
              <a:rPr lang="en-US" sz="2400" dirty="0" smtClean="0"/>
              <a:t> </a:t>
            </a:r>
            <a:r>
              <a:rPr lang="en-US" sz="2400" dirty="0"/>
              <a:t>≤</a:t>
            </a:r>
            <a:r>
              <a:rPr lang="en-US" sz="2400" dirty="0" smtClean="0"/>
              <a:t> </a:t>
            </a:r>
            <a:r>
              <a:rPr lang="en-US" sz="2400" i="1" dirty="0">
                <a:latin typeface="Times New Roman"/>
                <a:cs typeface="Times New Roman"/>
              </a:rPr>
              <a:t>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Aggregation</a:t>
            </a:r>
            <a:br>
              <a:rPr lang="en-US" dirty="0" smtClean="0"/>
            </a:br>
            <a:r>
              <a:rPr lang="en-US" dirty="0"/>
              <a:t>o</a:t>
            </a:r>
            <a:r>
              <a:rPr lang="en-US" dirty="0" smtClean="0"/>
              <a:t>n Safety Inventory</a:t>
            </a:r>
            <a:endParaRPr lang="en-US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97000" y="2082800"/>
            <a:ext cx="6324600" cy="876300"/>
            <a:chOff x="419100" y="2413000"/>
            <a:chExt cx="6324600" cy="876300"/>
          </a:xfrm>
        </p:grpSpPr>
        <p:sp>
          <p:nvSpPr>
            <p:cNvPr id="34091" name="TextBox 3"/>
            <p:cNvSpPr txBox="1">
              <a:spLocks noChangeArrowheads="1"/>
            </p:cNvSpPr>
            <p:nvPr/>
          </p:nvSpPr>
          <p:spPr bwMode="auto">
            <a:xfrm>
              <a:off x="419100" y="2438400"/>
              <a:ext cx="345439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Total safety inventory </a:t>
              </a:r>
            </a:p>
            <a:p>
              <a:r>
                <a:rPr lang="en-US" sz="2400"/>
                <a:t>in decentralized option</a:t>
              </a:r>
              <a:endParaRPr lang="en-US" sz="2400" i="1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34084" name="Object 292"/>
            <p:cNvGraphicFramePr>
              <a:graphicFrameLocks noChangeAspect="1"/>
            </p:cNvGraphicFramePr>
            <p:nvPr/>
          </p:nvGraphicFramePr>
          <p:xfrm>
            <a:off x="3746500" y="2413000"/>
            <a:ext cx="29972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00" name="Equation" r:id="rId3" imgW="2989440" imgH="868320" progId="Equation.3">
                    <p:embed/>
                  </p:oleObj>
                </mc:Choice>
                <mc:Fallback>
                  <p:oleObj name="Equation" r:id="rId3" imgW="2989440" imgH="868320" progId="Equation.3">
                    <p:embed/>
                    <p:pic>
                      <p:nvPicPr>
                        <p:cNvPr id="0" name="Picture 2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6500" y="2413000"/>
                          <a:ext cx="29972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606550" y="3327400"/>
            <a:ext cx="5956300" cy="1612900"/>
            <a:chOff x="1606550" y="3251200"/>
            <a:chExt cx="5956300" cy="1612900"/>
          </a:xfrm>
        </p:grpSpPr>
        <p:graphicFrame>
          <p:nvGraphicFramePr>
            <p:cNvPr id="34085" name="Object 293"/>
            <p:cNvGraphicFramePr>
              <a:graphicFrameLocks noChangeAspect="1"/>
            </p:cNvGraphicFramePr>
            <p:nvPr/>
          </p:nvGraphicFramePr>
          <p:xfrm>
            <a:off x="1606550" y="3251200"/>
            <a:ext cx="59563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01" name="Equation" r:id="rId5" imgW="5942520" imgH="905040" progId="Equation.3">
                    <p:embed/>
                  </p:oleObj>
                </mc:Choice>
                <mc:Fallback>
                  <p:oleObj name="Equation" r:id="rId5" imgW="5942520" imgH="905040" progId="Equation.3">
                    <p:embed/>
                    <p:pic>
                      <p:nvPicPr>
                        <p:cNvPr id="0" name="Picture 2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6550" y="3251200"/>
                          <a:ext cx="5956300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086" name="Object 294"/>
            <p:cNvGraphicFramePr>
              <a:graphicFrameLocks noChangeAspect="1"/>
            </p:cNvGraphicFramePr>
            <p:nvPr/>
          </p:nvGraphicFramePr>
          <p:xfrm>
            <a:off x="3556000" y="4203700"/>
            <a:ext cx="2032000" cy="660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02" name="Equation" r:id="rId7" imgW="2020320" imgH="649080" progId="Equation.3">
                    <p:embed/>
                  </p:oleObj>
                </mc:Choice>
                <mc:Fallback>
                  <p:oleObj name="Equation" r:id="rId7" imgW="2020320" imgH="649080" progId="Equation.3">
                    <p:embed/>
                    <p:pic>
                      <p:nvPicPr>
                        <p:cNvPr id="0" name="Picture 2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6000" y="4203700"/>
                          <a:ext cx="2032000" cy="660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" name="Object 295"/>
          <p:cNvGraphicFramePr>
            <a:graphicFrameLocks noChangeAspect="1"/>
          </p:cNvGraphicFramePr>
          <p:nvPr/>
        </p:nvGraphicFramePr>
        <p:xfrm>
          <a:off x="3092450" y="5308600"/>
          <a:ext cx="2959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3" name="Equation" r:id="rId9" imgW="2943720" imgH="493560" progId="Equation.3">
                  <p:embed/>
                </p:oleObj>
              </mc:Choice>
              <mc:Fallback>
                <p:oleObj name="Equation" r:id="rId9" imgW="2943720" imgH="493560" progId="Equation.3">
                  <p:embed/>
                  <p:pic>
                    <p:nvPicPr>
                      <p:cNvPr id="0" name="Picture 2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450" y="5308600"/>
                        <a:ext cx="29591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Aggregation</a:t>
            </a:r>
            <a:br>
              <a:rPr lang="en-US" dirty="0" smtClean="0"/>
            </a:br>
            <a:r>
              <a:rPr lang="en-US" dirty="0"/>
              <a:t>o</a:t>
            </a:r>
            <a:r>
              <a:rPr lang="en-US" dirty="0" smtClean="0"/>
              <a:t>n Safety Inventory</a:t>
            </a:r>
            <a:endParaRPr lang="en-US" dirty="0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244600" y="2222500"/>
            <a:ext cx="6623050" cy="876300"/>
            <a:chOff x="1143000" y="2222500"/>
            <a:chExt cx="6623050" cy="876300"/>
          </a:xfrm>
        </p:grpSpPr>
        <p:sp>
          <p:nvSpPr>
            <p:cNvPr id="39065" name="TextBox 3"/>
            <p:cNvSpPr txBox="1">
              <a:spLocks noChangeArrowheads="1"/>
            </p:cNvSpPr>
            <p:nvPr/>
          </p:nvSpPr>
          <p:spPr bwMode="auto">
            <a:xfrm>
              <a:off x="1143000" y="2247900"/>
              <a:ext cx="365759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Require safety inventory on aggregation</a:t>
              </a:r>
            </a:p>
          </p:txBody>
        </p:sp>
        <p:graphicFrame>
          <p:nvGraphicFramePr>
            <p:cNvPr id="39059" name="Object 147"/>
            <p:cNvGraphicFramePr>
              <a:graphicFrameLocks noChangeAspect="1"/>
            </p:cNvGraphicFramePr>
            <p:nvPr/>
          </p:nvGraphicFramePr>
          <p:xfrm>
            <a:off x="4679950" y="2222500"/>
            <a:ext cx="30861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67" name="Equation" r:id="rId3" imgW="3071880" imgH="868320" progId="Equation.3">
                    <p:embed/>
                  </p:oleObj>
                </mc:Choice>
                <mc:Fallback>
                  <p:oleObj name="Equation" r:id="rId3" imgW="3071880" imgH="868320" progId="Equation.3">
                    <p:embed/>
                    <p:pic>
                      <p:nvPicPr>
                        <p:cNvPr id="0" name="Picture 1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9950" y="2222500"/>
                          <a:ext cx="30861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244600" y="3479800"/>
            <a:ext cx="6623050" cy="1968500"/>
            <a:chOff x="1244600" y="3479800"/>
            <a:chExt cx="6623050" cy="1968500"/>
          </a:xfrm>
        </p:grpSpPr>
        <p:sp>
          <p:nvSpPr>
            <p:cNvPr id="39064" name="TextBox 11"/>
            <p:cNvSpPr txBox="1">
              <a:spLocks noChangeArrowheads="1"/>
            </p:cNvSpPr>
            <p:nvPr/>
          </p:nvSpPr>
          <p:spPr bwMode="auto">
            <a:xfrm>
              <a:off x="1244600" y="3479800"/>
              <a:ext cx="37973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Holding-cost savings on aggregation per unit sold</a:t>
              </a:r>
            </a:p>
          </p:txBody>
        </p:sp>
        <p:graphicFrame>
          <p:nvGraphicFramePr>
            <p:cNvPr id="39060" name="Object 148"/>
            <p:cNvGraphicFramePr>
              <a:graphicFrameLocks noChangeAspect="1"/>
            </p:cNvGraphicFramePr>
            <p:nvPr/>
          </p:nvGraphicFramePr>
          <p:xfrm>
            <a:off x="3371850" y="4457700"/>
            <a:ext cx="44958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68" name="Equation" r:id="rId5" imgW="4479840" imgH="978120" progId="Equation.3">
                    <p:embed/>
                  </p:oleObj>
                </mc:Choice>
                <mc:Fallback>
                  <p:oleObj name="Equation" r:id="rId5" imgW="4479840" imgH="978120" progId="Equation.3">
                    <p:embed/>
                    <p:pic>
                      <p:nvPicPr>
                        <p:cNvPr id="0" name="Picture 1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1850" y="4457700"/>
                          <a:ext cx="4495800" cy="990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Aggregation</a:t>
            </a:r>
            <a:br>
              <a:rPr lang="en-US" dirty="0" smtClean="0"/>
            </a:br>
            <a:r>
              <a:rPr lang="en-US" dirty="0"/>
              <a:t>o</a:t>
            </a:r>
            <a:r>
              <a:rPr lang="en-US" dirty="0" smtClean="0"/>
              <a:t>n Safety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854200"/>
            <a:ext cx="7772400" cy="4508500"/>
          </a:xfrm>
        </p:spPr>
        <p:txBody>
          <a:bodyPr rtlCol="0">
            <a:normAutofit fontScale="77500" lnSpcReduction="20000"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The safety inventory savings on aggregation increase with the desired cycle service level </a:t>
            </a:r>
            <a:r>
              <a:rPr lang="en-US" i="1" dirty="0" err="1" smtClean="0">
                <a:latin typeface="Times New Roman"/>
                <a:cs typeface="Times New Roman"/>
              </a:rPr>
              <a:t>CSL</a:t>
            </a:r>
            <a:endParaRPr lang="en-US" i="1" dirty="0" smtClean="0">
              <a:latin typeface="Times New Roman"/>
              <a:cs typeface="Times New Roman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safety inventory savings on aggregation increase with the replenishment lead time </a:t>
            </a:r>
            <a:r>
              <a:rPr lang="en-US" i="1" dirty="0" smtClean="0">
                <a:latin typeface="Times New Roman"/>
                <a:cs typeface="Times New Roman"/>
              </a:rPr>
              <a:t>L</a:t>
            </a:r>
            <a:endParaRPr lang="en-US" dirty="0">
              <a:latin typeface="Times New Roman"/>
              <a:cs typeface="Times New Roman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The safety inventory savings on aggregation increase with the holding cost </a:t>
            </a:r>
            <a:r>
              <a:rPr lang="en-US" i="1" dirty="0" smtClean="0">
                <a:latin typeface="Times New Roman"/>
                <a:cs typeface="Times New Roman"/>
              </a:rPr>
              <a:t>H</a:t>
            </a:r>
            <a:endParaRPr lang="en-US" dirty="0">
              <a:latin typeface="Times New Roman"/>
              <a:cs typeface="Times New Roman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safety inventory savings on aggregation increase with the coefficient of variation </a:t>
            </a:r>
            <a:r>
              <a:rPr lang="en-US" dirty="0" smtClean="0"/>
              <a:t>of demand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The safety inventory savings on aggregation decrease as the correlation coefficients increase</a:t>
            </a:r>
            <a:endParaRPr lang="en-US" sz="24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Aggregation</a:t>
            </a:r>
            <a:br>
              <a:rPr lang="en-US" dirty="0"/>
            </a:br>
            <a:r>
              <a:rPr lang="en-US" dirty="0"/>
              <a:t>on Safety Inventory</a:t>
            </a:r>
          </a:p>
        </p:txBody>
      </p:sp>
      <p:sp>
        <p:nvSpPr>
          <p:cNvPr id="8704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635000"/>
          </a:xfrm>
        </p:spPr>
        <p:txBody>
          <a:bodyPr/>
          <a:lstStyle/>
          <a:p>
            <a:r>
              <a:rPr lang="en-US" sz="2800" smtClean="0"/>
              <a:t>The Square-Root Law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95375" y="58547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12-4</a:t>
            </a:r>
          </a:p>
        </p:txBody>
      </p:sp>
      <p:pic>
        <p:nvPicPr>
          <p:cNvPr id="87046" name="Picture 6" descr="FG_12_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5638" y="2105025"/>
            <a:ext cx="5580062" cy="37004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Correlation 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Value </a:t>
            </a:r>
            <a:r>
              <a:rPr lang="en-US" dirty="0"/>
              <a:t>of Aggregation</a:t>
            </a:r>
          </a:p>
        </p:txBody>
      </p:sp>
      <p:sp>
        <p:nvSpPr>
          <p:cNvPr id="40207" name="Content Placeholder 2"/>
          <p:cNvSpPr>
            <a:spLocks noGrp="1"/>
          </p:cNvSpPr>
          <p:nvPr>
            <p:ph idx="1"/>
          </p:nvPr>
        </p:nvSpPr>
        <p:spPr>
          <a:xfrm>
            <a:off x="723900" y="1606550"/>
            <a:ext cx="7708900" cy="10541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Standard deviation of weekly demand,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5;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Replenishment,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smtClean="0"/>
              <a:t> </a:t>
            </a:r>
            <a:r>
              <a:rPr lang="en-US" sz="2400" smtClean="0"/>
              <a:t>= 2 weeks;  Decentralized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i="1" smtClean="0"/>
              <a:t> </a:t>
            </a:r>
            <a:r>
              <a:rPr lang="en-US" sz="2400" smtClean="0"/>
              <a:t>= 0.9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397000" y="2501900"/>
            <a:ext cx="6019800" cy="1924050"/>
            <a:chOff x="1397001" y="2501900"/>
            <a:chExt cx="6019799" cy="1924050"/>
          </a:xfrm>
        </p:grpSpPr>
        <p:grpSp>
          <p:nvGrpSpPr>
            <p:cNvPr id="40213" name="Group 6"/>
            <p:cNvGrpSpPr>
              <a:grpSpLocks/>
            </p:cNvGrpSpPr>
            <p:nvPr/>
          </p:nvGrpSpPr>
          <p:grpSpPr bwMode="auto">
            <a:xfrm>
              <a:off x="1397001" y="2501900"/>
              <a:ext cx="5886449" cy="830997"/>
              <a:chOff x="1397001" y="3225800"/>
              <a:chExt cx="5886449" cy="830997"/>
            </a:xfrm>
          </p:grpSpPr>
          <p:sp>
            <p:nvSpPr>
              <p:cNvPr id="40214" name="TextBox 4"/>
              <p:cNvSpPr txBox="1">
                <a:spLocks noChangeArrowheads="1"/>
              </p:cNvSpPr>
              <p:nvPr/>
            </p:nvSpPr>
            <p:spPr bwMode="auto">
              <a:xfrm>
                <a:off x="1397001" y="3225800"/>
                <a:ext cx="242569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Total required safety inventory,</a:t>
                </a:r>
                <a:endParaRPr lang="en-US" sz="24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40202" name="Object 266"/>
              <p:cNvGraphicFramePr>
                <a:graphicFrameLocks noChangeAspect="1"/>
              </p:cNvGraphicFramePr>
              <p:nvPr/>
            </p:nvGraphicFramePr>
            <p:xfrm>
              <a:off x="3816350" y="3384550"/>
              <a:ext cx="3467100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18" name="Equation" r:id="rId3" imgW="3456000" imgH="493560" progId="Equation.3">
                      <p:embed/>
                    </p:oleObj>
                  </mc:Choice>
                  <mc:Fallback>
                    <p:oleObj name="Equation" r:id="rId3" imgW="3456000" imgH="493560" progId="Equation.3">
                      <p:embed/>
                      <p:pic>
                        <p:nvPicPr>
                          <p:cNvPr id="0" name="Picture 26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16350" y="3384550"/>
                            <a:ext cx="3467100" cy="50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0203" name="Object 267"/>
            <p:cNvGraphicFramePr>
              <a:graphicFrameLocks noChangeAspect="1"/>
            </p:cNvGraphicFramePr>
            <p:nvPr/>
          </p:nvGraphicFramePr>
          <p:xfrm>
            <a:off x="1727200" y="3397250"/>
            <a:ext cx="5689600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19" name="Equation" r:id="rId5" imgW="5677560" imgH="1014840" progId="Equation.3">
                    <p:embed/>
                  </p:oleObj>
                </mc:Choice>
                <mc:Fallback>
                  <p:oleObj name="Equation" r:id="rId5" imgW="5677560" imgH="1014840" progId="Equation.3">
                    <p:embed/>
                    <p:pic>
                      <p:nvPicPr>
                        <p:cNvPr id="0" name="Picture 2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7200" y="3397250"/>
                          <a:ext cx="5689600" cy="1028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711200" y="4532313"/>
            <a:ext cx="7721600" cy="1892300"/>
            <a:chOff x="711200" y="4531667"/>
            <a:chExt cx="7721600" cy="1893680"/>
          </a:xfrm>
        </p:grpSpPr>
        <p:sp>
          <p:nvSpPr>
            <p:cNvPr id="40210" name="TextBox 10"/>
            <p:cNvSpPr txBox="1">
              <a:spLocks noChangeArrowheads="1"/>
            </p:cNvSpPr>
            <p:nvPr/>
          </p:nvSpPr>
          <p:spPr bwMode="auto">
            <a:xfrm>
              <a:off x="723900" y="4531667"/>
              <a:ext cx="23941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Aggregate </a:t>
              </a:r>
              <a:r>
                <a:rPr lang="en-US" sz="2400" i="1">
                  <a:latin typeface="Symbol" pitchFamily="18" charset="2"/>
                </a:rPr>
                <a:t>r</a:t>
              </a:r>
              <a:r>
                <a:rPr lang="en-US" sz="2400"/>
                <a:t> = 0</a:t>
              </a:r>
            </a:p>
          </p:txBody>
        </p:sp>
        <p:grpSp>
          <p:nvGrpSpPr>
            <p:cNvPr id="40211" name="Group 13"/>
            <p:cNvGrpSpPr>
              <a:grpSpLocks/>
            </p:cNvGrpSpPr>
            <p:nvPr/>
          </p:nvGrpSpPr>
          <p:grpSpPr bwMode="auto">
            <a:xfrm>
              <a:off x="1365250" y="4974282"/>
              <a:ext cx="6464300" cy="830997"/>
              <a:chOff x="723900" y="5207000"/>
              <a:chExt cx="6464300" cy="830997"/>
            </a:xfrm>
          </p:grpSpPr>
          <p:graphicFrame>
            <p:nvGraphicFramePr>
              <p:cNvPr id="40204" name="Object 268"/>
              <p:cNvGraphicFramePr>
                <a:graphicFrameLocks noChangeAspect="1"/>
              </p:cNvGraphicFramePr>
              <p:nvPr/>
            </p:nvGraphicFramePr>
            <p:xfrm>
              <a:off x="5029200" y="5359400"/>
              <a:ext cx="2159000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20" name="Equation" r:id="rId7" imgW="2148480" imgH="493560" progId="Equation.3">
                      <p:embed/>
                    </p:oleObj>
                  </mc:Choice>
                  <mc:Fallback>
                    <p:oleObj name="Equation" r:id="rId7" imgW="2148480" imgH="493560" progId="Equation.3">
                      <p:embed/>
                      <p:pic>
                        <p:nvPicPr>
                          <p:cNvPr id="0" name="Picture 26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9200" y="5359400"/>
                            <a:ext cx="2159000" cy="50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0212" name="TextBox 12"/>
              <p:cNvSpPr txBox="1">
                <a:spLocks noChangeArrowheads="1"/>
              </p:cNvSpPr>
              <p:nvPr/>
            </p:nvSpPr>
            <p:spPr bwMode="auto">
              <a:xfrm>
                <a:off x="723900" y="5207000"/>
                <a:ext cx="41656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Standard deviation of weekly demand at central outlet,</a:t>
                </a:r>
              </a:p>
            </p:txBody>
          </p:sp>
        </p:grpSp>
        <p:graphicFrame>
          <p:nvGraphicFramePr>
            <p:cNvPr id="40205" name="Object 269"/>
            <p:cNvGraphicFramePr>
              <a:graphicFrameLocks noChangeAspect="1"/>
            </p:cNvGraphicFramePr>
            <p:nvPr/>
          </p:nvGraphicFramePr>
          <p:xfrm>
            <a:off x="711200" y="5917347"/>
            <a:ext cx="77216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21" name="Equation" r:id="rId9" imgW="7707240" imgH="493560" progId="Equation.3">
                    <p:embed/>
                  </p:oleObj>
                </mc:Choice>
                <mc:Fallback>
                  <p:oleObj name="Equation" r:id="rId9" imgW="7707240" imgH="493560" progId="Equation.3">
                    <p:embed/>
                    <p:pic>
                      <p:nvPicPr>
                        <p:cNvPr id="0" name="Picture 2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1200" y="5917347"/>
                          <a:ext cx="77216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Correlation 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Value </a:t>
            </a:r>
            <a:r>
              <a:rPr lang="en-US" dirty="0"/>
              <a:t>of Aggregation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2184400"/>
          <a:ext cx="6096000" cy="2865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8400"/>
                <a:gridCol w="2235200"/>
                <a:gridCol w="2692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latin typeface="Symbol" charset="2"/>
                          <a:cs typeface="Symbol" charset="2"/>
                        </a:rPr>
                        <a:t>r</a:t>
                      </a:r>
                      <a:endParaRPr lang="en-US" b="1" i="1" dirty="0">
                        <a:latin typeface="Symbol" charset="2"/>
                        <a:cs typeface="Symbol" charset="2"/>
                      </a:endParaRPr>
                    </a:p>
                  </a:txBody>
                  <a:tcPr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Disaggregate </a:t>
                      </a:r>
                    </a:p>
                    <a:p>
                      <a:pPr algn="ctr"/>
                      <a:r>
                        <a:rPr lang="en-US" b="1" dirty="0" smtClean="0"/>
                        <a:t>Safety Inventory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Aggregate </a:t>
                      </a:r>
                    </a:p>
                    <a:p>
                      <a:pPr algn="ctr"/>
                      <a:r>
                        <a:rPr lang="en-US" b="1" dirty="0" smtClean="0"/>
                        <a:t>Safety</a:t>
                      </a:r>
                      <a:r>
                        <a:rPr lang="en-US" b="1" baseline="0" dirty="0" smtClean="0"/>
                        <a:t> Inventory</a:t>
                      </a:r>
                      <a:endParaRPr lang="en-US" b="1" dirty="0"/>
                    </a:p>
                  </a:txBody>
                  <a:tcPr anchor="b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dirty="0" smtClean="0"/>
                        <a:t>	0</a:t>
                      </a:r>
                      <a:endParaRPr 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18.12</a:t>
                      </a:r>
                      <a:endParaRPr lang="en-US" dirty="0"/>
                    </a:p>
                  </a:txBody>
                  <a:tcPr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dirty="0" smtClean="0"/>
                        <a:t>	0.2</a:t>
                      </a:r>
                      <a:endParaRPr 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22.92</a:t>
                      </a:r>
                      <a:endParaRPr lang="en-US" dirty="0"/>
                    </a:p>
                  </a:txBody>
                  <a:tcPr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dirty="0" smtClean="0"/>
                        <a:t>	0.4</a:t>
                      </a:r>
                      <a:endParaRPr 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26.88</a:t>
                      </a:r>
                      <a:endParaRPr lang="en-US" dirty="0"/>
                    </a:p>
                  </a:txBody>
                  <a:tcPr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dirty="0" smtClean="0"/>
                        <a:t>	0.6</a:t>
                      </a:r>
                      <a:endParaRPr 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30.32</a:t>
                      </a:r>
                      <a:endParaRPr lang="en-US" dirty="0"/>
                    </a:p>
                  </a:txBody>
                  <a:tcPr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dirty="0" smtClean="0"/>
                        <a:t>	0.8</a:t>
                      </a:r>
                      <a:endParaRPr 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33.41</a:t>
                      </a:r>
                      <a:endParaRPr lang="en-US" dirty="0"/>
                    </a:p>
                  </a:txBody>
                  <a:tcPr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dirty="0" smtClean="0"/>
                        <a:t>	1.0</a:t>
                      </a:r>
                      <a:endParaRPr 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36.24</a:t>
                      </a:r>
                      <a:endParaRPr lang="en-US" dirty="0"/>
                    </a:p>
                  </a:txBody>
                  <a:tcPr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97650" y="53467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12-3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Correlation on </a:t>
            </a:r>
            <a:br>
              <a:rPr lang="en-US" dirty="0"/>
            </a:br>
            <a:r>
              <a:rPr lang="en-US" dirty="0"/>
              <a:t>Value of Aggregation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889000" y="1993900"/>
            <a:ext cx="7226300" cy="3975100"/>
          </a:xfrm>
        </p:spPr>
        <p:txBody>
          <a:bodyPr/>
          <a:lstStyle/>
          <a:p>
            <a:r>
              <a:rPr lang="en-US" smtClean="0"/>
              <a:t>Two possible disadvantages to aggregation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Increase in response time to customer order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Increase in transportation cost to customer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Trade-offs of Physical Centralization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907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Use four regional or one national distribution center</a:t>
            </a:r>
            <a:endParaRPr lang="en-US" sz="2400" dirty="0"/>
          </a:p>
          <a:p>
            <a:pPr marL="0" indent="0" algn="ctr" fontAlgn="auto">
              <a:spcBef>
                <a:spcPts val="1200"/>
              </a:spcBef>
              <a:buFont typeface="Arial"/>
              <a:buNone/>
              <a:defRPr/>
            </a:pPr>
            <a:r>
              <a:rPr lang="nl-NL" sz="2400" i="1" dirty="0">
                <a:latin typeface="Times New Roman"/>
                <a:cs typeface="Times New Roman"/>
              </a:rPr>
              <a:t>D</a:t>
            </a:r>
            <a:r>
              <a:rPr lang="nl-NL" sz="2400" dirty="0"/>
              <a:t> = </a:t>
            </a:r>
            <a:r>
              <a:rPr lang="nl-NL" sz="2400" dirty="0" smtClean="0"/>
              <a:t>1,000/week</a:t>
            </a:r>
            <a:r>
              <a:rPr lang="nl-NL" sz="2400" dirty="0"/>
              <a:t>, </a:t>
            </a:r>
            <a:r>
              <a:rPr lang="nl-NL" sz="2400" i="1" dirty="0" err="1">
                <a:latin typeface="Symbol" charset="2"/>
                <a:cs typeface="Symbol" charset="2"/>
              </a:rPr>
              <a:t>s</a:t>
            </a:r>
            <a:r>
              <a:rPr lang="nl-NL" sz="2400" i="1" baseline="-25000" dirty="0" err="1">
                <a:latin typeface="Times New Roman"/>
                <a:cs typeface="Times New Roman"/>
              </a:rPr>
              <a:t>D</a:t>
            </a:r>
            <a:r>
              <a:rPr lang="nl-NL" sz="2400" dirty="0"/>
              <a:t> = 300, </a:t>
            </a:r>
            <a:r>
              <a:rPr lang="nl-NL" sz="2400" i="1" dirty="0">
                <a:latin typeface="Times New Roman"/>
                <a:cs typeface="Times New Roman"/>
              </a:rPr>
              <a:t>L</a:t>
            </a:r>
            <a:r>
              <a:rPr lang="nl-NL" sz="2400" dirty="0"/>
              <a:t> = 4 </a:t>
            </a:r>
            <a:r>
              <a:rPr lang="nl-NL" sz="2400" dirty="0" smtClean="0"/>
              <a:t>weeks, </a:t>
            </a:r>
            <a:r>
              <a:rPr lang="nl-NL" sz="2400" i="1" dirty="0" err="1" smtClean="0">
                <a:latin typeface="Times New Roman"/>
                <a:cs typeface="Times New Roman"/>
              </a:rPr>
              <a:t>CSL</a:t>
            </a:r>
            <a:r>
              <a:rPr lang="nl-NL" sz="2400" dirty="0" smtClean="0"/>
              <a:t> = 0.95</a:t>
            </a:r>
            <a:endParaRPr lang="en-US" sz="2400" dirty="0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57200" y="3340100"/>
            <a:ext cx="8229600" cy="1993900"/>
            <a:chOff x="457200" y="3340101"/>
            <a:chExt cx="8229600" cy="1993899"/>
          </a:xfrm>
        </p:grpSpPr>
        <p:grpSp>
          <p:nvGrpSpPr>
            <p:cNvPr id="41088" name="Group 4"/>
            <p:cNvGrpSpPr>
              <a:grpSpLocks/>
            </p:cNvGrpSpPr>
            <p:nvPr/>
          </p:nvGrpSpPr>
          <p:grpSpPr bwMode="auto">
            <a:xfrm>
              <a:off x="1397001" y="4000500"/>
              <a:ext cx="5892799" cy="830997"/>
              <a:chOff x="1397001" y="3225800"/>
              <a:chExt cx="5892799" cy="830997"/>
            </a:xfrm>
          </p:grpSpPr>
          <p:sp>
            <p:nvSpPr>
              <p:cNvPr id="41090" name="TextBox 6"/>
              <p:cNvSpPr txBox="1">
                <a:spLocks noChangeArrowheads="1"/>
              </p:cNvSpPr>
              <p:nvPr/>
            </p:nvSpPr>
            <p:spPr bwMode="auto">
              <a:xfrm>
                <a:off x="1397001" y="3225800"/>
                <a:ext cx="242569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Total required safety inventory,</a:t>
                </a:r>
                <a:endParaRPr lang="en-US" sz="24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41083" name="Object 123"/>
              <p:cNvGraphicFramePr>
                <a:graphicFrameLocks noChangeAspect="1"/>
              </p:cNvGraphicFramePr>
              <p:nvPr/>
            </p:nvGraphicFramePr>
            <p:xfrm>
              <a:off x="3810000" y="3384550"/>
              <a:ext cx="3479800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91" name="Equation" r:id="rId3" imgW="3465000" imgH="493560" progId="Equation.3">
                      <p:embed/>
                    </p:oleObj>
                  </mc:Choice>
                  <mc:Fallback>
                    <p:oleObj name="Equation" r:id="rId3" imgW="3465000" imgH="493560" progId="Equation.3">
                      <p:embed/>
                      <p:pic>
                        <p:nvPicPr>
                          <p:cNvPr id="0" name="Picture 1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10000" y="3384550"/>
                            <a:ext cx="3479800" cy="50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1084" name="Object 124"/>
            <p:cNvGraphicFramePr>
              <a:graphicFrameLocks noChangeAspect="1"/>
            </p:cNvGraphicFramePr>
            <p:nvPr/>
          </p:nvGraphicFramePr>
          <p:xfrm>
            <a:off x="1809750" y="4876800"/>
            <a:ext cx="55245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2" name="Equation" r:id="rId5" imgW="5513040" imgH="447840" progId="Equation.3">
                    <p:embed/>
                  </p:oleObj>
                </mc:Choice>
                <mc:Fallback>
                  <p:oleObj name="Equation" r:id="rId5" imgW="5513040" imgH="447840" progId="Equation.3">
                    <p:embed/>
                    <p:pic>
                      <p:nvPicPr>
                        <p:cNvPr id="0" name="Picture 1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9750" y="4876800"/>
                          <a:ext cx="55245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89" name="Content Placeholder 2"/>
            <p:cNvSpPr txBox="1">
              <a:spLocks/>
            </p:cNvSpPr>
            <p:nvPr/>
          </p:nvSpPr>
          <p:spPr bwMode="auto">
            <a:xfrm>
              <a:off x="457200" y="3340101"/>
              <a:ext cx="8229600" cy="622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2400"/>
                <a:t>Four regional centers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Trade-offs of Physical Centralization</a:t>
            </a:r>
          </a:p>
        </p:txBody>
      </p:sp>
      <p:sp>
        <p:nvSpPr>
          <p:cNvPr id="42169" name="Content Placeholder 2"/>
          <p:cNvSpPr>
            <a:spLocks noGrp="1"/>
          </p:cNvSpPr>
          <p:nvPr>
            <p:ph idx="1"/>
          </p:nvPr>
        </p:nvSpPr>
        <p:spPr>
          <a:xfrm>
            <a:off x="457200" y="1689100"/>
            <a:ext cx="8229600" cy="698500"/>
          </a:xfrm>
        </p:spPr>
        <p:txBody>
          <a:bodyPr/>
          <a:lstStyle/>
          <a:p>
            <a:r>
              <a:rPr lang="en-US" sz="2400" smtClean="0"/>
              <a:t>One national distribution center, </a:t>
            </a:r>
            <a:r>
              <a:rPr lang="en-US" sz="2400" i="1" smtClean="0">
                <a:latin typeface="Symbol" pitchFamily="18" charset="2"/>
              </a:rPr>
              <a:t>r</a:t>
            </a:r>
            <a:r>
              <a:rPr lang="en-US" sz="2400" smtClean="0"/>
              <a:t> = 0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1352550" y="2281238"/>
            <a:ext cx="6159500" cy="830262"/>
            <a:chOff x="1136650" y="2201303"/>
            <a:chExt cx="6159500" cy="830997"/>
          </a:xfrm>
        </p:grpSpPr>
        <p:graphicFrame>
          <p:nvGraphicFramePr>
            <p:cNvPr id="42165" name="Object 181"/>
            <p:cNvGraphicFramePr>
              <a:graphicFrameLocks noChangeAspect="1"/>
            </p:cNvGraphicFramePr>
            <p:nvPr/>
          </p:nvGraphicFramePr>
          <p:xfrm>
            <a:off x="4603750" y="2375501"/>
            <a:ext cx="26924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77" name="Equation" r:id="rId3" imgW="2678760" imgH="493560" progId="Equation.3">
                    <p:embed/>
                  </p:oleObj>
                </mc:Choice>
                <mc:Fallback>
                  <p:oleObj name="Equation" r:id="rId3" imgW="2678760" imgH="493560" progId="Equation.3">
                    <p:embed/>
                    <p:pic>
                      <p:nvPicPr>
                        <p:cNvPr id="0" name="Picture 1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3750" y="2375501"/>
                          <a:ext cx="26924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173" name="TextBox 16"/>
            <p:cNvSpPr txBox="1">
              <a:spLocks noChangeArrowheads="1"/>
            </p:cNvSpPr>
            <p:nvPr/>
          </p:nvSpPr>
          <p:spPr bwMode="auto">
            <a:xfrm>
              <a:off x="1136650" y="2201303"/>
              <a:ext cx="396875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Standard deviation of weekly demand,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885950" y="3275013"/>
            <a:ext cx="5359400" cy="950912"/>
            <a:chOff x="1657350" y="4164013"/>
            <a:chExt cx="5359400" cy="950913"/>
          </a:xfrm>
        </p:grpSpPr>
        <p:graphicFrame>
          <p:nvGraphicFramePr>
            <p:cNvPr id="42166" name="Object 182"/>
            <p:cNvGraphicFramePr>
              <a:graphicFrameLocks noChangeAspect="1"/>
            </p:cNvGraphicFramePr>
            <p:nvPr/>
          </p:nvGraphicFramePr>
          <p:xfrm>
            <a:off x="1657350" y="4164013"/>
            <a:ext cx="31115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78" name="Equation" r:id="rId5" imgW="3099240" imgH="493560" progId="Equation.3">
                    <p:embed/>
                  </p:oleObj>
                </mc:Choice>
                <mc:Fallback>
                  <p:oleObj name="Equation" r:id="rId5" imgW="3099240" imgH="493560" progId="Equation.3">
                    <p:embed/>
                    <p:pic>
                      <p:nvPicPr>
                        <p:cNvPr id="0" name="Picture 1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7350" y="4164013"/>
                          <a:ext cx="31115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167" name="Object 183"/>
            <p:cNvGraphicFramePr>
              <a:graphicFrameLocks noChangeAspect="1"/>
            </p:cNvGraphicFramePr>
            <p:nvPr/>
          </p:nvGraphicFramePr>
          <p:xfrm>
            <a:off x="1974850" y="4657726"/>
            <a:ext cx="50419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79" name="Equation" r:id="rId7" imgW="5028480" imgH="447840" progId="Equation.3">
                    <p:embed/>
                  </p:oleObj>
                </mc:Choice>
                <mc:Fallback>
                  <p:oleObj name="Equation" r:id="rId7" imgW="5028480" imgH="447840" progId="Equation.3">
                    <p:embed/>
                    <p:pic>
                      <p:nvPicPr>
                        <p:cNvPr id="0" name="Picture 1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4850" y="4657726"/>
                          <a:ext cx="50419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39750" y="4486275"/>
            <a:ext cx="80613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87750" algn="l"/>
              </a:tabLst>
            </a:pPr>
            <a:r>
              <a:rPr lang="en-US" sz="2400"/>
              <a:t>Decrease in holding costs	= (3,948 – 1,974)  $1,000 x 0.2 </a:t>
            </a:r>
          </a:p>
          <a:p>
            <a:pPr>
              <a:tabLst>
                <a:tab pos="3587750" algn="l"/>
              </a:tabLst>
            </a:pPr>
            <a:r>
              <a:rPr lang="en-US" sz="2400"/>
              <a:t>	= $394,765</a:t>
            </a:r>
          </a:p>
          <a:p>
            <a:pPr>
              <a:tabLst>
                <a:tab pos="3587750" algn="l"/>
              </a:tabLst>
            </a:pPr>
            <a:r>
              <a:rPr lang="en-US" sz="2400"/>
              <a:t>Decrease in facility costs	= $150,000</a:t>
            </a:r>
          </a:p>
          <a:p>
            <a:pPr>
              <a:tabLst>
                <a:tab pos="3587750" algn="l"/>
              </a:tabLst>
            </a:pPr>
            <a:r>
              <a:rPr lang="en-US" sz="2400"/>
              <a:t>Increase in transportation	= 52 x 1,000 x (13 – 10) </a:t>
            </a:r>
          </a:p>
          <a:p>
            <a:pPr>
              <a:tabLst>
                <a:tab pos="3587750" algn="l"/>
              </a:tabLst>
            </a:pPr>
            <a:r>
              <a:rPr lang="en-US" sz="2400"/>
              <a:t>	= $624,000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Information Centralization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812800" y="1790700"/>
            <a:ext cx="7531100" cy="4525963"/>
          </a:xfrm>
        </p:spPr>
        <p:txBody>
          <a:bodyPr/>
          <a:lstStyle/>
          <a:p>
            <a:r>
              <a:rPr lang="en-US" smtClean="0"/>
              <a:t>Online systems that allow customers or stores to locate stock</a:t>
            </a:r>
          </a:p>
          <a:p>
            <a:r>
              <a:rPr lang="en-US" smtClean="0"/>
              <a:t>Improves product availability without adding to inventories</a:t>
            </a:r>
          </a:p>
          <a:p>
            <a:r>
              <a:rPr lang="en-US" smtClean="0"/>
              <a:t>Reduces the amount of safety inventory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Specialization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736600" y="1752600"/>
            <a:ext cx="7683500" cy="4525963"/>
          </a:xfrm>
        </p:spPr>
        <p:txBody>
          <a:bodyPr/>
          <a:lstStyle/>
          <a:p>
            <a:r>
              <a:rPr lang="en-US" sz="2800" smtClean="0"/>
              <a:t>Inventory is carried at multiple locations</a:t>
            </a:r>
          </a:p>
          <a:p>
            <a:r>
              <a:rPr lang="en-US" sz="2800" smtClean="0"/>
              <a:t>Should all products should be stocked at every location?</a:t>
            </a:r>
          </a:p>
          <a:p>
            <a:pPr lvl="1"/>
            <a:r>
              <a:rPr lang="en-US" sz="2400" smtClean="0"/>
              <a:t>Required level of safety inventory</a:t>
            </a:r>
          </a:p>
          <a:p>
            <a:pPr lvl="1"/>
            <a:r>
              <a:rPr lang="en-US" sz="2400" smtClean="0"/>
              <a:t>Affected by coefficient of variation of demand</a:t>
            </a:r>
          </a:p>
          <a:p>
            <a:pPr lvl="1"/>
            <a:r>
              <a:rPr lang="en-US" sz="2400" smtClean="0"/>
              <a:t>Low demand, </a:t>
            </a:r>
            <a:r>
              <a:rPr lang="en-US" sz="2400" i="1" smtClean="0"/>
              <a:t>slow-moving items</a:t>
            </a:r>
            <a:r>
              <a:rPr lang="en-US" sz="2400" smtClean="0"/>
              <a:t>,</a:t>
            </a:r>
            <a:r>
              <a:rPr lang="en-US" sz="2400" i="1" smtClean="0"/>
              <a:t> </a:t>
            </a:r>
            <a:r>
              <a:rPr lang="en-US" sz="2400" smtClean="0"/>
              <a:t>typically have a high coefficient of variation</a:t>
            </a:r>
          </a:p>
          <a:p>
            <a:pPr lvl="1"/>
            <a:r>
              <a:rPr lang="en-US" sz="2400" smtClean="0"/>
              <a:t>High demand, </a:t>
            </a:r>
            <a:r>
              <a:rPr lang="en-US" sz="2400" i="1" smtClean="0"/>
              <a:t>fast-moving items</a:t>
            </a:r>
            <a:r>
              <a:rPr lang="en-US" sz="2400" smtClean="0"/>
              <a:t>, typically have a low coefficient of variation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Impact of Coefficient of Variation on Value of Aggregation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8050" y="1574800"/>
          <a:ext cx="7340600" cy="4922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101"/>
                <a:gridCol w="1746250"/>
                <a:gridCol w="1746250"/>
              </a:tblGrid>
              <a:tr h="24263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Motors</a:t>
                      </a:r>
                      <a:endParaRPr lang="en-US" sz="11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Cleaner</a:t>
                      </a:r>
                      <a:endParaRPr lang="en-US" sz="11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is stocked in each store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weekly demand per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20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1,000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Standard deviation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40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100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Coefficient of variation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2.0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0.1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Safety inventory per store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132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329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safety inventory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211,200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68400" algn="r"/>
                        </a:tabLst>
                        <a:defRPr/>
                      </a:pPr>
                      <a:r>
                        <a:rPr lang="en-US" sz="1100" dirty="0" smtClean="0"/>
                        <a:t>	526,400</a:t>
                      </a:r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Value of safety inventory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$105,600,000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$15,792,000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is aggregated at the DC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weekly aggregate demand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32,000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1,600,000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Standard deviation of aggregate demand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1,600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4,000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Coefficient of variation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0.05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0.0025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 safety inventory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5,264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13,159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Value of safety inventory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$2,632,000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$394,770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Savings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inventory saving on aggregation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$102,968,000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$15,397,230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holding cost saving on aggregation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$25,742,000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$3,849,308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Holding cost saving per unit sold</a:t>
                      </a:r>
                      <a:endParaRPr lang="en-U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$15.47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$0.046</a:t>
                      </a:r>
                      <a:endParaRPr lang="en-US" sz="1100" dirty="0"/>
                    </a:p>
                  </a:txBody>
                  <a:tcPr/>
                </a:tc>
              </a:tr>
              <a:tr h="24263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Savings as a percentage of product cost</a:t>
                      </a:r>
                      <a:endParaRPr lang="en-US" sz="11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3.09%</a:t>
                      </a:r>
                      <a:endParaRPr lang="en-US" sz="11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100" dirty="0" smtClean="0"/>
                        <a:t>	0.15%</a:t>
                      </a:r>
                      <a:endParaRPr lang="en-US" sz="11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778750" y="1109663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12-4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Product Substitution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965200" y="1752600"/>
            <a:ext cx="7213600" cy="4525963"/>
          </a:xfrm>
        </p:spPr>
        <p:txBody>
          <a:bodyPr/>
          <a:lstStyle/>
          <a:p>
            <a:r>
              <a:rPr lang="en-US" smtClean="0"/>
              <a:t>The use of one product to satisfy demand for a different product</a:t>
            </a:r>
          </a:p>
          <a:p>
            <a:pPr marL="914400" lvl="1" indent="-514350">
              <a:buFont typeface="Arial" charset="0"/>
              <a:buAutoNum type="arabicPeriod"/>
            </a:pPr>
            <a:r>
              <a:rPr lang="en-US" i="1" smtClean="0"/>
              <a:t>Manufacturer-driven substitution</a:t>
            </a:r>
          </a:p>
          <a:p>
            <a:pPr marL="1314450" lvl="2" indent="-514350"/>
            <a:r>
              <a:rPr lang="en-US" smtClean="0"/>
              <a:t>Allows aggregation of demand</a:t>
            </a:r>
          </a:p>
          <a:p>
            <a:pPr marL="1314450" lvl="2" indent="-514350"/>
            <a:r>
              <a:rPr lang="en-US" smtClean="0"/>
              <a:t>Reduce safety inventories</a:t>
            </a:r>
          </a:p>
          <a:p>
            <a:pPr marL="1314450" lvl="2" indent="-514350"/>
            <a:r>
              <a:rPr lang="en-US" smtClean="0"/>
              <a:t>Influenced by the cost differential, correlation of demand</a:t>
            </a:r>
            <a:endParaRPr lang="en-US" i="1" smtClean="0"/>
          </a:p>
          <a:p>
            <a:pPr marL="914400" lvl="1" indent="-514350">
              <a:buFont typeface="Arial" charset="0"/>
              <a:buAutoNum type="arabicPeriod"/>
            </a:pPr>
            <a:r>
              <a:rPr lang="en-US" i="1" smtClean="0"/>
              <a:t>Customer-driven substitution</a:t>
            </a:r>
          </a:p>
          <a:p>
            <a:pPr marL="1314450" lvl="2" indent="-514350"/>
            <a:r>
              <a:rPr lang="en-US" smtClean="0"/>
              <a:t>Allows aggregation of safety inventory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 Commonality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9500"/>
          </a:xfrm>
        </p:spPr>
        <p:txBody>
          <a:bodyPr/>
          <a:lstStyle/>
          <a:p>
            <a:r>
              <a:rPr lang="en-US" smtClean="0"/>
              <a:t>Without common components</a:t>
            </a:r>
          </a:p>
          <a:p>
            <a:pPr lvl="1"/>
            <a:r>
              <a:rPr lang="en-US" smtClean="0"/>
              <a:t>Uncertainty of demand for a component is the same as for the finished product</a:t>
            </a:r>
          </a:p>
          <a:p>
            <a:pPr lvl="1"/>
            <a:r>
              <a:rPr lang="en-US" smtClean="0"/>
              <a:t>Results in high levels of safety inventor</a:t>
            </a:r>
          </a:p>
          <a:p>
            <a:r>
              <a:rPr lang="en-US" smtClean="0"/>
              <a:t>With common components</a:t>
            </a:r>
          </a:p>
          <a:p>
            <a:pPr lvl="1"/>
            <a:r>
              <a:rPr lang="en-US" smtClean="0"/>
              <a:t>Demand for a component is an aggregation of the demand for the finished products</a:t>
            </a:r>
          </a:p>
          <a:p>
            <a:pPr lvl="1"/>
            <a:r>
              <a:rPr lang="en-US" smtClean="0"/>
              <a:t>Component demand is more predictable</a:t>
            </a:r>
          </a:p>
          <a:p>
            <a:pPr lvl="1"/>
            <a:r>
              <a:rPr lang="en-US" smtClean="0"/>
              <a:t>Component inventories are reduced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Value of Component Commonality</a:t>
            </a:r>
          </a:p>
        </p:txBody>
      </p:sp>
      <p:sp>
        <p:nvSpPr>
          <p:cNvPr id="43182" name="Content Placeholder 2"/>
          <p:cNvSpPr>
            <a:spLocks noGrp="1"/>
          </p:cNvSpPr>
          <p:nvPr>
            <p:ph idx="1"/>
          </p:nvPr>
        </p:nvSpPr>
        <p:spPr>
          <a:xfrm>
            <a:off x="622300" y="1676400"/>
            <a:ext cx="7924800" cy="2095500"/>
          </a:xfrm>
        </p:spPr>
        <p:txBody>
          <a:bodyPr/>
          <a:lstStyle/>
          <a:p>
            <a:pPr marL="0" indent="0">
              <a:spcAft>
                <a:spcPct val="0"/>
              </a:spcAft>
              <a:buFont typeface="Arial" charset="0"/>
              <a:buNone/>
            </a:pPr>
            <a:r>
              <a:rPr lang="en-US" sz="2400" smtClean="0"/>
              <a:t>27 PCs, 3 components, 3 x 27 = 81 distinct components</a:t>
            </a:r>
          </a:p>
          <a:p>
            <a:pPr marL="0" indent="0">
              <a:spcAft>
                <a:spcPct val="0"/>
              </a:spcAft>
              <a:buFont typeface="Arial" charset="0"/>
              <a:buNone/>
            </a:pPr>
            <a:r>
              <a:rPr lang="en-US" sz="2400" smtClean="0"/>
              <a:t>Monthly demand = 5,000</a:t>
            </a:r>
          </a:p>
          <a:p>
            <a:pPr marL="0" indent="0">
              <a:spcAft>
                <a:spcPct val="0"/>
              </a:spcAft>
              <a:buFont typeface="Arial" charset="0"/>
              <a:buNone/>
            </a:pPr>
            <a:r>
              <a:rPr lang="en-US" sz="2400" smtClean="0"/>
              <a:t>Standard deviation = 3,000</a:t>
            </a:r>
          </a:p>
          <a:p>
            <a:pPr marL="0" indent="0">
              <a:spcAft>
                <a:spcPct val="0"/>
              </a:spcAft>
              <a:buFont typeface="Arial" charset="0"/>
              <a:buNone/>
            </a:pPr>
            <a:r>
              <a:rPr lang="en-US" sz="2400" smtClean="0"/>
              <a:t>Replenishment lead time = 1 month</a:t>
            </a:r>
          </a:p>
          <a:p>
            <a:pPr marL="0" indent="0">
              <a:spcAft>
                <a:spcPct val="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smtClean="0"/>
              <a:t> = 0.95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69950" y="3810000"/>
            <a:ext cx="7410450" cy="1155700"/>
            <a:chOff x="831850" y="3657600"/>
            <a:chExt cx="7410450" cy="1155700"/>
          </a:xfrm>
        </p:grpSpPr>
        <p:graphicFrame>
          <p:nvGraphicFramePr>
            <p:cNvPr id="43177" name="Object 169"/>
            <p:cNvGraphicFramePr>
              <a:graphicFrameLocks noChangeAspect="1"/>
            </p:cNvGraphicFramePr>
            <p:nvPr/>
          </p:nvGraphicFramePr>
          <p:xfrm>
            <a:off x="3467100" y="3975100"/>
            <a:ext cx="4775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3" name="Equation" r:id="rId3" imgW="4763160" imgH="447840" progId="Equation.3">
                    <p:embed/>
                  </p:oleObj>
                </mc:Choice>
                <mc:Fallback>
                  <p:oleObj name="Equation" r:id="rId3" imgW="4763160" imgH="447840" progId="Equation.3">
                    <p:embed/>
                    <p:pic>
                      <p:nvPicPr>
                        <p:cNvPr id="0" name="Picture 1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7100" y="3975100"/>
                          <a:ext cx="47752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78" name="Object 170"/>
            <p:cNvGraphicFramePr>
              <a:graphicFrameLocks noChangeAspect="1"/>
            </p:cNvGraphicFramePr>
            <p:nvPr/>
          </p:nvGraphicFramePr>
          <p:xfrm>
            <a:off x="3467100" y="4483100"/>
            <a:ext cx="20955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4" name="Equation" r:id="rId5" imgW="2084400" imgH="319680" progId="Equation.3">
                    <p:embed/>
                  </p:oleObj>
                </mc:Choice>
                <mc:Fallback>
                  <p:oleObj name="Equation" r:id="rId5" imgW="2084400" imgH="319680" progId="Equation.3">
                    <p:embed/>
                    <p:pic>
                      <p:nvPicPr>
                        <p:cNvPr id="0" name="Picture 1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7100" y="4483100"/>
                          <a:ext cx="2095500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86" name="TextBox 5"/>
            <p:cNvSpPr txBox="1">
              <a:spLocks noChangeArrowheads="1"/>
            </p:cNvSpPr>
            <p:nvPr/>
          </p:nvSpPr>
          <p:spPr bwMode="auto">
            <a:xfrm>
              <a:off x="831850" y="3657600"/>
              <a:ext cx="28575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Total safety inventory required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15950" y="4983163"/>
            <a:ext cx="7905750" cy="1160462"/>
            <a:chOff x="869950" y="5263297"/>
            <a:chExt cx="7905750" cy="1159729"/>
          </a:xfrm>
        </p:grpSpPr>
        <p:graphicFrame>
          <p:nvGraphicFramePr>
            <p:cNvPr id="43179" name="Object 171"/>
            <p:cNvGraphicFramePr>
              <a:graphicFrameLocks noChangeAspect="1"/>
            </p:cNvGraphicFramePr>
            <p:nvPr/>
          </p:nvGraphicFramePr>
          <p:xfrm>
            <a:off x="3898900" y="5592763"/>
            <a:ext cx="48768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5" name="Equation" r:id="rId7" imgW="4863960" imgH="447840" progId="Equation.3">
                    <p:embed/>
                  </p:oleObj>
                </mc:Choice>
                <mc:Fallback>
                  <p:oleObj name="Equation" r:id="rId7" imgW="4863960" imgH="447840" progId="Equation.3">
                    <p:embed/>
                    <p:pic>
                      <p:nvPicPr>
                        <p:cNvPr id="0" name="Picture 1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8900" y="5592763"/>
                          <a:ext cx="48768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80" name="Object 172"/>
            <p:cNvGraphicFramePr>
              <a:graphicFrameLocks noChangeAspect="1"/>
            </p:cNvGraphicFramePr>
            <p:nvPr/>
          </p:nvGraphicFramePr>
          <p:xfrm>
            <a:off x="3898900" y="6092826"/>
            <a:ext cx="19050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6" name="Equation" r:id="rId9" imgW="1892520" imgH="319680" progId="Equation.3">
                    <p:embed/>
                  </p:oleObj>
                </mc:Choice>
                <mc:Fallback>
                  <p:oleObj name="Equation" r:id="rId9" imgW="1892520" imgH="319680" progId="Equation.3">
                    <p:embed/>
                    <p:pic>
                      <p:nvPicPr>
                        <p:cNvPr id="0" name="Picture 1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8900" y="6092826"/>
                          <a:ext cx="1905000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85" name="TextBox 10"/>
            <p:cNvSpPr txBox="1">
              <a:spLocks noChangeArrowheads="1"/>
            </p:cNvSpPr>
            <p:nvPr/>
          </p:nvSpPr>
          <p:spPr bwMode="auto">
            <a:xfrm>
              <a:off x="869950" y="5263297"/>
              <a:ext cx="304165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Safety inventory per common component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Value of Component Commonality</a:t>
            </a:r>
          </a:p>
        </p:txBody>
      </p:sp>
      <p:sp>
        <p:nvSpPr>
          <p:cNvPr id="45110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1054100"/>
          </a:xfrm>
        </p:spPr>
        <p:txBody>
          <a:bodyPr/>
          <a:lstStyle/>
          <a:p>
            <a:r>
              <a:rPr lang="en-US" sz="2400" smtClean="0"/>
              <a:t>With component commonality</a:t>
            </a:r>
          </a:p>
          <a:p>
            <a:r>
              <a:rPr lang="en-US" sz="2400" smtClean="0"/>
              <a:t>Nine distinct components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69950" y="3263900"/>
            <a:ext cx="7200900" cy="461963"/>
            <a:chOff x="869950" y="3263900"/>
            <a:chExt cx="7200900" cy="461665"/>
          </a:xfrm>
        </p:grpSpPr>
        <p:graphicFrame>
          <p:nvGraphicFramePr>
            <p:cNvPr id="45108" name="Object 52"/>
            <p:cNvGraphicFramePr>
              <a:graphicFrameLocks noChangeAspect="1"/>
            </p:cNvGraphicFramePr>
            <p:nvPr/>
          </p:nvGraphicFramePr>
          <p:xfrm>
            <a:off x="5111750" y="3352800"/>
            <a:ext cx="29591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12" name="Equation" r:id="rId3" imgW="2943720" imgH="319680" progId="Equation.3">
                    <p:embed/>
                  </p:oleObj>
                </mc:Choice>
                <mc:Fallback>
                  <p:oleObj name="Equation" r:id="rId3" imgW="2943720" imgH="319680" progId="Equation.3">
                    <p:embed/>
                    <p:pic>
                      <p:nvPicPr>
                        <p:cNvPr id="0" name="Picture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3352800"/>
                          <a:ext cx="2959100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12" name="TextBox 5"/>
            <p:cNvSpPr txBox="1">
              <a:spLocks noChangeArrowheads="1"/>
            </p:cNvSpPr>
            <p:nvPr/>
          </p:nvSpPr>
          <p:spPr bwMode="auto">
            <a:xfrm>
              <a:off x="869950" y="3263900"/>
              <a:ext cx="43116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Total safety inventory required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Value of Component Commonality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4700" y="1841500"/>
          <a:ext cx="7518400" cy="4160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2700"/>
                <a:gridCol w="1130300"/>
                <a:gridCol w="1955800"/>
                <a:gridCol w="187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Finished Products per Component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Safety Inventory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Marginal Reduction in Safety Inventory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Reduction in Safety Inventory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399,699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282,630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117,069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117,069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230,766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51,864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168,933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199,849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30,917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199,850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178,751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21,098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220,948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163,176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15,575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236,523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151,072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12,104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248,627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141,315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9,757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258,384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133,233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168400" algn="r"/>
                        </a:tabLst>
                      </a:pPr>
                      <a:r>
                        <a:rPr lang="en-US" sz="1600" dirty="0" smtClean="0"/>
                        <a:t>	8,082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266,466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334250" y="6151563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12-5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Postponement</a:t>
            </a: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Delay product differentiation or customization until closer to the time the product is sold</a:t>
            </a:r>
          </a:p>
          <a:p>
            <a:pPr lvl="1"/>
            <a:r>
              <a:rPr lang="en-US" smtClean="0"/>
              <a:t>Have common components in the supply chain for most of the push phase</a:t>
            </a:r>
          </a:p>
          <a:p>
            <a:pPr lvl="1"/>
            <a:r>
              <a:rPr lang="en-US" smtClean="0"/>
              <a:t>Move product differentiation as close to the pull phase of the supply chain as possible</a:t>
            </a:r>
          </a:p>
          <a:p>
            <a:pPr lvl="1"/>
            <a:r>
              <a:rPr lang="en-US" smtClean="0"/>
              <a:t>Inventories in the supply chain are mostly aggregate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Postponement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6875" y="5845175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12-5</a:t>
            </a:r>
          </a:p>
        </p:txBody>
      </p:sp>
      <p:pic>
        <p:nvPicPr>
          <p:cNvPr id="80901" name="Picture 5" descr="FG_12_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9725" y="1951038"/>
            <a:ext cx="5608638" cy="31956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Value of Postponement</a:t>
            </a:r>
          </a:p>
        </p:txBody>
      </p:sp>
      <p:sp>
        <p:nvSpPr>
          <p:cNvPr id="58504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53300" cy="1041400"/>
          </a:xfrm>
        </p:spPr>
        <p:txBody>
          <a:bodyPr/>
          <a:lstStyle/>
          <a:p>
            <a:pPr marL="0" indent="0">
              <a:spcAft>
                <a:spcPts val="300"/>
              </a:spcAft>
              <a:buFont typeface="Arial" charset="0"/>
              <a:buNone/>
            </a:pPr>
            <a:r>
              <a:rPr lang="en-US" sz="2400" smtClean="0"/>
              <a:t>100 different paint colors,  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30/week,   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10,</a:t>
            </a:r>
          </a:p>
          <a:p>
            <a:pPr marL="0" indent="0">
              <a:spcAft>
                <a:spcPts val="3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= 2 weeks,  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smtClean="0"/>
              <a:t> = 0.95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473200" y="2971800"/>
            <a:ext cx="6197600" cy="1231900"/>
            <a:chOff x="1473201" y="3111500"/>
            <a:chExt cx="6197599" cy="1231900"/>
          </a:xfrm>
        </p:grpSpPr>
        <p:grpSp>
          <p:nvGrpSpPr>
            <p:cNvPr id="58509" name="Group 9"/>
            <p:cNvGrpSpPr>
              <a:grpSpLocks/>
            </p:cNvGrpSpPr>
            <p:nvPr/>
          </p:nvGrpSpPr>
          <p:grpSpPr bwMode="auto">
            <a:xfrm>
              <a:off x="1473201" y="3111500"/>
              <a:ext cx="6197599" cy="830997"/>
              <a:chOff x="1397001" y="4000500"/>
              <a:chExt cx="6197599" cy="830997"/>
            </a:xfrm>
          </p:grpSpPr>
          <p:sp>
            <p:nvSpPr>
              <p:cNvPr id="58510" name="TextBox 7"/>
              <p:cNvSpPr txBox="1">
                <a:spLocks noChangeArrowheads="1"/>
              </p:cNvSpPr>
              <p:nvPr/>
            </p:nvSpPr>
            <p:spPr bwMode="auto">
              <a:xfrm>
                <a:off x="1397001" y="4000500"/>
                <a:ext cx="242569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Total required safety inventory,</a:t>
                </a:r>
                <a:endParaRPr lang="en-US" sz="24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58499" name="Object 131"/>
              <p:cNvGraphicFramePr>
                <a:graphicFrameLocks noChangeAspect="1"/>
              </p:cNvGraphicFramePr>
              <p:nvPr/>
            </p:nvGraphicFramePr>
            <p:xfrm>
              <a:off x="3810000" y="4159250"/>
              <a:ext cx="3784600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8515" name="Equation" r:id="rId3" imgW="3775680" imgH="493560" progId="Equation.3">
                      <p:embed/>
                    </p:oleObj>
                  </mc:Choice>
                  <mc:Fallback>
                    <p:oleObj name="Equation" r:id="rId3" imgW="3775680" imgH="493560" progId="Equation.3">
                      <p:embed/>
                      <p:pic>
                        <p:nvPicPr>
                          <p:cNvPr id="0" name="Picture 1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10000" y="4159250"/>
                            <a:ext cx="3784600" cy="50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8500" name="Object 132"/>
            <p:cNvGraphicFramePr>
              <a:graphicFrameLocks noChangeAspect="1"/>
            </p:cNvGraphicFramePr>
            <p:nvPr/>
          </p:nvGraphicFramePr>
          <p:xfrm>
            <a:off x="1752600" y="3886200"/>
            <a:ext cx="56388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16" name="Equation" r:id="rId5" imgW="5622840" imgH="447840" progId="Equation.3">
                    <p:embed/>
                  </p:oleObj>
                </mc:Choice>
                <mc:Fallback>
                  <p:oleObj name="Equation" r:id="rId5" imgW="5622840" imgH="447840" progId="Equation.3">
                    <p:embed/>
                    <p:pic>
                      <p:nvPicPr>
                        <p:cNvPr id="0" name="Picture 1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2600" y="3886200"/>
                          <a:ext cx="5638800" cy="457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03250" y="4516438"/>
            <a:ext cx="7937500" cy="1535112"/>
            <a:chOff x="603250" y="4656003"/>
            <a:chExt cx="7937500" cy="1535247"/>
          </a:xfrm>
        </p:grpSpPr>
        <p:grpSp>
          <p:nvGrpSpPr>
            <p:cNvPr id="58507" name="Group 14"/>
            <p:cNvGrpSpPr>
              <a:grpSpLocks/>
            </p:cNvGrpSpPr>
            <p:nvPr/>
          </p:nvGrpSpPr>
          <p:grpSpPr bwMode="auto">
            <a:xfrm>
              <a:off x="1212850" y="4656003"/>
              <a:ext cx="6711950" cy="830997"/>
              <a:chOff x="1301750" y="4617903"/>
              <a:chExt cx="6711950" cy="830997"/>
            </a:xfrm>
          </p:grpSpPr>
          <p:graphicFrame>
            <p:nvGraphicFramePr>
              <p:cNvPr id="58501" name="Object 133"/>
              <p:cNvGraphicFramePr>
                <a:graphicFrameLocks noChangeAspect="1"/>
              </p:cNvGraphicFramePr>
              <p:nvPr/>
            </p:nvGraphicFramePr>
            <p:xfrm>
              <a:off x="5232400" y="4792663"/>
              <a:ext cx="2781300" cy="50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8517" name="Equation" r:id="rId7" imgW="2770200" imgH="493560" progId="Equation.3">
                      <p:embed/>
                    </p:oleObj>
                  </mc:Choice>
                  <mc:Fallback>
                    <p:oleObj name="Equation" r:id="rId7" imgW="2770200" imgH="493560" progId="Equation.3">
                      <p:embed/>
                      <p:pic>
                        <p:nvPicPr>
                          <p:cNvPr id="0" name="Picture 1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32400" y="4792663"/>
                            <a:ext cx="2781300" cy="50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8508" name="TextBox 13"/>
              <p:cNvSpPr txBox="1">
                <a:spLocks noChangeArrowheads="1"/>
              </p:cNvSpPr>
              <p:nvPr/>
            </p:nvSpPr>
            <p:spPr bwMode="auto">
              <a:xfrm>
                <a:off x="1301750" y="4617903"/>
                <a:ext cx="391795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Standard deviation of </a:t>
                </a:r>
              </a:p>
              <a:p>
                <a:r>
                  <a:rPr lang="en-US" sz="2400"/>
                  <a:t>base paint weekly demand,</a:t>
                </a:r>
              </a:p>
            </p:txBody>
          </p:sp>
        </p:grpSp>
        <p:graphicFrame>
          <p:nvGraphicFramePr>
            <p:cNvPr id="58502" name="Object 134"/>
            <p:cNvGraphicFramePr>
              <a:graphicFrameLocks noChangeAspect="1"/>
            </p:cNvGraphicFramePr>
            <p:nvPr/>
          </p:nvGraphicFramePr>
          <p:xfrm>
            <a:off x="603250" y="5683250"/>
            <a:ext cx="79375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18" name="Equation" r:id="rId9" imgW="7926840" imgH="493560" progId="Equation.3">
                    <p:embed/>
                  </p:oleObj>
                </mc:Choice>
                <mc:Fallback>
                  <p:oleObj name="Equation" r:id="rId9" imgW="7926840" imgH="493560" progId="Equation.3">
                    <p:embed/>
                    <p:pic>
                      <p:nvPicPr>
                        <p:cNvPr id="0" name="Picture 1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250" y="5683250"/>
                          <a:ext cx="79375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Replenishment Policies on Safety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1866900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/>
              <a:t>Continuous Review </a:t>
            </a:r>
            <a:r>
              <a:rPr lang="en-US" dirty="0" smtClean="0"/>
              <a:t>Policies</a:t>
            </a:r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346200" algn="l"/>
              </a:tabLst>
              <a:defRPr/>
            </a:pPr>
            <a:r>
              <a:rPr lang="en-US" i="1" dirty="0" smtClean="0"/>
              <a:t>	</a:t>
            </a:r>
            <a:r>
              <a:rPr lang="en-US" sz="2400" i="1" dirty="0" smtClean="0">
                <a:latin typeface="Times New Roman"/>
                <a:cs typeface="Times New Roman"/>
              </a:rPr>
              <a:t>D</a:t>
            </a:r>
            <a:r>
              <a:rPr lang="en-US" sz="2400" dirty="0" smtClean="0"/>
              <a:t>:	Average </a:t>
            </a:r>
            <a:r>
              <a:rPr lang="en-US" sz="2400" dirty="0"/>
              <a:t>demand per period 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346200" algn="l"/>
              </a:tabLst>
              <a:defRPr/>
            </a:pPr>
            <a:r>
              <a:rPr lang="en-US" sz="2400" dirty="0" smtClean="0"/>
              <a:t>	</a:t>
            </a: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D</a:t>
            </a:r>
            <a:r>
              <a:rPr lang="en-US" sz="2400" dirty="0" smtClean="0"/>
              <a:t>:	Standard </a:t>
            </a:r>
            <a:r>
              <a:rPr lang="en-US" sz="2400" dirty="0"/>
              <a:t>deviation of demand per period</a:t>
            </a:r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346200" algn="l"/>
              </a:tabLst>
              <a:defRPr/>
            </a:pPr>
            <a:r>
              <a:rPr lang="en-US" sz="2400" dirty="0" smtClean="0"/>
              <a:t>	</a:t>
            </a:r>
            <a:r>
              <a:rPr lang="en-US" sz="2400" i="1" dirty="0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:	Average </a:t>
            </a:r>
            <a:r>
              <a:rPr lang="en-US" sz="2400" dirty="0"/>
              <a:t>lead time for replenishment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41325" y="3878263"/>
            <a:ext cx="7997825" cy="1023937"/>
            <a:chOff x="440769" y="3585866"/>
            <a:chExt cx="7998381" cy="1024235"/>
          </a:xfrm>
        </p:grpSpPr>
        <p:graphicFrame>
          <p:nvGraphicFramePr>
            <p:cNvPr id="59457" name="Object 65"/>
            <p:cNvGraphicFramePr>
              <a:graphicFrameLocks noChangeAspect="1"/>
            </p:cNvGraphicFramePr>
            <p:nvPr/>
          </p:nvGraphicFramePr>
          <p:xfrm>
            <a:off x="7004050" y="3606801"/>
            <a:ext cx="1435100" cy="1003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465" name="Equation" r:id="rId3" imgW="1425960" imgH="987120" progId="Equation.3">
                    <p:embed/>
                  </p:oleObj>
                </mc:Choice>
                <mc:Fallback>
                  <p:oleObj name="Equation" r:id="rId3" imgW="1425960" imgH="987120" progId="Equation.3">
                    <p:embed/>
                    <p:pic>
                      <p:nvPicPr>
                        <p:cNvPr id="0" name="Picture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4050" y="3606801"/>
                          <a:ext cx="1435100" cy="1003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62" name="TextBox 4"/>
            <p:cNvSpPr txBox="1">
              <a:spLocks noChangeArrowheads="1"/>
            </p:cNvSpPr>
            <p:nvPr/>
          </p:nvSpPr>
          <p:spPr bwMode="auto">
            <a:xfrm>
              <a:off x="2579725" y="3585866"/>
              <a:ext cx="45132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Mean demand during lead time,</a:t>
              </a:r>
            </a:p>
          </p:txBody>
        </p:sp>
        <p:sp>
          <p:nvSpPr>
            <p:cNvPr id="59463" name="TextBox 5"/>
            <p:cNvSpPr txBox="1">
              <a:spLocks noChangeArrowheads="1"/>
            </p:cNvSpPr>
            <p:nvPr/>
          </p:nvSpPr>
          <p:spPr bwMode="auto">
            <a:xfrm>
              <a:off x="440769" y="4136431"/>
              <a:ext cx="665218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Standard deviation of demand during lead time, </a:t>
              </a:r>
            </a:p>
          </p:txBody>
        </p:sp>
      </p:grpSp>
      <p:graphicFrame>
        <p:nvGraphicFramePr>
          <p:cNvPr id="9" name="Object 66"/>
          <p:cNvGraphicFramePr>
            <a:graphicFrameLocks noChangeAspect="1"/>
          </p:cNvGraphicFramePr>
          <p:nvPr/>
        </p:nvGraphicFramePr>
        <p:xfrm>
          <a:off x="641350" y="5359400"/>
          <a:ext cx="7861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6" name="Equation" r:id="rId5" imgW="7853400" imgH="493560" progId="Equation.3">
                  <p:embed/>
                </p:oleObj>
              </mc:Choice>
              <mc:Fallback>
                <p:oleObj name="Equation" r:id="rId5" imgW="7853400" imgH="49356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5359400"/>
                        <a:ext cx="78613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Replenishment Policies on Safety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9600"/>
            <a:ext cx="8229600" cy="40132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/>
              <a:t>Periodic Review </a:t>
            </a:r>
            <a:r>
              <a:rPr lang="en-US" dirty="0" smtClean="0"/>
              <a:t>Policies</a:t>
            </a:r>
            <a:endParaRPr lang="en-US" i="1" dirty="0" smtClean="0"/>
          </a:p>
          <a:p>
            <a:pPr lvl="1" fontAlgn="auto">
              <a:spcBef>
                <a:spcPts val="0"/>
              </a:spcBef>
              <a:spcAft>
                <a:spcPts val="300"/>
              </a:spcAft>
              <a:buFont typeface="Arial"/>
              <a:buChar char="–"/>
              <a:defRPr/>
            </a:pPr>
            <a:r>
              <a:rPr lang="en-US" dirty="0" smtClean="0"/>
              <a:t>Lot size determined by </a:t>
            </a:r>
            <a:r>
              <a:rPr lang="en-US" dirty="0" err="1" smtClean="0"/>
              <a:t>prespecified</a:t>
            </a:r>
            <a:r>
              <a:rPr lang="en-US" dirty="0" smtClean="0"/>
              <a:t> </a:t>
            </a:r>
            <a:r>
              <a:rPr lang="en-US" i="1" dirty="0" smtClean="0"/>
              <a:t>order</a:t>
            </a:r>
            <a:r>
              <a:rPr lang="en-US" i="1" dirty="0"/>
              <a:t>-up-to level </a:t>
            </a:r>
            <a:r>
              <a:rPr lang="en-US" dirty="0"/>
              <a:t>(</a:t>
            </a:r>
            <a:r>
              <a:rPr lang="en-US" i="1" dirty="0" err="1">
                <a:latin typeface="Times New Roman"/>
                <a:cs typeface="Times New Roman"/>
              </a:rPr>
              <a:t>OUL</a:t>
            </a:r>
            <a:r>
              <a:rPr lang="en-US" dirty="0"/>
              <a:t>)</a:t>
            </a:r>
            <a:endParaRPr lang="en-US" dirty="0" smtClean="0"/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435100" algn="l"/>
              </a:tabLst>
              <a:defRPr/>
            </a:pPr>
            <a:r>
              <a:rPr lang="en-US" dirty="0" smtClean="0"/>
              <a:t>	</a:t>
            </a:r>
            <a:r>
              <a:rPr lang="en-US" sz="2400" i="1" dirty="0" smtClean="0">
                <a:latin typeface="Times New Roman"/>
                <a:cs typeface="Times New Roman"/>
              </a:rPr>
              <a:t>D</a:t>
            </a:r>
            <a:r>
              <a:rPr lang="en-US" sz="2400" dirty="0" smtClean="0"/>
              <a:t>:	Average </a:t>
            </a:r>
            <a:r>
              <a:rPr lang="en-US" sz="2400" dirty="0"/>
              <a:t>demand per period 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435100" algn="l"/>
              </a:tabLst>
              <a:defRPr/>
            </a:pPr>
            <a:r>
              <a:rPr lang="en-US" sz="2400" dirty="0" smtClean="0"/>
              <a:t>	</a:t>
            </a: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D</a:t>
            </a:r>
            <a:r>
              <a:rPr lang="en-US" sz="2400" dirty="0" smtClean="0"/>
              <a:t>:	Standard </a:t>
            </a:r>
            <a:r>
              <a:rPr lang="en-US" sz="2400" dirty="0"/>
              <a:t>deviation of demand per period</a:t>
            </a:r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435100" algn="l"/>
              </a:tabLst>
              <a:defRPr/>
            </a:pPr>
            <a:r>
              <a:rPr lang="en-US" sz="2400" dirty="0" smtClean="0"/>
              <a:t>	</a:t>
            </a:r>
            <a:r>
              <a:rPr lang="en-US" sz="2400" i="1" dirty="0" smtClean="0">
                <a:latin typeface="Times New Roman"/>
                <a:cs typeface="Times New Roman"/>
              </a:rPr>
              <a:t>L</a:t>
            </a:r>
            <a:r>
              <a:rPr lang="en-US" sz="2400" dirty="0" smtClean="0"/>
              <a:t>:	Average </a:t>
            </a:r>
            <a:r>
              <a:rPr lang="en-US" sz="2400" dirty="0"/>
              <a:t>lead time for </a:t>
            </a:r>
            <a:r>
              <a:rPr lang="en-US" sz="2400" dirty="0" smtClean="0"/>
              <a:t>replenishment</a:t>
            </a:r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435100" algn="l"/>
              </a:tabLst>
              <a:defRPr/>
            </a:pPr>
            <a:r>
              <a:rPr lang="en-US" sz="2400" dirty="0" smtClean="0"/>
              <a:t>	</a:t>
            </a:r>
            <a:r>
              <a:rPr lang="en-US" sz="2400" i="1" dirty="0" smtClean="0">
                <a:latin typeface="Times New Roman"/>
                <a:cs typeface="Times New Roman"/>
              </a:rPr>
              <a:t>T</a:t>
            </a:r>
            <a:r>
              <a:rPr lang="en-US" sz="2400" dirty="0" smtClean="0"/>
              <a:t>:	Review interval</a:t>
            </a:r>
          </a:p>
          <a:p>
            <a:pPr marL="0" indent="0" fontAlgn="auto">
              <a:spcBef>
                <a:spcPts val="0"/>
              </a:spcBef>
              <a:spcAft>
                <a:spcPts val="300"/>
              </a:spcAft>
              <a:buFont typeface="Arial"/>
              <a:buNone/>
              <a:tabLst>
                <a:tab pos="1168400" algn="r"/>
                <a:tab pos="1435100" algn="l"/>
              </a:tabLst>
              <a:defRPr/>
            </a:pPr>
            <a:r>
              <a:rPr lang="en-US" sz="2400" dirty="0"/>
              <a:t>	</a:t>
            </a:r>
            <a:r>
              <a:rPr lang="en-US" sz="2400" i="1" dirty="0" err="1" smtClean="0">
                <a:latin typeface="Times New Roman"/>
                <a:cs typeface="Times New Roman"/>
              </a:rPr>
              <a:t>CSL</a:t>
            </a:r>
            <a:r>
              <a:rPr lang="en-US" sz="2400" dirty="0" smtClean="0"/>
              <a:t>:	Desired </a:t>
            </a:r>
            <a:r>
              <a:rPr lang="en-US" sz="2400" dirty="0"/>
              <a:t>cycle service level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Replenishment Policies on Safety Inventory</a:t>
            </a:r>
            <a:endParaRPr lang="en-US" dirty="0"/>
          </a:p>
        </p:txBody>
      </p:sp>
      <p:sp>
        <p:nvSpPr>
          <p:cNvPr id="61527" name="Content Placeholder 2"/>
          <p:cNvSpPr>
            <a:spLocks noGrp="1"/>
          </p:cNvSpPr>
          <p:nvPr>
            <p:ph idx="1"/>
          </p:nvPr>
        </p:nvSpPr>
        <p:spPr>
          <a:xfrm>
            <a:off x="457200" y="2082800"/>
            <a:ext cx="8229600" cy="584200"/>
          </a:xfrm>
        </p:spPr>
        <p:txBody>
          <a:bodyPr/>
          <a:lstStyle/>
          <a:p>
            <a:pPr marL="0" indent="0">
              <a:spcAft>
                <a:spcPts val="300"/>
              </a:spcAft>
              <a:buFont typeface="Arial" charset="0"/>
              <a:buNone/>
            </a:pPr>
            <a:r>
              <a:rPr lang="en-US" sz="2400" smtClean="0"/>
              <a:t>Probability(demand during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+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smtClean="0"/>
              <a:t> ≤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OUL</a:t>
            </a:r>
            <a:r>
              <a:rPr lang="en-US" sz="2400" smtClean="0"/>
              <a:t>) =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50900" y="2851150"/>
            <a:ext cx="7264400" cy="2692400"/>
            <a:chOff x="850900" y="2647950"/>
            <a:chExt cx="7264400" cy="2692400"/>
          </a:xfrm>
        </p:grpSpPr>
        <p:graphicFrame>
          <p:nvGraphicFramePr>
            <p:cNvPr id="61523" name="Object 83"/>
            <p:cNvGraphicFramePr>
              <a:graphicFrameLocks noChangeAspect="1"/>
            </p:cNvGraphicFramePr>
            <p:nvPr/>
          </p:nvGraphicFramePr>
          <p:xfrm>
            <a:off x="1143000" y="2647950"/>
            <a:ext cx="68580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5" name="Equation" r:id="rId3" imgW="6847920" imgH="429480" progId="Equation.3">
                    <p:embed/>
                  </p:oleObj>
                </mc:Choice>
                <mc:Fallback>
                  <p:oleObj name="Equation" r:id="rId3" imgW="6847920" imgH="429480" progId="Equation.3">
                    <p:embed/>
                    <p:pic>
                      <p:nvPicPr>
                        <p:cNvPr id="0" name="Picture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2647950"/>
                          <a:ext cx="68580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24" name="Object 84"/>
            <p:cNvGraphicFramePr>
              <a:graphicFrameLocks noChangeAspect="1"/>
            </p:cNvGraphicFramePr>
            <p:nvPr/>
          </p:nvGraphicFramePr>
          <p:xfrm>
            <a:off x="850900" y="3200400"/>
            <a:ext cx="72644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6" name="Equation" r:id="rId5" imgW="7250040" imgH="493560" progId="Equation.3">
                    <p:embed/>
                  </p:oleObj>
                </mc:Choice>
                <mc:Fallback>
                  <p:oleObj name="Equation" r:id="rId5" imgW="7250040" imgH="493560" progId="Equation.3">
                    <p:embed/>
                    <p:pic>
                      <p:nvPicPr>
                        <p:cNvPr id="0" name="Picture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0900" y="3200400"/>
                          <a:ext cx="72644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25" name="Object 85"/>
            <p:cNvGraphicFramePr>
              <a:graphicFrameLocks noChangeAspect="1"/>
            </p:cNvGraphicFramePr>
            <p:nvPr/>
          </p:nvGraphicFramePr>
          <p:xfrm>
            <a:off x="1574800" y="3879850"/>
            <a:ext cx="5994400" cy="146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7" name="Equation" r:id="rId7" imgW="5979240" imgH="1444320" progId="Equation.3">
                    <p:embed/>
                  </p:oleObj>
                </mc:Choice>
                <mc:Fallback>
                  <p:oleObj name="Equation" r:id="rId7" imgW="5979240" imgH="1444320" progId="Equation.3">
                    <p:embed/>
                    <p:pic>
                      <p:nvPicPr>
                        <p:cNvPr id="0" name="Picture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4800" y="3879850"/>
                          <a:ext cx="5994400" cy="1460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Impact of Replenishment Policies on Safety Inventory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3825" y="2082800"/>
            <a:ext cx="63658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66775" y="5643563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12-6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Evaluation Safety Inventory for a Periodic Review Policy</a:t>
            </a:r>
          </a:p>
        </p:txBody>
      </p:sp>
      <p:sp>
        <p:nvSpPr>
          <p:cNvPr id="63580" name="Content Placeholder 2"/>
          <p:cNvSpPr>
            <a:spLocks noGrp="1"/>
          </p:cNvSpPr>
          <p:nvPr>
            <p:ph idx="1"/>
          </p:nvPr>
        </p:nvSpPr>
        <p:spPr>
          <a:xfrm>
            <a:off x="647700" y="1663700"/>
            <a:ext cx="7670800" cy="558800"/>
          </a:xfrm>
        </p:spPr>
        <p:txBody>
          <a:bodyPr/>
          <a:lstStyle/>
          <a:p>
            <a:pPr marL="0" indent="0">
              <a:spcAft>
                <a:spcPts val="3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smtClean="0"/>
              <a:t> =</a:t>
            </a:r>
            <a:r>
              <a:rPr lang="en-US" sz="2400" smtClean="0"/>
              <a:t> 2,500,    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500,   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 = 2 weeks,   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smtClean="0"/>
              <a:t> =</a:t>
            </a:r>
            <a:r>
              <a:rPr lang="en-US" sz="2400" smtClean="0"/>
              <a:t> 4 weeks</a:t>
            </a:r>
          </a:p>
        </p:txBody>
      </p:sp>
      <p:graphicFrame>
        <p:nvGraphicFramePr>
          <p:cNvPr id="8" name="Object 87"/>
          <p:cNvGraphicFramePr>
            <a:graphicFrameLocks noChangeAspect="1"/>
          </p:cNvGraphicFramePr>
          <p:nvPr/>
        </p:nvGraphicFramePr>
        <p:xfrm>
          <a:off x="317500" y="2381250"/>
          <a:ext cx="8509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1" name="Equation" r:id="rId3" imgW="8493480" imgH="886680" progId="Equation.3">
                  <p:embed/>
                </p:oleObj>
              </mc:Choice>
              <mc:Fallback>
                <p:oleObj name="Equation" r:id="rId3" imgW="8493480" imgH="886680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2381250"/>
                        <a:ext cx="85090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8"/>
          <p:cNvGraphicFramePr>
            <a:graphicFrameLocks noChangeAspect="1"/>
          </p:cNvGraphicFramePr>
          <p:nvPr/>
        </p:nvGraphicFramePr>
        <p:xfrm>
          <a:off x="171450" y="3397250"/>
          <a:ext cx="86233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2" name="Equation" r:id="rId5" imgW="8612280" imgH="1197360" progId="Equation.3">
                  <p:embed/>
                </p:oleObj>
              </mc:Choice>
              <mc:Fallback>
                <p:oleObj name="Equation" r:id="rId5" imgW="8612280" imgH="1197360" progId="Equation.3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" y="3397250"/>
                        <a:ext cx="8623300" cy="1206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9"/>
          <p:cNvGraphicFramePr>
            <a:graphicFrameLocks noChangeAspect="1"/>
          </p:cNvGraphicFramePr>
          <p:nvPr/>
        </p:nvGraphicFramePr>
        <p:xfrm>
          <a:off x="1587500" y="4705350"/>
          <a:ext cx="59690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3" name="Equation" r:id="rId7" imgW="5960880" imgH="914040" progId="Equation.3">
                  <p:embed/>
                </p:oleObj>
              </mc:Choice>
              <mc:Fallback>
                <p:oleObj name="Equation" r:id="rId7" imgW="5960880" imgH="914040" progId="Equation.3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4705350"/>
                        <a:ext cx="59690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90"/>
          <p:cNvGraphicFramePr>
            <a:graphicFrameLocks noChangeAspect="1"/>
          </p:cNvGraphicFramePr>
          <p:nvPr/>
        </p:nvGraphicFramePr>
        <p:xfrm>
          <a:off x="1885950" y="5911850"/>
          <a:ext cx="5372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4" name="Equation" r:id="rId9" imgW="5357520" imgH="429480" progId="Equation.3">
                  <p:embed/>
                </p:oleObj>
              </mc:Choice>
              <mc:Fallback>
                <p:oleObj name="Equation" r:id="rId9" imgW="5357520" imgH="429480" progId="Equation.3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5911850"/>
                        <a:ext cx="53721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Managing Safety Inventory </a:t>
            </a:r>
            <a:r>
              <a:rPr lang="en-US" dirty="0"/>
              <a:t>i</a:t>
            </a:r>
            <a:r>
              <a:rPr lang="en-US" dirty="0" smtClean="0"/>
              <a:t>n a </a:t>
            </a:r>
            <a:r>
              <a:rPr lang="en-US" dirty="0" err="1" smtClean="0"/>
              <a:t>Multiechelon</a:t>
            </a:r>
            <a:r>
              <a:rPr lang="en-US" dirty="0" smtClean="0"/>
              <a:t> Supply Chain</a:t>
            </a:r>
            <a:endParaRPr lang="en-US" dirty="0"/>
          </a:p>
        </p:txBody>
      </p:sp>
      <p:sp>
        <p:nvSpPr>
          <p:cNvPr id="91138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r>
              <a:rPr lang="en-US" sz="2800" smtClean="0"/>
              <a:t>In multiechelon supply chains stages often do not know demand and supply distributions</a:t>
            </a:r>
          </a:p>
          <a:p>
            <a:r>
              <a:rPr lang="en-US" sz="2800" smtClean="0"/>
              <a:t>Inventory between a stage and the final customer is called the </a:t>
            </a:r>
            <a:r>
              <a:rPr lang="en-US" sz="2800" i="1" smtClean="0"/>
              <a:t>echelon inventory</a:t>
            </a:r>
          </a:p>
          <a:p>
            <a:r>
              <a:rPr lang="en-US" sz="2800" smtClean="0"/>
              <a:t>Reorder points and order-up-to levels at any stage should be based on echelon inventory</a:t>
            </a:r>
          </a:p>
          <a:p>
            <a:r>
              <a:rPr lang="en-US" sz="2800" smtClean="0"/>
              <a:t>Decisions must be made about the level of safety inventory carried at different stages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</a:t>
            </a:r>
            <a:r>
              <a:rPr lang="en-US" dirty="0"/>
              <a:t>o</a:t>
            </a:r>
            <a:r>
              <a:rPr lang="en-US" dirty="0" smtClean="0"/>
              <a:t>f IT in </a:t>
            </a:r>
            <a:br>
              <a:rPr lang="en-US" dirty="0" smtClean="0"/>
            </a:br>
            <a:r>
              <a:rPr lang="en-US" dirty="0" smtClean="0"/>
              <a:t>Inventory Management</a:t>
            </a:r>
            <a:endParaRPr lang="en-US" dirty="0"/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812800" y="1892300"/>
            <a:ext cx="7531100" cy="4525963"/>
          </a:xfrm>
        </p:spPr>
        <p:txBody>
          <a:bodyPr/>
          <a:lstStyle/>
          <a:p>
            <a:r>
              <a:rPr lang="en-US" smtClean="0"/>
              <a:t>IT systems can help</a:t>
            </a:r>
          </a:p>
          <a:p>
            <a:pPr lvl="1"/>
            <a:r>
              <a:rPr lang="en-US" smtClean="0"/>
              <a:t>Improve inventory visibility</a:t>
            </a:r>
          </a:p>
          <a:p>
            <a:pPr lvl="1"/>
            <a:r>
              <a:rPr lang="en-US" smtClean="0"/>
              <a:t>Coordination in the supply chain</a:t>
            </a:r>
          </a:p>
          <a:p>
            <a:pPr lvl="1"/>
            <a:r>
              <a:rPr lang="en-US" smtClean="0"/>
              <a:t>Track inventory (RFID)</a:t>
            </a:r>
          </a:p>
          <a:p>
            <a:r>
              <a:rPr lang="en-US" smtClean="0"/>
              <a:t>Value tightly linked to the accuracy of the inventory information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Estimating and Managing Safety Inventory in Practice</a:t>
            </a:r>
            <a:endParaRPr lang="en-US" dirty="0"/>
          </a:p>
        </p:txBody>
      </p:sp>
      <p:sp>
        <p:nvSpPr>
          <p:cNvPr id="93186" name="Content Placeholder 2"/>
          <p:cNvSpPr>
            <a:spLocks noGrp="1"/>
          </p:cNvSpPr>
          <p:nvPr>
            <p:ph idx="1"/>
          </p:nvPr>
        </p:nvSpPr>
        <p:spPr>
          <a:xfrm>
            <a:off x="990600" y="1892300"/>
            <a:ext cx="7175500" cy="4525963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Account for the fact that supply chain demand is lumpy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Adjust inventory policies if demand is seasonal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Use simulation to test inventory policies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Start with a pilot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Monitor service levels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Focus on reducing safety inventories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Summary of Learning Objectives</a:t>
            </a:r>
            <a:endParaRPr lang="en-US" dirty="0"/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622300" y="1625600"/>
            <a:ext cx="7899400" cy="5003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Understand the role of safety inventory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Identify factors that influence the required level of safety inventory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Describe different measures of product availability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Utilize managerial levers available to lower safety inventory and improve product availability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847</TotalTime>
  <Words>2050</Words>
  <Application>Microsoft Office PowerPoint</Application>
  <PresentationFormat>On-screen Show (4:3)</PresentationFormat>
  <Paragraphs>447</Paragraphs>
  <Slides>62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Arial</vt:lpstr>
      <vt:lpstr>Copperplate Gothic Bold</vt:lpstr>
      <vt:lpstr>Helvetica</vt:lpstr>
      <vt:lpstr>Symbol</vt:lpstr>
      <vt:lpstr>Times New Roman</vt:lpstr>
      <vt:lpstr>1_Office Theme</vt:lpstr>
      <vt:lpstr>Equation</vt:lpstr>
      <vt:lpstr>Managing Uncertainty in a Supply Chain: Safety Inventory</vt:lpstr>
      <vt:lpstr>Learning Objectives</vt:lpstr>
      <vt:lpstr>The Role of Safety Inventory</vt:lpstr>
      <vt:lpstr>The Role of Safety Inventory</vt:lpstr>
      <vt:lpstr>The Role of Safety Inventory</vt:lpstr>
      <vt:lpstr>Determining the Appropriate Level</vt:lpstr>
      <vt:lpstr>Evaluating Demand Distribution Over L Periods</vt:lpstr>
      <vt:lpstr>Measuring Product Availability</vt:lpstr>
      <vt:lpstr>Replenishment Policies</vt:lpstr>
      <vt:lpstr>Evaluating Cycle Service Level  and Fill Rate</vt:lpstr>
      <vt:lpstr>Evaluating Cycle Service Level  and Fill Rate</vt:lpstr>
      <vt:lpstr>Evaluating Cycle Service Level  and Fill Rate</vt:lpstr>
      <vt:lpstr>Evaluating Cycle Service Level  and Fill Rate</vt:lpstr>
      <vt:lpstr>Evaluating Cycle Service Level  and Fill Rate</vt:lpstr>
      <vt:lpstr>Evaluating Fill Rate Given a Replenishment Policy</vt:lpstr>
      <vt:lpstr>Evaluating Fill Rate Given a Replenishment Policy</vt:lpstr>
      <vt:lpstr>Evaluating Fill Rate Given a Replenishment Policy</vt:lpstr>
      <vt:lpstr>Evaluating Fill Rate Given a Replenishment Policy</vt:lpstr>
      <vt:lpstr>Evaluating Safety Inventory Given Desired Cycle Service Level</vt:lpstr>
      <vt:lpstr>Evaluating Safety Inventory Given Desired Cycle Service Level</vt:lpstr>
      <vt:lpstr>Evaluating Safety Inventory Given Desired Cycle Service Level</vt:lpstr>
      <vt:lpstr>Evaluating Safety Inventory Given Desired Fill Rate</vt:lpstr>
      <vt:lpstr>Evaluating Safety Inventory Given Desired Fill Rate</vt:lpstr>
      <vt:lpstr>Evaluating Safety Inventory Given Desired Fill Rate</vt:lpstr>
      <vt:lpstr>Evaluating Safety Inventory Given Desired Fill Rate</vt:lpstr>
      <vt:lpstr>Impact of Desired Product Availability and Uncertainty</vt:lpstr>
      <vt:lpstr>Impact of Desired Product Availability and Uncertainty</vt:lpstr>
      <vt:lpstr>Benefits of Reducing Lead Time</vt:lpstr>
      <vt:lpstr>Impact of Supply Uncertainty on Safety Inventory</vt:lpstr>
      <vt:lpstr>Impact of Lead Time Uncertainty  on Safety Inventory</vt:lpstr>
      <vt:lpstr>Impact of Lead Time Uncertainty  on Safety Inventory</vt:lpstr>
      <vt:lpstr>Impact of Aggregation on Safety Inventory</vt:lpstr>
      <vt:lpstr>Impact of Aggregation on Safety Inventory</vt:lpstr>
      <vt:lpstr>Impact of Aggregation on Safety Inventory</vt:lpstr>
      <vt:lpstr>Impact of Aggregation on Safety Inventory</vt:lpstr>
      <vt:lpstr>Impact of Aggregation on Safety Inventory</vt:lpstr>
      <vt:lpstr>Impact of Correlation on  Value of Aggregation</vt:lpstr>
      <vt:lpstr>Impact of Correlation on  Value of Aggregation</vt:lpstr>
      <vt:lpstr>Impact of Correlation on  Value of Aggregation</vt:lpstr>
      <vt:lpstr>Trade-offs of Physical Centralization</vt:lpstr>
      <vt:lpstr>Trade-offs of Physical Centralization</vt:lpstr>
      <vt:lpstr>Information Centralization</vt:lpstr>
      <vt:lpstr>Specialization</vt:lpstr>
      <vt:lpstr>Impact of Coefficient of Variation on Value of Aggregation</vt:lpstr>
      <vt:lpstr>Product Substitution</vt:lpstr>
      <vt:lpstr>Component Commonality</vt:lpstr>
      <vt:lpstr>Value of Component Commonality</vt:lpstr>
      <vt:lpstr>Value of Component Commonality</vt:lpstr>
      <vt:lpstr>Value of Component Commonality</vt:lpstr>
      <vt:lpstr>Postponement</vt:lpstr>
      <vt:lpstr>Postponement</vt:lpstr>
      <vt:lpstr>Value of Postponement</vt:lpstr>
      <vt:lpstr>Impact of Replenishment Policies on Safety Inventory</vt:lpstr>
      <vt:lpstr>Impact of Replenishment Policies on Safety Inventory</vt:lpstr>
      <vt:lpstr>Impact of Replenishment Policies on Safety Inventory</vt:lpstr>
      <vt:lpstr>Impact of Replenishment Policies on Safety Inventory</vt:lpstr>
      <vt:lpstr>Evaluation Safety Inventory for a Periodic Review Policy</vt:lpstr>
      <vt:lpstr>Managing Safety Inventory in a Multiechelon Supply Chain</vt:lpstr>
      <vt:lpstr>The Role of IT in  Inventory Management</vt:lpstr>
      <vt:lpstr>Estimating and Managing Safety Inventory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12 – Managing Uncertainty in a Supply Chain: Safety Inventory</dc:subject>
  <dc:creator>Jeff Heyl</dc:creator>
  <cp:keywords/>
  <dc:description/>
  <cp:lastModifiedBy>Jaryono Angga Widagdo</cp:lastModifiedBy>
  <cp:revision>142</cp:revision>
  <dcterms:created xsi:type="dcterms:W3CDTF">2012-01-08T09:40:37Z</dcterms:created>
  <dcterms:modified xsi:type="dcterms:W3CDTF">2018-11-06T16:03:22Z</dcterms:modified>
  <cp:category/>
</cp:coreProperties>
</file>