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60"/>
  </p:notesMasterIdLst>
  <p:sldIdLst>
    <p:sldId id="257" r:id="rId2"/>
    <p:sldId id="259" r:id="rId3"/>
    <p:sldId id="260" r:id="rId4"/>
    <p:sldId id="26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262" r:id="rId26"/>
    <p:sldId id="302" r:id="rId27"/>
    <p:sldId id="263" r:id="rId28"/>
    <p:sldId id="264" r:id="rId29"/>
    <p:sldId id="303" r:id="rId30"/>
    <p:sldId id="304" r:id="rId31"/>
    <p:sldId id="266" r:id="rId32"/>
    <p:sldId id="267" r:id="rId33"/>
    <p:sldId id="305" r:id="rId34"/>
    <p:sldId id="306" r:id="rId35"/>
    <p:sldId id="307" r:id="rId36"/>
    <p:sldId id="308" r:id="rId37"/>
    <p:sldId id="309" r:id="rId38"/>
    <p:sldId id="310" r:id="rId39"/>
    <p:sldId id="311" r:id="rId40"/>
    <p:sldId id="312" r:id="rId41"/>
    <p:sldId id="270" r:id="rId42"/>
    <p:sldId id="271" r:id="rId43"/>
    <p:sldId id="314" r:id="rId44"/>
    <p:sldId id="315" r:id="rId45"/>
    <p:sldId id="316" r:id="rId46"/>
    <p:sldId id="317" r:id="rId47"/>
    <p:sldId id="318" r:id="rId48"/>
    <p:sldId id="273" r:id="rId49"/>
    <p:sldId id="319" r:id="rId50"/>
    <p:sldId id="320" r:id="rId51"/>
    <p:sldId id="274" r:id="rId52"/>
    <p:sldId id="321" r:id="rId53"/>
    <p:sldId id="322" r:id="rId54"/>
    <p:sldId id="323" r:id="rId55"/>
    <p:sldId id="324" r:id="rId56"/>
    <p:sldId id="279" r:id="rId57"/>
    <p:sldId id="281" r:id="rId58"/>
    <p:sldId id="325" r:id="rId5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9623" autoAdjust="0"/>
    <p:restoredTop sz="99676" autoAdjust="0"/>
  </p:normalViewPr>
  <p:slideViewPr>
    <p:cSldViewPr snapToGrid="0" snapToObjects="1">
      <p:cViewPr varScale="1">
        <p:scale>
          <a:sx n="72" d="100"/>
          <a:sy n="72" d="100"/>
        </p:scale>
        <p:origin x="148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7.emf"/><Relationship Id="rId7" Type="http://schemas.openxmlformats.org/officeDocument/2006/relationships/image" Target="../media/image29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8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239F92F-A850-4D8E-8A26-22A4C2B441E4}" type="datetimeFigureOut">
              <a:rPr lang="en-US"/>
              <a:pPr>
                <a:defRPr/>
              </a:pPr>
              <a:t>11/6/2018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608BA15-12FF-4249-8114-8DAA231EB1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341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C8D7F136-9705-4947-A925-09A58E26375F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Notes:</a:t>
            </a:r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44431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1F2F3A6E-CE4D-4DE9-A303-A8B322048118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Note:</a:t>
            </a:r>
          </a:p>
          <a:p>
            <a:pPr>
              <a:spcBef>
                <a:spcPct val="0"/>
              </a:spcBef>
            </a:pPr>
            <a:r>
              <a:rPr lang="en-US" smtClean="0"/>
              <a:t>Cost of understocking = 250-100 = $150</a:t>
            </a:r>
          </a:p>
          <a:p>
            <a:pPr>
              <a:spcBef>
                <a:spcPct val="0"/>
              </a:spcBef>
            </a:pPr>
            <a:r>
              <a:rPr lang="en-US" smtClean="0"/>
              <a:t>Cost of overstocking = 100+5-85 = $20</a:t>
            </a:r>
          </a:p>
          <a:p>
            <a:pPr>
              <a:spcBef>
                <a:spcPct val="0"/>
              </a:spcBef>
            </a:pPr>
            <a:r>
              <a:rPr lang="en-US" smtClean="0"/>
              <a:t>p = 150/(150+20) = 0.88</a:t>
            </a:r>
          </a:p>
          <a:p>
            <a:pPr>
              <a:spcBef>
                <a:spcPct val="0"/>
              </a:spcBef>
            </a:pPr>
            <a:r>
              <a:rPr lang="en-US" smtClean="0"/>
              <a:t>Order size = 426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9163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0E7B3D73-E061-4A19-BE22-6F130BE55620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Note:</a:t>
            </a:r>
          </a:p>
          <a:p>
            <a:pPr>
              <a:spcBef>
                <a:spcPct val="0"/>
              </a:spcBef>
            </a:pPr>
            <a:r>
              <a:rPr lang="en-US" smtClean="0"/>
              <a:t>Cost of understocking = 250-100 = $150</a:t>
            </a:r>
          </a:p>
          <a:p>
            <a:pPr>
              <a:spcBef>
                <a:spcPct val="0"/>
              </a:spcBef>
            </a:pPr>
            <a:r>
              <a:rPr lang="en-US" smtClean="0"/>
              <a:t>Cost of overstocking = 100+5-85 = $20</a:t>
            </a:r>
          </a:p>
          <a:p>
            <a:pPr>
              <a:spcBef>
                <a:spcPct val="0"/>
              </a:spcBef>
            </a:pPr>
            <a:r>
              <a:rPr lang="en-US" smtClean="0"/>
              <a:t>p = 150/(150+20) = 0.88</a:t>
            </a:r>
          </a:p>
          <a:p>
            <a:pPr>
              <a:spcBef>
                <a:spcPct val="0"/>
              </a:spcBef>
            </a:pPr>
            <a:r>
              <a:rPr lang="en-US" smtClean="0"/>
              <a:t>Order size = 426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04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79511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32C79038-BA15-4439-9DD5-94812FE0B740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Note:</a:t>
            </a:r>
          </a:p>
          <a:p>
            <a:pPr>
              <a:spcBef>
                <a:spcPct val="0"/>
              </a:spcBef>
            </a:pPr>
            <a:r>
              <a:rPr lang="en-US" smtClean="0"/>
              <a:t>Cost of understocking = 250-100 = $150</a:t>
            </a:r>
          </a:p>
          <a:p>
            <a:pPr>
              <a:spcBef>
                <a:spcPct val="0"/>
              </a:spcBef>
            </a:pPr>
            <a:r>
              <a:rPr lang="en-US" smtClean="0"/>
              <a:t>Cost of overstocking = 100+5-85 = $20</a:t>
            </a:r>
          </a:p>
          <a:p>
            <a:pPr>
              <a:spcBef>
                <a:spcPct val="0"/>
              </a:spcBef>
            </a:pPr>
            <a:r>
              <a:rPr lang="en-US" smtClean="0"/>
              <a:t>p = 150/(150+20) = 0.88</a:t>
            </a:r>
          </a:p>
          <a:p>
            <a:pPr>
              <a:spcBef>
                <a:spcPct val="0"/>
              </a:spcBef>
            </a:pPr>
            <a:r>
              <a:rPr lang="en-US" smtClean="0"/>
              <a:t>Order size = 426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57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31762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9638" fontAlgn="base">
              <a:spcBef>
                <a:spcPct val="0"/>
              </a:spcBef>
              <a:spcAft>
                <a:spcPct val="0"/>
              </a:spcAft>
            </a:pPr>
            <a:fld id="{86A72197-72C4-42E8-813C-FF88CA45BC8C}" type="slidenum">
              <a:rPr lang="en-US" sz="1000">
                <a:latin typeface="Times New Roman" pitchFamily="18" charset="0"/>
                <a:ea typeface="MS PGothic" pitchFamily="34" charset="-128"/>
                <a:cs typeface="Arial" charset="0"/>
              </a:rPr>
              <a:pPr defTabSz="909638"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sz="1000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Notes:</a:t>
            </a:r>
          </a:p>
        </p:txBody>
      </p:sp>
      <p:sp>
        <p:nvSpPr>
          <p:cNvPr id="983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07030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5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9152B146-F1F9-4A0C-9146-535990AD92CD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2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5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8AF13225-0B2A-4909-A718-14A3689029C4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1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1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2E7A0BA3-3B7C-4969-B5D0-470B0D87082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5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9"/>
          <p:cNvSpPr txBox="1">
            <a:spLocks noChangeArrowheads="1"/>
          </p:cNvSpPr>
          <p:nvPr userDrawn="1"/>
        </p:nvSpPr>
        <p:spPr bwMode="auto">
          <a:xfrm>
            <a:off x="4322763" y="6651625"/>
            <a:ext cx="5683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13-</a:t>
            </a:r>
            <a:fld id="{C924CCD3-A013-49DD-9524-6E93B5A38917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8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13-</a:t>
            </a:r>
            <a:fld id="{EF67A8BD-2478-4A3B-867F-FF667E2C9B91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13-</a:t>
            </a:r>
            <a:fld id="{BA0E587B-7CE7-4CE2-B318-D311DC60541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13-</a:t>
            </a:r>
            <a:fld id="{B4288DC5-4522-47E5-8259-EED7D227417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13-</a:t>
            </a:r>
            <a:fld id="{527C01BF-96FB-408F-9551-4D46FA70642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13-</a:t>
            </a:r>
            <a:fld id="{B3DDAD3B-1AA2-48E5-9851-25F9ED5AFDEF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13-</a:t>
            </a:r>
            <a:fld id="{69E94B45-B6E3-4DD8-8D86-55B270585A6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13-</a:t>
            </a:r>
            <a:fld id="{1270A677-720A-41B6-9546-46E669EFF6E6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13-</a:t>
            </a:r>
            <a:fld id="{24EB7D70-E254-4C00-B7BC-4AEA4E4C8A2E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 spd="slow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13-</a:t>
            </a:r>
            <a:fld id="{A04D0F80-9ACB-4182-B98F-D8D2A829BFE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13-</a:t>
            </a:r>
            <a:fld id="{A19BD9C0-5919-4E10-B85E-0D0FDEBCEDED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215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655050" y="6629400"/>
            <a:ext cx="4889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13-</a:t>
            </a:r>
            <a:fld id="{334CD5C9-FA5F-44FA-AFDC-6CB2FB388EF9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/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pull dir="lu"/>
  </p:transition>
  <p:timing>
    <p:tnLst>
      <p:par>
        <p:cTn id="1" dur="indefinite" restart="never" nodeType="tmRoot"/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e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9.emf"/><Relationship Id="rId4" Type="http://schemas.openxmlformats.org/officeDocument/2006/relationships/image" Target="../media/image14.emf"/><Relationship Id="rId9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e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4.e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oleObject" Target="../embeddings/oleObject29.bin"/><Relationship Id="rId18" Type="http://schemas.openxmlformats.org/officeDocument/2006/relationships/image" Target="../media/image30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25.emf"/><Relationship Id="rId1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9.e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e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28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9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41.emf"/><Relationship Id="rId4" Type="http://schemas.openxmlformats.org/officeDocument/2006/relationships/oleObject" Target="../embeddings/oleObject41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4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7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51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3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5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5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8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59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60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62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5738813" y="985838"/>
            <a:ext cx="12112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</a:p>
        </p:txBody>
      </p:sp>
      <p:sp>
        <p:nvSpPr>
          <p:cNvPr id="14338" name="Title 2"/>
          <p:cNvSpPr>
            <a:spLocks noGrp="1"/>
          </p:cNvSpPr>
          <p:nvPr>
            <p:ph type="ctrTitle"/>
          </p:nvPr>
        </p:nvSpPr>
        <p:spPr>
          <a:xfrm>
            <a:off x="3906838" y="2236788"/>
            <a:ext cx="4876800" cy="4090987"/>
          </a:xfrm>
        </p:spPr>
        <p:txBody>
          <a:bodyPr/>
          <a:lstStyle/>
          <a:p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Determining the Optimal Level of Product Availability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5000" y="1651000"/>
            <a:ext cx="7874000" cy="4889500"/>
          </a:xfrm>
        </p:spPr>
        <p:txBody>
          <a:bodyPr lIns="92075" tIns="46038" rIns="92075" bIns="46038" rtlCol="0">
            <a:normAutofit lnSpcReduction="10000"/>
          </a:bodyPr>
          <a:lstStyle/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sz="2800" dirty="0"/>
              <a:t>Identify the factors affecting the optimal level of product availability and evaluate the optimal cycle service </a:t>
            </a:r>
            <a:r>
              <a:rPr lang="en-US" sz="2800" dirty="0" smtClean="0"/>
              <a:t>level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sz="2800" dirty="0" smtClean="0"/>
              <a:t>Use </a:t>
            </a:r>
            <a:r>
              <a:rPr lang="en-US" sz="2800" dirty="0"/>
              <a:t>managerial levers that improve supply chain profitability through optimal service </a:t>
            </a:r>
            <a:r>
              <a:rPr lang="en-US" sz="2800" dirty="0" smtClean="0"/>
              <a:t>levels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sz="2800" dirty="0" smtClean="0"/>
              <a:t>Understand </a:t>
            </a:r>
            <a:r>
              <a:rPr lang="en-US" sz="2800" dirty="0"/>
              <a:t>conditions under which postponement is valuable in a supply </a:t>
            </a:r>
            <a:r>
              <a:rPr lang="en-US" sz="2800" dirty="0" smtClean="0"/>
              <a:t>chain</a:t>
            </a:r>
          </a:p>
          <a:p>
            <a:pPr marL="514350" indent="-514350" fontAlgn="auto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sz="2800" dirty="0" smtClean="0"/>
              <a:t>Allocate </a:t>
            </a:r>
            <a:r>
              <a:rPr lang="en-US" sz="2800" dirty="0"/>
              <a:t>limited supply capacity among multiple products to maximize expected </a:t>
            </a:r>
            <a:r>
              <a:rPr lang="en-US" sz="2800" dirty="0" smtClean="0"/>
              <a:t>profits</a:t>
            </a:r>
            <a:endParaRPr lang="en-US" sz="2800" dirty="0">
              <a:latin typeface="Times New Roman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Importance of the Level</a:t>
            </a:r>
            <a:br>
              <a:rPr lang="en-US"/>
            </a:br>
            <a:r>
              <a:rPr lang="en-US"/>
              <a:t>of Product Availability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61350" cy="4546600"/>
          </a:xfrm>
        </p:spPr>
        <p:txBody>
          <a:bodyPr/>
          <a:lstStyle/>
          <a:p>
            <a:r>
              <a:rPr lang="en-US" sz="2400" smtClean="0"/>
              <a:t>Product availability measured by cycle service level or fill rate</a:t>
            </a:r>
          </a:p>
          <a:p>
            <a:r>
              <a:rPr lang="en-US" sz="2400" smtClean="0"/>
              <a:t>Also referred to as the customer service level</a:t>
            </a:r>
          </a:p>
          <a:p>
            <a:r>
              <a:rPr lang="en-US" sz="2400" smtClean="0"/>
              <a:t>Product availability affects supply chain responsiveness</a:t>
            </a:r>
          </a:p>
          <a:p>
            <a:r>
              <a:rPr lang="en-US" sz="2400" smtClean="0"/>
              <a:t>Trade-off:</a:t>
            </a:r>
          </a:p>
          <a:p>
            <a:pPr lvl="1"/>
            <a:r>
              <a:rPr lang="en-US" sz="2000" smtClean="0"/>
              <a:t>High levels of product availability </a:t>
            </a:r>
            <a:r>
              <a:rPr lang="en-US" sz="2000" smtClean="0">
                <a:sym typeface="Wingdings" pitchFamily="2" charset="2"/>
              </a:rPr>
              <a:t> increased responsiveness and higher revenues</a:t>
            </a:r>
          </a:p>
          <a:p>
            <a:pPr lvl="1"/>
            <a:r>
              <a:rPr lang="en-US" sz="2000" smtClean="0">
                <a:sym typeface="Wingdings" pitchFamily="2" charset="2"/>
              </a:rPr>
              <a:t>High levels of product availability  increased inventory levels and higher costs</a:t>
            </a:r>
          </a:p>
          <a:p>
            <a:r>
              <a:rPr lang="en-US" sz="2400" smtClean="0"/>
              <a:t>Product availability is related to profit objectives and strategic and competitive issues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Factors Affecting the Optimal Level of Product Availability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85150" cy="4749800"/>
          </a:xfrm>
        </p:spPr>
        <p:txBody>
          <a:bodyPr rtlCol="0">
            <a:normAutofit fontScale="92500"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Cost of </a:t>
            </a:r>
            <a:r>
              <a:rPr lang="en-US" dirty="0" smtClean="0"/>
              <a:t>overstocking, </a:t>
            </a:r>
            <a:r>
              <a:rPr lang="en-US" i="1" dirty="0" smtClean="0">
                <a:latin typeface="Times New Roman"/>
                <a:cs typeface="Times New Roman"/>
              </a:rPr>
              <a:t>C</a:t>
            </a:r>
            <a:r>
              <a:rPr lang="en-US" i="1" baseline="-25000" dirty="0" smtClean="0">
                <a:latin typeface="Times New Roman"/>
                <a:cs typeface="Times New Roman"/>
              </a:rPr>
              <a:t>o</a:t>
            </a:r>
            <a:endParaRPr lang="en-US" i="1" dirty="0">
              <a:latin typeface="Times New Roman"/>
              <a:cs typeface="Times New Roman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Cost of </a:t>
            </a:r>
            <a:r>
              <a:rPr lang="en-US" dirty="0" err="1" smtClean="0"/>
              <a:t>understocking</a:t>
            </a:r>
            <a:r>
              <a:rPr lang="en-US" dirty="0" smtClean="0"/>
              <a:t>, </a:t>
            </a:r>
            <a:r>
              <a:rPr lang="en-US" i="1" dirty="0" smtClean="0">
                <a:latin typeface="Times New Roman"/>
                <a:cs typeface="Times New Roman"/>
              </a:rPr>
              <a:t>C</a:t>
            </a:r>
            <a:r>
              <a:rPr lang="en-US" i="1" baseline="-25000" dirty="0" smtClean="0">
                <a:latin typeface="Times New Roman"/>
                <a:cs typeface="Times New Roman"/>
              </a:rPr>
              <a:t>u</a:t>
            </a:r>
            <a:endParaRPr lang="en-US" i="1" dirty="0">
              <a:latin typeface="Times New Roman"/>
              <a:cs typeface="Times New Roman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Possible scenarios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Seasonal items with a single order in a season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One-time orders in the presence of quantity discounts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Continuously stocked items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Demand during </a:t>
            </a:r>
            <a:r>
              <a:rPr lang="en-US" dirty="0" err="1"/>
              <a:t>stockout</a:t>
            </a:r>
            <a:r>
              <a:rPr lang="en-US" dirty="0"/>
              <a:t> is backlogged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Demand during </a:t>
            </a:r>
            <a:r>
              <a:rPr lang="en-US" dirty="0" err="1"/>
              <a:t>stockout</a:t>
            </a:r>
            <a:r>
              <a:rPr lang="en-US" dirty="0"/>
              <a:t> is lost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L.L. Bean Example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27100" y="1701800"/>
          <a:ext cx="7581900" cy="4784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6200"/>
                <a:gridCol w="1295400"/>
                <a:gridCol w="2743200"/>
                <a:gridCol w="2197100"/>
              </a:tblGrid>
              <a:tr h="313478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Demand </a:t>
                      </a:r>
                      <a:r>
                        <a:rPr lang="en-US" sz="14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400" b="1" i="1" kern="1200" baseline="-250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(in hundreds)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Probability </a:t>
                      </a:r>
                      <a:r>
                        <a:rPr lang="en-US" sz="14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400" b="1" i="1" kern="1200" baseline="-250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</a:t>
                      </a:r>
                      <a:endParaRPr lang="en-US" sz="1400" b="1" i="1" baseline="-25000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Cumulative Probability of Demand Being </a:t>
                      </a:r>
                      <a:r>
                        <a:rPr lang="en-US" sz="14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400" b="1" i="1" kern="1200" baseline="-250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or Less (</a:t>
                      </a:r>
                      <a:r>
                        <a:rPr lang="en-US" sz="14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en-US" sz="1400" b="1" i="1" kern="1200" baseline="-250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Probability of Demand Being Greater than </a:t>
                      </a:r>
                      <a:r>
                        <a:rPr lang="en-US" sz="14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</a:t>
                      </a:r>
                      <a:r>
                        <a:rPr lang="en-US" sz="1400" b="1" i="1" kern="1200" baseline="-250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</a:t>
                      </a:r>
                      <a:endParaRPr lang="en-US" sz="14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0.01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0.01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0.99</a:t>
                      </a:r>
                      <a:endParaRPr lang="en-US" sz="14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0.97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0.93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0.85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0.76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0.65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0.51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0.49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0.71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0.29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0.82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0.18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0.92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0.08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0.04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0.98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0.02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0.01</a:t>
                      </a:r>
                      <a:endParaRPr lang="en-US" sz="1400" dirty="0"/>
                    </a:p>
                  </a:txBody>
                  <a:tcPr/>
                </a:tc>
              </a:tr>
              <a:tr h="2243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0.01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0.00</a:t>
                      </a:r>
                      <a:endParaRPr lang="en-US" sz="14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454900" y="12827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13-1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L.L. Bean Example</a:t>
            </a:r>
          </a:p>
        </p:txBody>
      </p:sp>
      <p:graphicFrame>
        <p:nvGraphicFramePr>
          <p:cNvPr id="3" name="Object 419"/>
          <p:cNvGraphicFramePr>
            <a:graphicFrameLocks noChangeAspect="1"/>
          </p:cNvGraphicFramePr>
          <p:nvPr/>
        </p:nvGraphicFramePr>
        <p:xfrm>
          <a:off x="2197100" y="1682750"/>
          <a:ext cx="47498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" name="Equation" r:id="rId3" imgW="4735800" imgH="484560" progId="Equation.3">
                  <p:embed/>
                </p:oleObj>
              </mc:Choice>
              <mc:Fallback>
                <p:oleObj name="Equation" r:id="rId3" imgW="4735800" imgH="484560" progId="Equation.3">
                  <p:embed/>
                  <p:pic>
                    <p:nvPicPr>
                      <p:cNvPr id="0" name="Picture 4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7100" y="1682750"/>
                        <a:ext cx="47498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117600" y="2225675"/>
            <a:ext cx="6908800" cy="1778000"/>
            <a:chOff x="1117600" y="2990850"/>
            <a:chExt cx="6908800" cy="1778000"/>
          </a:xfrm>
        </p:grpSpPr>
        <p:graphicFrame>
          <p:nvGraphicFramePr>
            <p:cNvPr id="1444" name="Object 420"/>
            <p:cNvGraphicFramePr>
              <a:graphicFrameLocks noChangeAspect="1"/>
            </p:cNvGraphicFramePr>
            <p:nvPr/>
          </p:nvGraphicFramePr>
          <p:xfrm>
            <a:off x="1117600" y="2990850"/>
            <a:ext cx="69088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3" name="Equation" r:id="rId5" imgW="6893640" imgH="868320" progId="Equation.3">
                    <p:embed/>
                  </p:oleObj>
                </mc:Choice>
                <mc:Fallback>
                  <p:oleObj name="Equation" r:id="rId5" imgW="6893640" imgH="868320" progId="Equation.3">
                    <p:embed/>
                    <p:pic>
                      <p:nvPicPr>
                        <p:cNvPr id="0" name="Picture 4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7600" y="2990850"/>
                          <a:ext cx="69088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45" name="Object 421"/>
            <p:cNvGraphicFramePr>
              <a:graphicFrameLocks noChangeAspect="1"/>
            </p:cNvGraphicFramePr>
            <p:nvPr/>
          </p:nvGraphicFramePr>
          <p:xfrm>
            <a:off x="3352800" y="3892550"/>
            <a:ext cx="37338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4" name="Equation" r:id="rId7" imgW="3720960" imgH="868320" progId="Equation.3">
                    <p:embed/>
                  </p:oleObj>
                </mc:Choice>
                <mc:Fallback>
                  <p:oleObj name="Equation" r:id="rId7" imgW="3720960" imgH="868320" progId="Equation.3">
                    <p:embed/>
                    <p:pic>
                      <p:nvPicPr>
                        <p:cNvPr id="0" name="Picture 4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2800" y="3892550"/>
                          <a:ext cx="37338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76300" y="4051300"/>
            <a:ext cx="7391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70200" indent="-2870200">
              <a:tabLst>
                <a:tab pos="2603500" algn="l"/>
              </a:tabLst>
            </a:pPr>
            <a:r>
              <a:rPr lang="en-US" sz="2000"/>
              <a:t>Expected profit </a:t>
            </a:r>
          </a:p>
          <a:p>
            <a:pPr marL="2870200" indent="-2870200">
              <a:tabLst>
                <a:tab pos="2603500" algn="l"/>
              </a:tabLst>
            </a:pPr>
            <a:r>
              <a:rPr lang="en-US" sz="2000"/>
              <a:t>from extra 100 parkas	=	5,500 x Prob(demand ≥ 1,100) – 500 </a:t>
            </a:r>
            <a:br>
              <a:rPr lang="en-US" sz="2000"/>
            </a:br>
            <a:r>
              <a:rPr lang="en-US" sz="2000"/>
              <a:t>x Prob(demand &lt; 1,100)</a:t>
            </a:r>
          </a:p>
          <a:p>
            <a:pPr marL="2870200" indent="-2870200">
              <a:tabLst>
                <a:tab pos="2603500" algn="l"/>
              </a:tabLst>
            </a:pPr>
            <a:r>
              <a:rPr lang="en-US" sz="2000"/>
              <a:t>	=	$5,500 x 0.49 – $500 x 0.51 = $2,440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876300" y="5422900"/>
            <a:ext cx="7010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70200" indent="-2870200" defTabSz="685800">
              <a:tabLst>
                <a:tab pos="2603500" algn="l"/>
              </a:tabLst>
            </a:pPr>
            <a:r>
              <a:rPr lang="en-US" sz="2000"/>
              <a:t>Expected profit from </a:t>
            </a:r>
          </a:p>
          <a:p>
            <a:pPr marL="2870200" indent="-2870200" defTabSz="685800">
              <a:tabLst>
                <a:tab pos="2603500" algn="l"/>
              </a:tabLst>
            </a:pPr>
            <a:r>
              <a:rPr lang="en-US" sz="2000"/>
              <a:t>ordering 1,300 parkas	=	$49,900 + $2,440 + $1,240 + $580 </a:t>
            </a:r>
          </a:p>
          <a:p>
            <a:pPr marL="2870200" indent="-2870200" defTabSz="685800">
              <a:tabLst>
                <a:tab pos="2603500" algn="l"/>
              </a:tabLst>
            </a:pPr>
            <a:r>
              <a:rPr lang="en-US" sz="2000"/>
              <a:t>	= $54,160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L.L. Bean Example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87400" y="2133600"/>
          <a:ext cx="7581900" cy="3187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6200"/>
                <a:gridCol w="2044700"/>
                <a:gridCol w="1993900"/>
                <a:gridCol w="2197100"/>
              </a:tblGrid>
              <a:tr h="630899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Additional</a:t>
                      </a:r>
                      <a:r>
                        <a:rPr 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H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undreds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Expected Marginal Benefit</a:t>
                      </a:r>
                      <a:endParaRPr lang="en-US" sz="1600" b="1" i="1" baseline="-25000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Expected Marginal Cost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Expected Marginal Contribution</a:t>
                      </a:r>
                      <a:endParaRPr lang="en-US" sz="1600" b="1" i="1" dirty="0">
                        <a:latin typeface="Times New Roman"/>
                        <a:cs typeface="Times New Roman"/>
                      </a:endParaRPr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25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11th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5,500 x 0.49 = 2,695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500 x 0.51 = 255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2,695 – 255 = 2,440</a:t>
                      </a:r>
                      <a:endParaRPr lang="en-US" sz="16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525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5,500 x 0.29 = 1,595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500 x 0.71 = 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1,595 – 355 = 1,240</a:t>
                      </a:r>
                      <a:endParaRPr lang="en-US" sz="1600" dirty="0"/>
                    </a:p>
                  </a:txBody>
                  <a:tcPr/>
                </a:tc>
              </a:tr>
              <a:tr h="36525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5,500 x 0.18 = 990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500 x 0.82 = 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990 – 410 = 580</a:t>
                      </a:r>
                      <a:endParaRPr lang="en-US" sz="1600" dirty="0"/>
                    </a:p>
                  </a:txBody>
                  <a:tcPr/>
                </a:tc>
              </a:tr>
              <a:tr h="36525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14th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5,500 x 0.08 = 440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500 x 0.92 = 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440 – 460 = –20</a:t>
                      </a:r>
                      <a:endParaRPr lang="en-US" sz="1600" dirty="0"/>
                    </a:p>
                  </a:txBody>
                  <a:tcPr/>
                </a:tc>
              </a:tr>
              <a:tr h="36525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5,500 x 0.04 = 220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500 x 0.96 = 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220 – 480 = –260</a:t>
                      </a:r>
                      <a:endParaRPr lang="en-US" sz="1600" dirty="0"/>
                    </a:p>
                  </a:txBody>
                  <a:tcPr/>
                </a:tc>
              </a:tr>
              <a:tr h="36525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5,500 x 0.02 = 110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500 x 0.98 = 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110 – 490 = –380</a:t>
                      </a:r>
                      <a:endParaRPr lang="en-US" sz="1600" dirty="0"/>
                    </a:p>
                  </a:txBody>
                  <a:tcPr/>
                </a:tc>
              </a:tr>
              <a:tr h="36525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17th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5,500 x 0.01 = 55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500 x 0.99 = 495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  55 – 495 = –440</a:t>
                      </a:r>
                      <a:endParaRPr lang="en-US" sz="16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346950" y="549910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13-2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L.L. Bean Example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965950" y="1666875"/>
            <a:ext cx="1101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13-1</a:t>
            </a:r>
          </a:p>
        </p:txBody>
      </p:sp>
      <p:graphicFrame>
        <p:nvGraphicFramePr>
          <p:cNvPr id="4" name="Object 140"/>
          <p:cNvGraphicFramePr>
            <a:graphicFrameLocks noChangeAspect="1"/>
          </p:cNvGraphicFramePr>
          <p:nvPr/>
        </p:nvGraphicFramePr>
        <p:xfrm>
          <a:off x="863600" y="5359400"/>
          <a:ext cx="74168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1" name="Equation" r:id="rId3" imgW="7405560" imgH="722160" progId="Equation.3">
                  <p:embed/>
                </p:oleObj>
              </mc:Choice>
              <mc:Fallback>
                <p:oleObj name="Equation" r:id="rId3" imgW="7405560" imgH="722160" progId="Equation.3">
                  <p:embed/>
                  <p:pic>
                    <p:nvPicPr>
                      <p:cNvPr id="0" name="Picture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5359400"/>
                        <a:ext cx="74168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793" name="Picture 145" descr="FG_13_0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82800" y="1974850"/>
            <a:ext cx="4883150" cy="30686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Optimal Cycle Service Level for Seasonal </a:t>
            </a:r>
            <a:r>
              <a:rPr lang="en-US" dirty="0" smtClean="0"/>
              <a:t>Items – Single Order</a:t>
            </a:r>
            <a:endParaRPr lang="en-US" dirty="0"/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635000" y="1790700"/>
            <a:ext cx="7480300" cy="1752600"/>
          </a:xfrm>
        </p:spPr>
        <p:txBody>
          <a:bodyPr/>
          <a:lstStyle/>
          <a:p>
            <a:pPr marL="0" indent="0">
              <a:spcAft>
                <a:spcPts val="300"/>
              </a:spcAft>
              <a:buFont typeface="Arial" charset="0"/>
              <a:buNone/>
              <a:tabLst>
                <a:tab pos="723900" algn="r"/>
                <a:tab pos="901700" algn="l"/>
              </a:tabLst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	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mtClean="0"/>
              <a:t>:	Cost of overstocking by one unit,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i="1" smtClean="0"/>
              <a:t> =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smtClean="0"/>
              <a:t> –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</a:p>
          <a:p>
            <a:pPr marL="0" indent="0">
              <a:spcAft>
                <a:spcPts val="300"/>
              </a:spcAft>
              <a:buFont typeface="Arial" charset="0"/>
              <a:buNone/>
              <a:tabLst>
                <a:tab pos="723900" algn="r"/>
                <a:tab pos="901700" algn="l"/>
              </a:tabLst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	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smtClean="0"/>
              <a:t>:	Cost of understocking by one unit,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i="1" smtClean="0"/>
              <a:t> =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i="1" smtClean="0"/>
              <a:t> –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 </a:t>
            </a:r>
          </a:p>
          <a:p>
            <a:pPr marL="0" indent="0">
              <a:spcAft>
                <a:spcPts val="300"/>
              </a:spcAft>
              <a:buFont typeface="Arial" charset="0"/>
              <a:buNone/>
              <a:tabLst>
                <a:tab pos="723900" algn="r"/>
                <a:tab pos="901700" algn="l"/>
              </a:tabLst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	CSL</a:t>
            </a:r>
            <a:r>
              <a:rPr lang="en-US" sz="2400" smtClean="0"/>
              <a:t>*:	Optimal cycle service level</a:t>
            </a:r>
          </a:p>
          <a:p>
            <a:pPr marL="0" indent="0">
              <a:spcAft>
                <a:spcPts val="300"/>
              </a:spcAft>
              <a:buFont typeface="Arial" charset="0"/>
              <a:buNone/>
              <a:tabLst>
                <a:tab pos="723900" algn="r"/>
                <a:tab pos="901700" algn="l"/>
              </a:tabLst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	O</a:t>
            </a:r>
            <a:r>
              <a:rPr lang="en-US" sz="2400" smtClean="0"/>
              <a:t>*:	Corresponding optimal order size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01638" y="3797300"/>
            <a:ext cx="8285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Expected benefit of purchasing extra unit = (1 –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/>
              <a:t>*)(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 –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/>
              <a:t>)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38200" y="4513263"/>
            <a:ext cx="72580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Expected cost of purchasing extra unit =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/>
              <a:t>*(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/>
              <a:t> –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/>
              <a:t>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36600" y="5227638"/>
            <a:ext cx="75660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Expected marginal </a:t>
            </a:r>
          </a:p>
          <a:p>
            <a:r>
              <a:rPr lang="en-US" sz="2400"/>
              <a:t>contribution of raising = (1 –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/>
              <a:t>*)(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/>
              <a:t> –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/>
              <a:t>) –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/>
              <a:t>*(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/>
              <a:t> –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/>
              <a:t>)</a:t>
            </a:r>
          </a:p>
          <a:p>
            <a:r>
              <a:rPr lang="en-US" sz="2400"/>
              <a:t>order size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Optimal Cycle Service Level for Seasonal </a:t>
            </a:r>
            <a:r>
              <a:rPr lang="en-US" dirty="0" smtClean="0"/>
              <a:t>Items – Single Order</a:t>
            </a:r>
            <a:endParaRPr lang="en-US" dirty="0"/>
          </a:p>
        </p:txBody>
      </p:sp>
      <p:graphicFrame>
        <p:nvGraphicFramePr>
          <p:cNvPr id="8" name="Object 510"/>
          <p:cNvGraphicFramePr>
            <a:graphicFrameLocks noChangeAspect="1"/>
          </p:cNvGraphicFramePr>
          <p:nvPr/>
        </p:nvGraphicFramePr>
        <p:xfrm>
          <a:off x="768350" y="1911350"/>
          <a:ext cx="76073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4" name="Equation" r:id="rId3" imgW="7597440" imgH="941400" progId="Equation.3">
                  <p:embed/>
                </p:oleObj>
              </mc:Choice>
              <mc:Fallback>
                <p:oleObj name="Equation" r:id="rId3" imgW="7597440" imgH="941400" progId="Equation.3">
                  <p:embed/>
                  <p:pic>
                    <p:nvPicPr>
                      <p:cNvPr id="0" name="Picture 5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1911350"/>
                        <a:ext cx="76073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511"/>
          <p:cNvGraphicFramePr>
            <a:graphicFrameLocks noChangeAspect="1"/>
          </p:cNvGraphicFramePr>
          <p:nvPr/>
        </p:nvGraphicFramePr>
        <p:xfrm>
          <a:off x="1720850" y="3219450"/>
          <a:ext cx="5702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5" name="Equation" r:id="rId5" imgW="5686560" imgH="411120" progId="Equation.3">
                  <p:embed/>
                </p:oleObj>
              </mc:Choice>
              <mc:Fallback>
                <p:oleObj name="Equation" r:id="rId5" imgW="5686560" imgH="411120" progId="Equation.3">
                  <p:embed/>
                  <p:pic>
                    <p:nvPicPr>
                      <p:cNvPr id="0" name="Picture 5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0850" y="3219450"/>
                        <a:ext cx="57023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558800" y="4210050"/>
            <a:ext cx="8032750" cy="1447800"/>
            <a:chOff x="876300" y="3867150"/>
            <a:chExt cx="8032750" cy="1447800"/>
          </a:xfrm>
        </p:grpSpPr>
        <p:graphicFrame>
          <p:nvGraphicFramePr>
            <p:cNvPr id="29184" name="Object 512"/>
            <p:cNvGraphicFramePr>
              <a:graphicFrameLocks noChangeAspect="1"/>
            </p:cNvGraphicFramePr>
            <p:nvPr/>
          </p:nvGraphicFramePr>
          <p:xfrm>
            <a:off x="876300" y="3867150"/>
            <a:ext cx="7391400" cy="901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196" name="Equation" r:id="rId7" imgW="7378200" imgH="886680" progId="Equation.3">
                    <p:embed/>
                  </p:oleObj>
                </mc:Choice>
                <mc:Fallback>
                  <p:oleObj name="Equation" r:id="rId7" imgW="7378200" imgH="886680" progId="Equation.3">
                    <p:embed/>
                    <p:pic>
                      <p:nvPicPr>
                        <p:cNvPr id="0" name="Picture 5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6300" y="3867150"/>
                          <a:ext cx="7391400" cy="901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185" name="Object 513"/>
            <p:cNvGraphicFramePr>
              <a:graphicFrameLocks noChangeAspect="1"/>
            </p:cNvGraphicFramePr>
            <p:nvPr/>
          </p:nvGraphicFramePr>
          <p:xfrm>
            <a:off x="3282950" y="4794250"/>
            <a:ext cx="5626100" cy="52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197" name="Equation" r:id="rId9" imgW="5613480" imgH="511920" progId="Equation.3">
                    <p:embed/>
                  </p:oleObj>
                </mc:Choice>
                <mc:Fallback>
                  <p:oleObj name="Equation" r:id="rId9" imgW="5613480" imgH="511920" progId="Equation.3">
                    <p:embed/>
                    <p:pic>
                      <p:nvPicPr>
                        <p:cNvPr id="0" name="Picture 5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2950" y="4794250"/>
                          <a:ext cx="5626100" cy="520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Optimal Cycle Service Level for Seasonal </a:t>
            </a:r>
            <a:r>
              <a:rPr lang="en-US" dirty="0" smtClean="0"/>
              <a:t>Items – Single Order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55650" y="2441575"/>
            <a:ext cx="7626350" cy="2139950"/>
            <a:chOff x="895350" y="3168650"/>
            <a:chExt cx="7626350" cy="2139950"/>
          </a:xfrm>
        </p:grpSpPr>
        <p:graphicFrame>
          <p:nvGraphicFramePr>
            <p:cNvPr id="29951" name="Object 255"/>
            <p:cNvGraphicFramePr>
              <a:graphicFrameLocks noChangeAspect="1"/>
            </p:cNvGraphicFramePr>
            <p:nvPr/>
          </p:nvGraphicFramePr>
          <p:xfrm>
            <a:off x="895350" y="3168650"/>
            <a:ext cx="7353300" cy="52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957" name="Equation" r:id="rId3" imgW="7341480" imgH="511920" progId="Equation.3">
                    <p:embed/>
                  </p:oleObj>
                </mc:Choice>
                <mc:Fallback>
                  <p:oleObj name="Equation" r:id="rId3" imgW="7341480" imgH="511920" progId="Equation.3">
                    <p:embed/>
                    <p:pic>
                      <p:nvPicPr>
                        <p:cNvPr id="0" name="Picture 2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5350" y="3168650"/>
                          <a:ext cx="7353300" cy="520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952" name="Object 256"/>
            <p:cNvGraphicFramePr>
              <a:graphicFrameLocks noChangeAspect="1"/>
            </p:cNvGraphicFramePr>
            <p:nvPr/>
          </p:nvGraphicFramePr>
          <p:xfrm>
            <a:off x="3467100" y="3759200"/>
            <a:ext cx="5054600" cy="154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958" name="Equation" r:id="rId5" imgW="5046840" imgH="1535760" progId="Equation.3">
                    <p:embed/>
                  </p:oleObj>
                </mc:Choice>
                <mc:Fallback>
                  <p:oleObj name="Equation" r:id="rId5" imgW="5046840" imgH="1535760" progId="Equation.3">
                    <p:embed/>
                    <p:pic>
                      <p:nvPicPr>
                        <p:cNvPr id="0" name="Picture 2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7100" y="3759200"/>
                          <a:ext cx="5054600" cy="1549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the Optimal Service Level for Seasonal Items</a:t>
            </a:r>
          </a:p>
        </p:txBody>
      </p:sp>
      <p:sp>
        <p:nvSpPr>
          <p:cNvPr id="30973" name="Content Placeholder 2"/>
          <p:cNvSpPr>
            <a:spLocks noGrp="1"/>
          </p:cNvSpPr>
          <p:nvPr>
            <p:ph idx="1"/>
          </p:nvPr>
        </p:nvSpPr>
        <p:spPr>
          <a:xfrm>
            <a:off x="838200" y="1778000"/>
            <a:ext cx="7239000" cy="952500"/>
          </a:xfrm>
        </p:spPr>
        <p:txBody>
          <a:bodyPr/>
          <a:lstStyle/>
          <a:p>
            <a:pPr marL="0" indent="0">
              <a:spcAft>
                <a:spcPts val="300"/>
              </a:spcAft>
              <a:buFont typeface="Arial" charset="0"/>
              <a:buNone/>
            </a:pPr>
            <a:r>
              <a:rPr lang="en-US" sz="2400" smtClean="0"/>
              <a:t>Demand </a:t>
            </a:r>
            <a:r>
              <a:rPr lang="en-US" sz="2400" i="1" smtClean="0">
                <a:latin typeface="Symbol" pitchFamily="18" charset="2"/>
              </a:rPr>
              <a:t>m</a:t>
            </a:r>
            <a:r>
              <a:rPr lang="en-US" sz="2400" smtClean="0"/>
              <a:t> = 350,  </a:t>
            </a:r>
            <a:r>
              <a:rPr lang="en-US" sz="2400" i="1" smtClean="0">
                <a:latin typeface="Symbol" pitchFamily="18" charset="2"/>
              </a:rPr>
              <a:t>s</a:t>
            </a:r>
            <a:r>
              <a:rPr lang="en-US" sz="2400" smtClean="0"/>
              <a:t> = 100,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smtClean="0"/>
              <a:t> =</a:t>
            </a:r>
            <a:r>
              <a:rPr lang="en-US" sz="2400" smtClean="0"/>
              <a:t> $100,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i="1" smtClean="0"/>
              <a:t> =</a:t>
            </a:r>
            <a:r>
              <a:rPr lang="en-US" sz="2400" smtClean="0"/>
              <a:t> $250,</a:t>
            </a:r>
          </a:p>
          <a:p>
            <a:pPr marL="0" indent="0">
              <a:spcAft>
                <a:spcPts val="300"/>
              </a:spcAft>
              <a:buFont typeface="Arial" charset="0"/>
              <a:buNone/>
            </a:pPr>
            <a:r>
              <a:rPr lang="en-US" sz="2400" smtClean="0"/>
              <a:t>disposal value = $85,  holding cost = $5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46100" y="2844800"/>
            <a:ext cx="8005763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300"/>
              </a:spcAft>
              <a:tabLst>
                <a:tab pos="3048000" algn="r"/>
                <a:tab pos="3136900" algn="l"/>
              </a:tabLst>
            </a:pPr>
            <a:r>
              <a:rPr lang="fi-FI" sz="2400"/>
              <a:t>	Salvage value	= $85 – $5 = $80 </a:t>
            </a:r>
          </a:p>
          <a:p>
            <a:pPr>
              <a:spcAft>
                <a:spcPts val="300"/>
              </a:spcAft>
              <a:tabLst>
                <a:tab pos="3048000" algn="r"/>
                <a:tab pos="3136900" algn="l"/>
              </a:tabLst>
            </a:pPr>
            <a:r>
              <a:rPr lang="fi-FI" sz="2400"/>
              <a:t>	Cost of understocking	= </a:t>
            </a:r>
            <a:r>
              <a:rPr lang="fi-FI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i-FI" sz="2400" i="1" baseline="-2500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i-FI" sz="2400"/>
              <a:t> = </a:t>
            </a:r>
            <a:r>
              <a:rPr lang="fi-FI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i-FI" sz="2400"/>
              <a:t> – </a:t>
            </a:r>
            <a:r>
              <a:rPr lang="fi-FI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i-FI" sz="2400"/>
              <a:t> = $250 – $100 = $150</a:t>
            </a:r>
          </a:p>
          <a:p>
            <a:pPr>
              <a:spcAft>
                <a:spcPts val="300"/>
              </a:spcAft>
              <a:tabLst>
                <a:tab pos="3048000" algn="r"/>
                <a:tab pos="3136900" algn="l"/>
              </a:tabLst>
            </a:pPr>
            <a:r>
              <a:rPr lang="pl-PL" sz="2400"/>
              <a:t>	Cost of overstocking	= </a:t>
            </a:r>
            <a:r>
              <a:rPr lang="pl-PL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pl-PL" sz="2400" i="1" baseline="-2500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l-PL" sz="2400"/>
              <a:t> = </a:t>
            </a:r>
            <a:r>
              <a:rPr lang="pl-PL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pl-PL" sz="2400"/>
              <a:t> – </a:t>
            </a:r>
            <a:r>
              <a:rPr lang="pl-PL" sz="24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pl-PL" sz="2400"/>
              <a:t> = $100 – $80 = $20</a:t>
            </a:r>
            <a:endParaRPr lang="en-US" sz="2400"/>
          </a:p>
        </p:txBody>
      </p:sp>
      <p:graphicFrame>
        <p:nvGraphicFramePr>
          <p:cNvPr id="5" name="Object 250"/>
          <p:cNvGraphicFramePr>
            <a:graphicFrameLocks noChangeAspect="1"/>
          </p:cNvGraphicFramePr>
          <p:nvPr/>
        </p:nvGraphicFramePr>
        <p:xfrm>
          <a:off x="990600" y="4508500"/>
          <a:ext cx="71628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6" name="Equation" r:id="rId3" imgW="7149600" imgH="877680" progId="Equation.3">
                  <p:embed/>
                </p:oleObj>
              </mc:Choice>
              <mc:Fallback>
                <p:oleObj name="Equation" r:id="rId3" imgW="7149600" imgH="877680" progId="Equation.3">
                  <p:embed/>
                  <p:pic>
                    <p:nvPicPr>
                      <p:cNvPr id="0" name="Picture 2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508500"/>
                        <a:ext cx="71628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51"/>
          <p:cNvGraphicFramePr>
            <a:graphicFrameLocks noChangeAspect="1"/>
          </p:cNvGraphicFramePr>
          <p:nvPr/>
        </p:nvGraphicFramePr>
        <p:xfrm>
          <a:off x="577850" y="5657850"/>
          <a:ext cx="7988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7" name="Equation" r:id="rId5" imgW="7972560" imgH="329040" progId="Equation.3">
                  <p:embed/>
                </p:oleObj>
              </mc:Choice>
              <mc:Fallback>
                <p:oleObj name="Equation" r:id="rId5" imgW="7972560" imgH="329040" progId="Equation.3">
                  <p:embed/>
                  <p:pic>
                    <p:nvPicPr>
                      <p:cNvPr id="0" name="Picture 2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5657850"/>
                        <a:ext cx="79883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the Optimal Service Level for Seasonal Items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55650" y="1831975"/>
            <a:ext cx="7924800" cy="4540250"/>
            <a:chOff x="755650" y="1831975"/>
            <a:chExt cx="7924800" cy="4540250"/>
          </a:xfrm>
        </p:grpSpPr>
        <p:graphicFrame>
          <p:nvGraphicFramePr>
            <p:cNvPr id="32348" name="Object 604"/>
            <p:cNvGraphicFramePr>
              <a:graphicFrameLocks noChangeAspect="1"/>
            </p:cNvGraphicFramePr>
            <p:nvPr/>
          </p:nvGraphicFramePr>
          <p:xfrm>
            <a:off x="755650" y="1831975"/>
            <a:ext cx="7353300" cy="52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63" name="Equation" r:id="rId3" imgW="7341480" imgH="511920" progId="Equation.3">
                    <p:embed/>
                  </p:oleObj>
                </mc:Choice>
                <mc:Fallback>
                  <p:oleObj name="Equation" r:id="rId3" imgW="7341480" imgH="511920" progId="Equation.3">
                    <p:embed/>
                    <p:pic>
                      <p:nvPicPr>
                        <p:cNvPr id="0" name="Picture 60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5650" y="1831975"/>
                          <a:ext cx="7353300" cy="520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349" name="Object 605"/>
            <p:cNvGraphicFramePr>
              <a:graphicFrameLocks noChangeAspect="1"/>
            </p:cNvGraphicFramePr>
            <p:nvPr/>
          </p:nvGraphicFramePr>
          <p:xfrm>
            <a:off x="3327400" y="2422525"/>
            <a:ext cx="5054600" cy="154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64" name="Equation" r:id="rId5" imgW="5046840" imgH="1535760" progId="Equation.3">
                    <p:embed/>
                  </p:oleObj>
                </mc:Choice>
                <mc:Fallback>
                  <p:oleObj name="Equation" r:id="rId5" imgW="5046840" imgH="1535760" progId="Equation.3">
                    <p:embed/>
                    <p:pic>
                      <p:nvPicPr>
                        <p:cNvPr id="0" name="Picture 60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7400" y="2422525"/>
                          <a:ext cx="5054600" cy="1549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2355" name="Group 15"/>
            <p:cNvGrpSpPr>
              <a:grpSpLocks/>
            </p:cNvGrpSpPr>
            <p:nvPr/>
          </p:nvGrpSpPr>
          <p:grpSpPr bwMode="auto">
            <a:xfrm>
              <a:off x="3079750" y="4130675"/>
              <a:ext cx="5600700" cy="2241550"/>
              <a:chOff x="3079750" y="4498975"/>
              <a:chExt cx="5600700" cy="2241550"/>
            </a:xfrm>
          </p:grpSpPr>
          <p:graphicFrame>
            <p:nvGraphicFramePr>
              <p:cNvPr id="32350" name="Object 606"/>
              <p:cNvGraphicFramePr>
                <a:graphicFrameLocks noChangeAspect="1"/>
              </p:cNvGraphicFramePr>
              <p:nvPr/>
            </p:nvGraphicFramePr>
            <p:xfrm>
              <a:off x="3079750" y="4498975"/>
              <a:ext cx="4127500" cy="342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365" name="Equation" r:id="rId7" imgW="4114080" imgH="329040" progId="Equation.3">
                      <p:embed/>
                    </p:oleObj>
                  </mc:Choice>
                  <mc:Fallback>
                    <p:oleObj name="Equation" r:id="rId7" imgW="4114080" imgH="329040" progId="Equation.3">
                      <p:embed/>
                      <p:pic>
                        <p:nvPicPr>
                          <p:cNvPr id="0" name="Picture 60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79750" y="4498975"/>
                            <a:ext cx="4127500" cy="3429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351" name="Object 607"/>
              <p:cNvGraphicFramePr>
                <a:graphicFrameLocks noChangeAspect="1"/>
              </p:cNvGraphicFramePr>
              <p:nvPr/>
            </p:nvGraphicFramePr>
            <p:xfrm>
              <a:off x="3333750" y="4968875"/>
              <a:ext cx="5346700" cy="1384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366" name="Equation" r:id="rId9" imgW="5330160" imgH="1371240" progId="Equation.3">
                      <p:embed/>
                    </p:oleObj>
                  </mc:Choice>
                  <mc:Fallback>
                    <p:oleObj name="Equation" r:id="rId9" imgW="5330160" imgH="1371240" progId="Equation.3">
                      <p:embed/>
                      <p:pic>
                        <p:nvPicPr>
                          <p:cNvPr id="0" name="Picture 60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33750" y="4968875"/>
                            <a:ext cx="5346700" cy="13843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352" name="Object 608"/>
              <p:cNvGraphicFramePr>
                <a:graphicFrameLocks noChangeAspect="1"/>
              </p:cNvGraphicFramePr>
              <p:nvPr/>
            </p:nvGraphicFramePr>
            <p:xfrm>
              <a:off x="3086100" y="6397625"/>
              <a:ext cx="1333500" cy="342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367" name="Equation" r:id="rId11" imgW="1325520" imgH="329040" progId="Equation.3">
                      <p:embed/>
                    </p:oleObj>
                  </mc:Choice>
                  <mc:Fallback>
                    <p:oleObj name="Equation" r:id="rId11" imgW="1325520" imgH="329040" progId="Equation.3">
                      <p:embed/>
                      <p:pic>
                        <p:nvPicPr>
                          <p:cNvPr id="0" name="Picture 60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86100" y="6397625"/>
                            <a:ext cx="1333500" cy="3429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the Optimal Service Level for Seasonal Items</a:t>
            </a:r>
          </a:p>
        </p:txBody>
      </p: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1327150" y="1771650"/>
            <a:ext cx="6496050" cy="2200275"/>
            <a:chOff x="1327151" y="1771650"/>
            <a:chExt cx="6496049" cy="2200480"/>
          </a:xfrm>
        </p:grpSpPr>
        <p:grpSp>
          <p:nvGrpSpPr>
            <p:cNvPr id="33482" name="Group 4"/>
            <p:cNvGrpSpPr>
              <a:grpSpLocks/>
            </p:cNvGrpSpPr>
            <p:nvPr/>
          </p:nvGrpSpPr>
          <p:grpSpPr bwMode="auto">
            <a:xfrm>
              <a:off x="1625601" y="1771650"/>
              <a:ext cx="5899149" cy="901700"/>
              <a:chOff x="1155701" y="2432050"/>
              <a:chExt cx="5899149" cy="901700"/>
            </a:xfrm>
          </p:grpSpPr>
          <p:sp>
            <p:nvSpPr>
              <p:cNvPr id="33485" name="TextBox 2"/>
              <p:cNvSpPr txBox="1">
                <a:spLocks noChangeArrowheads="1"/>
              </p:cNvSpPr>
              <p:nvPr/>
            </p:nvSpPr>
            <p:spPr bwMode="auto">
              <a:xfrm>
                <a:off x="1155701" y="2451100"/>
                <a:ext cx="173990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/>
                  <a:t>Expected overstock</a:t>
                </a:r>
              </a:p>
            </p:txBody>
          </p:sp>
          <p:graphicFrame>
            <p:nvGraphicFramePr>
              <p:cNvPr id="33469" name="Object 701"/>
              <p:cNvGraphicFramePr>
                <a:graphicFrameLocks noChangeAspect="1"/>
              </p:cNvGraphicFramePr>
              <p:nvPr/>
            </p:nvGraphicFramePr>
            <p:xfrm>
              <a:off x="2724150" y="2432050"/>
              <a:ext cx="4330700" cy="901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487" name="Equation" r:id="rId3" imgW="4315320" imgH="886680" progId="Equation.3">
                      <p:embed/>
                    </p:oleObj>
                  </mc:Choice>
                  <mc:Fallback>
                    <p:oleObj name="Equation" r:id="rId3" imgW="4315320" imgH="886680" progId="Equation.3">
                      <p:embed/>
                      <p:pic>
                        <p:nvPicPr>
                          <p:cNvPr id="0" name="Picture 70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24150" y="2432050"/>
                            <a:ext cx="4330700" cy="901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3483" name="Group 5"/>
            <p:cNvGrpSpPr>
              <a:grpSpLocks/>
            </p:cNvGrpSpPr>
            <p:nvPr/>
          </p:nvGrpSpPr>
          <p:grpSpPr bwMode="auto">
            <a:xfrm>
              <a:off x="1327151" y="2760133"/>
              <a:ext cx="6496049" cy="1211997"/>
              <a:chOff x="1104901" y="3606800"/>
              <a:chExt cx="6496049" cy="1211997"/>
            </a:xfrm>
          </p:grpSpPr>
          <p:sp>
            <p:nvSpPr>
              <p:cNvPr id="33484" name="TextBox 17"/>
              <p:cNvSpPr txBox="1">
                <a:spLocks noChangeArrowheads="1"/>
              </p:cNvSpPr>
              <p:nvPr/>
            </p:nvSpPr>
            <p:spPr bwMode="auto">
              <a:xfrm>
                <a:off x="1104901" y="3606800"/>
                <a:ext cx="173990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/>
                  <a:t>Expected overstock</a:t>
                </a:r>
              </a:p>
            </p:txBody>
          </p:sp>
          <p:graphicFrame>
            <p:nvGraphicFramePr>
              <p:cNvPr id="33470" name="Object 702"/>
              <p:cNvGraphicFramePr>
                <a:graphicFrameLocks noChangeAspect="1"/>
              </p:cNvGraphicFramePr>
              <p:nvPr/>
            </p:nvGraphicFramePr>
            <p:xfrm>
              <a:off x="2686050" y="3778250"/>
              <a:ext cx="4914900" cy="520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488" name="Equation" r:id="rId5" imgW="4900320" imgH="511920" progId="Equation.3">
                      <p:embed/>
                    </p:oleObj>
                  </mc:Choice>
                  <mc:Fallback>
                    <p:oleObj name="Equation" r:id="rId5" imgW="4900320" imgH="511920" progId="Equation.3">
                      <p:embed/>
                      <p:pic>
                        <p:nvPicPr>
                          <p:cNvPr id="0" name="Picture 70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86050" y="3778250"/>
                            <a:ext cx="4914900" cy="520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471" name="Object 703"/>
              <p:cNvGraphicFramePr>
                <a:graphicFrameLocks noChangeAspect="1"/>
              </p:cNvGraphicFramePr>
              <p:nvPr/>
            </p:nvGraphicFramePr>
            <p:xfrm>
              <a:off x="2914650" y="4298097"/>
              <a:ext cx="4203700" cy="520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489" name="Equation" r:id="rId7" imgW="4187160" imgH="511920" progId="Equation.3">
                      <p:embed/>
                    </p:oleObj>
                  </mc:Choice>
                  <mc:Fallback>
                    <p:oleObj name="Equation" r:id="rId7" imgW="4187160" imgH="511920" progId="Equation.3">
                      <p:embed/>
                      <p:pic>
                        <p:nvPicPr>
                          <p:cNvPr id="0" name="Picture 70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4650" y="4298097"/>
                            <a:ext cx="4203700" cy="520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939800" y="4211638"/>
            <a:ext cx="7270750" cy="2200275"/>
            <a:chOff x="939801" y="4211313"/>
            <a:chExt cx="7270749" cy="2200600"/>
          </a:xfrm>
        </p:grpSpPr>
        <p:grpSp>
          <p:nvGrpSpPr>
            <p:cNvPr id="33478" name="Group 7"/>
            <p:cNvGrpSpPr>
              <a:grpSpLocks/>
            </p:cNvGrpSpPr>
            <p:nvPr/>
          </p:nvGrpSpPr>
          <p:grpSpPr bwMode="auto">
            <a:xfrm>
              <a:off x="1260476" y="4211313"/>
              <a:ext cx="6629399" cy="927100"/>
              <a:chOff x="1524001" y="4997450"/>
              <a:chExt cx="6629399" cy="927100"/>
            </a:xfrm>
          </p:grpSpPr>
          <p:sp>
            <p:nvSpPr>
              <p:cNvPr id="33481" name="TextBox 21"/>
              <p:cNvSpPr txBox="1">
                <a:spLocks noChangeArrowheads="1"/>
              </p:cNvSpPr>
              <p:nvPr/>
            </p:nvSpPr>
            <p:spPr bwMode="auto">
              <a:xfrm>
                <a:off x="1524001" y="5029200"/>
                <a:ext cx="173990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/>
                  <a:t>Expected understock</a:t>
                </a:r>
              </a:p>
            </p:txBody>
          </p:sp>
          <p:graphicFrame>
            <p:nvGraphicFramePr>
              <p:cNvPr id="33472" name="Object 704"/>
              <p:cNvGraphicFramePr>
                <a:graphicFrameLocks noChangeAspect="1"/>
              </p:cNvGraphicFramePr>
              <p:nvPr/>
            </p:nvGraphicFramePr>
            <p:xfrm>
              <a:off x="3200400" y="4997450"/>
              <a:ext cx="4953000" cy="927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490" name="Equation" r:id="rId9" imgW="4937040" imgH="914040" progId="Equation.3">
                      <p:embed/>
                    </p:oleObj>
                  </mc:Choice>
                  <mc:Fallback>
                    <p:oleObj name="Equation" r:id="rId9" imgW="4937040" imgH="914040" progId="Equation.3">
                      <p:embed/>
                      <p:pic>
                        <p:nvPicPr>
                          <p:cNvPr id="0" name="Picture 70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00400" y="4997450"/>
                            <a:ext cx="4953000" cy="9271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3479" name="Group 10"/>
            <p:cNvGrpSpPr>
              <a:grpSpLocks/>
            </p:cNvGrpSpPr>
            <p:nvPr/>
          </p:nvGrpSpPr>
          <p:grpSpPr bwMode="auto">
            <a:xfrm>
              <a:off x="939801" y="5225197"/>
              <a:ext cx="7270749" cy="1186716"/>
              <a:chOff x="1689101" y="5441097"/>
              <a:chExt cx="7270749" cy="1186716"/>
            </a:xfrm>
          </p:grpSpPr>
          <p:sp>
            <p:nvSpPr>
              <p:cNvPr id="33480" name="TextBox 24"/>
              <p:cNvSpPr txBox="1">
                <a:spLocks noChangeArrowheads="1"/>
              </p:cNvSpPr>
              <p:nvPr/>
            </p:nvSpPr>
            <p:spPr bwMode="auto">
              <a:xfrm>
                <a:off x="1689101" y="5441097"/>
                <a:ext cx="173990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/>
                  <a:t>Expected understock</a:t>
                </a:r>
              </a:p>
            </p:txBody>
          </p:sp>
          <p:graphicFrame>
            <p:nvGraphicFramePr>
              <p:cNvPr id="33473" name="Object 705"/>
              <p:cNvGraphicFramePr>
                <a:graphicFrameLocks noChangeAspect="1"/>
              </p:cNvGraphicFramePr>
              <p:nvPr/>
            </p:nvGraphicFramePr>
            <p:xfrm>
              <a:off x="3409950" y="5561013"/>
              <a:ext cx="5549900" cy="571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491" name="Equation" r:id="rId11" imgW="5540400" imgH="557640" progId="Equation.3">
                      <p:embed/>
                    </p:oleObj>
                  </mc:Choice>
                  <mc:Fallback>
                    <p:oleObj name="Equation" r:id="rId11" imgW="5540400" imgH="557640" progId="Equation.3">
                      <p:embed/>
                      <p:pic>
                        <p:nvPicPr>
                          <p:cNvPr id="0" name="Picture 70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09950" y="5561013"/>
                            <a:ext cx="5549900" cy="5715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474" name="Object 706"/>
              <p:cNvGraphicFramePr>
                <a:graphicFrameLocks noChangeAspect="1"/>
              </p:cNvGraphicFramePr>
              <p:nvPr/>
            </p:nvGraphicFramePr>
            <p:xfrm>
              <a:off x="3638550" y="6107113"/>
              <a:ext cx="4203700" cy="520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492" name="Equation" r:id="rId13" imgW="4187160" imgH="511920" progId="Equation.3">
                      <p:embed/>
                    </p:oleObj>
                  </mc:Choice>
                  <mc:Fallback>
                    <p:oleObj name="Equation" r:id="rId13" imgW="4187160" imgH="511920" progId="Equation.3">
                      <p:embed/>
                      <p:pic>
                        <p:nvPicPr>
                          <p:cNvPr id="0" name="Picture 70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38550" y="6107113"/>
                            <a:ext cx="4203700" cy="520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Expected Overstock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 err="1"/>
              <a:t>Understock</a:t>
            </a:r>
            <a:endParaRPr lang="en-US" dirty="0"/>
          </a:p>
        </p:txBody>
      </p:sp>
      <p:sp>
        <p:nvSpPr>
          <p:cNvPr id="34702" name="Content Placeholder 2"/>
          <p:cNvSpPr>
            <a:spLocks noGrp="1"/>
          </p:cNvSpPr>
          <p:nvPr>
            <p:ph idx="1"/>
          </p:nvPr>
        </p:nvSpPr>
        <p:spPr>
          <a:xfrm>
            <a:off x="2628900" y="1579563"/>
            <a:ext cx="3898900" cy="5334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400" smtClean="0"/>
              <a:t> = 350,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400" smtClean="0"/>
              <a:t> = 100, 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smtClean="0"/>
              <a:t> = 450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615950" y="1947863"/>
            <a:ext cx="7962900" cy="2366962"/>
            <a:chOff x="501651" y="2468033"/>
            <a:chExt cx="7962899" cy="2367492"/>
          </a:xfrm>
        </p:grpSpPr>
        <p:grpSp>
          <p:nvGrpSpPr>
            <p:cNvPr id="34708" name="Group 14"/>
            <p:cNvGrpSpPr>
              <a:grpSpLocks/>
            </p:cNvGrpSpPr>
            <p:nvPr/>
          </p:nvGrpSpPr>
          <p:grpSpPr bwMode="auto">
            <a:xfrm>
              <a:off x="501651" y="2468033"/>
              <a:ext cx="6496049" cy="1211997"/>
              <a:chOff x="1327151" y="2277533"/>
              <a:chExt cx="6496049" cy="1211997"/>
            </a:xfrm>
          </p:grpSpPr>
          <p:sp>
            <p:nvSpPr>
              <p:cNvPr id="34710" name="TextBox 6"/>
              <p:cNvSpPr txBox="1">
                <a:spLocks noChangeArrowheads="1"/>
              </p:cNvSpPr>
              <p:nvPr/>
            </p:nvSpPr>
            <p:spPr bwMode="auto">
              <a:xfrm>
                <a:off x="1327151" y="2277533"/>
                <a:ext cx="173990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/>
                  <a:t>Expected overstock</a:t>
                </a:r>
              </a:p>
            </p:txBody>
          </p:sp>
          <p:graphicFrame>
            <p:nvGraphicFramePr>
              <p:cNvPr id="34693" name="Object 901"/>
              <p:cNvGraphicFramePr>
                <a:graphicFrameLocks noChangeAspect="1"/>
              </p:cNvGraphicFramePr>
              <p:nvPr/>
            </p:nvGraphicFramePr>
            <p:xfrm>
              <a:off x="2908300" y="2448983"/>
              <a:ext cx="4914900" cy="520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17" name="Equation" r:id="rId3" imgW="4900320" imgH="511920" progId="Equation.3">
                      <p:embed/>
                    </p:oleObj>
                  </mc:Choice>
                  <mc:Fallback>
                    <p:oleObj name="Equation" r:id="rId3" imgW="4900320" imgH="511920" progId="Equation.3">
                      <p:embed/>
                      <p:pic>
                        <p:nvPicPr>
                          <p:cNvPr id="0" name="Picture 90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08300" y="2448983"/>
                            <a:ext cx="4914900" cy="520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4694" name="Object 902"/>
              <p:cNvGraphicFramePr>
                <a:graphicFrameLocks noChangeAspect="1"/>
              </p:cNvGraphicFramePr>
              <p:nvPr/>
            </p:nvGraphicFramePr>
            <p:xfrm>
              <a:off x="3136900" y="2968830"/>
              <a:ext cx="4203700" cy="520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18" name="Equation" r:id="rId5" imgW="4187160" imgH="511920" progId="Equation.3">
                      <p:embed/>
                    </p:oleObj>
                  </mc:Choice>
                  <mc:Fallback>
                    <p:oleObj name="Equation" r:id="rId5" imgW="4187160" imgH="511920" progId="Equation.3">
                      <p:embed/>
                      <p:pic>
                        <p:nvPicPr>
                          <p:cNvPr id="0" name="Picture 90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36900" y="2968830"/>
                            <a:ext cx="4203700" cy="520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4709" name="Group 13"/>
            <p:cNvGrpSpPr>
              <a:grpSpLocks/>
            </p:cNvGrpSpPr>
            <p:nvPr/>
          </p:nvGrpSpPr>
          <p:grpSpPr bwMode="auto">
            <a:xfrm>
              <a:off x="2076450" y="3808413"/>
              <a:ext cx="6388100" cy="1027112"/>
              <a:chOff x="2076450" y="3808413"/>
              <a:chExt cx="6388100" cy="1027112"/>
            </a:xfrm>
          </p:grpSpPr>
          <p:graphicFrame>
            <p:nvGraphicFramePr>
              <p:cNvPr id="34695" name="Object 903"/>
              <p:cNvGraphicFramePr>
                <a:graphicFrameLocks noChangeAspect="1"/>
              </p:cNvGraphicFramePr>
              <p:nvPr/>
            </p:nvGraphicFramePr>
            <p:xfrm>
              <a:off x="2076450" y="3808413"/>
              <a:ext cx="6375400" cy="520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19" name="Equation" r:id="rId7" imgW="6363360" imgH="511920" progId="Equation.3">
                      <p:embed/>
                    </p:oleObj>
                  </mc:Choice>
                  <mc:Fallback>
                    <p:oleObj name="Equation" r:id="rId7" imgW="6363360" imgH="511920" progId="Equation.3">
                      <p:embed/>
                      <p:pic>
                        <p:nvPicPr>
                          <p:cNvPr id="0" name="Picture 90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76450" y="3808413"/>
                            <a:ext cx="6375400" cy="520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4696" name="Object 904"/>
              <p:cNvGraphicFramePr>
                <a:graphicFrameLocks noChangeAspect="1"/>
              </p:cNvGraphicFramePr>
              <p:nvPr/>
            </p:nvGraphicFramePr>
            <p:xfrm>
              <a:off x="2317750" y="4314825"/>
              <a:ext cx="6146800" cy="520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20" name="Equation" r:id="rId9" imgW="6134760" imgH="511920" progId="Equation.3">
                      <p:embed/>
                    </p:oleObj>
                  </mc:Choice>
                  <mc:Fallback>
                    <p:oleObj name="Equation" r:id="rId9" imgW="6134760" imgH="511920" progId="Equation.3">
                      <p:embed/>
                      <p:pic>
                        <p:nvPicPr>
                          <p:cNvPr id="0" name="Picture 90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17750" y="4314825"/>
                            <a:ext cx="6146800" cy="520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41300" y="4271963"/>
            <a:ext cx="8629650" cy="2292350"/>
            <a:chOff x="330201" y="4247297"/>
            <a:chExt cx="8629649" cy="2291616"/>
          </a:xfrm>
        </p:grpSpPr>
        <p:sp>
          <p:nvSpPr>
            <p:cNvPr id="34705" name="TextBox 19"/>
            <p:cNvSpPr txBox="1">
              <a:spLocks noChangeArrowheads="1"/>
            </p:cNvSpPr>
            <p:nvPr/>
          </p:nvSpPr>
          <p:spPr bwMode="auto">
            <a:xfrm>
              <a:off x="330201" y="4247297"/>
              <a:ext cx="17399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Expected understock</a:t>
              </a:r>
            </a:p>
          </p:txBody>
        </p:sp>
        <p:grpSp>
          <p:nvGrpSpPr>
            <p:cNvPr id="34706" name="Group 3"/>
            <p:cNvGrpSpPr>
              <a:grpSpLocks/>
            </p:cNvGrpSpPr>
            <p:nvPr/>
          </p:nvGrpSpPr>
          <p:grpSpPr bwMode="auto">
            <a:xfrm>
              <a:off x="1962150" y="4379913"/>
              <a:ext cx="5549900" cy="1104900"/>
              <a:chOff x="1962150" y="4379913"/>
              <a:chExt cx="5549900" cy="1104900"/>
            </a:xfrm>
          </p:grpSpPr>
          <p:graphicFrame>
            <p:nvGraphicFramePr>
              <p:cNvPr id="34697" name="Object 905"/>
              <p:cNvGraphicFramePr>
                <a:graphicFrameLocks noChangeAspect="1"/>
              </p:cNvGraphicFramePr>
              <p:nvPr/>
            </p:nvGraphicFramePr>
            <p:xfrm>
              <a:off x="1962150" y="4379913"/>
              <a:ext cx="5549900" cy="571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21" name="Equation" r:id="rId11" imgW="5540400" imgH="557640" progId="Equation.3">
                      <p:embed/>
                    </p:oleObj>
                  </mc:Choice>
                  <mc:Fallback>
                    <p:oleObj name="Equation" r:id="rId11" imgW="5540400" imgH="557640" progId="Equation.3">
                      <p:embed/>
                      <p:pic>
                        <p:nvPicPr>
                          <p:cNvPr id="0" name="Picture 90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62150" y="4379913"/>
                            <a:ext cx="5549900" cy="5715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4698" name="Object 906"/>
              <p:cNvGraphicFramePr>
                <a:graphicFrameLocks noChangeAspect="1"/>
              </p:cNvGraphicFramePr>
              <p:nvPr/>
            </p:nvGraphicFramePr>
            <p:xfrm>
              <a:off x="2190750" y="4964113"/>
              <a:ext cx="4203700" cy="520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22" name="Equation" r:id="rId13" imgW="4187160" imgH="511920" progId="Equation.3">
                      <p:embed/>
                    </p:oleObj>
                  </mc:Choice>
                  <mc:Fallback>
                    <p:oleObj name="Equation" r:id="rId13" imgW="4187160" imgH="511920" progId="Equation.3">
                      <p:embed/>
                      <p:pic>
                        <p:nvPicPr>
                          <p:cNvPr id="0" name="Picture 90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90750" y="4964113"/>
                            <a:ext cx="4203700" cy="520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4707" name="Group 26"/>
            <p:cNvGrpSpPr>
              <a:grpSpLocks/>
            </p:cNvGrpSpPr>
            <p:nvPr/>
          </p:nvGrpSpPr>
          <p:grpSpPr bwMode="auto">
            <a:xfrm>
              <a:off x="1962150" y="5440363"/>
              <a:ext cx="6997700" cy="1098550"/>
              <a:chOff x="1943100" y="5402263"/>
              <a:chExt cx="6997700" cy="1098550"/>
            </a:xfrm>
          </p:grpSpPr>
          <p:graphicFrame>
            <p:nvGraphicFramePr>
              <p:cNvPr id="34699" name="Object 907"/>
              <p:cNvGraphicFramePr>
                <a:graphicFrameLocks noChangeAspect="1"/>
              </p:cNvGraphicFramePr>
              <p:nvPr/>
            </p:nvGraphicFramePr>
            <p:xfrm>
              <a:off x="1943100" y="5402263"/>
              <a:ext cx="6997700" cy="571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23" name="Equation" r:id="rId15" imgW="6985080" imgH="557640" progId="Equation.3">
                      <p:embed/>
                    </p:oleObj>
                  </mc:Choice>
                  <mc:Fallback>
                    <p:oleObj name="Equation" r:id="rId15" imgW="6985080" imgH="557640" progId="Equation.3">
                      <p:embed/>
                      <p:pic>
                        <p:nvPicPr>
                          <p:cNvPr id="0" name="Picture 90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43100" y="5402263"/>
                            <a:ext cx="6997700" cy="5715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4700" name="Object 908"/>
              <p:cNvGraphicFramePr>
                <a:graphicFrameLocks noChangeAspect="1"/>
              </p:cNvGraphicFramePr>
              <p:nvPr/>
            </p:nvGraphicFramePr>
            <p:xfrm>
              <a:off x="2178050" y="5980113"/>
              <a:ext cx="5829300" cy="520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24" name="Equation" r:id="rId17" imgW="5814720" imgH="511920" progId="Equation.3">
                      <p:embed/>
                    </p:oleObj>
                  </mc:Choice>
                  <mc:Fallback>
                    <p:oleObj name="Equation" r:id="rId17" imgW="5814720" imgH="511920" progId="Equation.3">
                      <p:embed/>
                      <p:pic>
                        <p:nvPicPr>
                          <p:cNvPr id="0" name="Picture 90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78050" y="5980113"/>
                            <a:ext cx="5829300" cy="520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One-Time Orders in </a:t>
            </a:r>
            <a:r>
              <a:rPr lang="en-US" dirty="0"/>
              <a:t>t</a:t>
            </a:r>
            <a:r>
              <a:rPr lang="en-US" dirty="0" smtClean="0"/>
              <a:t>he Presence </a:t>
            </a:r>
            <a:br>
              <a:rPr lang="en-US" dirty="0" smtClean="0"/>
            </a:br>
            <a:r>
              <a:rPr lang="en-US" dirty="0" smtClean="0"/>
              <a:t>of Quantity Discounts</a:t>
            </a:r>
            <a:endParaRPr lang="en-US" dirty="0"/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38700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400" smtClean="0"/>
              <a:t>Using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i="1" smtClean="0"/>
              <a:t> =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smtClean="0"/>
              <a:t> –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smtClean="0"/>
              <a:t> </a:t>
            </a:r>
            <a:r>
              <a:rPr lang="en-US" sz="2400" smtClean="0"/>
              <a:t>and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i="1" smtClean="0"/>
              <a:t> =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i="1" smtClean="0"/>
              <a:t> –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smtClean="0"/>
              <a:t>, evaluate the optimal cycle service level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 baseline="30000" smtClean="0"/>
              <a:t>*</a:t>
            </a:r>
            <a:r>
              <a:rPr lang="en-US" sz="2400" smtClean="0"/>
              <a:t> and order size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baseline="30000" smtClean="0"/>
              <a:t>*</a:t>
            </a:r>
            <a:r>
              <a:rPr lang="en-US" sz="2400" smtClean="0"/>
              <a:t> without a discount </a:t>
            </a:r>
          </a:p>
          <a:p>
            <a:pPr marL="914400" lvl="1" indent="-381000">
              <a:buSzPct val="150000"/>
              <a:buFont typeface="Arial" charset="0"/>
              <a:buChar char="•"/>
            </a:pPr>
            <a:r>
              <a:rPr lang="en-US" sz="2000" smtClean="0"/>
              <a:t>Evaluate the expected profit from ordering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30000" smtClean="0"/>
              <a:t>*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400" smtClean="0"/>
              <a:t>Using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i="1" smtClean="0"/>
              <a:t> =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smtClean="0"/>
              <a:t> –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smtClean="0"/>
              <a:t> </a:t>
            </a:r>
            <a:r>
              <a:rPr lang="en-US" sz="2400" smtClean="0"/>
              <a:t>and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i="1" smtClean="0"/>
              <a:t> =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i="1" smtClean="0"/>
              <a:t> –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, evaluate the optimal cycle service level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 baseline="30000" smtClean="0"/>
              <a:t>*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 and order size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baseline="30000" smtClean="0"/>
              <a:t>*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aseline="-25000" smtClean="0"/>
              <a:t> </a:t>
            </a:r>
            <a:r>
              <a:rPr lang="en-US" sz="2400" smtClean="0"/>
              <a:t>with a discount</a:t>
            </a:r>
          </a:p>
          <a:p>
            <a:pPr marL="914400" lvl="1" indent="-381000">
              <a:buSzPct val="150000"/>
              <a:buFont typeface="Arial" charset="0"/>
              <a:buChar char="•"/>
            </a:pPr>
            <a:r>
              <a:rPr lang="en-US" sz="2000" smtClean="0"/>
              <a:t>If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30000" smtClean="0"/>
              <a:t>*</a:t>
            </a:r>
            <a:r>
              <a:rPr lang="en-US" sz="20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smtClean="0"/>
              <a:t> ≥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smtClean="0"/>
              <a:t>, evaluate the expected profit from ordering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30000" smtClean="0"/>
              <a:t>*</a:t>
            </a:r>
            <a:r>
              <a:rPr lang="en-US" sz="20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</a:p>
          <a:p>
            <a:pPr marL="914400" lvl="1" indent="-381000">
              <a:buSzPct val="150000"/>
              <a:buFont typeface="Arial" charset="0"/>
              <a:buChar char="•"/>
            </a:pPr>
            <a:r>
              <a:rPr lang="en-US" sz="2000" smtClean="0"/>
              <a:t>If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30000" smtClean="0"/>
              <a:t>*</a:t>
            </a:r>
            <a:r>
              <a:rPr lang="en-US" sz="20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smtClean="0"/>
              <a:t> &lt;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smtClean="0"/>
              <a:t>, evaluate the expected profit from ordering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i="1" smtClean="0"/>
              <a:t> </a:t>
            </a:r>
            <a:r>
              <a:rPr lang="en-US" sz="2000" smtClean="0"/>
              <a:t>units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400" smtClean="0"/>
              <a:t>Order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baseline="30000" smtClean="0"/>
              <a:t>*</a:t>
            </a:r>
            <a:r>
              <a:rPr lang="en-US" sz="2400" smtClean="0"/>
              <a:t> units if the profit in step 1 is higher</a:t>
            </a:r>
          </a:p>
          <a:p>
            <a:pPr marL="914400" lvl="1" indent="-381000">
              <a:buSzPct val="150000"/>
              <a:buFont typeface="Arial" charset="0"/>
              <a:buChar char="•"/>
            </a:pPr>
            <a:r>
              <a:rPr lang="en-US" sz="2000" smtClean="0"/>
              <a:t>If the profit in step 2 is higher, order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30000" smtClean="0"/>
              <a:t>*</a:t>
            </a:r>
            <a:r>
              <a:rPr lang="en-US" sz="20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smtClean="0"/>
              <a:t> units if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30000" smtClean="0"/>
              <a:t>*</a:t>
            </a:r>
            <a:r>
              <a:rPr lang="en-US" sz="20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smtClean="0"/>
              <a:t> ≥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smtClean="0"/>
              <a:t> or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i="1" smtClean="0"/>
              <a:t> </a:t>
            </a:r>
            <a:r>
              <a:rPr lang="en-US" sz="2000" smtClean="0"/>
              <a:t>units if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30000" smtClean="0"/>
              <a:t>*</a:t>
            </a:r>
            <a:r>
              <a:rPr lang="en-US" sz="2000" i="1" baseline="-2500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smtClean="0"/>
              <a:t> &lt;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Service Level with Quantity Discounts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9900"/>
            <a:ext cx="8229600" cy="15113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 dirty="0" smtClean="0"/>
              <a:t>Step 1, </a:t>
            </a:r>
            <a:r>
              <a:rPr lang="en-US" sz="2400" i="1" dirty="0" smtClean="0">
                <a:latin typeface="Times New Roman"/>
                <a:cs typeface="Times New Roman"/>
              </a:rPr>
              <a:t>c</a:t>
            </a:r>
            <a:r>
              <a:rPr lang="en-US" sz="2400" dirty="0" smtClean="0"/>
              <a:t> = $50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136900" algn="r"/>
                <a:tab pos="3314700" algn="l"/>
              </a:tabLst>
              <a:defRPr/>
            </a:pPr>
            <a:r>
              <a:rPr lang="pl-PL" sz="2400" dirty="0" smtClean="0"/>
              <a:t>	</a:t>
            </a:r>
            <a:r>
              <a:rPr lang="pl-PL" sz="2400" dirty="0" err="1" smtClean="0"/>
              <a:t>Cost</a:t>
            </a:r>
            <a:r>
              <a:rPr lang="pl-PL" sz="2400" dirty="0" smtClean="0"/>
              <a:t> of </a:t>
            </a:r>
            <a:r>
              <a:rPr lang="pl-PL" sz="2400" dirty="0" err="1" smtClean="0"/>
              <a:t>understocking</a:t>
            </a:r>
            <a:r>
              <a:rPr lang="pl-PL" sz="2400" dirty="0"/>
              <a:t>	</a:t>
            </a:r>
            <a:r>
              <a:rPr lang="pl-PL" sz="2400" dirty="0" smtClean="0"/>
              <a:t>= </a:t>
            </a:r>
            <a:r>
              <a:rPr lang="pl-PL" sz="2400" i="1" dirty="0">
                <a:latin typeface="Times New Roman"/>
                <a:cs typeface="Times New Roman"/>
              </a:rPr>
              <a:t>C</a:t>
            </a:r>
            <a:r>
              <a:rPr lang="pl-PL" sz="2400" i="1" baseline="-25000" dirty="0">
                <a:latin typeface="Times New Roman"/>
                <a:cs typeface="Times New Roman"/>
              </a:rPr>
              <a:t>u</a:t>
            </a:r>
            <a:r>
              <a:rPr lang="pl-PL" sz="2400" dirty="0"/>
              <a:t> = </a:t>
            </a:r>
            <a:r>
              <a:rPr lang="pl-PL" sz="2400" i="1" dirty="0">
                <a:latin typeface="Times New Roman"/>
                <a:cs typeface="Times New Roman"/>
              </a:rPr>
              <a:t>p</a:t>
            </a:r>
            <a:r>
              <a:rPr lang="pl-PL" sz="2400" dirty="0"/>
              <a:t> </a:t>
            </a:r>
            <a:r>
              <a:rPr lang="pl-PL" sz="2400" dirty="0" smtClean="0"/>
              <a:t>– </a:t>
            </a:r>
            <a:r>
              <a:rPr lang="pl-PL" sz="2400" i="1" dirty="0">
                <a:latin typeface="Times New Roman"/>
                <a:cs typeface="Times New Roman"/>
              </a:rPr>
              <a:t>c</a:t>
            </a:r>
            <a:r>
              <a:rPr lang="pl-PL" sz="2400" dirty="0"/>
              <a:t> = $200 </a:t>
            </a:r>
            <a:r>
              <a:rPr lang="pl-PL" sz="2400" dirty="0" smtClean="0"/>
              <a:t>– </a:t>
            </a:r>
            <a:r>
              <a:rPr lang="pl-PL" sz="2400" dirty="0"/>
              <a:t>$50 = $150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136900" algn="r"/>
                <a:tab pos="3314700" algn="l"/>
              </a:tabLst>
              <a:defRPr/>
            </a:pPr>
            <a:r>
              <a:rPr lang="en-US" sz="2400" dirty="0" smtClean="0"/>
              <a:t>	Cost </a:t>
            </a:r>
            <a:r>
              <a:rPr lang="en-US" sz="2400" dirty="0"/>
              <a:t>of </a:t>
            </a:r>
            <a:r>
              <a:rPr lang="en-US" sz="2400" dirty="0" smtClean="0"/>
              <a:t>overstocking	= </a:t>
            </a:r>
            <a:r>
              <a:rPr lang="en-US" sz="2400" i="1" dirty="0">
                <a:latin typeface="Times New Roman"/>
                <a:cs typeface="Times New Roman"/>
              </a:rPr>
              <a:t>C</a:t>
            </a:r>
            <a:r>
              <a:rPr lang="en-US" sz="2400" i="1" baseline="-25000" dirty="0">
                <a:latin typeface="Times New Roman"/>
                <a:cs typeface="Times New Roman"/>
              </a:rPr>
              <a:t>o</a:t>
            </a:r>
            <a:r>
              <a:rPr lang="en-US" sz="2400" dirty="0"/>
              <a:t> = </a:t>
            </a:r>
            <a:r>
              <a:rPr lang="en-US" sz="2400" i="1" dirty="0">
                <a:latin typeface="Times New Roman"/>
                <a:cs typeface="Times New Roman"/>
              </a:rPr>
              <a:t>c</a:t>
            </a:r>
            <a:r>
              <a:rPr lang="en-US" sz="2400" dirty="0"/>
              <a:t> </a:t>
            </a:r>
            <a:r>
              <a:rPr lang="en-US" sz="2400" dirty="0" smtClean="0"/>
              <a:t>– </a:t>
            </a:r>
            <a:r>
              <a:rPr lang="en-US" sz="2400" i="1" dirty="0">
                <a:latin typeface="Times New Roman"/>
                <a:cs typeface="Times New Roman"/>
              </a:rPr>
              <a:t>s</a:t>
            </a:r>
            <a:r>
              <a:rPr lang="en-US" sz="2400" dirty="0"/>
              <a:t> = $50 </a:t>
            </a:r>
            <a:r>
              <a:rPr lang="en-US" sz="2400" dirty="0" smtClean="0"/>
              <a:t>– </a:t>
            </a:r>
            <a:r>
              <a:rPr lang="en-US" sz="2400" dirty="0"/>
              <a:t>$0 = $50</a:t>
            </a:r>
          </a:p>
        </p:txBody>
      </p:sp>
      <p:graphicFrame>
        <p:nvGraphicFramePr>
          <p:cNvPr id="4" name="Object 217"/>
          <p:cNvGraphicFramePr>
            <a:graphicFrameLocks noChangeAspect="1"/>
          </p:cNvGraphicFramePr>
          <p:nvPr/>
        </p:nvGraphicFramePr>
        <p:xfrm>
          <a:off x="990600" y="3414713"/>
          <a:ext cx="71628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3" name="Equation" r:id="rId3" imgW="7149600" imgH="877680" progId="Equation.3">
                  <p:embed/>
                </p:oleObj>
              </mc:Choice>
              <mc:Fallback>
                <p:oleObj name="Equation" r:id="rId3" imgW="7149600" imgH="877680" progId="Equation.3">
                  <p:embed/>
                  <p:pic>
                    <p:nvPicPr>
                      <p:cNvPr id="0" name="Picture 2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414713"/>
                        <a:ext cx="71628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18"/>
          <p:cNvGraphicFramePr>
            <a:graphicFrameLocks noChangeAspect="1"/>
          </p:cNvGraphicFramePr>
          <p:nvPr/>
        </p:nvGraphicFramePr>
        <p:xfrm>
          <a:off x="673100" y="4645025"/>
          <a:ext cx="77978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4" name="Equation" r:id="rId5" imgW="7789680" imgH="329040" progId="Equation.3">
                  <p:embed/>
                </p:oleObj>
              </mc:Choice>
              <mc:Fallback>
                <p:oleObj name="Equation" r:id="rId5" imgW="7789680" imgH="329040" progId="Equation.3">
                  <p:embed/>
                  <p:pic>
                    <p:nvPicPr>
                      <p:cNvPr id="0" name="Picture 2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100" y="4645025"/>
                        <a:ext cx="77978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33500" y="5392738"/>
            <a:ext cx="6951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Expected profit from ordering 177 units = $19,958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Service Level with Quantity Discounts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9900"/>
            <a:ext cx="8229600" cy="15113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400" dirty="0" smtClean="0"/>
              <a:t>Step 2, </a:t>
            </a:r>
            <a:r>
              <a:rPr lang="en-US" sz="2400" i="1" dirty="0" smtClean="0">
                <a:latin typeface="Times New Roman"/>
                <a:cs typeface="Times New Roman"/>
              </a:rPr>
              <a:t>c</a:t>
            </a:r>
            <a:r>
              <a:rPr lang="en-US" sz="2400" dirty="0" smtClean="0"/>
              <a:t> = $45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136900" algn="r"/>
                <a:tab pos="3314700" algn="l"/>
              </a:tabLst>
              <a:defRPr/>
            </a:pPr>
            <a:r>
              <a:rPr lang="pl-PL" sz="2400" dirty="0" smtClean="0"/>
              <a:t>	</a:t>
            </a:r>
            <a:r>
              <a:rPr lang="pl-PL" sz="2400" dirty="0" err="1" smtClean="0"/>
              <a:t>Cost</a:t>
            </a:r>
            <a:r>
              <a:rPr lang="pl-PL" sz="2400" dirty="0" smtClean="0"/>
              <a:t> of </a:t>
            </a:r>
            <a:r>
              <a:rPr lang="pl-PL" sz="2400" dirty="0" err="1" smtClean="0"/>
              <a:t>understocking</a:t>
            </a:r>
            <a:r>
              <a:rPr lang="pl-PL" sz="2400" dirty="0"/>
              <a:t>	</a:t>
            </a:r>
            <a:r>
              <a:rPr lang="pl-PL" sz="2400" dirty="0" smtClean="0"/>
              <a:t>= </a:t>
            </a:r>
            <a:r>
              <a:rPr lang="pl-PL" sz="2400" i="1" dirty="0">
                <a:latin typeface="Times New Roman"/>
                <a:cs typeface="Times New Roman"/>
              </a:rPr>
              <a:t>C</a:t>
            </a:r>
            <a:r>
              <a:rPr lang="pl-PL" sz="2400" i="1" baseline="-25000" dirty="0">
                <a:latin typeface="Times New Roman"/>
                <a:cs typeface="Times New Roman"/>
              </a:rPr>
              <a:t>u</a:t>
            </a:r>
            <a:r>
              <a:rPr lang="pl-PL" sz="2400" dirty="0"/>
              <a:t> = </a:t>
            </a:r>
            <a:r>
              <a:rPr lang="pl-PL" sz="2400" i="1" dirty="0">
                <a:latin typeface="Times New Roman"/>
                <a:cs typeface="Times New Roman"/>
              </a:rPr>
              <a:t>p</a:t>
            </a:r>
            <a:r>
              <a:rPr lang="pl-PL" sz="2400" dirty="0"/>
              <a:t> </a:t>
            </a:r>
            <a:r>
              <a:rPr lang="pl-PL" sz="2400" dirty="0" smtClean="0"/>
              <a:t>– </a:t>
            </a:r>
            <a:r>
              <a:rPr lang="pl-PL" sz="2400" i="1" dirty="0">
                <a:latin typeface="Times New Roman"/>
                <a:cs typeface="Times New Roman"/>
              </a:rPr>
              <a:t>c</a:t>
            </a:r>
            <a:r>
              <a:rPr lang="pl-PL" sz="2400" dirty="0"/>
              <a:t> = $200 </a:t>
            </a:r>
            <a:r>
              <a:rPr lang="pl-PL" sz="2400" dirty="0" smtClean="0"/>
              <a:t>– $45 </a:t>
            </a:r>
            <a:r>
              <a:rPr lang="pl-PL" sz="2400" dirty="0"/>
              <a:t>= $</a:t>
            </a:r>
            <a:r>
              <a:rPr lang="pl-PL" sz="2400" dirty="0" smtClean="0"/>
              <a:t>155</a:t>
            </a:r>
            <a:endParaRPr lang="pl-PL" sz="2400" dirty="0"/>
          </a:p>
          <a:p>
            <a:pPr marL="0" indent="0" fontAlgn="auto">
              <a:spcBef>
                <a:spcPts val="0"/>
              </a:spcBef>
              <a:buFont typeface="Arial"/>
              <a:buNone/>
              <a:tabLst>
                <a:tab pos="3136900" algn="r"/>
                <a:tab pos="3314700" algn="l"/>
              </a:tabLst>
              <a:defRPr/>
            </a:pPr>
            <a:r>
              <a:rPr lang="en-US" sz="2400" dirty="0" smtClean="0"/>
              <a:t>	Cost </a:t>
            </a:r>
            <a:r>
              <a:rPr lang="en-US" sz="2400" dirty="0"/>
              <a:t>of </a:t>
            </a:r>
            <a:r>
              <a:rPr lang="en-US" sz="2400" dirty="0" smtClean="0"/>
              <a:t>overstocking	= </a:t>
            </a:r>
            <a:r>
              <a:rPr lang="en-US" sz="2400" i="1" dirty="0">
                <a:latin typeface="Times New Roman"/>
                <a:cs typeface="Times New Roman"/>
              </a:rPr>
              <a:t>C</a:t>
            </a:r>
            <a:r>
              <a:rPr lang="en-US" sz="2400" i="1" baseline="-25000" dirty="0">
                <a:latin typeface="Times New Roman"/>
                <a:cs typeface="Times New Roman"/>
              </a:rPr>
              <a:t>o</a:t>
            </a:r>
            <a:r>
              <a:rPr lang="en-US" sz="2400" dirty="0"/>
              <a:t> = </a:t>
            </a:r>
            <a:r>
              <a:rPr lang="en-US" sz="2400" i="1" dirty="0">
                <a:latin typeface="Times New Roman"/>
                <a:cs typeface="Times New Roman"/>
              </a:rPr>
              <a:t>c</a:t>
            </a:r>
            <a:r>
              <a:rPr lang="en-US" sz="2400" dirty="0"/>
              <a:t> </a:t>
            </a:r>
            <a:r>
              <a:rPr lang="en-US" sz="2400" dirty="0" smtClean="0"/>
              <a:t>– </a:t>
            </a:r>
            <a:r>
              <a:rPr lang="en-US" sz="2400" i="1" dirty="0">
                <a:latin typeface="Times New Roman"/>
                <a:cs typeface="Times New Roman"/>
              </a:rPr>
              <a:t>s</a:t>
            </a:r>
            <a:r>
              <a:rPr lang="en-US" sz="2400" dirty="0"/>
              <a:t> = </a:t>
            </a:r>
            <a:r>
              <a:rPr lang="en-US" sz="2400" dirty="0" smtClean="0"/>
              <a:t>$45 – </a:t>
            </a:r>
            <a:r>
              <a:rPr lang="en-US" sz="2400" dirty="0"/>
              <a:t>$0 = </a:t>
            </a:r>
            <a:r>
              <a:rPr lang="en-US" sz="2400" dirty="0" smtClean="0"/>
              <a:t>$45</a:t>
            </a:r>
            <a:endParaRPr lang="en-US" sz="2400" dirty="0"/>
          </a:p>
        </p:txBody>
      </p:sp>
      <p:graphicFrame>
        <p:nvGraphicFramePr>
          <p:cNvPr id="4" name="Object 212"/>
          <p:cNvGraphicFramePr>
            <a:graphicFrameLocks noChangeAspect="1"/>
          </p:cNvGraphicFramePr>
          <p:nvPr/>
        </p:nvGraphicFramePr>
        <p:xfrm>
          <a:off x="901700" y="3414713"/>
          <a:ext cx="73406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2" name="Equation" r:id="rId3" imgW="7332480" imgH="877680" progId="Equation.3">
                  <p:embed/>
                </p:oleObj>
              </mc:Choice>
              <mc:Fallback>
                <p:oleObj name="Equation" r:id="rId3" imgW="7332480" imgH="877680" progId="Equation.3">
                  <p:embed/>
                  <p:pic>
                    <p:nvPicPr>
                      <p:cNvPr id="0" name="Picture 2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700" y="3414713"/>
                        <a:ext cx="73406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13"/>
          <p:cNvGraphicFramePr>
            <a:graphicFrameLocks noChangeAspect="1"/>
          </p:cNvGraphicFramePr>
          <p:nvPr/>
        </p:nvGraphicFramePr>
        <p:xfrm>
          <a:off x="590550" y="4645025"/>
          <a:ext cx="7962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3" name="Equation" r:id="rId5" imgW="7954200" imgH="329040" progId="Equation.3">
                  <p:embed/>
                </p:oleObj>
              </mc:Choice>
              <mc:Fallback>
                <p:oleObj name="Equation" r:id="rId5" imgW="7954200" imgH="329040" progId="Equation.3">
                  <p:embed/>
                  <p:pic>
                    <p:nvPicPr>
                      <p:cNvPr id="0" name="Picture 2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" y="4645025"/>
                        <a:ext cx="79629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04900" y="5405438"/>
            <a:ext cx="6951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Expected profit from ordering 200 units = $20,595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Desired Cycle Service Level for Continuously Stocked Items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749300" y="2019300"/>
            <a:ext cx="7658100" cy="4525963"/>
          </a:xfrm>
        </p:spPr>
        <p:txBody>
          <a:bodyPr/>
          <a:lstStyle/>
          <a:p>
            <a:r>
              <a:rPr lang="en-US" smtClean="0"/>
              <a:t>Two extreme scenarios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All demand that arises when the product is out of stock is backlogged and filled later, when inventories are replenished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All demand arising when the product is out of stock is lost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Desired Cycle Service Level for Continuously Stocked Items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82600" y="1841500"/>
            <a:ext cx="8166100" cy="4716463"/>
          </a:xfrm>
        </p:spPr>
        <p:txBody>
          <a:bodyPr/>
          <a:lstStyle/>
          <a:p>
            <a:pPr marL="901700" indent="-901700">
              <a:buFont typeface="Arial" charset="0"/>
              <a:buNone/>
              <a:tabLst>
                <a:tab pos="723900" algn="r"/>
              </a:tabLst>
            </a:pPr>
            <a:r>
              <a:rPr lang="en-US" sz="2400" i="1" smtClean="0"/>
              <a:t>	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smtClean="0"/>
              <a:t>:	Replenishment lot size </a:t>
            </a:r>
          </a:p>
          <a:p>
            <a:pPr marL="901700" indent="-901700">
              <a:buFont typeface="Arial" charset="0"/>
              <a:buNone/>
              <a:tabLst>
                <a:tab pos="723900" algn="r"/>
              </a:tabLst>
            </a:pPr>
            <a:r>
              <a:rPr lang="en-US" sz="2400" i="1" smtClean="0"/>
              <a:t>	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smtClean="0"/>
              <a:t>:	Fixed cost associated with each order</a:t>
            </a:r>
          </a:p>
          <a:p>
            <a:pPr marL="901700" indent="-901700">
              <a:buFont typeface="Arial" charset="0"/>
              <a:buNone/>
              <a:tabLst>
                <a:tab pos="723900" algn="r"/>
              </a:tabLst>
            </a:pPr>
            <a:r>
              <a:rPr lang="en-US" sz="2400" i="1" smtClean="0"/>
              <a:t>	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ROP</a:t>
            </a:r>
            <a:r>
              <a:rPr lang="en-US" sz="2400" smtClean="0"/>
              <a:t>:	Reorder point </a:t>
            </a:r>
          </a:p>
          <a:p>
            <a:pPr marL="901700" indent="-901700">
              <a:buFont typeface="Arial" charset="0"/>
              <a:buNone/>
              <a:tabLst>
                <a:tab pos="723900" algn="r"/>
              </a:tabLst>
            </a:pPr>
            <a:r>
              <a:rPr lang="en-US" sz="2400" i="1" smtClean="0"/>
              <a:t>	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:	Average demand per unit time</a:t>
            </a:r>
          </a:p>
          <a:p>
            <a:pPr marL="901700" indent="-901700">
              <a:buFont typeface="Arial" charset="0"/>
              <a:buNone/>
              <a:tabLst>
                <a:tab pos="723900" algn="r"/>
              </a:tabLst>
            </a:pPr>
            <a:r>
              <a:rPr lang="en-US" sz="2400" smtClean="0"/>
              <a:t>	</a:t>
            </a:r>
            <a:r>
              <a:rPr lang="en-US" sz="2400" i="1" smtClean="0">
                <a:latin typeface="Symbol" pitchFamily="18" charset="2"/>
              </a:rPr>
              <a:t>σ</a:t>
            </a:r>
            <a:r>
              <a:rPr lang="en-US" sz="2400" smtClean="0"/>
              <a:t>:	Standard deviation of demand per unit time</a:t>
            </a:r>
          </a:p>
          <a:p>
            <a:pPr marL="901700" indent="-901700">
              <a:buFont typeface="Arial" charset="0"/>
              <a:buNone/>
              <a:tabLst>
                <a:tab pos="723900" algn="r"/>
              </a:tabLst>
            </a:pPr>
            <a:r>
              <a:rPr lang="en-US" sz="2400" i="1" smtClean="0"/>
              <a:t>	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 smtClean="0"/>
              <a:t>:	Safety inventory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 i="1" smtClean="0"/>
              <a:t> </a:t>
            </a:r>
            <a:r>
              <a:rPr lang="en-US" sz="2400" smtClean="0"/>
              <a:t>=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ROP</a:t>
            </a:r>
            <a:r>
              <a:rPr lang="en-US" sz="2400" i="1" smtClean="0"/>
              <a:t> –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smtClean="0"/>
              <a:t>)</a:t>
            </a:r>
          </a:p>
          <a:p>
            <a:pPr marL="901700" indent="-901700">
              <a:buFont typeface="Arial" charset="0"/>
              <a:buNone/>
              <a:tabLst>
                <a:tab pos="723900" algn="r"/>
              </a:tabLst>
            </a:pPr>
            <a:r>
              <a:rPr lang="en-US" sz="2400" i="1" smtClean="0"/>
              <a:t>	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 smtClean="0"/>
              <a:t>:	Cycle service level</a:t>
            </a:r>
          </a:p>
          <a:p>
            <a:pPr marL="901700" indent="-901700">
              <a:buFont typeface="Arial" charset="0"/>
              <a:buNone/>
              <a:tabLst>
                <a:tab pos="723900" algn="r"/>
              </a:tabLst>
            </a:pPr>
            <a:r>
              <a:rPr lang="en-US" sz="2400" i="1" smtClean="0"/>
              <a:t>	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smtClean="0"/>
              <a:t>:	Unit cost</a:t>
            </a:r>
          </a:p>
          <a:p>
            <a:pPr marL="901700" indent="-901700">
              <a:buFont typeface="Arial" charset="0"/>
              <a:buNone/>
              <a:tabLst>
                <a:tab pos="723900" algn="r"/>
              </a:tabLst>
            </a:pPr>
            <a:r>
              <a:rPr lang="en-US" sz="2400" i="1" smtClean="0"/>
              <a:t>	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smtClean="0"/>
              <a:t>:	Holding cost as a fraction of product cost per unit time </a:t>
            </a:r>
          </a:p>
          <a:p>
            <a:pPr marL="901700" indent="-901700">
              <a:buFont typeface="Arial" charset="0"/>
              <a:buNone/>
              <a:tabLst>
                <a:tab pos="723900" algn="r"/>
              </a:tabLst>
            </a:pPr>
            <a:r>
              <a:rPr lang="en-US" sz="2400" i="1" smtClean="0"/>
              <a:t>	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smtClean="0"/>
              <a:t>:	Cost of holding one unit for one unit of time.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 smtClean="0"/>
              <a:t> =</a:t>
            </a:r>
            <a:r>
              <a:rPr lang="en-US" sz="2400" smtClean="0"/>
              <a:t>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hC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Demand During </a:t>
            </a:r>
            <a:r>
              <a:rPr lang="en-US" dirty="0" err="1" smtClean="0"/>
              <a:t>Stockout</a:t>
            </a:r>
            <a:r>
              <a:rPr lang="en-US" dirty="0" smtClean="0"/>
              <a:t> is Backlogged</a:t>
            </a:r>
            <a:endParaRPr lang="en-US" dirty="0"/>
          </a:p>
        </p:txBody>
      </p:sp>
      <p:sp>
        <p:nvSpPr>
          <p:cNvPr id="49258" name="Content Placeholder 2"/>
          <p:cNvSpPr>
            <a:spLocks noGrp="1"/>
          </p:cNvSpPr>
          <p:nvPr>
            <p:ph idx="1"/>
          </p:nvPr>
        </p:nvSpPr>
        <p:spPr>
          <a:xfrm>
            <a:off x="698500" y="2032000"/>
            <a:ext cx="7747000" cy="1981200"/>
          </a:xfrm>
        </p:spPr>
        <p:txBody>
          <a:bodyPr/>
          <a:lstStyle/>
          <a:p>
            <a:pPr marL="0" indent="0">
              <a:spcAft>
                <a:spcPts val="1200"/>
              </a:spcAft>
              <a:buFont typeface="Arial" charset="0"/>
              <a:buNone/>
              <a:tabLst>
                <a:tab pos="5562600" algn="l"/>
              </a:tabLst>
            </a:pPr>
            <a:r>
              <a:rPr lang="en-US" sz="2400" smtClean="0"/>
              <a:t>Increased cost per replenishment cycle </a:t>
            </a:r>
            <a:br>
              <a:rPr lang="en-US" sz="2400" smtClean="0"/>
            </a:br>
            <a:r>
              <a:rPr lang="en-US" sz="2400" smtClean="0"/>
              <a:t>of additional safety inventory of 1 unit 	= (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smtClean="0"/>
              <a:t> &gt;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smtClean="0"/>
              <a:t>)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H </a:t>
            </a:r>
          </a:p>
          <a:p>
            <a:pPr marL="0" indent="0">
              <a:spcAft>
                <a:spcPts val="1200"/>
              </a:spcAft>
              <a:buFont typeface="Arial" charset="0"/>
              <a:buNone/>
              <a:tabLst>
                <a:tab pos="5562600" algn="l"/>
              </a:tabLst>
            </a:pPr>
            <a:r>
              <a:rPr lang="en-US" sz="2400" smtClean="0"/>
              <a:t>Benefit per replenishment cycle of </a:t>
            </a:r>
            <a:br>
              <a:rPr lang="en-US" sz="2400" smtClean="0"/>
            </a:br>
            <a:r>
              <a:rPr lang="en-US" sz="2400" smtClean="0"/>
              <a:t>additional safety inventory of 1 unit 	= (1 –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CSL</a:t>
            </a:r>
            <a:r>
              <a:rPr lang="en-US" sz="2400" smtClean="0"/>
              <a:t>)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graphicFrame>
        <p:nvGraphicFramePr>
          <p:cNvPr id="4" name="Object 104"/>
          <p:cNvGraphicFramePr>
            <a:graphicFrameLocks noChangeAspect="1"/>
          </p:cNvGraphicFramePr>
          <p:nvPr/>
        </p:nvGraphicFramePr>
        <p:xfrm>
          <a:off x="3473450" y="4032250"/>
          <a:ext cx="21971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9" name="Equation" r:id="rId3" imgW="2184840" imgH="941400" progId="Equation.3">
                  <p:embed/>
                </p:oleObj>
              </mc:Choice>
              <mc:Fallback>
                <p:oleObj name="Equation" r:id="rId3" imgW="2184840" imgH="941400" progId="Equation.3">
                  <p:embed/>
                  <p:pic>
                    <p:nvPicPr>
                      <p:cNvPr id="0" name="Picture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3450" y="4032250"/>
                        <a:ext cx="21971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Demand During </a:t>
            </a:r>
            <a:r>
              <a:rPr lang="en-US" dirty="0" err="1" smtClean="0"/>
              <a:t>Stockout</a:t>
            </a:r>
            <a:r>
              <a:rPr lang="en-US" dirty="0" smtClean="0"/>
              <a:t> is Backlogged</a:t>
            </a:r>
            <a:endParaRPr lang="en-US" dirty="0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4800" y="1841500"/>
            <a:ext cx="8404225" cy="4237038"/>
            <a:chOff x="241300" y="1701800"/>
            <a:chExt cx="8403713" cy="4237038"/>
          </a:xfrm>
        </p:grpSpPr>
        <p:sp>
          <p:nvSpPr>
            <p:cNvPr id="50282" name="TextBox 4"/>
            <p:cNvSpPr txBox="1">
              <a:spLocks noChangeArrowheads="1"/>
            </p:cNvSpPr>
            <p:nvPr/>
          </p:nvSpPr>
          <p:spPr bwMode="auto">
            <a:xfrm>
              <a:off x="241300" y="1701800"/>
              <a:ext cx="8403713" cy="3862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Aft>
                  <a:spcPts val="600"/>
                </a:spcAft>
                <a:tabLst>
                  <a:tab pos="5918200" algn="r"/>
                  <a:tab pos="6007100" algn="l"/>
                </a:tabLst>
              </a:pPr>
              <a:r>
                <a:rPr lang="en-US" sz="2000"/>
                <a:t>	Lot size, 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000"/>
                <a:t>	= 400 gallons </a:t>
              </a:r>
            </a:p>
            <a:p>
              <a:pPr>
                <a:spcAft>
                  <a:spcPts val="600"/>
                </a:spcAft>
                <a:tabLst>
                  <a:tab pos="5918200" algn="r"/>
                  <a:tab pos="6007100" algn="l"/>
                </a:tabLst>
              </a:pPr>
              <a:r>
                <a:rPr lang="en-US" sz="2000"/>
                <a:t>	Reorder point, 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ROP</a:t>
              </a:r>
              <a:r>
                <a:rPr lang="en-US" sz="2000"/>
                <a:t>	= 300 gallons </a:t>
              </a:r>
            </a:p>
            <a:p>
              <a:pPr>
                <a:spcAft>
                  <a:spcPts val="600"/>
                </a:spcAft>
                <a:tabLst>
                  <a:tab pos="5918200" algn="r"/>
                  <a:tab pos="6007100" algn="l"/>
                </a:tabLst>
              </a:pPr>
              <a:r>
                <a:rPr lang="en-US" sz="2000"/>
                <a:t>	Average demand per year, 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000"/>
                <a:t>		= 100 x 52 = 5,200 </a:t>
              </a:r>
            </a:p>
            <a:p>
              <a:pPr>
                <a:spcAft>
                  <a:spcPts val="600"/>
                </a:spcAft>
                <a:tabLst>
                  <a:tab pos="5918200" algn="r"/>
                  <a:tab pos="6007100" algn="l"/>
                </a:tabLst>
              </a:pPr>
              <a:r>
                <a:rPr lang="en-US" sz="2000"/>
                <a:t>	Standard deviation of demand per week, </a:t>
              </a:r>
              <a:r>
                <a:rPr lang="en-US" sz="2000" i="1">
                  <a:latin typeface="Symbol" pitchFamily="18" charset="2"/>
                </a:rPr>
                <a:t>s</a:t>
              </a:r>
              <a:r>
                <a:rPr lang="en-US" sz="2000" i="1" baseline="-25000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000"/>
                <a:t>	= 20</a:t>
              </a:r>
            </a:p>
            <a:p>
              <a:pPr>
                <a:spcAft>
                  <a:spcPts val="600"/>
                </a:spcAft>
                <a:tabLst>
                  <a:tab pos="5918200" algn="r"/>
                  <a:tab pos="6007100" algn="l"/>
                </a:tabLst>
              </a:pPr>
              <a:r>
                <a:rPr lang="en-US" sz="2000"/>
                <a:t>	Unit cost, 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sz="2000"/>
                <a:t>	= $3 </a:t>
              </a:r>
            </a:p>
            <a:p>
              <a:pPr>
                <a:spcAft>
                  <a:spcPts val="600"/>
                </a:spcAft>
                <a:tabLst>
                  <a:tab pos="5918200" algn="r"/>
                  <a:tab pos="6007100" algn="l"/>
                </a:tabLst>
              </a:pPr>
              <a:r>
                <a:rPr lang="en-US" sz="2000"/>
                <a:t>	Holding cost as a fraction of product cost per year, 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h</a:t>
              </a:r>
              <a:r>
                <a:rPr lang="en-US" sz="2000"/>
                <a:t>	= 0.2</a:t>
              </a:r>
            </a:p>
            <a:p>
              <a:pPr>
                <a:spcAft>
                  <a:spcPts val="600"/>
                </a:spcAft>
                <a:tabLst>
                  <a:tab pos="5918200" algn="r"/>
                  <a:tab pos="6007100" algn="l"/>
                </a:tabLst>
              </a:pPr>
              <a:r>
                <a:rPr lang="en-US" sz="2000"/>
                <a:t>	Cost of holding one unit for one year, 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H</a:t>
              </a:r>
              <a:r>
                <a:rPr lang="en-US" sz="2000"/>
                <a:t>	= 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hC</a:t>
              </a:r>
              <a:r>
                <a:rPr lang="en-US" sz="2000"/>
                <a:t> = $0.6 </a:t>
              </a:r>
            </a:p>
            <a:p>
              <a:pPr>
                <a:spcAft>
                  <a:spcPts val="600"/>
                </a:spcAft>
                <a:tabLst>
                  <a:tab pos="5918200" algn="r"/>
                  <a:tab pos="6007100" algn="l"/>
                </a:tabLst>
              </a:pPr>
              <a:r>
                <a:rPr lang="en-US" sz="2000"/>
                <a:t>	Lead time, 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L</a:t>
              </a:r>
              <a:r>
                <a:rPr lang="en-US" sz="2000"/>
                <a:t>	= 2 weeks</a:t>
              </a:r>
            </a:p>
            <a:p>
              <a:pPr>
                <a:spcAft>
                  <a:spcPts val="600"/>
                </a:spcAft>
                <a:tabLst>
                  <a:tab pos="5918200" algn="r"/>
                  <a:tab pos="6007100" algn="l"/>
                </a:tabLst>
              </a:pPr>
              <a:r>
                <a:rPr lang="en-US" sz="2000"/>
                <a:t>	Mean demand over lead time, </a:t>
              </a:r>
              <a:r>
                <a:rPr lang="en-US" sz="20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000" i="1" baseline="-25000">
                  <a:latin typeface="Times New Roman" pitchFamily="18" charset="0"/>
                  <a:cs typeface="Times New Roman" pitchFamily="18" charset="0"/>
                </a:rPr>
                <a:t>L</a:t>
              </a:r>
              <a:r>
                <a:rPr lang="en-US" sz="2000"/>
                <a:t>	= 200 gallons</a:t>
              </a:r>
            </a:p>
            <a:p>
              <a:pPr>
                <a:spcAft>
                  <a:spcPts val="600"/>
                </a:spcAft>
                <a:tabLst>
                  <a:tab pos="5918200" algn="r"/>
                  <a:tab pos="6007100" algn="l"/>
                </a:tabLst>
              </a:pPr>
              <a:r>
                <a:rPr lang="en-US" sz="2000"/>
                <a:t>	Standard deviation of demand over lead time, </a:t>
              </a:r>
              <a:r>
                <a:rPr lang="en-US" sz="2000" i="1">
                  <a:latin typeface="Symbol" pitchFamily="18" charset="2"/>
                </a:rPr>
                <a:t>s</a:t>
              </a:r>
              <a:r>
                <a:rPr lang="en-US" sz="2000" i="1" baseline="-25000">
                  <a:latin typeface="Times New Roman" pitchFamily="18" charset="0"/>
                  <a:cs typeface="Times New Roman" pitchFamily="18" charset="0"/>
                </a:rPr>
                <a:t>L</a:t>
              </a:r>
            </a:p>
          </p:txBody>
        </p:sp>
        <p:graphicFrame>
          <p:nvGraphicFramePr>
            <p:cNvPr id="50279" name="Object 103"/>
            <p:cNvGraphicFramePr>
              <a:graphicFrameLocks noChangeAspect="1"/>
            </p:cNvGraphicFramePr>
            <p:nvPr/>
          </p:nvGraphicFramePr>
          <p:xfrm>
            <a:off x="6343650" y="5113338"/>
            <a:ext cx="1587500" cy="825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282" name="Equation" r:id="rId3" imgW="1572480" imgH="813600" progId="Equation.3">
                    <p:embed/>
                  </p:oleObj>
                </mc:Choice>
                <mc:Fallback>
                  <p:oleObj name="Equation" r:id="rId3" imgW="1572480" imgH="813600" progId="Equation.3">
                    <p:embed/>
                    <p:pic>
                      <p:nvPicPr>
                        <p:cNvPr id="0" name="Picture 10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43650" y="5113338"/>
                          <a:ext cx="1587500" cy="825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Demand During </a:t>
            </a:r>
            <a:r>
              <a:rPr lang="en-US" dirty="0" err="1" smtClean="0"/>
              <a:t>Stockout</a:t>
            </a:r>
            <a:r>
              <a:rPr lang="en-US" dirty="0" smtClean="0"/>
              <a:t> is Backlogged</a:t>
            </a:r>
            <a:endParaRPr lang="en-US" dirty="0"/>
          </a:p>
        </p:txBody>
      </p:sp>
      <p:graphicFrame>
        <p:nvGraphicFramePr>
          <p:cNvPr id="4" name="Object 192"/>
          <p:cNvGraphicFramePr>
            <a:graphicFrameLocks noChangeAspect="1"/>
          </p:cNvGraphicFramePr>
          <p:nvPr/>
        </p:nvGraphicFramePr>
        <p:xfrm>
          <a:off x="565150" y="2266950"/>
          <a:ext cx="8013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8" name="Equation" r:id="rId3" imgW="7999920" imgH="429480" progId="Equation.3">
                  <p:embed/>
                </p:oleObj>
              </mc:Choice>
              <mc:Fallback>
                <p:oleObj name="Equation" r:id="rId3" imgW="7999920" imgH="429480" progId="Equation.3">
                  <p:embed/>
                  <p:pic>
                    <p:nvPicPr>
                      <p:cNvPr id="0" name="Picture 1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2266950"/>
                        <a:ext cx="80137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93"/>
          <p:cNvGraphicFramePr>
            <a:graphicFrameLocks noChangeAspect="1"/>
          </p:cNvGraphicFramePr>
          <p:nvPr/>
        </p:nvGraphicFramePr>
        <p:xfrm>
          <a:off x="1079500" y="3308350"/>
          <a:ext cx="69850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9" name="Equation" r:id="rId5" imgW="6975720" imgH="813600" progId="Equation.3">
                  <p:embed/>
                </p:oleObj>
              </mc:Choice>
              <mc:Fallback>
                <p:oleObj name="Equation" r:id="rId5" imgW="6975720" imgH="813600" progId="Equation.3">
                  <p:embed/>
                  <p:pic>
                    <p:nvPicPr>
                      <p:cNvPr id="0" name="Picture 1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3308350"/>
                        <a:ext cx="6985000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Evaluating Optimal Service Level When Unmet Demand Is Lost</a:t>
            </a:r>
          </a:p>
        </p:txBody>
      </p:sp>
      <p:graphicFrame>
        <p:nvGraphicFramePr>
          <p:cNvPr id="4" name="Object 97"/>
          <p:cNvGraphicFramePr>
            <a:graphicFrameLocks noChangeAspect="1"/>
          </p:cNvGraphicFramePr>
          <p:nvPr/>
        </p:nvGraphicFramePr>
        <p:xfrm>
          <a:off x="2095500" y="4083050"/>
          <a:ext cx="495300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4" name="Equation" r:id="rId3" imgW="4937040" imgH="1728000" progId="Equation.3">
                  <p:embed/>
                </p:oleObj>
              </mc:Choice>
              <mc:Fallback>
                <p:oleObj name="Equation" r:id="rId3" imgW="4937040" imgH="1728000" progId="Equation.3">
                  <p:embed/>
                  <p:pic>
                    <p:nvPicPr>
                      <p:cNvPr id="0" name="Picture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0" y="4083050"/>
                        <a:ext cx="4953000" cy="173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55600" y="1908175"/>
            <a:ext cx="84756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tabLst>
                <a:tab pos="5473700" algn="r"/>
                <a:tab pos="5651500" algn="l"/>
              </a:tabLst>
            </a:pPr>
            <a:r>
              <a:rPr lang="en-US" sz="2400"/>
              <a:t>	Lot size,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/>
              <a:t>	= 400 gallons </a:t>
            </a:r>
          </a:p>
          <a:p>
            <a:pPr>
              <a:spcAft>
                <a:spcPts val="600"/>
              </a:spcAft>
              <a:tabLst>
                <a:tab pos="5473700" algn="r"/>
                <a:tab pos="5651500" algn="l"/>
              </a:tabLst>
            </a:pPr>
            <a:r>
              <a:rPr lang="en-US" sz="2400"/>
              <a:t>	Average demand per year,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/>
              <a:t>		= 100 x 52 = 5,200</a:t>
            </a:r>
          </a:p>
          <a:p>
            <a:pPr>
              <a:spcAft>
                <a:spcPts val="600"/>
              </a:spcAft>
              <a:tabLst>
                <a:tab pos="5473700" algn="r"/>
                <a:tab pos="5651500" algn="l"/>
              </a:tabLst>
            </a:pPr>
            <a:r>
              <a:rPr lang="en-US" sz="2400"/>
              <a:t>	Cost of holding one unit for one year,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/>
              <a:t>	= $0.6 </a:t>
            </a:r>
          </a:p>
          <a:p>
            <a:pPr>
              <a:spcAft>
                <a:spcPts val="600"/>
              </a:spcAft>
              <a:tabLst>
                <a:tab pos="5473700" algn="r"/>
                <a:tab pos="5651500" algn="l"/>
              </a:tabLst>
            </a:pPr>
            <a:r>
              <a:rPr lang="en-US" sz="2400"/>
              <a:t>	Cost of understocking,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/>
              <a:t>	= $2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Managerial Levers to Improve Supply Chain Profitability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1828800"/>
            <a:ext cx="7727950" cy="4114800"/>
          </a:xfrm>
        </p:spPr>
        <p:txBody>
          <a:bodyPr/>
          <a:lstStyle/>
          <a:p>
            <a:r>
              <a:rPr lang="ja-JP" altLang="en-US" smtClean="0"/>
              <a:t>“</a:t>
            </a:r>
            <a:r>
              <a:rPr lang="en-US" smtClean="0"/>
              <a:t>Obvious</a:t>
            </a:r>
            <a:r>
              <a:rPr lang="ja-JP" altLang="en-US" smtClean="0"/>
              <a:t>”</a:t>
            </a:r>
            <a:r>
              <a:rPr lang="en-US" smtClean="0"/>
              <a:t> actions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Increase salvage value of each unit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Decrease the margin lost from a stockout</a:t>
            </a:r>
          </a:p>
          <a:p>
            <a:r>
              <a:rPr lang="en-US" smtClean="0"/>
              <a:t>Improved forecasting</a:t>
            </a:r>
          </a:p>
          <a:p>
            <a:r>
              <a:rPr lang="en-US" smtClean="0"/>
              <a:t>Quick response</a:t>
            </a:r>
          </a:p>
          <a:p>
            <a:r>
              <a:rPr lang="en-US" smtClean="0"/>
              <a:t>Postponement</a:t>
            </a:r>
          </a:p>
          <a:p>
            <a:r>
              <a:rPr lang="en-US" smtClean="0"/>
              <a:t>Tailored sourcing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Managerial Levers to Improve Supply Chain Profitability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50950" y="5662613"/>
            <a:ext cx="1101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13-2</a:t>
            </a:r>
          </a:p>
        </p:txBody>
      </p:sp>
      <p:pic>
        <p:nvPicPr>
          <p:cNvPr id="67589" name="Picture 5" descr="FG_13_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5075" y="2030413"/>
            <a:ext cx="4773613" cy="37957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Improved Forecasts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85150" cy="4114800"/>
          </a:xfrm>
        </p:spPr>
        <p:txBody>
          <a:bodyPr/>
          <a:lstStyle/>
          <a:p>
            <a:r>
              <a:rPr lang="en-US" smtClean="0"/>
              <a:t>Improved forecasts result in reduced uncertainty</a:t>
            </a:r>
          </a:p>
          <a:p>
            <a:r>
              <a:rPr lang="en-US" smtClean="0"/>
              <a:t>Less uncertainty results in</a:t>
            </a:r>
          </a:p>
          <a:p>
            <a:pPr lvl="1"/>
            <a:r>
              <a:rPr lang="en-US" smtClean="0"/>
              <a:t>Lower levels of safety inventory (and costs) for the same level of product availability, or</a:t>
            </a:r>
          </a:p>
          <a:p>
            <a:pPr lvl="1"/>
            <a:r>
              <a:rPr lang="en-US" smtClean="0"/>
              <a:t>Higher product availability for the same level of safety inventory, or</a:t>
            </a:r>
          </a:p>
          <a:p>
            <a:pPr lvl="1"/>
            <a:r>
              <a:rPr lang="en-US" smtClean="0"/>
              <a:t>Both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4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smtClean="0"/>
              <a:t>Impact of Improved Forecasts</a:t>
            </a:r>
          </a:p>
        </p:txBody>
      </p:sp>
      <p:sp>
        <p:nvSpPr>
          <p:cNvPr id="544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43100"/>
            <a:ext cx="7727950" cy="1054100"/>
          </a:xfrm>
        </p:spPr>
        <p:txBody>
          <a:bodyPr lIns="92075" tIns="46038" rIns="92075" bIns="46038"/>
          <a:lstStyle/>
          <a:p>
            <a:pPr>
              <a:buFont typeface="Monotype Sorts"/>
              <a:buNone/>
            </a:pPr>
            <a:r>
              <a:rPr lang="en-US" sz="2400" smtClean="0"/>
              <a:t>Demand: </a:t>
            </a:r>
            <a:r>
              <a:rPr lang="en-US" sz="2400" i="1" smtClean="0">
                <a:latin typeface="Symbol" pitchFamily="18" charset="2"/>
              </a:rPr>
              <a:t>m</a:t>
            </a:r>
            <a:r>
              <a:rPr lang="en-US" sz="2400" smtClean="0"/>
              <a:t> = 350,  </a:t>
            </a:r>
            <a:r>
              <a:rPr lang="en-US" sz="2400" i="1" smtClean="0">
                <a:latin typeface="Symbol" pitchFamily="18" charset="2"/>
                <a:sym typeface="Symbol" pitchFamily="18" charset="2"/>
              </a:rPr>
              <a:t></a:t>
            </a:r>
            <a:r>
              <a:rPr lang="en-US" sz="2400" smtClean="0"/>
              <a:t> = 150</a:t>
            </a:r>
          </a:p>
          <a:p>
            <a:pPr>
              <a:buFont typeface="Monotype Sorts"/>
              <a:buNone/>
            </a:pPr>
            <a:r>
              <a:rPr lang="en-US" sz="2400" smtClean="0"/>
              <a:t>Cost: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smtClean="0"/>
              <a:t> = $100,  Price: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smtClean="0"/>
              <a:t> = $250,  Salvage: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smtClean="0"/>
              <a:t> = $80</a:t>
            </a:r>
          </a:p>
        </p:txBody>
      </p:sp>
      <p:graphicFrame>
        <p:nvGraphicFramePr>
          <p:cNvPr id="2" name="Object 173"/>
          <p:cNvGraphicFramePr>
            <a:graphicFrameLocks noChangeAspect="1"/>
          </p:cNvGraphicFramePr>
          <p:nvPr/>
        </p:nvGraphicFramePr>
        <p:xfrm>
          <a:off x="806450" y="3232150"/>
          <a:ext cx="75311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51" name="Equation" r:id="rId4" imgW="7515360" imgH="914040" progId="Equation.3">
                  <p:embed/>
                </p:oleObj>
              </mc:Choice>
              <mc:Fallback>
                <p:oleObj name="Equation" r:id="rId4" imgW="7515360" imgH="914040" progId="Equation.3">
                  <p:embed/>
                  <p:pic>
                    <p:nvPicPr>
                      <p:cNvPr id="0" name="Picture 1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450" y="3232150"/>
                        <a:ext cx="75311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74"/>
          <p:cNvGraphicFramePr>
            <a:graphicFrameLocks noChangeAspect="1"/>
          </p:cNvGraphicFramePr>
          <p:nvPr/>
        </p:nvGraphicFramePr>
        <p:xfrm>
          <a:off x="1644650" y="4641850"/>
          <a:ext cx="58547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52" name="Equation" r:id="rId6" imgW="5842080" imgH="758520" progId="Equation.3">
                  <p:embed/>
                </p:oleObj>
              </mc:Choice>
              <mc:Fallback>
                <p:oleObj name="Equation" r:id="rId6" imgW="5842080" imgH="758520" progId="Equation.3">
                  <p:embed/>
                  <p:pic>
                    <p:nvPicPr>
                      <p:cNvPr id="0" name="Picture 1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4650" y="4641850"/>
                        <a:ext cx="585470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smtClean="0"/>
              <a:t>Impact of Improved Forecasts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2300" y="2044700"/>
          <a:ext cx="7874000" cy="3413125"/>
        </p:xfrm>
        <a:graphic>
          <a:graphicData uri="http://schemas.openxmlformats.org/drawingml/2006/table">
            <a:tbl>
              <a:tblPr/>
              <a:tblGrid>
                <a:gridCol w="1714500"/>
                <a:gridCol w="1358900"/>
                <a:gridCol w="1625600"/>
                <a:gridCol w="1651000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Standard Deviation of Forecast Error </a:t>
                      </a: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σ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Optimal Order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Size </a:t>
                      </a: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Expected Overstock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Expected Understock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Expected Profit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r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150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128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186.7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8.6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$47,469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r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120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128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149.3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6.9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$48,476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r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90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128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112.0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5.2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$49,482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r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60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128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74.7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3.5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$50,488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r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128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37.3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1.7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$51,494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r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128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23900" algn="dec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$52,500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392988" y="5816600"/>
            <a:ext cx="10239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13-3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smtClean="0"/>
              <a:t>Impact of Improved Forecasts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08088" y="5764213"/>
            <a:ext cx="1103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13-3</a:t>
            </a:r>
          </a:p>
        </p:txBody>
      </p:sp>
      <p:pic>
        <p:nvPicPr>
          <p:cNvPr id="61445" name="Picture 5" descr="FG_13_0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1400" y="1844675"/>
            <a:ext cx="5100638" cy="42275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Quick Response: Impact on Profits and Inventories</a:t>
            </a: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2032000"/>
            <a:ext cx="8153400" cy="4114800"/>
          </a:xfrm>
        </p:spPr>
        <p:txBody>
          <a:bodyPr/>
          <a:lstStyle/>
          <a:p>
            <a:r>
              <a:rPr lang="en-US" sz="2800" smtClean="0"/>
              <a:t>Set of actions taken by managers to reduce replenishment lead time</a:t>
            </a:r>
          </a:p>
          <a:p>
            <a:r>
              <a:rPr lang="en-US" sz="2800" smtClean="0"/>
              <a:t>Reduced lead time results in improved forecasts</a:t>
            </a:r>
          </a:p>
          <a:p>
            <a:r>
              <a:rPr lang="en-US" sz="2800" smtClean="0"/>
              <a:t>Benefits</a:t>
            </a:r>
          </a:p>
          <a:p>
            <a:pPr lvl="1"/>
            <a:r>
              <a:rPr lang="en-US" sz="2400" smtClean="0"/>
              <a:t>Lower order quantities </a:t>
            </a:r>
            <a:r>
              <a:rPr lang="en-US" sz="2400" smtClean="0">
                <a:sym typeface="Wingdings" pitchFamily="2" charset="2"/>
              </a:rPr>
              <a:t>thus less inventory with same product availability</a:t>
            </a:r>
          </a:p>
          <a:p>
            <a:pPr lvl="1"/>
            <a:r>
              <a:rPr lang="en-US" sz="2400" smtClean="0"/>
              <a:t>Less overstock</a:t>
            </a:r>
          </a:p>
          <a:p>
            <a:pPr lvl="1"/>
            <a:r>
              <a:rPr lang="en-US" sz="2400" smtClean="0"/>
              <a:t>Higher profits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Quick Response: Multiple</a:t>
            </a:r>
            <a:br>
              <a:rPr lang="en-US"/>
            </a:br>
            <a:r>
              <a:rPr lang="en-US"/>
              <a:t>Orders Per Season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1148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Ordering shawls at a department store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Selling season = 14 </a:t>
            </a:r>
            <a:r>
              <a:rPr lang="en-US" dirty="0" smtClean="0"/>
              <a:t>weeks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Cost </a:t>
            </a:r>
            <a:r>
              <a:rPr lang="en-US" dirty="0"/>
              <a:t>per </a:t>
            </a:r>
            <a:r>
              <a:rPr lang="en-US" dirty="0" smtClean="0"/>
              <a:t>shawl = </a:t>
            </a:r>
            <a:r>
              <a:rPr lang="en-US" dirty="0"/>
              <a:t>$40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Retail price </a:t>
            </a:r>
            <a:r>
              <a:rPr lang="en-US" dirty="0"/>
              <a:t>= $150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Disposal price = $30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Holding cost = $2 per </a:t>
            </a:r>
            <a:r>
              <a:rPr lang="en-US" dirty="0" smtClean="0"/>
              <a:t>week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Expected weekly demand </a:t>
            </a:r>
            <a:r>
              <a:rPr lang="en-US" i="1" dirty="0" smtClean="0">
                <a:latin typeface="Times New Roman"/>
                <a:cs typeface="Times New Roman"/>
              </a:rPr>
              <a:t>D</a:t>
            </a:r>
            <a:r>
              <a:rPr lang="en-US" dirty="0" smtClean="0"/>
              <a:t> = 20</a:t>
            </a:r>
          </a:p>
          <a:p>
            <a:pPr lvl="1" fontAlgn="auto">
              <a:lnSpc>
                <a:spcPct val="11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Standard deviation </a:t>
            </a:r>
            <a:r>
              <a:rPr lang="en-US" i="1" dirty="0" err="1" smtClean="0">
                <a:latin typeface="Symbol" charset="2"/>
                <a:cs typeface="Symbol" charset="2"/>
              </a:rPr>
              <a:t>s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D</a:t>
            </a:r>
            <a:r>
              <a:rPr lang="en-US" dirty="0" smtClean="0"/>
              <a:t> = 15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Quick Response: Multiple</a:t>
            </a:r>
            <a:br>
              <a:rPr lang="en-US"/>
            </a:br>
            <a:r>
              <a:rPr lang="en-US"/>
              <a:t>Orders Per Season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27950" cy="4597400"/>
          </a:xfrm>
        </p:spPr>
        <p:txBody>
          <a:bodyPr/>
          <a:lstStyle/>
          <a:p>
            <a:r>
              <a:rPr lang="en-US" smtClean="0"/>
              <a:t>Two ordering policies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Supply lead time is more than 15 weeks</a:t>
            </a:r>
          </a:p>
          <a:p>
            <a:pPr lvl="2"/>
            <a:r>
              <a:rPr lang="en-US" smtClean="0"/>
              <a:t>Single order placed at the beginning of the season</a:t>
            </a:r>
          </a:p>
          <a:p>
            <a:pPr lvl="2"/>
            <a:r>
              <a:rPr lang="en-US" smtClean="0"/>
              <a:t>Supply lead time is reduced to six weeks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mtClean="0"/>
              <a:t>Two orders are placed for the season</a:t>
            </a:r>
          </a:p>
          <a:p>
            <a:pPr lvl="2"/>
            <a:r>
              <a:rPr lang="en-US" smtClean="0"/>
              <a:t>One for delivery at the beginning of the season</a:t>
            </a:r>
          </a:p>
          <a:p>
            <a:pPr lvl="2"/>
            <a:r>
              <a:rPr lang="en-US" smtClean="0"/>
              <a:t>One at the end of week 1 for delivery in week 8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Single Order Policy</a:t>
            </a:r>
          </a:p>
        </p:txBody>
      </p:sp>
      <p:graphicFrame>
        <p:nvGraphicFramePr>
          <p:cNvPr id="4" name="Object 230"/>
          <p:cNvGraphicFramePr>
            <a:graphicFrameLocks noChangeAspect="1"/>
          </p:cNvGraphicFramePr>
          <p:nvPr/>
        </p:nvGraphicFramePr>
        <p:xfrm>
          <a:off x="1308100" y="2012950"/>
          <a:ext cx="65278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83" name="Equation" r:id="rId3" imgW="6518520" imgH="886680" progId="Equation.3">
                  <p:embed/>
                </p:oleObj>
              </mc:Choice>
              <mc:Fallback>
                <p:oleObj name="Equation" r:id="rId3" imgW="6518520" imgH="886680" progId="Equation.3">
                  <p:embed/>
                  <p:pic>
                    <p:nvPicPr>
                      <p:cNvPr id="0" name="Picture 2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2012950"/>
                        <a:ext cx="65278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31"/>
          <p:cNvGraphicFramePr>
            <a:graphicFrameLocks noChangeAspect="1"/>
          </p:cNvGraphicFramePr>
          <p:nvPr/>
        </p:nvGraphicFramePr>
        <p:xfrm>
          <a:off x="2559050" y="3352800"/>
          <a:ext cx="4025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84" name="Equation" r:id="rId5" imgW="4013640" imgH="822600" progId="Equation.3">
                  <p:embed/>
                </p:oleObj>
              </mc:Choice>
              <mc:Fallback>
                <p:oleObj name="Equation" r:id="rId5" imgW="4013640" imgH="822600" progId="Equation.3">
                  <p:embed/>
                  <p:pic>
                    <p:nvPicPr>
                      <p:cNvPr id="0" name="Picture 2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352800"/>
                        <a:ext cx="40259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32"/>
          <p:cNvGraphicFramePr>
            <a:graphicFrameLocks noChangeAspect="1"/>
          </p:cNvGraphicFramePr>
          <p:nvPr/>
        </p:nvGraphicFramePr>
        <p:xfrm>
          <a:off x="552450" y="4629150"/>
          <a:ext cx="8039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85" name="Equation" r:id="rId7" imgW="8027280" imgH="329040" progId="Equation.3">
                  <p:embed/>
                </p:oleObj>
              </mc:Choice>
              <mc:Fallback>
                <p:oleObj name="Equation" r:id="rId7" imgW="8027280" imgH="329040" progId="Equation.3">
                  <p:embed/>
                  <p:pic>
                    <p:nvPicPr>
                      <p:cNvPr id="0" name="Picture 2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4629150"/>
                        <a:ext cx="80391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Single Order Policy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84200" y="2019300"/>
            <a:ext cx="81502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Expected profit with a single order	= $29,767 </a:t>
            </a:r>
          </a:p>
          <a:p>
            <a:pPr>
              <a:spcAft>
                <a:spcPts val="12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Expected overstock	= 79.8 </a:t>
            </a:r>
          </a:p>
          <a:p>
            <a:pPr>
              <a:spcAft>
                <a:spcPts val="12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Expected understock	= 2.14</a:t>
            </a:r>
          </a:p>
          <a:p>
            <a:pPr>
              <a:spcAft>
                <a:spcPts val="12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Cost of overstocking	= $10</a:t>
            </a:r>
          </a:p>
          <a:p>
            <a:pPr>
              <a:spcAft>
                <a:spcPts val="12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Cost of understocking	= $110</a:t>
            </a:r>
          </a:p>
          <a:p>
            <a:pPr>
              <a:spcAft>
                <a:spcPts val="12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Expected cost of overstocking	= 79.8 x $10 = $798 </a:t>
            </a:r>
          </a:p>
          <a:p>
            <a:pPr>
              <a:spcAft>
                <a:spcPts val="12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Expected cost of understocking	= 2.14 x $110 = $235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Two Order Policy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346200" y="3448050"/>
            <a:ext cx="644842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Expected profit from seven weeks	= $14,670 </a:t>
            </a:r>
          </a:p>
          <a:p>
            <a:pPr>
              <a:spcAft>
                <a:spcPts val="12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Expected overstock	= 56.4 </a:t>
            </a:r>
          </a:p>
          <a:p>
            <a:pPr>
              <a:spcAft>
                <a:spcPts val="12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Expected understock	= 1.51</a:t>
            </a:r>
          </a:p>
        </p:txBody>
      </p:sp>
      <p:graphicFrame>
        <p:nvGraphicFramePr>
          <p:cNvPr id="4" name="Object 151"/>
          <p:cNvGraphicFramePr>
            <a:graphicFrameLocks noChangeAspect="1"/>
          </p:cNvGraphicFramePr>
          <p:nvPr/>
        </p:nvGraphicFramePr>
        <p:xfrm>
          <a:off x="1905000" y="1631950"/>
          <a:ext cx="53340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9" name="Equation" r:id="rId3" imgW="5320800" imgH="987120" progId="Equation.3">
                  <p:embed/>
                </p:oleObj>
              </mc:Choice>
              <mc:Fallback>
                <p:oleObj name="Equation" r:id="rId3" imgW="5320800" imgH="987120" progId="Equation.3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631950"/>
                        <a:ext cx="5334000" cy="100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52"/>
          <p:cNvGraphicFramePr>
            <a:graphicFrameLocks noChangeAspect="1"/>
          </p:cNvGraphicFramePr>
          <p:nvPr/>
        </p:nvGraphicFramePr>
        <p:xfrm>
          <a:off x="469900" y="2819400"/>
          <a:ext cx="8204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50" name="Equation" r:id="rId5" imgW="8191800" imgH="429480" progId="Equation.3">
                  <p:embed/>
                </p:oleObj>
              </mc:Choice>
              <mc:Fallback>
                <p:oleObj name="Equation" r:id="rId5" imgW="8191800" imgH="429480" progId="Equation.3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" y="2819400"/>
                        <a:ext cx="82042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55700" y="5140325"/>
            <a:ext cx="6837363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305300" indent="-4305300">
              <a:spcAft>
                <a:spcPts val="1200"/>
              </a:spcAft>
              <a:tabLst>
                <a:tab pos="3949700" algn="l"/>
              </a:tabLst>
            </a:pPr>
            <a:r>
              <a:rPr lang="en-US" sz="2400"/>
              <a:t>Expected profit from season	=	$14,670 + 56.4 </a:t>
            </a:r>
            <a:br>
              <a:rPr lang="en-US" sz="2400"/>
            </a:br>
            <a:r>
              <a:rPr lang="en-US" sz="2400"/>
              <a:t>x $10 + $14,670</a:t>
            </a:r>
          </a:p>
          <a:p>
            <a:pPr marL="4305300" indent="-4305300">
              <a:spcAft>
                <a:spcPts val="1200"/>
              </a:spcAft>
              <a:tabLst>
                <a:tab pos="3949700" algn="l"/>
              </a:tabLst>
            </a:pPr>
            <a:r>
              <a:rPr lang="en-US" sz="2400"/>
              <a:t>	=	$29,904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Quick Response: Multiple</a:t>
            </a:r>
            <a:br>
              <a:rPr lang="en-US"/>
            </a:br>
            <a:r>
              <a:rPr lang="en-US"/>
              <a:t>Orders Per Season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92300"/>
            <a:ext cx="7727950" cy="4406900"/>
          </a:xfrm>
        </p:spPr>
        <p:txBody>
          <a:bodyPr/>
          <a:lstStyle/>
          <a:p>
            <a:r>
              <a:rPr lang="en-US" sz="2800" smtClean="0"/>
              <a:t>Three important consequences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400" smtClean="0"/>
              <a:t>The expected total quantity ordered during the season with two orders is less than that with a single order for the same cycle service level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400" smtClean="0"/>
              <a:t>The average overstock to be disposed of at the end of the sales season is less if a follow-up order is allowed after observing some sales</a:t>
            </a:r>
          </a:p>
          <a:p>
            <a:pPr marL="971550" lvl="1" indent="-514350">
              <a:buFont typeface="Arial" charset="0"/>
              <a:buAutoNum type="arabicPeriod"/>
            </a:pPr>
            <a:r>
              <a:rPr lang="en-US" sz="2400" smtClean="0"/>
              <a:t>The profits are higher when a follow-up order is allowed during the sales season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Quick Response: Multiple</a:t>
            </a:r>
            <a:br>
              <a:rPr lang="en-US"/>
            </a:br>
            <a:r>
              <a:rPr lang="en-US"/>
              <a:t>Orders Per Season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08088" y="5764213"/>
            <a:ext cx="1103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13-4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5100" y="1739900"/>
            <a:ext cx="6289675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Quick Response: Multiple</a:t>
            </a:r>
            <a:br>
              <a:rPr lang="en-US" dirty="0"/>
            </a:br>
            <a:r>
              <a:rPr lang="en-US" dirty="0"/>
              <a:t>Orders Per Season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08088" y="5764213"/>
            <a:ext cx="1103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13-5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6538" y="1712913"/>
            <a:ext cx="6126162" cy="424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Two Order Policy with Improved Forecast Accuracy</a:t>
            </a: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346200" y="3724275"/>
            <a:ext cx="6448425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Expected profit from second order	= $15,254 </a:t>
            </a:r>
          </a:p>
          <a:p>
            <a:pPr>
              <a:spcAft>
                <a:spcPts val="6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Expected overstock	= 11.3 </a:t>
            </a:r>
          </a:p>
          <a:p>
            <a:pPr>
              <a:spcAft>
                <a:spcPts val="600"/>
              </a:spcAft>
              <a:tabLst>
                <a:tab pos="4660900" algn="r"/>
                <a:tab pos="4838700" algn="l"/>
              </a:tabLst>
            </a:pPr>
            <a:r>
              <a:rPr lang="en-US" sz="2400"/>
              <a:t>	Expected understock	= 0.30</a:t>
            </a:r>
          </a:p>
        </p:txBody>
      </p:sp>
      <p:graphicFrame>
        <p:nvGraphicFramePr>
          <p:cNvPr id="4" name="Object 141"/>
          <p:cNvGraphicFramePr>
            <a:graphicFrameLocks noChangeAspect="1"/>
          </p:cNvGraphicFramePr>
          <p:nvPr/>
        </p:nvGraphicFramePr>
        <p:xfrm>
          <a:off x="914400" y="1568450"/>
          <a:ext cx="73152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11" name="Equation" r:id="rId3" imgW="7305120" imgH="1554120" progId="Equation.3">
                  <p:embed/>
                </p:oleObj>
              </mc:Choice>
              <mc:Fallback>
                <p:oleObj name="Equation" r:id="rId3" imgW="7305120" imgH="1554120" progId="Equation.3">
                  <p:embed/>
                  <p:pic>
                    <p:nvPicPr>
                      <p:cNvPr id="0" name="Picture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568450"/>
                        <a:ext cx="7315200" cy="156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42"/>
          <p:cNvGraphicFramePr>
            <a:graphicFrameLocks noChangeAspect="1"/>
          </p:cNvGraphicFramePr>
          <p:nvPr/>
        </p:nvGraphicFramePr>
        <p:xfrm>
          <a:off x="546100" y="3192463"/>
          <a:ext cx="80518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12" name="Equation" r:id="rId5" imgW="8036280" imgH="456840" progId="Equation.3">
                  <p:embed/>
                </p:oleObj>
              </mc:Choice>
              <mc:Fallback>
                <p:oleObj name="Equation" r:id="rId5" imgW="8036280" imgH="456840" progId="Equation.3">
                  <p:embed/>
                  <p:pic>
                    <p:nvPicPr>
                      <p:cNvPr id="0" name="Picture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3192463"/>
                        <a:ext cx="80518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55700" y="5140325"/>
            <a:ext cx="6748463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305300" indent="-4305300">
              <a:spcAft>
                <a:spcPts val="600"/>
              </a:spcAft>
              <a:tabLst>
                <a:tab pos="3949700" algn="l"/>
              </a:tabLst>
            </a:pPr>
            <a:r>
              <a:rPr lang="en-US" sz="2400"/>
              <a:t>Expected profit from season	=	$14,670 + 56.4 </a:t>
            </a:r>
            <a:br>
              <a:rPr lang="en-US" sz="2400"/>
            </a:br>
            <a:r>
              <a:rPr lang="en-US" sz="2400"/>
              <a:t>x $10 + $15,254</a:t>
            </a:r>
          </a:p>
          <a:p>
            <a:pPr marL="4305300" indent="-4305300">
              <a:spcAft>
                <a:spcPts val="600"/>
              </a:spcAft>
              <a:tabLst>
                <a:tab pos="3949700" algn="l"/>
              </a:tabLst>
            </a:pPr>
            <a:r>
              <a:rPr lang="en-US" sz="2400"/>
              <a:t>	=	$30,488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Postponement: Impact on Profits and Inventories</a:t>
            </a: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676400"/>
            <a:ext cx="8064500" cy="4978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Delay of product differentiation until closer to the sale of the product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Activities prior to product differentiation require aggregate forecasts more accurate than individual product forecasts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Individual product forecasts are needed close to the time of sale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Results in a better match of supply and demand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Valuable in online sales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Higher profits through better matching of supply and demand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Value of Postponement: Benetton</a:t>
            </a:r>
          </a:p>
        </p:txBody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68500"/>
            <a:ext cx="7327900" cy="341630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2800" smtClean="0"/>
              <a:t>For each of four colors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en-US" sz="2400" smtClean="0"/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Demand </a:t>
            </a:r>
            <a:r>
              <a:rPr lang="en-US" sz="2400" i="1" smtClean="0">
                <a:latin typeface="Symbol" pitchFamily="18" charset="2"/>
              </a:rPr>
              <a:t>m</a:t>
            </a:r>
            <a:r>
              <a:rPr lang="en-US" sz="2400" smtClean="0"/>
              <a:t> = 1,000,   </a:t>
            </a:r>
            <a:r>
              <a:rPr lang="en-US" sz="2400" i="1" smtClean="0">
                <a:latin typeface="Symbol" pitchFamily="18" charset="2"/>
              </a:rPr>
              <a:t>s</a:t>
            </a:r>
            <a:r>
              <a:rPr lang="en-US" sz="2400" smtClean="0"/>
              <a:t> = 50,  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Sale price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smtClean="0"/>
              <a:t> = $50,  Salvage value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smtClean="0"/>
              <a:t> = $10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en-US" sz="2400" smtClean="0"/>
          </a:p>
          <a:p>
            <a:pPr marL="0" lvl="1" indent="0"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Production cost Option 1 (no postponement) = $20</a:t>
            </a:r>
          </a:p>
          <a:p>
            <a:pPr marL="0" lvl="1" indent="0"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Production cost Option 2 (postponement) = $22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Value of Postponement: Benetton</a:t>
            </a:r>
          </a:p>
        </p:txBody>
      </p:sp>
      <p:sp>
        <p:nvSpPr>
          <p:cNvPr id="63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38300"/>
            <a:ext cx="5651500" cy="584200"/>
          </a:xfrm>
        </p:spPr>
        <p:txBody>
          <a:bodyPr/>
          <a:lstStyle/>
          <a:p>
            <a:r>
              <a:rPr lang="en-US" sz="2800" smtClean="0"/>
              <a:t>Option 1, for each color</a:t>
            </a:r>
            <a:endParaRPr lang="en-US" sz="2000" smtClean="0"/>
          </a:p>
        </p:txBody>
      </p:sp>
      <p:graphicFrame>
        <p:nvGraphicFramePr>
          <p:cNvPr id="3" name="Object 129"/>
          <p:cNvGraphicFramePr>
            <a:graphicFrameLocks noChangeAspect="1"/>
          </p:cNvGraphicFramePr>
          <p:nvPr/>
        </p:nvGraphicFramePr>
        <p:xfrm>
          <a:off x="2946400" y="2493963"/>
          <a:ext cx="3251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23" name="Equation" r:id="rId3" imgW="3236400" imgH="822600" progId="Equation.3">
                  <p:embed/>
                </p:oleObj>
              </mc:Choice>
              <mc:Fallback>
                <p:oleObj name="Equation" r:id="rId3" imgW="3236400" imgH="822600" progId="Equation.3">
                  <p:embed/>
                  <p:pic>
                    <p:nvPicPr>
                      <p:cNvPr id="0" name="Picture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2493963"/>
                        <a:ext cx="32512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30"/>
          <p:cNvGraphicFramePr>
            <a:graphicFrameLocks noChangeAspect="1"/>
          </p:cNvGraphicFramePr>
          <p:nvPr/>
        </p:nvGraphicFramePr>
        <p:xfrm>
          <a:off x="406400" y="3602038"/>
          <a:ext cx="83312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24" name="Equation" r:id="rId5" imgW="8319960" imgH="329040" progId="Equation.3">
                  <p:embed/>
                </p:oleObj>
              </mc:Choice>
              <mc:Fallback>
                <p:oleObj name="Equation" r:id="rId5" imgW="8319960" imgH="329040" progId="Equation.3">
                  <p:embed/>
                  <p:pic>
                    <p:nvPicPr>
                      <p:cNvPr id="0" name="Picture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3602038"/>
                        <a:ext cx="83312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320800" y="4216400"/>
            <a:ext cx="65024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profits	= $23,664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overstock	= 412 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understock	= 75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Total production		= 4 x 1,337 = 5,348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profit	= 4 x 23,644 = $94,576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Value of Postponement: Benetton</a:t>
            </a:r>
          </a:p>
        </p:txBody>
      </p:sp>
      <p:sp>
        <p:nvSpPr>
          <p:cNvPr id="646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38300"/>
            <a:ext cx="5651500" cy="584200"/>
          </a:xfrm>
        </p:spPr>
        <p:txBody>
          <a:bodyPr/>
          <a:lstStyle/>
          <a:p>
            <a:r>
              <a:rPr lang="en-US" sz="2800" smtClean="0"/>
              <a:t>Option 2, for all sweaters</a:t>
            </a:r>
            <a:endParaRPr lang="en-US" sz="2000" smtClean="0"/>
          </a:p>
        </p:txBody>
      </p:sp>
      <p:graphicFrame>
        <p:nvGraphicFramePr>
          <p:cNvPr id="3" name="Object 125"/>
          <p:cNvGraphicFramePr>
            <a:graphicFrameLocks noChangeAspect="1"/>
          </p:cNvGraphicFramePr>
          <p:nvPr/>
        </p:nvGraphicFramePr>
        <p:xfrm>
          <a:off x="2946400" y="2408238"/>
          <a:ext cx="3251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43" name="Equation" r:id="rId3" imgW="3236400" imgH="822600" progId="Equation.3">
                  <p:embed/>
                </p:oleObj>
              </mc:Choice>
              <mc:Fallback>
                <p:oleObj name="Equation" r:id="rId3" imgW="3236400" imgH="822600" progId="Equation.3">
                  <p:embed/>
                  <p:pic>
                    <p:nvPicPr>
                      <p:cNvPr id="0" name="Picture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2408238"/>
                        <a:ext cx="32512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26"/>
          <p:cNvGraphicFramePr>
            <a:graphicFrameLocks noChangeAspect="1"/>
          </p:cNvGraphicFramePr>
          <p:nvPr/>
        </p:nvGraphicFramePr>
        <p:xfrm>
          <a:off x="349250" y="3433763"/>
          <a:ext cx="84455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44" name="Equation" r:id="rId5" imgW="8429400" imgH="1014840" progId="Equation.3">
                  <p:embed/>
                </p:oleObj>
              </mc:Choice>
              <mc:Fallback>
                <p:oleObj name="Equation" r:id="rId5" imgW="8429400" imgH="1014840" progId="Equation.3">
                  <p:embed/>
                  <p:pic>
                    <p:nvPicPr>
                      <p:cNvPr id="0" name="Picture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" y="3433763"/>
                        <a:ext cx="8445500" cy="1028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22500" y="4648200"/>
            <a:ext cx="46990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profits	= $98,092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overstock	= 715 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understock	= 190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Value of Postponement: Benetton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178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/>
            </a:pPr>
            <a:r>
              <a:rPr lang="en-US" sz="2800" dirty="0"/>
              <a:t>Postponement is not very effective if a large fraction of demand comes from a single </a:t>
            </a:r>
            <a:r>
              <a:rPr lang="en-US" sz="2800" dirty="0" smtClean="0"/>
              <a:t>product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/>
            </a:pPr>
            <a:r>
              <a:rPr lang="en-US" sz="2800" dirty="0" smtClean="0"/>
              <a:t>Option 1</a:t>
            </a:r>
            <a:endParaRPr lang="en-US" sz="2400" dirty="0" smtClean="0"/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/>
              <a:t>	</a:t>
            </a:r>
            <a:r>
              <a:rPr lang="en-US" sz="2400" dirty="0" smtClean="0"/>
              <a:t>Red sweaters demand </a:t>
            </a:r>
            <a:r>
              <a:rPr lang="en-US" sz="2400" i="1" dirty="0" err="1" smtClean="0">
                <a:latin typeface="Symbol" charset="2"/>
                <a:cs typeface="Symbol" charset="2"/>
              </a:rPr>
              <a:t>m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red</a:t>
            </a:r>
            <a:r>
              <a:rPr lang="en-US" sz="2400" dirty="0" smtClean="0"/>
              <a:t> = 3,100, </a:t>
            </a:r>
            <a:r>
              <a:rPr lang="en-US" sz="2400" i="1" dirty="0" err="1" smtClean="0">
                <a:latin typeface="Symbol" charset="2"/>
                <a:cs typeface="Symbol" charset="2"/>
              </a:rPr>
              <a:t>s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red</a:t>
            </a:r>
            <a:r>
              <a:rPr lang="en-US" sz="2400" dirty="0" smtClean="0"/>
              <a:t> = 800</a:t>
            </a:r>
          </a:p>
          <a:p>
            <a:pPr marL="0" indent="0" fontAlgn="auto">
              <a:spcBef>
                <a:spcPts val="0"/>
              </a:spcBef>
              <a:buFont typeface="Arial"/>
              <a:buNone/>
              <a:defRPr/>
            </a:pPr>
            <a:r>
              <a:rPr lang="en-US" sz="2400" dirty="0" smtClean="0"/>
              <a:t>	Other colors </a:t>
            </a:r>
            <a:r>
              <a:rPr lang="en-US" sz="2400" i="1" dirty="0" smtClean="0">
                <a:latin typeface="Symbol" charset="2"/>
                <a:cs typeface="Symbol" charset="2"/>
              </a:rPr>
              <a:t>m</a:t>
            </a:r>
            <a:r>
              <a:rPr lang="en-US" sz="2400" dirty="0" smtClean="0"/>
              <a:t> = 300, </a:t>
            </a:r>
            <a:r>
              <a:rPr lang="en-US" sz="2400" i="1" dirty="0" smtClean="0">
                <a:latin typeface="Symbol" charset="2"/>
                <a:cs typeface="Symbol" charset="2"/>
              </a:rPr>
              <a:t>s</a:t>
            </a:r>
            <a:r>
              <a:rPr lang="en-US" sz="2400" dirty="0" smtClean="0"/>
              <a:t> = 200</a:t>
            </a:r>
          </a:p>
        </p:txBody>
      </p:sp>
      <p:graphicFrame>
        <p:nvGraphicFramePr>
          <p:cNvPr id="4" name="Object 61"/>
          <p:cNvGraphicFramePr>
            <a:graphicFrameLocks noChangeAspect="1"/>
          </p:cNvGraphicFramePr>
          <p:nvPr/>
        </p:nvGraphicFramePr>
        <p:xfrm>
          <a:off x="1866900" y="4183063"/>
          <a:ext cx="5410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72" name="Equation" r:id="rId3" imgW="5394240" imgH="914040" progId="Equation.3">
                  <p:embed/>
                </p:oleObj>
              </mc:Choice>
              <mc:Fallback>
                <p:oleObj name="Equation" r:id="rId3" imgW="5394240" imgH="914040" progId="Equation.3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4183063"/>
                        <a:ext cx="54102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79600" y="5207000"/>
            <a:ext cx="47752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profits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red</a:t>
            </a:r>
            <a:r>
              <a:rPr lang="en-US" sz="2400"/>
              <a:t>	= $82,831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overstock	= 659 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understock	= 119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Value of Postponement: Benetton</a:t>
            </a:r>
          </a:p>
        </p:txBody>
      </p:sp>
      <p:sp>
        <p:nvSpPr>
          <p:cNvPr id="6969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477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2800" smtClean="0"/>
              <a:t>	</a:t>
            </a:r>
            <a:r>
              <a:rPr lang="en-US" sz="2400" smtClean="0"/>
              <a:t>Other colors </a:t>
            </a:r>
            <a:r>
              <a:rPr lang="en-US" sz="2400" i="1" smtClean="0">
                <a:latin typeface="Symbol" pitchFamily="18" charset="2"/>
              </a:rPr>
              <a:t>m</a:t>
            </a:r>
            <a:r>
              <a:rPr lang="en-US" sz="2400" smtClean="0"/>
              <a:t> = 300, </a:t>
            </a:r>
            <a:r>
              <a:rPr lang="en-US" sz="2400" i="1" smtClean="0">
                <a:latin typeface="Symbol" pitchFamily="18" charset="2"/>
              </a:rPr>
              <a:t>s</a:t>
            </a:r>
            <a:r>
              <a:rPr lang="en-US" sz="2400" smtClean="0"/>
              <a:t> = 200</a:t>
            </a:r>
          </a:p>
        </p:txBody>
      </p:sp>
      <p:graphicFrame>
        <p:nvGraphicFramePr>
          <p:cNvPr id="5" name="Object 61"/>
          <p:cNvGraphicFramePr>
            <a:graphicFrameLocks noChangeAspect="1"/>
          </p:cNvGraphicFramePr>
          <p:nvPr/>
        </p:nvGraphicFramePr>
        <p:xfrm>
          <a:off x="565150" y="2354263"/>
          <a:ext cx="8013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96" name="Equation" r:id="rId3" imgW="7999920" imgH="329040" progId="Equation.3">
                  <p:embed/>
                </p:oleObj>
              </mc:Choice>
              <mc:Fallback>
                <p:oleObj name="Equation" r:id="rId3" imgW="7999920" imgH="329040" progId="Equation.3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2354263"/>
                        <a:ext cx="80137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286000" y="2908300"/>
            <a:ext cx="45847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profits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US" sz="2400"/>
              <a:t>	= $6,458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overstock	= 165 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	Expected understock	= 30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71550" y="4495800"/>
            <a:ext cx="71945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Total production = 3,640 + 3 x 435 = 4,945 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Expected profit = $82,831 + 3 x $6,458 = $102,205 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Expected overstock = 659 + 3 x 165 = 1,154 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Expected understock = 119 + 3 x 30 = 209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Value of Postponement: Benetton</a:t>
            </a:r>
          </a:p>
        </p:txBody>
      </p:sp>
      <p:sp>
        <p:nvSpPr>
          <p:cNvPr id="7071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731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800" smtClean="0"/>
              <a:t>Option 2</a:t>
            </a:r>
            <a:endParaRPr lang="en-US" sz="2400" smtClean="0"/>
          </a:p>
        </p:txBody>
      </p:sp>
      <p:graphicFrame>
        <p:nvGraphicFramePr>
          <p:cNvPr id="5" name="Object 58"/>
          <p:cNvGraphicFramePr>
            <a:graphicFrameLocks noChangeAspect="1"/>
          </p:cNvGraphicFramePr>
          <p:nvPr/>
        </p:nvGraphicFramePr>
        <p:xfrm>
          <a:off x="2730500" y="2266950"/>
          <a:ext cx="36830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17" name="Equation" r:id="rId3" imgW="3675240" imgH="1014840" progId="Equation.3">
                  <p:embed/>
                </p:oleObj>
              </mc:Choice>
              <mc:Fallback>
                <p:oleObj name="Equation" r:id="rId3" imgW="3675240" imgH="1014840" progId="Equation.3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0" y="2266950"/>
                        <a:ext cx="3683000" cy="1028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71750" y="3822700"/>
            <a:ext cx="40068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Total production = 4,475 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Expected profit = $99,872 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Expected overstock = 623 </a:t>
            </a:r>
          </a:p>
          <a:p>
            <a:pPr>
              <a:spcAft>
                <a:spcPts val="600"/>
              </a:spcAft>
              <a:tabLst>
                <a:tab pos="2959100" algn="r"/>
                <a:tab pos="3048000" algn="l"/>
              </a:tabLst>
            </a:pPr>
            <a:r>
              <a:rPr lang="en-US" sz="2400"/>
              <a:t>Expected understock = 166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Tailored Postponement: Benetton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1841500"/>
            <a:ext cx="7734300" cy="4254500"/>
          </a:xfrm>
        </p:spPr>
        <p:txBody>
          <a:bodyPr rtlCol="0">
            <a:normAutofit lnSpcReduction="10000"/>
          </a:bodyPr>
          <a:lstStyle/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 smtClean="0"/>
              <a:t>Use </a:t>
            </a:r>
            <a:r>
              <a:rPr lang="en-US" sz="2800" dirty="0"/>
              <a:t>production with postponement to satisfy a part </a:t>
            </a:r>
            <a:r>
              <a:rPr lang="en-US" sz="2800" dirty="0" smtClean="0"/>
              <a:t>of </a:t>
            </a:r>
            <a:r>
              <a:rPr lang="en-US" sz="2800" dirty="0"/>
              <a:t>demand</a:t>
            </a:r>
            <a:r>
              <a:rPr lang="en-US" sz="2800" dirty="0" smtClean="0"/>
              <a:t>, </a:t>
            </a:r>
            <a:r>
              <a:rPr lang="en-US" sz="2800" dirty="0"/>
              <a:t>the </a:t>
            </a:r>
            <a:r>
              <a:rPr lang="en-US" sz="2800" dirty="0" smtClean="0"/>
              <a:t>rest </a:t>
            </a:r>
            <a:r>
              <a:rPr lang="en-US" sz="2800" dirty="0"/>
              <a:t>without </a:t>
            </a:r>
            <a:r>
              <a:rPr lang="en-US" sz="2800" dirty="0" smtClean="0"/>
              <a:t>postponement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/>
            </a:pPr>
            <a:r>
              <a:rPr lang="en-US" sz="2800" dirty="0" smtClean="0"/>
              <a:t>Produce red sweaters without postponement, postpone all others</a:t>
            </a:r>
            <a:endParaRPr lang="en-US" sz="2800" dirty="0"/>
          </a:p>
          <a:p>
            <a:pPr marL="0" indent="0" algn="ctr" fontAlgn="auto">
              <a:spcBef>
                <a:spcPts val="0"/>
              </a:spcBef>
              <a:spcAft>
                <a:spcPts val="1200"/>
              </a:spcAft>
              <a:buFont typeface="Arial"/>
              <a:buNone/>
              <a:defRPr/>
            </a:pPr>
            <a:r>
              <a:rPr lang="en-US" sz="2800" dirty="0" smtClean="0"/>
              <a:t>Profit </a:t>
            </a:r>
            <a:r>
              <a:rPr lang="en-US" sz="2800" dirty="0"/>
              <a:t>= $</a:t>
            </a:r>
            <a:r>
              <a:rPr lang="en-US" sz="2800" dirty="0" smtClean="0"/>
              <a:t>103,213</a:t>
            </a:r>
            <a:endParaRPr lang="en-US" sz="2800" dirty="0"/>
          </a:p>
          <a:p>
            <a:pPr fontAlgn="auto">
              <a:spcBef>
                <a:spcPts val="0"/>
              </a:spcBef>
              <a:buFont typeface="Arial"/>
              <a:buChar char="•"/>
              <a:defRPr/>
            </a:pPr>
            <a:r>
              <a:rPr lang="en-US" sz="2800" dirty="0"/>
              <a:t>Tailored postponement allows a firm to increase profits by postponing differentiation only for products with </a:t>
            </a:r>
            <a:r>
              <a:rPr lang="en-US" sz="2800" dirty="0" smtClean="0"/>
              <a:t>uncertain demand</a:t>
            </a:r>
            <a:endParaRPr lang="en-US" sz="2800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Tailored Postponement: Benetton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6600" y="1879600"/>
            <a:ext cx="7683500" cy="37973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smtClean="0"/>
              <a:t>Separate all demand into base load and variation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Base load  manufactured without postponement</a:t>
            </a:r>
          </a:p>
          <a:p>
            <a:pPr lvl="1">
              <a:lnSpc>
                <a:spcPct val="90000"/>
              </a:lnSpc>
              <a:spcAft>
                <a:spcPts val="1800"/>
              </a:spcAft>
            </a:pPr>
            <a:r>
              <a:rPr lang="en-US" sz="2400" smtClean="0"/>
              <a:t>Variation is postponed</a:t>
            </a:r>
          </a:p>
          <a:p>
            <a:pPr lvl="1"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	Four colors</a:t>
            </a:r>
          </a:p>
          <a:p>
            <a:pPr lvl="1">
              <a:lnSpc>
                <a:spcPct val="90000"/>
              </a:lnSpc>
              <a:spcAft>
                <a:spcPts val="1800"/>
              </a:spcAft>
              <a:buFont typeface="Arial" charset="0"/>
              <a:buNone/>
            </a:pPr>
            <a:r>
              <a:rPr lang="en-US" sz="2400" smtClean="0"/>
              <a:t>	Demand mean </a:t>
            </a:r>
            <a:r>
              <a:rPr lang="en-US" sz="2400" i="1" smtClean="0">
                <a:latin typeface="Symbol" pitchFamily="18" charset="2"/>
              </a:rPr>
              <a:t>μ</a:t>
            </a:r>
            <a:r>
              <a:rPr lang="en-US" sz="2400" smtClean="0"/>
              <a:t> = 1,000, </a:t>
            </a:r>
            <a:r>
              <a:rPr lang="en-US" sz="2400" i="1" smtClean="0">
                <a:latin typeface="Symbol" pitchFamily="18" charset="2"/>
              </a:rPr>
              <a:t>σ</a:t>
            </a:r>
            <a:r>
              <a:rPr lang="en-US" sz="2400" smtClean="0"/>
              <a:t> = 500</a:t>
            </a:r>
          </a:p>
          <a:p>
            <a:pPr lvl="1">
              <a:lnSpc>
                <a:spcPct val="90000"/>
              </a:lnSpc>
              <a:spcAft>
                <a:spcPts val="1200"/>
              </a:spcAft>
            </a:pPr>
            <a:r>
              <a:rPr lang="en-US" sz="2400" smtClean="0"/>
              <a:t>Identify base load and variation for each color</a:t>
            </a:r>
          </a:p>
          <a:p>
            <a:pPr lvl="1">
              <a:lnSpc>
                <a:spcPct val="90000"/>
              </a:lnSpc>
              <a:buFont typeface="Arial" charset="0"/>
              <a:buNone/>
            </a:pPr>
            <a:r>
              <a:rPr lang="en-US" sz="2400" smtClean="0"/>
              <a:t>	</a:t>
            </a:r>
          </a:p>
          <a:p>
            <a:pPr lvl="1">
              <a:lnSpc>
                <a:spcPct val="90000"/>
              </a:lnSpc>
              <a:buFont typeface="Arial" charset="0"/>
              <a:buNone/>
            </a:pPr>
            <a:endParaRPr lang="en-US" sz="2400" smtClean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Tailored Postponement: Benetton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01700" y="1689100"/>
          <a:ext cx="7353300" cy="47196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4600"/>
                <a:gridCol w="1244600"/>
                <a:gridCol w="1447800"/>
                <a:gridCol w="1714500"/>
                <a:gridCol w="17018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Manufacturing Policy</a:t>
                      </a:r>
                      <a:endParaRPr lang="en-US" sz="1600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b"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Q</a:t>
                      </a:r>
                      <a:r>
                        <a:rPr lang="en-US" b="1" baseline="-25000" dirty="0" err="1" smtClean="0"/>
                        <a:t>1</a:t>
                      </a:r>
                      <a:endParaRPr lang="en-US" b="1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Q</a:t>
                      </a:r>
                      <a:r>
                        <a:rPr lang="en-US" b="1" baseline="-25000" dirty="0" err="1" smtClean="0"/>
                        <a:t>2</a:t>
                      </a:r>
                      <a:endParaRPr lang="en-US" b="1" dirty="0"/>
                    </a:p>
                  </a:txBody>
                  <a:tcPr anchor="b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Average Profit</a:t>
                      </a:r>
                      <a:endParaRPr lang="en-US" b="1" dirty="0"/>
                    </a:p>
                  </a:txBody>
                  <a:tcPr anchor="b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Average</a:t>
                      </a: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Overstock</a:t>
                      </a:r>
                      <a:endParaRPr lang="en-US" b="1" dirty="0"/>
                    </a:p>
                  </a:txBody>
                  <a:tcPr anchor="b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Average 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Understock</a:t>
                      </a:r>
                      <a:endParaRPr lang="en-US" b="1" dirty="0"/>
                    </a:p>
                  </a:txBody>
                  <a:tcPr anchor="b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4,524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dirty="0" smtClean="0"/>
                        <a:t>	$97,847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510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210</a:t>
                      </a:r>
                      <a:endParaRPr lang="en-US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1,337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dirty="0" smtClean="0"/>
                        <a:t>	$94,377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1,369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1,850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dirty="0" smtClean="0"/>
                        <a:t>	$102,730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308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1,550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dirty="0" smtClean="0"/>
                        <a:t>	$104,603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427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950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dirty="0" smtClean="0"/>
                        <a:t>	$101,326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607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1,050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dirty="0" smtClean="0"/>
                        <a:t>	$101,647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664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850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dirty="0" smtClean="0"/>
                        <a:t>	$100,312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815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950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dirty="0" smtClean="0"/>
                        <a:t>	$100,951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803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550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dirty="0" smtClean="0"/>
                        <a:t>	$99,180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1,026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1,100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</a:tabLst>
                      </a:pPr>
                      <a:r>
                        <a:rPr lang="en-US" dirty="0" smtClean="0"/>
                        <a:t>	650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dirty="0" smtClean="0"/>
                        <a:t>	$100,510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90600" algn="r"/>
                        </a:tabLst>
                      </a:pPr>
                      <a:r>
                        <a:rPr lang="en-US" dirty="0" smtClean="0"/>
                        <a:t>	1,008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185</a:t>
                      </a:r>
                      <a:endParaRPr lang="en-US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232650" y="126365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13-4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Tailored Sourcing</a:t>
            </a: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676400"/>
            <a:ext cx="7581900" cy="4648200"/>
          </a:xfrm>
        </p:spPr>
        <p:txBody>
          <a:bodyPr/>
          <a:lstStyle/>
          <a:p>
            <a:r>
              <a:rPr lang="en-US" sz="2800" smtClean="0"/>
              <a:t>A firm uses a combination of two supply sources</a:t>
            </a:r>
          </a:p>
          <a:p>
            <a:pPr lvl="1"/>
            <a:r>
              <a:rPr lang="en-US" sz="2400" smtClean="0"/>
              <a:t>One is lower cost but is unable to deal with uncertainty well</a:t>
            </a:r>
          </a:p>
          <a:p>
            <a:pPr lvl="1"/>
            <a:r>
              <a:rPr lang="en-US" sz="2400" smtClean="0"/>
              <a:t>Second more flexible but is higher cost</a:t>
            </a:r>
          </a:p>
          <a:p>
            <a:r>
              <a:rPr lang="en-US" sz="2800" smtClean="0"/>
              <a:t>Focus on different capabilities</a:t>
            </a:r>
          </a:p>
          <a:p>
            <a:r>
              <a:rPr lang="en-US" sz="2800" smtClean="0"/>
              <a:t>Increase profits, better match supply and demand</a:t>
            </a:r>
          </a:p>
          <a:p>
            <a:r>
              <a:rPr lang="en-US" sz="2800" smtClean="0"/>
              <a:t>May be volume based or product based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Setting Product Availability for Multiple Products Under Capacity Constraints</a:t>
            </a:r>
          </a:p>
        </p:txBody>
      </p:sp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676400"/>
            <a:ext cx="7581900" cy="609600"/>
          </a:xfrm>
        </p:spPr>
        <p:txBody>
          <a:bodyPr/>
          <a:lstStyle/>
          <a:p>
            <a:r>
              <a:rPr lang="en-US" sz="2800" smtClean="0"/>
              <a:t>Two styles of sweaters from Italian supplier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4000" y="2492375"/>
          <a:ext cx="6096000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High end</a:t>
                      </a:r>
                      <a:endParaRPr lang="en-US" sz="2400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Mid-range</a:t>
                      </a:r>
                      <a:endParaRPr lang="en-US" sz="2400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latin typeface="Symbol" charset="2"/>
                          <a:cs typeface="Symbol" charset="2"/>
                        </a:rPr>
                        <a:t>	</a:t>
                      </a:r>
                      <a:r>
                        <a:rPr lang="en-US" sz="2400" i="1" dirty="0" err="1" smtClean="0">
                          <a:latin typeface="Symbol" charset="2"/>
                          <a:cs typeface="Symbol" charset="2"/>
                        </a:rPr>
                        <a:t>m</a:t>
                      </a:r>
                      <a:r>
                        <a:rPr lang="en-US" sz="2400" baseline="-25000" dirty="0" err="1" smtClean="0"/>
                        <a:t>1</a:t>
                      </a:r>
                      <a:r>
                        <a:rPr lang="en-US" sz="2400" baseline="0" dirty="0" smtClean="0"/>
                        <a:t> = 1,000</a:t>
                      </a:r>
                      <a:endParaRPr lang="en-US" sz="2400" baseline="-250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latin typeface="Symbol" charset="2"/>
                          <a:cs typeface="Symbol" charset="2"/>
                        </a:rPr>
                        <a:t>	</a:t>
                      </a:r>
                      <a:r>
                        <a:rPr lang="en-US" sz="2400" i="1" dirty="0" err="1" smtClean="0">
                          <a:latin typeface="Symbol" charset="2"/>
                          <a:cs typeface="Symbol" charset="2"/>
                        </a:rPr>
                        <a:t>m</a:t>
                      </a:r>
                      <a:r>
                        <a:rPr lang="en-US" sz="2400" baseline="-25000" dirty="0" err="1" smtClean="0"/>
                        <a:t>2</a:t>
                      </a:r>
                      <a:r>
                        <a:rPr lang="en-US" sz="2400" baseline="0" dirty="0" smtClean="0"/>
                        <a:t> = 2,000</a:t>
                      </a:r>
                      <a:endParaRPr lang="en-US" sz="2400" baseline="-250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latin typeface="Symbol" charset="2"/>
                          <a:cs typeface="Symbol" charset="2"/>
                        </a:rPr>
                        <a:t>	</a:t>
                      </a:r>
                      <a:r>
                        <a:rPr lang="en-US" sz="2400" i="1" dirty="0" err="1" smtClean="0">
                          <a:latin typeface="Symbol" charset="2"/>
                          <a:cs typeface="Symbol" charset="2"/>
                        </a:rPr>
                        <a:t>s</a:t>
                      </a:r>
                      <a:r>
                        <a:rPr lang="en-US" sz="2400" baseline="-25000" dirty="0" err="1" smtClean="0"/>
                        <a:t>1</a:t>
                      </a:r>
                      <a:r>
                        <a:rPr lang="en-US" sz="2400" baseline="0" dirty="0" smtClean="0"/>
                        <a:t> = 300</a:t>
                      </a:r>
                      <a:endParaRPr lang="en-US" sz="2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latin typeface="Symbol" charset="2"/>
                          <a:cs typeface="Symbol" charset="2"/>
                        </a:rPr>
                        <a:t>	</a:t>
                      </a:r>
                      <a:r>
                        <a:rPr lang="en-US" sz="2400" i="1" dirty="0" err="1" smtClean="0">
                          <a:latin typeface="Symbol" charset="2"/>
                          <a:cs typeface="Symbol" charset="2"/>
                        </a:rPr>
                        <a:t>s</a:t>
                      </a:r>
                      <a:r>
                        <a:rPr lang="en-US" sz="2400" baseline="-25000" dirty="0" err="1" smtClean="0"/>
                        <a:t>2</a:t>
                      </a:r>
                      <a:r>
                        <a:rPr lang="en-US" sz="2400" baseline="0" dirty="0" smtClean="0"/>
                        <a:t> = 400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lang="en-US" sz="2400" i="1" dirty="0" err="1" smtClean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2400" baseline="-25000" dirty="0" err="1" smtClean="0"/>
                        <a:t>1</a:t>
                      </a:r>
                      <a:r>
                        <a:rPr lang="en-US" sz="2400" baseline="0" dirty="0" smtClean="0"/>
                        <a:t> = $150</a:t>
                      </a:r>
                      <a:endParaRPr lang="en-US" sz="2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lang="en-US" sz="2400" i="1" dirty="0" err="1" smtClean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lang="en-US" sz="2400" baseline="-25000" dirty="0" err="1" smtClean="0"/>
                        <a:t>2</a:t>
                      </a:r>
                      <a:r>
                        <a:rPr lang="en-US" sz="2400" baseline="0" dirty="0" smtClean="0"/>
                        <a:t> = $100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lang="en-US" sz="2400" i="1" dirty="0" err="1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lang="en-US" sz="2400" baseline="-25000" dirty="0" err="1" smtClean="0"/>
                        <a:t>1</a:t>
                      </a:r>
                      <a:r>
                        <a:rPr lang="en-US" sz="2400" baseline="0" dirty="0" smtClean="0"/>
                        <a:t> = $50</a:t>
                      </a:r>
                      <a:endParaRPr lang="en-US" sz="2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lang="en-US" sz="2400" i="1" dirty="0" err="1" smtClean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lang="en-US" sz="2400" baseline="-25000" dirty="0" err="1" smtClean="0"/>
                        <a:t>2</a:t>
                      </a:r>
                      <a:r>
                        <a:rPr lang="en-US" sz="2400" baseline="0" dirty="0" smtClean="0"/>
                        <a:t> = $40</a:t>
                      </a:r>
                      <a:endParaRPr lang="en-US" sz="2400" baseline="-25000" dirty="0"/>
                    </a:p>
                  </a:txBody>
                  <a:tcPr/>
                </a:tc>
              </a:tr>
              <a:tr h="215900"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lang="en-US" sz="2400" i="1" dirty="0" err="1" smtClean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lang="en-US" sz="2400" baseline="-25000" dirty="0" err="1" smtClean="0"/>
                        <a:t>1</a:t>
                      </a:r>
                      <a:r>
                        <a:rPr lang="en-US" sz="2400" baseline="0" dirty="0" smtClean="0"/>
                        <a:t> = $35</a:t>
                      </a:r>
                      <a:endParaRPr lang="en-US" sz="2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 smtClean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lang="en-US" sz="2400" i="1" dirty="0" err="1" smtClean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lang="en-US" sz="2400" baseline="-25000" dirty="0" err="1" smtClean="0"/>
                        <a:t>2</a:t>
                      </a:r>
                      <a:r>
                        <a:rPr lang="en-US" sz="2400" baseline="0" dirty="0" smtClean="0"/>
                        <a:t> = $25</a:t>
                      </a:r>
                      <a:endParaRPr lang="en-US" sz="2400" baseline="-25000" dirty="0"/>
                    </a:p>
                  </a:txBody>
                  <a:tcPr/>
                </a:tc>
              </a:tr>
              <a:tr h="215900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	</a:t>
                      </a:r>
                      <a:r>
                        <a:rPr lang="en-US" sz="2400" i="1" baseline="0" dirty="0" err="1" smtClean="0">
                          <a:latin typeface="Times New Roman"/>
                          <a:cs typeface="Times New Roman"/>
                        </a:rPr>
                        <a:t>CSL</a:t>
                      </a:r>
                      <a:r>
                        <a:rPr lang="en-US" sz="2400" baseline="0" dirty="0" smtClean="0"/>
                        <a:t> = 0.87</a:t>
                      </a:r>
                      <a:endParaRPr 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	</a:t>
                      </a:r>
                      <a:r>
                        <a:rPr lang="en-US" sz="2400" i="1" baseline="0" dirty="0" err="1" smtClean="0">
                          <a:latin typeface="Times New Roman"/>
                          <a:cs typeface="Times New Roman"/>
                        </a:rPr>
                        <a:t>CSL</a:t>
                      </a:r>
                      <a:r>
                        <a:rPr lang="en-US" sz="2400" baseline="0" dirty="0" smtClean="0"/>
                        <a:t> = 0.80</a:t>
                      </a:r>
                      <a:endParaRPr lang="en-US" sz="2400" baseline="0" dirty="0"/>
                    </a:p>
                  </a:txBody>
                  <a:tcPr/>
                </a:tc>
              </a:tr>
              <a:tr h="215900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	</a:t>
                      </a:r>
                      <a:r>
                        <a:rPr lang="en-US" sz="2400" i="1" baseline="0" dirty="0" smtClean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lang="en-US" sz="2400" baseline="0" dirty="0" smtClean="0"/>
                        <a:t> = 1,337</a:t>
                      </a:r>
                      <a:endParaRPr 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	</a:t>
                      </a:r>
                      <a:r>
                        <a:rPr lang="en-US" sz="2400" i="1" baseline="0" dirty="0" smtClean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lang="en-US" sz="2400" baseline="0" dirty="0" smtClean="0"/>
                        <a:t> = 2,337</a:t>
                      </a:r>
                      <a:endParaRPr lang="en-US" sz="2400" baseline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Setting Product Availability for Multiple Products Under Capacity Constraints</a:t>
            </a:r>
          </a:p>
        </p:txBody>
      </p:sp>
      <p:sp>
        <p:nvSpPr>
          <p:cNvPr id="7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676400"/>
            <a:ext cx="7581900" cy="609600"/>
          </a:xfrm>
        </p:spPr>
        <p:txBody>
          <a:bodyPr/>
          <a:lstStyle/>
          <a:p>
            <a:r>
              <a:rPr lang="en-US" sz="2800" smtClean="0"/>
              <a:t>Supplier capacity constraint, 3,000 units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12800" y="2286000"/>
            <a:ext cx="7531100" cy="2082800"/>
            <a:chOff x="673101" y="2514422"/>
            <a:chExt cx="7531099" cy="2082978"/>
          </a:xfrm>
        </p:grpSpPr>
        <p:graphicFrame>
          <p:nvGraphicFramePr>
            <p:cNvPr id="74800" name="Object 48"/>
            <p:cNvGraphicFramePr>
              <a:graphicFrameLocks noChangeAspect="1"/>
            </p:cNvGraphicFramePr>
            <p:nvPr/>
          </p:nvGraphicFramePr>
          <p:xfrm>
            <a:off x="3759200" y="2705100"/>
            <a:ext cx="4445000" cy="189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806" name="Equation" r:id="rId3" imgW="4434120" imgH="1883160" progId="Equation.3">
                    <p:embed/>
                  </p:oleObj>
                </mc:Choice>
                <mc:Fallback>
                  <p:oleObj name="Equation" r:id="rId3" imgW="4434120" imgH="1883160" progId="Equation.3">
                    <p:embed/>
                    <p:pic>
                      <p:nvPicPr>
                        <p:cNvPr id="0" name="Picture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9200" y="2705100"/>
                          <a:ext cx="4445000" cy="189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807" name="TextBox 3"/>
            <p:cNvSpPr txBox="1">
              <a:spLocks noChangeArrowheads="1"/>
            </p:cNvSpPr>
            <p:nvPr/>
          </p:nvSpPr>
          <p:spPr bwMode="auto">
            <a:xfrm>
              <a:off x="673101" y="2514422"/>
              <a:ext cx="32385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Expected marginal contribution high-end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92150" y="4419600"/>
            <a:ext cx="7835900" cy="2082800"/>
            <a:chOff x="457201" y="4762500"/>
            <a:chExt cx="7835899" cy="2082800"/>
          </a:xfrm>
        </p:grpSpPr>
        <p:graphicFrame>
          <p:nvGraphicFramePr>
            <p:cNvPr id="74801" name="Object 49"/>
            <p:cNvGraphicFramePr>
              <a:graphicFrameLocks noChangeAspect="1"/>
            </p:cNvGraphicFramePr>
            <p:nvPr/>
          </p:nvGraphicFramePr>
          <p:xfrm>
            <a:off x="3670300" y="4953000"/>
            <a:ext cx="4622800" cy="189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807" name="Equation" r:id="rId5" imgW="4608000" imgH="1883160" progId="Equation.3">
                    <p:embed/>
                  </p:oleObj>
                </mc:Choice>
                <mc:Fallback>
                  <p:oleObj name="Equation" r:id="rId5" imgW="4608000" imgH="1883160" progId="Equation.3">
                    <p:embed/>
                    <p:pic>
                      <p:nvPicPr>
                        <p:cNvPr id="0" name="Picture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0300" y="4953000"/>
                          <a:ext cx="4622800" cy="189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806" name="TextBox 9"/>
            <p:cNvSpPr txBox="1">
              <a:spLocks noChangeArrowheads="1"/>
            </p:cNvSpPr>
            <p:nvPr/>
          </p:nvSpPr>
          <p:spPr bwMode="auto">
            <a:xfrm>
              <a:off x="457201" y="4762500"/>
              <a:ext cx="32385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Expected marginal contribution mid-range</a:t>
              </a:r>
            </a:p>
          </p:txBody>
        </p:sp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Setting Product Availability for Multiple Products Under Capacity Constraints</a:t>
            </a:r>
          </a:p>
        </p:txBody>
      </p:sp>
      <p:graphicFrame>
        <p:nvGraphicFramePr>
          <p:cNvPr id="5" name="Object 54"/>
          <p:cNvGraphicFramePr>
            <a:graphicFrameLocks noChangeAspect="1"/>
          </p:cNvGraphicFramePr>
          <p:nvPr/>
        </p:nvGraphicFramePr>
        <p:xfrm>
          <a:off x="2235200" y="1847850"/>
          <a:ext cx="4673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11" name="Equation" r:id="rId3" imgW="4662720" imgH="511920" progId="Equation.3">
                  <p:embed/>
                </p:oleObj>
              </mc:Choice>
              <mc:Fallback>
                <p:oleObj name="Equation" r:id="rId3" imgW="4662720" imgH="511920" progId="Equation.3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1847850"/>
                        <a:ext cx="467360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36600" y="2628900"/>
            <a:ext cx="76835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>
              <a:buFont typeface="Arial" charset="0"/>
              <a:buAutoNum type="arabicPeriod"/>
            </a:pPr>
            <a:r>
              <a:rPr lang="en-US" sz="2000"/>
              <a:t>Set quantity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0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/>
              <a:t> =</a:t>
            </a:r>
            <a:r>
              <a:rPr lang="en-US" sz="2000"/>
              <a:t> 0 for all products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pPr marL="355600" indent="-355600">
              <a:buFont typeface="Arial" charset="0"/>
              <a:buAutoNum type="arabicPeriod"/>
            </a:pPr>
            <a:r>
              <a:rPr lang="en-US" sz="2000"/>
              <a:t>Compute the expected marginal contribution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MC</a:t>
            </a:r>
            <a:r>
              <a:rPr lang="en-US" sz="20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/>
              <a:t>(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0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/>
              <a:t>) for each product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pPr marL="355600" indent="-355600">
              <a:buFont typeface="Arial" charset="0"/>
              <a:buAutoNum type="arabicPeriod"/>
            </a:pPr>
            <a:r>
              <a:rPr lang="en-US" sz="2000"/>
              <a:t>If positive, stop, otherwise, let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i="1"/>
              <a:t> </a:t>
            </a:r>
            <a:r>
              <a:rPr lang="en-US" sz="2000"/>
              <a:t>be the product with the highest expected marginal contribution and increase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000" i="1" baseline="-2500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i="1"/>
              <a:t> </a:t>
            </a:r>
            <a:r>
              <a:rPr lang="en-US" sz="2000"/>
              <a:t>by one unit</a:t>
            </a:r>
          </a:p>
          <a:p>
            <a:pPr marL="355600" indent="-355600">
              <a:buFont typeface="Arial" charset="0"/>
              <a:buAutoNum type="arabicPeriod"/>
            </a:pPr>
            <a:r>
              <a:rPr lang="en-US" sz="2000"/>
              <a:t>If the total quantity is less than </a:t>
            </a:r>
            <a:r>
              <a:rPr lang="en-US" sz="2000" i="1"/>
              <a:t>B</a:t>
            </a:r>
            <a:r>
              <a:rPr lang="en-US" sz="2000"/>
              <a:t>, return to step 2, otherwise capacity constraint are met and quantities are optimal</a:t>
            </a: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1644650" y="5137150"/>
            <a:ext cx="5353050" cy="1384300"/>
            <a:chOff x="1644650" y="5137150"/>
            <a:chExt cx="5353050" cy="1384300"/>
          </a:xfrm>
        </p:grpSpPr>
        <p:graphicFrame>
          <p:nvGraphicFramePr>
            <p:cNvPr id="78903" name="Object 55"/>
            <p:cNvGraphicFramePr>
              <a:graphicFrameLocks noChangeAspect="1"/>
            </p:cNvGraphicFramePr>
            <p:nvPr/>
          </p:nvGraphicFramePr>
          <p:xfrm>
            <a:off x="1644650" y="5302250"/>
            <a:ext cx="1765300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12" name="Equation" r:id="rId5" imgW="1755360" imgH="868320" progId="Equation.3">
                    <p:embed/>
                  </p:oleObj>
                </mc:Choice>
                <mc:Fallback>
                  <p:oleObj name="Equation" r:id="rId5" imgW="1755360" imgH="868320" progId="Equation.3">
                    <p:embed/>
                    <p:pic>
                      <p:nvPicPr>
                        <p:cNvPr id="0" name="Picture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4650" y="5302250"/>
                          <a:ext cx="1765300" cy="876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908" name="TextBox 11"/>
            <p:cNvSpPr txBox="1">
              <a:spLocks noChangeArrowheads="1"/>
            </p:cNvSpPr>
            <p:nvPr/>
          </p:nvSpPr>
          <p:spPr bwMode="auto">
            <a:xfrm>
              <a:off x="4127500" y="5245100"/>
              <a:ext cx="135373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subject to:</a:t>
              </a:r>
            </a:p>
          </p:txBody>
        </p:sp>
        <p:graphicFrame>
          <p:nvGraphicFramePr>
            <p:cNvPr id="78904" name="Object 56"/>
            <p:cNvGraphicFramePr>
              <a:graphicFrameLocks noChangeAspect="1"/>
            </p:cNvGraphicFramePr>
            <p:nvPr/>
          </p:nvGraphicFramePr>
          <p:xfrm>
            <a:off x="5829300" y="5137150"/>
            <a:ext cx="1168400" cy="1384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13" name="Equation" r:id="rId7" imgW="1152000" imgH="1371240" progId="Equation.3">
                    <p:embed/>
                  </p:oleObj>
                </mc:Choice>
                <mc:Fallback>
                  <p:oleObj name="Equation" r:id="rId7" imgW="1152000" imgH="1371240" progId="Equation.3">
                    <p:embed/>
                    <p:pic>
                      <p:nvPicPr>
                        <p:cNvPr id="0" name="Picture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9300" y="5137150"/>
                          <a:ext cx="1168400" cy="1384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Setting Product Availability for Multiple Products Under Capacity Constraints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901700" y="1765300"/>
          <a:ext cx="7366000" cy="4508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3200"/>
                <a:gridCol w="1473200"/>
                <a:gridCol w="1473200"/>
                <a:gridCol w="1473200"/>
                <a:gridCol w="1473200"/>
              </a:tblGrid>
              <a:tr h="281781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Expected Marginal Contribution</a:t>
                      </a:r>
                      <a:endParaRPr lang="en-US" sz="1200" b="1" u="sng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Order Quantity</a:t>
                      </a:r>
                      <a:endParaRPr lang="en-US" sz="1200" b="1" u="sng" dirty="0"/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Capacity Left</a:t>
                      </a:r>
                      <a:endParaRPr lang="en-US" sz="1200" b="1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High End</a:t>
                      </a:r>
                      <a:endParaRPr lang="en-US" sz="1200" b="1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Mid Range</a:t>
                      </a:r>
                      <a:endParaRPr lang="en-US" sz="1200" b="1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High End</a:t>
                      </a:r>
                      <a:endParaRPr lang="en-US" sz="1200" b="1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Mid Range</a:t>
                      </a:r>
                      <a:endParaRPr lang="en-US" sz="1200" b="1" dirty="0"/>
                    </a:p>
                  </a:txBody>
                  <a:tcPr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3,000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99.95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60.00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2,900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99.84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60.00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2,100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57.51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60.00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900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2,000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57.51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60.00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900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100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800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57.51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57.00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900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1,300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780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54.59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57.00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920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1,300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300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42.50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43.00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1,000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1,700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200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42.50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36.86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1,000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1,800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39.44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36.86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1,020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1,800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40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31.89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30.63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1,070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1,890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30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30.41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30.63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1,080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1,890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29.67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29.54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1,085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1,905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29.23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29.10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1,088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1,911</a:t>
                      </a:r>
                      <a:endParaRPr lang="en-US" sz="1200" dirty="0"/>
                    </a:p>
                  </a:txBody>
                  <a:tcPr/>
                </a:tc>
              </a:tr>
              <a:tr h="281781"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0</a:t>
                      </a:r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29.09</a:t>
                      </a:r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29.10</a:t>
                      </a:r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1,089</a:t>
                      </a:r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812800" algn="r"/>
                        </a:tabLst>
                      </a:pPr>
                      <a:r>
                        <a:rPr lang="en-US" sz="1200" dirty="0" smtClean="0"/>
                        <a:t>	1,911</a:t>
                      </a:r>
                      <a:endParaRPr lang="en-US" sz="1200" dirty="0"/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105650" y="6343650"/>
            <a:ext cx="1022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13-5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Setting Optimal Levels of </a:t>
            </a:r>
            <a:br>
              <a:rPr lang="en-US" sz="4000" smtClean="0"/>
            </a:br>
            <a:r>
              <a:rPr lang="en-US" sz="4000" smtClean="0"/>
              <a:t>Product Availability in Practice</a:t>
            </a:r>
          </a:p>
        </p:txBody>
      </p:sp>
      <p:sp>
        <p:nvSpPr>
          <p:cNvPr id="96258" name="Content Placeholder 2"/>
          <p:cNvSpPr>
            <a:spLocks noGrp="1"/>
          </p:cNvSpPr>
          <p:nvPr>
            <p:ph idx="1"/>
          </p:nvPr>
        </p:nvSpPr>
        <p:spPr>
          <a:xfrm>
            <a:off x="749300" y="1854200"/>
            <a:ext cx="7645400" cy="4525963"/>
          </a:xfrm>
        </p:spPr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Beware of preset levels of availability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Use approximate costs because profit-maximizing solutions are quite robust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Estimate a range for the cost of stocking out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mtClean="0"/>
              <a:t>Tailor your response to uncertainty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Summary of Learning Objectives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89100"/>
            <a:ext cx="8102600" cy="4737100"/>
          </a:xfrm>
        </p:spPr>
        <p:txBody>
          <a:bodyPr lIns="92075" tIns="46038" rIns="92075" bIns="46038"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Identify the factors affecting the optimal level of product availability and evaluate the optimal cycle service level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Use managerial levers that improve supply chain profitability through optimal service levels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Understand conditions under which postponement is valuable in a supply chain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en-US" sz="2800" smtClean="0"/>
              <a:t>Allocate limited supply capacity among multiple products to maximize expected profits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6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  <p:transition spd="slow">
    <p:pull dir="lu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867</TotalTime>
  <Words>2060</Words>
  <Application>Microsoft Office PowerPoint</Application>
  <PresentationFormat>On-screen Show (4:3)</PresentationFormat>
  <Paragraphs>594</Paragraphs>
  <Slides>58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70" baseType="lpstr">
      <vt:lpstr>ＭＳ Ｐゴシック</vt:lpstr>
      <vt:lpstr>ＭＳ Ｐゴシック</vt:lpstr>
      <vt:lpstr>Arial</vt:lpstr>
      <vt:lpstr>Calibri</vt:lpstr>
      <vt:lpstr>Copperplate Gothic Bold</vt:lpstr>
      <vt:lpstr>Helvetica</vt:lpstr>
      <vt:lpstr>Monotype Sorts</vt:lpstr>
      <vt:lpstr>Symbol</vt:lpstr>
      <vt:lpstr>Times New Roman</vt:lpstr>
      <vt:lpstr>Wingdings</vt:lpstr>
      <vt:lpstr>1_Office Theme</vt:lpstr>
      <vt:lpstr>Equation</vt:lpstr>
      <vt:lpstr>Determining the Optimal Level of Product Availability</vt:lpstr>
      <vt:lpstr>Learning Objectives</vt:lpstr>
      <vt:lpstr>Importance of the Level of Product Availability</vt:lpstr>
      <vt:lpstr>Factors Affecting the Optimal Level of Product Availability</vt:lpstr>
      <vt:lpstr>L.L. Bean Example</vt:lpstr>
      <vt:lpstr>L.L. Bean Example</vt:lpstr>
      <vt:lpstr>L.L. Bean Example</vt:lpstr>
      <vt:lpstr>L.L. Bean Example</vt:lpstr>
      <vt:lpstr>Optimal Cycle Service Level for Seasonal Items – Single Order</vt:lpstr>
      <vt:lpstr>Optimal Cycle Service Level for Seasonal Items – Single Order</vt:lpstr>
      <vt:lpstr>Optimal Cycle Service Level for Seasonal Items – Single Order</vt:lpstr>
      <vt:lpstr>Evaluating the Optimal Service Level for Seasonal Items</vt:lpstr>
      <vt:lpstr>Evaluating the Optimal Service Level for Seasonal Items</vt:lpstr>
      <vt:lpstr>Evaluating the Optimal Service Level for Seasonal Items</vt:lpstr>
      <vt:lpstr>Evaluating Expected Overstock  and Understock</vt:lpstr>
      <vt:lpstr>One-Time Orders in the Presence  of Quantity Discounts</vt:lpstr>
      <vt:lpstr>Evaluating Service Level with Quantity Discounts</vt:lpstr>
      <vt:lpstr>Evaluating Service Level with Quantity Discounts</vt:lpstr>
      <vt:lpstr>Desired Cycle Service Level for Continuously Stocked Items</vt:lpstr>
      <vt:lpstr>Desired Cycle Service Level for Continuously Stocked Items</vt:lpstr>
      <vt:lpstr>Demand During Stockout is Backlogged</vt:lpstr>
      <vt:lpstr>Demand During Stockout is Backlogged</vt:lpstr>
      <vt:lpstr>Demand During Stockout is Backlogged</vt:lpstr>
      <vt:lpstr>Evaluating Optimal Service Level When Unmet Demand Is Lost</vt:lpstr>
      <vt:lpstr>Managerial Levers to Improve Supply Chain Profitability</vt:lpstr>
      <vt:lpstr>Managerial Levers to Improve Supply Chain Profitability</vt:lpstr>
      <vt:lpstr>Improved Forecasts</vt:lpstr>
      <vt:lpstr>Impact of Improved Forecasts</vt:lpstr>
      <vt:lpstr>Impact of Improved Forecasts</vt:lpstr>
      <vt:lpstr>Impact of Improved Forecasts</vt:lpstr>
      <vt:lpstr>Quick Response: Impact on Profits and Inventories</vt:lpstr>
      <vt:lpstr>Quick Response: Multiple Orders Per Season</vt:lpstr>
      <vt:lpstr>Quick Response: Multiple Orders Per Season</vt:lpstr>
      <vt:lpstr>Single Order Policy</vt:lpstr>
      <vt:lpstr>Single Order Policy</vt:lpstr>
      <vt:lpstr>Two Order Policy</vt:lpstr>
      <vt:lpstr>Quick Response: Multiple Orders Per Season</vt:lpstr>
      <vt:lpstr>Quick Response: Multiple Orders Per Season</vt:lpstr>
      <vt:lpstr>Quick Response: Multiple Orders Per Season</vt:lpstr>
      <vt:lpstr>Two Order Policy with Improved Forecast Accuracy</vt:lpstr>
      <vt:lpstr>Postponement: Impact on Profits and Inventories</vt:lpstr>
      <vt:lpstr>Value of Postponement: Benetton</vt:lpstr>
      <vt:lpstr>Value of Postponement: Benetton</vt:lpstr>
      <vt:lpstr>Value of Postponement: Benetton</vt:lpstr>
      <vt:lpstr>Value of Postponement: Benetton</vt:lpstr>
      <vt:lpstr>Value of Postponement: Benetton</vt:lpstr>
      <vt:lpstr>Value of Postponement: Benetton</vt:lpstr>
      <vt:lpstr>Tailored Postponement: Benetton</vt:lpstr>
      <vt:lpstr>Tailored Postponement: Benetton</vt:lpstr>
      <vt:lpstr>Tailored Postponement: Benetton</vt:lpstr>
      <vt:lpstr>Tailored Sourcing</vt:lpstr>
      <vt:lpstr>Setting Product Availability for Multiple Products Under Capacity Constraints</vt:lpstr>
      <vt:lpstr>Setting Product Availability for Multiple Products Under Capacity Constraints</vt:lpstr>
      <vt:lpstr>Setting Product Availability for Multiple Products Under Capacity Constraints</vt:lpstr>
      <vt:lpstr>Setting Product Availability for Multiple Products Under Capacity Constraints</vt:lpstr>
      <vt:lpstr>Setting Optimal Levels of  Product Availability in Practice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13 - Determining the Optimal Level of Product Availability</dc:subject>
  <dc:creator>Jeff Heyl</dc:creator>
  <cp:keywords/>
  <dc:description/>
  <cp:lastModifiedBy>Jaryono Angga Widagdo</cp:lastModifiedBy>
  <cp:revision>150</cp:revision>
  <dcterms:created xsi:type="dcterms:W3CDTF">2012-01-08T09:40:37Z</dcterms:created>
  <dcterms:modified xsi:type="dcterms:W3CDTF">2018-11-06T16:04:38Z</dcterms:modified>
  <cp:category/>
</cp:coreProperties>
</file>