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1"/>
  </p:notesMasterIdLst>
  <p:sldIdLst>
    <p:sldId id="257" r:id="rId2"/>
    <p:sldId id="280" r:id="rId3"/>
    <p:sldId id="260" r:id="rId4"/>
    <p:sldId id="261" r:id="rId5"/>
    <p:sldId id="281" r:id="rId6"/>
    <p:sldId id="265" r:id="rId7"/>
    <p:sldId id="266" r:id="rId8"/>
    <p:sldId id="262" r:id="rId9"/>
    <p:sldId id="264" r:id="rId10"/>
    <p:sldId id="267" r:id="rId11"/>
    <p:sldId id="268" r:id="rId12"/>
    <p:sldId id="269" r:id="rId13"/>
    <p:sldId id="282" r:id="rId14"/>
    <p:sldId id="283" r:id="rId15"/>
    <p:sldId id="270" r:id="rId16"/>
    <p:sldId id="284" r:id="rId17"/>
    <p:sldId id="285" r:id="rId18"/>
    <p:sldId id="286" r:id="rId19"/>
    <p:sldId id="288" r:id="rId20"/>
    <p:sldId id="287" r:id="rId21"/>
    <p:sldId id="289" r:id="rId22"/>
    <p:sldId id="290" r:id="rId23"/>
    <p:sldId id="291" r:id="rId24"/>
    <p:sldId id="292" r:id="rId25"/>
    <p:sldId id="293" r:id="rId26"/>
    <p:sldId id="294" r:id="rId27"/>
    <p:sldId id="271" r:id="rId28"/>
    <p:sldId id="296" r:id="rId29"/>
    <p:sldId id="295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275" r:id="rId43"/>
    <p:sldId id="309" r:id="rId44"/>
    <p:sldId id="310" r:id="rId45"/>
    <p:sldId id="276" r:id="rId46"/>
    <p:sldId id="277" r:id="rId47"/>
    <p:sldId id="278" r:id="rId48"/>
    <p:sldId id="279" r:id="rId49"/>
    <p:sldId id="311" r:id="rId5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36" autoAdjust="0"/>
    <p:restoredTop sz="99676" autoAdjust="0"/>
  </p:normalViewPr>
  <p:slideViewPr>
    <p:cSldViewPr snapToGrid="0" snapToObjects="1">
      <p:cViewPr varScale="1">
        <p:scale>
          <a:sx n="71" d="100"/>
          <a:sy n="71" d="100"/>
        </p:scale>
        <p:origin x="134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6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7C54FE8-A64A-483E-AF3C-3EDE7B998AE7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90B996-D173-4E30-8F1B-1CFBC0013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53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DCF9B4D-364A-4CA3-B3F0-4A7E0FC5C521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45048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672866C-1553-460A-8366-26418493DE4E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204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3135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DE6DC9F-0EB5-4521-AA46-5043B215FA43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225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06367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0A5A452-AFA2-4AD0-8B4F-C0CB45271F89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256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8260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40BE748-E2F4-4660-93D4-3EB32C059C5B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  <p:sp>
        <p:nvSpPr>
          <p:cNvPr id="276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10891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21A4A5F-0625-496D-AA15-291961BC2321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24172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59A10270-DE4A-44FF-BD09-B110A6D04D84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0973803-AFD0-4B16-9D3F-D4351B40F30E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39724B57-7649-4E24-8220-5B8EA5CB3CB5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14-</a:t>
            </a:r>
            <a:fld id="{C1138511-FE8D-4E1B-B3A0-1522736397C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FD706E56-8D7D-4681-9A0F-DD269C0909D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38F15095-608C-4B1E-8F63-50D0C66B18D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6F5ABDA9-FFAB-41F5-B1C6-C1469458267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C1919E00-D9C1-429E-AD52-B7F4C65CF79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180B4F9A-D38B-4453-9DA0-215694C9B00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9D0E0047-A997-401F-84AA-8FFE17FD15B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0D8A6114-0F0C-4488-8923-F53D6D0FDB0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05BDB61A-1084-46EC-B2A5-E7F3827D5B3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17EA5E0C-C259-4104-ACD6-88BB8F6FA23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6FA0118E-C631-4139-98B7-62A9433E1AC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542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14-</a:t>
            </a:r>
            <a:fld id="{EBE9BF00-6936-419F-8B65-98136F72BEA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5460347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</a:p>
        </p:txBody>
      </p:sp>
      <p:sp>
        <p:nvSpPr>
          <p:cNvPr id="14338" name="Title 2"/>
          <p:cNvSpPr>
            <a:spLocks noGrp="1"/>
          </p:cNvSpPr>
          <p:nvPr>
            <p:ph type="ctrTitle"/>
          </p:nvPr>
        </p:nvSpPr>
        <p:spPr>
          <a:xfrm>
            <a:off x="3348318" y="2236788"/>
            <a:ext cx="543532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Transportation 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38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700" smtClean="0"/>
              <a:t>Understand the role of transportation in a supply chain</a:t>
            </a:r>
          </a:p>
          <a:p>
            <a:pPr marL="514350" indent="-514350">
              <a:lnSpc>
                <a:spcPct val="110000"/>
              </a:lnSpc>
              <a:buSzPct val="100000"/>
              <a:buFont typeface="Arial" charset="0"/>
              <a:buAutoNum type="arabicPeriod"/>
            </a:pPr>
            <a:r>
              <a:rPr lang="en-US" sz="2700" smtClean="0"/>
              <a:t>Evaluate the strengths and weaknesses of different modes of transportation</a:t>
            </a:r>
          </a:p>
          <a:p>
            <a:pPr marL="514350" indent="-514350">
              <a:lnSpc>
                <a:spcPct val="110000"/>
              </a:lnSpc>
              <a:buSzPct val="100000"/>
              <a:buFont typeface="Arial" charset="0"/>
              <a:buAutoNum type="arabicPeriod"/>
            </a:pPr>
            <a:r>
              <a:rPr lang="en-US" sz="2700" smtClean="0"/>
              <a:t>Discuss the role of infrastructure and policies in transportation</a:t>
            </a:r>
          </a:p>
          <a:p>
            <a:pPr marL="514350" indent="-514350">
              <a:lnSpc>
                <a:spcPct val="110000"/>
              </a:lnSpc>
              <a:buSzPct val="100000"/>
              <a:buFont typeface="Arial" charset="0"/>
              <a:buAutoNum type="arabicPeriod"/>
            </a:pPr>
            <a:r>
              <a:rPr lang="en-US" sz="2700" smtClean="0"/>
              <a:t>Identify the relative strengths and weaknesses of various transportation network design options</a:t>
            </a:r>
          </a:p>
          <a:p>
            <a:pPr marL="514350" indent="-514350">
              <a:lnSpc>
                <a:spcPct val="110000"/>
              </a:lnSpc>
              <a:buSzPct val="100000"/>
              <a:buFont typeface="Arial" charset="0"/>
              <a:buAutoNum type="arabicPeriod"/>
            </a:pPr>
            <a:r>
              <a:rPr lang="en-US" sz="2700" smtClean="0"/>
              <a:t>Identify trade-offs that shippers need to consider when designing a transportation network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Transportation </a:t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a</a:t>
            </a:r>
            <a:r>
              <a:rPr lang="en-US" dirty="0" smtClean="0"/>
              <a:t> Supply Chain</a:t>
            </a:r>
            <a:endParaRPr lang="en-US" dirty="0"/>
          </a:p>
        </p:txBody>
      </p:sp>
      <p:sp>
        <p:nvSpPr>
          <p:cNvPr id="16386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36600" y="1892300"/>
            <a:ext cx="7683500" cy="4114800"/>
          </a:xfrm>
        </p:spPr>
        <p:txBody>
          <a:bodyPr/>
          <a:lstStyle/>
          <a:p>
            <a:r>
              <a:rPr lang="en-US" sz="2800" smtClean="0"/>
              <a:t>Movement of product from one location to another</a:t>
            </a:r>
          </a:p>
          <a:p>
            <a:r>
              <a:rPr lang="en-US" sz="2800" smtClean="0"/>
              <a:t>Products rarely produced and consumed in the same location</a:t>
            </a:r>
          </a:p>
          <a:p>
            <a:r>
              <a:rPr lang="en-US" sz="2800" smtClean="0"/>
              <a:t>Significant cost component</a:t>
            </a:r>
          </a:p>
          <a:p>
            <a:r>
              <a:rPr lang="en-US" sz="2800" smtClean="0"/>
              <a:t>Shipper requires the movement of the product</a:t>
            </a:r>
          </a:p>
          <a:p>
            <a:r>
              <a:rPr lang="en-US" sz="2800" smtClean="0"/>
              <a:t>Carrier moves or transports the product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Modes of Transportation and </a:t>
            </a:r>
            <a:r>
              <a:rPr lang="en-US" dirty="0"/>
              <a:t>t</a:t>
            </a:r>
            <a:r>
              <a:rPr lang="en-US" dirty="0" smtClean="0"/>
              <a:t>heir Performance Characteristics</a:t>
            </a:r>
            <a:endParaRPr lang="en-US" dirty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100" y="1892300"/>
            <a:ext cx="6350000" cy="4800600"/>
          </a:xfrm>
        </p:spPr>
        <p:txBody>
          <a:bodyPr lIns="92075" tIns="46038" rIns="92075" bIns="46038"/>
          <a:lstStyle/>
          <a:p>
            <a:r>
              <a:rPr lang="en-US" smtClean="0"/>
              <a:t>Air</a:t>
            </a:r>
          </a:p>
          <a:p>
            <a:r>
              <a:rPr lang="en-US" smtClean="0"/>
              <a:t>Package carriers</a:t>
            </a:r>
          </a:p>
          <a:p>
            <a:r>
              <a:rPr lang="en-US" smtClean="0"/>
              <a:t>Truck</a:t>
            </a:r>
          </a:p>
          <a:p>
            <a:r>
              <a:rPr lang="en-US" smtClean="0"/>
              <a:t>Rail</a:t>
            </a:r>
          </a:p>
          <a:p>
            <a:r>
              <a:rPr lang="en-US" smtClean="0"/>
              <a:t>Water</a:t>
            </a:r>
          </a:p>
          <a:p>
            <a:r>
              <a:rPr lang="en-US" smtClean="0"/>
              <a:t>Pipeline</a:t>
            </a:r>
          </a:p>
          <a:p>
            <a:r>
              <a:rPr lang="en-US" smtClean="0"/>
              <a:t>Intermodal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Modes of Transportation and </a:t>
            </a:r>
            <a:r>
              <a:rPr lang="en-US" dirty="0"/>
              <a:t>t</a:t>
            </a:r>
            <a:r>
              <a:rPr lang="en-US" dirty="0" smtClean="0"/>
              <a:t>heir Performance Characteristics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74700" y="1892300"/>
          <a:ext cx="7607300" cy="3957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1460"/>
                <a:gridCol w="1521460"/>
                <a:gridCol w="1521460"/>
                <a:gridCol w="1521460"/>
                <a:gridCol w="15214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Mode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Value </a:t>
                      </a:r>
                    </a:p>
                    <a:p>
                      <a:r>
                        <a:rPr lang="en-US" b="1" dirty="0" smtClean="0"/>
                        <a:t>($ billions)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Tons (billions)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Freight </a:t>
                      </a:r>
                    </a:p>
                    <a:p>
                      <a:r>
                        <a:rPr lang="en-US" b="1" dirty="0" smtClean="0"/>
                        <a:t>Ton-Miles (millions) </a:t>
                      </a:r>
                    </a:p>
                    <a:p>
                      <a:r>
                        <a:rPr lang="en-US" b="1" dirty="0" smtClean="0"/>
                        <a:t>in 2002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Value Added to GNP </a:t>
                      </a:r>
                    </a:p>
                    <a:p>
                      <a:r>
                        <a:rPr lang="en-US" b="1" dirty="0" smtClean="0"/>
                        <a:t>(billion $) </a:t>
                      </a:r>
                    </a:p>
                    <a:p>
                      <a:r>
                        <a:rPr lang="en-US" b="1" dirty="0" smtClean="0"/>
                        <a:t>in 2009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Air (includes</a:t>
                      </a:r>
                      <a:r>
                        <a:rPr lang="en-US" baseline="0" dirty="0" smtClean="0"/>
                        <a:t> truck and air)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563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13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61.9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9,075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11,712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1,515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113.1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1,979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1,372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30.8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1,668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485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14.3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Pipeline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896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3,529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12.0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Multimodal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1,121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229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233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251700" y="60071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Air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74800"/>
            <a:ext cx="7727950" cy="4889500"/>
          </a:xfrm>
        </p:spPr>
        <p:txBody>
          <a:bodyPr lIns="92075" tIns="46038" rIns="92075" bIns="46038"/>
          <a:lstStyle/>
          <a:p>
            <a:r>
              <a:rPr lang="en-US" sz="2800" smtClean="0"/>
              <a:t>Cost components</a:t>
            </a:r>
          </a:p>
          <a:p>
            <a:pPr lvl="1"/>
            <a:r>
              <a:rPr lang="en-US" sz="2400" smtClean="0"/>
              <a:t>Fixed infrastructure and equipment</a:t>
            </a:r>
          </a:p>
          <a:p>
            <a:pPr lvl="1"/>
            <a:r>
              <a:rPr lang="en-US" sz="2400" smtClean="0"/>
              <a:t>Labor and fuel</a:t>
            </a:r>
          </a:p>
          <a:p>
            <a:pPr lvl="1"/>
            <a:r>
              <a:rPr lang="en-US" sz="2400" smtClean="0"/>
              <a:t>Variable – passenger/cargo</a:t>
            </a:r>
          </a:p>
          <a:p>
            <a:r>
              <a:rPr lang="en-US" sz="2800" smtClean="0"/>
              <a:t>Key issues</a:t>
            </a:r>
          </a:p>
          <a:p>
            <a:pPr lvl="1"/>
            <a:r>
              <a:rPr lang="en-US" sz="2400" smtClean="0"/>
              <a:t>Location/number of hubs</a:t>
            </a:r>
          </a:p>
          <a:p>
            <a:pPr lvl="1"/>
            <a:r>
              <a:rPr lang="en-US" sz="2400" smtClean="0"/>
              <a:t>Fleet assignment</a:t>
            </a:r>
          </a:p>
          <a:p>
            <a:pPr lvl="1"/>
            <a:r>
              <a:rPr lang="en-US" sz="2400" smtClean="0"/>
              <a:t>Maintenance schedules</a:t>
            </a:r>
          </a:p>
          <a:p>
            <a:pPr lvl="1"/>
            <a:r>
              <a:rPr lang="en-US" sz="2400" smtClean="0"/>
              <a:t>Crew scheduling</a:t>
            </a:r>
          </a:p>
          <a:p>
            <a:pPr lvl="1"/>
            <a:r>
              <a:rPr lang="en-US" sz="2400" smtClean="0"/>
              <a:t>Prices and availability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Package Carriers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0" y="1803400"/>
            <a:ext cx="7207250" cy="4114800"/>
          </a:xfrm>
        </p:spPr>
        <p:txBody>
          <a:bodyPr/>
          <a:lstStyle/>
          <a:p>
            <a:r>
              <a:rPr lang="en-US" sz="2800" smtClean="0"/>
              <a:t>Small packages up to about 150 pounds</a:t>
            </a:r>
          </a:p>
          <a:p>
            <a:r>
              <a:rPr lang="en-US" sz="2800" smtClean="0"/>
              <a:t>Expensive</a:t>
            </a:r>
          </a:p>
          <a:p>
            <a:r>
              <a:rPr lang="en-US" sz="2800" smtClean="0"/>
              <a:t>Rapid and reliable delivery</a:t>
            </a:r>
          </a:p>
          <a:p>
            <a:r>
              <a:rPr lang="en-US" sz="2800" smtClean="0"/>
              <a:t>Small and time-sensitive shipments</a:t>
            </a:r>
          </a:p>
          <a:p>
            <a:r>
              <a:rPr lang="en-US" sz="2800" smtClean="0"/>
              <a:t>Provide other value-added services</a:t>
            </a:r>
          </a:p>
          <a:p>
            <a:r>
              <a:rPr lang="en-US" sz="2800" smtClean="0"/>
              <a:t>Consolidation of shipments a key factor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Truck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749800"/>
          </a:xfrm>
        </p:spPr>
        <p:txBody>
          <a:bodyPr lIns="92075" tIns="46038" rIns="92075" bIns="46038"/>
          <a:lstStyle/>
          <a:p>
            <a:r>
              <a:rPr lang="en-US" smtClean="0"/>
              <a:t>Significant fraction of the goods moved</a:t>
            </a:r>
          </a:p>
          <a:p>
            <a:r>
              <a:rPr lang="en-US" smtClean="0"/>
              <a:t>Truckload (TL)</a:t>
            </a:r>
          </a:p>
          <a:p>
            <a:pPr lvl="1"/>
            <a:r>
              <a:rPr lang="en-US" smtClean="0"/>
              <a:t>Low fixed cost</a:t>
            </a:r>
          </a:p>
          <a:p>
            <a:pPr lvl="1"/>
            <a:r>
              <a:rPr lang="en-US" smtClean="0"/>
              <a:t>Imbalance between flows</a:t>
            </a:r>
          </a:p>
          <a:p>
            <a:r>
              <a:rPr lang="en-US" smtClean="0"/>
              <a:t>Less than truckload (LTL)</a:t>
            </a:r>
          </a:p>
          <a:p>
            <a:pPr lvl="1"/>
            <a:r>
              <a:rPr lang="en-US" smtClean="0"/>
              <a:t>Small lots</a:t>
            </a:r>
          </a:p>
          <a:p>
            <a:pPr lvl="1"/>
            <a:r>
              <a:rPr lang="en-US" smtClean="0"/>
              <a:t>Hub and spoke system</a:t>
            </a:r>
          </a:p>
          <a:p>
            <a:pPr lvl="1"/>
            <a:r>
              <a:rPr lang="en-US" smtClean="0"/>
              <a:t>May take longer than TL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Rail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905000"/>
            <a:ext cx="7727950" cy="4114800"/>
          </a:xfrm>
        </p:spPr>
        <p:txBody>
          <a:bodyPr lIns="92075" tIns="46038" rIns="92075" bIns="46038"/>
          <a:lstStyle/>
          <a:p>
            <a:r>
              <a:rPr lang="en-US" smtClean="0"/>
              <a:t>Move commodities over large distances</a:t>
            </a:r>
          </a:p>
          <a:p>
            <a:r>
              <a:rPr lang="en-US" smtClean="0"/>
              <a:t>High fixed costs in equipment and facilities</a:t>
            </a:r>
          </a:p>
          <a:p>
            <a:r>
              <a:rPr lang="en-US" smtClean="0"/>
              <a:t>Scheduled to maximize utilization</a:t>
            </a:r>
          </a:p>
          <a:p>
            <a:r>
              <a:rPr lang="en-US" smtClean="0"/>
              <a:t>Transportation time can be long</a:t>
            </a:r>
          </a:p>
          <a:p>
            <a:pPr lvl="1"/>
            <a:r>
              <a:rPr lang="en-US" smtClean="0"/>
              <a:t>Trains ‘built’ not scheduled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Water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2350" y="1803400"/>
            <a:ext cx="7092950" cy="4114800"/>
          </a:xfrm>
        </p:spPr>
        <p:txBody>
          <a:bodyPr/>
          <a:lstStyle/>
          <a:p>
            <a:r>
              <a:rPr lang="en-US" smtClean="0"/>
              <a:t>Limited to certain geographic areas</a:t>
            </a:r>
          </a:p>
          <a:p>
            <a:r>
              <a:rPr lang="en-US" smtClean="0"/>
              <a:t>Ocean, inland waterway system, coastal waters</a:t>
            </a:r>
          </a:p>
          <a:p>
            <a:r>
              <a:rPr lang="en-US" smtClean="0"/>
              <a:t>Very large loads at very low cost</a:t>
            </a:r>
          </a:p>
          <a:p>
            <a:r>
              <a:rPr lang="en-US" smtClean="0"/>
              <a:t>Slowest</a:t>
            </a:r>
          </a:p>
          <a:p>
            <a:r>
              <a:rPr lang="en-US" smtClean="0"/>
              <a:t>Dominant in global trade</a:t>
            </a:r>
          </a:p>
          <a:p>
            <a:r>
              <a:rPr lang="en-US" smtClean="0"/>
              <a:t>Containers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Pipeline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828800"/>
            <a:ext cx="7727950" cy="4114800"/>
          </a:xfrm>
        </p:spPr>
        <p:txBody>
          <a:bodyPr/>
          <a:lstStyle/>
          <a:p>
            <a:r>
              <a:rPr lang="en-US" smtClean="0"/>
              <a:t>High fixed cost</a:t>
            </a:r>
          </a:p>
          <a:p>
            <a:r>
              <a:rPr lang="en-US" smtClean="0"/>
              <a:t>Primarily for crude petroleum, refined petroleum products, natural gas</a:t>
            </a:r>
          </a:p>
          <a:p>
            <a:r>
              <a:rPr lang="en-US" smtClean="0"/>
              <a:t>Best for large and stable flows</a:t>
            </a:r>
          </a:p>
          <a:p>
            <a:r>
              <a:rPr lang="en-US" smtClean="0"/>
              <a:t>Pricing structure encourages use for predicable component of demand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Intermodal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25600"/>
            <a:ext cx="8077200" cy="5067300"/>
          </a:xfrm>
        </p:spPr>
        <p:txBody>
          <a:bodyPr/>
          <a:lstStyle/>
          <a:p>
            <a:r>
              <a:rPr lang="en-US" smtClean="0"/>
              <a:t>Use of more than one mode of transportation to move a shipment</a:t>
            </a:r>
          </a:p>
          <a:p>
            <a:r>
              <a:rPr lang="en-US" smtClean="0"/>
              <a:t>Grown considerably with increased use of containers</a:t>
            </a:r>
          </a:p>
          <a:p>
            <a:r>
              <a:rPr lang="en-US" smtClean="0"/>
              <a:t>May be the only option for global trade</a:t>
            </a:r>
          </a:p>
          <a:p>
            <a:r>
              <a:rPr lang="en-US" smtClean="0"/>
              <a:t>More convenient for shippers – one entity</a:t>
            </a:r>
          </a:p>
          <a:p>
            <a:r>
              <a:rPr lang="en-US" smtClean="0"/>
              <a:t>Key issue – exchange of information to facilitate transfer between different modes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Transportation Infrastructure </a:t>
            </a:r>
            <a:br>
              <a:rPr lang="en-US" dirty="0" smtClean="0"/>
            </a:br>
            <a:r>
              <a:rPr lang="en-US" dirty="0" smtClean="0"/>
              <a:t>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100" y="1778000"/>
            <a:ext cx="7810500" cy="4525963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G</a:t>
            </a:r>
            <a:r>
              <a:rPr lang="en-US" dirty="0" smtClean="0"/>
              <a:t>overnments generally take </a:t>
            </a:r>
            <a:r>
              <a:rPr lang="en-US" dirty="0"/>
              <a:t>full responsibility or played a significant role in building and </a:t>
            </a:r>
            <a:r>
              <a:rPr lang="en-US" dirty="0" smtClean="0"/>
              <a:t>managing </a:t>
            </a:r>
            <a:r>
              <a:rPr lang="en-US" dirty="0"/>
              <a:t>infrastructure </a:t>
            </a:r>
            <a:r>
              <a:rPr lang="en-US" dirty="0" smtClean="0"/>
              <a:t>elements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Without </a:t>
            </a:r>
            <a:r>
              <a:rPr lang="en-US" dirty="0"/>
              <a:t>a monopoly, deregulation and market forces help create an effective industry </a:t>
            </a:r>
            <a:r>
              <a:rPr lang="en-US" dirty="0" smtClean="0"/>
              <a:t>structure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Pricing should </a:t>
            </a:r>
            <a:r>
              <a:rPr lang="en-US" dirty="0"/>
              <a:t>reflect the marginal impact on the cost to society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Transportation Infrastructure </a:t>
            </a:r>
            <a:br>
              <a:rPr lang="en-US" dirty="0" smtClean="0"/>
            </a:br>
            <a:r>
              <a:rPr lang="en-US" dirty="0" smtClean="0"/>
              <a:t>and Policies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0" y="59182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14-1</a:t>
            </a:r>
          </a:p>
        </p:txBody>
      </p:sp>
      <p:pic>
        <p:nvPicPr>
          <p:cNvPr id="32773" name="Picture 5" descr="FG_14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5413" y="1630363"/>
            <a:ext cx="5761037" cy="41957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lIns="92075" tIns="46038" rIns="92075" bIns="46038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Design Options for a</a:t>
            </a:r>
            <a:br>
              <a:rPr lang="en-US"/>
            </a:br>
            <a:r>
              <a:rPr lang="en-US"/>
              <a:t>Transportation Network</a:t>
            </a:r>
            <a:endParaRPr lang="en-US" sz="320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905000"/>
            <a:ext cx="8026400" cy="4114800"/>
          </a:xfrm>
        </p:spPr>
        <p:txBody>
          <a:bodyPr lIns="92075" tIns="46038" rIns="92075" bIns="46038"/>
          <a:lstStyle/>
          <a:p>
            <a:r>
              <a:rPr lang="en-US" smtClean="0"/>
              <a:t>When designing a transportation network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Should transportation be direct or through an intermediate site?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Should the intermediate site stock product or only serve as a cross-docking location?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Should each delivery route supply a single destination or multiple destinations (milk run)?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Direct Shipment Network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Single Destination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0" y="59182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14-2</a:t>
            </a:r>
          </a:p>
        </p:txBody>
      </p:sp>
      <p:pic>
        <p:nvPicPr>
          <p:cNvPr id="35845" name="Picture 5" descr="FG_14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6125" y="1749425"/>
            <a:ext cx="5172075" cy="4168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Shipping with Milk Runs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0" y="59182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14-3</a:t>
            </a:r>
          </a:p>
        </p:txBody>
      </p:sp>
      <p:pic>
        <p:nvPicPr>
          <p:cNvPr id="36869" name="Picture 5" descr="FG_14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88" y="1692275"/>
            <a:ext cx="7793037" cy="40354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All Shipments via Intermediate Distribution Center with Storage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77000" y="58801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14-4</a:t>
            </a:r>
          </a:p>
        </p:txBody>
      </p:sp>
      <p:pic>
        <p:nvPicPr>
          <p:cNvPr id="37893" name="Picture 5" descr="FG_14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8463" y="1755775"/>
            <a:ext cx="5157787" cy="4124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All Shipments via Intermediate Transit Point with Cross-Docking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965200" y="2019300"/>
            <a:ext cx="7213600" cy="3746500"/>
          </a:xfrm>
        </p:spPr>
        <p:txBody>
          <a:bodyPr/>
          <a:lstStyle/>
          <a:p>
            <a:r>
              <a:rPr lang="en-US" smtClean="0"/>
              <a:t>Suppliers send their shipments to an intermediate transit point</a:t>
            </a:r>
          </a:p>
          <a:p>
            <a:r>
              <a:rPr lang="en-US" smtClean="0"/>
              <a:t>They are cross-docked and sent to buyer locations without storing them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Shipping via DC Using Milk Runs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77000" y="5880100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14-5</a:t>
            </a:r>
          </a:p>
        </p:txBody>
      </p:sp>
      <p:pic>
        <p:nvPicPr>
          <p:cNvPr id="39941" name="Picture 5" descr="FG_14_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88" y="1581150"/>
            <a:ext cx="5383212" cy="429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Tailored Network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727200"/>
          <a:ext cx="8229600" cy="4119563"/>
        </p:xfrm>
        <a:graphic>
          <a:graphicData uri="http://schemas.openxmlformats.org/drawingml/2006/table">
            <a:tbl>
              <a:tblPr/>
              <a:tblGrid>
                <a:gridCol w="2108200"/>
                <a:gridCol w="3378200"/>
                <a:gridCol w="2743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Network Structure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Direct shipping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 intermediate warehouse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Simple to coordinate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 inventories (due to large lot size)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Significant receiving expense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Direct shipping with milk runs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 transportation costs for small lots Lower inventories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Increased coordination complexity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 shipments via central DC with inventory storage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 inbound transportation cost through consolidation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Increased inventory cost Increased handling at DC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 shipments via central DC with cross-dock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 inventory requirement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 transportation cost through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consolidation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Increased coordination complexity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Shipping via DC using milk runs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Lower outbound transportation cost for small lots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Further increase in coordination complexity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Tailored network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Transportation choice best matches needs of individual product and store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Highest coordination complexity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67600" y="60071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Selecting a Transportation Network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660400" y="1803400"/>
            <a:ext cx="7823200" cy="3975100"/>
          </a:xfrm>
        </p:spPr>
        <p:txBody>
          <a:bodyPr/>
          <a:lstStyle/>
          <a:p>
            <a:r>
              <a:rPr lang="en-US" smtClean="0"/>
              <a:t>Eight stores, four supply sources</a:t>
            </a:r>
          </a:p>
          <a:p>
            <a:r>
              <a:rPr lang="en-US" smtClean="0"/>
              <a:t>Truck capacity = 40,000 units</a:t>
            </a:r>
          </a:p>
          <a:p>
            <a:r>
              <a:rPr lang="en-US" smtClean="0"/>
              <a:t>Cost $1,000 per load, $100 per delivery</a:t>
            </a:r>
          </a:p>
          <a:p>
            <a:r>
              <a:rPr lang="en-US" smtClean="0"/>
              <a:t>Holding cost = $0.20/year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Selecting a Transportation Network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660400" y="1701800"/>
            <a:ext cx="7823200" cy="47752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2000" smtClean="0"/>
              <a:t>Annual sales = 960,000/store     Direct shipping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Batch size shipped from each </a:t>
            </a:r>
            <a:br>
              <a:rPr lang="en-US" sz="2000" smtClean="0"/>
            </a:br>
            <a:r>
              <a:rPr lang="en-US" sz="2000" smtClean="0"/>
              <a:t>supplier to each store	= 40,000 units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Number of shipments/yr from</a:t>
            </a:r>
            <a:br>
              <a:rPr lang="en-US" sz="2000" smtClean="0"/>
            </a:br>
            <a:r>
              <a:rPr lang="en-US" sz="2000" smtClean="0"/>
              <a:t>each supplier to each store 	= 960,000/40,000 = 24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Annual trucking cost </a:t>
            </a:r>
            <a:br>
              <a:rPr lang="en-US" sz="2000" smtClean="0"/>
            </a:br>
            <a:r>
              <a:rPr lang="en-US" sz="2000" smtClean="0"/>
              <a:t>for direct network 	= 24 x 1,100 x 4 x 8 = $844,800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Average inventory at each </a:t>
            </a:r>
            <a:br>
              <a:rPr lang="en-US" sz="2000" smtClean="0"/>
            </a:br>
            <a:r>
              <a:rPr lang="en-US" sz="2000" smtClean="0"/>
              <a:t>store for each product 	= 40,000/2 = 20,000 units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Annual inventory cost </a:t>
            </a:r>
            <a:br>
              <a:rPr lang="en-US" sz="2000" smtClean="0"/>
            </a:br>
            <a:r>
              <a:rPr lang="en-US" sz="2000" smtClean="0"/>
              <a:t>for direct network 	= 20,000 x 0.2 x 4 x 8 = $128,000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Total annual cost of </a:t>
            </a:r>
            <a:br>
              <a:rPr lang="en-US" sz="2000" smtClean="0"/>
            </a:br>
            <a:r>
              <a:rPr lang="en-US" sz="2000" smtClean="0"/>
              <a:t>direct network 	= $844,800 + $128,000 = $972,800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608138"/>
            <a:ext cx="7823200" cy="5072062"/>
          </a:xfrm>
        </p:spPr>
        <p:txBody>
          <a:bodyPr rtlCol="0">
            <a:normAutofit lnSpcReduction="10000"/>
          </a:bodyPr>
          <a:lstStyle/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000" dirty="0"/>
              <a:t>Annual sales = </a:t>
            </a:r>
            <a:r>
              <a:rPr lang="en-US" sz="2000" dirty="0" smtClean="0"/>
              <a:t>960,000</a:t>
            </a:r>
            <a:r>
              <a:rPr lang="en-US" sz="2000" dirty="0"/>
              <a:t>/</a:t>
            </a:r>
            <a:r>
              <a:rPr lang="en-US" sz="2000" dirty="0" smtClean="0"/>
              <a:t>store     Milk runs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Batch size shipped from each </a:t>
            </a:r>
            <a:br>
              <a:rPr lang="en-US" sz="2000" dirty="0"/>
            </a:br>
            <a:r>
              <a:rPr lang="en-US" sz="2000" dirty="0"/>
              <a:t>supplier to each store	= </a:t>
            </a:r>
            <a:r>
              <a:rPr lang="en-US" sz="2000" dirty="0" smtClean="0"/>
              <a:t>40,000/2 = 20,000 </a:t>
            </a:r>
            <a:r>
              <a:rPr lang="en-US" sz="2000" dirty="0"/>
              <a:t>units 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Number of shipments/</a:t>
            </a:r>
            <a:r>
              <a:rPr lang="en-US" sz="2000" dirty="0" err="1"/>
              <a:t>yr</a:t>
            </a:r>
            <a:r>
              <a:rPr lang="en-US" sz="2000" dirty="0"/>
              <a:t> from</a:t>
            </a:r>
            <a:br>
              <a:rPr lang="en-US" sz="2000" dirty="0"/>
            </a:br>
            <a:r>
              <a:rPr lang="en-US" sz="2000" dirty="0"/>
              <a:t>each supplier to each store 	= 960,000</a:t>
            </a:r>
            <a:r>
              <a:rPr lang="en-US" sz="2000" dirty="0" smtClean="0"/>
              <a:t>/20,000 </a:t>
            </a:r>
            <a:r>
              <a:rPr lang="en-US" sz="2000" dirty="0"/>
              <a:t>= </a:t>
            </a:r>
            <a:r>
              <a:rPr lang="en-US" sz="2000" dirty="0" smtClean="0"/>
              <a:t>48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Transportation cost per shipment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per </a:t>
            </a:r>
            <a:r>
              <a:rPr lang="en-US" sz="2000" dirty="0"/>
              <a:t>store (two </a:t>
            </a:r>
            <a:r>
              <a:rPr lang="en-US" sz="2000" dirty="0" smtClean="0"/>
              <a:t>stores/truck</a:t>
            </a:r>
            <a:r>
              <a:rPr lang="en-US" sz="2000" dirty="0"/>
              <a:t>) </a:t>
            </a:r>
            <a:r>
              <a:rPr lang="en-US" sz="2000" dirty="0" smtClean="0"/>
              <a:t>	= 1,000/2 + </a:t>
            </a:r>
            <a:r>
              <a:rPr lang="en-US" sz="2000" dirty="0"/>
              <a:t>100 </a:t>
            </a:r>
            <a:r>
              <a:rPr lang="en-US" sz="2000" dirty="0" smtClean="0"/>
              <a:t>= </a:t>
            </a:r>
            <a:r>
              <a:rPr lang="en-US" sz="2000" dirty="0"/>
              <a:t>$</a:t>
            </a:r>
            <a:r>
              <a:rPr lang="en-US" sz="2000" dirty="0" smtClean="0"/>
              <a:t>600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 smtClean="0"/>
              <a:t>Annual </a:t>
            </a:r>
            <a:r>
              <a:rPr lang="en-US" sz="2000" dirty="0"/>
              <a:t>trucking cost </a:t>
            </a:r>
            <a:br>
              <a:rPr lang="en-US" sz="2000" dirty="0"/>
            </a:br>
            <a:r>
              <a:rPr lang="en-US" sz="2000" dirty="0"/>
              <a:t>for direct network 	= </a:t>
            </a:r>
            <a:r>
              <a:rPr lang="en-US" sz="2000" dirty="0" smtClean="0"/>
              <a:t>48 </a:t>
            </a:r>
            <a:r>
              <a:rPr lang="en-US" sz="2000" dirty="0"/>
              <a:t>x 6</a:t>
            </a:r>
            <a:r>
              <a:rPr lang="en-US" sz="2000" dirty="0" smtClean="0"/>
              <a:t>00 </a:t>
            </a:r>
            <a:r>
              <a:rPr lang="en-US" sz="2000" dirty="0"/>
              <a:t>x 4 x 8 = </a:t>
            </a:r>
            <a:r>
              <a:rPr lang="en-US" sz="2000" dirty="0" smtClean="0"/>
              <a:t>$921,600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Average inventory at each </a:t>
            </a:r>
            <a:br>
              <a:rPr lang="en-US" sz="2000" dirty="0"/>
            </a:br>
            <a:r>
              <a:rPr lang="en-US" sz="2000" dirty="0"/>
              <a:t>store for each product 	= </a:t>
            </a:r>
            <a:r>
              <a:rPr lang="en-US" sz="2000" dirty="0" smtClean="0"/>
              <a:t>20,000</a:t>
            </a:r>
            <a:r>
              <a:rPr lang="en-US" sz="2000" dirty="0"/>
              <a:t>/2 = </a:t>
            </a:r>
            <a:r>
              <a:rPr lang="en-US" sz="2000" dirty="0" smtClean="0"/>
              <a:t>10,000 </a:t>
            </a:r>
            <a:r>
              <a:rPr lang="en-US" sz="2000" dirty="0"/>
              <a:t>units 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Annual inventory cost </a:t>
            </a:r>
            <a:br>
              <a:rPr lang="en-US" sz="2000" dirty="0"/>
            </a:br>
            <a:r>
              <a:rPr lang="en-US" sz="2000" dirty="0"/>
              <a:t>for direct network 	= </a:t>
            </a:r>
            <a:r>
              <a:rPr lang="en-US" sz="2000" dirty="0" smtClean="0"/>
              <a:t>10,000 </a:t>
            </a:r>
            <a:r>
              <a:rPr lang="en-US" sz="2000" dirty="0"/>
              <a:t>x 0.2 x 4 x 8 = </a:t>
            </a:r>
            <a:r>
              <a:rPr lang="en-US" sz="2000" dirty="0" smtClean="0"/>
              <a:t>$64,000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Total annual cost of </a:t>
            </a:r>
            <a:br>
              <a:rPr lang="en-US" sz="2000" dirty="0"/>
            </a:br>
            <a:r>
              <a:rPr lang="en-US" sz="2000" dirty="0"/>
              <a:t>direct network 	= </a:t>
            </a:r>
            <a:r>
              <a:rPr lang="en-US" sz="2000" dirty="0" smtClean="0"/>
              <a:t>$921,600 </a:t>
            </a:r>
            <a:r>
              <a:rPr lang="en-US" sz="2000" dirty="0"/>
              <a:t>+ </a:t>
            </a:r>
            <a:r>
              <a:rPr lang="en-US" sz="2000" dirty="0" smtClean="0"/>
              <a:t>$64,000 </a:t>
            </a:r>
            <a:r>
              <a:rPr lang="en-US" sz="2000" dirty="0"/>
              <a:t>= $</a:t>
            </a:r>
            <a:r>
              <a:rPr lang="en-US" sz="2000" dirty="0" smtClean="0"/>
              <a:t>985,600</a:t>
            </a:r>
            <a:endParaRPr lang="en-US" sz="20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Selecting a Transportation Network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660400" y="1701800"/>
            <a:ext cx="7823200" cy="47752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n-US" sz="2000" smtClean="0"/>
              <a:t>Annual sales = 120,000/store     Direct shipping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Batch size shipped from each </a:t>
            </a:r>
            <a:br>
              <a:rPr lang="en-US" sz="2000" smtClean="0"/>
            </a:br>
            <a:r>
              <a:rPr lang="en-US" sz="2000" smtClean="0"/>
              <a:t>supplier to each store	= 40,000 units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Number of shipments/yr from</a:t>
            </a:r>
            <a:br>
              <a:rPr lang="en-US" sz="2000" smtClean="0"/>
            </a:br>
            <a:r>
              <a:rPr lang="en-US" sz="2000" smtClean="0"/>
              <a:t>each supplier to each store 	= 120,000/40,000 = 3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Annual trucking cost </a:t>
            </a:r>
            <a:br>
              <a:rPr lang="en-US" sz="2000" smtClean="0"/>
            </a:br>
            <a:r>
              <a:rPr lang="en-US" sz="2000" smtClean="0"/>
              <a:t>for direct network 	= 3 x 1,100 x 4 x 8 = $105,600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Average inventory at each </a:t>
            </a:r>
            <a:br>
              <a:rPr lang="en-US" sz="2000" smtClean="0"/>
            </a:br>
            <a:r>
              <a:rPr lang="en-US" sz="2000" smtClean="0"/>
              <a:t>store for each product 	= 40,000/2 = 20,000 units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Annual inventory cost </a:t>
            </a:r>
            <a:br>
              <a:rPr lang="en-US" sz="2000" smtClean="0"/>
            </a:br>
            <a:r>
              <a:rPr lang="en-US" sz="2000" smtClean="0"/>
              <a:t>for direct network 	= 20,000 x 0.2 x 4 x 8 = $128,000 </a:t>
            </a:r>
          </a:p>
          <a:p>
            <a:pPr marL="0" indent="0">
              <a:buFont typeface="Arial" charset="0"/>
              <a:buNone/>
            </a:pPr>
            <a:r>
              <a:rPr lang="en-US" sz="2000" smtClean="0"/>
              <a:t>Total annual cost of </a:t>
            </a:r>
            <a:br>
              <a:rPr lang="en-US" sz="2000" smtClean="0"/>
            </a:br>
            <a:r>
              <a:rPr lang="en-US" sz="2000" smtClean="0"/>
              <a:t>direct network 	= $105,600 + $128,000 = $233,600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Selecting a Transportation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608138"/>
            <a:ext cx="7823200" cy="5072062"/>
          </a:xfrm>
        </p:spPr>
        <p:txBody>
          <a:bodyPr rtlCol="0">
            <a:normAutofit lnSpcReduction="10000"/>
          </a:bodyPr>
          <a:lstStyle/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000" dirty="0"/>
              <a:t>Annual sales = </a:t>
            </a:r>
            <a:r>
              <a:rPr lang="en-US" sz="2000" dirty="0" smtClean="0"/>
              <a:t>120,000</a:t>
            </a:r>
            <a:r>
              <a:rPr lang="en-US" sz="2000" dirty="0"/>
              <a:t>/</a:t>
            </a:r>
            <a:r>
              <a:rPr lang="en-US" sz="2000" dirty="0" smtClean="0"/>
              <a:t>store     Milk runs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Batch size shipped from each </a:t>
            </a:r>
            <a:br>
              <a:rPr lang="en-US" sz="2000" dirty="0"/>
            </a:br>
            <a:r>
              <a:rPr lang="en-US" sz="2000" dirty="0"/>
              <a:t>supplier to each store	= </a:t>
            </a:r>
            <a:r>
              <a:rPr lang="en-US" sz="2000" dirty="0" smtClean="0"/>
              <a:t>40,000/4 = 10,000 </a:t>
            </a:r>
            <a:r>
              <a:rPr lang="en-US" sz="2000" dirty="0"/>
              <a:t>units 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Number of shipments/</a:t>
            </a:r>
            <a:r>
              <a:rPr lang="en-US" sz="2000" dirty="0" err="1"/>
              <a:t>yr</a:t>
            </a:r>
            <a:r>
              <a:rPr lang="en-US" sz="2000" dirty="0"/>
              <a:t> from</a:t>
            </a:r>
            <a:br>
              <a:rPr lang="en-US" sz="2000" dirty="0"/>
            </a:br>
            <a:r>
              <a:rPr lang="en-US" sz="2000" dirty="0"/>
              <a:t>each supplier to each store 	= </a:t>
            </a:r>
            <a:r>
              <a:rPr lang="en-US" sz="2000" dirty="0" smtClean="0"/>
              <a:t>120,000/10,000 </a:t>
            </a:r>
            <a:r>
              <a:rPr lang="en-US" sz="2000" dirty="0"/>
              <a:t>= </a:t>
            </a:r>
            <a:r>
              <a:rPr lang="en-US" sz="2000" dirty="0" smtClean="0"/>
              <a:t>12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Transportation cost per shipment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per </a:t>
            </a:r>
            <a:r>
              <a:rPr lang="en-US" sz="2000" dirty="0"/>
              <a:t>store (two </a:t>
            </a:r>
            <a:r>
              <a:rPr lang="en-US" sz="2000" dirty="0" smtClean="0"/>
              <a:t>stores/truck</a:t>
            </a:r>
            <a:r>
              <a:rPr lang="en-US" sz="2000" dirty="0"/>
              <a:t>) </a:t>
            </a:r>
            <a:r>
              <a:rPr lang="en-US" sz="2000" dirty="0" smtClean="0"/>
              <a:t>	= 1,000/4 + </a:t>
            </a:r>
            <a:r>
              <a:rPr lang="en-US" sz="2000" dirty="0"/>
              <a:t>100 </a:t>
            </a:r>
            <a:r>
              <a:rPr lang="en-US" sz="2000" dirty="0" smtClean="0"/>
              <a:t>= $350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 smtClean="0"/>
              <a:t>Annual </a:t>
            </a:r>
            <a:r>
              <a:rPr lang="en-US" sz="2000" dirty="0"/>
              <a:t>trucking cost </a:t>
            </a:r>
            <a:br>
              <a:rPr lang="en-US" sz="2000" dirty="0"/>
            </a:br>
            <a:r>
              <a:rPr lang="en-US" sz="2000" dirty="0"/>
              <a:t>for direct network 	= </a:t>
            </a:r>
            <a:r>
              <a:rPr lang="en-US" sz="2000" dirty="0" smtClean="0"/>
              <a:t>12 </a:t>
            </a:r>
            <a:r>
              <a:rPr lang="en-US" sz="2000" dirty="0"/>
              <a:t>x </a:t>
            </a:r>
            <a:r>
              <a:rPr lang="en-US" sz="2000" dirty="0" smtClean="0"/>
              <a:t>350 </a:t>
            </a:r>
            <a:r>
              <a:rPr lang="en-US" sz="2000" dirty="0"/>
              <a:t>x 4 x 8 = </a:t>
            </a:r>
            <a:r>
              <a:rPr lang="en-US" sz="2000" dirty="0" smtClean="0"/>
              <a:t>$134,400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Average inventory at each </a:t>
            </a:r>
            <a:br>
              <a:rPr lang="en-US" sz="2000" dirty="0"/>
            </a:br>
            <a:r>
              <a:rPr lang="en-US" sz="2000" dirty="0"/>
              <a:t>store for each product 	= 1</a:t>
            </a:r>
            <a:r>
              <a:rPr lang="en-US" sz="2000" dirty="0" smtClean="0"/>
              <a:t>0,000</a:t>
            </a:r>
            <a:r>
              <a:rPr lang="en-US" sz="2000" dirty="0"/>
              <a:t>/2 = 5</a:t>
            </a:r>
            <a:r>
              <a:rPr lang="en-US" sz="2000" dirty="0" smtClean="0"/>
              <a:t>,000 </a:t>
            </a:r>
            <a:r>
              <a:rPr lang="en-US" sz="2000" dirty="0"/>
              <a:t>units 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Annual inventory cost </a:t>
            </a:r>
            <a:br>
              <a:rPr lang="en-US" sz="2000" dirty="0"/>
            </a:br>
            <a:r>
              <a:rPr lang="en-US" sz="2000" dirty="0"/>
              <a:t>for direct network 	= 5</a:t>
            </a:r>
            <a:r>
              <a:rPr lang="en-US" sz="2000" dirty="0" smtClean="0"/>
              <a:t>,000 </a:t>
            </a:r>
            <a:r>
              <a:rPr lang="en-US" sz="2000" dirty="0"/>
              <a:t>x 0.2 x 4 x 8 = </a:t>
            </a:r>
            <a:r>
              <a:rPr lang="en-US" sz="2000" dirty="0" smtClean="0"/>
              <a:t>$32,000 </a:t>
            </a:r>
            <a:endParaRPr lang="en-US" sz="20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594100" algn="l"/>
              </a:tabLst>
              <a:defRPr/>
            </a:pPr>
            <a:r>
              <a:rPr lang="en-US" sz="2000" dirty="0"/>
              <a:t>Total annual cost of </a:t>
            </a:r>
            <a:br>
              <a:rPr lang="en-US" sz="2000" dirty="0"/>
            </a:br>
            <a:r>
              <a:rPr lang="en-US" sz="2000" dirty="0"/>
              <a:t>direct network 	= </a:t>
            </a:r>
            <a:r>
              <a:rPr lang="en-US" sz="2000" dirty="0" smtClean="0"/>
              <a:t>$134,400 </a:t>
            </a:r>
            <a:r>
              <a:rPr lang="en-US" sz="2000" dirty="0"/>
              <a:t>+ </a:t>
            </a:r>
            <a:r>
              <a:rPr lang="en-US" sz="2000" dirty="0" smtClean="0"/>
              <a:t>$32,000 </a:t>
            </a:r>
            <a:r>
              <a:rPr lang="en-US" sz="2000" dirty="0"/>
              <a:t>= </a:t>
            </a:r>
            <a:r>
              <a:rPr lang="en-US" sz="2000" dirty="0" smtClean="0"/>
              <a:t>$166,400</a:t>
            </a:r>
            <a:endParaRPr lang="en-US" sz="20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8392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Trade-offs in Transportation Design</a:t>
            </a:r>
          </a:p>
        </p:txBody>
      </p:sp>
      <p:sp>
        <p:nvSpPr>
          <p:cNvPr id="4710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43000" y="1854200"/>
            <a:ext cx="6870700" cy="4114800"/>
          </a:xfrm>
        </p:spPr>
        <p:txBody>
          <a:bodyPr/>
          <a:lstStyle/>
          <a:p>
            <a:r>
              <a:rPr lang="en-US" smtClean="0"/>
              <a:t>Transportation and inventory cost trade-off</a:t>
            </a:r>
          </a:p>
          <a:p>
            <a:pPr lvl="1"/>
            <a:r>
              <a:rPr lang="en-US" smtClean="0"/>
              <a:t>Choice of transportation mode</a:t>
            </a:r>
          </a:p>
          <a:p>
            <a:pPr lvl="1"/>
            <a:r>
              <a:rPr lang="en-US" smtClean="0"/>
              <a:t>Inventory aggregation</a:t>
            </a:r>
          </a:p>
          <a:p>
            <a:r>
              <a:rPr lang="en-US" smtClean="0"/>
              <a:t>Transportation cost and responsiveness trade-off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8392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Trade-offs in Transportation Design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73100" y="2044700"/>
          <a:ext cx="781050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02"/>
                <a:gridCol w="1130300"/>
                <a:gridCol w="1143000"/>
                <a:gridCol w="1282700"/>
                <a:gridCol w="1562100"/>
                <a:gridCol w="1562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Mode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Cycle Inventory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Safety Inventory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In-Transit Cost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Transportation Time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Transportation Cost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Rail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LTL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Air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429500" y="51435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Trade-offs When Selecting Transportation Mode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889000" y="1752600"/>
            <a:ext cx="7175500" cy="13843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Demand = 120,000 motors, Cost = $120/motor, 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Weight = 10 lbs/motor, Lot size = 3,000,</a:t>
            </a:r>
          </a:p>
          <a:p>
            <a:pPr marL="0" indent="0">
              <a:buFont typeface="Arial" charset="0"/>
              <a:buNone/>
            </a:pPr>
            <a:r>
              <a:rPr lang="en-US" sz="2400" smtClean="0"/>
              <a:t>Safety stock = 50% ddlt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352800"/>
          <a:ext cx="7366000" cy="24939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1900"/>
                <a:gridCol w="2260600"/>
                <a:gridCol w="2603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Carrier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Range of Quantity Shipped (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cwt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Shipping Cost ($/</a:t>
                      </a:r>
                      <a:r>
                        <a:rPr lang="en-US" b="1" dirty="0" err="1" smtClean="0"/>
                        <a:t>cwt</a:t>
                      </a:r>
                      <a:r>
                        <a:rPr lang="en-US" b="1" dirty="0" smtClean="0"/>
                        <a:t>)</a:t>
                      </a:r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 Railroad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200+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6.50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Northeast Trucking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100+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50–150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150–250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Freightways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	250+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15200" y="59309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Trade-offs When Selecting Transportation Mode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889000" y="1790700"/>
            <a:ext cx="7683500" cy="4533900"/>
          </a:xfrm>
        </p:spPr>
        <p:txBody>
          <a:bodyPr/>
          <a:lstStyle/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Cycle inventory	</a:t>
            </a:r>
            <a:r>
              <a:rPr lang="nl-NL" sz="2000" smtClean="0"/>
              <a:t>= </a:t>
            </a:r>
            <a:r>
              <a:rPr lang="nl-NL" sz="20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nl-NL" sz="2000" smtClean="0"/>
              <a:t>/2 = 2,000/2 = 1,000 motors </a:t>
            </a:r>
            <a:endParaRPr lang="en-US" sz="2000" smtClean="0"/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Safety inventory	</a:t>
            </a:r>
            <a:r>
              <a:rPr lang="nl-NL" sz="2000" smtClean="0"/>
              <a:t>= </a:t>
            </a:r>
            <a:r>
              <a:rPr lang="nl-NL" sz="20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nl-NL" sz="2000" smtClean="0"/>
              <a:t>/2 days of demand</a:t>
            </a:r>
            <a:br>
              <a:rPr lang="nl-NL" sz="2000" smtClean="0"/>
            </a:br>
            <a:r>
              <a:rPr lang="nl-NL" sz="2000" smtClean="0"/>
              <a:t>		= (6/2)(120,000/365)</a:t>
            </a:r>
            <a:r>
              <a:rPr lang="en-US" sz="2000" smtClean="0"/>
              <a:t> = 986 motors </a:t>
            </a:r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In-transit inventory	= 120,000(5/365) = 1,644 motors </a:t>
            </a:r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Total average inventory		= 1,000 + 986 + 1,644 </a:t>
            </a:r>
            <a:br>
              <a:rPr lang="en-US" sz="2000" smtClean="0"/>
            </a:br>
            <a:r>
              <a:rPr lang="en-US" sz="2000" smtClean="0"/>
              <a:t>		= 3,630 motors </a:t>
            </a:r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Annual holding cost</a:t>
            </a:r>
            <a:br>
              <a:rPr lang="en-US" sz="2000" smtClean="0"/>
            </a:br>
            <a:r>
              <a:rPr lang="en-US" sz="2000" smtClean="0"/>
              <a:t>	using AM Rail	= 3,630 x $30 = $108,900</a:t>
            </a:r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Annual transportation</a:t>
            </a:r>
            <a:br>
              <a:rPr lang="en-US" sz="2000" smtClean="0"/>
            </a:br>
            <a:r>
              <a:rPr lang="en-US" sz="2000" smtClean="0"/>
              <a:t>	cost using AM Rail	= 120,000 x 0.65 = $78,000</a:t>
            </a:r>
          </a:p>
          <a:p>
            <a:pPr marL="0" indent="0">
              <a:buFont typeface="Arial" charset="0"/>
              <a:buNone/>
              <a:tabLst>
                <a:tab pos="3314700" algn="r"/>
                <a:tab pos="3492500" algn="l"/>
              </a:tabLst>
            </a:pPr>
            <a:r>
              <a:rPr lang="en-US" sz="2000" smtClean="0"/>
              <a:t>	The total annual cost for</a:t>
            </a:r>
            <a:br>
              <a:rPr lang="en-US" sz="2000" smtClean="0"/>
            </a:br>
            <a:r>
              <a:rPr lang="en-US" sz="2000" smtClean="0"/>
              <a:t>	inventory and transportation</a:t>
            </a:r>
            <a:br>
              <a:rPr lang="en-US" sz="2000" smtClean="0"/>
            </a:br>
            <a:r>
              <a:rPr lang="en-US" sz="2000" smtClean="0"/>
              <a:t>	using AM Rail	= $186,900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Trade-offs When Selecting Transportation Mode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727200"/>
          <a:ext cx="8229600" cy="4206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2"/>
                <a:gridCol w="928860"/>
                <a:gridCol w="1090440"/>
                <a:gridCol w="981422"/>
                <a:gridCol w="1035931"/>
                <a:gridCol w="1035931"/>
                <a:gridCol w="1023416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Alternative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Lot Size (Motors)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tation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Cycle Inventory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Safety Inventory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In-Transit Inventory</a:t>
                      </a: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Cost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Total Cost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 Rail</a:t>
                      </a:r>
                      <a:endParaRPr lang="en-US" sz="14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2,000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$78,000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1,000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986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1,644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$108,900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$186,900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Northeast 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$64,320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$154,320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$56,820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$152,820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r"/>
                        </a:tabLst>
                        <a:defRPr/>
                      </a:pPr>
                      <a:r>
                        <a:rPr lang="en-US" sz="1400" dirty="0" smtClean="0"/>
                        <a:t>	1,500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$96,000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2300" algn="r"/>
                        </a:tabLst>
                        <a:defRPr/>
                      </a:pPr>
                      <a:r>
                        <a:rPr lang="en-US" sz="1400" dirty="0" smtClean="0"/>
                        <a:t>	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$71,820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$167,820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2,500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$86,400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1,250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$86,820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$173,220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3,000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1,500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$94,320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$174,320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(old proposal)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4,000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$72,000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$109,320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$181,320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Golden (new proposal)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400" dirty="0" smtClean="0"/>
                        <a:t>	4,000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$67,000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2,000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658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622300" algn="r"/>
                        </a:tabLst>
                      </a:pPr>
                      <a:r>
                        <a:rPr lang="en-US" sz="1400" dirty="0" smtClean="0"/>
                        <a:t>	986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$109,320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$176,820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43800" y="60452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1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000" smtClean="0"/>
              <a:t>Highval – weekly demand </a:t>
            </a:r>
            <a:r>
              <a:rPr lang="en-US" sz="2000" i="1" smtClean="0">
                <a:latin typeface="Symbol" pitchFamily="18" charset="2"/>
              </a:rPr>
              <a:t>μ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smtClean="0"/>
              <a:t> =</a:t>
            </a:r>
            <a:r>
              <a:rPr lang="en-US" sz="2000" smtClean="0"/>
              <a:t> 2, </a:t>
            </a:r>
            <a:r>
              <a:rPr lang="en-US" sz="2000" i="1" smtClean="0">
                <a:latin typeface="Symbol" pitchFamily="18" charset="2"/>
              </a:rPr>
              <a:t>σ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smtClean="0"/>
              <a:t> =</a:t>
            </a:r>
            <a:r>
              <a:rPr lang="en-US" sz="2000" smtClean="0"/>
              <a:t> 5, weight = 0.1 lbs, cost = $200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000" smtClean="0"/>
              <a:t>Lowval – weekly demand </a:t>
            </a:r>
            <a:r>
              <a:rPr lang="en-US" sz="2000" i="1" smtClean="0">
                <a:latin typeface="Symbol" pitchFamily="18" charset="2"/>
              </a:rPr>
              <a:t>μ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i="1" smtClean="0"/>
              <a:t> =</a:t>
            </a:r>
            <a:r>
              <a:rPr lang="en-US" sz="2000" smtClean="0"/>
              <a:t> 20, </a:t>
            </a:r>
            <a:r>
              <a:rPr lang="en-US" sz="2000" i="1" smtClean="0">
                <a:latin typeface="Symbol" pitchFamily="18" charset="2"/>
              </a:rPr>
              <a:t>σ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i="1" smtClean="0"/>
              <a:t> =</a:t>
            </a:r>
            <a:r>
              <a:rPr lang="en-US" sz="2000" smtClean="0"/>
              <a:t> 5, weight = 0.04 lbs, cost = $30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000" i="1" smtClean="0"/>
              <a:t> </a:t>
            </a:r>
            <a:r>
              <a:rPr lang="en-US" sz="2000" smtClean="0"/>
              <a:t>= 0.997, holding cost = 25%,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i="1" smtClean="0"/>
              <a:t> =</a:t>
            </a:r>
            <a:r>
              <a:rPr lang="en-US" sz="2000" smtClean="0"/>
              <a:t> 1 week,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i="1" smtClean="0"/>
              <a:t> =</a:t>
            </a:r>
            <a:r>
              <a:rPr lang="en-US" sz="2000" smtClean="0"/>
              <a:t> 4 weeks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000" smtClean="0"/>
              <a:t>UPS lead time = 1 week, $0.66 + 0.26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00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000" smtClean="0"/>
              <a:t>FedEx lead time = overnight, $5.53 + 0.53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en-US" sz="2000" i="1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</a:pPr>
            <a:r>
              <a:rPr lang="en-US" sz="2400" i="1" smtClean="0"/>
              <a:t>Option A. </a:t>
            </a:r>
            <a:r>
              <a:rPr lang="en-US" sz="2400" smtClean="0"/>
              <a:t>Keep the current structure but replenish inventory once a week rather than once every four weeks</a:t>
            </a:r>
          </a:p>
          <a:p>
            <a:pPr marL="0" indent="0">
              <a:lnSpc>
                <a:spcPct val="90000"/>
              </a:lnSpc>
            </a:pPr>
            <a:r>
              <a:rPr lang="en-US" sz="2400" i="1" smtClean="0"/>
              <a:t>Option B. </a:t>
            </a:r>
            <a:r>
              <a:rPr lang="en-US" sz="2400" smtClean="0"/>
              <a:t>Eliminate inventories in the territories, aggregate all inventories in a finished-goods warehouse at Madison, and replenish the warehouse once a week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1063" name="Content Placeholder 2"/>
          <p:cNvSpPr>
            <a:spLocks noGrp="1"/>
          </p:cNvSpPr>
          <p:nvPr>
            <p:ph idx="1"/>
          </p:nvPr>
        </p:nvSpPr>
        <p:spPr>
          <a:xfrm>
            <a:off x="457200" y="1701800"/>
            <a:ext cx="8229600" cy="5461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b="1" smtClean="0"/>
              <a:t>HighMed inventory costs (current scenario, HighVal)</a:t>
            </a:r>
            <a:endParaRPr lang="en-US" sz="2400" smtClean="0"/>
          </a:p>
        </p:txBody>
      </p:sp>
      <p:graphicFrame>
        <p:nvGraphicFramePr>
          <p:cNvPr id="4" name="Object 37"/>
          <p:cNvGraphicFramePr>
            <a:graphicFrameLocks noChangeAspect="1"/>
          </p:cNvGraphicFramePr>
          <p:nvPr/>
        </p:nvGraphicFramePr>
        <p:xfrm>
          <a:off x="165100" y="2476500"/>
          <a:ext cx="88138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3" imgW="8804520" imgH="2504880" progId="Equation.3">
                  <p:embed/>
                </p:oleObj>
              </mc:Choice>
              <mc:Fallback>
                <p:oleObj name="Equation" r:id="rId3" imgW="8804520" imgH="250488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2476500"/>
                        <a:ext cx="88138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5459413"/>
            <a:ext cx="8369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All 24 territories, HighVal inventory = 24 x 34.7 = 832.8 units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2084" name="Content Placeholder 2"/>
          <p:cNvSpPr>
            <a:spLocks noGrp="1"/>
          </p:cNvSpPr>
          <p:nvPr>
            <p:ph idx="1"/>
          </p:nvPr>
        </p:nvSpPr>
        <p:spPr>
          <a:xfrm>
            <a:off x="457200" y="1701800"/>
            <a:ext cx="8229600" cy="5461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b="1" smtClean="0"/>
              <a:t>HighMed inventory costs (current scenario, LowVal)</a:t>
            </a:r>
            <a:endParaRPr lang="en-US" sz="2400" smtClean="0"/>
          </a:p>
        </p:txBody>
      </p:sp>
      <p:graphicFrame>
        <p:nvGraphicFramePr>
          <p:cNvPr id="4" name="Object 34"/>
          <p:cNvGraphicFramePr>
            <a:graphicFrameLocks noChangeAspect="1"/>
          </p:cNvGraphicFramePr>
          <p:nvPr/>
        </p:nvGraphicFramePr>
        <p:xfrm>
          <a:off x="222250" y="2476500"/>
          <a:ext cx="86995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3" imgW="8685360" imgH="2504880" progId="Equation.3">
                  <p:embed/>
                </p:oleObj>
              </mc:Choice>
              <mc:Fallback>
                <p:oleObj name="Equation" r:id="rId3" imgW="8685360" imgH="2504880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" y="2476500"/>
                        <a:ext cx="86995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5459413"/>
            <a:ext cx="8472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All 24 territories, LowVal inventory = 24 x 70.7 = 1696.8 units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730500"/>
          </a:xfrm>
        </p:spPr>
        <p:txBody>
          <a:bodyPr/>
          <a:lstStyle/>
          <a:p>
            <a:pPr marL="2603500" indent="-2603500">
              <a:spcAft>
                <a:spcPct val="0"/>
              </a:spcAft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Annual inventory </a:t>
            </a:r>
          </a:p>
          <a:p>
            <a:pPr marL="2603500" indent="-2603500">
              <a:spcAft>
                <a:spcPct val="0"/>
              </a:spcAft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holding cost </a:t>
            </a:r>
          </a:p>
          <a:p>
            <a:pPr marL="2603500" indent="-2603500"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for HighMed	=	(average HighVal inventory x $200</a:t>
            </a:r>
          </a:p>
          <a:p>
            <a:pPr marL="2603500" indent="-2603500"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		+ average LowVal inventory x $30) x 0.25</a:t>
            </a:r>
          </a:p>
          <a:p>
            <a:pPr marL="2603500" indent="-2603500"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	=	(832.8 x $200 + 169.8 x $30) x 0.25</a:t>
            </a:r>
          </a:p>
          <a:p>
            <a:pPr marL="2603500" indent="-2603500">
              <a:buFont typeface="Arial" charset="0"/>
              <a:buNone/>
              <a:tabLst>
                <a:tab pos="2425700" algn="r"/>
                <a:tab pos="2959100" algn="l"/>
              </a:tabLst>
            </a:pPr>
            <a:r>
              <a:rPr lang="en-US" sz="2400" smtClean="0"/>
              <a:t>		=	$54,366 ($54,395 without rounding)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58370" name="Content Placeholder 3"/>
          <p:cNvSpPr>
            <a:spLocks noGrp="1"/>
          </p:cNvSpPr>
          <p:nvPr>
            <p:ph idx="1"/>
          </p:nvPr>
        </p:nvSpPr>
        <p:spPr>
          <a:xfrm>
            <a:off x="457200" y="1587500"/>
            <a:ext cx="8229600" cy="5080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 startAt="2"/>
            </a:pPr>
            <a:r>
              <a:rPr lang="en-US" sz="2400" b="1" smtClean="0"/>
              <a:t>HighMed transportation cost (current scenario)</a:t>
            </a:r>
            <a:endParaRPr lang="en-US" sz="24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500" y="2201863"/>
            <a:ext cx="814546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Average weight of each replenishment order 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	= 0.1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/>
              <a:t> + 0.04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/>
              <a:t> = 0.1 x 8 + 0.04 x 80 = 4 pounds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Shipping cost per replenishment order 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	= $0.66 + 0.26 x 4 = $1.70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it-IT" sz="2400"/>
              <a:t>Annual transportation cost = $1.70 x 13 x 24 = $530</a:t>
            </a:r>
            <a:endParaRPr lang="en-US" sz="240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57200" y="4554538"/>
            <a:ext cx="8229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Aft>
                <a:spcPts val="600"/>
              </a:spcAft>
              <a:buSzPct val="100000"/>
              <a:buFont typeface="Arial" charset="0"/>
              <a:buAutoNum type="arabicPeriod" startAt="3"/>
            </a:pPr>
            <a:r>
              <a:rPr lang="en-US" sz="2400" b="1"/>
              <a:t>HighMed total cost (current scenario)</a:t>
            </a:r>
            <a:endParaRPr lang="en-US" sz="240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500" y="5168900"/>
            <a:ext cx="77851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Annual inventory and transportation cost at HighMed 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	= inventory cost + transportation cost</a:t>
            </a:r>
          </a:p>
          <a:p>
            <a:pPr>
              <a:spcAft>
                <a:spcPts val="600"/>
              </a:spcAft>
              <a:tabLst>
                <a:tab pos="1079500" algn="l"/>
              </a:tabLst>
            </a:pPr>
            <a:r>
              <a:rPr lang="en-US" sz="2400"/>
              <a:t>	= $54,366 + $530 = $54,896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841500"/>
          <a:ext cx="8229600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6200"/>
                <a:gridCol w="1917700"/>
                <a:gridCol w="1854200"/>
                <a:gridCol w="1841500"/>
              </a:tblGrid>
              <a:tr h="2396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Current Scenario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Option A</a:t>
                      </a:r>
                      <a:endParaRPr lang="en-US" sz="12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Option B</a:t>
                      </a:r>
                      <a:endParaRPr lang="en-US" sz="12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stocking locations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1.2 units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Reorder interval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weeks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week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cycle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safety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737.3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466.3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95.2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833.3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490.3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119.2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cycle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960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240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240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safety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737.3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466.3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95.2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inventory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1,697.3 units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706.3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335.2 units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inventory cost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$54,395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$29,813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$8,473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type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Replenishment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Customer order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size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+ 80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+ 20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HighVal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+ 10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LowVal</a:t>
                      </a:r>
                      <a:endParaRPr lang="en-US" sz="1200" dirty="0" smtClean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Shipment weight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lbs.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 lb.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0.5 lb.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transport cost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$530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$1,148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$13,464</a:t>
                      </a:r>
                      <a:endParaRPr lang="en-US" sz="1200" dirty="0"/>
                    </a:p>
                  </a:txBody>
                  <a:tcPr/>
                </a:tc>
              </a:tr>
              <a:tr h="239607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annual cost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$54,926</a:t>
                      </a:r>
                      <a:endParaRPr lang="en-US" sz="12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$30,961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$22,938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43800" y="60706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sp>
        <p:nvSpPr>
          <p:cNvPr id="60418" name="Content Placeholder 7"/>
          <p:cNvSpPr>
            <a:spLocks noGrp="1"/>
          </p:cNvSpPr>
          <p:nvPr>
            <p:ph idx="1"/>
          </p:nvPr>
        </p:nvSpPr>
        <p:spPr>
          <a:xfrm>
            <a:off x="457200" y="1943100"/>
            <a:ext cx="8229600" cy="4279900"/>
          </a:xfrm>
        </p:spPr>
        <p:txBody>
          <a:bodyPr/>
          <a:lstStyle/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>
                <a:solidFill>
                  <a:srgbClr val="000000"/>
                </a:solidFill>
              </a:rPr>
              <a:t>Average weight of each customer order 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>
                <a:solidFill>
                  <a:srgbClr val="000000"/>
                </a:solidFill>
              </a:rPr>
              <a:t>	= 0.1 x 0.5 + 0.04 x 5 = 0.25 pounds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>
                <a:solidFill>
                  <a:srgbClr val="000000"/>
                </a:solidFill>
              </a:rPr>
              <a:t>Shipping cost per customer order 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>
                <a:solidFill>
                  <a:srgbClr val="000000"/>
                </a:solidFill>
              </a:rPr>
              <a:t>	= $5.53 + 0.53 x 0.25 = $5.66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/>
              <a:t>Number of customer orders per territory per week = 4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/>
              <a:t>Total customer orders per year = 4 x 24 x 52 = 4</a:t>
            </a:r>
            <a:endParaRPr lang="en-US" sz="2400" smtClean="0">
              <a:solidFill>
                <a:srgbClr val="000000"/>
              </a:solidFill>
            </a:endParaRP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it-IT" sz="2400" smtClean="0">
                <a:solidFill>
                  <a:srgbClr val="000000"/>
                </a:solidFill>
              </a:rPr>
              <a:t>Annual transportation cost = </a:t>
            </a:r>
            <a:r>
              <a:rPr lang="en-US" sz="2400" smtClean="0"/>
              <a:t>4,992 x $5.66 = $28,255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/>
              <a:t>Total annual cost = inventory cost + transportation cost </a:t>
            </a:r>
          </a:p>
          <a:p>
            <a:pPr marL="0" indent="0">
              <a:buSzTx/>
              <a:buFont typeface="Arial" charset="0"/>
              <a:buNone/>
              <a:tabLst>
                <a:tab pos="1079500" algn="l"/>
              </a:tabLst>
            </a:pPr>
            <a:r>
              <a:rPr lang="en-US" sz="2400" smtClean="0"/>
              <a:t>	= $8,474 + $28,255 = $36,729</a:t>
            </a:r>
            <a:endParaRPr lang="en-US" sz="24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Tradeoffs When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Aggregating </a:t>
            </a:r>
            <a:r>
              <a:rPr lang="en-US" dirty="0"/>
              <a:t>Inventory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400300"/>
          <a:ext cx="67183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/>
                <a:gridCol w="2063750"/>
                <a:gridCol w="206375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	</a:t>
                      </a:r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</a:t>
                      </a:r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 cost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uncertainty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Holding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Customer order size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27850" y="4722813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14-7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 Between Transportation Cost and </a:t>
            </a:r>
            <a:r>
              <a:rPr lang="en-US" dirty="0" smtClean="0"/>
              <a:t>Responsiveness</a:t>
            </a:r>
            <a:endParaRPr lang="en-US" dirty="0"/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457200" y="2070100"/>
            <a:ext cx="5435600" cy="5461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smtClean="0"/>
              <a:t>Steel shipments LTL = $100 + 0.01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en-US" sz="24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263900"/>
          <a:ext cx="8013700" cy="1112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/>
                <a:gridCol w="927100"/>
                <a:gridCol w="1003300"/>
                <a:gridCol w="1244600"/>
                <a:gridCol w="1016000"/>
                <a:gridCol w="876300"/>
                <a:gridCol w="1003300"/>
                <a:gridCol w="1066800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Monday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Tuesday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Wednesday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Thursday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Friday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Saturday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/>
                        <a:t>Sunday</a:t>
                      </a:r>
                      <a:endParaRPr lang="en-US" sz="14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Week 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19,970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17,470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11,316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26,192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20,263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8,381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25,377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Week 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39,171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2,158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20,633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23,370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24,100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19,603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18,442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27850" y="5129213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14-8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Trade-off Between Transportation Cost and </a:t>
            </a:r>
            <a:r>
              <a:rPr lang="en-US" dirty="0" smtClean="0"/>
              <a:t>Responsiveness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0400" y="1651000"/>
          <a:ext cx="7823200" cy="4846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1019629"/>
                <a:gridCol w="1019629"/>
                <a:gridCol w="1019629"/>
                <a:gridCol w="1019629"/>
                <a:gridCol w="1019629"/>
                <a:gridCol w="1019629"/>
                <a:gridCol w="1019629"/>
              </a:tblGrid>
              <a:tr h="246529">
                <a:tc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Two-Day Response</a:t>
                      </a:r>
                      <a:endParaRPr lang="en-US" sz="1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Three-Day Response</a:t>
                      </a:r>
                      <a:endParaRPr lang="en-US" sz="1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Four-Day Response</a:t>
                      </a:r>
                      <a:endParaRPr lang="en-US" sz="12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Day</a:t>
                      </a:r>
                      <a:endParaRPr lang="en-US" sz="12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Demand</a:t>
                      </a:r>
                      <a:endParaRPr lang="en-US" sz="12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Quantity Shipped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Cost ($)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Quantity Shipped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Cost ($)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Quantity Shipped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Cost ($)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19,970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19,970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299.70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17,470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17,470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274.70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37,440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474.40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11,316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11,316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213.16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48,756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586.56</a:t>
                      </a:r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26,192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26,192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361.92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37,508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475.08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20,263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20,263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302.63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8,381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8,381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183.81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28,644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386.44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54,836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648.36</a:t>
                      </a:r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25,377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25,377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353.77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39,171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39,171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491.71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64,548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745.48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2,158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2,158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121.58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66,706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767.06</a:t>
                      </a:r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20,633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20,633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306.33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22,791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327.91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23,370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23,370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333.70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24,100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24,100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341.00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47,70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574.70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68,103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781.03</a:t>
                      </a:r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19,603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19,603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296.03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18,442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18,442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284.42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38,045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480.45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38,045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480.45</a:t>
                      </a:r>
                      <a:endParaRPr lang="en-US" sz="1200" dirty="0"/>
                    </a:p>
                  </a:txBody>
                  <a:tcPr/>
                </a:tc>
              </a:tr>
              <a:tr h="246529">
                <a:tc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$4,164.46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3,464.46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3,264.46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759700" y="1279525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14-9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Tailored Transportation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413750" cy="4114800"/>
          </a:xfrm>
        </p:spPr>
        <p:txBody>
          <a:bodyPr/>
          <a:lstStyle/>
          <a:p>
            <a:r>
              <a:rPr lang="en-US" smtClean="0"/>
              <a:t>The use of different transportation networks and modes based on customer and product characteristics</a:t>
            </a:r>
          </a:p>
          <a:p>
            <a:r>
              <a:rPr lang="en-US" smtClean="0"/>
              <a:t>Factors affecting tailoring</a:t>
            </a:r>
          </a:p>
          <a:p>
            <a:pPr lvl="1"/>
            <a:r>
              <a:rPr lang="en-US" smtClean="0"/>
              <a:t>Customer density and distance</a:t>
            </a:r>
          </a:p>
          <a:p>
            <a:pPr lvl="1"/>
            <a:r>
              <a:rPr lang="en-US" smtClean="0"/>
              <a:t>Customer size</a:t>
            </a:r>
          </a:p>
          <a:p>
            <a:pPr lvl="1"/>
            <a:r>
              <a:rPr lang="en-US" smtClean="0"/>
              <a:t>Product demand and value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Tailored Transportation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11200" y="2108200"/>
          <a:ext cx="7620000" cy="210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/>
                <a:gridCol w="1964267"/>
                <a:gridCol w="1964267"/>
                <a:gridCol w="1964267"/>
              </a:tblGrid>
              <a:tr h="370840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Distance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Distance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 Distance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density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Private fleet with 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Cross-dock with 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Cross-dock with milk runs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Medium density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Third-party milk runs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carrier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 package carrier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density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Third-party milk runs or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carrier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LTL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 package carrier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Package carrier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264400" y="4378325"/>
            <a:ext cx="1122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14-10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Tailored Transportation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27900" y="5241925"/>
            <a:ext cx="1109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14-11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11200" y="2082800"/>
          <a:ext cx="7620000" cy="2992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1799"/>
                <a:gridCol w="2959101"/>
                <a:gridCol w="29591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Type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Value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Value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 demand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 cycle inventory. Aggregate safety inventory. Inexpensive mode of transportation for replenishing cycle inventory and fast mode when using safety inventory.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Disaggregate all inventories and use inexpensive mode of transportation for replenishment.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demand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 all inventories. If needed, use fast mode of transportation for filling customer orders.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Aggregate only safety inventory. Use inexpensive mode of transportation for replenishing cycle inventory.</a:t>
                      </a:r>
                      <a:endParaRPr lang="en-US" sz="16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 of IT in Transportation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413750" cy="4114800"/>
          </a:xfrm>
        </p:spPr>
        <p:txBody>
          <a:bodyPr/>
          <a:lstStyle/>
          <a:p>
            <a:r>
              <a:rPr lang="en-US" smtClean="0"/>
              <a:t>The complexity of transportation decisions demands use of IT systems</a:t>
            </a:r>
          </a:p>
          <a:p>
            <a:r>
              <a:rPr lang="en-US" smtClean="0"/>
              <a:t>IT software can assist in:</a:t>
            </a:r>
          </a:p>
          <a:p>
            <a:pPr lvl="1"/>
            <a:r>
              <a:rPr lang="en-US" smtClean="0"/>
              <a:t>Identification of optimal routes by minimizing costs subject to delivery constraints</a:t>
            </a:r>
          </a:p>
          <a:p>
            <a:pPr lvl="1"/>
            <a:r>
              <a:rPr lang="en-US" smtClean="0"/>
              <a:t>Optimal fleet utilization</a:t>
            </a:r>
          </a:p>
          <a:p>
            <a:pPr lvl="1"/>
            <a:r>
              <a:rPr lang="en-US" smtClean="0"/>
              <a:t>GPS applications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 in Transportation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41500"/>
            <a:ext cx="8413750" cy="4559300"/>
          </a:xfrm>
        </p:spPr>
        <p:txBody>
          <a:bodyPr rtlCol="0">
            <a:normAutofit fontScale="77500" lnSpcReduction="20000"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Three main risks to be considered in transportation </a:t>
            </a:r>
            <a:r>
              <a:rPr lang="en-US" dirty="0" smtClean="0"/>
              <a:t>are</a:t>
            </a:r>
            <a:endParaRPr lang="en-US" dirty="0"/>
          </a:p>
          <a:p>
            <a:pPr marL="971550" lvl="1" indent="-514350" fontAlgn="auto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/>
              <a:t>Risk that the shipment is delayed</a:t>
            </a:r>
          </a:p>
          <a:p>
            <a:pPr marL="971550" lvl="1" indent="-514350" fontAlgn="auto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/>
              <a:t>Risk of disruptions</a:t>
            </a:r>
          </a:p>
          <a:p>
            <a:pPr marL="971550" lvl="1" indent="-514350" fontAlgn="auto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/>
              <a:t>Risk of hazardous material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Risk mitigation </a:t>
            </a:r>
            <a:r>
              <a:rPr lang="en-US" dirty="0" smtClean="0"/>
              <a:t>strategies</a:t>
            </a:r>
            <a:endParaRPr lang="en-US" dirty="0"/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Decrease the probability of disruptions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Alternative routings</a:t>
            </a:r>
          </a:p>
          <a:p>
            <a:pPr lvl="1" fontAlgn="auto">
              <a:lnSpc>
                <a:spcPct val="12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In case of hazardous materials the use of modified containers, low-risk transportation models, modification of physical and chemical properties can prove to be effective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Making Transportation</a:t>
            </a:r>
            <a:br>
              <a:rPr lang="en-US"/>
            </a:br>
            <a:r>
              <a:rPr lang="en-US"/>
              <a:t>Decisions in Practice</a:t>
            </a:r>
            <a:endParaRPr lang="en-US" sz="3200"/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917700"/>
            <a:ext cx="7620000" cy="47244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Align transportation strategy with competitive strategy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Consider both in-house and outsourced transportation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Use technology to improve transportation performance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Design flexibility into the transportation network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85150" cy="48133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600" smtClean="0"/>
              <a:t>Understand the role of transportation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600" smtClean="0"/>
              <a:t>Evaluate the strengths and weaknesses of different modes of transportation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600" smtClean="0"/>
              <a:t>Discuss the role of infrastructure and policies in transportation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600" smtClean="0"/>
              <a:t>Identify the relative strengths and weaknesses of various transportation network design options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600" smtClean="0"/>
              <a:t>Identify trade-offs that shippers need to consider when designing a transportation network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</TotalTime>
  <Words>1947</Words>
  <Application>Microsoft Office PowerPoint</Application>
  <PresentationFormat>On-screen Show (4:3)</PresentationFormat>
  <Paragraphs>692</Paragraphs>
  <Slides>49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MS PGothic</vt:lpstr>
      <vt:lpstr>Arial</vt:lpstr>
      <vt:lpstr>Calibri</vt:lpstr>
      <vt:lpstr>Copperplate Gothic Bold</vt:lpstr>
      <vt:lpstr>Helvetica</vt:lpstr>
      <vt:lpstr>Symbol</vt:lpstr>
      <vt:lpstr>Times New Roman</vt:lpstr>
      <vt:lpstr>1_Office Theme</vt:lpstr>
      <vt:lpstr>Equation</vt:lpstr>
      <vt:lpstr>Transportation in a Supply Chain</vt:lpstr>
      <vt:lpstr>Learning Objectives</vt:lpstr>
      <vt:lpstr>The Role of Transportation  in a Supply Chain</vt:lpstr>
      <vt:lpstr>Modes of Transportation and their Performance Characteristics</vt:lpstr>
      <vt:lpstr>Modes of Transportation and their Performance Characteristics</vt:lpstr>
      <vt:lpstr>Air</vt:lpstr>
      <vt:lpstr>Package Carriers</vt:lpstr>
      <vt:lpstr>Truck</vt:lpstr>
      <vt:lpstr>Rail</vt:lpstr>
      <vt:lpstr>Water</vt:lpstr>
      <vt:lpstr>Pipeline</vt:lpstr>
      <vt:lpstr>Intermodal</vt:lpstr>
      <vt:lpstr>Transportation Infrastructure  and Policies</vt:lpstr>
      <vt:lpstr>Transportation Infrastructure  and Policies</vt:lpstr>
      <vt:lpstr>Design Options for a Transportation Network</vt:lpstr>
      <vt:lpstr>Direct Shipment Network  to Single Destination</vt:lpstr>
      <vt:lpstr>Direct Shipping with Milk Runs</vt:lpstr>
      <vt:lpstr>All Shipments via Intermediate Distribution Center with Storage</vt:lpstr>
      <vt:lpstr>All Shipments via Intermediate Transit Point with Cross-Docking</vt:lpstr>
      <vt:lpstr>Shipping via DC Using Milk Runs</vt:lpstr>
      <vt:lpstr>Tailored Network</vt:lpstr>
      <vt:lpstr>Selecting a Transportation Network</vt:lpstr>
      <vt:lpstr>Selecting a Transportation Network</vt:lpstr>
      <vt:lpstr>Selecting a Transportation Network</vt:lpstr>
      <vt:lpstr>Selecting a Transportation Network</vt:lpstr>
      <vt:lpstr>Selecting a Transportation Network</vt:lpstr>
      <vt:lpstr>Trade-offs in Transportation Design</vt:lpstr>
      <vt:lpstr>Trade-offs in Transportation Design</vt:lpstr>
      <vt:lpstr>Trade-offs When Selecting Transportation Mode</vt:lpstr>
      <vt:lpstr>Trade-offs When Selecting Transportation Mode</vt:lpstr>
      <vt:lpstr>Trade-offs When Selecting Transportation Mode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Tradeoffs When  Aggregating Inventory</vt:lpstr>
      <vt:lpstr>Trade-off Between Transportation Cost and Responsiveness</vt:lpstr>
      <vt:lpstr>Trade-off Between Transportation Cost and Responsiveness</vt:lpstr>
      <vt:lpstr>Tailored Transportation</vt:lpstr>
      <vt:lpstr>Tailored Transportation</vt:lpstr>
      <vt:lpstr>Tailored Transportation</vt:lpstr>
      <vt:lpstr>Role of IT in Transportation</vt:lpstr>
      <vt:lpstr>Risk Management in Transportation</vt:lpstr>
      <vt:lpstr>Making Transportation Decisions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14 - Transportation in a Supply Chain</dc:subject>
  <dc:creator>Jeff Heyl</dc:creator>
  <cp:keywords/>
  <dc:description/>
  <cp:lastModifiedBy>Jaryono Angga Widagdo</cp:lastModifiedBy>
  <cp:revision>115</cp:revision>
  <dcterms:created xsi:type="dcterms:W3CDTF">2012-01-08T09:40:37Z</dcterms:created>
  <dcterms:modified xsi:type="dcterms:W3CDTF">2018-11-06T16:06:01Z</dcterms:modified>
  <cp:category/>
</cp:coreProperties>
</file>