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  <p:sldId id="258" r:id="rId3"/>
    <p:sldId id="259" r:id="rId4"/>
    <p:sldId id="280" r:id="rId5"/>
    <p:sldId id="281" r:id="rId6"/>
    <p:sldId id="261" r:id="rId7"/>
    <p:sldId id="282" r:id="rId8"/>
    <p:sldId id="283" r:id="rId9"/>
    <p:sldId id="284" r:id="rId10"/>
    <p:sldId id="285" r:id="rId11"/>
    <p:sldId id="286" r:id="rId12"/>
    <p:sldId id="260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63" r:id="rId23"/>
    <p:sldId id="296" r:id="rId24"/>
    <p:sldId id="297" r:id="rId25"/>
    <p:sldId id="298" r:id="rId26"/>
    <p:sldId id="264" r:id="rId27"/>
    <p:sldId id="265" r:id="rId28"/>
    <p:sldId id="266" r:id="rId29"/>
    <p:sldId id="299" r:id="rId30"/>
    <p:sldId id="300" r:id="rId31"/>
    <p:sldId id="267" r:id="rId32"/>
    <p:sldId id="302" r:id="rId33"/>
    <p:sldId id="301" r:id="rId34"/>
    <p:sldId id="268" r:id="rId35"/>
    <p:sldId id="303" r:id="rId36"/>
    <p:sldId id="305" r:id="rId37"/>
    <p:sldId id="304" r:id="rId38"/>
    <p:sldId id="269" r:id="rId39"/>
    <p:sldId id="270" r:id="rId40"/>
    <p:sldId id="271" r:id="rId41"/>
    <p:sldId id="272" r:id="rId42"/>
    <p:sldId id="273" r:id="rId43"/>
    <p:sldId id="274" r:id="rId44"/>
    <p:sldId id="306" r:id="rId45"/>
    <p:sldId id="275" r:id="rId46"/>
    <p:sldId id="307" r:id="rId47"/>
    <p:sldId id="308" r:id="rId48"/>
    <p:sldId id="277" r:id="rId49"/>
    <p:sldId id="278" r:id="rId50"/>
    <p:sldId id="279" r:id="rId51"/>
    <p:sldId id="309" r:id="rId5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82" autoAdjust="0"/>
    <p:restoredTop sz="99676" autoAdjust="0"/>
  </p:normalViewPr>
  <p:slideViewPr>
    <p:cSldViewPr snapToGrid="0" snapToObjects="1">
      <p:cViewPr varScale="1">
        <p:scale>
          <a:sx n="71" d="100"/>
          <a:sy n="71" d="100"/>
        </p:scale>
        <p:origin x="137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Relationship Id="rId4" Type="http://schemas.openxmlformats.org/officeDocument/2006/relationships/image" Target="../media/image28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5654675" y="468313"/>
            <a:ext cx="1381125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57200" y="5540375"/>
            <a:ext cx="8445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8D910C8A-8504-468F-957F-13EDE494E04D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BF09B888-04F0-4E21-B3F7-2238A0AFE701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45723826-6F23-4AA2-8391-FA910EAF4384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4322763" y="6651625"/>
            <a:ext cx="5683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15-</a:t>
            </a:r>
            <a:fld id="{5EFE5E3F-8E3D-462F-8095-B808421D7915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7071" y="2376204"/>
            <a:ext cx="4876800" cy="4091608"/>
          </a:xfrm>
        </p:spPr>
        <p:txBody>
          <a:bodyPr anchor="t" anchorCtr="1"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0" y="0"/>
            <a:ext cx="17002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15-</a:t>
            </a:r>
            <a:fld id="{36329A6A-1204-4153-894C-8993B0E77BF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15-</a:t>
            </a:r>
            <a:fld id="{A3F9B53A-6680-44A2-BFFB-359FB93028CC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15-</a:t>
            </a:r>
            <a:fld id="{708D19B9-C950-48CC-9C3A-C82DAB752E8D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15-</a:t>
            </a:r>
            <a:fld id="{4B481E03-D76E-4BB9-86B0-61BD8AB99F4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15-</a:t>
            </a:r>
            <a:fld id="{8F171B41-149A-4A93-A23C-EFA98A5A0D33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15-</a:t>
            </a:r>
            <a:fld id="{A5740C3E-1975-48FF-A1A2-473540D1C74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15-</a:t>
            </a:r>
            <a:fld id="{0C0704D7-3608-4314-AB26-72F1BC3E72D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15-</a:t>
            </a:r>
            <a:fld id="{E96B8594-81BD-4E8A-A3B5-31D6FBC90AE3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15-</a:t>
            </a:r>
            <a:fld id="{588B84BC-CEA4-458D-8022-815B04EB03F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15-</a:t>
            </a:r>
            <a:fld id="{85E8D876-048F-479A-A36E-EE915D147EB9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337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15-</a:t>
            </a:r>
            <a:fld id="{F70EB6BE-52BF-4DFE-BFE0-792EDDC0D3D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slow">
    <p:pull dir="lu"/>
  </p:transition>
  <p:timing>
    <p:tnLst>
      <p:par>
        <p:cTn id="1" dur="indefinite" restart="never" nodeType="tmRoot"/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ts val="600"/>
        </a:spcAft>
        <a:buSzPct val="150000"/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e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5.emf"/><Relationship Id="rId4" Type="http://schemas.openxmlformats.org/officeDocument/2006/relationships/image" Target="../media/image12.e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7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e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e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5" Type="http://schemas.openxmlformats.org/officeDocument/2006/relationships/oleObject" Target="../embeddings/oleObject19.bin"/><Relationship Id="rId10" Type="http://schemas.openxmlformats.org/officeDocument/2006/relationships/image" Target="../media/image21.emf"/><Relationship Id="rId4" Type="http://schemas.openxmlformats.org/officeDocument/2006/relationships/image" Target="../media/image18.e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23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28.emf"/><Relationship Id="rId4" Type="http://schemas.openxmlformats.org/officeDocument/2006/relationships/image" Target="../media/image25.emf"/><Relationship Id="rId9" Type="http://schemas.openxmlformats.org/officeDocument/2006/relationships/oleObject" Target="../embeddings/oleObject23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3"/>
          <p:cNvSpPr txBox="1">
            <a:spLocks noChangeArrowheads="1"/>
          </p:cNvSpPr>
          <p:nvPr/>
        </p:nvSpPr>
        <p:spPr bwMode="auto">
          <a:xfrm>
            <a:off x="5738813" y="985838"/>
            <a:ext cx="12112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</a:p>
        </p:txBody>
      </p:sp>
      <p:sp>
        <p:nvSpPr>
          <p:cNvPr id="13314" name="Title 2"/>
          <p:cNvSpPr>
            <a:spLocks noGrp="1"/>
          </p:cNvSpPr>
          <p:nvPr>
            <p:ph type="ctrTitle"/>
          </p:nvPr>
        </p:nvSpPr>
        <p:spPr>
          <a:xfrm>
            <a:off x="3906838" y="2236788"/>
            <a:ext cx="4876800" cy="4090987"/>
          </a:xfrm>
        </p:spPr>
        <p:txBody>
          <a:bodyPr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Sourcing Decisions in a Supply Chain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6900" y="1600200"/>
            <a:ext cx="8191500" cy="5003800"/>
          </a:xfrm>
        </p:spPr>
        <p:txBody>
          <a:bodyPr/>
          <a:lstStyle/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800" smtClean="0"/>
              <a:t>Understand the role of sourcing in a supply chain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800" smtClean="0"/>
              <a:t>Discuss factors that affect the decision to outsource a supply chain function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800" smtClean="0"/>
              <a:t>Identify dimensions of supplier performance that affect total cost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800" smtClean="0"/>
              <a:t>Structure successful auctions and negotiations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800" smtClean="0"/>
              <a:t>Describe the impact of risk sharing on supplier performance and information distortion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800" smtClean="0"/>
              <a:t>Design a tailored supplier portfolio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Role of Sourcing</a:t>
            </a:r>
            <a:br>
              <a:rPr lang="en-US" dirty="0"/>
            </a:br>
            <a:r>
              <a:rPr lang="en-US" dirty="0"/>
              <a:t>in a Supply Chain</a:t>
            </a:r>
          </a:p>
        </p:txBody>
      </p:sp>
      <p:sp>
        <p:nvSpPr>
          <p:cNvPr id="1536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36600" y="2006600"/>
            <a:ext cx="7727950" cy="4114800"/>
          </a:xfrm>
        </p:spPr>
        <p:txBody>
          <a:bodyPr/>
          <a:lstStyle/>
          <a:p>
            <a:r>
              <a:rPr lang="en-US" smtClean="0"/>
              <a:t>Sourcing is the set of business processes required to purchase goods and services</a:t>
            </a:r>
          </a:p>
          <a:p>
            <a:pPr lvl="1"/>
            <a:r>
              <a:rPr lang="en-US" smtClean="0"/>
              <a:t>Outsourcing</a:t>
            </a:r>
          </a:p>
          <a:p>
            <a:pPr lvl="1"/>
            <a:r>
              <a:rPr lang="en-US" smtClean="0"/>
              <a:t>Offshoring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Role of Sourcing</a:t>
            </a:r>
            <a:br>
              <a:rPr lang="en-US" dirty="0"/>
            </a:br>
            <a:r>
              <a:rPr lang="en-US" dirty="0"/>
              <a:t>in a Supply Chain</a:t>
            </a:r>
          </a:p>
        </p:txBody>
      </p:sp>
      <p:sp>
        <p:nvSpPr>
          <p:cNvPr id="1638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689100"/>
            <a:ext cx="7727950" cy="4114800"/>
          </a:xfrm>
        </p:spPr>
        <p:txBody>
          <a:bodyPr/>
          <a:lstStyle/>
          <a:p>
            <a:r>
              <a:rPr lang="en-US" smtClean="0"/>
              <a:t>Outsourcing questions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Will the third party increase the supply chain surplus relative to performing the activity in-house?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How much of the increase in surplus does the firm get to keep?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To what extent do risks grow upon outsourcing?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Role of Sourcing</a:t>
            </a:r>
            <a:br>
              <a:rPr lang="en-US" dirty="0"/>
            </a:br>
            <a:r>
              <a:rPr lang="en-US" dirty="0"/>
              <a:t>in a Supply Chain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175500" y="4762500"/>
            <a:ext cx="1103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15-1</a:t>
            </a:r>
          </a:p>
        </p:txBody>
      </p:sp>
      <p:pic>
        <p:nvPicPr>
          <p:cNvPr id="17413" name="Picture 5" descr="FG_15_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52700"/>
            <a:ext cx="8229600" cy="1752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Supplier Scoring and Assessment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660400" y="1739900"/>
            <a:ext cx="7759700" cy="4525963"/>
          </a:xfrm>
        </p:spPr>
        <p:txBody>
          <a:bodyPr/>
          <a:lstStyle/>
          <a:p>
            <a:r>
              <a:rPr lang="en-US" smtClean="0"/>
              <a:t>Supplier performance should be compared on the basis of the supplier</a:t>
            </a:r>
            <a:r>
              <a:rPr lang="ja-JP" altLang="en-US" smtClean="0"/>
              <a:t>’</a:t>
            </a:r>
            <a:r>
              <a:rPr lang="en-US" smtClean="0"/>
              <a:t>s impact on total cost</a:t>
            </a:r>
          </a:p>
          <a:p>
            <a:r>
              <a:rPr lang="en-US" smtClean="0"/>
              <a:t>There are several other factors besides purchase price that influence total cost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Supplier Selection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Identify one or more appropriate suppliers</a:t>
            </a:r>
          </a:p>
          <a:p>
            <a:r>
              <a:rPr lang="en-US" smtClean="0"/>
              <a:t>Contract should account for all factors that affect supply chain performance</a:t>
            </a:r>
          </a:p>
          <a:p>
            <a:r>
              <a:rPr lang="en-US" smtClean="0"/>
              <a:t>Should be designed to increase supply chain profits in a way that benefits both the supplier and the buyer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Design Collaboration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863600" y="1828800"/>
            <a:ext cx="7378700" cy="4525963"/>
          </a:xfrm>
        </p:spPr>
        <p:txBody>
          <a:bodyPr/>
          <a:lstStyle/>
          <a:p>
            <a:r>
              <a:rPr lang="en-US" smtClean="0"/>
              <a:t>About 80% of the cost of a product is determined during design</a:t>
            </a:r>
          </a:p>
          <a:p>
            <a:r>
              <a:rPr lang="en-US" smtClean="0"/>
              <a:t>Suppliers should be actively involved at this stage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Procurement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901700" y="1841500"/>
            <a:ext cx="7429500" cy="4525963"/>
          </a:xfrm>
        </p:spPr>
        <p:txBody>
          <a:bodyPr/>
          <a:lstStyle/>
          <a:p>
            <a:r>
              <a:rPr lang="en-US" smtClean="0"/>
              <a:t>A supplier sends product in response to orders placed by the buyer</a:t>
            </a:r>
          </a:p>
          <a:p>
            <a:r>
              <a:rPr lang="en-US" smtClean="0"/>
              <a:t>Orders placed and delivered on schedule at the lowest possible overall cost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Sourcing Planning and Analysis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7543800" cy="4525963"/>
          </a:xfrm>
        </p:spPr>
        <p:txBody>
          <a:bodyPr/>
          <a:lstStyle/>
          <a:p>
            <a:r>
              <a:rPr lang="en-US" smtClean="0"/>
              <a:t>Analyze spending across various suppliers and component categories</a:t>
            </a:r>
          </a:p>
          <a:p>
            <a:r>
              <a:rPr lang="en-US" smtClean="0"/>
              <a:t>Identify opportunities for decreasing the total cost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Cost of Goods Sold</a:t>
            </a:r>
          </a:p>
        </p:txBody>
      </p:sp>
      <p:sp>
        <p:nvSpPr>
          <p:cNvPr id="23554" name="Content Placeholder 5"/>
          <p:cNvSpPr>
            <a:spLocks noGrp="1"/>
          </p:cNvSpPr>
          <p:nvPr>
            <p:ph idx="1"/>
          </p:nvPr>
        </p:nvSpPr>
        <p:spPr>
          <a:xfrm>
            <a:off x="546100" y="1727200"/>
            <a:ext cx="8229600" cy="4525963"/>
          </a:xfrm>
        </p:spPr>
        <p:txBody>
          <a:bodyPr/>
          <a:lstStyle/>
          <a:p>
            <a:r>
              <a:rPr lang="en-US" smtClean="0"/>
              <a:t>Cost of goods sold (COGS) represents well over 50 percent of sales for most major manufacturers</a:t>
            </a:r>
          </a:p>
          <a:p>
            <a:r>
              <a:rPr lang="en-US" smtClean="0"/>
              <a:t>Purchased parts a much higher fraction than in the past</a:t>
            </a:r>
          </a:p>
          <a:p>
            <a:r>
              <a:rPr lang="en-US" smtClean="0"/>
              <a:t>Companies have reduced vertical integration and outsourced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Benefits of Effective</a:t>
            </a:r>
            <a:br>
              <a:rPr lang="en-US" dirty="0"/>
            </a:br>
            <a:r>
              <a:rPr lang="en-US" dirty="0"/>
              <a:t>Sourcing Decisions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90700"/>
            <a:ext cx="7727950" cy="4445000"/>
          </a:xfrm>
        </p:spPr>
        <p:txBody>
          <a:bodyPr/>
          <a:lstStyle/>
          <a:p>
            <a:r>
              <a:rPr lang="en-US" sz="2400" smtClean="0"/>
              <a:t>Better economies of scale through aggregated</a:t>
            </a:r>
          </a:p>
          <a:p>
            <a:r>
              <a:rPr lang="en-US" sz="2400" smtClean="0"/>
              <a:t>More efficient procurement transactions</a:t>
            </a:r>
          </a:p>
          <a:p>
            <a:r>
              <a:rPr lang="en-US" sz="2400" smtClean="0"/>
              <a:t>Design collaboration can result in products that are easier to manufacture and distribute</a:t>
            </a:r>
          </a:p>
          <a:p>
            <a:r>
              <a:rPr lang="en-US" sz="2400" smtClean="0"/>
              <a:t>Good procurement processes can facilitate coordination with suppliers</a:t>
            </a:r>
          </a:p>
          <a:p>
            <a:r>
              <a:rPr lang="en-US" sz="2400" smtClean="0"/>
              <a:t>Appropriate supplier contracts can allow for the sharing of risk</a:t>
            </a:r>
          </a:p>
          <a:p>
            <a:r>
              <a:rPr lang="en-US" sz="2400" smtClean="0"/>
              <a:t>Firms can achieve a lower purchase price by increasing competition through the use of auctions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In-House or Outsource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8400"/>
          </a:xfrm>
        </p:spPr>
        <p:txBody>
          <a:bodyPr/>
          <a:lstStyle/>
          <a:p>
            <a:r>
              <a:rPr lang="en-US" sz="2400" smtClean="0"/>
              <a:t>Increase supply chain surplus through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000" smtClean="0"/>
              <a:t>Capacity aggregation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000" smtClean="0"/>
              <a:t>Inventory aggregation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000" smtClean="0"/>
              <a:t>Transportation aggregation by transportation intermediaries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000" smtClean="0"/>
              <a:t>Transportation aggregation by storage intermediaries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000" smtClean="0"/>
              <a:t>Warehousing aggregation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000" smtClean="0"/>
              <a:t>Procurement aggregation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000" smtClean="0"/>
              <a:t>Information aggregation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000" smtClean="0"/>
              <a:t>Receivables aggregation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000" smtClean="0"/>
              <a:t>Relationship aggregation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000" smtClean="0"/>
              <a:t>Lower costs and higher quality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141413"/>
                </a:solidFill>
                <a:latin typeface="Helvetica"/>
              </a:rPr>
              <a:t>Factors Influencing Growth of Surplus by a Third Party</a:t>
            </a:r>
            <a:endParaRPr lang="en-US" dirty="0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2200"/>
          </a:xfrm>
        </p:spPr>
        <p:txBody>
          <a:bodyPr/>
          <a:lstStyle/>
          <a:p>
            <a:r>
              <a:rPr lang="en-US" sz="2800" smtClean="0"/>
              <a:t>Scale</a:t>
            </a:r>
          </a:p>
          <a:p>
            <a:pPr lvl="1"/>
            <a:r>
              <a:rPr lang="en-US" sz="2400" smtClean="0"/>
              <a:t>Large scale it is unlikely that a third party can achieve further scale economies and increase the surplus</a:t>
            </a:r>
          </a:p>
          <a:p>
            <a:r>
              <a:rPr lang="en-US" sz="2800" smtClean="0"/>
              <a:t>Uncertainty</a:t>
            </a:r>
          </a:p>
          <a:p>
            <a:pPr lvl="1"/>
            <a:r>
              <a:rPr lang="en-US" sz="2400" smtClean="0"/>
              <a:t>If requirements are highly variable over time, third party can increase the surplus through aggregation </a:t>
            </a:r>
          </a:p>
          <a:p>
            <a:r>
              <a:rPr lang="en-US" sz="2800" smtClean="0"/>
              <a:t>Specificity of assets</a:t>
            </a:r>
          </a:p>
          <a:p>
            <a:pPr lvl="1"/>
            <a:r>
              <a:rPr lang="en-US" sz="2400" smtClean="0"/>
              <a:t>If assets required are specific to a firm, a third party is unlikely to increase the surplus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141413"/>
                </a:solidFill>
                <a:latin typeface="Helvetica"/>
              </a:rPr>
              <a:t>Factors Influencing Growth of Surplus by a Third Party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63600" y="2057400"/>
          <a:ext cx="7467600" cy="3546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5400"/>
                <a:gridCol w="812800"/>
                <a:gridCol w="2679700"/>
                <a:gridCol w="2679700"/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Specificity of Assets Involved in Function</a:t>
                      </a:r>
                      <a:endParaRPr lang="en-US" sz="16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Low</a:t>
                      </a:r>
                      <a:endParaRPr lang="en-US" sz="1600" b="1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Firm scale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 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High growth in surplus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Low to medium growth in surplus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High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 growth in surplus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 growth in surplus unless cost of capital is lower for third party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Demand uncertainty for firm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 to medium growth in surplus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Low growth in surplus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High 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High growth in surplus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Low to medium growth in surplus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175500" y="57277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15-1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141413"/>
                </a:solidFill>
                <a:latin typeface="Helvetica" pitchFamily="34" charset="0"/>
              </a:rPr>
              <a:t>Risks of Using a Third Party</a:t>
            </a:r>
            <a:endParaRPr lang="en-US" smtClean="0"/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The process is broken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Underestimation of the cost of coordination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Reduced customer/supplier contact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Loss of internal capability and growth in third-party power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Leakage of sensitive data and information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Ineffective contracts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Loss of supply chain visibility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Negative reputational impact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141413"/>
                </a:solidFill>
                <a:latin typeface="Helvetica"/>
              </a:rPr>
              <a:t>Third- and Fourth-Party </a:t>
            </a:r>
            <a:br>
              <a:rPr lang="en-US" dirty="0" smtClean="0">
                <a:solidFill>
                  <a:srgbClr val="141413"/>
                </a:solidFill>
                <a:latin typeface="Helvetica"/>
              </a:rPr>
            </a:br>
            <a:r>
              <a:rPr lang="en-US" dirty="0" smtClean="0">
                <a:solidFill>
                  <a:srgbClr val="141413"/>
                </a:solidFill>
                <a:latin typeface="Helvetica"/>
              </a:rPr>
              <a:t>Logistics Providers</a:t>
            </a:r>
            <a:endParaRPr lang="en-US" dirty="0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508000" y="1955800"/>
            <a:ext cx="8229600" cy="4330700"/>
          </a:xfrm>
        </p:spPr>
        <p:txBody>
          <a:bodyPr/>
          <a:lstStyle/>
          <a:p>
            <a:r>
              <a:rPr lang="en-US" i="1" smtClean="0"/>
              <a:t>Third-party logistics </a:t>
            </a:r>
            <a:r>
              <a:rPr lang="en-US" smtClean="0"/>
              <a:t>(3PL) providers performs one or more of the logistics activities relating to the flow of product, information, and funds that could be performed by the firm itself</a:t>
            </a:r>
          </a:p>
          <a:p>
            <a:r>
              <a:rPr lang="en-US" smtClean="0"/>
              <a:t>A 4PL (fourth-party logistics) designs, builds and runs the entire supply chain process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141413"/>
                </a:solidFill>
                <a:latin typeface="Helvetica"/>
              </a:rPr>
              <a:t>Third- and Fourth-Party </a:t>
            </a:r>
            <a:br>
              <a:rPr lang="en-US" dirty="0" smtClean="0">
                <a:solidFill>
                  <a:srgbClr val="141413"/>
                </a:solidFill>
                <a:latin typeface="Helvetica"/>
              </a:rPr>
            </a:br>
            <a:r>
              <a:rPr lang="en-US" dirty="0" smtClean="0">
                <a:solidFill>
                  <a:srgbClr val="141413"/>
                </a:solidFill>
                <a:latin typeface="Helvetica"/>
              </a:rPr>
              <a:t>Logistics Providers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943100"/>
          <a:ext cx="7620000" cy="4022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0500"/>
                <a:gridCol w="1676400"/>
                <a:gridCol w="4483100"/>
              </a:tblGrid>
              <a:tr h="237918">
                <a:tc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Service Category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Basic Service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Some Specific Value-Added Services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24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Transportation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Inbound, outbound by ship, truck, rail, air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Tendering, track/trace, mode conversion, dispatch, freight pay, contract management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10654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Warehousing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Storage, facilities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Cross-dock, in-transit merge, pool distribution across firms, pick/pack, kitting, inventory control, labeling, order fulfillment, home delivery of catalog orders</a:t>
                      </a:r>
                    </a:p>
                  </a:txBody>
                  <a:tcPr/>
                </a:tc>
              </a:tr>
              <a:tr h="52798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Information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Provide and maintain advanced information/computer systems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Transportation management systems, warehousing management, network modeling and site selection, freight bill payment, automated broker interfaces, end-to-end matching, forecasting, EDI, worldwide track and trace, global visibility</a:t>
                      </a:r>
                    </a:p>
                  </a:txBody>
                  <a:tcPr/>
                </a:tc>
              </a:tr>
              <a:tr h="2933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Reverse logistics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Handle reverse flows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Recycling, used-asset disposition, customer returns, returnable container management, repair/refurbish</a:t>
                      </a:r>
                    </a:p>
                  </a:txBody>
                  <a:tcPr/>
                </a:tc>
              </a:tr>
              <a:tr h="410654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Other 3PL services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Brokering, freight forwarding, purchase-order management, order taking, loss and damage claims, freight bill audits, consulting, time-definite delivery</a:t>
                      </a:r>
                    </a:p>
                  </a:txBody>
                  <a:tcPr/>
                </a:tc>
              </a:tr>
              <a:tr h="237918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Customs brokering, port services, export crating, consolidation</a:t>
                      </a:r>
                    </a:p>
                  </a:txBody>
                  <a:tcPr/>
                </a:tc>
              </a:tr>
              <a:tr h="2933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Special skills/handling</a:t>
                      </a:r>
                      <a:endParaRPr lang="en-US" sz="12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Hazardous materials, temperature controlled, package/parcel delivery, food-grade facilities/equipment, bulk</a:t>
                      </a:r>
                      <a:endParaRPr lang="en-US" sz="12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353300" y="60071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15-2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141413"/>
                </a:solidFill>
                <a:latin typeface="Helvetica"/>
              </a:rPr>
              <a:t>Using Total Cost to </a:t>
            </a:r>
            <a:br>
              <a:rPr lang="en-US" dirty="0" smtClean="0">
                <a:solidFill>
                  <a:srgbClr val="141413"/>
                </a:solidFill>
                <a:latin typeface="Helvetica"/>
              </a:rPr>
            </a:br>
            <a:r>
              <a:rPr lang="en-US" dirty="0" smtClean="0">
                <a:solidFill>
                  <a:srgbClr val="141413"/>
                </a:solidFill>
                <a:latin typeface="Helvetica"/>
              </a:rPr>
              <a:t>Score and Assess Suppliers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23900" y="1790700"/>
          <a:ext cx="7620000" cy="42973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2300"/>
                <a:gridCol w="4406900"/>
                <a:gridCol w="1320800"/>
              </a:tblGrid>
              <a:tr h="227912">
                <a:tc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Performance Category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Category Components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Quantifiable?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Supplier price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Labor, material, overhead, local taxes, and compliance costs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Supplier terms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Net payment terms, delivery frequency, minimum lot size, quantity discounts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809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Delivery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All transportation costs from source to destination, packaging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393383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Inventory costs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Supplier inventory, including raw material, in process and finished goods, in-transit inventory, finished goods inventory in supply chain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809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Warehousing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Warehousing and material handling costs to support additional inventory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27912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Quality costs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Cost of inspection, rework, product returns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27912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Reputation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Reputation impact of quality problems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27912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Other costs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Exchange rate trends, taxes, duties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27912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Support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Management overhead and administrative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Difficult</a:t>
                      </a:r>
                      <a:endParaRPr lang="en-US" sz="1200" dirty="0"/>
                    </a:p>
                  </a:txBody>
                  <a:tcPr/>
                </a:tc>
              </a:tr>
              <a:tr h="39338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Supplier capabilities</a:t>
                      </a:r>
                      <a:endParaRPr lang="en-US" sz="12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Replenishment lead time, on-time performance, flexibility, information coordination capability, design coordination capability, supplier viability</a:t>
                      </a:r>
                      <a:endParaRPr lang="en-US" sz="12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 some extent</a:t>
                      </a:r>
                      <a:endParaRPr lang="en-US" sz="12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353300" y="61468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15-3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141413"/>
                </a:solidFill>
                <a:latin typeface="Helvetica"/>
              </a:rPr>
              <a:t>Comparing Suppliers </a:t>
            </a:r>
            <a:r>
              <a:rPr lang="en-US" dirty="0" smtClean="0">
                <a:solidFill>
                  <a:srgbClr val="141413"/>
                </a:solidFill>
                <a:latin typeface="Helvetica"/>
              </a:rPr>
              <a:t/>
            </a:r>
            <a:br>
              <a:rPr lang="en-US" dirty="0" smtClean="0">
                <a:solidFill>
                  <a:srgbClr val="141413"/>
                </a:solidFill>
                <a:latin typeface="Helvetica"/>
              </a:rPr>
            </a:br>
            <a:r>
              <a:rPr lang="en-US" dirty="0" smtClean="0">
                <a:solidFill>
                  <a:srgbClr val="141413"/>
                </a:solidFill>
                <a:latin typeface="Helvetica"/>
              </a:rPr>
              <a:t>Based </a:t>
            </a:r>
            <a:r>
              <a:rPr lang="en-US" dirty="0">
                <a:solidFill>
                  <a:srgbClr val="141413"/>
                </a:solidFill>
                <a:latin typeface="Helvetica"/>
              </a:rPr>
              <a:t>on Total Cost</a:t>
            </a:r>
            <a:endParaRPr lang="en-US" dirty="0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47700" y="1917700"/>
            <a:ext cx="7861300" cy="3940175"/>
            <a:chOff x="482600" y="1612900"/>
            <a:chExt cx="7861300" cy="3939540"/>
          </a:xfrm>
        </p:grpSpPr>
        <p:graphicFrame>
          <p:nvGraphicFramePr>
            <p:cNvPr id="1168" name="Object 144"/>
            <p:cNvGraphicFramePr>
              <a:graphicFrameLocks noChangeAspect="1"/>
            </p:cNvGraphicFramePr>
            <p:nvPr/>
          </p:nvGraphicFramePr>
          <p:xfrm>
            <a:off x="4381500" y="3041650"/>
            <a:ext cx="3606800" cy="419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76" name="Equation" r:id="rId3" imgW="3592800" imgH="411120" progId="Equation.3">
                    <p:embed/>
                  </p:oleObj>
                </mc:Choice>
                <mc:Fallback>
                  <p:oleObj name="Equation" r:id="rId3" imgW="3592800" imgH="411120" progId="Equation.3">
                    <p:embed/>
                    <p:pic>
                      <p:nvPicPr>
                        <p:cNvPr id="0" name="Picture 1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1500" y="3041650"/>
                          <a:ext cx="3606800" cy="419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69" name="Object 145"/>
            <p:cNvGraphicFramePr>
              <a:graphicFrameLocks noChangeAspect="1"/>
            </p:cNvGraphicFramePr>
            <p:nvPr/>
          </p:nvGraphicFramePr>
          <p:xfrm>
            <a:off x="4381500" y="3816350"/>
            <a:ext cx="3962400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77" name="Equation" r:id="rId5" imgW="3949560" imgH="283320" progId="Equation.3">
                    <p:embed/>
                  </p:oleObj>
                </mc:Choice>
                <mc:Fallback>
                  <p:oleObj name="Equation" r:id="rId5" imgW="3949560" imgH="283320" progId="Equation.3">
                    <p:embed/>
                    <p:pic>
                      <p:nvPicPr>
                        <p:cNvPr id="0" name="Picture 1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1500" y="3816350"/>
                          <a:ext cx="3962400" cy="292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72" name="TextBox 5"/>
            <p:cNvSpPr txBox="1">
              <a:spLocks noChangeArrowheads="1"/>
            </p:cNvSpPr>
            <p:nvPr/>
          </p:nvSpPr>
          <p:spPr bwMode="auto">
            <a:xfrm>
              <a:off x="482600" y="1612900"/>
              <a:ext cx="7404100" cy="3939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Annual material cost	= 1,000 x 52 x 1 = $52,000</a:t>
              </a:r>
            </a:p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Average cycle inventory	= 2,000/2 = 1,000</a:t>
              </a:r>
            </a:p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Annual cost of holding cycle </a:t>
              </a:r>
              <a:br>
                <a:rPr lang="en-US" sz="2000"/>
              </a:br>
              <a:r>
                <a:rPr lang="en-US" sz="2000"/>
                <a:t>inventory	= 1,000 x 1 x 0.25 = $250</a:t>
              </a:r>
            </a:p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Standard deviation of ddlt	=</a:t>
              </a:r>
            </a:p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Safety inventory required </a:t>
              </a:r>
              <a:br>
                <a:rPr lang="en-US" sz="2000"/>
              </a:br>
              <a:r>
                <a:rPr lang="en-US" sz="2000"/>
                <a:t>with current supplier	=</a:t>
              </a:r>
            </a:p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Annual cost of holding safety </a:t>
              </a:r>
              <a:br>
                <a:rPr lang="en-US" sz="2000"/>
              </a:br>
              <a:r>
                <a:rPr lang="en-US" sz="2000"/>
                <a:t>inventory	= 1,787 x 1 x 0.25 = $447 </a:t>
              </a:r>
            </a:p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Annual cost of using current </a:t>
              </a:r>
              <a:br>
                <a:rPr lang="en-US" sz="2000"/>
              </a:br>
              <a:r>
                <a:rPr lang="en-US" sz="2000"/>
                <a:t>supplier	= 52,000 + 250 + 447 = $52,697</a:t>
              </a:r>
            </a:p>
          </p:txBody>
        </p: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47700" y="1917700"/>
            <a:ext cx="7918450" cy="3940175"/>
            <a:chOff x="647700" y="1917700"/>
            <a:chExt cx="7918450" cy="3939540"/>
          </a:xfrm>
        </p:grpSpPr>
        <p:graphicFrame>
          <p:nvGraphicFramePr>
            <p:cNvPr id="2188" name="Object 140"/>
            <p:cNvGraphicFramePr>
              <a:graphicFrameLocks noChangeAspect="1"/>
            </p:cNvGraphicFramePr>
            <p:nvPr/>
          </p:nvGraphicFramePr>
          <p:xfrm>
            <a:off x="4489450" y="3346450"/>
            <a:ext cx="3721100" cy="419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96" name="Equation" r:id="rId3" imgW="3711960" imgH="411120" progId="Equation.3">
                    <p:embed/>
                  </p:oleObj>
                </mc:Choice>
                <mc:Fallback>
                  <p:oleObj name="Equation" r:id="rId3" imgW="3711960" imgH="411120" progId="Equation.3">
                    <p:embed/>
                    <p:pic>
                      <p:nvPicPr>
                        <p:cNvPr id="0" name="Picture 1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89450" y="3346450"/>
                          <a:ext cx="3721100" cy="419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89" name="Object 141"/>
            <p:cNvGraphicFramePr>
              <a:graphicFrameLocks noChangeAspect="1"/>
            </p:cNvGraphicFramePr>
            <p:nvPr/>
          </p:nvGraphicFramePr>
          <p:xfrm>
            <a:off x="4489450" y="4121150"/>
            <a:ext cx="4076700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97" name="Equation" r:id="rId5" imgW="4068360" imgH="283320" progId="Equation.3">
                    <p:embed/>
                  </p:oleObj>
                </mc:Choice>
                <mc:Fallback>
                  <p:oleObj name="Equation" r:id="rId5" imgW="4068360" imgH="283320" progId="Equation.3">
                    <p:embed/>
                    <p:pic>
                      <p:nvPicPr>
                        <p:cNvPr id="0" name="Picture 1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89450" y="4121150"/>
                          <a:ext cx="4076700" cy="292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92" name="TextBox 5"/>
            <p:cNvSpPr txBox="1">
              <a:spLocks noChangeArrowheads="1"/>
            </p:cNvSpPr>
            <p:nvPr/>
          </p:nvSpPr>
          <p:spPr bwMode="auto">
            <a:xfrm>
              <a:off x="647700" y="1917700"/>
              <a:ext cx="7708900" cy="3939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Annual material cost	= 1,000 x 52 x 0.97 = $50,440</a:t>
              </a:r>
            </a:p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Average cycle inventory	= 8,000/2 = 4,000</a:t>
              </a:r>
            </a:p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Annual cost of holding cycle </a:t>
              </a:r>
              <a:br>
                <a:rPr lang="en-US" sz="2000"/>
              </a:br>
              <a:r>
                <a:rPr lang="en-US" sz="2000"/>
                <a:t>inventory	= 4,000 x 0.97 x 0.25 = $970</a:t>
              </a:r>
            </a:p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Standard deviation of ddlt	=</a:t>
              </a:r>
            </a:p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Safety inventory required </a:t>
              </a:r>
              <a:br>
                <a:rPr lang="en-US" sz="2000"/>
              </a:br>
              <a:r>
                <a:rPr lang="en-US" sz="2000"/>
                <a:t>with current supplier	=</a:t>
              </a:r>
            </a:p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Annual cost of holding safety </a:t>
              </a:r>
              <a:br>
                <a:rPr lang="en-US" sz="2000"/>
              </a:br>
              <a:r>
                <a:rPr lang="en-US" sz="2000"/>
                <a:t>inventory	= 6,690 x 0.97 x 0.25 = $1,622 </a:t>
              </a:r>
            </a:p>
            <a:p>
              <a:pPr>
                <a:spcAft>
                  <a:spcPts val="600"/>
                </a:spcAft>
                <a:tabLst>
                  <a:tab pos="3594100" algn="l"/>
                </a:tabLst>
              </a:pPr>
              <a:r>
                <a:rPr lang="en-US" sz="2000"/>
                <a:t>Annual cost of using current </a:t>
              </a:r>
              <a:br>
                <a:rPr lang="en-US" sz="2000"/>
              </a:br>
              <a:r>
                <a:rPr lang="en-US" sz="2000"/>
                <a:t>supplier	= 50,440 + 970 + 1,622 = $53,032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141413"/>
                </a:solidFill>
                <a:latin typeface="Helvetica"/>
              </a:rPr>
              <a:t>Comparing Suppliers </a:t>
            </a:r>
            <a:r>
              <a:rPr lang="en-US" dirty="0" smtClean="0">
                <a:solidFill>
                  <a:srgbClr val="141413"/>
                </a:solidFill>
                <a:latin typeface="Helvetica"/>
              </a:rPr>
              <a:t/>
            </a:r>
            <a:br>
              <a:rPr lang="en-US" dirty="0" smtClean="0">
                <a:solidFill>
                  <a:srgbClr val="141413"/>
                </a:solidFill>
                <a:latin typeface="Helvetica"/>
              </a:rPr>
            </a:br>
            <a:r>
              <a:rPr lang="en-US" dirty="0" smtClean="0">
                <a:solidFill>
                  <a:srgbClr val="141413"/>
                </a:solidFill>
                <a:latin typeface="Helvetica"/>
              </a:rPr>
              <a:t>Based </a:t>
            </a:r>
            <a:r>
              <a:rPr lang="en-US" dirty="0">
                <a:solidFill>
                  <a:srgbClr val="141413"/>
                </a:solidFill>
                <a:latin typeface="Helvetica"/>
              </a:rPr>
              <a:t>on Total Cost</a:t>
            </a:r>
            <a:endParaRPr lang="en-US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Supplier Selection – </a:t>
            </a:r>
            <a:br>
              <a:rPr lang="en-US" sz="4000" smtClean="0"/>
            </a:br>
            <a:r>
              <a:rPr lang="en-US" sz="4000" smtClean="0"/>
              <a:t>Auctions and Negotiations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114800"/>
          </a:xfrm>
        </p:spPr>
        <p:txBody>
          <a:bodyPr/>
          <a:lstStyle/>
          <a:p>
            <a:r>
              <a:rPr lang="en-US" sz="2400" smtClean="0"/>
              <a:t>Supplier selection can be performed through competitive bids, reverse auctions, and direct negotiations</a:t>
            </a:r>
          </a:p>
          <a:p>
            <a:r>
              <a:rPr lang="en-US" sz="2400" smtClean="0"/>
              <a:t>Supplier evaluation is based on total cost of using a supplier</a:t>
            </a:r>
          </a:p>
          <a:p>
            <a:r>
              <a:rPr lang="en-US" sz="2400" smtClean="0"/>
              <a:t>Auctions:</a:t>
            </a:r>
          </a:p>
          <a:p>
            <a:pPr lvl="1"/>
            <a:r>
              <a:rPr lang="en-US" sz="2000" smtClean="0"/>
              <a:t>Sealed-bid first-price auctions</a:t>
            </a:r>
          </a:p>
          <a:p>
            <a:pPr lvl="1"/>
            <a:r>
              <a:rPr lang="en-US" sz="2000" smtClean="0"/>
              <a:t>English auctions</a:t>
            </a:r>
          </a:p>
          <a:p>
            <a:pPr lvl="1"/>
            <a:r>
              <a:rPr lang="en-US" sz="2000" smtClean="0"/>
              <a:t>Dutch auctions</a:t>
            </a:r>
          </a:p>
          <a:p>
            <a:pPr lvl="1"/>
            <a:r>
              <a:rPr lang="en-US" sz="2000" smtClean="0"/>
              <a:t>Second-price (Vickery) auctions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Supplier Selection – </a:t>
            </a:r>
            <a:br>
              <a:rPr lang="en-US" sz="4000" smtClean="0"/>
            </a:br>
            <a:r>
              <a:rPr lang="en-US" sz="4000" smtClean="0"/>
              <a:t>Auctions and Negotiations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001000" cy="4699000"/>
          </a:xfrm>
        </p:spPr>
        <p:txBody>
          <a:bodyPr/>
          <a:lstStyle/>
          <a:p>
            <a:r>
              <a:rPr lang="en-US" sz="2800" smtClean="0"/>
              <a:t>Factors influence the performance of an auction</a:t>
            </a:r>
          </a:p>
          <a:p>
            <a:pPr lvl="1"/>
            <a:r>
              <a:rPr lang="en-US" sz="2400" smtClean="0"/>
              <a:t>Is the supplier’s cost structure private (not affected by factors that are common to other bidders)?</a:t>
            </a:r>
          </a:p>
          <a:p>
            <a:pPr lvl="1"/>
            <a:r>
              <a:rPr lang="en-US" sz="2400" smtClean="0"/>
              <a:t>Are suppliers symmetric or asymmetric; that is, ex ante, are they expected to have similar cost structures?</a:t>
            </a:r>
          </a:p>
          <a:p>
            <a:pPr lvl="1"/>
            <a:r>
              <a:rPr lang="en-US" sz="2400" smtClean="0"/>
              <a:t>Do suppliers have all the information they need to estimate their cost structure?</a:t>
            </a:r>
          </a:p>
          <a:p>
            <a:pPr lvl="1"/>
            <a:r>
              <a:rPr lang="en-US" sz="2400" smtClean="0"/>
              <a:t>Does the buyer specify a maximum price it is willing to pay for the supply chain?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Supplier Selection – </a:t>
            </a:r>
            <a:br>
              <a:rPr lang="en-US" sz="4000" smtClean="0"/>
            </a:br>
            <a:r>
              <a:rPr lang="en-US" sz="4000" smtClean="0"/>
              <a:t>Auctions and Negotiations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9300" y="2006600"/>
            <a:ext cx="7467600" cy="3556000"/>
          </a:xfrm>
        </p:spPr>
        <p:txBody>
          <a:bodyPr/>
          <a:lstStyle/>
          <a:p>
            <a:r>
              <a:rPr lang="en-US" smtClean="0"/>
              <a:t>Collusion among bidders</a:t>
            </a:r>
          </a:p>
          <a:p>
            <a:r>
              <a:rPr lang="en-US" smtClean="0"/>
              <a:t>Second-price auctions are particularly vulnerable</a:t>
            </a:r>
          </a:p>
          <a:p>
            <a:r>
              <a:rPr lang="en-US" smtClean="0"/>
              <a:t>Can be avoided with any first-price auction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141413"/>
                </a:solidFill>
                <a:latin typeface="Helvetica" pitchFamily="34" charset="0"/>
              </a:rPr>
              <a:t>Basic Principles of Negotiation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4100"/>
          </a:xfrm>
        </p:spPr>
        <p:txBody>
          <a:bodyPr rtlCol="0">
            <a:normAutofit fontScale="92500"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The difference between the values of the buyer and seller </a:t>
            </a:r>
            <a:r>
              <a:rPr lang="en-US" dirty="0" smtClean="0"/>
              <a:t>is </a:t>
            </a:r>
            <a:r>
              <a:rPr lang="en-US" dirty="0"/>
              <a:t>the </a:t>
            </a:r>
            <a:r>
              <a:rPr lang="en-US" i="1" dirty="0"/>
              <a:t>bargaining </a:t>
            </a:r>
            <a:r>
              <a:rPr lang="en-US" i="1" dirty="0" smtClean="0"/>
              <a:t>surplus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The </a:t>
            </a:r>
            <a:r>
              <a:rPr lang="en-US" dirty="0"/>
              <a:t>goal of each negotiating party is to capture as much of the bargaining surplus as </a:t>
            </a:r>
            <a:r>
              <a:rPr lang="en-US" dirty="0" smtClean="0"/>
              <a:t>possible</a:t>
            </a:r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H</a:t>
            </a:r>
            <a:r>
              <a:rPr lang="en-US" dirty="0" smtClean="0"/>
              <a:t>ave </a:t>
            </a:r>
            <a:r>
              <a:rPr lang="en-US" dirty="0"/>
              <a:t>a clear idea of your own value and as good an estimate of the third party’s value as </a:t>
            </a:r>
            <a:r>
              <a:rPr lang="en-US" dirty="0" smtClean="0"/>
              <a:t>possible</a:t>
            </a:r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L</a:t>
            </a:r>
            <a:r>
              <a:rPr lang="en-US" dirty="0" smtClean="0"/>
              <a:t>ook </a:t>
            </a:r>
            <a:r>
              <a:rPr lang="en-US" dirty="0"/>
              <a:t>for a fair outcome based on equally or equitably dividing the bargaining </a:t>
            </a:r>
            <a:r>
              <a:rPr lang="en-US" dirty="0" smtClean="0"/>
              <a:t>surplus</a:t>
            </a:r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win-win outcome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8438"/>
            <a:ext cx="8229600" cy="1401762"/>
          </a:xfrm>
        </p:spPr>
        <p:txBody>
          <a:bodyPr/>
          <a:lstStyle/>
          <a:p>
            <a:r>
              <a:rPr lang="en-US" sz="4000" smtClean="0"/>
              <a:t>Contracts, Risk Sharing, and </a:t>
            </a:r>
            <a:br>
              <a:rPr lang="en-US" sz="4000" smtClean="0"/>
            </a:br>
            <a:r>
              <a:rPr lang="en-US" sz="4000" smtClean="0"/>
              <a:t>Supply Chain Performance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68500"/>
            <a:ext cx="7727950" cy="41148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How will the contract affect the firm’s profits and total supply chain profits?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Will the incentives in the contract introduce any information distortion?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How will the contract influence supplier performance along key performance measures?</a:t>
            </a: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Contracts for Product Availability and Supply Chain Profits</a:t>
            </a:r>
            <a:endParaRPr lang="en-US" sz="3200" dirty="0"/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05800" cy="4648200"/>
          </a:xfrm>
        </p:spPr>
        <p:txBody>
          <a:bodyPr/>
          <a:lstStyle/>
          <a:p>
            <a:r>
              <a:rPr lang="en-US" sz="2800" smtClean="0"/>
              <a:t>Independent actions taken by two parties in a supply chain often result in profits that are lower than those that could be achieved if the supply chain were to coordinate its actions</a:t>
            </a:r>
          </a:p>
          <a:p>
            <a:r>
              <a:rPr lang="en-US" sz="2800" smtClean="0"/>
              <a:t>Three contracts that increase overall profits by making the supplier share some of the buyer’s demand uncertainty are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400" smtClean="0"/>
              <a:t>Buyback or returns contracts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400" smtClean="0"/>
              <a:t>Revenue-sharing contracts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400" smtClean="0"/>
              <a:t>Quantity flexibility contracts</a:t>
            </a:r>
            <a:endParaRPr lang="en-US" sz="24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66700"/>
            <a:ext cx="8610600" cy="1104900"/>
          </a:xfrm>
        </p:spPr>
        <p:txBody>
          <a:bodyPr/>
          <a:lstStyle/>
          <a:p>
            <a:r>
              <a:rPr lang="en-US" sz="4000" smtClean="0"/>
              <a:t>Buyback Contracts</a:t>
            </a:r>
          </a:p>
        </p:txBody>
      </p:sp>
      <p:sp>
        <p:nvSpPr>
          <p:cNvPr id="31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82000" cy="32639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/>
              <a:t>Allows a retailer to return unsold inventory up to a specified amount at an agreed upon price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The manufacturer specifies a wholesale price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smtClean="0"/>
              <a:t> and a buyback price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The manufacturer can salvage $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smtClean="0"/>
              <a:t> for any units that the retailer returns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The manufacturer has a cost of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smtClean="0"/>
              <a:t> </a:t>
            </a:r>
            <a:r>
              <a:rPr lang="en-US" sz="2400" smtClean="0"/>
              <a:t>per unit produced and the retail price is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p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812800" y="4819650"/>
            <a:ext cx="7670800" cy="850900"/>
            <a:chOff x="812800" y="4819650"/>
            <a:chExt cx="7670800" cy="850900"/>
          </a:xfrm>
        </p:grpSpPr>
        <p:graphicFrame>
          <p:nvGraphicFramePr>
            <p:cNvPr id="3190" name="Object 118"/>
            <p:cNvGraphicFramePr>
              <a:graphicFrameLocks noChangeAspect="1"/>
            </p:cNvGraphicFramePr>
            <p:nvPr/>
          </p:nvGraphicFramePr>
          <p:xfrm>
            <a:off x="812800" y="4819650"/>
            <a:ext cx="69596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8" name="Equation" r:id="rId3" imgW="6948360" imgH="429480" progId="Equation.3">
                    <p:embed/>
                  </p:oleObj>
                </mc:Choice>
                <mc:Fallback>
                  <p:oleObj name="Equation" r:id="rId3" imgW="6948360" imgH="429480" progId="Equation.3">
                    <p:embed/>
                    <p:pic>
                      <p:nvPicPr>
                        <p:cNvPr id="0" name="Picture 1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2800" y="4819650"/>
                          <a:ext cx="69596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91" name="Object 119"/>
            <p:cNvGraphicFramePr>
              <a:graphicFrameLocks noChangeAspect="1"/>
            </p:cNvGraphicFramePr>
            <p:nvPr/>
          </p:nvGraphicFramePr>
          <p:xfrm>
            <a:off x="4216400" y="5327650"/>
            <a:ext cx="42672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9" name="Equation" r:id="rId5" imgW="4251240" imgH="329040" progId="Equation.3">
                    <p:embed/>
                  </p:oleObj>
                </mc:Choice>
                <mc:Fallback>
                  <p:oleObj name="Equation" r:id="rId5" imgW="4251240" imgH="329040" progId="Equation.3">
                    <p:embed/>
                    <p:pic>
                      <p:nvPicPr>
                        <p:cNvPr id="0" name="Picture 1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6400" y="5327650"/>
                          <a:ext cx="4267200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66700"/>
            <a:ext cx="8610600" cy="1104900"/>
          </a:xfrm>
        </p:spPr>
        <p:txBody>
          <a:bodyPr/>
          <a:lstStyle/>
          <a:p>
            <a:r>
              <a:rPr lang="en-US" sz="4000" smtClean="0"/>
              <a:t>Buyback Contracts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74700" y="1765300"/>
          <a:ext cx="7620000" cy="4283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8571"/>
                <a:gridCol w="1088571"/>
                <a:gridCol w="1088571"/>
                <a:gridCol w="1088571"/>
                <a:gridCol w="1088571"/>
                <a:gridCol w="1088571"/>
                <a:gridCol w="10885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Wholesale Price </a:t>
                      </a:r>
                      <a:r>
                        <a:rPr lang="en-US" sz="1400" b="1" i="1" dirty="0" smtClean="0">
                          <a:latin typeface="Times New Roman"/>
                          <a:cs typeface="Times New Roman"/>
                        </a:rPr>
                        <a:t>c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Buyback Price </a:t>
                      </a:r>
                      <a:r>
                        <a:rPr lang="en-US" sz="1400" b="1" i="1" dirty="0" smtClean="0">
                          <a:latin typeface="Times New Roman"/>
                          <a:cs typeface="Times New Roman"/>
                        </a:rPr>
                        <a:t>b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Optimal Order Size for Music Store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Expected Profit for Music Store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Expected Returns</a:t>
                      </a:r>
                      <a:r>
                        <a:rPr lang="en-US" sz="1400" b="1" baseline="0" dirty="0" smtClean="0"/>
                        <a:t> to Supplier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Expected Profit for Supplier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Expected Supply Chain Profit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1,000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$3,803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120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$4,000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$7,803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1,096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$4,090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174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$4,035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$8,125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1,170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$4,286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223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$4,009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$8,295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924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$2,841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86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$4,620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$7,461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$3,043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$4,761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$7,804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1,129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$3,346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195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$4,865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$8,211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843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$1,957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57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$5,056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$7,013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$2,282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$5,521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$7,803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1,202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$2,619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247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$5,732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$8,351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353300" y="61468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15-4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66700"/>
            <a:ext cx="8610600" cy="1104900"/>
          </a:xfrm>
        </p:spPr>
        <p:txBody>
          <a:bodyPr/>
          <a:lstStyle/>
          <a:p>
            <a:r>
              <a:rPr lang="en-US" sz="4000" smtClean="0"/>
              <a:t>Buyback Contracts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778000"/>
            <a:ext cx="7759700" cy="4559300"/>
          </a:xfrm>
        </p:spPr>
        <p:txBody>
          <a:bodyPr/>
          <a:lstStyle/>
          <a:p>
            <a:r>
              <a:rPr lang="en-US" sz="2800" i="1" smtClean="0"/>
              <a:t>Holding-cost subsidies</a:t>
            </a:r>
          </a:p>
          <a:p>
            <a:pPr lvl="1"/>
            <a:r>
              <a:rPr lang="en-US" sz="2400" smtClean="0"/>
              <a:t>Manufacturers pay retailers a certain amount for every unit held in inventory over a given period</a:t>
            </a:r>
          </a:p>
          <a:p>
            <a:pPr lvl="1"/>
            <a:r>
              <a:rPr lang="en-US" sz="2400" smtClean="0"/>
              <a:t>Encourage retailers to order more</a:t>
            </a:r>
          </a:p>
          <a:p>
            <a:r>
              <a:rPr lang="en-US" sz="2800" i="1" smtClean="0"/>
              <a:t>Price support </a:t>
            </a:r>
          </a:p>
          <a:p>
            <a:pPr lvl="1"/>
            <a:r>
              <a:rPr lang="en-US" sz="2400" smtClean="0"/>
              <a:t>Manufacturers share the risk of product becoming obsolete</a:t>
            </a:r>
          </a:p>
          <a:p>
            <a:pPr lvl="1"/>
            <a:r>
              <a:rPr lang="en-US" sz="2400" smtClean="0"/>
              <a:t>Guarantee that in the event they drop prices they will lower prices for all current inventories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34400" cy="1104900"/>
          </a:xfrm>
        </p:spPr>
        <p:txBody>
          <a:bodyPr/>
          <a:lstStyle/>
          <a:p>
            <a:r>
              <a:rPr lang="en-US" sz="4000" smtClean="0"/>
              <a:t>Revenue-Sharing Contracts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05800" cy="4648200"/>
          </a:xfrm>
        </p:spPr>
        <p:txBody>
          <a:bodyPr/>
          <a:lstStyle/>
          <a:p>
            <a:r>
              <a:rPr lang="en-US" sz="2800" smtClean="0"/>
              <a:t>Manufacturer charges the retailer a low wholesale price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smtClean="0"/>
              <a:t> and shares a fraction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i="1" smtClean="0"/>
              <a:t> </a:t>
            </a:r>
            <a:r>
              <a:rPr lang="en-US" sz="2800" smtClean="0"/>
              <a:t>of the retailer’s revenue</a:t>
            </a:r>
          </a:p>
          <a:p>
            <a:pPr lvl="1"/>
            <a:r>
              <a:rPr lang="en-US" sz="2400" smtClean="0"/>
              <a:t>Allows both the manufacturer and retailer to increase their profits</a:t>
            </a:r>
          </a:p>
          <a:p>
            <a:pPr lvl="1"/>
            <a:r>
              <a:rPr lang="en-US" sz="2400" smtClean="0"/>
              <a:t>Results in lower retailer effort</a:t>
            </a:r>
          </a:p>
          <a:p>
            <a:pPr lvl="1"/>
            <a:r>
              <a:rPr lang="en-US" sz="2400" smtClean="0"/>
              <a:t>Requires an information infrastructure </a:t>
            </a:r>
          </a:p>
          <a:p>
            <a:pPr lvl="1"/>
            <a:r>
              <a:rPr lang="en-US" sz="2400" smtClean="0"/>
              <a:t>Information distortion results in excess inventory in the supply chain and a greater mismatch of supply and demand</a:t>
            </a:r>
            <a:endParaRPr lang="en-US" sz="24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34400" cy="1104900"/>
          </a:xfrm>
        </p:spPr>
        <p:txBody>
          <a:bodyPr/>
          <a:lstStyle/>
          <a:p>
            <a:r>
              <a:rPr lang="en-US" sz="4000" smtClean="0"/>
              <a:t>Revenue-Sharing Contracts</a:t>
            </a:r>
          </a:p>
        </p:txBody>
      </p:sp>
      <p:graphicFrame>
        <p:nvGraphicFramePr>
          <p:cNvPr id="3" name="Object 263"/>
          <p:cNvGraphicFramePr>
            <a:graphicFrameLocks noChangeAspect="1"/>
          </p:cNvGraphicFramePr>
          <p:nvPr/>
        </p:nvGraphicFramePr>
        <p:xfrm>
          <a:off x="742950" y="2006600"/>
          <a:ext cx="76581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5" name="Equation" r:id="rId3" imgW="7643160" imgH="877680" progId="Equation.3">
                  <p:embed/>
                </p:oleObj>
              </mc:Choice>
              <mc:Fallback>
                <p:oleObj name="Equation" r:id="rId3" imgW="7643160" imgH="877680" progId="Equation.3">
                  <p:embed/>
                  <p:pic>
                    <p:nvPicPr>
                      <p:cNvPr id="0" name="Picture 2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2006600"/>
                        <a:ext cx="76581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14350" y="3333750"/>
            <a:ext cx="8185150" cy="806450"/>
            <a:chOff x="514350" y="3257550"/>
            <a:chExt cx="8185150" cy="806450"/>
          </a:xfrm>
        </p:grpSpPr>
        <p:graphicFrame>
          <p:nvGraphicFramePr>
            <p:cNvPr id="7432" name="Object 264"/>
            <p:cNvGraphicFramePr>
              <a:graphicFrameLocks noChangeAspect="1"/>
            </p:cNvGraphicFramePr>
            <p:nvPr/>
          </p:nvGraphicFramePr>
          <p:xfrm>
            <a:off x="514350" y="3257550"/>
            <a:ext cx="57023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56" name="Equation" r:id="rId5" imgW="5686560" imgH="329040" progId="Equation.3">
                    <p:embed/>
                  </p:oleObj>
                </mc:Choice>
                <mc:Fallback>
                  <p:oleObj name="Equation" r:id="rId5" imgW="5686560" imgH="329040" progId="Equation.3">
                    <p:embed/>
                    <p:pic>
                      <p:nvPicPr>
                        <p:cNvPr id="0" name="Picture 2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350" y="3257550"/>
                          <a:ext cx="5702300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33" name="Object 265"/>
            <p:cNvGraphicFramePr>
              <a:graphicFrameLocks noChangeAspect="1"/>
            </p:cNvGraphicFramePr>
            <p:nvPr/>
          </p:nvGraphicFramePr>
          <p:xfrm>
            <a:off x="3289300" y="3708400"/>
            <a:ext cx="5410200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57" name="Equation" r:id="rId7" imgW="5394240" imgH="347400" progId="Equation.3">
                    <p:embed/>
                  </p:oleObj>
                </mc:Choice>
                <mc:Fallback>
                  <p:oleObj name="Equation" r:id="rId7" imgW="5394240" imgH="347400" progId="Equation.3">
                    <p:embed/>
                    <p:pic>
                      <p:nvPicPr>
                        <p:cNvPr id="0" name="Picture 2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9300" y="3708400"/>
                          <a:ext cx="5410200" cy="355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514350" y="4552950"/>
            <a:ext cx="8299450" cy="1422400"/>
            <a:chOff x="514350" y="4552950"/>
            <a:chExt cx="8299450" cy="1422400"/>
          </a:xfrm>
        </p:grpSpPr>
        <p:graphicFrame>
          <p:nvGraphicFramePr>
            <p:cNvPr id="7434" name="Object 266"/>
            <p:cNvGraphicFramePr>
              <a:graphicFrameLocks noChangeAspect="1"/>
            </p:cNvGraphicFramePr>
            <p:nvPr/>
          </p:nvGraphicFramePr>
          <p:xfrm>
            <a:off x="514350" y="4552950"/>
            <a:ext cx="30607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58" name="Equation" r:id="rId9" imgW="3044520" imgH="329040" progId="Equation.3">
                    <p:embed/>
                  </p:oleObj>
                </mc:Choice>
                <mc:Fallback>
                  <p:oleObj name="Equation" r:id="rId9" imgW="3044520" imgH="329040" progId="Equation.3">
                    <p:embed/>
                    <p:pic>
                      <p:nvPicPr>
                        <p:cNvPr id="0" name="Picture 2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350" y="4552950"/>
                          <a:ext cx="3060700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35" name="Object 267"/>
            <p:cNvGraphicFramePr>
              <a:graphicFrameLocks noChangeAspect="1"/>
            </p:cNvGraphicFramePr>
            <p:nvPr/>
          </p:nvGraphicFramePr>
          <p:xfrm>
            <a:off x="2882900" y="5530850"/>
            <a:ext cx="56388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59" name="Equation" r:id="rId11" imgW="5622840" imgH="429480" progId="Equation.3">
                    <p:embed/>
                  </p:oleObj>
                </mc:Choice>
                <mc:Fallback>
                  <p:oleObj name="Equation" r:id="rId11" imgW="5622840" imgH="429480" progId="Equation.3">
                    <p:embed/>
                    <p:pic>
                      <p:nvPicPr>
                        <p:cNvPr id="0" name="Picture 2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2900" y="5530850"/>
                          <a:ext cx="56388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36" name="Object 268"/>
            <p:cNvGraphicFramePr>
              <a:graphicFrameLocks noChangeAspect="1"/>
            </p:cNvGraphicFramePr>
            <p:nvPr/>
          </p:nvGraphicFramePr>
          <p:xfrm>
            <a:off x="2628900" y="5041900"/>
            <a:ext cx="6184900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60" name="Equation" r:id="rId13" imgW="6171120" imgH="347400" progId="Equation.3">
                    <p:embed/>
                  </p:oleObj>
                </mc:Choice>
                <mc:Fallback>
                  <p:oleObj name="Equation" r:id="rId13" imgW="6171120" imgH="347400" progId="Equation.3">
                    <p:embed/>
                    <p:pic>
                      <p:nvPicPr>
                        <p:cNvPr id="0" name="Picture 2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28900" y="5041900"/>
                          <a:ext cx="6184900" cy="355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34400" cy="1104900"/>
          </a:xfrm>
        </p:spPr>
        <p:txBody>
          <a:bodyPr/>
          <a:lstStyle/>
          <a:p>
            <a:r>
              <a:rPr lang="en-US" sz="4000" smtClean="0"/>
              <a:t>Revenue-Sharing Contracts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4700" y="1981200"/>
          <a:ext cx="7620000" cy="31702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8571"/>
                <a:gridCol w="1088571"/>
                <a:gridCol w="1088571"/>
                <a:gridCol w="1088571"/>
                <a:gridCol w="1088571"/>
                <a:gridCol w="1088571"/>
                <a:gridCol w="10885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Wholesale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</a:rPr>
                        <a:t>Price </a:t>
                      </a:r>
                      <a:r>
                        <a:rPr lang="en-US" sz="1400" b="1" i="1" dirty="0" smtClean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endParaRPr lang="en-US" sz="1400" b="1" i="1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Revenue-Sharing Fraction </a:t>
                      </a:r>
                      <a:r>
                        <a:rPr lang="en-US" sz="1400" b="1" i="1" dirty="0" smtClean="0">
                          <a:latin typeface="Times New Roman"/>
                          <a:cs typeface="Times New Roman"/>
                        </a:rPr>
                        <a:t>f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Optimal Order Size for Music Store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Expected Overstock at Music Store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Expected Profit for Music Store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Expected Profit for Supplier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Expected Supply Chain Profit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0.30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1,320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342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$5,526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$2,934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$8,460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1,273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$4,064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$4,367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$8,431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0.60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1,202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$2,619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$5,732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$8,350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1,170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$4,286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$4,009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$8,295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1,105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179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$2,881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$5,269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$8,150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0.60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1,000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$1,521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$6,282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$7,803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353300" y="53721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15-5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66700"/>
            <a:ext cx="8763000" cy="1104900"/>
          </a:xfrm>
        </p:spPr>
        <p:txBody>
          <a:bodyPr/>
          <a:lstStyle/>
          <a:p>
            <a:r>
              <a:rPr lang="en-US" sz="4000" smtClean="0"/>
              <a:t>Quantity Flexibility Contracts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05800" cy="4114800"/>
          </a:xfrm>
        </p:spPr>
        <p:txBody>
          <a:bodyPr/>
          <a:lstStyle/>
          <a:p>
            <a:r>
              <a:rPr lang="en-US" sz="2800" smtClean="0"/>
              <a:t>Allows the buyer to modify the order (within limits) after observing demand</a:t>
            </a:r>
          </a:p>
          <a:p>
            <a:r>
              <a:rPr lang="en-US" sz="2800" smtClean="0"/>
              <a:t>Better matching of supply and demand</a:t>
            </a:r>
          </a:p>
          <a:p>
            <a:r>
              <a:rPr lang="en-US" sz="2800" smtClean="0"/>
              <a:t>Increased overall supply chain profits if the supplier has flexible capacity</a:t>
            </a:r>
          </a:p>
          <a:p>
            <a:r>
              <a:rPr lang="en-US" sz="2800" smtClean="0"/>
              <a:t>Lower levels of information distortion than either buyback contracts or revenue sharing contracts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66700"/>
            <a:ext cx="8763000" cy="1104900"/>
          </a:xfrm>
        </p:spPr>
        <p:txBody>
          <a:bodyPr/>
          <a:lstStyle/>
          <a:p>
            <a:r>
              <a:rPr lang="en-US" sz="4000" smtClean="0"/>
              <a:t>Quantity Flexibility Contracts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30250" y="1555750"/>
            <a:ext cx="7804150" cy="2908300"/>
            <a:chOff x="730250" y="1466850"/>
            <a:chExt cx="7804150" cy="2908300"/>
          </a:xfrm>
        </p:grpSpPr>
        <p:graphicFrame>
          <p:nvGraphicFramePr>
            <p:cNvPr id="8458" name="Object 266"/>
            <p:cNvGraphicFramePr>
              <a:graphicFrameLocks noChangeAspect="1"/>
            </p:cNvGraphicFramePr>
            <p:nvPr/>
          </p:nvGraphicFramePr>
          <p:xfrm>
            <a:off x="730250" y="1466850"/>
            <a:ext cx="58547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86" name="Equation" r:id="rId3" imgW="5842080" imgH="429480" progId="Equation.3">
                    <p:embed/>
                  </p:oleObj>
                </mc:Choice>
                <mc:Fallback>
                  <p:oleObj name="Equation" r:id="rId3" imgW="5842080" imgH="429480" progId="Equation.3">
                    <p:embed/>
                    <p:pic>
                      <p:nvPicPr>
                        <p:cNvPr id="0" name="Picture 2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0250" y="1466850"/>
                          <a:ext cx="58547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59" name="Object 267"/>
            <p:cNvGraphicFramePr>
              <a:graphicFrameLocks noChangeAspect="1"/>
            </p:cNvGraphicFramePr>
            <p:nvPr/>
          </p:nvGraphicFramePr>
          <p:xfrm>
            <a:off x="4743450" y="1940983"/>
            <a:ext cx="2768600" cy="520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87" name="Equation" r:id="rId5" imgW="2760840" imgH="511920" progId="Equation.3">
                    <p:embed/>
                  </p:oleObj>
                </mc:Choice>
                <mc:Fallback>
                  <p:oleObj name="Equation" r:id="rId5" imgW="2760840" imgH="511920" progId="Equation.3">
                    <p:embed/>
                    <p:pic>
                      <p:nvPicPr>
                        <p:cNvPr id="0" name="Picture 2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43450" y="1940983"/>
                          <a:ext cx="2768600" cy="520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60" name="Object 268"/>
            <p:cNvGraphicFramePr>
              <a:graphicFrameLocks noChangeAspect="1"/>
            </p:cNvGraphicFramePr>
            <p:nvPr/>
          </p:nvGraphicFramePr>
          <p:xfrm>
            <a:off x="5054600" y="2491316"/>
            <a:ext cx="3479800" cy="927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88" name="Equation" r:id="rId7" imgW="3465000" imgH="914040" progId="Equation.3">
                    <p:embed/>
                  </p:oleObj>
                </mc:Choice>
                <mc:Fallback>
                  <p:oleObj name="Equation" r:id="rId7" imgW="3465000" imgH="914040" progId="Equation.3">
                    <p:embed/>
                    <p:pic>
                      <p:nvPicPr>
                        <p:cNvPr id="0" name="Picture 2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54600" y="2491316"/>
                          <a:ext cx="3479800" cy="927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61" name="Object 269"/>
            <p:cNvGraphicFramePr>
              <a:graphicFrameLocks noChangeAspect="1"/>
            </p:cNvGraphicFramePr>
            <p:nvPr/>
          </p:nvGraphicFramePr>
          <p:xfrm>
            <a:off x="4781550" y="3448050"/>
            <a:ext cx="3746500" cy="927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89" name="Equation" r:id="rId9" imgW="3729960" imgH="914040" progId="Equation.3">
                    <p:embed/>
                  </p:oleObj>
                </mc:Choice>
                <mc:Fallback>
                  <p:oleObj name="Equation" r:id="rId9" imgW="3729960" imgH="914040" progId="Equation.3">
                    <p:embed/>
                    <p:pic>
                      <p:nvPicPr>
                        <p:cNvPr id="0" name="Picture 2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1550" y="3448050"/>
                          <a:ext cx="3746500" cy="927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730250" y="4527550"/>
            <a:ext cx="7740650" cy="1943100"/>
            <a:chOff x="730250" y="4451350"/>
            <a:chExt cx="7740650" cy="1943100"/>
          </a:xfrm>
        </p:grpSpPr>
        <p:graphicFrame>
          <p:nvGraphicFramePr>
            <p:cNvPr id="8462" name="Object 270"/>
            <p:cNvGraphicFramePr>
              <a:graphicFrameLocks noChangeAspect="1"/>
            </p:cNvGraphicFramePr>
            <p:nvPr/>
          </p:nvGraphicFramePr>
          <p:xfrm>
            <a:off x="730250" y="4451350"/>
            <a:ext cx="49911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90" name="Equation" r:id="rId11" imgW="4982760" imgH="429480" progId="Equation.3">
                    <p:embed/>
                  </p:oleObj>
                </mc:Choice>
                <mc:Fallback>
                  <p:oleObj name="Equation" r:id="rId11" imgW="4982760" imgH="429480" progId="Equation.3">
                    <p:embed/>
                    <p:pic>
                      <p:nvPicPr>
                        <p:cNvPr id="0" name="Picture 2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0250" y="4451350"/>
                          <a:ext cx="49911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63" name="Object 271"/>
            <p:cNvGraphicFramePr>
              <a:graphicFrameLocks noChangeAspect="1"/>
            </p:cNvGraphicFramePr>
            <p:nvPr/>
          </p:nvGraphicFramePr>
          <p:xfrm>
            <a:off x="4781550" y="4933950"/>
            <a:ext cx="1778000" cy="520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91" name="Equation" r:id="rId13" imgW="1764360" imgH="511920" progId="Equation.3">
                    <p:embed/>
                  </p:oleObj>
                </mc:Choice>
                <mc:Fallback>
                  <p:oleObj name="Equation" r:id="rId13" imgW="1764360" imgH="511920" progId="Equation.3">
                    <p:embed/>
                    <p:pic>
                      <p:nvPicPr>
                        <p:cNvPr id="0" name="Picture 2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1550" y="4933950"/>
                          <a:ext cx="1778000" cy="520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64" name="Object 272"/>
            <p:cNvGraphicFramePr>
              <a:graphicFrameLocks noChangeAspect="1"/>
            </p:cNvGraphicFramePr>
            <p:nvPr/>
          </p:nvGraphicFramePr>
          <p:xfrm>
            <a:off x="5029200" y="5492750"/>
            <a:ext cx="3441700" cy="901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92" name="Equation" r:id="rId15" imgW="3428280" imgH="886680" progId="Equation.3">
                    <p:embed/>
                  </p:oleObj>
                </mc:Choice>
                <mc:Fallback>
                  <p:oleObj name="Equation" r:id="rId15" imgW="3428280" imgH="886680" progId="Equation.3">
                    <p:embed/>
                    <p:pic>
                      <p:nvPicPr>
                        <p:cNvPr id="0" name="Picture 2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9200" y="5492750"/>
                          <a:ext cx="3441700" cy="901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66700"/>
            <a:ext cx="8763000" cy="1104900"/>
          </a:xfrm>
        </p:spPr>
        <p:txBody>
          <a:bodyPr/>
          <a:lstStyle/>
          <a:p>
            <a:r>
              <a:rPr lang="en-US" sz="4000" smtClean="0"/>
              <a:t>Quantity Flexibility Contracts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73100" y="2216150"/>
            <a:ext cx="8001000" cy="2717800"/>
            <a:chOff x="673100" y="2216150"/>
            <a:chExt cx="8001000" cy="2717800"/>
          </a:xfrm>
        </p:grpSpPr>
        <p:graphicFrame>
          <p:nvGraphicFramePr>
            <p:cNvPr id="9365" name="Object 149"/>
            <p:cNvGraphicFramePr>
              <a:graphicFrameLocks noChangeAspect="1"/>
            </p:cNvGraphicFramePr>
            <p:nvPr/>
          </p:nvGraphicFramePr>
          <p:xfrm>
            <a:off x="787400" y="2216150"/>
            <a:ext cx="39116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81" name="Equation" r:id="rId3" imgW="3903840" imgH="740520" progId="Equation.3">
                    <p:embed/>
                  </p:oleObj>
                </mc:Choice>
                <mc:Fallback>
                  <p:oleObj name="Equation" r:id="rId3" imgW="3903840" imgH="740520" progId="Equation.3">
                    <p:embed/>
                    <p:pic>
                      <p:nvPicPr>
                        <p:cNvPr id="0" name="Picture 1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7400" y="2216150"/>
                          <a:ext cx="3911600" cy="749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66" name="Object 150"/>
            <p:cNvGraphicFramePr>
              <a:graphicFrameLocks noChangeAspect="1"/>
            </p:cNvGraphicFramePr>
            <p:nvPr/>
          </p:nvGraphicFramePr>
          <p:xfrm>
            <a:off x="1625600" y="3479800"/>
            <a:ext cx="7048500" cy="520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82" name="Equation" r:id="rId5" imgW="7039800" imgH="511920" progId="Equation.3">
                    <p:embed/>
                  </p:oleObj>
                </mc:Choice>
                <mc:Fallback>
                  <p:oleObj name="Equation" r:id="rId5" imgW="7039800" imgH="511920" progId="Equation.3">
                    <p:embed/>
                    <p:pic>
                      <p:nvPicPr>
                        <p:cNvPr id="0" name="Picture 1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5600" y="3479800"/>
                          <a:ext cx="7048500" cy="520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67" name="Object 151"/>
            <p:cNvGraphicFramePr>
              <a:graphicFrameLocks noChangeAspect="1"/>
            </p:cNvGraphicFramePr>
            <p:nvPr/>
          </p:nvGraphicFramePr>
          <p:xfrm>
            <a:off x="673100" y="4413250"/>
            <a:ext cx="7721600" cy="520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83" name="Equation" r:id="rId7" imgW="7707240" imgH="511920" progId="Equation.3">
                    <p:embed/>
                  </p:oleObj>
                </mc:Choice>
                <mc:Fallback>
                  <p:oleObj name="Equation" r:id="rId7" imgW="7707240" imgH="511920" progId="Equation.3">
                    <p:embed/>
                    <p:pic>
                      <p:nvPicPr>
                        <p:cNvPr id="0" name="Picture 1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3100" y="4413250"/>
                          <a:ext cx="7721600" cy="520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68" name="Object 152"/>
            <p:cNvGraphicFramePr>
              <a:graphicFrameLocks noChangeAspect="1"/>
            </p:cNvGraphicFramePr>
            <p:nvPr/>
          </p:nvGraphicFramePr>
          <p:xfrm>
            <a:off x="4711700" y="2622550"/>
            <a:ext cx="12700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84" name="Equation" r:id="rId9" imgW="1261440" imgH="429480" progId="Equation.3">
                    <p:embed/>
                  </p:oleObj>
                </mc:Choice>
                <mc:Fallback>
                  <p:oleObj name="Equation" r:id="rId9" imgW="1261440" imgH="429480" progId="Equation.3">
                    <p:embed/>
                    <p:pic>
                      <p:nvPicPr>
                        <p:cNvPr id="0" name="Picture 1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1700" y="2622550"/>
                          <a:ext cx="12700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66700"/>
            <a:ext cx="8763000" cy="1104900"/>
          </a:xfrm>
        </p:spPr>
        <p:txBody>
          <a:bodyPr/>
          <a:lstStyle/>
          <a:p>
            <a:r>
              <a:rPr lang="en-US" sz="4000" smtClean="0"/>
              <a:t>Quantity Flexibility Contracts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68300" y="1765300"/>
          <a:ext cx="8394700" cy="4283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9612"/>
                <a:gridCol w="669288"/>
                <a:gridCol w="1079500"/>
                <a:gridCol w="698500"/>
                <a:gridCol w="1051560"/>
                <a:gridCol w="1051560"/>
                <a:gridCol w="1051560"/>
                <a:gridCol w="1051560"/>
                <a:gridCol w="10515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latin typeface="Symbol" charset="2"/>
                          <a:cs typeface="Symbol" charset="2"/>
                        </a:rPr>
                        <a:t>a</a:t>
                      </a:r>
                      <a:endParaRPr lang="en-US" sz="1400" b="1" i="1" dirty="0">
                        <a:latin typeface="Symbol" charset="2"/>
                        <a:cs typeface="Symbol" charset="2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latin typeface="Symbol" charset="2"/>
                          <a:cs typeface="Symbol" charset="2"/>
                        </a:rPr>
                        <a:t>b</a:t>
                      </a:r>
                      <a:endParaRPr lang="en-US" sz="1400" b="1" i="1" dirty="0">
                        <a:latin typeface="Symbol" charset="2"/>
                        <a:cs typeface="Symbol" charset="2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Wholesale Price </a:t>
                      </a:r>
                      <a:r>
                        <a:rPr lang="en-US" sz="1400" b="1" i="1" dirty="0" smtClean="0">
                          <a:latin typeface="Times New Roman"/>
                          <a:cs typeface="Times New Roman"/>
                        </a:rPr>
                        <a:t>c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Order Size </a:t>
                      </a:r>
                      <a:r>
                        <a:rPr lang="en-US" sz="1400" b="1" i="1" dirty="0" smtClean="0">
                          <a:latin typeface="Times New Roman"/>
                          <a:cs typeface="Times New Roman"/>
                        </a:rPr>
                        <a:t>O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Expected Purchase by Retailer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Expected Sale by Retailer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Expected Profits for Retailer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Expected Profits for Supplier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Expected Supply Chain Profit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1,000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1,000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880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$3,803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$4,000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$7,803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1,017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1,014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966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$4,038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$4,004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$8,416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1,047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1,023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$4,558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$3,858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$8,416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924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924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838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$2,841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$4,620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$7,461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$3,547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$4,800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$8,347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1,021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1,006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979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$3,752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$4,711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$8,463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843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843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786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$1,957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$5,056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$7,013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947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972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936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$2,560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$5,666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$8,226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0.40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0.40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1,000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1,000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987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$2,873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$5,600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$8,473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734300" y="60579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15-6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058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Contracts to Coordinate</a:t>
            </a:r>
            <a:br>
              <a:rPr lang="en-US" dirty="0"/>
            </a:br>
            <a:r>
              <a:rPr lang="en-US" dirty="0"/>
              <a:t>Supply Chain Costs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39900"/>
            <a:ext cx="7861300" cy="4648200"/>
          </a:xfrm>
        </p:spPr>
        <p:txBody>
          <a:bodyPr/>
          <a:lstStyle/>
          <a:p>
            <a:r>
              <a:rPr lang="en-US" sz="2800" smtClean="0"/>
              <a:t>Differences in costs at the buyer and supplier can lead to decisions that increase total supply chain costs</a:t>
            </a:r>
          </a:p>
          <a:p>
            <a:r>
              <a:rPr lang="en-US" sz="2800" smtClean="0"/>
              <a:t>A quantity discount contract may encourage the buyer to purchase a larger quantity which would result in lower total supply chain costs</a:t>
            </a:r>
          </a:p>
          <a:p>
            <a:r>
              <a:rPr lang="en-US" sz="2800" smtClean="0"/>
              <a:t>Quantity discounts lead to information distortion because of order batching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Contracts to Increase Agent Effort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305800" cy="4495800"/>
          </a:xfrm>
        </p:spPr>
        <p:txBody>
          <a:bodyPr/>
          <a:lstStyle/>
          <a:p>
            <a:r>
              <a:rPr lang="en-US" sz="2800" smtClean="0"/>
              <a:t>In many supply chains, agents act on behalf of a principal and the agents’ efforts affect the reward for the principal</a:t>
            </a:r>
          </a:p>
          <a:p>
            <a:r>
              <a:rPr lang="en-US" sz="2800" smtClean="0"/>
              <a:t>A two-part tariff offers the right incentives for the dealer to exert the appropriate amount of effort</a:t>
            </a:r>
          </a:p>
          <a:p>
            <a:r>
              <a:rPr lang="en-US" sz="2800" smtClean="0"/>
              <a:t>Threshold contracts increase information distortion</a:t>
            </a:r>
          </a:p>
          <a:p>
            <a:r>
              <a:rPr lang="en-US" sz="2800" smtClean="0"/>
              <a:t>Offer threshold incentives over a rolling horizon</a:t>
            </a:r>
          </a:p>
          <a:p>
            <a:endParaRPr lang="en-US" sz="2800" smtClean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820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Contracts to Induce</a:t>
            </a:r>
            <a:br>
              <a:rPr lang="en-US" dirty="0"/>
            </a:br>
            <a:r>
              <a:rPr lang="en-US" dirty="0"/>
              <a:t>Performance Improvement</a:t>
            </a:r>
            <a:endParaRPr lang="en-US" sz="3200" dirty="0"/>
          </a:p>
        </p:txBody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05800" cy="4648200"/>
          </a:xfrm>
        </p:spPr>
        <p:txBody>
          <a:bodyPr/>
          <a:lstStyle/>
          <a:p>
            <a:r>
              <a:rPr lang="en-US" sz="2800" smtClean="0"/>
              <a:t>A buyer may want performance improvement from a supplier who otherwise would have little incentive to do so</a:t>
            </a:r>
          </a:p>
          <a:p>
            <a:r>
              <a:rPr lang="en-US" sz="2800" i="1" smtClean="0"/>
              <a:t>A shared-savings contract </a:t>
            </a:r>
            <a:r>
              <a:rPr lang="en-US" sz="2800" smtClean="0"/>
              <a:t>provides the supplier with a fraction of the savings that result from performance improvement</a:t>
            </a:r>
          </a:p>
          <a:p>
            <a:r>
              <a:rPr lang="en-US" sz="2800" smtClean="0"/>
              <a:t>Effective in aligning supplier and buyer incentives when the supplier is required to improve performance and most of the benefits of improvement accrue to the buyer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Design Collaboration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876800"/>
          </a:xfrm>
        </p:spPr>
        <p:txBody>
          <a:bodyPr/>
          <a:lstStyle/>
          <a:p>
            <a:r>
              <a:rPr lang="en-US" sz="2800" smtClean="0"/>
              <a:t>50-70% of spending at a manufacturer comes from procurement</a:t>
            </a:r>
          </a:p>
          <a:p>
            <a:r>
              <a:rPr lang="en-US" sz="2800" smtClean="0"/>
              <a:t>80% of the cost of a purchased part is fixed in the design phase</a:t>
            </a:r>
          </a:p>
          <a:p>
            <a:r>
              <a:rPr lang="en-US" sz="2800" smtClean="0"/>
              <a:t>Design collaboration with suppliers can result in reduced cost, improved quality, and decreased time to market</a:t>
            </a:r>
          </a:p>
          <a:p>
            <a:r>
              <a:rPr lang="en-US" sz="2800" smtClean="0"/>
              <a:t>Design for logistics, design for manufacturability</a:t>
            </a:r>
          </a:p>
          <a:p>
            <a:r>
              <a:rPr lang="en-US" sz="2800" i="1" smtClean="0"/>
              <a:t>Modular</a:t>
            </a:r>
            <a:r>
              <a:rPr lang="en-US" sz="2800" smtClean="0"/>
              <a:t>, </a:t>
            </a:r>
            <a:r>
              <a:rPr lang="en-US" sz="2800" i="1" smtClean="0"/>
              <a:t>adjustable</a:t>
            </a:r>
            <a:r>
              <a:rPr lang="en-US" sz="2800" smtClean="0"/>
              <a:t>, </a:t>
            </a:r>
            <a:r>
              <a:rPr lang="en-US" sz="2800" i="1" smtClean="0"/>
              <a:t>dimensional customization</a:t>
            </a:r>
            <a:endParaRPr lang="en-US" sz="2800" smtClean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Procurement Process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05800" cy="5041900"/>
          </a:xfrm>
        </p:spPr>
        <p:txBody>
          <a:bodyPr rtlCol="0">
            <a:normAutofit lnSpcReduction="10000"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The process in which the supplier sends product in response to orders placed by the buyer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M</a:t>
            </a:r>
            <a:r>
              <a:rPr lang="en-US" sz="2800" dirty="0" smtClean="0"/>
              <a:t>ain </a:t>
            </a:r>
            <a:r>
              <a:rPr lang="en-US" sz="2800" dirty="0"/>
              <a:t>categories of purchased </a:t>
            </a:r>
            <a:r>
              <a:rPr lang="en-US" sz="2800" dirty="0" smtClean="0"/>
              <a:t>goods</a:t>
            </a:r>
            <a:endParaRPr lang="en-US" sz="2800" dirty="0"/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 sz="2400" dirty="0"/>
              <a:t>Direct </a:t>
            </a:r>
            <a:r>
              <a:rPr lang="en-US" sz="2400" dirty="0" smtClean="0"/>
              <a:t>materials</a:t>
            </a:r>
            <a:endParaRPr lang="en-US" sz="2400" dirty="0"/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 sz="2400" dirty="0"/>
              <a:t>Indirect </a:t>
            </a:r>
            <a:r>
              <a:rPr lang="en-US" sz="2400" dirty="0" smtClean="0"/>
              <a:t>materials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P</a:t>
            </a:r>
            <a:r>
              <a:rPr lang="en-US" sz="2800" dirty="0" smtClean="0"/>
              <a:t>rocurement </a:t>
            </a:r>
            <a:r>
              <a:rPr lang="en-US" sz="2800" dirty="0"/>
              <a:t>process for direct materials should be designed to ensure that components are available in the right place, in the right quantity, and at the right </a:t>
            </a:r>
            <a:r>
              <a:rPr lang="en-US" sz="2800" dirty="0" smtClean="0"/>
              <a:t>time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 smtClean="0"/>
              <a:t>Focus </a:t>
            </a:r>
            <a:r>
              <a:rPr lang="en-US" sz="2800" dirty="0"/>
              <a:t>for indirect materials should be on </a:t>
            </a:r>
            <a:r>
              <a:rPr lang="en-US" sz="2800" dirty="0" smtClean="0"/>
              <a:t>reducing </a:t>
            </a:r>
            <a:r>
              <a:rPr lang="en-US" sz="2800" dirty="0"/>
              <a:t>transaction </a:t>
            </a:r>
            <a:r>
              <a:rPr lang="en-US" sz="2800" dirty="0" smtClean="0"/>
              <a:t>cost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endParaRPr lang="en-US" sz="2800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Differences Between Direct </a:t>
            </a:r>
            <a:br>
              <a:rPr lang="en-US" sz="4000" smtClean="0"/>
            </a:br>
            <a:r>
              <a:rPr lang="en-US" sz="4000" smtClean="0"/>
              <a:t>and Indirect Materials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73100" y="1968500"/>
          <a:ext cx="7797800" cy="35766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9267"/>
                <a:gridCol w="2599267"/>
                <a:gridCol w="2599267"/>
              </a:tblGrid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Direct Materials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Indirect Materials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Use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Production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Maintenance, repair, and support operations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Accounting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Cost of goods sold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Selling, general, and administrative expenses (SG&amp;A)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Impact on 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Any delay will delay 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Less direct impact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Processing cost relative to value of transaction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Number of transactions</a:t>
                      </a:r>
                      <a:endParaRPr lang="en-US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493000" y="56642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15-7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Product Categorization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778625" y="5818188"/>
            <a:ext cx="1101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15-2</a:t>
            </a:r>
          </a:p>
        </p:txBody>
      </p:sp>
      <p:pic>
        <p:nvPicPr>
          <p:cNvPr id="63493" name="Picture 5" descr="FG_15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750" y="1968500"/>
            <a:ext cx="5118100" cy="38496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Designing a Sourcing Portfolio: Tailored Sourcing</a:t>
            </a:r>
            <a:endParaRPr lang="en-US" dirty="0"/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800600"/>
          </a:xfrm>
        </p:spPr>
        <p:txBody>
          <a:bodyPr/>
          <a:lstStyle/>
          <a:p>
            <a:r>
              <a:rPr lang="en-US" smtClean="0"/>
              <a:t>Options with regard to whom and where to source from</a:t>
            </a:r>
          </a:p>
          <a:p>
            <a:pPr lvl="1"/>
            <a:r>
              <a:rPr lang="en-US" smtClean="0"/>
              <a:t>Produce in-house or outsource to a third party</a:t>
            </a:r>
          </a:p>
          <a:p>
            <a:pPr lvl="1"/>
            <a:r>
              <a:rPr lang="en-US" smtClean="0"/>
              <a:t>Will the source be cost efficient or responsive</a:t>
            </a:r>
          </a:p>
          <a:p>
            <a:pPr lvl="1"/>
            <a:r>
              <a:rPr lang="en-US" smtClean="0"/>
              <a:t>Onshoring, near-shoring, and offshoring</a:t>
            </a:r>
          </a:p>
          <a:p>
            <a:r>
              <a:rPr lang="en-US" smtClean="0"/>
              <a:t>Tailor supplier portfolio based on a variety of product and market characteristics</a:t>
            </a: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Designing a Sourcing Portfolio: Tailored Sourcing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90600" y="2095500"/>
          <a:ext cx="7162800" cy="3505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0"/>
                <a:gridCol w="2387600"/>
                <a:gridCol w="23876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Responsive Source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Low-Cost Source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Product life cycle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Early phase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Mature phase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 volatility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 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Product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Rate of product obsolescence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Desired quality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 to medium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Engineering/design support</a:t>
                      </a:r>
                      <a:endParaRPr lang="en-US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226300" y="58039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15-8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Designing a Sourcing Portfolio: Tailored Sourcing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47700" y="1930400"/>
          <a:ext cx="7848600" cy="3800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0"/>
                <a:gridCol w="1511300"/>
                <a:gridCol w="2197100"/>
                <a:gridCol w="1447800"/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Onshore 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Near-shore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Offshore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Rate of innovation/product variety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Medium to High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Low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 volatility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Medium to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Labor content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Medium to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Volume or weight-to-value ratio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Impact of supply chain disruption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Medium to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Inventory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Medium to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Low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Engineering/management support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429500" y="58039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15-9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Risk Management in Sourcing</a:t>
            </a:r>
          </a:p>
        </p:txBody>
      </p:sp>
      <p:sp>
        <p:nvSpPr>
          <p:cNvPr id="67586" name="Content Placeholder 2"/>
          <p:cNvSpPr>
            <a:spLocks noGrp="1"/>
          </p:cNvSpPr>
          <p:nvPr>
            <p:ph idx="1"/>
          </p:nvPr>
        </p:nvSpPr>
        <p:spPr>
          <a:xfrm>
            <a:off x="952500" y="1892300"/>
            <a:ext cx="7442200" cy="2844800"/>
          </a:xfrm>
        </p:spPr>
        <p:txBody>
          <a:bodyPr/>
          <a:lstStyle/>
          <a:p>
            <a:r>
              <a:rPr lang="en-US" smtClean="0"/>
              <a:t>Inability to meet demand on time</a:t>
            </a:r>
          </a:p>
          <a:p>
            <a:r>
              <a:rPr lang="en-US" smtClean="0"/>
              <a:t>An increase in procurement costs</a:t>
            </a:r>
          </a:p>
          <a:p>
            <a:r>
              <a:rPr lang="en-US" smtClean="0"/>
              <a:t>Loss of intellectual property</a:t>
            </a: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Making Sourcing</a:t>
            </a:r>
            <a:br>
              <a:rPr lang="en-US" dirty="0"/>
            </a:br>
            <a:r>
              <a:rPr lang="en-US" dirty="0"/>
              <a:t>Decisions in Practice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66900"/>
            <a:ext cx="7727950" cy="41148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Use multifunction teams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Ensure appropriate coordination across regions and business units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Always evaluate the total cost of ownership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Build long-term relationships with key suppliers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Summary of Learning Objectives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841500"/>
            <a:ext cx="7727950" cy="4749800"/>
          </a:xfrm>
        </p:spPr>
        <p:txBody>
          <a:bodyPr/>
          <a:lstStyle/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smtClean="0"/>
              <a:t>Understand the role of sourcing in a supply chain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smtClean="0"/>
              <a:t>Discuss factors that affect the decision to outsource a supply chain function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smtClean="0"/>
              <a:t>Identify dimensions of supplier performance that affect total cost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smtClean="0"/>
              <a:t>Structure successful auctions and negotiations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smtClean="0"/>
              <a:t>Describe the impact of risk sharing on supplier performance and information distortion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smtClean="0"/>
              <a:t>Design a tailored supplier portfolio</a:t>
            </a:r>
            <a:endParaRPr lang="en-US" sz="24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4" name="Picture 4" descr="copyrig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3225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762000" y="4492625"/>
            <a:ext cx="8382000" cy="1069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</p:spTree>
  </p:cSld>
  <p:clrMapOvr>
    <a:masterClrMapping/>
  </p:clrMapOvr>
  <p:transition spd="slow">
    <p:pull dir="lu"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</TotalTime>
  <Words>2576</Words>
  <Application>Microsoft Office PowerPoint</Application>
  <PresentationFormat>On-screen Show (4:3)</PresentationFormat>
  <Paragraphs>575</Paragraphs>
  <Slides>51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ＭＳ Ｐゴシック</vt:lpstr>
      <vt:lpstr>Aharoni</vt:lpstr>
      <vt:lpstr>Arial</vt:lpstr>
      <vt:lpstr>Helvetica</vt:lpstr>
      <vt:lpstr>Symbol</vt:lpstr>
      <vt:lpstr>Times New Roman</vt:lpstr>
      <vt:lpstr>1_Office Theme</vt:lpstr>
      <vt:lpstr>Equation</vt:lpstr>
      <vt:lpstr>Sourcing Decisions in a Supply Chain</vt:lpstr>
      <vt:lpstr>Learning Objectives</vt:lpstr>
      <vt:lpstr>The Role of Sourcing in a Supply Chain</vt:lpstr>
      <vt:lpstr>The Role of Sourcing in a Supply Chain</vt:lpstr>
      <vt:lpstr>The Role of Sourcing in a Supply Chain</vt:lpstr>
      <vt:lpstr>Supplier Scoring and Assessment</vt:lpstr>
      <vt:lpstr>Supplier Selection</vt:lpstr>
      <vt:lpstr>Design Collaboration</vt:lpstr>
      <vt:lpstr>Procurement</vt:lpstr>
      <vt:lpstr>Sourcing Planning and Analysis</vt:lpstr>
      <vt:lpstr>Cost of Goods Sold</vt:lpstr>
      <vt:lpstr>Benefits of Effective Sourcing Decisions</vt:lpstr>
      <vt:lpstr>In-House or Outsource</vt:lpstr>
      <vt:lpstr>Factors Influencing Growth of Surplus by a Third Party</vt:lpstr>
      <vt:lpstr>Factors Influencing Growth of Surplus by a Third Party</vt:lpstr>
      <vt:lpstr>Risks of Using a Third Party</vt:lpstr>
      <vt:lpstr>Third- and Fourth-Party  Logistics Providers</vt:lpstr>
      <vt:lpstr>Third- and Fourth-Party  Logistics Providers</vt:lpstr>
      <vt:lpstr>Using Total Cost to  Score and Assess Suppliers</vt:lpstr>
      <vt:lpstr>Comparing Suppliers  Based on Total Cost</vt:lpstr>
      <vt:lpstr>Comparing Suppliers  Based on Total Cost</vt:lpstr>
      <vt:lpstr>Supplier Selection –  Auctions and Negotiations</vt:lpstr>
      <vt:lpstr>Supplier Selection –  Auctions and Negotiations</vt:lpstr>
      <vt:lpstr>Supplier Selection –  Auctions and Negotiations</vt:lpstr>
      <vt:lpstr>Basic Principles of Negotiation</vt:lpstr>
      <vt:lpstr>Contracts, Risk Sharing, and  Supply Chain Performance</vt:lpstr>
      <vt:lpstr>Contracts for Product Availability and Supply Chain Profits</vt:lpstr>
      <vt:lpstr>Buyback Contracts</vt:lpstr>
      <vt:lpstr>Buyback Contracts</vt:lpstr>
      <vt:lpstr>Buyback Contracts</vt:lpstr>
      <vt:lpstr>Revenue-Sharing Contracts</vt:lpstr>
      <vt:lpstr>Revenue-Sharing Contracts</vt:lpstr>
      <vt:lpstr>Revenue-Sharing Contracts</vt:lpstr>
      <vt:lpstr>Quantity Flexibility Contracts</vt:lpstr>
      <vt:lpstr>Quantity Flexibility Contracts</vt:lpstr>
      <vt:lpstr>Quantity Flexibility Contracts</vt:lpstr>
      <vt:lpstr>Quantity Flexibility Contracts</vt:lpstr>
      <vt:lpstr>Contracts to Coordinate Supply Chain Costs</vt:lpstr>
      <vt:lpstr>Contracts to Increase Agent Effort</vt:lpstr>
      <vt:lpstr>Contracts to Induce Performance Improvement</vt:lpstr>
      <vt:lpstr>Design Collaboration</vt:lpstr>
      <vt:lpstr>The Procurement Process</vt:lpstr>
      <vt:lpstr>Differences Between Direct  and Indirect Materials</vt:lpstr>
      <vt:lpstr>Product Categorization</vt:lpstr>
      <vt:lpstr>Designing a Sourcing Portfolio: Tailored Sourcing</vt:lpstr>
      <vt:lpstr>Designing a Sourcing Portfolio: Tailored Sourcing</vt:lpstr>
      <vt:lpstr>Designing a Sourcing Portfolio: Tailored Sourcing</vt:lpstr>
      <vt:lpstr>Risk Management in Sourcing</vt:lpstr>
      <vt:lpstr>Making Sourcing Decisions in Practice</vt:lpstr>
      <vt:lpstr>Summary of Learning Objectives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15 - Sourcing Decisions in a Supply Chain</dc:subject>
  <dc:creator>Jeff Heyl</dc:creator>
  <cp:keywords/>
  <dc:description/>
  <cp:lastModifiedBy>Jaryono Angga Widagdo</cp:lastModifiedBy>
  <cp:revision>113</cp:revision>
  <dcterms:created xsi:type="dcterms:W3CDTF">2012-01-08T09:40:37Z</dcterms:created>
  <dcterms:modified xsi:type="dcterms:W3CDTF">2018-11-06T16:06:51Z</dcterms:modified>
  <cp:category/>
</cp:coreProperties>
</file>