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75" r:id="rId3"/>
    <p:sldId id="259" r:id="rId4"/>
    <p:sldId id="276" r:id="rId5"/>
    <p:sldId id="260" r:id="rId6"/>
    <p:sldId id="265" r:id="rId7"/>
    <p:sldId id="277" r:id="rId8"/>
    <p:sldId id="267" r:id="rId9"/>
    <p:sldId id="268" r:id="rId10"/>
    <p:sldId id="269" r:id="rId11"/>
    <p:sldId id="279" r:id="rId12"/>
    <p:sldId id="270" r:id="rId13"/>
    <p:sldId id="280" r:id="rId14"/>
    <p:sldId id="271" r:id="rId15"/>
    <p:sldId id="272" r:id="rId16"/>
    <p:sldId id="281" r:id="rId17"/>
    <p:sldId id="273" r:id="rId18"/>
    <p:sldId id="274" r:id="rId19"/>
    <p:sldId id="282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17" autoAdjust="0"/>
    <p:restoredTop sz="99676" autoAdjust="0"/>
  </p:normalViewPr>
  <p:slideViewPr>
    <p:cSldViewPr snapToGrid="0" snapToObjects="1">
      <p:cViewPr varScale="1">
        <p:scale>
          <a:sx n="71" d="100"/>
          <a:sy n="71" d="100"/>
        </p:scale>
        <p:origin x="13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114785E6-D68F-4906-9B54-14764C592D32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C7227F7C-4AB1-4CF0-BB6A-7D032FC5FDD4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A7DC282D-AF60-4895-8097-EA2E32E8DA65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322763" y="6651625"/>
            <a:ext cx="568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17-</a:t>
            </a:r>
            <a:fld id="{FC129BED-693F-4941-A749-0F7730BCAA9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1AD5A707-8B63-4B2C-81AC-6BF5F57BC8D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1E24CD03-54F9-4F45-B943-538DC804F06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C79AFA4A-B5D4-47D8-88C3-414BA01E005F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CB9C45BD-212B-405D-954C-C4CC219B312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DEAFDA44-DC4F-442E-B172-92754A92B2D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1EBB664A-0A79-43FA-B392-F1256490F4C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08533346-2350-4C10-A485-A73185ADCA92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CBCB37D3-A458-493A-B686-E93EC5709D7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F2B858EC-828E-4C3A-9EA9-0FBFD5F8154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C5B4744A-1828-46EC-876D-7D0FEE64BE5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17-</a:t>
            </a:r>
            <a:fld id="{D3E0195A-9BA4-461E-A4FA-AC33BCDADF8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3"/>
          <p:cNvSpPr txBox="1">
            <a:spLocks noChangeArrowheads="1"/>
          </p:cNvSpPr>
          <p:nvPr/>
        </p:nvSpPr>
        <p:spPr bwMode="auto">
          <a:xfrm>
            <a:off x="5738813" y="985838"/>
            <a:ext cx="1211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</a:p>
        </p:txBody>
      </p:sp>
      <p:sp>
        <p:nvSpPr>
          <p:cNvPr id="13314" name="Title 2"/>
          <p:cNvSpPr>
            <a:spLocks noGrp="1"/>
          </p:cNvSpPr>
          <p:nvPr>
            <p:ph type="ctrTitle"/>
          </p:nvPr>
        </p:nvSpPr>
        <p:spPr>
          <a:xfrm>
            <a:off x="3906838" y="2236788"/>
            <a:ext cx="4876800" cy="4090987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Information Technology in a Supply Chain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Understand the importance of information and information technology in a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Know at a high level how each supply chain driver uses information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Understand the major applications of supply chain information technology and the processes that they enable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Role of IT</a:t>
            </a:r>
            <a:br>
              <a:rPr lang="en-US" dirty="0"/>
            </a:br>
            <a:r>
              <a:rPr lang="en-US" dirty="0"/>
              <a:t>in a Supply Chain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600" y="1689100"/>
            <a:ext cx="8229600" cy="4876800"/>
          </a:xfrm>
        </p:spPr>
        <p:txBody>
          <a:bodyPr/>
          <a:lstStyle/>
          <a:p>
            <a:r>
              <a:rPr lang="en-US" sz="2800" smtClean="0"/>
              <a:t>Information provides the foundation on which supply chain processes execute transactions and managers make decisions</a:t>
            </a:r>
          </a:p>
          <a:p>
            <a:r>
              <a:rPr lang="en-US" sz="2800" smtClean="0"/>
              <a:t>Hardware, software, and people throughout a supply chain that gather, analyze, and execute upon information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400" smtClean="0"/>
              <a:t>Information must be accurate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400" smtClean="0"/>
              <a:t>Information must be accessible in a timely manner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400" smtClean="0"/>
              <a:t>Information must be of the right kind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400" smtClean="0"/>
              <a:t>Information must be shared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Role of IT</a:t>
            </a:r>
            <a:br>
              <a:rPr lang="en-US" dirty="0"/>
            </a:br>
            <a:r>
              <a:rPr lang="en-US" dirty="0"/>
              <a:t>in a Supply Chain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1066800" y="1828800"/>
            <a:ext cx="7315200" cy="4525963"/>
          </a:xfrm>
        </p:spPr>
        <p:txBody>
          <a:bodyPr/>
          <a:lstStyle/>
          <a:p>
            <a:r>
              <a:rPr lang="en-US" smtClean="0"/>
              <a:t>Information is used when making decisions about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Facility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Inventory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Transportation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Sourcing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Pricing and revenue management</a:t>
            </a:r>
          </a:p>
          <a:p>
            <a:endParaRPr lang="en-US" smtClean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Supply Chain IT Framework</a:t>
            </a:r>
          </a:p>
        </p:txBody>
      </p:sp>
      <p:sp>
        <p:nvSpPr>
          <p:cNvPr id="1741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Provides access and reporting of supply chain transaction data</a:t>
            </a:r>
          </a:p>
          <a:p>
            <a:r>
              <a:rPr lang="en-US" smtClean="0"/>
              <a:t>Advanced systems layer a level of analytics that uses transaction data to proactively improve supply chain performance</a:t>
            </a:r>
          </a:p>
          <a:p>
            <a:r>
              <a:rPr lang="en-US" smtClean="0"/>
              <a:t>Enterprise software forms the foundation of a supply chain IT system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Supply </a:t>
            </a:r>
            <a:r>
              <a:rPr lang="en-US" dirty="0" smtClean="0"/>
              <a:t>Chain</a:t>
            </a:r>
            <a:br>
              <a:rPr lang="en-US" dirty="0" smtClean="0"/>
            </a:br>
            <a:r>
              <a:rPr lang="en-US" dirty="0" smtClean="0"/>
              <a:t>Macro </a:t>
            </a:r>
            <a:r>
              <a:rPr lang="en-US" dirty="0"/>
              <a:t>Processes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622800"/>
          </a:xfrm>
        </p:spPr>
        <p:txBody>
          <a:bodyPr/>
          <a:lstStyle/>
          <a:p>
            <a:r>
              <a:rPr lang="en-US" sz="2800" smtClean="0"/>
              <a:t>Customer Relationship Management (CRM)</a:t>
            </a:r>
          </a:p>
          <a:p>
            <a:r>
              <a:rPr lang="en-US" sz="2800" smtClean="0"/>
              <a:t>Internal Supply Chain Management (ISCM)</a:t>
            </a:r>
          </a:p>
          <a:p>
            <a:r>
              <a:rPr lang="en-US" sz="2800" smtClean="0"/>
              <a:t>Supplier Relationship Management (SRM)</a:t>
            </a:r>
          </a:p>
          <a:p>
            <a:r>
              <a:rPr lang="en-US" sz="2800" smtClean="0"/>
              <a:t>Rest on Transaction Management Foundation (TMF), basic enterprise resource planning (ERP) systems</a:t>
            </a:r>
          </a:p>
          <a:p>
            <a:r>
              <a:rPr lang="en-US" sz="2800" smtClean="0"/>
              <a:t>When enterprise performance is closely linked to supply chain performance, firms must focus on macro processes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Supply </a:t>
            </a:r>
            <a:r>
              <a:rPr lang="en-US" dirty="0" smtClean="0"/>
              <a:t>Chain</a:t>
            </a:r>
            <a:br>
              <a:rPr lang="en-US" dirty="0" smtClean="0"/>
            </a:br>
            <a:r>
              <a:rPr lang="en-US" dirty="0" smtClean="0"/>
              <a:t>Macro </a:t>
            </a:r>
            <a:r>
              <a:rPr lang="en-US" dirty="0"/>
              <a:t>Processes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999288" y="5281613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17-1</a:t>
            </a:r>
          </a:p>
        </p:txBody>
      </p:sp>
      <p:pic>
        <p:nvPicPr>
          <p:cNvPr id="19461" name="Picture 5" descr="FG_17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87538"/>
            <a:ext cx="8229600" cy="30829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Customer Relationship Management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905000"/>
            <a:ext cx="7759700" cy="4724400"/>
          </a:xfrm>
        </p:spPr>
        <p:txBody>
          <a:bodyPr/>
          <a:lstStyle/>
          <a:p>
            <a:r>
              <a:rPr lang="en-US" smtClean="0"/>
              <a:t>The processes that take place between an enterprise and its customers downstream in the supply chain</a:t>
            </a:r>
          </a:p>
          <a:p>
            <a:r>
              <a:rPr lang="en-US" smtClean="0"/>
              <a:t>Marketing</a:t>
            </a:r>
          </a:p>
          <a:p>
            <a:r>
              <a:rPr lang="en-US" smtClean="0"/>
              <a:t>Sell</a:t>
            </a:r>
          </a:p>
          <a:p>
            <a:r>
              <a:rPr lang="en-US" smtClean="0"/>
              <a:t>Order management</a:t>
            </a:r>
          </a:p>
          <a:p>
            <a:r>
              <a:rPr lang="en-US" smtClean="0"/>
              <a:t>Call/service center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85344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Internal Supply Chain Management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3600" y="1765300"/>
            <a:ext cx="7366000" cy="4648200"/>
          </a:xfrm>
        </p:spPr>
        <p:txBody>
          <a:bodyPr/>
          <a:lstStyle/>
          <a:p>
            <a:r>
              <a:rPr lang="en-US" smtClean="0"/>
              <a:t>Strategic Planning</a:t>
            </a:r>
          </a:p>
          <a:p>
            <a:r>
              <a:rPr lang="en-US" smtClean="0"/>
              <a:t>Demand Planning</a:t>
            </a:r>
          </a:p>
          <a:p>
            <a:r>
              <a:rPr lang="en-US" smtClean="0"/>
              <a:t>Supply Planning</a:t>
            </a:r>
          </a:p>
          <a:p>
            <a:r>
              <a:rPr lang="en-US" smtClean="0"/>
              <a:t>Fulfillment</a:t>
            </a:r>
          </a:p>
          <a:p>
            <a:r>
              <a:rPr lang="en-US" smtClean="0"/>
              <a:t>Field Service</a:t>
            </a:r>
          </a:p>
          <a:p>
            <a:r>
              <a:rPr lang="en-US" smtClean="0"/>
              <a:t>There must be strong integration between the ISCM and CRM macro processes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Supplier Relationship Management</a:t>
            </a:r>
          </a:p>
        </p:txBody>
      </p:sp>
      <p:sp>
        <p:nvSpPr>
          <p:cNvPr id="22530" name="Content Placeholder 4"/>
          <p:cNvSpPr>
            <a:spLocks noGrp="1"/>
          </p:cNvSpPr>
          <p:nvPr>
            <p:ph idx="1"/>
          </p:nvPr>
        </p:nvSpPr>
        <p:spPr>
          <a:xfrm>
            <a:off x="939800" y="1828800"/>
            <a:ext cx="7264400" cy="4889500"/>
          </a:xfrm>
        </p:spPr>
        <p:txBody>
          <a:bodyPr/>
          <a:lstStyle/>
          <a:p>
            <a:r>
              <a:rPr lang="en-US" smtClean="0"/>
              <a:t>Design Collaboration</a:t>
            </a:r>
          </a:p>
          <a:p>
            <a:r>
              <a:rPr lang="en-US" smtClean="0"/>
              <a:t>Source</a:t>
            </a:r>
          </a:p>
          <a:p>
            <a:r>
              <a:rPr lang="en-US" smtClean="0"/>
              <a:t>Negotiate</a:t>
            </a:r>
          </a:p>
          <a:p>
            <a:r>
              <a:rPr lang="en-US" smtClean="0"/>
              <a:t>Buy</a:t>
            </a:r>
          </a:p>
          <a:p>
            <a:r>
              <a:rPr lang="en-US" smtClean="0"/>
              <a:t>Supply Collaboration</a:t>
            </a:r>
          </a:p>
          <a:p>
            <a:r>
              <a:rPr lang="en-US" smtClean="0"/>
              <a:t>There is a natural fit between ISCM and SRM processes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92100"/>
            <a:ext cx="84582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Supplier Relationship Management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354888" y="5827713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17-2</a:t>
            </a:r>
          </a:p>
        </p:txBody>
      </p:sp>
      <p:pic>
        <p:nvPicPr>
          <p:cNvPr id="23557" name="Picture 5" descr="FG_17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1447800"/>
            <a:ext cx="4921250" cy="4495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Transaction Management Foundation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866900"/>
            <a:ext cx="7556500" cy="4114800"/>
          </a:xfrm>
        </p:spPr>
        <p:txBody>
          <a:bodyPr/>
          <a:lstStyle/>
          <a:p>
            <a:r>
              <a:rPr lang="en-US" smtClean="0"/>
              <a:t>Early ERP systems focused on transaction management and process automation </a:t>
            </a:r>
          </a:p>
          <a:p>
            <a:r>
              <a:rPr lang="en-US" smtClean="0"/>
              <a:t>Current focus on improving decision making in the three macro processes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Transaction Management Foundation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9788" y="5673725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17-3</a:t>
            </a:r>
          </a:p>
        </p:txBody>
      </p:sp>
      <p:pic>
        <p:nvPicPr>
          <p:cNvPr id="25605" name="Picture 5" descr="FG_17_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1820863"/>
            <a:ext cx="7283450" cy="36972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84582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Future of IT in the Supply Chain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803400"/>
            <a:ext cx="8039100" cy="4114800"/>
          </a:xfrm>
        </p:spPr>
        <p:txBody>
          <a:bodyPr/>
          <a:lstStyle/>
          <a:p>
            <a:r>
              <a:rPr lang="en-US" smtClean="0"/>
              <a:t>The three SCM macro processes will continue to drive the evolution of enterprise software</a:t>
            </a:r>
          </a:p>
          <a:p>
            <a:r>
              <a:rPr lang="en-US" smtClean="0"/>
              <a:t>Three important trends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The growth in software as a service (SaaS)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Increased availability of real-time data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Increased use of mobile technology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Risk Management in IT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622300" y="1765300"/>
            <a:ext cx="8229600" cy="4525963"/>
          </a:xfrm>
        </p:spPr>
        <p:txBody>
          <a:bodyPr/>
          <a:lstStyle/>
          <a:p>
            <a:r>
              <a:rPr lang="en-US" smtClean="0"/>
              <a:t>Installing new systems</a:t>
            </a:r>
          </a:p>
          <a:p>
            <a:pPr lvl="1"/>
            <a:r>
              <a:rPr lang="en-US" smtClean="0"/>
              <a:t>Revised business processes</a:t>
            </a:r>
          </a:p>
          <a:p>
            <a:pPr lvl="1"/>
            <a:r>
              <a:rPr lang="en-US" smtClean="0"/>
              <a:t>Integration</a:t>
            </a:r>
          </a:p>
          <a:p>
            <a:r>
              <a:rPr lang="en-US" smtClean="0"/>
              <a:t>Problems can shut down the business</a:t>
            </a:r>
          </a:p>
          <a:p>
            <a:pPr lvl="1"/>
            <a:r>
              <a:rPr lang="en-US" smtClean="0"/>
              <a:t>Software glitches</a:t>
            </a:r>
          </a:p>
          <a:p>
            <a:pPr lvl="1"/>
            <a:r>
              <a:rPr lang="en-US" smtClean="0"/>
              <a:t>Power outages</a:t>
            </a:r>
          </a:p>
          <a:p>
            <a:pPr lvl="1"/>
            <a:r>
              <a:rPr lang="en-US" smtClean="0"/>
              <a:t>Viruses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Risk Management in IT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622300" y="1765300"/>
            <a:ext cx="8229600" cy="4525963"/>
          </a:xfrm>
        </p:spPr>
        <p:txBody>
          <a:bodyPr/>
          <a:lstStyle/>
          <a:p>
            <a:r>
              <a:rPr lang="en-US" smtClean="0"/>
              <a:t>Mitigating strategies</a:t>
            </a:r>
          </a:p>
          <a:p>
            <a:pPr lvl="1"/>
            <a:r>
              <a:rPr lang="en-US" smtClean="0"/>
              <a:t>Install new IT systems in an incremental fashion</a:t>
            </a:r>
          </a:p>
          <a:p>
            <a:pPr lvl="1"/>
            <a:r>
              <a:rPr lang="en-US" smtClean="0"/>
              <a:t>Run duplicate systems to make sure the new system is performing well</a:t>
            </a:r>
          </a:p>
          <a:p>
            <a:pPr lvl="1"/>
            <a:r>
              <a:rPr lang="en-US" smtClean="0"/>
              <a:t>Implement only the level of complexity that is needed</a:t>
            </a:r>
            <a:endParaRPr lang="en-US" b="1" smtClean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Supply Chain IT in Practice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41500"/>
            <a:ext cx="7810500" cy="43307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Select an IT system that addresses the company</a:t>
            </a:r>
            <a:r>
              <a:rPr lang="ja-JP" altLang="en-US" sz="2800" smtClean="0"/>
              <a:t>’</a:t>
            </a:r>
            <a:r>
              <a:rPr lang="en-US" sz="2800" smtClean="0"/>
              <a:t>s key success factors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Take incremental steps and measure value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Align the level of sophistication with the need for sophistication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Use IT systems to support decision making, not to make decisions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Think about the future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Summary of Learning Objectives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47879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Understand the importance of information and information technology in a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Know at a high level how each supply chain driver uses information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Understand the major applications of supply chain information technology and the processes that they enable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587</Words>
  <Application>Microsoft Office PowerPoint</Application>
  <PresentationFormat>On-screen Show (4:3)</PresentationFormat>
  <Paragraphs>90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Aharoni</vt:lpstr>
      <vt:lpstr>Arial</vt:lpstr>
      <vt:lpstr>Helvetica</vt:lpstr>
      <vt:lpstr>Times New Roman</vt:lpstr>
      <vt:lpstr>1_Office Theme</vt:lpstr>
      <vt:lpstr>Information Technology in a Supply Chain</vt:lpstr>
      <vt:lpstr>Learning Objectives</vt:lpstr>
      <vt:lpstr>Role of IT in a Supply Chain</vt:lpstr>
      <vt:lpstr>Role of IT in a Supply Chain</vt:lpstr>
      <vt:lpstr>The Supply Chain IT Framework</vt:lpstr>
      <vt:lpstr>The Supply Chain Macro Processes</vt:lpstr>
      <vt:lpstr>The Supply Chain Macro Processes</vt:lpstr>
      <vt:lpstr>Customer Relationship Management</vt:lpstr>
      <vt:lpstr>Internal Supply Chain Management</vt:lpstr>
      <vt:lpstr>Supplier Relationship Management</vt:lpstr>
      <vt:lpstr>Supplier Relationship Management</vt:lpstr>
      <vt:lpstr>The Transaction Management Foundation</vt:lpstr>
      <vt:lpstr>The Transaction Management Foundation</vt:lpstr>
      <vt:lpstr>The Future of IT in the Supply Chain</vt:lpstr>
      <vt:lpstr>Risk Management in IT</vt:lpstr>
      <vt:lpstr>Risk Management in IT</vt:lpstr>
      <vt:lpstr>Supply Chain IT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17 - Information Technology in a Supply Chain</dc:subject>
  <dc:creator>Jeff Heyl</dc:creator>
  <cp:keywords/>
  <dc:description/>
  <cp:lastModifiedBy>Jaryono Angga Widagdo</cp:lastModifiedBy>
  <cp:revision>55</cp:revision>
  <dcterms:created xsi:type="dcterms:W3CDTF">2012-01-08T09:40:37Z</dcterms:created>
  <dcterms:modified xsi:type="dcterms:W3CDTF">2018-11-06T16:08:51Z</dcterms:modified>
  <cp:category/>
</cp:coreProperties>
</file>