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90"/>
  </p:notesMasterIdLst>
  <p:sldIdLst>
    <p:sldId id="257" r:id="rId2"/>
    <p:sldId id="280" r:id="rId3"/>
    <p:sldId id="365" r:id="rId4"/>
    <p:sldId id="292" r:id="rId5"/>
    <p:sldId id="452" r:id="rId6"/>
    <p:sldId id="451" r:id="rId7"/>
    <p:sldId id="372" r:id="rId8"/>
    <p:sldId id="453" r:id="rId9"/>
    <p:sldId id="443" r:id="rId10"/>
    <p:sldId id="374" r:id="rId11"/>
    <p:sldId id="375" r:id="rId12"/>
    <p:sldId id="376" r:id="rId13"/>
    <p:sldId id="454" r:id="rId14"/>
    <p:sldId id="377" r:id="rId15"/>
    <p:sldId id="455" r:id="rId16"/>
    <p:sldId id="378" r:id="rId17"/>
    <p:sldId id="456" r:id="rId18"/>
    <p:sldId id="457" r:id="rId19"/>
    <p:sldId id="379" r:id="rId20"/>
    <p:sldId id="380" r:id="rId21"/>
    <p:sldId id="381" r:id="rId22"/>
    <p:sldId id="444" r:id="rId23"/>
    <p:sldId id="383" r:id="rId24"/>
    <p:sldId id="384" r:id="rId25"/>
    <p:sldId id="385" r:id="rId26"/>
    <p:sldId id="445" r:id="rId27"/>
    <p:sldId id="386" r:id="rId28"/>
    <p:sldId id="387" r:id="rId29"/>
    <p:sldId id="388" r:id="rId30"/>
    <p:sldId id="389" r:id="rId31"/>
    <p:sldId id="391" r:id="rId32"/>
    <p:sldId id="392" r:id="rId33"/>
    <p:sldId id="458" r:id="rId34"/>
    <p:sldId id="459" r:id="rId35"/>
    <p:sldId id="393" r:id="rId36"/>
    <p:sldId id="460" r:id="rId37"/>
    <p:sldId id="394" r:id="rId38"/>
    <p:sldId id="395" r:id="rId39"/>
    <p:sldId id="396" r:id="rId40"/>
    <p:sldId id="397" r:id="rId41"/>
    <p:sldId id="400" r:id="rId42"/>
    <p:sldId id="401" r:id="rId43"/>
    <p:sldId id="402" r:id="rId44"/>
    <p:sldId id="403" r:id="rId45"/>
    <p:sldId id="405" r:id="rId46"/>
    <p:sldId id="406" r:id="rId47"/>
    <p:sldId id="407" r:id="rId48"/>
    <p:sldId id="408" r:id="rId49"/>
    <p:sldId id="461" r:id="rId50"/>
    <p:sldId id="409" r:id="rId51"/>
    <p:sldId id="412" r:id="rId52"/>
    <p:sldId id="411" r:id="rId53"/>
    <p:sldId id="462" r:id="rId54"/>
    <p:sldId id="446" r:id="rId55"/>
    <p:sldId id="414" r:id="rId56"/>
    <p:sldId id="415" r:id="rId57"/>
    <p:sldId id="417" r:id="rId58"/>
    <p:sldId id="450" r:id="rId59"/>
    <p:sldId id="418" r:id="rId60"/>
    <p:sldId id="419" r:id="rId61"/>
    <p:sldId id="420" r:id="rId62"/>
    <p:sldId id="421" r:id="rId63"/>
    <p:sldId id="463" r:id="rId64"/>
    <p:sldId id="422" r:id="rId65"/>
    <p:sldId id="464" r:id="rId66"/>
    <p:sldId id="423" r:id="rId67"/>
    <p:sldId id="465" r:id="rId68"/>
    <p:sldId id="424" r:id="rId69"/>
    <p:sldId id="466" r:id="rId70"/>
    <p:sldId id="468" r:id="rId71"/>
    <p:sldId id="469" r:id="rId72"/>
    <p:sldId id="426" r:id="rId73"/>
    <p:sldId id="427" r:id="rId74"/>
    <p:sldId id="429" r:id="rId75"/>
    <p:sldId id="472" r:id="rId76"/>
    <p:sldId id="430" r:id="rId77"/>
    <p:sldId id="474" r:id="rId78"/>
    <p:sldId id="431" r:id="rId79"/>
    <p:sldId id="432" r:id="rId80"/>
    <p:sldId id="434" r:id="rId81"/>
    <p:sldId id="447" r:id="rId82"/>
    <p:sldId id="478" r:id="rId83"/>
    <p:sldId id="477" r:id="rId84"/>
    <p:sldId id="481" r:id="rId85"/>
    <p:sldId id="482" r:id="rId86"/>
    <p:sldId id="448" r:id="rId87"/>
    <p:sldId id="449" r:id="rId88"/>
    <p:sldId id="484" r:id="rId89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08">
          <p15:clr>
            <a:srgbClr val="A4A3A4"/>
          </p15:clr>
        </p15:guide>
        <p15:guide id="2" pos="2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D5D"/>
    <a:srgbClr val="3D9A3A"/>
    <a:srgbClr val="92D3CB"/>
    <a:srgbClr val="FFDDB1"/>
    <a:srgbClr val="FF33CC"/>
    <a:srgbClr val="8AAAD3"/>
    <a:srgbClr val="24BDB2"/>
    <a:srgbClr val="3F5B2E"/>
    <a:srgbClr val="D9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00" autoAdjust="0"/>
    <p:restoredTop sz="97907" autoAdjust="0"/>
  </p:normalViewPr>
  <p:slideViewPr>
    <p:cSldViewPr snapToGrid="0" snapToObjects="1">
      <p:cViewPr varScale="1">
        <p:scale>
          <a:sx n="93" d="100"/>
          <a:sy n="93" d="100"/>
        </p:scale>
        <p:origin x="828" y="90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51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74C6B74-F068-4E58-BF1D-0A74CF59CDAC}" type="datetimeFigureOut">
              <a:rPr lang="en-US"/>
              <a:pPr>
                <a:defRPr/>
              </a:pPr>
              <a:t>6/27/2019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EB9CE51-5C63-4FFA-B3CE-7F51529146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765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64ABDC-45CD-40FC-9C73-47FDBD26402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8273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CA2A0AC-945E-483A-AEA9-74EE5B2DB84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84461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6B382E-62A4-4D7C-AD64-7778E56C890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23665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6B382E-62A4-4D7C-AD64-7778E56C890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59855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6B382E-62A4-4D7C-AD64-7778E56C890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98550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09E33C-E0DA-4F04-B82B-01088A0922B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29596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09E33C-E0DA-4F04-B82B-01088A0922B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6121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0BA6EB-602E-4E31-8676-5FA80EE3116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63124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C8A9CE-9B22-42BA-9CBD-C333C374C4B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69007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B3DFBB-040D-4607-8F24-C6BC6EBBE28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24528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DDDFFB-8B40-44DB-9C80-E0D1E62EA50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88899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DDDFFB-8B40-44DB-9C80-E0D1E62EA50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9552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E4ABBA-64CE-4BC7-ADD3-5FE3F4DDB58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49437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E4ABBA-64CE-4BC7-ADD3-5FE3F4DDB58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56051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FCD3F9-9849-4883-98A3-06B4CC3B8F7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16458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FCD3F9-9849-4883-98A3-06B4CC3B8F7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97702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FCD3F9-9849-4883-98A3-06B4CC3B8F7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35419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2D7532-CE9A-4528-A2A8-1DC117C7C3C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94187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B3B5FE-4B75-480E-80BA-16011B3C5D8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589663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40EC0C-10D1-47CD-92EC-2EDC411B57B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740774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4F60A3-963A-4333-9639-CE119E6EC1A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49226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48074B-CD4F-4652-9348-BD3269F042F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103226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833ED7-709E-4F2A-BAD4-AAF4F1928C1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761496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B4079C-7ADE-46F5-B51C-7A0A45B3EC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79101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B4079C-7ADE-46F5-B51C-7A0A45B3EC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328387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B4079C-7ADE-46F5-B51C-7A0A45B3EC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710970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42E373-BF22-4BC4-86BF-9B6E2EA7AFB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459033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B4079C-7ADE-46F5-B51C-7A0A45B3EC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15426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DD8AD4-8A21-4BAB-BD3C-51BC5103DC9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313072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78F1A1-F5E2-4E81-8286-0E227B4F096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403968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F299CE-9848-4110-8611-78FB45813B6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733956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B33029-14C2-49AA-BE87-68A3743259F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076534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6E83BD-CBA6-49F2-8482-F0908D0C0A6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819328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EAE415-4E11-426A-9EBC-83B49DB8D77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741467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2237C2-002C-4ACC-82FC-6CE48B9667B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049551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B240E7-F585-4CC1-9489-BD36199E4AF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628381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D90037-7FCC-4E5E-86AD-10B407694B4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839123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FDE876-8DE7-444B-AB71-1F81C30FAA6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579141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7AA940-FBF3-4F2F-ADC9-40FE7EE93A3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294030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72C389-4DCC-4045-A305-F1B21B12BE2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519273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72C389-4DCC-4045-A305-F1B21B12BE2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646415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E05A7C-A0D4-44FF-B355-C5A4DA4069C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063702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55C40D-D7A9-4CAD-9F8E-3B2223CBB49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938458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BDAEB7-A1E1-41F1-8A72-C8363514F73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955654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55C40D-D7A9-4CAD-9F8E-3B2223CBB49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880207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8A2DCF-229D-4CF8-83B7-734951E0E39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55926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9605F9-3300-4EB1-B1F1-D92EB00D356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350657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764EB5-6987-469A-9AAA-51F5C237AF4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568512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4E660A-3B61-4B0A-9C02-06CC4EA43F0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7404001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2FC77F-12C1-475E-82B0-C78CC2C2AC6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01344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A039B3-B8ED-4367-B2BF-C4D5A9F3A55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465058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7DAB87-B204-4837-81C0-ABE241EAF70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3153336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7DAB87-B204-4837-81C0-ABE241EAF70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720062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46CBD4-806C-4432-8B2A-65BEAB64F47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5138861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46CBD4-806C-4432-8B2A-65BEAB64F47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735827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37D34D-90B7-4621-80B4-4A5DA279973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267903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37D34D-90B7-4621-80B4-4A5DA279973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5154242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DF10A9-F140-4F25-9296-368A602ADCB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8208070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DF10A9-F140-4F25-9296-368A602ADCB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0468953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DF10A9-F140-4F25-9296-368A602ADCB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450123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DF10A9-F140-4F25-9296-368A602ADCB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372995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550E59-BB65-4B18-AD1F-66E45FCC390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2333494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0E2DDC-7688-420B-82C7-EF6DC0ECA89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4743056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CDA6B4-F0B8-4397-854E-E8013406D1D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0291123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CDA6B4-F0B8-4397-854E-E8013406D1D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671051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AFBAE1-E177-4F0B-A104-1A127513FDB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766198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AFBAE1-E177-4F0B-A104-1A127513FDB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7056046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245949-9C49-4C16-A39F-930727BAD20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7268830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3B2E5C-4729-411F-91E4-E6F8D0A54C7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6849397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C0622F-8538-4897-A2E9-DBCC1AB3FC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5577070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C0622F-8538-4897-A2E9-DBCC1AB3FC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1699839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C0622F-8538-4897-A2E9-DBCC1AB3FC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3454671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C0622F-8538-4897-A2E9-DBCC1AB3FC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4335081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C0622F-8538-4897-A2E9-DBCC1AB3FC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5078880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575AE2-9286-4056-BD65-61F646D502E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7265249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A36918-A73C-4546-B410-F7AA5AD8B3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0279065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C0622F-8538-4897-A2E9-DBCC1AB3FC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06688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" y="-14704"/>
            <a:ext cx="9140826" cy="514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4" y="2788444"/>
            <a:ext cx="8207375" cy="812006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3705226"/>
            <a:ext cx="8212138" cy="735806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0246F-FCB9-4176-90C1-2AA5DEB26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4AD6CF07-E80B-4299-9329-8863B2D745AF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B4F4B-A7F8-4595-86B7-1B3A30B585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0529897F-3822-4326-AB68-CC52ACDD4A62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00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2E9FE-562A-4824-B85C-1A1D395953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30874755-E8A6-433D-829C-21CE721F6BF0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1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81063"/>
            <a:ext cx="4038600" cy="3714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1063"/>
            <a:ext cx="4038600" cy="3714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A65A1-FD19-4552-B17B-65D556ECE2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941F5511-42A3-4A9F-9F24-4B46747C5411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14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0747C-47EA-4069-A5EA-5A7A88B549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51B05C8B-1993-487E-B45D-8CC361F67E1C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36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3F95F-DC75-410A-AA44-65AE78ED53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0AB7D76A-F630-4533-B36C-1CA50F1CAD75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55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5F7CF-FFFA-4D03-B0A5-8651528CD14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A4F00622-260C-4139-928B-2019E83D82A7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09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59830-04BC-447B-AB86-4724AE5CFEC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726C1198-9015-44D6-85B3-1A9F66620777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43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A4F7A-F44A-4F73-81FF-D6B5B99041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4F241419-DC41-4B87-9FB2-80C94EC7F28A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7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DBD4-F3C7-46B9-8497-A2252AA6346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99690FDC-69A5-438F-BBED-F3B1B6B4EE46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2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2875"/>
            <a:ext cx="2057400" cy="4452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2875"/>
            <a:ext cx="6019800" cy="4452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2FEBB-B612-4FA2-9299-C8A523C17EF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9AB06704-55A5-40A7-AD7A-8DCE311093BB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41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357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2875"/>
            <a:ext cx="8229600" cy="436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81063"/>
            <a:ext cx="822960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95D28C-90D1-4634-9362-327209C0AD2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DFE2ED2D-9DB3-46BB-A689-CB08CB2A01FB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4.bin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341" name="Title 1"/>
          <p:cNvSpPr txBox="1">
            <a:spLocks/>
          </p:cNvSpPr>
          <p:nvPr/>
        </p:nvSpPr>
        <p:spPr bwMode="auto">
          <a:xfrm>
            <a:off x="2757489" y="3002933"/>
            <a:ext cx="5918200" cy="16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ts val="6500"/>
              </a:lnSpc>
            </a:pPr>
            <a:r>
              <a:rPr lang="en-US" altLang="en-US" sz="800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165100" dist="76200" dir="2700000" algn="tl" rotWithShape="0">
                    <a:schemeClr val="dk1">
                      <a:alpha val="8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Strategi</a:t>
            </a:r>
          </a:p>
          <a:p>
            <a:pPr>
              <a:lnSpc>
                <a:spcPts val="6500"/>
              </a:lnSpc>
            </a:pPr>
            <a:r>
              <a:rPr lang="en-US" altLang="en-US" sz="800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165100" dist="76200" dir="2700000" algn="tl" rotWithShape="0">
                    <a:schemeClr val="dk1">
                      <a:alpha val="8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Tataletak</a:t>
            </a:r>
            <a:endParaRPr lang="en-US" altLang="en-US" sz="800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165100" dist="76200" dir="2700000" algn="tl" rotWithShape="0">
                  <a:schemeClr val="dk1">
                    <a:alpha val="8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93824" y="1760757"/>
            <a:ext cx="249459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BAB 9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028700"/>
            <a:ext cx="7696200" cy="923925"/>
          </a:xfrm>
        </p:spPr>
        <p:txBody>
          <a:bodyPr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Global Company Profile: </a:t>
            </a:r>
            <a:br>
              <a:rPr lang="en-US" alt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McDonald’s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1914525"/>
            <a:ext cx="74676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Penting Strategisnya Keputusan Layout</a:t>
            </a:r>
            <a:endParaRPr lang="en-US" altLang="en-US" sz="2400" dirty="0"/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Jenis-jenis </a:t>
            </a:r>
            <a:r>
              <a:rPr lang="en-US" altLang="en-US" sz="2400" dirty="0"/>
              <a:t>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Layout kantor</a:t>
            </a:r>
            <a:endParaRPr lang="en-US" altLang="en-US" sz="2400" dirty="0"/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Layout Ritel</a:t>
            </a:r>
            <a:endParaRPr lang="en-US" altLang="en-US" sz="2400" dirty="0"/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Layout Gudang dan Penyimpanan</a:t>
            </a:r>
            <a:endParaRPr lang="en-US" alt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 - Continued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09700"/>
            <a:ext cx="6184900" cy="2438400"/>
          </a:xfrm>
        </p:spPr>
        <p:txBody>
          <a:bodyPr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Layout Posisi Tetap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Layout Berorientasi-Process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Sel Kerja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Layout Berulang dan Layout Produk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Tujuan Pembelajaran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660400" y="969940"/>
            <a:ext cx="8034338" cy="8239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 smtClean="0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Setelah mengikuti Bab ini, Anda diharapkan mampu: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20725" y="2156351"/>
            <a:ext cx="773747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 smtClean="0"/>
              <a:t>Mendiskusikan</a:t>
            </a:r>
            <a:r>
              <a:rPr lang="en-US" altLang="en-US" sz="2000" smtClean="0"/>
              <a:t> pentingnya isu-isu dalam bidang layout kantor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 smtClean="0"/>
              <a:t>Mendefinisikan </a:t>
            </a:r>
            <a:r>
              <a:rPr lang="en-US" altLang="en-US" sz="2000" smtClean="0"/>
              <a:t>tujuan layout ritel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 smtClean="0"/>
              <a:t>Mendiskusikan</a:t>
            </a:r>
            <a:r>
              <a:rPr lang="en-US" altLang="en-US" sz="2000" smtClean="0"/>
              <a:t> Manajemen gudang modern dan istilah seperti </a:t>
            </a:r>
            <a:r>
              <a:rPr lang="en-US" altLang="en-US" sz="2000" i="1" smtClean="0"/>
              <a:t>ASRS</a:t>
            </a:r>
            <a:r>
              <a:rPr lang="en-US" altLang="en-US" sz="2000" dirty="0"/>
              <a:t>, </a:t>
            </a:r>
            <a:r>
              <a:rPr lang="en-US" altLang="en-US" sz="2000" i="1" dirty="0"/>
              <a:t>cross-docking</a:t>
            </a:r>
            <a:r>
              <a:rPr lang="en-US" altLang="en-US" sz="2000"/>
              <a:t>, </a:t>
            </a:r>
            <a:r>
              <a:rPr lang="en-US" altLang="en-US" sz="2000" smtClean="0"/>
              <a:t>dan </a:t>
            </a:r>
            <a:r>
              <a:rPr lang="en-US" altLang="en-US" sz="2000" i="1" smtClean="0"/>
              <a:t>random </a:t>
            </a:r>
            <a:r>
              <a:rPr lang="en-US" altLang="en-US" sz="2000" i="1" dirty="0"/>
              <a:t>stocking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 smtClean="0"/>
              <a:t>Mengidentifikasi</a:t>
            </a:r>
            <a:r>
              <a:rPr lang="en-US" altLang="en-US" sz="2000" smtClean="0"/>
              <a:t> kapan seharusnya layouts posisi tetap diterapkan</a:t>
            </a:r>
            <a:endParaRPr lang="en-US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Tujuan Pembelajaran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660400" y="969940"/>
            <a:ext cx="8034338" cy="8239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 smtClean="0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Setelah mengikuti Bab ini, Anda diharapkan mampu: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20725" y="2156351"/>
            <a:ext cx="7737475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smtClean="0"/>
              <a:t>Menjelaskan</a:t>
            </a:r>
            <a:r>
              <a:rPr lang="en-US" altLang="en-US" sz="2000" smtClean="0"/>
              <a:t> bagaimana mencapai layout fasilitas berorientasi proses yang baik.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smtClean="0"/>
              <a:t>Mendefinisikan</a:t>
            </a:r>
            <a:r>
              <a:rPr lang="en-US" altLang="en-US" sz="2000" smtClean="0"/>
              <a:t> sel kerja dan kebutuhan sebuah sel kerja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smtClean="0"/>
              <a:t>Mendefinisikan </a:t>
            </a:r>
            <a:r>
              <a:rPr lang="en-US" altLang="en-US" sz="2000" smtClean="0"/>
              <a:t>Layout berorientasi-produk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smtClean="0"/>
              <a:t>Menjelaskan</a:t>
            </a:r>
            <a:r>
              <a:rPr lang="en-US" altLang="en-US" sz="2000" smtClean="0"/>
              <a:t> bagaimana menyeimbangkan aliran produksi pada layout fasilitas perorientasi produk atau perulangan</a:t>
            </a:r>
          </a:p>
        </p:txBody>
      </p:sp>
    </p:spTree>
    <p:extLst>
      <p:ext uri="{BB962C8B-B14F-4D97-AF65-F5344CB8AC3E}">
        <p14:creationId xmlns:p14="http://schemas.microsoft.com/office/powerpoint/2010/main" val="387207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660400" y="969940"/>
            <a:ext cx="8034338" cy="8239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 dirty="0" smtClean="0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20725" y="2156351"/>
            <a:ext cx="77374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dirty="0"/>
              <a:t>Explain</a:t>
            </a:r>
            <a:r>
              <a:rPr lang="en-US" altLang="en-US" sz="2000" dirty="0"/>
              <a:t> how to achieve a good process-oriented facility 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dirty="0"/>
              <a:t>Define</a:t>
            </a:r>
            <a:r>
              <a:rPr lang="en-US" altLang="en-US" sz="2000" dirty="0"/>
              <a:t> work cell and the requirements of a work cell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dirty="0"/>
              <a:t>Define</a:t>
            </a:r>
            <a:r>
              <a:rPr lang="en-US" altLang="en-US" sz="2000" dirty="0"/>
              <a:t> product-oriented 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dirty="0"/>
              <a:t>Explain</a:t>
            </a:r>
            <a:r>
              <a:rPr lang="en-US" altLang="en-US" sz="2000" dirty="0"/>
              <a:t> how to balance production flow in a repetitive or product-oriented facility</a:t>
            </a:r>
          </a:p>
        </p:txBody>
      </p:sp>
    </p:spTree>
    <p:extLst>
      <p:ext uri="{BB962C8B-B14F-4D97-AF65-F5344CB8AC3E}">
        <p14:creationId xmlns:p14="http://schemas.microsoft.com/office/powerpoint/2010/main" val="65974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McDonalds 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1212" r="31445" b="2541"/>
          <a:stretch>
            <a:fillRect/>
          </a:stretch>
        </p:blipFill>
        <p:spPr bwMode="auto">
          <a:xfrm>
            <a:off x="4955059" y="0"/>
            <a:ext cx="4188940" cy="235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Inovasi-inovasi pada 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McDonald’s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711200" y="1483519"/>
            <a:ext cx="772795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Tempat duduk dalam ruang (indoor) (1950an)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Jendela Drive-through (1970an)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Menambahkan </a:t>
            </a:r>
            <a:r>
              <a:rPr lang="en-US" altLang="en-US" sz="2000"/>
              <a:t>breakfast </a:t>
            </a:r>
            <a:r>
              <a:rPr lang="en-US" altLang="en-US" sz="2000" smtClean="0"/>
              <a:t>pada menu </a:t>
            </a:r>
            <a:r>
              <a:rPr lang="en-US" altLang="en-US" sz="2000"/>
              <a:t>(</a:t>
            </a:r>
            <a:r>
              <a:rPr lang="en-US" altLang="en-US" sz="2000" smtClean="0"/>
              <a:t>1980an)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Mendambah area bermain (akhir 1980an)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Desain ulang dapur </a:t>
            </a:r>
            <a:r>
              <a:rPr lang="en-US" altLang="en-US" sz="2000"/>
              <a:t>(</a:t>
            </a:r>
            <a:r>
              <a:rPr lang="en-US" altLang="en-US" sz="2000" smtClean="0"/>
              <a:t>1990an)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Kios swalayan </a:t>
            </a:r>
            <a:r>
              <a:rPr lang="en-US" altLang="en-US" sz="2000" dirty="0"/>
              <a:t>(2004)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Sesi makan malam terbagi tiga sekarang</a:t>
            </a:r>
          </a:p>
        </p:txBody>
      </p:sp>
      <p:sp>
        <p:nvSpPr>
          <p:cNvPr id="23561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McDonalds 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1212" r="31445" b="2541"/>
          <a:stretch>
            <a:fillRect/>
          </a:stretch>
        </p:blipFill>
        <p:spPr bwMode="auto">
          <a:xfrm>
            <a:off x="4955059" y="0"/>
            <a:ext cx="4188940" cy="235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Inovasi-inovasi pada 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McDonald’s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711200" y="1483519"/>
            <a:ext cx="772795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Tempat duduk dalam ruang (indoor) (1950an)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Jendela Drive-through (1970an)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Menambahkan </a:t>
            </a:r>
            <a:r>
              <a:rPr lang="en-US" altLang="en-US" sz="2000"/>
              <a:t>breakfast </a:t>
            </a:r>
            <a:r>
              <a:rPr lang="en-US" altLang="en-US" sz="2000" smtClean="0"/>
              <a:t>pada menu </a:t>
            </a:r>
            <a:r>
              <a:rPr lang="en-US" altLang="en-US" sz="2000"/>
              <a:t>(</a:t>
            </a:r>
            <a:r>
              <a:rPr lang="en-US" altLang="en-US" sz="2000" smtClean="0"/>
              <a:t>1980an)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Mendambah area bermain (akhir 1980an)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Desain ulang dapur </a:t>
            </a:r>
            <a:r>
              <a:rPr lang="en-US" altLang="en-US" sz="2000"/>
              <a:t>(</a:t>
            </a:r>
            <a:r>
              <a:rPr lang="en-US" altLang="en-US" sz="2000" smtClean="0"/>
              <a:t>1990an)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Kios swalayan </a:t>
            </a:r>
            <a:r>
              <a:rPr lang="en-US" altLang="en-US" sz="2000" dirty="0"/>
              <a:t>(2004)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Tiga sesi makan malam terpisah</a:t>
            </a:r>
          </a:p>
        </p:txBody>
      </p:sp>
      <p:sp>
        <p:nvSpPr>
          <p:cNvPr id="23561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562601" y="659606"/>
            <a:ext cx="3770313" cy="296483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78000" tIns="370800" rIns="378000" bIns="370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3200" b="1" smtClean="0"/>
              <a:t>Enam dari tujuh inovasi adalah keputusan layout</a:t>
            </a:r>
          </a:p>
        </p:txBody>
      </p:sp>
    </p:spTree>
    <p:extLst>
      <p:ext uri="{BB962C8B-B14F-4D97-AF65-F5344CB8AC3E}">
        <p14:creationId xmlns:p14="http://schemas.microsoft.com/office/powerpoint/2010/main" val="19536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utoUpdateAnimBg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McDonalds 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1212" r="31445" b="254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2" name="Group 4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6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Innovations at McDonald’s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711200" y="1483519"/>
            <a:ext cx="7727950" cy="437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3200"/>
              <a:t>Indoor seating (1950s)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3200"/>
              <a:t>Drive-through window (1970s)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3200"/>
              <a:t>Adding breakfast to the menu (1980s)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3200"/>
              <a:t>Adding play areas (late 1980s)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3200"/>
              <a:t>Redesign of the kitchens (1990s)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3200"/>
              <a:t>Self-service kiosk (2004)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3200"/>
              <a:t>Now three separate dining sections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572001" y="1801416"/>
            <a:ext cx="3770313" cy="252163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78000" tIns="370800" rIns="378000" bIns="370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3200" b="1"/>
              <a:t>Six out of the seven are layout decisions!</a:t>
            </a:r>
          </a:p>
        </p:txBody>
      </p:sp>
      <p:sp>
        <p:nvSpPr>
          <p:cNvPr id="25610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09 zones fa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0" name="Group 5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7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Helvetica Neue"/>
                <a:cs typeface="Helvetica Neue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Helvetica Neue"/>
                <a:cs typeface="Helvetica Neue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Helvetica Neue"/>
                <a:cs typeface="Helvetica Neue"/>
              </a:endParaRPr>
            </a:p>
          </p:txBody>
        </p:sp>
      </p:grpSp>
      <p:sp>
        <p:nvSpPr>
          <p:cNvPr id="27651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91704"/>
            <a:ext cx="7772400" cy="798909"/>
          </a:xfrm>
        </p:spPr>
        <p:txBody>
          <a:bodyPr/>
          <a:lstStyle/>
          <a:p>
            <a:r>
              <a:rPr lang="en-US" altLang="en-US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Layout Baru McDonald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idx="1"/>
          </p:nvPr>
        </p:nvSpPr>
        <p:spPr>
          <a:xfrm>
            <a:off x="962025" y="1346598"/>
            <a:ext cx="7219950" cy="3649265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Tujuh inovasi utama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Desain ulang seluruh 30.000 outlet seluruh dunia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Tiga area makan malam terpisah</a:t>
            </a:r>
          </a:p>
          <a:p>
            <a:pPr lvl="1">
              <a:buFont typeface="Arial Unicode MS" pitchFamily="34" charset="-128"/>
              <a:buChar char="▶"/>
            </a:pPr>
            <a:r>
              <a:rPr lang="sv-SE" altLang="en-US" sz="1800">
                <a:latin typeface="Arial" pitchFamily="34" charset="0"/>
                <a:cs typeface="Arial" pitchFamily="34" charset="0"/>
              </a:rPr>
              <a:t>Zona berlama-lama dengan kursi yang nyaman dan koneksi </a:t>
            </a:r>
            <a:r>
              <a:rPr lang="sv-SE" altLang="en-US" sz="1800" smtClean="0">
                <a:latin typeface="Arial" pitchFamily="34" charset="0"/>
                <a:cs typeface="Arial" pitchFamily="34" charset="0"/>
              </a:rPr>
              <a:t>Wi-Fi</a:t>
            </a:r>
          </a:p>
          <a:p>
            <a:pPr lvl="1">
              <a:buFont typeface="Arial Unicode MS" pitchFamily="34" charset="-128"/>
              <a:buChar char="▶"/>
            </a:pPr>
            <a:r>
              <a:rPr lang="es-ES" altLang="en-US" sz="1800" smtClean="0">
                <a:latin typeface="Arial" pitchFamily="34" charset="0"/>
                <a:cs typeface="Arial" pitchFamily="34" charset="0"/>
              </a:rPr>
              <a:t>Zona Ambil </a:t>
            </a:r>
            <a:r>
              <a:rPr lang="es-ES" altLang="en-US" sz="1800">
                <a:latin typeface="Arial" pitchFamily="34" charset="0"/>
                <a:cs typeface="Arial" pitchFamily="34" charset="0"/>
              </a:rPr>
              <a:t>dan pergi </a:t>
            </a:r>
            <a:r>
              <a:rPr lang="es-ES" altLang="en-US" sz="1800" smtClean="0">
                <a:latin typeface="Arial" pitchFamily="34" charset="0"/>
                <a:cs typeface="Arial" pitchFamily="34" charset="0"/>
              </a:rPr>
              <a:t>dengan </a:t>
            </a:r>
            <a:r>
              <a:rPr lang="es-ES" altLang="en-US" sz="1800">
                <a:latin typeface="Arial" pitchFamily="34" charset="0"/>
                <a:cs typeface="Arial" pitchFamily="34" charset="0"/>
              </a:rPr>
              <a:t>counter </a:t>
            </a:r>
            <a:r>
              <a:rPr lang="es-ES" altLang="en-US" sz="1800" smtClean="0">
                <a:latin typeface="Arial" pitchFamily="34" charset="0"/>
                <a:cs typeface="Arial" pitchFamily="34" charset="0"/>
              </a:rPr>
              <a:t>tinggi</a:t>
            </a:r>
          </a:p>
          <a:p>
            <a:pPr lvl="1">
              <a:buFont typeface="Arial Unicode MS" pitchFamily="34" charset="-128"/>
              <a:buChar char="▶"/>
            </a:pPr>
            <a:r>
              <a:rPr lang="es-ES" altLang="en-US" sz="1800" smtClean="0">
                <a:latin typeface="Arial" pitchFamily="34" charset="0"/>
                <a:cs typeface="Arial" pitchFamily="34" charset="0"/>
              </a:rPr>
              <a:t>Zona Fleksibel untuk anak dan keluarga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Layout fasilitas adalah sumber keunggulan bersaing</a:t>
            </a:r>
          </a:p>
          <a:p>
            <a:pPr>
              <a:buFont typeface="Arial Unicode MS" pitchFamily="34" charset="-128"/>
              <a:buChar char="▶"/>
            </a:pPr>
            <a:endParaRPr lang="en-US" altLang="en-US" sz="20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657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019175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Penting Strategisnya Keputusan Layout</a:t>
            </a:r>
            <a:endParaRPr lang="en-US" dirty="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219201" y="2003822"/>
            <a:ext cx="670401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40000"/>
              </a:spcBef>
            </a:pPr>
            <a:r>
              <a:rPr lang="en-US" altLang="en-US" sz="3200" b="1" smtClean="0">
                <a:solidFill>
                  <a:srgbClr val="BF0922"/>
                </a:solidFill>
                <a:effectLst>
                  <a:outerShdw blurRad="88900" dist="76200" dir="2700000" algn="tl" rotWithShape="0">
                    <a:prstClr val="black">
                      <a:alpha val="65000"/>
                    </a:prstClr>
                  </a:outerShdw>
                </a:effectLst>
              </a:rPr>
              <a:t>Tujuan strategisnya layout adalah untuk mengembangkan layout yang efektif dan efisien yang dapat memenuhi kebutuhan bersaing perusahaan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10191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Pertimbangan Desain Layout</a:t>
            </a:r>
            <a:endParaRPr lang="en-US" dirty="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806451" y="1453754"/>
            <a:ext cx="7643813" cy="3034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Pemanfaatan ruang, peralatan dan orang lebih tinggi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Memperbaiki aliran informasi, bahan dan orang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Memperbaiki moral karyawan dan kondisi kerja yang lebih aman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Memperbaiki interaksi pelanggan/klien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Fleksibilitas</a:t>
            </a:r>
            <a:endParaRPr lang="en-US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10191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Pertimbangan Desain Layout</a:t>
            </a:r>
            <a:endParaRPr lang="en-US" dirty="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806451" y="1453754"/>
            <a:ext cx="7643813" cy="270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Higher utilization of space, equipment, and people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Improved flow of information, materials, or people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Improved employee morale and safer working conditions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Improved customer/client interaction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Flexibility</a:t>
            </a:r>
          </a:p>
        </p:txBody>
      </p:sp>
    </p:spTree>
    <p:extLst>
      <p:ext uri="{BB962C8B-B14F-4D97-AF65-F5344CB8AC3E}">
        <p14:creationId xmlns:p14="http://schemas.microsoft.com/office/powerpoint/2010/main" val="220065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Jenis-jenis Layout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660525" y="1213247"/>
            <a:ext cx="5822950" cy="334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Kantor 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 Ritel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Gudang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Posisi-Tetap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Orientasi-Proses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Sel-Kerja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Orientasi-Produk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Types of Layout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660525" y="1213247"/>
            <a:ext cx="5822950" cy="334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/>
              <a:t>Office layout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/>
              <a:t>Retail layout 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/>
              <a:t>Warehouse 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/>
              <a:t>Fixed-position 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/>
              <a:t>Process-oriented 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/>
              <a:t>Work-cell layout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/>
              <a:t>Product-oriented layout</a:t>
            </a:r>
          </a:p>
        </p:txBody>
      </p:sp>
    </p:spTree>
    <p:extLst>
      <p:ext uri="{BB962C8B-B14F-4D97-AF65-F5344CB8AC3E}">
        <p14:creationId xmlns:p14="http://schemas.microsoft.com/office/powerpoint/2010/main" val="168250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Jenis-jenis Layout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82625" y="1184672"/>
            <a:ext cx="7753350" cy="272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 indent="-6223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i="1" smtClean="0"/>
              <a:t>Layout Kantor</a:t>
            </a:r>
            <a:r>
              <a:rPr lang="en-US" altLang="en-US" sz="2400" smtClean="0"/>
              <a:t>: Posisi para pekerja, peralatannya, dan ruang/kantor untuk menyediakan pergerakan informasi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i="1" smtClean="0"/>
              <a:t>Layout Ritel: </a:t>
            </a:r>
            <a:r>
              <a:rPr lang="en-US" altLang="en-US" sz="2400" smtClean="0"/>
              <a:t>Mengalokasikan ruang rak dan perilaku respon kepada pelanggan.</a:t>
            </a:r>
            <a:endParaRPr lang="en-US" altLang="en-US" sz="2400" i="1"/>
          </a:p>
          <a:p>
            <a:pPr algn="just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i="1" smtClean="0"/>
              <a:t>Layout Gudang</a:t>
            </a:r>
            <a:r>
              <a:rPr lang="en-US" altLang="en-US" sz="2400" smtClean="0"/>
              <a:t>: Ditujukan menyeimbangkan (</a:t>
            </a:r>
            <a:r>
              <a:rPr lang="en-US" altLang="en-US" sz="2400" i="1" smtClean="0"/>
              <a:t>trade-off</a:t>
            </a:r>
            <a:r>
              <a:rPr lang="en-US" altLang="en-US" sz="2400" smtClean="0"/>
              <a:t>) antara ruang dan penanganan bahan</a:t>
            </a:r>
            <a:endParaRPr lang="en-US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Jenis-jenis Layout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82625" y="1184672"/>
            <a:ext cx="7753350" cy="257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 indent="-6223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 i="1" smtClean="0"/>
              <a:t>Layout Posisi-Tetap</a:t>
            </a:r>
            <a:r>
              <a:rPr lang="en-US" altLang="en-US" sz="2400" smtClean="0"/>
              <a:t>: Ditujukan untuk kebutuhan layout proyek besar seperti galangan kapal, pesawat terbang, atau bangunan gedung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 i="1" smtClean="0"/>
              <a:t>Layout Beroientasi-Proses</a:t>
            </a:r>
            <a:r>
              <a:rPr lang="en-US" altLang="en-US" sz="2400" smtClean="0"/>
              <a:t>: Berhubungan dengan produksi dengan volume rendah dan keragaman tinggi (juga disebut produksi </a:t>
            </a:r>
            <a:r>
              <a:rPr lang="en-US" altLang="en-US" sz="2400" b="1" smtClean="0"/>
              <a:t>job shop </a:t>
            </a:r>
            <a:r>
              <a:rPr lang="en-US" altLang="en-US" sz="2400" smtClean="0"/>
              <a:t>atau </a:t>
            </a:r>
            <a:r>
              <a:rPr lang="en-US" altLang="en-US" sz="2400" b="1" smtClean="0"/>
              <a:t>intermittent</a:t>
            </a:r>
            <a:r>
              <a:rPr lang="en-US" altLang="en-US" sz="2400" smtClean="0"/>
              <a:t>)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60670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Jenis-jenis Layout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82625" y="1184672"/>
            <a:ext cx="7753350" cy="224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 indent="-6223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 i="1" smtClean="0"/>
              <a:t>Layout Sel Kerja</a:t>
            </a:r>
            <a:r>
              <a:rPr lang="en-US" altLang="en-US" sz="2400" smtClean="0"/>
              <a:t>: Menyusun mesin dan peralatan untuk focus pada produksi satu produk atau kelompok produk yang berhubungan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 i="1" smtClean="0"/>
              <a:t>Layout Orientasi-Produk</a:t>
            </a:r>
            <a:r>
              <a:rPr lang="en-US" altLang="en-US" sz="2400"/>
              <a:t>: Mencari penggunaan tenaga dan mesin terbaik dalam produksi berulang atau </a:t>
            </a:r>
            <a:r>
              <a:rPr lang="en-US" altLang="en-US" sz="2400" smtClean="0"/>
              <a:t>kontinyu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86208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Types of Layout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82625" y="1375172"/>
            <a:ext cx="7791450" cy="334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 indent="-6223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3200" i="1"/>
              <a:t>Fixed-position layout</a:t>
            </a:r>
            <a:r>
              <a:rPr lang="en-US" altLang="en-US" sz="3200"/>
              <a:t>: Addresses the layout requirements of large, bulky projects such as ships and buildings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3200" i="1"/>
              <a:t>Process-oriented layout</a:t>
            </a:r>
            <a:r>
              <a:rPr lang="en-US" altLang="en-US" sz="3200"/>
              <a:t>: Deals with low-volume, high-variety production (also called job shop or intermittent production)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Types of Layout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82625" y="1375173"/>
            <a:ext cx="7791450" cy="379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 indent="-6223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3200" i="1"/>
              <a:t>Work cell layout</a:t>
            </a:r>
            <a:r>
              <a:rPr lang="en-US" altLang="en-US" sz="3200"/>
              <a:t>: Arranges machinery and equipment to focus on production of a single product or group of related products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3200" i="1"/>
              <a:t>Product-oriented layout</a:t>
            </a:r>
            <a:r>
              <a:rPr lang="en-US" altLang="en-US" sz="3200"/>
              <a:t>: Seeks the best personnel and machine utilizations in repetitive or continuous production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8606"/>
            <a:ext cx="7772400" cy="6858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Strategi Layout</a:t>
            </a:r>
          </a:p>
        </p:txBody>
      </p:sp>
      <p:graphicFrame>
        <p:nvGraphicFramePr>
          <p:cNvPr id="162953" name="Group 1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541304"/>
              </p:ext>
            </p:extLst>
          </p:nvPr>
        </p:nvGraphicFramePr>
        <p:xfrm>
          <a:off x="685800" y="1047750"/>
          <a:ext cx="7797800" cy="369123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2700"/>
                <a:gridCol w="368300"/>
                <a:gridCol w="3073400"/>
                <a:gridCol w="3073400"/>
              </a:tblGrid>
              <a:tr h="295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TABEL 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9.1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6" marB="3510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Strategi Layout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6" marB="3510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57150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32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6" marB="3510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TUJUAN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6" marB="3510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CONTOH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6" marB="3510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8375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Kantor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Menempatkan pekerja yang sering perlu berhubungan didekatkan satu sama lain</a:t>
                      </a: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Allstate Insurance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Microsoft Corp.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75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Ritel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Menunjukkan kepada pelanggan akan item-item yang memiliki margin tinggi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Kroger’s Supermarket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Walgreen’s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Bloomingdale’s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9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Gudang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Menyeimbangkan antara </a:t>
                      </a:r>
                      <a:r>
                        <a:rPr kumimoji="0" lang="en-US" sz="12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penyimpanan biaya rendah</a:t>
                      </a: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dengan </a:t>
                      </a:r>
                      <a:r>
                        <a:rPr kumimoji="0" lang="en-US" sz="12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penanganan biaya rendah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Federal-Mogul’s warehouse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The Gap’s distribution center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75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Proyek (posisi tetap)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Mobilisasi bahan dan peralatan pada area penyimpanan terbatas di sekitar lokasi (situs) proyek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Ingall Ship Building Corp.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Trump Plaza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Pittsburgh Airport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8606"/>
            <a:ext cx="7772400" cy="6858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Strategi Layout</a:t>
            </a:r>
          </a:p>
        </p:txBody>
      </p:sp>
      <p:graphicFrame>
        <p:nvGraphicFramePr>
          <p:cNvPr id="162953" name="Group 1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998064"/>
              </p:ext>
            </p:extLst>
          </p:nvPr>
        </p:nvGraphicFramePr>
        <p:xfrm>
          <a:off x="685800" y="1047750"/>
          <a:ext cx="7797800" cy="282428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2700"/>
                <a:gridCol w="368300"/>
                <a:gridCol w="3073400"/>
                <a:gridCol w="3073400"/>
              </a:tblGrid>
              <a:tr h="2952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TABEL 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9.1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098" marB="350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Strategi Layout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098" marB="350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57150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5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098" marB="350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TUJUAN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098" marB="350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CONTOH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098" marB="350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8363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Job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Shop (orientasi-proses)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Mengelola bermacam-macam aliran bahan untuk tiap produk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Arnold Palmer Hospital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Hard Rock Cafe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Olive Garden</a:t>
                      </a: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63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Sel Kerja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product family)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Mengidentifikasi family produk, membangun tim, anggota tim lintas kereta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Hallmark Cards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Wheeled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Coach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Ambulances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65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Berulang/ Kontinyus (orientasi produk)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Menyelaraskan waktu tugas pada tiap stasiun kerja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Sony’s TV assembly line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Toyota Scion</a:t>
                      </a: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0531"/>
            <a:ext cx="8142514" cy="6477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Layout yang baik mempertimbangkan: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881064" y="1426369"/>
            <a:ext cx="7431087" cy="366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 smtClean="0"/>
              <a:t>Peralatan Material handling</a:t>
            </a:r>
            <a:endParaRPr lang="en-US" altLang="en-US" sz="280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 smtClean="0"/>
              <a:t>Kapasitas dan kebutuhan ruang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 smtClean="0"/>
              <a:t>Lingkungan dan Estetika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 smtClean="0"/>
              <a:t>Aliran informasi</a:t>
            </a:r>
            <a:endParaRPr lang="en-US" altLang="en-US" sz="280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 smtClean="0"/>
              <a:t>Biaya pergerakan antar berbagai area kerja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endParaRPr lang="en-US" altLang="en-US" sz="2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Layout Kantor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714376" y="1326357"/>
            <a:ext cx="7604125" cy="238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Mengelompokkan karyawan, peralatannya, dan ruang untuk menyediakan kenyamanan dan pergerakan informasi.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Pergerakan informasi adalah perbedaan </a:t>
            </a:r>
            <a:r>
              <a:rPr lang="en-US" altLang="en-US" sz="2400" smtClean="0"/>
              <a:t>utama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Biasanya dalam keadaan </a:t>
            </a:r>
            <a:r>
              <a:rPr lang="en-US" altLang="en-US" sz="2400" smtClean="0"/>
              <a:t>mengalir </a:t>
            </a:r>
            <a:r>
              <a:rPr lang="en-US" altLang="en-US" sz="2400"/>
              <a:t>karena seringnya perubahan teknologi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322660"/>
            <a:ext cx="8048625" cy="665559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Bagan Keterhubungan</a:t>
            </a:r>
          </a:p>
        </p:txBody>
      </p:sp>
      <p:pic>
        <p:nvPicPr>
          <p:cNvPr id="57350" name="Picture 6" descr="9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1" y="1116806"/>
            <a:ext cx="7605713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197725" y="4455319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Layout Kantor</a:t>
            </a:r>
          </a:p>
        </p:txBody>
      </p:sp>
      <p:sp>
        <p:nvSpPr>
          <p:cNvPr id="49154" name="Content Placeholder 1"/>
          <p:cNvSpPr>
            <a:spLocks noGrp="1"/>
          </p:cNvSpPr>
          <p:nvPr>
            <p:ph idx="1"/>
          </p:nvPr>
        </p:nvSpPr>
        <p:spPr>
          <a:xfrm>
            <a:off x="812800" y="1200151"/>
            <a:ext cx="7531100" cy="3394472"/>
          </a:xfrm>
        </p:spPr>
        <p:txBody>
          <a:bodyPr/>
          <a:lstStyle/>
          <a:p>
            <a:pPr>
              <a:spcAft>
                <a:spcPct val="4000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Tiga aspek sosial dan fisik</a:t>
            </a:r>
          </a:p>
          <a:p>
            <a:pPr lvl="1">
              <a:spcAft>
                <a:spcPct val="4000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Kedekatan (</a:t>
            </a:r>
            <a:r>
              <a:rPr lang="en-US" altLang="en-US" sz="2000" i="1" smtClean="0">
                <a:latin typeface="Arial" pitchFamily="34" charset="0"/>
                <a:cs typeface="Arial" pitchFamily="34" charset="0"/>
              </a:rPr>
              <a:t>Proximity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spcAft>
                <a:spcPct val="4000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Privasi (</a:t>
            </a:r>
            <a:r>
              <a:rPr lang="en-US" altLang="en-US" sz="2000" i="1" smtClean="0">
                <a:latin typeface="Arial" pitchFamily="34" charset="0"/>
                <a:cs typeface="Arial" pitchFamily="34" charset="0"/>
              </a:rPr>
              <a:t>Privacy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spcAft>
                <a:spcPct val="4000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Permisi (</a:t>
            </a:r>
            <a:r>
              <a:rPr lang="en-US" altLang="en-US" sz="2000" i="1" smtClean="0">
                <a:latin typeface="Arial" pitchFamily="34" charset="0"/>
                <a:cs typeface="Arial" pitchFamily="34" charset="0"/>
              </a:rPr>
              <a:t>Permission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Aft>
                <a:spcPct val="4000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Dua kecenderungan utama</a:t>
            </a:r>
          </a:p>
          <a:p>
            <a:pPr lvl="1">
              <a:spcAft>
                <a:spcPct val="4000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Teknologi informasi</a:t>
            </a:r>
          </a:p>
          <a:p>
            <a:pPr lvl="1">
              <a:spcAft>
                <a:spcPct val="4000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Kebutuhan dinamis untuk ruang dan layanan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Layout Ritel Supermarket</a:t>
            </a:r>
          </a:p>
        </p:txBody>
      </p:sp>
      <p:sp>
        <p:nvSpPr>
          <p:cNvPr id="51202" name="Content Placeholder 1"/>
          <p:cNvSpPr>
            <a:spLocks noGrp="1"/>
          </p:cNvSpPr>
          <p:nvPr>
            <p:ph idx="1"/>
          </p:nvPr>
        </p:nvSpPr>
        <p:spPr>
          <a:xfrm>
            <a:off x="965200" y="1352550"/>
            <a:ext cx="7226300" cy="2390775"/>
          </a:xfrm>
        </p:spPr>
        <p:txBody>
          <a:bodyPr/>
          <a:lstStyle/>
          <a:p>
            <a:pPr marL="511175" indent="-511175">
              <a:buFont typeface="Courier New" panose="02070309020205020404" pitchFamily="49" charset="0"/>
              <a:buChar char="o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Tujuannya adalah untuk memaksimumkan profitabilitas per meter persegi luas lantai</a:t>
            </a:r>
          </a:p>
          <a:p>
            <a:pPr marL="511175" indent="-511175">
              <a:buFont typeface="Courier New" panose="02070309020205020404" pitchFamily="49" charset="0"/>
              <a:buChar char="o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Variabilitas penjualan dan profitabilitas berhubungan langsung dengan kontak pelanggan 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9446"/>
            <a:ext cx="8229600" cy="436960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Lima ide yang sangat membantu untuk Layout Supermarket</a:t>
            </a:r>
            <a:endParaRPr lang="en-US" dirty="0"/>
          </a:p>
        </p:txBody>
      </p:sp>
      <p:sp>
        <p:nvSpPr>
          <p:cNvPr id="52226" name="Content Placeholder 1"/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3224213"/>
          </a:xfrm>
        </p:spPr>
        <p:txBody>
          <a:bodyPr/>
          <a:lstStyle/>
          <a:p>
            <a:pPr marL="482600" indent="-482600"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Tempatkan item-item yang menarik di pinggiran (</a:t>
            </a:r>
            <a:r>
              <a:rPr lang="en-US" altLang="en-US" sz="20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periphery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toko</a:t>
            </a:r>
          </a:p>
          <a:p>
            <a:pPr marL="482600" indent="-482600"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Gunakan lokasi yang menonjol untuk item impuls tinggi dan margin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tinggi</a:t>
            </a:r>
          </a:p>
          <a:p>
            <a:pPr marL="482600" indent="-482600"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Distribusikan power item-item ke kedua sisi lorong dan pencar-pencar untuk meningkatkan pandangan item yang lain.</a:t>
            </a:r>
          </a:p>
          <a:p>
            <a:pPr marL="482600" indent="-482600"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Gunakan lokasi ujung lorong</a:t>
            </a:r>
          </a:p>
          <a:p>
            <a:pPr marL="482600" indent="-482600"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Sampaikan misi toko melalui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penempatan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yang cermat dari departemen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prospek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303610"/>
            <a:ext cx="8048625" cy="617934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Layout Toko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1292225" y="4560094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9.2</a:t>
            </a:r>
          </a:p>
        </p:txBody>
      </p:sp>
      <p:pic>
        <p:nvPicPr>
          <p:cNvPr id="60420" name="Picture 4" descr="F 9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1" y="1025129"/>
            <a:ext cx="7999413" cy="354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Menempatkan Ritel</a:t>
            </a:r>
          </a:p>
        </p:txBody>
      </p:sp>
      <p:sp>
        <p:nvSpPr>
          <p:cNvPr id="54274" name="Content Placeholder 1"/>
          <p:cNvSpPr>
            <a:spLocks noGrp="1"/>
          </p:cNvSpPr>
          <p:nvPr>
            <p:ph idx="1"/>
          </p:nvPr>
        </p:nvSpPr>
        <p:spPr>
          <a:xfrm>
            <a:off x="774700" y="1082279"/>
            <a:ext cx="7607300" cy="373380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Pabrikan membayar fee kepada riteler untuk meminta kepada riteler itu untuk memajang produknya.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Faktor penyumbang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Keterbatasan ruang di rak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Meningkatnya produk baru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Informasi yang lebih baik tentang penjualan, melalui pengumpulan data Poin-of-sale (POS)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Pengendalian persediaan lebih dekat</a:t>
            </a:r>
          </a:p>
          <a:p>
            <a:pPr>
              <a:buFont typeface="Arial Unicode MS" pitchFamily="34" charset="-128"/>
              <a:buChar char="▶"/>
            </a:pPr>
            <a:endParaRPr lang="en-US" altLang="en-US" sz="24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189310"/>
            <a:ext cx="8048625" cy="751284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Servicescape</a:t>
            </a: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598488" y="929879"/>
            <a:ext cx="7715250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000" i="1" smtClean="0"/>
              <a:t>Suasana</a:t>
            </a:r>
            <a:r>
              <a:rPr lang="en-US" altLang="en-US" sz="2000" smtClean="0"/>
              <a:t>- Karakteristik latarbelakan seperti pencahayaan, suara, bau, dan temperature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000" i="1" smtClean="0"/>
              <a:t>Layout spasial dan fungsional – </a:t>
            </a:r>
            <a:r>
              <a:rPr lang="en-US" altLang="en-US" sz="2000" smtClean="0"/>
              <a:t>yang meliputi rencana jalur sirkulasi pelanggan, karakteristik lorong, dan pengelompokan produk</a:t>
            </a:r>
          </a:p>
          <a:p>
            <a:pPr>
              <a:spcAft>
                <a:spcPts val="0"/>
              </a:spcAft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000" i="1" smtClean="0"/>
              <a:t>Rambu, simbol, dan</a:t>
            </a:r>
            <a:r>
              <a:rPr lang="en-US" altLang="en-US" sz="2000" i="1"/>
              <a:t/>
            </a:r>
            <a:br>
              <a:rPr lang="en-US" altLang="en-US" sz="2000" i="1"/>
            </a:br>
            <a:r>
              <a:rPr lang="en-US" altLang="en-US" sz="2000" i="1" smtClean="0"/>
              <a:t>artefak </a:t>
            </a:r>
            <a:r>
              <a:rPr lang="en-US" altLang="en-US" sz="2000"/>
              <a:t>- </a:t>
            </a:r>
            <a:r>
              <a:rPr lang="en-US" altLang="en-US" sz="2000" smtClean="0"/>
              <a:t>karakteristik </a:t>
            </a:r>
            <a:r>
              <a:rPr lang="en-US" altLang="en-US" sz="2000"/>
              <a:t/>
            </a:r>
            <a:br>
              <a:rPr lang="en-US" altLang="en-US" sz="2000"/>
            </a:br>
            <a:r>
              <a:rPr lang="en-US" altLang="en-US" sz="2000" smtClean="0"/>
              <a:t>desain bangunan yang </a:t>
            </a:r>
          </a:p>
          <a:p>
            <a:pPr marL="511175" indent="0">
              <a:spcAft>
                <a:spcPts val="0"/>
              </a:spcAft>
              <a:buClr>
                <a:srgbClr val="BF0922"/>
              </a:buClr>
            </a:pPr>
            <a:r>
              <a:rPr lang="en-US" altLang="en-US" sz="2000" smtClean="0"/>
              <a:t>membawa makna sosial</a:t>
            </a:r>
          </a:p>
        </p:txBody>
      </p:sp>
      <p:pic>
        <p:nvPicPr>
          <p:cNvPr id="2" name="Picture 1" descr="HRC ent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8"/>
          <a:stretch>
            <a:fillRect/>
          </a:stretch>
        </p:blipFill>
        <p:spPr bwMode="auto">
          <a:xfrm>
            <a:off x="5499100" y="2456260"/>
            <a:ext cx="3327400" cy="193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361355"/>
            <a:ext cx="8229600" cy="436960"/>
          </a:xfrm>
          <a:extLst/>
        </p:spPr>
        <p:txBody>
          <a:bodyPr lIns="91427" tIns="45713" rIns="91427" bIns="45713" rtlCol="0">
            <a:normAutofit fontScale="90000"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Pergudangan dan Penyimpanan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01700" y="1400175"/>
            <a:ext cx="7366000" cy="3048000"/>
          </a:xfrm>
        </p:spPr>
        <p:txBody>
          <a:bodyPr/>
          <a:lstStyle/>
          <a:p>
            <a:pPr marL="511175" indent="-511175" algn="just"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Tujuannya adalah untuk mengoptimalkan keseimbangan antara  biaya penanganan dan biaya terkait luas lantai gudang</a:t>
            </a:r>
          </a:p>
          <a:p>
            <a:pPr marL="511175" indent="-511175" algn="just"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Memaksimumkan total ruang gudang – memanfaatkannya secara penuh volume sementara tetap mempertahankan biaya penanganan barang/bahan tetap rendah.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361355"/>
            <a:ext cx="8229600" cy="436960"/>
          </a:xfrm>
          <a:extLst/>
        </p:spPr>
        <p:txBody>
          <a:bodyPr lIns="91427" tIns="45713" rIns="91427" bIns="45713" rtlCol="0">
            <a:normAutofit fontScale="90000"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Pergudangan dan Penyimpanan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01700" y="1400175"/>
            <a:ext cx="7366000" cy="30480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Semua biaya terkait dengan transaaksi: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Transport masuk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Penyimpanan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Mencari dan memindahkan bahan/barang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Transport keluar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Peralatan, orang, bahan, supervisi, asuransi, penyusutan</a:t>
            </a:r>
            <a:endParaRPr lang="en-US" altLang="en-US" sz="180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Meminimumkan Minimize kerusakan dan pembusukan</a:t>
            </a: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41728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361355"/>
            <a:ext cx="8229600" cy="436960"/>
          </a:xfrm>
          <a:extLst/>
        </p:spPr>
        <p:txBody>
          <a:bodyPr lIns="91427" tIns="45713" rIns="91427" bIns="45713" rtlCol="0">
            <a:normAutofit fontScale="90000"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Pergudangan dan Penyimpanan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01700" y="1400175"/>
            <a:ext cx="7366000" cy="30480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Semua biaya terkait dengan transaaksi: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Transport masuk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Penyimpanan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Mencari dan memindahkan bahan/barang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Transport keluar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Peralatan, orang, bahan, supervisi, asuransi, penyusutan</a:t>
            </a:r>
            <a:endParaRPr lang="en-US" altLang="en-US" sz="180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Meminimumkan Minimize kerusakan dan pembusukan</a:t>
            </a:r>
            <a:endParaRPr lang="en-US" altLang="en-US" sz="180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69900" y="938510"/>
            <a:ext cx="37577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Biaya Material Handling:</a:t>
            </a:r>
            <a:endParaRPr lang="en-US" altLang="en-US" sz="24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022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4775"/>
            <a:ext cx="7772400" cy="1066800"/>
          </a:xfrm>
          <a:extLst/>
        </p:spPr>
        <p:txBody>
          <a:bodyPr lIns="91427" tIns="45713" rIns="91427" bIns="45713" rtlCol="0">
            <a:normAutofit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dirty="0"/>
              <a:t>Warehousing and Storage Layouts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750889" y="1843087"/>
            <a:ext cx="7640637" cy="287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079500" indent="-3667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/>
              <a:t>All costs associated with the transaction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/>
              <a:t>Incoming transport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/>
              <a:t>Storage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/>
              <a:t>Finding and moving material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/>
              <a:t>Outgoing transport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/>
              <a:t>Equipment, people, material, supervision, insurance, depreciation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/>
              <a:t>Minimize damage and spoilage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669925" y="1383506"/>
            <a:ext cx="48510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3200" b="1">
                <a:solidFill>
                  <a:srgbClr val="BF0922"/>
                </a:solidFill>
              </a:rPr>
              <a:t>Material Handling Costs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utoUpdateAnimBg="0"/>
      <p:bldP spid="68612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361355"/>
            <a:ext cx="8229600" cy="436960"/>
          </a:xfrm>
          <a:extLst/>
        </p:spPr>
        <p:txBody>
          <a:bodyPr lIns="91427" tIns="45713" rIns="91427" bIns="45713" rtlCol="0">
            <a:normAutofit fontScale="90000"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Pergudangan dan Penyimpanan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01700" y="1034143"/>
            <a:ext cx="7366000" cy="304800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1800">
                <a:latin typeface="Arial" pitchFamily="34" charset="0"/>
                <a:cs typeface="Arial" pitchFamily="34" charset="0"/>
              </a:rPr>
              <a:t>Kepadatan gudang cenderung bervariasi berbanding terbalik dengan jumlah barang yang berbeda yang disimpan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1800">
                <a:latin typeface="Arial" pitchFamily="34" charset="0"/>
                <a:cs typeface="Arial" pitchFamily="34" charset="0"/>
              </a:rPr>
              <a:t>Sistem Penyimpanan dan Pengambilan Otomatis </a:t>
            </a: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altLang="en-US" sz="1800" i="1">
                <a:latin typeface="Arial" pitchFamily="34" charset="0"/>
                <a:cs typeface="Arial" pitchFamily="34" charset="0"/>
              </a:rPr>
              <a:t>Automated Storage and Retrieval Systems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= ASRS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) </a:t>
            </a:r>
            <a:endParaRPr lang="en-US" altLang="en-US" sz="1800" smtClean="0">
              <a:latin typeface="Arial" pitchFamily="34" charset="0"/>
              <a:cs typeface="Arial" pitchFamily="34" charset="0"/>
            </a:endParaRPr>
          </a:p>
          <a:p>
            <a:pPr marL="347663" indent="0">
              <a:buNone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dapat 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meningkatkan </a:t>
            </a:r>
            <a:endParaRPr lang="en-US" altLang="en-US" sz="1800" smtClean="0">
              <a:latin typeface="Arial" pitchFamily="34" charset="0"/>
              <a:cs typeface="Arial" pitchFamily="34" charset="0"/>
            </a:endParaRPr>
          </a:p>
          <a:p>
            <a:pPr marL="347663" indent="0">
              <a:buNone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produktivitas 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gudang </a:t>
            </a:r>
            <a:endParaRPr lang="en-US" altLang="en-US" sz="1800" smtClean="0">
              <a:latin typeface="Arial" pitchFamily="34" charset="0"/>
              <a:cs typeface="Arial" pitchFamily="34" charset="0"/>
            </a:endParaRPr>
          </a:p>
          <a:p>
            <a:pPr marL="347663" indent="0">
              <a:buNone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secara signifikan</a:t>
            </a:r>
          </a:p>
          <a:p>
            <a:pPr marL="347663" indent="0">
              <a:buNone/>
            </a:pPr>
            <a:r>
              <a:rPr lang="en-US" altLang="en-US" sz="1800">
                <a:latin typeface="Arial" pitchFamily="34" charset="0"/>
                <a:cs typeface="Arial" pitchFamily="34" charset="0"/>
              </a:rPr>
              <a:t>k</a:t>
            </a: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ira-kira 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500%</a:t>
            </a:r>
          </a:p>
          <a:p>
            <a:pPr marL="347663" indent="-347663">
              <a:buFont typeface="Courier New" panose="02070309020205020404" pitchFamily="49" charset="0"/>
              <a:buChar char="o"/>
            </a:pPr>
            <a:r>
              <a:rPr lang="en-US" altLang="en-US" sz="1800">
                <a:latin typeface="Arial" pitchFamily="34" charset="0"/>
                <a:cs typeface="Arial" pitchFamily="34" charset="0"/>
              </a:rPr>
              <a:t>Lokasi dermaga </a:t>
            </a:r>
            <a:endParaRPr lang="en-US" altLang="en-US" sz="1800" smtClean="0">
              <a:latin typeface="Arial" pitchFamily="34" charset="0"/>
              <a:cs typeface="Arial" pitchFamily="34" charset="0"/>
            </a:endParaRPr>
          </a:p>
          <a:p>
            <a:pPr marL="347663" indent="0">
              <a:buNone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adalah 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elemen </a:t>
            </a:r>
            <a:endParaRPr lang="en-US" altLang="en-US" sz="1800" smtClean="0">
              <a:latin typeface="Arial" pitchFamily="34" charset="0"/>
              <a:cs typeface="Arial" pitchFamily="34" charset="0"/>
            </a:endParaRPr>
          </a:p>
          <a:p>
            <a:pPr marL="347663" indent="0">
              <a:buNone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desain 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utama</a:t>
            </a:r>
          </a:p>
        </p:txBody>
      </p:sp>
      <p:pic>
        <p:nvPicPr>
          <p:cNvPr id="5" name="Picture 4" descr="parking AS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062" y="2383972"/>
            <a:ext cx="4468438" cy="2245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67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lIns="91427" tIns="45713" rIns="91427" bIns="45713" rtlCol="0">
            <a:normAutofit fontScale="90000"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dirty="0"/>
              <a:t>Warehousing and Storage Layouts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42900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Warehouse density tends to vary inversely with the number of different items stored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Automated Storage and Retrieval Systems (ASRSs) can significantly improve </a:t>
            </a:r>
            <a:br>
              <a:rPr lang="en-US" altLang="en-US" sz="240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warehouse </a:t>
            </a:r>
            <a:br>
              <a:rPr lang="en-US" altLang="en-US" sz="240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productivity by </a:t>
            </a:r>
            <a:br>
              <a:rPr lang="en-US" altLang="en-US" sz="240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an estimated 500%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Dock location is a </a:t>
            </a:r>
            <a:br>
              <a:rPr lang="en-US" altLang="en-US" sz="240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key design element</a:t>
            </a:r>
          </a:p>
          <a:p>
            <a:pPr>
              <a:buFont typeface="Arial Unicode MS" pitchFamily="34" charset="-128"/>
              <a:buChar char="▶"/>
            </a:pPr>
            <a:endParaRPr lang="en-US" altLang="en-US" sz="240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parking AS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538" y="2830117"/>
            <a:ext cx="3738562" cy="187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Cross-Docking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95376"/>
            <a:ext cx="8229600" cy="360402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Barang dipindahkan langsung dari penerimaan ke pengiriman dan tidak ditempatkan di penyimpanan di gudang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Memerlukan penjadwalan</a:t>
            </a:r>
            <a:br>
              <a:rPr lang="en-US" altLang="en-US" sz="2000" smtClean="0">
                <a:latin typeface="Arial" pitchFamily="34" charset="0"/>
                <a:cs typeface="Arial" pitchFamily="34" charset="0"/>
              </a:rPr>
            </a:b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ketat dan </a:t>
            </a:r>
            <a:br>
              <a:rPr lang="en-US" altLang="en-US" sz="2000" smtClean="0">
                <a:latin typeface="Arial" pitchFamily="34" charset="0"/>
                <a:cs typeface="Arial" pitchFamily="34" charset="0"/>
              </a:rPr>
            </a:b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pengiriman akurat,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identifikasi bar code atau RFID</a:t>
            </a:r>
            <a:br>
              <a:rPr lang="en-US" altLang="en-US" sz="2000" smtClean="0">
                <a:latin typeface="Arial" pitchFamily="34" charset="0"/>
                <a:cs typeface="Arial" pitchFamily="34" charset="0"/>
              </a:rPr>
            </a:b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didgunakan untuk </a:t>
            </a:r>
          </a:p>
          <a:p>
            <a:pPr marL="347663" indent="0">
              <a:buNone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notifikasi pengiriman</a:t>
            </a:r>
            <a:br>
              <a:rPr lang="en-US" altLang="en-US" sz="2000" smtClean="0">
                <a:latin typeface="Arial" pitchFamily="34" charset="0"/>
                <a:cs typeface="Arial" pitchFamily="34" charset="0"/>
              </a:rPr>
            </a:b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lanjutan seperti </a:t>
            </a:r>
          </a:p>
          <a:p>
            <a:pPr marL="347663" indent="0">
              <a:buNone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barang yang  </a:t>
            </a:r>
            <a:br>
              <a:rPr lang="en-US" altLang="en-US" sz="2000" smtClean="0">
                <a:latin typeface="Arial" pitchFamily="34" charset="0"/>
                <a:cs typeface="Arial" pitchFamily="34" charset="0"/>
              </a:rPr>
            </a:b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dimuat</a:t>
            </a:r>
          </a:p>
        </p:txBody>
      </p:sp>
      <p:pic>
        <p:nvPicPr>
          <p:cNvPr id="72708" name="Picture 4" descr="Cross doc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64" y="2066926"/>
            <a:ext cx="3248025" cy="273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Stocking Acak</a:t>
            </a:r>
          </a:p>
        </p:txBody>
      </p:sp>
      <p:sp>
        <p:nvSpPr>
          <p:cNvPr id="65538" name="Content Placeholder 1"/>
          <p:cNvSpPr>
            <a:spLocks noGrp="1"/>
          </p:cNvSpPr>
          <p:nvPr>
            <p:ph idx="1"/>
          </p:nvPr>
        </p:nvSpPr>
        <p:spPr>
          <a:xfrm>
            <a:off x="520700" y="895350"/>
            <a:ext cx="8229600" cy="4048125"/>
          </a:xfrm>
        </p:spPr>
        <p:txBody>
          <a:bodyPr/>
          <a:lstStyle/>
          <a:p>
            <a:pPr>
              <a:spcAft>
                <a:spcPct val="400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Biasanya membutuhkan Automatic Identification Systems (AISs) dan Effective Information Systems</a:t>
            </a:r>
          </a:p>
          <a:p>
            <a:pPr>
              <a:spcAft>
                <a:spcPct val="400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Memungkinkan penggunaan ruang lebih efisien</a:t>
            </a:r>
          </a:p>
          <a:p>
            <a:pPr>
              <a:spcAft>
                <a:spcPct val="400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Tugas kunci (utama)</a:t>
            </a:r>
          </a:p>
          <a:p>
            <a:pPr marL="1227138" lvl="1" indent="-514350">
              <a:spcAft>
                <a:spcPct val="40000"/>
              </a:spcAft>
              <a:buFont typeface="Arial" pitchFamily="34" charset="0"/>
              <a:buAutoNum type="arabicPeriod"/>
            </a:pPr>
            <a:r>
              <a:rPr lang="en-US" altLang="en-US" sz="1600" smtClean="0">
                <a:latin typeface="Arial" pitchFamily="34" charset="0"/>
                <a:cs typeface="Arial" pitchFamily="34" charset="0"/>
              </a:rPr>
              <a:t>Maintain list of open locations</a:t>
            </a:r>
          </a:p>
          <a:p>
            <a:pPr marL="1227138" lvl="1" indent="-514350">
              <a:spcAft>
                <a:spcPct val="40000"/>
              </a:spcAft>
              <a:buFont typeface="Arial" pitchFamily="34" charset="0"/>
              <a:buAutoNum type="arabicPeriod"/>
            </a:pPr>
            <a:r>
              <a:rPr lang="en-US" altLang="en-US" sz="1600" smtClean="0">
                <a:latin typeface="Arial" pitchFamily="34" charset="0"/>
                <a:cs typeface="Arial" pitchFamily="34" charset="0"/>
              </a:rPr>
              <a:t>Maintain accurate records</a:t>
            </a:r>
          </a:p>
          <a:p>
            <a:pPr marL="1227138" lvl="1" indent="-514350">
              <a:spcAft>
                <a:spcPct val="40000"/>
              </a:spcAft>
              <a:buFont typeface="Arial" pitchFamily="34" charset="0"/>
              <a:buAutoNum type="arabicPeriod"/>
            </a:pPr>
            <a:r>
              <a:rPr lang="en-US" altLang="en-US" sz="1600" smtClean="0">
                <a:latin typeface="Arial" pitchFamily="34" charset="0"/>
                <a:cs typeface="Arial" pitchFamily="34" charset="0"/>
              </a:rPr>
              <a:t>Sequence items to minimize travel, pick time</a:t>
            </a:r>
          </a:p>
          <a:p>
            <a:pPr marL="1227138" lvl="1" indent="-514350">
              <a:spcAft>
                <a:spcPct val="40000"/>
              </a:spcAft>
              <a:buFont typeface="Arial" pitchFamily="34" charset="0"/>
              <a:buAutoNum type="arabicPeriod"/>
            </a:pPr>
            <a:r>
              <a:rPr lang="en-US" altLang="en-US" sz="1600" smtClean="0">
                <a:latin typeface="Arial" pitchFamily="34" charset="0"/>
                <a:cs typeface="Arial" pitchFamily="34" charset="0"/>
              </a:rPr>
              <a:t>Combine picking orders</a:t>
            </a:r>
          </a:p>
          <a:p>
            <a:pPr marL="1227138" lvl="1" indent="-514350">
              <a:spcAft>
                <a:spcPct val="40000"/>
              </a:spcAft>
              <a:buFont typeface="Arial" pitchFamily="34" charset="0"/>
              <a:buAutoNum type="arabicPeriod"/>
            </a:pPr>
            <a:r>
              <a:rPr lang="en-US" altLang="en-US" sz="1600" smtClean="0">
                <a:latin typeface="Arial" pitchFamily="34" charset="0"/>
                <a:cs typeface="Arial" pitchFamily="34" charset="0"/>
              </a:rPr>
              <a:t>Assign classes of items to particular areas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1355"/>
            <a:ext cx="8229600" cy="436960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Customizing</a:t>
            </a:r>
          </a:p>
        </p:txBody>
      </p:sp>
      <p:sp>
        <p:nvSpPr>
          <p:cNvPr id="67586" name="Content Placeholder 1"/>
          <p:cNvSpPr>
            <a:spLocks noGrp="1"/>
          </p:cNvSpPr>
          <p:nvPr>
            <p:ph idx="1"/>
          </p:nvPr>
        </p:nvSpPr>
        <p:spPr>
          <a:xfrm>
            <a:off x="774700" y="1133476"/>
            <a:ext cx="7594600" cy="3394472"/>
          </a:xfrm>
        </p:spPr>
        <p:txBody>
          <a:bodyPr/>
          <a:lstStyle/>
          <a:p>
            <a:pPr lvl="1">
              <a:buFont typeface="Courier New" panose="02070309020205020404" pitchFamily="49" charset="0"/>
              <a:buChar char="o"/>
            </a:pP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Aktivitas bernilai tambah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yang dilakukan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 gudang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Memungkinkan strategi biaya rendah dan respons cepat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Perakitan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komponen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Memuat perangkat lunak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Perbaikan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Pelabelan dan kemasan yang disesuaikan</a:t>
            </a:r>
            <a:endParaRPr lang="en-US" altLang="en-US" sz="20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Font typeface="Arial Unicode MS" pitchFamily="34" charset="-128"/>
              <a:buChar char="▶"/>
            </a:pPr>
            <a:endParaRPr lang="en-US" altLang="en-US" sz="24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Fixed-Position Layout</a:t>
            </a:r>
          </a:p>
        </p:txBody>
      </p:sp>
      <p:sp>
        <p:nvSpPr>
          <p:cNvPr id="69634" name="Content Placeholder 1"/>
          <p:cNvSpPr>
            <a:spLocks noGrp="1"/>
          </p:cNvSpPr>
          <p:nvPr>
            <p:ph idx="1"/>
          </p:nvPr>
        </p:nvSpPr>
        <p:spPr>
          <a:xfrm>
            <a:off x="762000" y="1272778"/>
            <a:ext cx="7632700" cy="3604022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Produk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tetap di satu tempat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Pekerja dan peralatan datang ke situs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Faktor-faktor yang rumit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Ruang terbatas di situs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Bahan yang berbeda-beda dibutuhkan pada tahapan proyek yang berbeda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Volume material yang dibutuhkan bersifat dinamis</a:t>
            </a:r>
            <a:endParaRPr lang="en-US" altLang="en-US" sz="200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2948" name="Picture 4" descr="operating ro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1077"/>
            <a:ext cx="3060700" cy="177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Alternative Strategy</a:t>
            </a:r>
          </a:p>
        </p:txBody>
      </p:sp>
      <p:sp>
        <p:nvSpPr>
          <p:cNvPr id="71682" name="Content Placeholder 1"/>
          <p:cNvSpPr>
            <a:spLocks noGrp="1"/>
          </p:cNvSpPr>
          <p:nvPr>
            <p:ph idx="1"/>
          </p:nvPr>
        </p:nvSpPr>
        <p:spPr>
          <a:xfrm>
            <a:off x="685800" y="1152525"/>
            <a:ext cx="8229600" cy="37719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Sebagian 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besar proyek mungkin diselesaikan di luar lokasi di fasilitas yang berorientasi pada produk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1800">
                <a:latin typeface="Arial" pitchFamily="34" charset="0"/>
                <a:cs typeface="Arial" pitchFamily="34" charset="0"/>
              </a:rPr>
              <a:t>Ini dapat "meningkatkan" </a:t>
            </a:r>
            <a:endParaRPr lang="en-US" altLang="en-US" sz="1800" smtClean="0">
              <a:latin typeface="Arial" pitchFamily="34" charset="0"/>
              <a:cs typeface="Arial" pitchFamily="34" charset="0"/>
            </a:endParaRPr>
          </a:p>
          <a:p>
            <a:pPr marL="349250" lvl="1" indent="0">
              <a:buNone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efisiensi 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secara signifikan, </a:t>
            </a:r>
            <a:endParaRPr lang="en-US" altLang="en-US" sz="1800" smtClean="0">
              <a:latin typeface="Arial" pitchFamily="34" charset="0"/>
              <a:cs typeface="Arial" pitchFamily="34" charset="0"/>
            </a:endParaRPr>
          </a:p>
          <a:p>
            <a:pPr marL="349250" lvl="1" indent="0">
              <a:buNone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tetapi 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"hanya mungkin" </a:t>
            </a:r>
            <a:endParaRPr lang="en-US" altLang="en-US" sz="1800" smtClean="0">
              <a:latin typeface="Arial" pitchFamily="34" charset="0"/>
              <a:cs typeface="Arial" pitchFamily="34" charset="0"/>
            </a:endParaRPr>
          </a:p>
          <a:p>
            <a:pPr marL="349250" lvl="1" indent="0">
              <a:buNone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ketika 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beberapa "unit </a:t>
            </a:r>
            <a:endParaRPr lang="en-US" altLang="en-US" sz="1800" smtClean="0">
              <a:latin typeface="Arial" pitchFamily="34" charset="0"/>
              <a:cs typeface="Arial" pitchFamily="34" charset="0"/>
            </a:endParaRPr>
          </a:p>
          <a:p>
            <a:pPr marL="349250" lvl="1" indent="0">
              <a:buNone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yang </a:t>
            </a:r>
            <a:r>
              <a:rPr lang="en-US" altLang="en-US" sz="1800">
                <a:latin typeface="Arial" pitchFamily="34" charset="0"/>
                <a:cs typeface="Arial" pitchFamily="34" charset="0"/>
              </a:rPr>
              <a:t>serupa perlu dibuat</a:t>
            </a:r>
            <a:endParaRPr lang="en-US" altLang="en-US" sz="180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1"/>
          <a:stretch>
            <a:fillRect/>
          </a:stretch>
        </p:blipFill>
        <p:spPr bwMode="auto">
          <a:xfrm>
            <a:off x="4295022" y="1743325"/>
            <a:ext cx="4582695" cy="221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Content Placeholder 1"/>
          <p:cNvSpPr>
            <a:spLocks noGrp="1"/>
          </p:cNvSpPr>
          <p:nvPr>
            <p:ph idx="1"/>
          </p:nvPr>
        </p:nvSpPr>
        <p:spPr>
          <a:xfrm>
            <a:off x="812800" y="1200151"/>
            <a:ext cx="7531100" cy="3394472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Mesin dan peralatan sejenis dikelompokkan bersama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Fleksibel dan mampu menangani berbagai macam produk atau layanan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Penjadwalan bisa sulit dan pengaturan, penanganan material, dan biaya tenaga kerja bisa tinggi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title"/>
          </p:nvPr>
        </p:nvSpPr>
        <p:spPr>
          <a:xfrm>
            <a:off x="685800" y="307181"/>
            <a:ext cx="7772400" cy="666750"/>
          </a:xfrm>
        </p:spPr>
        <p:txBody>
          <a:bodyPr/>
          <a:lstStyle/>
          <a:p>
            <a:r>
              <a:rPr lang="en-US" altLang="en-US">
                <a:latin typeface="Arial" pitchFamily="34" charset="0"/>
                <a:cs typeface="Arial" pitchFamily="34" charset="0"/>
              </a:rPr>
              <a:t>Layout Berorientasi Proses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2"/>
          <p:cNvGrpSpPr>
            <a:grpSpLocks/>
          </p:cNvGrpSpPr>
          <p:nvPr/>
        </p:nvGrpSpPr>
        <p:grpSpPr bwMode="auto">
          <a:xfrm>
            <a:off x="838199" y="1171575"/>
            <a:ext cx="7812505" cy="3207544"/>
            <a:chOff x="528" y="1168"/>
            <a:chExt cx="4672" cy="2594"/>
          </a:xfrm>
        </p:grpSpPr>
        <p:sp>
          <p:nvSpPr>
            <p:cNvPr id="89091" name="Rectangle 3"/>
            <p:cNvSpPr>
              <a:spLocks noChangeArrowheads="1"/>
            </p:cNvSpPr>
            <p:nvPr/>
          </p:nvSpPr>
          <p:spPr bwMode="auto">
            <a:xfrm>
              <a:off x="536" y="1176"/>
              <a:ext cx="4664" cy="2520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75801" name="Rectangle 4"/>
            <p:cNvSpPr>
              <a:spLocks noChangeArrowheads="1"/>
            </p:cNvSpPr>
            <p:nvPr/>
          </p:nvSpPr>
          <p:spPr bwMode="auto">
            <a:xfrm>
              <a:off x="670" y="1180"/>
              <a:ext cx="598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Operasi</a:t>
              </a:r>
              <a:endParaRPr lang="en-US" altLang="en-US" sz="1600" b="1"/>
            </a:p>
          </p:txBody>
        </p:sp>
        <p:sp>
          <p:nvSpPr>
            <p:cNvPr id="75802" name="Rectangle 5"/>
            <p:cNvSpPr>
              <a:spLocks noChangeArrowheads="1"/>
            </p:cNvSpPr>
            <p:nvPr/>
          </p:nvSpPr>
          <p:spPr bwMode="auto">
            <a:xfrm>
              <a:off x="662" y="3478"/>
              <a:ext cx="705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Radiologi</a:t>
              </a:r>
              <a:endParaRPr lang="en-US" altLang="en-US" sz="1600" b="1"/>
            </a:p>
          </p:txBody>
        </p:sp>
        <p:sp>
          <p:nvSpPr>
            <p:cNvPr id="75803" name="Rectangle 6"/>
            <p:cNvSpPr>
              <a:spLocks noChangeArrowheads="1"/>
            </p:cNvSpPr>
            <p:nvPr/>
          </p:nvSpPr>
          <p:spPr bwMode="auto">
            <a:xfrm>
              <a:off x="1792" y="1182"/>
              <a:ext cx="1166" cy="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 b="1" smtClean="0"/>
                <a:t>Ruang Triase IGD</a:t>
              </a:r>
              <a:endParaRPr lang="en-US" altLang="en-US" sz="1600" b="1"/>
            </a:p>
          </p:txBody>
        </p:sp>
        <p:sp>
          <p:nvSpPr>
            <p:cNvPr id="75804" name="Rectangle 7"/>
            <p:cNvSpPr>
              <a:spLocks noChangeArrowheads="1"/>
            </p:cNvSpPr>
            <p:nvPr/>
          </p:nvSpPr>
          <p:spPr bwMode="auto">
            <a:xfrm>
              <a:off x="2042" y="3242"/>
              <a:ext cx="850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Tempat tidur</a:t>
              </a:r>
            </a:p>
            <a:p>
              <a:r>
                <a:rPr lang="en-US" altLang="en-US" sz="1600" b="1" smtClean="0"/>
                <a:t>IGD</a:t>
              </a:r>
              <a:endParaRPr lang="en-US" altLang="en-US" sz="1600" b="1"/>
            </a:p>
          </p:txBody>
        </p:sp>
        <p:sp>
          <p:nvSpPr>
            <p:cNvPr id="75805" name="Rectangle 8"/>
            <p:cNvSpPr>
              <a:spLocks noChangeArrowheads="1"/>
            </p:cNvSpPr>
            <p:nvPr/>
          </p:nvSpPr>
          <p:spPr bwMode="auto">
            <a:xfrm>
              <a:off x="3118" y="3478"/>
              <a:ext cx="612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Farmasi</a:t>
              </a:r>
              <a:endParaRPr lang="en-US" altLang="en-US" sz="1600" b="1"/>
            </a:p>
          </p:txBody>
        </p:sp>
        <p:sp>
          <p:nvSpPr>
            <p:cNvPr id="75806" name="Rectangle 9"/>
            <p:cNvSpPr>
              <a:spLocks noChangeArrowheads="1"/>
            </p:cNvSpPr>
            <p:nvPr/>
          </p:nvSpPr>
          <p:spPr bwMode="auto">
            <a:xfrm>
              <a:off x="3110" y="1182"/>
              <a:ext cx="773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Admisi IGD</a:t>
              </a:r>
              <a:endParaRPr lang="en-US" altLang="en-US" sz="1600" b="1"/>
            </a:p>
          </p:txBody>
        </p:sp>
        <p:sp>
          <p:nvSpPr>
            <p:cNvPr id="75807" name="Rectangle 10"/>
            <p:cNvSpPr>
              <a:spLocks noChangeArrowheads="1"/>
            </p:cNvSpPr>
            <p:nvPr/>
          </p:nvSpPr>
          <p:spPr bwMode="auto">
            <a:xfrm>
              <a:off x="4206" y="3478"/>
              <a:ext cx="929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Billing/keluar</a:t>
              </a:r>
              <a:endParaRPr lang="en-US" altLang="en-US" sz="1600" b="1"/>
            </a:p>
          </p:txBody>
        </p:sp>
        <p:sp>
          <p:nvSpPr>
            <p:cNvPr id="75808" name="Rectangle 11"/>
            <p:cNvSpPr>
              <a:spLocks noChangeArrowheads="1"/>
            </p:cNvSpPr>
            <p:nvPr/>
          </p:nvSpPr>
          <p:spPr bwMode="auto">
            <a:xfrm>
              <a:off x="3046" y="2406"/>
              <a:ext cx="590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Laborat</a:t>
              </a:r>
              <a:endParaRPr lang="en-US" altLang="en-US" sz="1600" b="1"/>
            </a:p>
          </p:txBody>
        </p:sp>
        <p:sp>
          <p:nvSpPr>
            <p:cNvPr id="75809" name="Line 12"/>
            <p:cNvSpPr>
              <a:spLocks noChangeShapeType="1"/>
            </p:cNvSpPr>
            <p:nvPr/>
          </p:nvSpPr>
          <p:spPr bwMode="auto">
            <a:xfrm>
              <a:off x="528" y="2744"/>
              <a:ext cx="46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0" name="Line 13"/>
            <p:cNvSpPr>
              <a:spLocks noChangeShapeType="1"/>
            </p:cNvSpPr>
            <p:nvPr/>
          </p:nvSpPr>
          <p:spPr bwMode="auto">
            <a:xfrm>
              <a:off x="1808" y="2288"/>
              <a:ext cx="3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1" name="Line 14"/>
            <p:cNvSpPr>
              <a:spLocks noChangeShapeType="1"/>
            </p:cNvSpPr>
            <p:nvPr/>
          </p:nvSpPr>
          <p:spPr bwMode="auto">
            <a:xfrm>
              <a:off x="1808" y="1168"/>
              <a:ext cx="0" cy="25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2" name="Line 15"/>
            <p:cNvSpPr>
              <a:spLocks noChangeShapeType="1"/>
            </p:cNvSpPr>
            <p:nvPr/>
          </p:nvSpPr>
          <p:spPr bwMode="auto">
            <a:xfrm>
              <a:off x="2928" y="1176"/>
              <a:ext cx="0" cy="1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3" name="Line 16"/>
            <p:cNvSpPr>
              <a:spLocks noChangeShapeType="1"/>
            </p:cNvSpPr>
            <p:nvPr/>
          </p:nvSpPr>
          <p:spPr bwMode="auto">
            <a:xfrm>
              <a:off x="4056" y="2752"/>
              <a:ext cx="0" cy="9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4" name="Line 17"/>
            <p:cNvSpPr>
              <a:spLocks noChangeShapeType="1"/>
            </p:cNvSpPr>
            <p:nvPr/>
          </p:nvSpPr>
          <p:spPr bwMode="auto">
            <a:xfrm>
              <a:off x="2928" y="2752"/>
              <a:ext cx="0" cy="10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78" name="Rectangle 18"/>
          <p:cNvSpPr>
            <a:spLocks noGrp="1" noChangeArrowheads="1"/>
          </p:cNvSpPr>
          <p:nvPr>
            <p:ph type="title"/>
          </p:nvPr>
        </p:nvSpPr>
        <p:spPr>
          <a:xfrm>
            <a:off x="685800" y="307181"/>
            <a:ext cx="7772400" cy="666750"/>
          </a:xfrm>
        </p:spPr>
        <p:txBody>
          <a:bodyPr/>
          <a:lstStyle/>
          <a:p>
            <a:r>
              <a:rPr lang="en-US" altLang="en-US">
                <a:latin typeface="Arial" pitchFamily="34" charset="0"/>
                <a:cs typeface="Arial" pitchFamily="34" charset="0"/>
              </a:rPr>
              <a:t>Layout Berorientasi Proses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9107" name="Group 19"/>
          <p:cNvGrpSpPr>
            <a:grpSpLocks/>
          </p:cNvGrpSpPr>
          <p:nvPr/>
        </p:nvGrpSpPr>
        <p:grpSpPr bwMode="auto">
          <a:xfrm>
            <a:off x="3835403" y="1464467"/>
            <a:ext cx="4714879" cy="338138"/>
            <a:chOff x="2416" y="1326"/>
            <a:chExt cx="2970" cy="284"/>
          </a:xfrm>
        </p:grpSpPr>
        <p:sp>
          <p:nvSpPr>
            <p:cNvPr id="75798" name="Rectangle 20"/>
            <p:cNvSpPr>
              <a:spLocks noChangeArrowheads="1"/>
            </p:cNvSpPr>
            <p:nvPr/>
          </p:nvSpPr>
          <p:spPr bwMode="auto">
            <a:xfrm>
              <a:off x="3518" y="1326"/>
              <a:ext cx="1868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</a:rPr>
                <a:t>Patient A </a:t>
              </a:r>
              <a:r>
                <a:rPr lang="en-US" altLang="en-US" sz="1600" b="1" smtClean="0">
                  <a:solidFill>
                    <a:schemeClr val="tx2"/>
                  </a:solidFill>
                </a:rPr>
                <a:t>– patah tulang kaki</a:t>
              </a:r>
              <a:endParaRPr lang="en-US" altLang="en-US" sz="1600" b="1">
                <a:solidFill>
                  <a:schemeClr val="tx2"/>
                </a:solidFill>
              </a:endParaRPr>
            </a:p>
          </p:txBody>
        </p:sp>
        <p:sp>
          <p:nvSpPr>
            <p:cNvPr id="75799" name="Line 21"/>
            <p:cNvSpPr>
              <a:spLocks noChangeShapeType="1"/>
            </p:cNvSpPr>
            <p:nvPr/>
          </p:nvSpPr>
          <p:spPr bwMode="auto">
            <a:xfrm flipH="1">
              <a:off x="2416" y="1440"/>
              <a:ext cx="1064" cy="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 type="oval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9110" name="Line 22"/>
          <p:cNvSpPr>
            <a:spLocks noChangeShapeType="1"/>
          </p:cNvSpPr>
          <p:nvPr/>
        </p:nvSpPr>
        <p:spPr bwMode="auto">
          <a:xfrm>
            <a:off x="2349500" y="1466850"/>
            <a:ext cx="1358900" cy="211455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1" name="Line 23"/>
          <p:cNvSpPr>
            <a:spLocks noChangeShapeType="1"/>
          </p:cNvSpPr>
          <p:nvPr/>
        </p:nvSpPr>
        <p:spPr bwMode="auto">
          <a:xfrm flipH="1" flipV="1">
            <a:off x="2349500" y="1552575"/>
            <a:ext cx="0" cy="2066925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2" name="Line 24"/>
          <p:cNvSpPr>
            <a:spLocks noChangeShapeType="1"/>
          </p:cNvSpPr>
          <p:nvPr/>
        </p:nvSpPr>
        <p:spPr bwMode="auto">
          <a:xfrm flipH="1">
            <a:off x="2400300" y="1600200"/>
            <a:ext cx="1435100" cy="1990725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3" name="Line 25"/>
          <p:cNvSpPr>
            <a:spLocks noChangeShapeType="1"/>
          </p:cNvSpPr>
          <p:nvPr/>
        </p:nvSpPr>
        <p:spPr bwMode="auto">
          <a:xfrm flipV="1">
            <a:off x="3759200" y="3629025"/>
            <a:ext cx="1663700" cy="1905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4" name="Line 26"/>
          <p:cNvSpPr>
            <a:spLocks noChangeShapeType="1"/>
          </p:cNvSpPr>
          <p:nvPr/>
        </p:nvSpPr>
        <p:spPr bwMode="auto">
          <a:xfrm>
            <a:off x="2527300" y="2171700"/>
            <a:ext cx="2908300" cy="10287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9115" name="Group 27"/>
          <p:cNvGrpSpPr>
            <a:grpSpLocks/>
          </p:cNvGrpSpPr>
          <p:nvPr/>
        </p:nvGrpSpPr>
        <p:grpSpPr bwMode="auto">
          <a:xfrm>
            <a:off x="3778250" y="1833565"/>
            <a:ext cx="4603750" cy="720328"/>
            <a:chOff x="2380" y="1724"/>
            <a:chExt cx="2900" cy="605"/>
          </a:xfrm>
        </p:grpSpPr>
        <p:sp>
          <p:nvSpPr>
            <p:cNvPr id="75796" name="Rectangle 28"/>
            <p:cNvSpPr>
              <a:spLocks noChangeArrowheads="1"/>
            </p:cNvSpPr>
            <p:nvPr/>
          </p:nvSpPr>
          <p:spPr bwMode="auto">
            <a:xfrm>
              <a:off x="3511" y="1724"/>
              <a:ext cx="1769" cy="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054100" indent="-10541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600" b="1" smtClean="0">
                  <a:solidFill>
                    <a:schemeClr val="accent1"/>
                  </a:solidFill>
                </a:rPr>
                <a:t>Pasien </a:t>
              </a:r>
              <a:r>
                <a:rPr lang="en-US" altLang="en-US" sz="1600" b="1">
                  <a:solidFill>
                    <a:schemeClr val="accent1"/>
                  </a:solidFill>
                </a:rPr>
                <a:t>B -	</a:t>
              </a:r>
              <a:r>
                <a:rPr lang="en-US" altLang="en-US" sz="1600" b="1" smtClean="0">
                  <a:solidFill>
                    <a:schemeClr val="accent1"/>
                  </a:solidFill>
                </a:rPr>
                <a:t>alat </a:t>
              </a:r>
              <a:r>
                <a:rPr lang="en-US" altLang="en-US" sz="1600" b="1">
                  <a:solidFill>
                    <a:schemeClr val="accent1"/>
                  </a:solidFill>
                </a:rPr>
                <a:t>pacu </a:t>
              </a:r>
              <a:r>
                <a:rPr lang="en-US" altLang="en-US" sz="1600" b="1" smtClean="0">
                  <a:solidFill>
                    <a:schemeClr val="accent1"/>
                  </a:solidFill>
                </a:rPr>
                <a:t>jantung tdk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600" b="1">
                  <a:solidFill>
                    <a:schemeClr val="accent1"/>
                  </a:solidFill>
                </a:rPr>
                <a:t>	</a:t>
              </a:r>
              <a:r>
                <a:rPr lang="en-US" altLang="en-US" sz="1600" b="1" smtClean="0">
                  <a:solidFill>
                    <a:schemeClr val="accent1"/>
                  </a:solidFill>
                </a:rPr>
                <a:t>menentu</a:t>
              </a:r>
              <a:endParaRPr lang="en-US" altLang="en-US" sz="1600" b="1">
                <a:solidFill>
                  <a:schemeClr val="accent1"/>
                </a:solidFill>
              </a:endParaRPr>
            </a:p>
          </p:txBody>
        </p:sp>
        <p:sp>
          <p:nvSpPr>
            <p:cNvPr id="75797" name="Line 29"/>
            <p:cNvSpPr>
              <a:spLocks noChangeShapeType="1"/>
            </p:cNvSpPr>
            <p:nvPr/>
          </p:nvSpPr>
          <p:spPr bwMode="auto">
            <a:xfrm flipH="1">
              <a:off x="2380" y="2000"/>
              <a:ext cx="1064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 type="oval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9118" name="Line 30"/>
          <p:cNvSpPr>
            <a:spLocks noChangeShapeType="1"/>
          </p:cNvSpPr>
          <p:nvPr/>
        </p:nvSpPr>
        <p:spPr bwMode="auto">
          <a:xfrm flipH="1">
            <a:off x="2603500" y="2162175"/>
            <a:ext cx="1143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9" name="Line 31"/>
          <p:cNvSpPr>
            <a:spLocks noChangeShapeType="1"/>
          </p:cNvSpPr>
          <p:nvPr/>
        </p:nvSpPr>
        <p:spPr bwMode="auto">
          <a:xfrm flipH="1" flipV="1">
            <a:off x="3841750" y="2857500"/>
            <a:ext cx="1676400" cy="409575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0" name="Line 32"/>
          <p:cNvSpPr>
            <a:spLocks noChangeShapeType="1"/>
          </p:cNvSpPr>
          <p:nvPr/>
        </p:nvSpPr>
        <p:spPr bwMode="auto">
          <a:xfrm>
            <a:off x="3771900" y="2828925"/>
            <a:ext cx="0" cy="4953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1" name="Rectangle 33"/>
          <p:cNvSpPr>
            <a:spLocks noChangeArrowheads="1"/>
          </p:cNvSpPr>
          <p:nvPr/>
        </p:nvSpPr>
        <p:spPr bwMode="auto">
          <a:xfrm>
            <a:off x="7083425" y="4379119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9.3</a:t>
            </a:r>
          </a:p>
        </p:txBody>
      </p:sp>
      <p:grpSp>
        <p:nvGrpSpPr>
          <p:cNvPr id="89122" name="Group 34"/>
          <p:cNvGrpSpPr>
            <a:grpSpLocks/>
          </p:cNvGrpSpPr>
          <p:nvPr/>
        </p:nvGrpSpPr>
        <p:grpSpPr bwMode="auto">
          <a:xfrm>
            <a:off x="5518150" y="3562350"/>
            <a:ext cx="1885950" cy="133350"/>
            <a:chOff x="3476" y="3176"/>
            <a:chExt cx="1188" cy="112"/>
          </a:xfrm>
        </p:grpSpPr>
        <p:sp>
          <p:nvSpPr>
            <p:cNvPr id="75794" name="Line 35"/>
            <p:cNvSpPr>
              <a:spLocks noChangeShapeType="1"/>
            </p:cNvSpPr>
            <p:nvPr/>
          </p:nvSpPr>
          <p:spPr bwMode="auto">
            <a:xfrm>
              <a:off x="3476" y="3232"/>
              <a:ext cx="1120" cy="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 type="oval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5" name="Oval 36"/>
            <p:cNvSpPr>
              <a:spLocks noChangeArrowheads="1"/>
            </p:cNvSpPr>
            <p:nvPr/>
          </p:nvSpPr>
          <p:spPr bwMode="auto">
            <a:xfrm>
              <a:off x="4552" y="3176"/>
              <a:ext cx="112" cy="112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89125" name="Group 37"/>
          <p:cNvGrpSpPr>
            <a:grpSpLocks/>
          </p:cNvGrpSpPr>
          <p:nvPr/>
        </p:nvGrpSpPr>
        <p:grpSpPr bwMode="auto">
          <a:xfrm>
            <a:off x="3759200" y="3333750"/>
            <a:ext cx="3695700" cy="133350"/>
            <a:chOff x="2368" y="2984"/>
            <a:chExt cx="2328" cy="112"/>
          </a:xfrm>
        </p:grpSpPr>
        <p:sp>
          <p:nvSpPr>
            <p:cNvPr id="75792" name="Line 38"/>
            <p:cNvSpPr>
              <a:spLocks noChangeShapeType="1"/>
            </p:cNvSpPr>
            <p:nvPr/>
          </p:nvSpPr>
          <p:spPr bwMode="auto">
            <a:xfrm>
              <a:off x="2368" y="3040"/>
              <a:ext cx="2240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 type="oval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3" name="Oval 39"/>
            <p:cNvSpPr>
              <a:spLocks noChangeArrowheads="1"/>
            </p:cNvSpPr>
            <p:nvPr/>
          </p:nvSpPr>
          <p:spPr bwMode="auto">
            <a:xfrm>
              <a:off x="4584" y="2984"/>
              <a:ext cx="112" cy="11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89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8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89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8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8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89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89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9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89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89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89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89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10" grpId="0" animBg="1"/>
      <p:bldP spid="89111" grpId="0" animBg="1"/>
      <p:bldP spid="89112" grpId="0" animBg="1"/>
      <p:bldP spid="89113" grpId="0" animBg="1"/>
      <p:bldP spid="89114" grpId="0" animBg="1"/>
      <p:bldP spid="89118" grpId="0" animBg="1"/>
      <p:bldP spid="89119" grpId="0" animBg="1"/>
      <p:bldP spid="89120" grpId="0" animBg="1"/>
      <p:bldP spid="89121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Content Placeholder 1"/>
          <p:cNvSpPr>
            <a:spLocks noGrp="1"/>
          </p:cNvSpPr>
          <p:nvPr>
            <p:ph idx="1"/>
          </p:nvPr>
        </p:nvSpPr>
        <p:spPr>
          <a:xfrm>
            <a:off x="711200" y="1200151"/>
            <a:ext cx="7721600" cy="3394472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Atur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pusat kerja sehingga dapat meminimalkan biaya penanganan material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Elemen biaya dasar adalah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Banyaknya beban </a:t>
            </a:r>
            <a:r>
              <a:rPr lang="en-US" altLang="en-US" sz="2000">
                <a:latin typeface="Arial" pitchFamily="34" charset="0"/>
                <a:cs typeface="Arial" pitchFamily="34" charset="0"/>
              </a:rPr>
              <a:t>(atau orang) yang bergerak antar pusat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Beban jarak (atau orang) berpindah antar pusat</a:t>
            </a:r>
            <a:endParaRPr lang="en-US" altLang="en-US" sz="20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8"/>
          <p:cNvSpPr txBox="1">
            <a:spLocks noChangeArrowheads="1"/>
          </p:cNvSpPr>
          <p:nvPr/>
        </p:nvSpPr>
        <p:spPr bwMode="auto">
          <a:xfrm>
            <a:off x="685800" y="307181"/>
            <a:ext cx="77724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defTabSz="914400"/>
            <a:r>
              <a:rPr lang="en-US" altLang="en-US" kern="0" smtClean="0">
                <a:latin typeface="Arial" pitchFamily="34" charset="0"/>
                <a:cs typeface="Arial" pitchFamily="34" charset="0"/>
              </a:rPr>
              <a:t>Layout Berorientasi Proses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1025525" y="2476500"/>
            <a:ext cx="7092950" cy="183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197100" indent="-2197100"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 smtClean="0"/>
              <a:t>Di mana</a:t>
            </a:r>
            <a:r>
              <a:rPr lang="en-US" altLang="en-US"/>
              <a:t>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/>
              <a:t>	=	</a:t>
            </a:r>
            <a:r>
              <a:rPr lang="en-US" altLang="en-US" smtClean="0"/>
              <a:t>banyaknya pusat kerja atau departemen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/>
              <a:t>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/>
              <a:t>	=	</a:t>
            </a:r>
            <a:r>
              <a:rPr lang="en-US" altLang="en-US" smtClean="0"/>
              <a:t>departemen individual</a:t>
            </a:r>
            <a:endParaRPr lang="en-US" altLang="en-US"/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/>
              <a:t>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i="1" baseline="-2500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 altLang="en-US"/>
              <a:t>	=	</a:t>
            </a:r>
            <a:r>
              <a:rPr lang="en-US" altLang="en-US" smtClean="0"/>
              <a:t>banyaknya beban pindah dari</a:t>
            </a:r>
            <a:r>
              <a:rPr lang="en-US" altLang="en-US"/>
              <a:t/>
            </a:r>
            <a:br>
              <a:rPr lang="en-US" altLang="en-US"/>
            </a:br>
            <a:r>
              <a:rPr lang="en-US" altLang="en-US" smtClean="0"/>
              <a:t>departemen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/>
              <a:t> </a:t>
            </a:r>
            <a:r>
              <a:rPr lang="en-US" altLang="en-US" smtClean="0"/>
              <a:t>ke departemen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j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/>
              <a:t>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i="1" baseline="-2500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 altLang="en-US"/>
              <a:t>	=	</a:t>
            </a:r>
            <a:r>
              <a:rPr lang="en-US" altLang="en-US" smtClean="0"/>
              <a:t>biaya memindah beban antara</a:t>
            </a:r>
            <a:r>
              <a:rPr lang="en-US" altLang="en-US"/>
              <a:t/>
            </a:r>
            <a:br>
              <a:rPr lang="en-US" altLang="en-US"/>
            </a:br>
            <a:r>
              <a:rPr lang="en-US" altLang="en-US" smtClean="0"/>
              <a:t>departemen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mtClean="0"/>
              <a:t>dan departemen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/>
              <a:t>	</a:t>
            </a:r>
          </a:p>
        </p:txBody>
      </p:sp>
      <p:graphicFrame>
        <p:nvGraphicFramePr>
          <p:cNvPr id="3" name="Object 50"/>
          <p:cNvGraphicFramePr>
            <a:graphicFrameLocks noChangeAspect="1"/>
          </p:cNvGraphicFramePr>
          <p:nvPr/>
        </p:nvGraphicFramePr>
        <p:xfrm>
          <a:off x="2527300" y="1323975"/>
          <a:ext cx="40894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" name="Equation" r:id="rId4" imgW="4077360" imgH="1042200" progId="Equation.3">
                  <p:embed/>
                </p:oleObj>
              </mc:Choice>
              <mc:Fallback>
                <p:oleObj name="Equation" r:id="rId4" imgW="4077360" imgH="1042200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1323975"/>
                        <a:ext cx="408940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8"/>
          <p:cNvSpPr txBox="1">
            <a:spLocks noChangeArrowheads="1"/>
          </p:cNvSpPr>
          <p:nvPr/>
        </p:nvSpPr>
        <p:spPr bwMode="auto">
          <a:xfrm>
            <a:off x="838200" y="459581"/>
            <a:ext cx="77724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defTabSz="914400"/>
            <a:r>
              <a:rPr lang="en-US" altLang="en-US" kern="0" smtClean="0">
                <a:latin typeface="Arial" pitchFamily="34" charset="0"/>
                <a:cs typeface="Arial" pitchFamily="34" charset="0"/>
              </a:rPr>
              <a:t>Layout Berorientasi Proses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5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Contoh Layout Proses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1001714" y="2502497"/>
            <a:ext cx="6434137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 smtClean="0"/>
              <a:t>Buatlah “matrik dari-ke”</a:t>
            </a:r>
            <a:endParaRPr lang="en-US" altLang="en-US" sz="200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Tentukan persyaratan ruang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Kembangkan diagram skematis awal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Tentukan biaya tata letak ini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Coba </a:t>
            </a:r>
            <a:r>
              <a:rPr lang="en-US" altLang="en-US" sz="2000" smtClean="0"/>
              <a:t>perbaiki </a:t>
            </a:r>
            <a:r>
              <a:rPr lang="en-US" altLang="en-US" sz="2000"/>
              <a:t>tata letak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Siapkan rencana terperinci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1001714" y="1150144"/>
            <a:ext cx="745648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altLang="en-US" sz="2000"/>
              <a:t>Atur enam departemen di pabrik untuk meminimalkan biaya penanganan material. Setiap departemen berukuran 20 x 20 kaki dan bangunannya memiliki panjang 60 kaki dan lebar 40 kaki.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utoUpdateAnimBg="0"/>
      <p:bldP spid="96260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/>
          <p:cNvGrpSpPr>
            <a:grpSpLocks/>
          </p:cNvGrpSpPr>
          <p:nvPr/>
        </p:nvGrpSpPr>
        <p:grpSpPr bwMode="auto">
          <a:xfrm>
            <a:off x="-90486" y="1503760"/>
            <a:ext cx="8701088" cy="3093242"/>
            <a:chOff x="15" y="1103"/>
            <a:chExt cx="5481" cy="2598"/>
          </a:xfrm>
        </p:grpSpPr>
        <p:grpSp>
          <p:nvGrpSpPr>
            <p:cNvPr id="84997" name="Group 3"/>
            <p:cNvGrpSpPr>
              <a:grpSpLocks/>
            </p:cNvGrpSpPr>
            <p:nvPr/>
          </p:nvGrpSpPr>
          <p:grpSpPr bwMode="auto">
            <a:xfrm>
              <a:off x="1416" y="1768"/>
              <a:ext cx="4080" cy="1824"/>
              <a:chOff x="1456" y="1824"/>
              <a:chExt cx="4080" cy="1824"/>
            </a:xfrm>
          </p:grpSpPr>
          <p:sp>
            <p:nvSpPr>
              <p:cNvPr id="85001" name="Rectangle 4"/>
              <p:cNvSpPr>
                <a:spLocks noChangeArrowheads="1"/>
              </p:cNvSpPr>
              <p:nvPr/>
            </p:nvSpPr>
            <p:spPr bwMode="auto">
              <a:xfrm>
                <a:off x="1456" y="1824"/>
                <a:ext cx="4080" cy="1824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8309" name="Freeform 5"/>
              <p:cNvSpPr>
                <a:spLocks/>
              </p:cNvSpPr>
              <p:nvPr/>
            </p:nvSpPr>
            <p:spPr bwMode="auto">
              <a:xfrm>
                <a:off x="1456" y="1832"/>
                <a:ext cx="4080" cy="1816"/>
              </a:xfrm>
              <a:custGeom>
                <a:avLst/>
                <a:gdLst>
                  <a:gd name="T0" fmla="*/ 0 w 4080"/>
                  <a:gd name="T1" fmla="*/ 0 h 1816"/>
                  <a:gd name="T2" fmla="*/ 4080 w 4080"/>
                  <a:gd name="T3" fmla="*/ 1816 h 1816"/>
                  <a:gd name="T4" fmla="*/ 0 w 4080"/>
                  <a:gd name="T5" fmla="*/ 1816 h 1816"/>
                  <a:gd name="T6" fmla="*/ 0 w 4080"/>
                  <a:gd name="T7" fmla="*/ 0 h 1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80" h="1816">
                    <a:moveTo>
                      <a:pt x="0" y="0"/>
                    </a:moveTo>
                    <a:lnTo>
                      <a:pt x="4080" y="1816"/>
                    </a:lnTo>
                    <a:lnTo>
                      <a:pt x="0" y="18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85003" name="Line 6"/>
              <p:cNvSpPr>
                <a:spLocks noChangeShapeType="1"/>
              </p:cNvSpPr>
              <p:nvPr/>
            </p:nvSpPr>
            <p:spPr bwMode="auto">
              <a:xfrm>
                <a:off x="1456" y="2736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4" name="Line 7"/>
              <p:cNvSpPr>
                <a:spLocks noChangeShapeType="1"/>
              </p:cNvSpPr>
              <p:nvPr/>
            </p:nvSpPr>
            <p:spPr bwMode="auto">
              <a:xfrm>
                <a:off x="1456" y="2128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5" name="Line 8"/>
              <p:cNvSpPr>
                <a:spLocks noChangeShapeType="1"/>
              </p:cNvSpPr>
              <p:nvPr/>
            </p:nvSpPr>
            <p:spPr bwMode="auto">
              <a:xfrm>
                <a:off x="1456" y="2431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6" name="Line 9"/>
              <p:cNvSpPr>
                <a:spLocks noChangeShapeType="1"/>
              </p:cNvSpPr>
              <p:nvPr/>
            </p:nvSpPr>
            <p:spPr bwMode="auto">
              <a:xfrm>
                <a:off x="1456" y="3040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7" name="Line 10"/>
              <p:cNvSpPr>
                <a:spLocks noChangeShapeType="1"/>
              </p:cNvSpPr>
              <p:nvPr/>
            </p:nvSpPr>
            <p:spPr bwMode="auto">
              <a:xfrm>
                <a:off x="1456" y="3343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8" name="Line 11"/>
              <p:cNvSpPr>
                <a:spLocks noChangeShapeType="1"/>
              </p:cNvSpPr>
              <p:nvPr/>
            </p:nvSpPr>
            <p:spPr bwMode="auto">
              <a:xfrm>
                <a:off x="145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9" name="Line 12"/>
              <p:cNvSpPr>
                <a:spLocks noChangeShapeType="1"/>
              </p:cNvSpPr>
              <p:nvPr/>
            </p:nvSpPr>
            <p:spPr bwMode="auto">
              <a:xfrm>
                <a:off x="213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0" name="Line 13"/>
              <p:cNvSpPr>
                <a:spLocks noChangeShapeType="1"/>
              </p:cNvSpPr>
              <p:nvPr/>
            </p:nvSpPr>
            <p:spPr bwMode="auto">
              <a:xfrm>
                <a:off x="281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1" name="Line 14"/>
              <p:cNvSpPr>
                <a:spLocks noChangeShapeType="1"/>
              </p:cNvSpPr>
              <p:nvPr/>
            </p:nvSpPr>
            <p:spPr bwMode="auto">
              <a:xfrm>
                <a:off x="349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2" name="Line 15"/>
              <p:cNvSpPr>
                <a:spLocks noChangeShapeType="1"/>
              </p:cNvSpPr>
              <p:nvPr/>
            </p:nvSpPr>
            <p:spPr bwMode="auto">
              <a:xfrm>
                <a:off x="417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3" name="Line 16"/>
              <p:cNvSpPr>
                <a:spLocks noChangeShapeType="1"/>
              </p:cNvSpPr>
              <p:nvPr/>
            </p:nvSpPr>
            <p:spPr bwMode="auto">
              <a:xfrm>
                <a:off x="485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4" name="Line 17"/>
              <p:cNvSpPr>
                <a:spLocks noChangeShapeType="1"/>
              </p:cNvSpPr>
              <p:nvPr/>
            </p:nvSpPr>
            <p:spPr bwMode="auto">
              <a:xfrm>
                <a:off x="553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grpSp>
          <p:nvGrpSpPr>
            <p:cNvPr id="84998" name="Group 18"/>
            <p:cNvGrpSpPr>
              <a:grpSpLocks/>
            </p:cNvGrpSpPr>
            <p:nvPr/>
          </p:nvGrpSpPr>
          <p:grpSpPr bwMode="auto">
            <a:xfrm>
              <a:off x="15" y="1103"/>
              <a:ext cx="5302" cy="2598"/>
              <a:chOff x="55" y="1159"/>
              <a:chExt cx="5302" cy="2598"/>
            </a:xfrm>
          </p:grpSpPr>
          <p:sp>
            <p:nvSpPr>
              <p:cNvPr id="84999" name="Rectangle 19" hidden="1"/>
              <p:cNvSpPr>
                <a:spLocks noChangeArrowheads="1"/>
              </p:cNvSpPr>
              <p:nvPr/>
            </p:nvSpPr>
            <p:spPr bwMode="auto">
              <a:xfrm>
                <a:off x="55" y="1500"/>
                <a:ext cx="5302" cy="22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altLang="en-US" sz="1200"/>
                  <a:t>	Department	Assembly	Painting	Machine	Receiving	Shipping	Testing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en-US" sz="1200"/>
                  <a:t>		(1)	(2)	Shop (3)	(4)	(5)	(6)</a:t>
                </a:r>
                <a:endParaRPr lang="en-US" altLang="en-US" sz="1400"/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Assembly (1)</a:t>
                </a:r>
                <a:r>
                  <a:rPr lang="en-US" altLang="en-US" sz="1400"/>
                  <a:t>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Painting (2)</a:t>
                </a:r>
                <a:r>
                  <a:rPr lang="en-US" altLang="en-US" sz="1400"/>
                  <a:t>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Machine Shop (3)</a:t>
                </a:r>
                <a:r>
                  <a:rPr lang="en-US" altLang="en-US" sz="1400"/>
                  <a:t>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Receiving (4)</a:t>
                </a:r>
                <a:r>
                  <a:rPr lang="en-US" altLang="en-US" sz="1400"/>
                  <a:t>	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Shipping (5)</a:t>
                </a:r>
                <a:r>
                  <a:rPr lang="en-US" altLang="en-US" sz="1400"/>
                  <a:t>		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Testing (6)</a:t>
                </a:r>
                <a:endParaRPr lang="en-US" altLang="en-US" sz="1400"/>
              </a:p>
            </p:txBody>
          </p:sp>
          <p:sp>
            <p:nvSpPr>
              <p:cNvPr id="85000" name="Rectangle 20"/>
              <p:cNvSpPr>
                <a:spLocks noChangeArrowheads="1"/>
              </p:cNvSpPr>
              <p:nvPr/>
            </p:nvSpPr>
            <p:spPr bwMode="auto">
              <a:xfrm>
                <a:off x="2494" y="1159"/>
                <a:ext cx="1614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 smtClean="0"/>
                  <a:t>Banyaknya beban per minggu</a:t>
                </a:r>
                <a:endParaRPr lang="en-US" altLang="en-US" sz="1400"/>
              </a:p>
            </p:txBody>
          </p:sp>
        </p:grpSp>
      </p:grpSp>
      <p:sp>
        <p:nvSpPr>
          <p:cNvPr id="98325" name="Rectangle 21"/>
          <p:cNvSpPr>
            <a:spLocks noChangeArrowheads="1"/>
          </p:cNvSpPr>
          <p:nvPr/>
        </p:nvSpPr>
        <p:spPr bwMode="auto">
          <a:xfrm>
            <a:off x="98426" y="1812132"/>
            <a:ext cx="8323112" cy="268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sz="1200"/>
          </a:p>
          <a:p>
            <a:pPr>
              <a:lnSpc>
                <a:spcPct val="90000"/>
              </a:lnSpc>
            </a:pPr>
            <a:r>
              <a:rPr lang="en-US" altLang="en-US" sz="1200"/>
              <a:t>		</a:t>
            </a:r>
            <a:endParaRPr lang="en-US" altLang="en-US" sz="1400"/>
          </a:p>
          <a:p>
            <a:pPr>
              <a:spcBef>
                <a:spcPct val="75000"/>
              </a:spcBef>
            </a:pPr>
            <a:r>
              <a:rPr lang="en-US" altLang="en-US" sz="1400" smtClean="0"/>
              <a:t>	</a:t>
            </a:r>
            <a:r>
              <a:rPr lang="en-US" altLang="en-US" sz="1400"/>
              <a:t>		50	100	0	0	20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			30	50	10	0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				20	0	100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					50	0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						0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</a:t>
            </a:r>
          </a:p>
        </p:txBody>
      </p:sp>
      <p:sp>
        <p:nvSpPr>
          <p:cNvPr id="84995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Process Layout Example</a:t>
            </a:r>
          </a:p>
        </p:txBody>
      </p:sp>
      <p:sp>
        <p:nvSpPr>
          <p:cNvPr id="98327" name="Rectangle 23"/>
          <p:cNvSpPr>
            <a:spLocks noChangeArrowheads="1"/>
          </p:cNvSpPr>
          <p:nvPr/>
        </p:nvSpPr>
        <p:spPr bwMode="auto">
          <a:xfrm>
            <a:off x="403225" y="106322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9.4</a:t>
            </a:r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65930" y="1813507"/>
            <a:ext cx="8513869" cy="268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200"/>
              <a:t>	</a:t>
            </a:r>
            <a:r>
              <a:rPr lang="en-US" altLang="en-US" sz="1200" smtClean="0"/>
              <a:t>Departemen</a:t>
            </a:r>
            <a:r>
              <a:rPr lang="en-US" altLang="en-US" sz="1200"/>
              <a:t>	</a:t>
            </a:r>
            <a:r>
              <a:rPr lang="en-US" altLang="en-US" sz="1200" smtClean="0"/>
              <a:t>Perakitan</a:t>
            </a:r>
            <a:r>
              <a:rPr lang="en-US" altLang="en-US" sz="1200"/>
              <a:t>	</a:t>
            </a:r>
            <a:r>
              <a:rPr lang="en-US" altLang="en-US" sz="1200" smtClean="0"/>
              <a:t>Pengecatan</a:t>
            </a:r>
            <a:r>
              <a:rPr lang="en-US" altLang="en-US" sz="1200"/>
              <a:t>	</a:t>
            </a:r>
            <a:r>
              <a:rPr lang="en-US" altLang="en-US" sz="1200" smtClean="0"/>
              <a:t>Mesin Workshop</a:t>
            </a:r>
            <a:r>
              <a:rPr lang="en-US" altLang="en-US" sz="1200"/>
              <a:t>	</a:t>
            </a:r>
            <a:r>
              <a:rPr lang="en-US" altLang="en-US" sz="1200" smtClean="0"/>
              <a:t>Penerimaan</a:t>
            </a:r>
            <a:r>
              <a:rPr lang="en-US" altLang="en-US" sz="1200"/>
              <a:t>	</a:t>
            </a:r>
            <a:r>
              <a:rPr lang="en-US" altLang="en-US" sz="1200" smtClean="0"/>
              <a:t>Pengiriman</a:t>
            </a:r>
            <a:r>
              <a:rPr lang="en-US" altLang="en-US" sz="1200"/>
              <a:t>	</a:t>
            </a:r>
            <a:r>
              <a:rPr lang="en-US" altLang="en-US" sz="1200" smtClean="0"/>
              <a:t>Pengujian</a:t>
            </a:r>
            <a:endParaRPr lang="en-US" altLang="en-US" sz="1200"/>
          </a:p>
          <a:p>
            <a:pPr>
              <a:lnSpc>
                <a:spcPct val="90000"/>
              </a:lnSpc>
            </a:pPr>
            <a:r>
              <a:rPr lang="en-US" altLang="en-US" sz="1200"/>
              <a:t>		(1)	(2</a:t>
            </a:r>
            <a:r>
              <a:rPr lang="en-US" altLang="en-US" sz="1200" smtClean="0"/>
              <a:t>)	(</a:t>
            </a:r>
            <a:r>
              <a:rPr lang="en-US" altLang="en-US" sz="1200"/>
              <a:t>3)	(4)	(5)	(6)</a:t>
            </a:r>
            <a:endParaRPr lang="en-US" altLang="en-US" sz="1400"/>
          </a:p>
          <a:p>
            <a:pPr>
              <a:spcBef>
                <a:spcPct val="75000"/>
              </a:spcBef>
            </a:pPr>
            <a:r>
              <a:rPr lang="en-US" altLang="en-US" sz="1400"/>
              <a:t>	</a:t>
            </a:r>
            <a:r>
              <a:rPr lang="en-US" altLang="en-US" sz="1200" smtClean="0"/>
              <a:t>Perakitan </a:t>
            </a:r>
            <a:r>
              <a:rPr lang="en-US" altLang="en-US" sz="1200"/>
              <a:t>(1)</a:t>
            </a:r>
            <a:r>
              <a:rPr lang="en-US" altLang="en-US" sz="1400"/>
              <a:t>		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</a:t>
            </a:r>
            <a:r>
              <a:rPr lang="en-US" altLang="en-US" sz="1200" smtClean="0"/>
              <a:t>Pengecatan </a:t>
            </a:r>
            <a:r>
              <a:rPr lang="en-US" altLang="en-US" sz="1200"/>
              <a:t>(2)</a:t>
            </a:r>
            <a:r>
              <a:rPr lang="en-US" altLang="en-US" sz="1400"/>
              <a:t>			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</a:t>
            </a:r>
            <a:r>
              <a:rPr lang="en-US" altLang="en-US" sz="1200" smtClean="0"/>
              <a:t>Mesin </a:t>
            </a:r>
            <a:r>
              <a:rPr lang="en-US" altLang="en-US" sz="1200"/>
              <a:t>(3)</a:t>
            </a:r>
            <a:r>
              <a:rPr lang="en-US" altLang="en-US" sz="1400"/>
              <a:t>				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</a:t>
            </a:r>
            <a:r>
              <a:rPr lang="en-US" altLang="en-US" sz="1200" smtClean="0"/>
              <a:t>Penerimaan </a:t>
            </a:r>
            <a:r>
              <a:rPr lang="en-US" altLang="en-US" sz="1200"/>
              <a:t>(4)</a:t>
            </a:r>
            <a:r>
              <a:rPr lang="en-US" altLang="en-US" sz="1400"/>
              <a:t>					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</a:t>
            </a:r>
            <a:r>
              <a:rPr lang="en-US" altLang="en-US" sz="1200" smtClean="0"/>
              <a:t>Pengiriman </a:t>
            </a:r>
            <a:r>
              <a:rPr lang="en-US" altLang="en-US" sz="1200"/>
              <a:t>(5)</a:t>
            </a:r>
            <a:r>
              <a:rPr lang="en-US" altLang="en-US" sz="1400"/>
              <a:t>						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</a:t>
            </a:r>
            <a:r>
              <a:rPr lang="en-US" altLang="en-US" sz="1200" smtClean="0"/>
              <a:t>Pengujian </a:t>
            </a:r>
            <a:r>
              <a:rPr lang="en-US" altLang="en-US" sz="1200"/>
              <a:t>(6)</a:t>
            </a:r>
            <a:endParaRPr lang="en-US" altLang="en-US" sz="1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8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25" grpId="0" autoUpdateAnimBg="0"/>
      <p:bldP spid="98327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/>
          <p:cNvGrpSpPr>
            <a:grpSpLocks/>
          </p:cNvGrpSpPr>
          <p:nvPr/>
        </p:nvGrpSpPr>
        <p:grpSpPr bwMode="auto">
          <a:xfrm>
            <a:off x="111126" y="1503760"/>
            <a:ext cx="8499475" cy="3033711"/>
            <a:chOff x="142" y="1103"/>
            <a:chExt cx="5354" cy="2548"/>
          </a:xfrm>
        </p:grpSpPr>
        <p:grpSp>
          <p:nvGrpSpPr>
            <p:cNvPr id="84997" name="Group 3"/>
            <p:cNvGrpSpPr>
              <a:grpSpLocks/>
            </p:cNvGrpSpPr>
            <p:nvPr/>
          </p:nvGrpSpPr>
          <p:grpSpPr bwMode="auto">
            <a:xfrm>
              <a:off x="1416" y="1768"/>
              <a:ext cx="4080" cy="1824"/>
              <a:chOff x="1456" y="1824"/>
              <a:chExt cx="4080" cy="1824"/>
            </a:xfrm>
          </p:grpSpPr>
          <p:sp>
            <p:nvSpPr>
              <p:cNvPr id="85001" name="Rectangle 4"/>
              <p:cNvSpPr>
                <a:spLocks noChangeArrowheads="1"/>
              </p:cNvSpPr>
              <p:nvPr/>
            </p:nvSpPr>
            <p:spPr bwMode="auto">
              <a:xfrm>
                <a:off x="1456" y="1824"/>
                <a:ext cx="4080" cy="1824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8309" name="Freeform 5"/>
              <p:cNvSpPr>
                <a:spLocks/>
              </p:cNvSpPr>
              <p:nvPr/>
            </p:nvSpPr>
            <p:spPr bwMode="auto">
              <a:xfrm>
                <a:off x="1456" y="1832"/>
                <a:ext cx="4080" cy="1816"/>
              </a:xfrm>
              <a:custGeom>
                <a:avLst/>
                <a:gdLst>
                  <a:gd name="T0" fmla="*/ 0 w 4080"/>
                  <a:gd name="T1" fmla="*/ 0 h 1816"/>
                  <a:gd name="T2" fmla="*/ 4080 w 4080"/>
                  <a:gd name="T3" fmla="*/ 1816 h 1816"/>
                  <a:gd name="T4" fmla="*/ 0 w 4080"/>
                  <a:gd name="T5" fmla="*/ 1816 h 1816"/>
                  <a:gd name="T6" fmla="*/ 0 w 4080"/>
                  <a:gd name="T7" fmla="*/ 0 h 1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80" h="1816">
                    <a:moveTo>
                      <a:pt x="0" y="0"/>
                    </a:moveTo>
                    <a:lnTo>
                      <a:pt x="4080" y="1816"/>
                    </a:lnTo>
                    <a:lnTo>
                      <a:pt x="0" y="18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85003" name="Line 6"/>
              <p:cNvSpPr>
                <a:spLocks noChangeShapeType="1"/>
              </p:cNvSpPr>
              <p:nvPr/>
            </p:nvSpPr>
            <p:spPr bwMode="auto">
              <a:xfrm>
                <a:off x="1456" y="2736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4" name="Line 7"/>
              <p:cNvSpPr>
                <a:spLocks noChangeShapeType="1"/>
              </p:cNvSpPr>
              <p:nvPr/>
            </p:nvSpPr>
            <p:spPr bwMode="auto">
              <a:xfrm>
                <a:off x="1456" y="2128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5" name="Line 8"/>
              <p:cNvSpPr>
                <a:spLocks noChangeShapeType="1"/>
              </p:cNvSpPr>
              <p:nvPr/>
            </p:nvSpPr>
            <p:spPr bwMode="auto">
              <a:xfrm>
                <a:off x="1456" y="2431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6" name="Line 9"/>
              <p:cNvSpPr>
                <a:spLocks noChangeShapeType="1"/>
              </p:cNvSpPr>
              <p:nvPr/>
            </p:nvSpPr>
            <p:spPr bwMode="auto">
              <a:xfrm>
                <a:off x="1456" y="3040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7" name="Line 10"/>
              <p:cNvSpPr>
                <a:spLocks noChangeShapeType="1"/>
              </p:cNvSpPr>
              <p:nvPr/>
            </p:nvSpPr>
            <p:spPr bwMode="auto">
              <a:xfrm>
                <a:off x="1456" y="3343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8" name="Line 11"/>
              <p:cNvSpPr>
                <a:spLocks noChangeShapeType="1"/>
              </p:cNvSpPr>
              <p:nvPr/>
            </p:nvSpPr>
            <p:spPr bwMode="auto">
              <a:xfrm>
                <a:off x="145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9" name="Line 12"/>
              <p:cNvSpPr>
                <a:spLocks noChangeShapeType="1"/>
              </p:cNvSpPr>
              <p:nvPr/>
            </p:nvSpPr>
            <p:spPr bwMode="auto">
              <a:xfrm>
                <a:off x="213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0" name="Line 13"/>
              <p:cNvSpPr>
                <a:spLocks noChangeShapeType="1"/>
              </p:cNvSpPr>
              <p:nvPr/>
            </p:nvSpPr>
            <p:spPr bwMode="auto">
              <a:xfrm>
                <a:off x="281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1" name="Line 14"/>
              <p:cNvSpPr>
                <a:spLocks noChangeShapeType="1"/>
              </p:cNvSpPr>
              <p:nvPr/>
            </p:nvSpPr>
            <p:spPr bwMode="auto">
              <a:xfrm>
                <a:off x="349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2" name="Line 15"/>
              <p:cNvSpPr>
                <a:spLocks noChangeShapeType="1"/>
              </p:cNvSpPr>
              <p:nvPr/>
            </p:nvSpPr>
            <p:spPr bwMode="auto">
              <a:xfrm>
                <a:off x="417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3" name="Line 16"/>
              <p:cNvSpPr>
                <a:spLocks noChangeShapeType="1"/>
              </p:cNvSpPr>
              <p:nvPr/>
            </p:nvSpPr>
            <p:spPr bwMode="auto">
              <a:xfrm>
                <a:off x="485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4" name="Line 17"/>
              <p:cNvSpPr>
                <a:spLocks noChangeShapeType="1"/>
              </p:cNvSpPr>
              <p:nvPr/>
            </p:nvSpPr>
            <p:spPr bwMode="auto">
              <a:xfrm>
                <a:off x="553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grpSp>
          <p:nvGrpSpPr>
            <p:cNvPr id="84998" name="Group 18"/>
            <p:cNvGrpSpPr>
              <a:grpSpLocks/>
            </p:cNvGrpSpPr>
            <p:nvPr/>
          </p:nvGrpSpPr>
          <p:grpSpPr bwMode="auto">
            <a:xfrm>
              <a:off x="142" y="1103"/>
              <a:ext cx="5302" cy="2548"/>
              <a:chOff x="182" y="1159"/>
              <a:chExt cx="5302" cy="2548"/>
            </a:xfrm>
          </p:grpSpPr>
          <p:sp>
            <p:nvSpPr>
              <p:cNvPr id="84999" name="Rectangle 19"/>
              <p:cNvSpPr>
                <a:spLocks noChangeArrowheads="1"/>
              </p:cNvSpPr>
              <p:nvPr/>
            </p:nvSpPr>
            <p:spPr bwMode="auto">
              <a:xfrm>
                <a:off x="182" y="1450"/>
                <a:ext cx="5302" cy="22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altLang="en-US" sz="1200"/>
                  <a:t>	Department	Assembly	Painting	Machine	Receiving	Shipping	Testing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en-US" sz="1200"/>
                  <a:t>		(1)	(2)	Shop (3)	(4)	(5)	(6)</a:t>
                </a:r>
                <a:endParaRPr lang="en-US" altLang="en-US" sz="1400"/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Assembly (1)</a:t>
                </a:r>
                <a:r>
                  <a:rPr lang="en-US" altLang="en-US" sz="1400"/>
                  <a:t>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Painting (2)</a:t>
                </a:r>
                <a:r>
                  <a:rPr lang="en-US" altLang="en-US" sz="1400"/>
                  <a:t>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Machine Shop (3)</a:t>
                </a:r>
                <a:r>
                  <a:rPr lang="en-US" altLang="en-US" sz="1400"/>
                  <a:t>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Receiving (4)</a:t>
                </a:r>
                <a:r>
                  <a:rPr lang="en-US" altLang="en-US" sz="1400"/>
                  <a:t>	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Shipping (5)</a:t>
                </a:r>
                <a:r>
                  <a:rPr lang="en-US" altLang="en-US" sz="1400"/>
                  <a:t>		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Testing (6)</a:t>
                </a:r>
                <a:endParaRPr lang="en-US" altLang="en-US" sz="1400"/>
              </a:p>
            </p:txBody>
          </p:sp>
          <p:sp>
            <p:nvSpPr>
              <p:cNvPr id="85000" name="Rectangle 20"/>
              <p:cNvSpPr>
                <a:spLocks noChangeArrowheads="1"/>
              </p:cNvSpPr>
              <p:nvPr/>
            </p:nvSpPr>
            <p:spPr bwMode="auto">
              <a:xfrm>
                <a:off x="2494" y="1159"/>
                <a:ext cx="1614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 smtClean="0"/>
                  <a:t>Banyaknya beban per minggu</a:t>
                </a:r>
                <a:endParaRPr lang="en-US" altLang="en-US" sz="1400"/>
              </a:p>
            </p:txBody>
          </p:sp>
        </p:grpSp>
      </p:grpSp>
      <p:sp>
        <p:nvSpPr>
          <p:cNvPr id="98325" name="Rectangle 21"/>
          <p:cNvSpPr>
            <a:spLocks noChangeArrowheads="1"/>
          </p:cNvSpPr>
          <p:nvPr/>
        </p:nvSpPr>
        <p:spPr bwMode="auto">
          <a:xfrm>
            <a:off x="111126" y="1838200"/>
            <a:ext cx="8323112" cy="268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sz="1200"/>
          </a:p>
          <a:p>
            <a:pPr>
              <a:lnSpc>
                <a:spcPct val="90000"/>
              </a:lnSpc>
            </a:pPr>
            <a:r>
              <a:rPr lang="en-US" altLang="en-US" sz="1200"/>
              <a:t>		</a:t>
            </a:r>
            <a:endParaRPr lang="en-US" altLang="en-US" sz="1400"/>
          </a:p>
          <a:p>
            <a:pPr>
              <a:spcBef>
                <a:spcPct val="75000"/>
              </a:spcBef>
            </a:pPr>
            <a:r>
              <a:rPr lang="en-US" altLang="en-US" sz="1400" smtClean="0"/>
              <a:t>	</a:t>
            </a:r>
            <a:r>
              <a:rPr lang="en-US" altLang="en-US" sz="1400"/>
              <a:t>		50	100	0	0	20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			30	50	10	0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				20	0	100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					50	0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						0</a:t>
            </a:r>
          </a:p>
          <a:p>
            <a:pPr>
              <a:spcBef>
                <a:spcPct val="75000"/>
              </a:spcBef>
            </a:pPr>
            <a:r>
              <a:rPr lang="en-US" altLang="en-US" sz="1400"/>
              <a:t>	</a:t>
            </a:r>
          </a:p>
        </p:txBody>
      </p:sp>
      <p:sp>
        <p:nvSpPr>
          <p:cNvPr id="84995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Process Layout Example</a:t>
            </a:r>
          </a:p>
        </p:txBody>
      </p:sp>
      <p:sp>
        <p:nvSpPr>
          <p:cNvPr id="98327" name="Rectangle 23"/>
          <p:cNvSpPr>
            <a:spLocks noChangeArrowheads="1"/>
          </p:cNvSpPr>
          <p:nvPr/>
        </p:nvSpPr>
        <p:spPr bwMode="auto">
          <a:xfrm>
            <a:off x="403225" y="106322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9.4</a:t>
            </a:r>
          </a:p>
        </p:txBody>
      </p:sp>
    </p:spTree>
    <p:extLst>
      <p:ext uri="{BB962C8B-B14F-4D97-AF65-F5344CB8AC3E}">
        <p14:creationId xmlns:p14="http://schemas.microsoft.com/office/powerpoint/2010/main" val="201834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8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25" grpId="0" autoUpdateAnimBg="0"/>
      <p:bldP spid="98327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54" name="Group 2"/>
          <p:cNvGrpSpPr>
            <a:grpSpLocks/>
          </p:cNvGrpSpPr>
          <p:nvPr/>
        </p:nvGrpSpPr>
        <p:grpSpPr bwMode="auto">
          <a:xfrm>
            <a:off x="1625601" y="1052513"/>
            <a:ext cx="6457950" cy="4731543"/>
            <a:chOff x="1024" y="972"/>
            <a:chExt cx="4068" cy="3974"/>
          </a:xfrm>
        </p:grpSpPr>
        <p:sp>
          <p:nvSpPr>
            <p:cNvPr id="87046" name="Rectangle 3"/>
            <p:cNvSpPr>
              <a:spLocks noChangeArrowheads="1"/>
            </p:cNvSpPr>
            <p:nvPr/>
          </p:nvSpPr>
          <p:spPr bwMode="auto">
            <a:xfrm>
              <a:off x="1030" y="972"/>
              <a:ext cx="3372" cy="3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  <a:spcAft>
                  <a:spcPct val="250000"/>
                </a:spcAft>
              </a:pPr>
              <a:r>
                <a:rPr lang="en-US" altLang="en-US"/>
                <a:t>	Area A	Area B	Area C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  <a:spcAft>
                  <a:spcPct val="450000"/>
                </a:spcAft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  <a:spcAft>
                  <a:spcPct val="295000"/>
                </a:spcAft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Area D	Area E	Area F</a:t>
              </a:r>
            </a:p>
          </p:txBody>
        </p:sp>
        <p:grpSp>
          <p:nvGrpSpPr>
            <p:cNvPr id="87047" name="Group 4"/>
            <p:cNvGrpSpPr>
              <a:grpSpLocks/>
            </p:cNvGrpSpPr>
            <p:nvPr/>
          </p:nvGrpSpPr>
          <p:grpSpPr bwMode="auto">
            <a:xfrm>
              <a:off x="1024" y="1208"/>
              <a:ext cx="3696" cy="2464"/>
              <a:chOff x="1024" y="1208"/>
              <a:chExt cx="3696" cy="2464"/>
            </a:xfrm>
          </p:grpSpPr>
          <p:sp>
            <p:nvSpPr>
              <p:cNvPr id="100357" name="Rectangle 5"/>
              <p:cNvSpPr>
                <a:spLocks noChangeArrowheads="1"/>
              </p:cNvSpPr>
              <p:nvPr/>
            </p:nvSpPr>
            <p:spPr bwMode="auto">
              <a:xfrm>
                <a:off x="1024" y="1208"/>
                <a:ext cx="1232" cy="1232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00358" name="Rectangle 6"/>
              <p:cNvSpPr>
                <a:spLocks noChangeArrowheads="1"/>
              </p:cNvSpPr>
              <p:nvPr/>
            </p:nvSpPr>
            <p:spPr bwMode="auto">
              <a:xfrm>
                <a:off x="2252" y="1208"/>
                <a:ext cx="1232" cy="123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00359" name="Rectangle 7"/>
              <p:cNvSpPr>
                <a:spLocks noChangeArrowheads="1"/>
              </p:cNvSpPr>
              <p:nvPr/>
            </p:nvSpPr>
            <p:spPr bwMode="auto">
              <a:xfrm>
                <a:off x="3488" y="1208"/>
                <a:ext cx="1232" cy="123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87059" name="Rectangle 8"/>
              <p:cNvSpPr>
                <a:spLocks noChangeArrowheads="1"/>
              </p:cNvSpPr>
              <p:nvPr/>
            </p:nvSpPr>
            <p:spPr bwMode="auto">
              <a:xfrm>
                <a:off x="2252" y="2440"/>
                <a:ext cx="1232" cy="1232"/>
              </a:xfrm>
              <a:prstGeom prst="rect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060" name="Rectangle 9"/>
              <p:cNvSpPr>
                <a:spLocks noChangeArrowheads="1"/>
              </p:cNvSpPr>
              <p:nvPr/>
            </p:nvSpPr>
            <p:spPr bwMode="auto">
              <a:xfrm>
                <a:off x="1024" y="2440"/>
                <a:ext cx="1232" cy="1232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061" name="Rectangle 10"/>
              <p:cNvSpPr>
                <a:spLocks noChangeArrowheads="1"/>
              </p:cNvSpPr>
              <p:nvPr/>
            </p:nvSpPr>
            <p:spPr bwMode="auto">
              <a:xfrm>
                <a:off x="3488" y="2440"/>
                <a:ext cx="1232" cy="1232"/>
              </a:xfrm>
              <a:prstGeom prst="rect">
                <a:avLst/>
              </a:prstGeom>
              <a:solidFill>
                <a:srgbClr val="24BDB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87048" name="Group 11"/>
            <p:cNvGrpSpPr>
              <a:grpSpLocks/>
            </p:cNvGrpSpPr>
            <p:nvPr/>
          </p:nvGrpSpPr>
          <p:grpSpPr bwMode="auto">
            <a:xfrm>
              <a:off x="1048" y="3919"/>
              <a:ext cx="3664" cy="310"/>
              <a:chOff x="1048" y="3919"/>
              <a:chExt cx="3664" cy="310"/>
            </a:xfrm>
          </p:grpSpPr>
          <p:sp>
            <p:nvSpPr>
              <p:cNvPr id="87053" name="Rectangle 12"/>
              <p:cNvSpPr>
                <a:spLocks noChangeArrowheads="1"/>
              </p:cNvSpPr>
              <p:nvPr/>
            </p:nvSpPr>
            <p:spPr bwMode="auto">
              <a:xfrm>
                <a:off x="2722" y="3919"/>
                <a:ext cx="310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60’</a:t>
                </a:r>
              </a:p>
            </p:txBody>
          </p:sp>
          <p:sp>
            <p:nvSpPr>
              <p:cNvPr id="87054" name="Line 13"/>
              <p:cNvSpPr>
                <a:spLocks noChangeShapeType="1"/>
              </p:cNvSpPr>
              <p:nvPr/>
            </p:nvSpPr>
            <p:spPr bwMode="auto">
              <a:xfrm>
                <a:off x="3048" y="4035"/>
                <a:ext cx="16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55" name="Line 14"/>
              <p:cNvSpPr>
                <a:spLocks noChangeShapeType="1"/>
              </p:cNvSpPr>
              <p:nvPr/>
            </p:nvSpPr>
            <p:spPr bwMode="auto">
              <a:xfrm flipH="1">
                <a:off x="1048" y="4034"/>
                <a:ext cx="16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049" name="Group 15"/>
            <p:cNvGrpSpPr>
              <a:grpSpLocks/>
            </p:cNvGrpSpPr>
            <p:nvPr/>
          </p:nvGrpSpPr>
          <p:grpSpPr bwMode="auto">
            <a:xfrm>
              <a:off x="4782" y="1216"/>
              <a:ext cx="310" cy="2456"/>
              <a:chOff x="4782" y="1216"/>
              <a:chExt cx="310" cy="2456"/>
            </a:xfrm>
          </p:grpSpPr>
          <p:sp>
            <p:nvSpPr>
              <p:cNvPr id="87050" name="Rectangle 16"/>
              <p:cNvSpPr>
                <a:spLocks noChangeArrowheads="1"/>
              </p:cNvSpPr>
              <p:nvPr/>
            </p:nvSpPr>
            <p:spPr bwMode="auto">
              <a:xfrm>
                <a:off x="4782" y="2335"/>
                <a:ext cx="310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40’</a:t>
                </a:r>
              </a:p>
            </p:txBody>
          </p:sp>
          <p:sp>
            <p:nvSpPr>
              <p:cNvPr id="87051" name="Line 17"/>
              <p:cNvSpPr>
                <a:spLocks noChangeShapeType="1"/>
              </p:cNvSpPr>
              <p:nvPr/>
            </p:nvSpPr>
            <p:spPr bwMode="auto">
              <a:xfrm>
                <a:off x="4940" y="1216"/>
                <a:ext cx="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52" name="Line 18"/>
              <p:cNvSpPr>
                <a:spLocks noChangeShapeType="1"/>
              </p:cNvSpPr>
              <p:nvPr/>
            </p:nvSpPr>
            <p:spPr bwMode="auto">
              <a:xfrm flipV="1">
                <a:off x="4940" y="2544"/>
                <a:ext cx="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7042" name="Rectangle 19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Contoh Layout Proses</a:t>
            </a:r>
          </a:p>
        </p:txBody>
      </p:sp>
      <p:sp>
        <p:nvSpPr>
          <p:cNvPr id="100372" name="Rectangle 20"/>
          <p:cNvSpPr>
            <a:spLocks noChangeArrowheads="1"/>
          </p:cNvSpPr>
          <p:nvPr/>
        </p:nvSpPr>
        <p:spPr bwMode="auto">
          <a:xfrm>
            <a:off x="1616075" y="3052762"/>
            <a:ext cx="5596404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Departemen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Penerimaan</a:t>
            </a:r>
            <a:r>
              <a:rPr lang="en-US" altLang="en-US"/>
              <a:t>	</a:t>
            </a:r>
            <a:r>
              <a:rPr lang="en-US" altLang="en-US" smtClean="0"/>
              <a:t>Pengiriman</a:t>
            </a:r>
            <a:r>
              <a:rPr lang="en-US" altLang="en-US"/>
              <a:t>	</a:t>
            </a:r>
            <a:r>
              <a:rPr lang="en-US" altLang="en-US" smtClean="0"/>
              <a:t>Pengujian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(4)	(5)	(6)</a:t>
            </a:r>
          </a:p>
        </p:txBody>
      </p:sp>
      <p:sp>
        <p:nvSpPr>
          <p:cNvPr id="100373" name="Rectangle 21"/>
          <p:cNvSpPr>
            <a:spLocks noChangeArrowheads="1"/>
          </p:cNvSpPr>
          <p:nvPr/>
        </p:nvSpPr>
        <p:spPr bwMode="auto">
          <a:xfrm>
            <a:off x="276225" y="990600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9.5</a:t>
            </a:r>
          </a:p>
        </p:txBody>
      </p:sp>
      <p:sp>
        <p:nvSpPr>
          <p:cNvPr id="100374" name="Rectangle 22"/>
          <p:cNvSpPr>
            <a:spLocks noChangeArrowheads="1"/>
          </p:cNvSpPr>
          <p:nvPr/>
        </p:nvSpPr>
        <p:spPr bwMode="auto">
          <a:xfrm>
            <a:off x="1635126" y="1766888"/>
            <a:ext cx="5870068" cy="79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Departemen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Perakitan</a:t>
            </a:r>
            <a:r>
              <a:rPr lang="en-US" altLang="en-US"/>
              <a:t>	</a:t>
            </a:r>
            <a:r>
              <a:rPr lang="en-US" altLang="en-US" smtClean="0"/>
              <a:t>Pengecatan</a:t>
            </a:r>
            <a:r>
              <a:rPr lang="en-US" altLang="en-US"/>
              <a:t>	</a:t>
            </a:r>
            <a:r>
              <a:rPr lang="en-US" altLang="en-US" smtClean="0"/>
              <a:t>Mesin Workshop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(1)	(2)	(3)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0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72" grpId="0" autoUpdateAnimBg="0"/>
      <p:bldP spid="100373" grpId="0" autoUpdateAnimBg="0"/>
      <p:bldP spid="100374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Contoh Layout Proses</a:t>
            </a:r>
          </a:p>
        </p:txBody>
      </p:sp>
      <p:sp>
        <p:nvSpPr>
          <p:cNvPr id="106517" name="Rectangle 21"/>
          <p:cNvSpPr>
            <a:spLocks noChangeArrowheads="1"/>
          </p:cNvSpPr>
          <p:nvPr/>
        </p:nvSpPr>
        <p:spPr bwMode="auto">
          <a:xfrm>
            <a:off x="680138" y="824896"/>
            <a:ext cx="52640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800"/>
              <a:t>Grafik Aliran Interdepartemental</a:t>
            </a:r>
          </a:p>
        </p:txBody>
      </p:sp>
      <p:sp>
        <p:nvSpPr>
          <p:cNvPr id="106537" name="Rectangle 41"/>
          <p:cNvSpPr>
            <a:spLocks noChangeArrowheads="1"/>
          </p:cNvSpPr>
          <p:nvPr/>
        </p:nvSpPr>
        <p:spPr bwMode="auto">
          <a:xfrm>
            <a:off x="7616825" y="1382316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 smtClean="0">
                <a:solidFill>
                  <a:srgbClr val="255898"/>
                </a:solidFill>
              </a:rPr>
              <a:t>9.6</a:t>
            </a:r>
            <a:endParaRPr lang="en-US" altLang="en-US" sz="1600">
              <a:solidFill>
                <a:srgbClr val="255898"/>
              </a:solidFill>
            </a:endParaRPr>
          </a:p>
        </p:txBody>
      </p:sp>
      <p:grpSp>
        <p:nvGrpSpPr>
          <p:cNvPr id="41" name="Group 54"/>
          <p:cNvGrpSpPr>
            <a:grpSpLocks/>
          </p:cNvGrpSpPr>
          <p:nvPr/>
        </p:nvGrpSpPr>
        <p:grpSpPr bwMode="auto">
          <a:xfrm>
            <a:off x="619126" y="1484710"/>
            <a:ext cx="6529617" cy="3252560"/>
            <a:chOff x="390" y="1311"/>
            <a:chExt cx="5048" cy="2481"/>
          </a:xfrm>
        </p:grpSpPr>
        <p:sp>
          <p:nvSpPr>
            <p:cNvPr id="42" name="Rectangle 11"/>
            <p:cNvSpPr>
              <a:spLocks noChangeArrowheads="1"/>
            </p:cNvSpPr>
            <p:nvPr/>
          </p:nvSpPr>
          <p:spPr bwMode="auto">
            <a:xfrm>
              <a:off x="2686" y="1311"/>
              <a:ext cx="44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100</a:t>
              </a:r>
            </a:p>
          </p:txBody>
        </p:sp>
        <p:grpSp>
          <p:nvGrpSpPr>
            <p:cNvPr id="43" name="Group 53"/>
            <p:cNvGrpSpPr>
              <a:grpSpLocks/>
            </p:cNvGrpSpPr>
            <p:nvPr/>
          </p:nvGrpSpPr>
          <p:grpSpPr bwMode="auto">
            <a:xfrm>
              <a:off x="390" y="1557"/>
              <a:ext cx="5048" cy="2235"/>
              <a:chOff x="390" y="1557"/>
              <a:chExt cx="5048" cy="2235"/>
            </a:xfrm>
          </p:grpSpPr>
          <p:sp>
            <p:nvSpPr>
              <p:cNvPr id="44" name="Line 3"/>
              <p:cNvSpPr>
                <a:spLocks noChangeShapeType="1"/>
              </p:cNvSpPr>
              <p:nvPr/>
            </p:nvSpPr>
            <p:spPr bwMode="auto">
              <a:xfrm>
                <a:off x="712" y="2272"/>
                <a:ext cx="4288" cy="1200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45" name="Line 4"/>
              <p:cNvSpPr>
                <a:spLocks noChangeShapeType="1"/>
              </p:cNvSpPr>
              <p:nvPr/>
            </p:nvSpPr>
            <p:spPr bwMode="auto">
              <a:xfrm>
                <a:off x="2856" y="2296"/>
                <a:ext cx="0" cy="1168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46" name="Line 5"/>
              <p:cNvSpPr>
                <a:spLocks noChangeShapeType="1"/>
              </p:cNvSpPr>
              <p:nvPr/>
            </p:nvSpPr>
            <p:spPr bwMode="auto">
              <a:xfrm>
                <a:off x="5008" y="2272"/>
                <a:ext cx="0" cy="1168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47" name="Line 6"/>
              <p:cNvSpPr>
                <a:spLocks noChangeShapeType="1"/>
              </p:cNvSpPr>
              <p:nvPr/>
            </p:nvSpPr>
            <p:spPr bwMode="auto">
              <a:xfrm flipV="1">
                <a:off x="712" y="2256"/>
                <a:ext cx="4304" cy="1208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48" name="Line 7"/>
              <p:cNvSpPr>
                <a:spLocks noChangeShapeType="1"/>
              </p:cNvSpPr>
              <p:nvPr/>
            </p:nvSpPr>
            <p:spPr bwMode="auto">
              <a:xfrm>
                <a:off x="704" y="2240"/>
                <a:ext cx="4304" cy="0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49" name="Line 8"/>
              <p:cNvSpPr>
                <a:spLocks noChangeShapeType="1"/>
              </p:cNvSpPr>
              <p:nvPr/>
            </p:nvSpPr>
            <p:spPr bwMode="auto">
              <a:xfrm>
                <a:off x="728" y="3480"/>
                <a:ext cx="2152" cy="0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50" name="Line 9"/>
              <p:cNvSpPr>
                <a:spLocks noChangeShapeType="1"/>
              </p:cNvSpPr>
              <p:nvPr/>
            </p:nvSpPr>
            <p:spPr bwMode="auto">
              <a:xfrm flipV="1">
                <a:off x="712" y="2240"/>
                <a:ext cx="2168" cy="1208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712" y="1557"/>
                <a:ext cx="4288" cy="691"/>
              </a:xfrm>
              <a:custGeom>
                <a:avLst/>
                <a:gdLst>
                  <a:gd name="T0" fmla="*/ 0 w 4288"/>
                  <a:gd name="T1" fmla="*/ 691 h 691"/>
                  <a:gd name="T2" fmla="*/ 1152 w 4288"/>
                  <a:gd name="T3" fmla="*/ 155 h 691"/>
                  <a:gd name="T4" fmla="*/ 2176 w 4288"/>
                  <a:gd name="T5" fmla="*/ 3 h 691"/>
                  <a:gd name="T6" fmla="*/ 3104 w 4288"/>
                  <a:gd name="T7" fmla="*/ 171 h 691"/>
                  <a:gd name="T8" fmla="*/ 4288 w 4288"/>
                  <a:gd name="T9" fmla="*/ 683 h 6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88"/>
                  <a:gd name="T16" fmla="*/ 0 h 691"/>
                  <a:gd name="T17" fmla="*/ 4288 w 4288"/>
                  <a:gd name="T18" fmla="*/ 691 h 6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88" h="691">
                    <a:moveTo>
                      <a:pt x="0" y="691"/>
                    </a:moveTo>
                    <a:cubicBezTo>
                      <a:pt x="192" y="602"/>
                      <a:pt x="789" y="270"/>
                      <a:pt x="1152" y="155"/>
                    </a:cubicBezTo>
                    <a:cubicBezTo>
                      <a:pt x="1515" y="40"/>
                      <a:pt x="1851" y="0"/>
                      <a:pt x="2176" y="3"/>
                    </a:cubicBezTo>
                    <a:cubicBezTo>
                      <a:pt x="2501" y="6"/>
                      <a:pt x="2752" y="58"/>
                      <a:pt x="3104" y="171"/>
                    </a:cubicBezTo>
                    <a:cubicBezTo>
                      <a:pt x="3456" y="284"/>
                      <a:pt x="4041" y="576"/>
                      <a:pt x="4288" y="683"/>
                    </a:cubicBezTo>
                  </a:path>
                </a:pathLst>
              </a:custGeom>
              <a:noFill/>
              <a:ln w="76200" cmpd="sng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52" name="Rectangle 12"/>
              <p:cNvSpPr>
                <a:spLocks noChangeArrowheads="1"/>
              </p:cNvSpPr>
              <p:nvPr/>
            </p:nvSpPr>
            <p:spPr bwMode="auto">
              <a:xfrm>
                <a:off x="1550" y="1991"/>
                <a:ext cx="341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50</a:t>
                </a:r>
              </a:p>
            </p:txBody>
          </p:sp>
          <p:sp>
            <p:nvSpPr>
              <p:cNvPr id="53" name="Rectangle 13"/>
              <p:cNvSpPr>
                <a:spLocks noChangeArrowheads="1"/>
              </p:cNvSpPr>
              <p:nvPr/>
            </p:nvSpPr>
            <p:spPr bwMode="auto">
              <a:xfrm rot="896416">
                <a:off x="1670" y="2311"/>
                <a:ext cx="341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20</a:t>
                </a:r>
              </a:p>
            </p:txBody>
          </p:sp>
          <p:sp>
            <p:nvSpPr>
              <p:cNvPr id="54" name="Rectangle 14"/>
              <p:cNvSpPr>
                <a:spLocks noChangeArrowheads="1"/>
              </p:cNvSpPr>
              <p:nvPr/>
            </p:nvSpPr>
            <p:spPr bwMode="auto">
              <a:xfrm>
                <a:off x="1614" y="3471"/>
                <a:ext cx="341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50</a:t>
                </a:r>
              </a:p>
            </p:txBody>
          </p:sp>
          <p:sp>
            <p:nvSpPr>
              <p:cNvPr id="55" name="Rectangle 15"/>
              <p:cNvSpPr>
                <a:spLocks noChangeArrowheads="1"/>
              </p:cNvSpPr>
              <p:nvPr/>
            </p:nvSpPr>
            <p:spPr bwMode="auto">
              <a:xfrm rot="19873600">
                <a:off x="1390" y="2671"/>
                <a:ext cx="341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50</a:t>
                </a:r>
              </a:p>
            </p:txBody>
          </p:sp>
          <p:sp>
            <p:nvSpPr>
              <p:cNvPr id="56" name="Rectangle 16"/>
              <p:cNvSpPr>
                <a:spLocks noChangeArrowheads="1"/>
              </p:cNvSpPr>
              <p:nvPr/>
            </p:nvSpPr>
            <p:spPr bwMode="auto">
              <a:xfrm rot="20688470">
                <a:off x="3654" y="2315"/>
                <a:ext cx="341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20</a:t>
                </a:r>
              </a:p>
            </p:txBody>
          </p:sp>
          <p:sp>
            <p:nvSpPr>
              <p:cNvPr id="57" name="Rectangle 17"/>
              <p:cNvSpPr>
                <a:spLocks noChangeArrowheads="1"/>
              </p:cNvSpPr>
              <p:nvPr/>
            </p:nvSpPr>
            <p:spPr bwMode="auto">
              <a:xfrm>
                <a:off x="2838" y="2519"/>
                <a:ext cx="341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10</a:t>
                </a:r>
              </a:p>
            </p:txBody>
          </p:sp>
          <p:sp>
            <p:nvSpPr>
              <p:cNvPr id="58" name="Rectangle 18"/>
              <p:cNvSpPr>
                <a:spLocks noChangeArrowheads="1"/>
              </p:cNvSpPr>
              <p:nvPr/>
            </p:nvSpPr>
            <p:spPr bwMode="auto">
              <a:xfrm>
                <a:off x="4998" y="2711"/>
                <a:ext cx="440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100</a:t>
                </a:r>
              </a:p>
            </p:txBody>
          </p:sp>
          <p:sp>
            <p:nvSpPr>
              <p:cNvPr id="59" name="Rectangle 19"/>
              <p:cNvSpPr>
                <a:spLocks noChangeArrowheads="1"/>
              </p:cNvSpPr>
              <p:nvPr/>
            </p:nvSpPr>
            <p:spPr bwMode="auto">
              <a:xfrm>
                <a:off x="3830" y="1991"/>
                <a:ext cx="341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30</a:t>
                </a:r>
              </a:p>
            </p:txBody>
          </p:sp>
          <p:grpSp>
            <p:nvGrpSpPr>
              <p:cNvPr id="60" name="Group 47"/>
              <p:cNvGrpSpPr>
                <a:grpSpLocks/>
              </p:cNvGrpSpPr>
              <p:nvPr/>
            </p:nvGrpSpPr>
            <p:grpSpPr bwMode="auto">
              <a:xfrm>
                <a:off x="4654" y="1916"/>
                <a:ext cx="701" cy="632"/>
                <a:chOff x="4310" y="1344"/>
                <a:chExt cx="701" cy="632"/>
              </a:xfrm>
            </p:grpSpPr>
            <p:sp>
              <p:nvSpPr>
                <p:cNvPr id="76" name="Oval 30"/>
                <p:cNvSpPr>
                  <a:spLocks noChangeArrowheads="1"/>
                </p:cNvSpPr>
                <p:nvPr/>
              </p:nvSpPr>
              <p:spPr bwMode="auto">
                <a:xfrm>
                  <a:off x="4344" y="1344"/>
                  <a:ext cx="632" cy="632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77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0" y="1497"/>
                  <a:ext cx="701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200"/>
                    <a:t>Machine Shop (3)</a:t>
                  </a:r>
                </a:p>
              </p:txBody>
            </p:sp>
          </p:grpSp>
          <p:grpSp>
            <p:nvGrpSpPr>
              <p:cNvPr id="61" name="Group 48"/>
              <p:cNvGrpSpPr>
                <a:grpSpLocks/>
              </p:cNvGrpSpPr>
              <p:nvPr/>
            </p:nvGrpSpPr>
            <p:grpSpPr bwMode="auto">
              <a:xfrm>
                <a:off x="4671" y="3160"/>
                <a:ext cx="666" cy="632"/>
                <a:chOff x="4670" y="3208"/>
                <a:chExt cx="666" cy="632"/>
              </a:xfrm>
            </p:grpSpPr>
            <p:sp>
              <p:nvSpPr>
                <p:cNvPr id="74" name="Oval 46"/>
                <p:cNvSpPr>
                  <a:spLocks noChangeArrowheads="1"/>
                </p:cNvSpPr>
                <p:nvPr/>
              </p:nvSpPr>
              <p:spPr bwMode="auto">
                <a:xfrm>
                  <a:off x="4687" y="3208"/>
                  <a:ext cx="632" cy="632"/>
                </a:xfrm>
                <a:prstGeom prst="ellipse">
                  <a:avLst/>
                </a:prstGeom>
                <a:solidFill>
                  <a:srgbClr val="24BDB2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/>
                </a:p>
              </p:txBody>
            </p:sp>
            <p:sp>
              <p:nvSpPr>
                <p:cNvPr id="75" name="Rectangle 40"/>
                <p:cNvSpPr>
                  <a:spLocks noChangeArrowheads="1"/>
                </p:cNvSpPr>
                <p:nvPr/>
              </p:nvSpPr>
              <p:spPr bwMode="auto">
                <a:xfrm>
                  <a:off x="4670" y="3361"/>
                  <a:ext cx="666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200"/>
                    <a:t>Testing </a:t>
                  </a:r>
                </a:p>
                <a:p>
                  <a:pPr algn="ctr"/>
                  <a:r>
                    <a:rPr lang="en-US" altLang="en-US" sz="1200"/>
                    <a:t>(6)</a:t>
                  </a:r>
                </a:p>
              </p:txBody>
            </p:sp>
          </p:grpSp>
          <p:grpSp>
            <p:nvGrpSpPr>
              <p:cNvPr id="62" name="Group 49"/>
              <p:cNvGrpSpPr>
                <a:grpSpLocks/>
              </p:cNvGrpSpPr>
              <p:nvPr/>
            </p:nvGrpSpPr>
            <p:grpSpPr bwMode="auto">
              <a:xfrm>
                <a:off x="2518" y="3160"/>
                <a:ext cx="677" cy="632"/>
                <a:chOff x="2493" y="3152"/>
                <a:chExt cx="677" cy="632"/>
              </a:xfrm>
            </p:grpSpPr>
            <p:sp>
              <p:nvSpPr>
                <p:cNvPr id="72" name="Oval 43"/>
                <p:cNvSpPr>
                  <a:spLocks noChangeArrowheads="1"/>
                </p:cNvSpPr>
                <p:nvPr/>
              </p:nvSpPr>
              <p:spPr bwMode="auto">
                <a:xfrm>
                  <a:off x="2515" y="3152"/>
                  <a:ext cx="632" cy="632"/>
                </a:xfrm>
                <a:prstGeom prst="ellipse">
                  <a:avLst/>
                </a:prstGeom>
                <a:solidFill>
                  <a:schemeClr val="accent4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73" name="Rectangle 37"/>
                <p:cNvSpPr>
                  <a:spLocks noChangeArrowheads="1"/>
                </p:cNvSpPr>
                <p:nvPr/>
              </p:nvSpPr>
              <p:spPr bwMode="auto">
                <a:xfrm>
                  <a:off x="2493" y="3305"/>
                  <a:ext cx="677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200">
                      <a:solidFill>
                        <a:schemeClr val="bg1"/>
                      </a:solidFill>
                    </a:rPr>
                    <a:t>Shipping </a:t>
                  </a:r>
                </a:p>
                <a:p>
                  <a:pPr algn="ctr"/>
                  <a:r>
                    <a:rPr lang="en-US" altLang="en-US" sz="1200">
                      <a:solidFill>
                        <a:schemeClr val="bg1"/>
                      </a:solidFill>
                    </a:rPr>
                    <a:t>(5)</a:t>
                  </a:r>
                </a:p>
              </p:txBody>
            </p:sp>
          </p:grpSp>
          <p:grpSp>
            <p:nvGrpSpPr>
              <p:cNvPr id="63" name="Group 50"/>
              <p:cNvGrpSpPr>
                <a:grpSpLocks/>
              </p:cNvGrpSpPr>
              <p:nvPr/>
            </p:nvGrpSpPr>
            <p:grpSpPr bwMode="auto">
              <a:xfrm>
                <a:off x="390" y="3160"/>
                <a:ext cx="710" cy="632"/>
                <a:chOff x="390" y="3144"/>
                <a:chExt cx="710" cy="632"/>
              </a:xfrm>
            </p:grpSpPr>
            <p:sp>
              <p:nvSpPr>
                <p:cNvPr id="70" name="Oval 44"/>
                <p:cNvSpPr>
                  <a:spLocks noChangeArrowheads="1"/>
                </p:cNvSpPr>
                <p:nvPr/>
              </p:nvSpPr>
              <p:spPr bwMode="auto">
                <a:xfrm>
                  <a:off x="429" y="3144"/>
                  <a:ext cx="632" cy="632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/>
                </a:p>
              </p:txBody>
            </p:sp>
            <p:sp>
              <p:nvSpPr>
                <p:cNvPr id="71" name="Rectangle 34"/>
                <p:cNvSpPr>
                  <a:spLocks noChangeArrowheads="1"/>
                </p:cNvSpPr>
                <p:nvPr/>
              </p:nvSpPr>
              <p:spPr bwMode="auto">
                <a:xfrm>
                  <a:off x="390" y="3297"/>
                  <a:ext cx="710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200"/>
                    <a:t>Receiving </a:t>
                  </a:r>
                </a:p>
                <a:p>
                  <a:pPr algn="ctr"/>
                  <a:r>
                    <a:rPr lang="en-US" altLang="en-US" sz="1200"/>
                    <a:t>(4)</a:t>
                  </a:r>
                </a:p>
              </p:txBody>
            </p:sp>
          </p:grpSp>
          <p:grpSp>
            <p:nvGrpSpPr>
              <p:cNvPr id="64" name="Group 51"/>
              <p:cNvGrpSpPr>
                <a:grpSpLocks/>
              </p:cNvGrpSpPr>
              <p:nvPr/>
            </p:nvGrpSpPr>
            <p:grpSpPr bwMode="auto">
              <a:xfrm>
                <a:off x="414" y="1916"/>
                <a:ext cx="657" cy="632"/>
                <a:chOff x="414" y="1928"/>
                <a:chExt cx="657" cy="632"/>
              </a:xfrm>
            </p:grpSpPr>
            <p:sp>
              <p:nvSpPr>
                <p:cNvPr id="68" name="Oval 45"/>
                <p:cNvSpPr>
                  <a:spLocks noChangeArrowheads="1"/>
                </p:cNvSpPr>
                <p:nvPr/>
              </p:nvSpPr>
              <p:spPr bwMode="auto">
                <a:xfrm>
                  <a:off x="427" y="1928"/>
                  <a:ext cx="632" cy="632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69" name="Rectangle 25"/>
                <p:cNvSpPr>
                  <a:spLocks noChangeArrowheads="1"/>
                </p:cNvSpPr>
                <p:nvPr/>
              </p:nvSpPr>
              <p:spPr bwMode="auto">
                <a:xfrm>
                  <a:off x="414" y="2081"/>
                  <a:ext cx="657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200"/>
                    <a:t>Assembly</a:t>
                  </a:r>
                </a:p>
                <a:p>
                  <a:pPr algn="ctr"/>
                  <a:r>
                    <a:rPr lang="en-US" altLang="en-US" sz="1200"/>
                    <a:t>(1)</a:t>
                  </a:r>
                </a:p>
              </p:txBody>
            </p:sp>
          </p:grpSp>
          <p:grpSp>
            <p:nvGrpSpPr>
              <p:cNvPr id="65" name="Group 52"/>
              <p:cNvGrpSpPr>
                <a:grpSpLocks/>
              </p:cNvGrpSpPr>
              <p:nvPr/>
            </p:nvGrpSpPr>
            <p:grpSpPr bwMode="auto">
              <a:xfrm>
                <a:off x="2510" y="1916"/>
                <a:ext cx="695" cy="632"/>
                <a:chOff x="2262" y="1512"/>
                <a:chExt cx="695" cy="632"/>
              </a:xfrm>
            </p:grpSpPr>
            <p:sp>
              <p:nvSpPr>
                <p:cNvPr id="66" name="Oval 42"/>
                <p:cNvSpPr>
                  <a:spLocks noChangeArrowheads="1"/>
                </p:cNvSpPr>
                <p:nvPr/>
              </p:nvSpPr>
              <p:spPr bwMode="auto">
                <a:xfrm>
                  <a:off x="2293" y="1512"/>
                  <a:ext cx="632" cy="6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67" name="Rectangle 28"/>
                <p:cNvSpPr>
                  <a:spLocks noChangeArrowheads="1"/>
                </p:cNvSpPr>
                <p:nvPr/>
              </p:nvSpPr>
              <p:spPr bwMode="auto">
                <a:xfrm>
                  <a:off x="2262" y="1665"/>
                  <a:ext cx="695" cy="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200"/>
                    <a:t>Painting </a:t>
                  </a:r>
                </a:p>
                <a:p>
                  <a:pPr algn="ctr"/>
                  <a:r>
                    <a:rPr lang="en-US" altLang="en-US" sz="1200"/>
                    <a:t>(2)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6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17" grpId="0" autoUpdateAnimBg="0"/>
      <p:bldP spid="106537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827738"/>
              </p:ext>
            </p:extLst>
          </p:nvPr>
        </p:nvGraphicFramePr>
        <p:xfrm>
          <a:off x="3232150" y="1171575"/>
          <a:ext cx="2202879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" name="Equation" r:id="rId4" imgW="2669400" imgH="1042200" progId="Equation.3">
                  <p:embed/>
                </p:oleObj>
              </mc:Choice>
              <mc:Fallback>
                <p:oleObj name="Equation" r:id="rId4" imgW="2669400" imgH="104220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2150" y="1171575"/>
                        <a:ext cx="2202879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Contoh Layout Proses</a:t>
            </a: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1331914" y="2159794"/>
            <a:ext cx="648017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en-US" sz="2400"/>
              <a:t>Cost 	=		$50	+	$200	+	$40</a:t>
            </a:r>
            <a:br>
              <a:rPr lang="en-US" altLang="en-US" sz="2400"/>
            </a:br>
            <a:r>
              <a:rPr lang="en-US" altLang="en-US" sz="2400"/>
              <a:t>			(1 and 2)		(1 and 3)		(1 and 6)</a:t>
            </a:r>
          </a:p>
          <a:p>
            <a:pPr>
              <a:spcAft>
                <a:spcPts val="1200"/>
              </a:spcAft>
            </a:pPr>
            <a:r>
              <a:rPr lang="en-US" altLang="en-US" sz="2400"/>
              <a:t>		+	$30	+	$50	+	$10</a:t>
            </a:r>
            <a:br>
              <a:rPr lang="en-US" altLang="en-US" sz="2400"/>
            </a:br>
            <a:r>
              <a:rPr lang="en-US" altLang="en-US" sz="2400"/>
              <a:t>			(2 and 3)		(2 and 4)		(2 and 5)</a:t>
            </a:r>
          </a:p>
          <a:p>
            <a:pPr>
              <a:spcAft>
                <a:spcPts val="1200"/>
              </a:spcAft>
            </a:pPr>
            <a:r>
              <a:rPr lang="en-US" altLang="en-US" sz="2400"/>
              <a:t>		+	$40	+	$100	+	$50</a:t>
            </a:r>
            <a:br>
              <a:rPr lang="en-US" altLang="en-US" sz="2400"/>
            </a:br>
            <a:r>
              <a:rPr lang="en-US" altLang="en-US" sz="2400"/>
              <a:t>			(3 and 4)		(3 and 6)		(4 and 5)</a:t>
            </a:r>
          </a:p>
          <a:p>
            <a:pPr>
              <a:spcAft>
                <a:spcPts val="1200"/>
              </a:spcAft>
            </a:pPr>
            <a:r>
              <a:rPr lang="en-US" altLang="en-US" sz="2400"/>
              <a:t>	= $570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Contoh Layout Proses</a:t>
            </a:r>
          </a:p>
        </p:txBody>
      </p:sp>
      <p:sp>
        <p:nvSpPr>
          <p:cNvPr id="106517" name="Rectangle 21"/>
          <p:cNvSpPr>
            <a:spLocks noChangeArrowheads="1"/>
          </p:cNvSpPr>
          <p:nvPr/>
        </p:nvSpPr>
        <p:spPr bwMode="auto">
          <a:xfrm>
            <a:off x="680138" y="824896"/>
            <a:ext cx="63428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800" smtClean="0"/>
              <a:t>Grafik Aliran Interdepartemental Revisi</a:t>
            </a:r>
            <a:endParaRPr lang="en-US" altLang="en-US" sz="2800"/>
          </a:p>
        </p:txBody>
      </p:sp>
      <p:sp>
        <p:nvSpPr>
          <p:cNvPr id="106537" name="Rectangle 41"/>
          <p:cNvSpPr>
            <a:spLocks noChangeArrowheads="1"/>
          </p:cNvSpPr>
          <p:nvPr/>
        </p:nvSpPr>
        <p:spPr bwMode="auto">
          <a:xfrm>
            <a:off x="7616825" y="1382316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9.7</a:t>
            </a:r>
          </a:p>
        </p:txBody>
      </p:sp>
      <p:grpSp>
        <p:nvGrpSpPr>
          <p:cNvPr id="41" name="Group 79"/>
          <p:cNvGrpSpPr>
            <a:grpSpLocks/>
          </p:cNvGrpSpPr>
          <p:nvPr/>
        </p:nvGrpSpPr>
        <p:grpSpPr bwMode="auto">
          <a:xfrm>
            <a:off x="619126" y="1484710"/>
            <a:ext cx="6681191" cy="3150436"/>
            <a:chOff x="390" y="1247"/>
            <a:chExt cx="5037" cy="2481"/>
          </a:xfrm>
        </p:grpSpPr>
        <p:sp>
          <p:nvSpPr>
            <p:cNvPr id="42" name="Rectangle 43"/>
            <p:cNvSpPr>
              <a:spLocks noChangeArrowheads="1"/>
            </p:cNvSpPr>
            <p:nvPr/>
          </p:nvSpPr>
          <p:spPr bwMode="auto">
            <a:xfrm>
              <a:off x="2686" y="1247"/>
              <a:ext cx="3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30</a:t>
              </a:r>
            </a:p>
          </p:txBody>
        </p:sp>
        <p:sp>
          <p:nvSpPr>
            <p:cNvPr id="43" name="Line 45"/>
            <p:cNvSpPr>
              <a:spLocks noChangeShapeType="1"/>
            </p:cNvSpPr>
            <p:nvPr/>
          </p:nvSpPr>
          <p:spPr bwMode="auto">
            <a:xfrm>
              <a:off x="2840" y="2168"/>
              <a:ext cx="2160" cy="1240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4" name="Line 46"/>
            <p:cNvSpPr>
              <a:spLocks noChangeShapeType="1"/>
            </p:cNvSpPr>
            <p:nvPr/>
          </p:nvSpPr>
          <p:spPr bwMode="auto">
            <a:xfrm>
              <a:off x="752" y="2232"/>
              <a:ext cx="0" cy="1168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5" name="Line 47"/>
            <p:cNvSpPr>
              <a:spLocks noChangeShapeType="1"/>
            </p:cNvSpPr>
            <p:nvPr/>
          </p:nvSpPr>
          <p:spPr bwMode="auto">
            <a:xfrm>
              <a:off x="5008" y="2208"/>
              <a:ext cx="0" cy="1168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6" name="Line 48"/>
            <p:cNvSpPr>
              <a:spLocks noChangeShapeType="1"/>
            </p:cNvSpPr>
            <p:nvPr/>
          </p:nvSpPr>
          <p:spPr bwMode="auto">
            <a:xfrm flipV="1">
              <a:off x="712" y="2192"/>
              <a:ext cx="4304" cy="1208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7" name="Line 49"/>
            <p:cNvSpPr>
              <a:spLocks noChangeShapeType="1"/>
            </p:cNvSpPr>
            <p:nvPr/>
          </p:nvSpPr>
          <p:spPr bwMode="auto">
            <a:xfrm>
              <a:off x="704" y="2176"/>
              <a:ext cx="4304" cy="0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8" name="Line 50"/>
            <p:cNvSpPr>
              <a:spLocks noChangeShapeType="1"/>
            </p:cNvSpPr>
            <p:nvPr/>
          </p:nvSpPr>
          <p:spPr bwMode="auto">
            <a:xfrm>
              <a:off x="728" y="3416"/>
              <a:ext cx="2152" cy="0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9" name="Line 51"/>
            <p:cNvSpPr>
              <a:spLocks noChangeShapeType="1"/>
            </p:cNvSpPr>
            <p:nvPr/>
          </p:nvSpPr>
          <p:spPr bwMode="auto">
            <a:xfrm>
              <a:off x="752" y="2192"/>
              <a:ext cx="2112" cy="1216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712" y="1493"/>
              <a:ext cx="4288" cy="691"/>
            </a:xfrm>
            <a:custGeom>
              <a:avLst/>
              <a:gdLst>
                <a:gd name="T0" fmla="*/ 0 w 4288"/>
                <a:gd name="T1" fmla="*/ 691 h 691"/>
                <a:gd name="T2" fmla="*/ 1152 w 4288"/>
                <a:gd name="T3" fmla="*/ 155 h 691"/>
                <a:gd name="T4" fmla="*/ 2176 w 4288"/>
                <a:gd name="T5" fmla="*/ 3 h 691"/>
                <a:gd name="T6" fmla="*/ 3104 w 4288"/>
                <a:gd name="T7" fmla="*/ 171 h 691"/>
                <a:gd name="T8" fmla="*/ 4288 w 4288"/>
                <a:gd name="T9" fmla="*/ 683 h 6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8"/>
                <a:gd name="T16" fmla="*/ 0 h 691"/>
                <a:gd name="T17" fmla="*/ 4288 w 4288"/>
                <a:gd name="T18" fmla="*/ 691 h 6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8" h="691">
                  <a:moveTo>
                    <a:pt x="0" y="691"/>
                  </a:moveTo>
                  <a:cubicBezTo>
                    <a:pt x="192" y="602"/>
                    <a:pt x="789" y="270"/>
                    <a:pt x="1152" y="155"/>
                  </a:cubicBezTo>
                  <a:cubicBezTo>
                    <a:pt x="1515" y="40"/>
                    <a:pt x="1851" y="0"/>
                    <a:pt x="2176" y="3"/>
                  </a:cubicBezTo>
                  <a:cubicBezTo>
                    <a:pt x="2501" y="6"/>
                    <a:pt x="2752" y="58"/>
                    <a:pt x="3104" y="171"/>
                  </a:cubicBezTo>
                  <a:cubicBezTo>
                    <a:pt x="3456" y="284"/>
                    <a:pt x="4041" y="576"/>
                    <a:pt x="4288" y="683"/>
                  </a:cubicBezTo>
                </a:path>
              </a:pathLst>
            </a:custGeom>
            <a:noFill/>
            <a:ln w="76200" cmpd="sng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1" name="Rectangle 53"/>
            <p:cNvSpPr>
              <a:spLocks noChangeArrowheads="1"/>
            </p:cNvSpPr>
            <p:nvPr/>
          </p:nvSpPr>
          <p:spPr bwMode="auto">
            <a:xfrm>
              <a:off x="1550" y="1927"/>
              <a:ext cx="3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50</a:t>
              </a:r>
            </a:p>
          </p:txBody>
        </p:sp>
        <p:sp>
          <p:nvSpPr>
            <p:cNvPr id="52" name="Rectangle 54"/>
            <p:cNvSpPr>
              <a:spLocks noChangeArrowheads="1"/>
            </p:cNvSpPr>
            <p:nvPr/>
          </p:nvSpPr>
          <p:spPr bwMode="auto">
            <a:xfrm rot="1775426">
              <a:off x="3939" y="2611"/>
              <a:ext cx="3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20</a:t>
              </a:r>
            </a:p>
          </p:txBody>
        </p:sp>
        <p:sp>
          <p:nvSpPr>
            <p:cNvPr id="53" name="Rectangle 55"/>
            <p:cNvSpPr>
              <a:spLocks noChangeArrowheads="1"/>
            </p:cNvSpPr>
            <p:nvPr/>
          </p:nvSpPr>
          <p:spPr bwMode="auto">
            <a:xfrm>
              <a:off x="1614" y="3407"/>
              <a:ext cx="3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50</a:t>
              </a:r>
            </a:p>
          </p:txBody>
        </p:sp>
        <p:sp>
          <p:nvSpPr>
            <p:cNvPr id="54" name="Rectangle 56"/>
            <p:cNvSpPr>
              <a:spLocks noChangeArrowheads="1"/>
            </p:cNvSpPr>
            <p:nvPr/>
          </p:nvSpPr>
          <p:spPr bwMode="auto">
            <a:xfrm rot="1807899">
              <a:off x="1571" y="2475"/>
              <a:ext cx="3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10</a:t>
              </a:r>
            </a:p>
          </p:txBody>
        </p:sp>
        <p:sp>
          <p:nvSpPr>
            <p:cNvPr id="55" name="Rectangle 57"/>
            <p:cNvSpPr>
              <a:spLocks noChangeArrowheads="1"/>
            </p:cNvSpPr>
            <p:nvPr/>
          </p:nvSpPr>
          <p:spPr bwMode="auto">
            <a:xfrm rot="20688470">
              <a:off x="2675" y="2527"/>
              <a:ext cx="3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20</a:t>
              </a:r>
            </a:p>
          </p:txBody>
        </p:sp>
        <p:sp>
          <p:nvSpPr>
            <p:cNvPr id="56" name="Rectangle 58"/>
            <p:cNvSpPr>
              <a:spLocks noChangeArrowheads="1"/>
            </p:cNvSpPr>
            <p:nvPr/>
          </p:nvSpPr>
          <p:spPr bwMode="auto">
            <a:xfrm>
              <a:off x="766" y="2671"/>
              <a:ext cx="3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50</a:t>
              </a:r>
            </a:p>
          </p:txBody>
        </p:sp>
        <p:sp>
          <p:nvSpPr>
            <p:cNvPr id="57" name="Rectangle 59"/>
            <p:cNvSpPr>
              <a:spLocks noChangeArrowheads="1"/>
            </p:cNvSpPr>
            <p:nvPr/>
          </p:nvSpPr>
          <p:spPr bwMode="auto">
            <a:xfrm>
              <a:off x="4998" y="2647"/>
              <a:ext cx="4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100</a:t>
              </a:r>
            </a:p>
          </p:txBody>
        </p:sp>
        <p:sp>
          <p:nvSpPr>
            <p:cNvPr id="58" name="Rectangle 60"/>
            <p:cNvSpPr>
              <a:spLocks noChangeArrowheads="1"/>
            </p:cNvSpPr>
            <p:nvPr/>
          </p:nvSpPr>
          <p:spPr bwMode="auto">
            <a:xfrm>
              <a:off x="3734" y="1927"/>
              <a:ext cx="4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100</a:t>
              </a:r>
            </a:p>
          </p:txBody>
        </p:sp>
        <p:grpSp>
          <p:nvGrpSpPr>
            <p:cNvPr id="59" name="Group 61"/>
            <p:cNvGrpSpPr>
              <a:grpSpLocks/>
            </p:cNvGrpSpPr>
            <p:nvPr/>
          </p:nvGrpSpPr>
          <p:grpSpPr bwMode="auto">
            <a:xfrm>
              <a:off x="4654" y="1852"/>
              <a:ext cx="701" cy="632"/>
              <a:chOff x="4310" y="1344"/>
              <a:chExt cx="701" cy="632"/>
            </a:xfrm>
          </p:grpSpPr>
          <p:sp>
            <p:nvSpPr>
              <p:cNvPr id="75" name="Oval 62"/>
              <p:cNvSpPr>
                <a:spLocks noChangeArrowheads="1"/>
              </p:cNvSpPr>
              <p:nvPr/>
            </p:nvSpPr>
            <p:spPr bwMode="auto">
              <a:xfrm>
                <a:off x="4344" y="1344"/>
                <a:ext cx="632" cy="632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latin typeface="+mn-lt"/>
                  <a:cs typeface="+mn-cs"/>
                </a:endParaRPr>
              </a:p>
            </p:txBody>
          </p:sp>
          <p:sp>
            <p:nvSpPr>
              <p:cNvPr id="76" name="Rectangle 63"/>
              <p:cNvSpPr>
                <a:spLocks noChangeArrowheads="1"/>
              </p:cNvSpPr>
              <p:nvPr/>
            </p:nvSpPr>
            <p:spPr bwMode="auto">
              <a:xfrm>
                <a:off x="4310" y="1497"/>
                <a:ext cx="701" cy="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200"/>
                  <a:t>Machine Shop (3)</a:t>
                </a:r>
              </a:p>
            </p:txBody>
          </p:sp>
        </p:grpSp>
        <p:grpSp>
          <p:nvGrpSpPr>
            <p:cNvPr id="60" name="Group 64"/>
            <p:cNvGrpSpPr>
              <a:grpSpLocks/>
            </p:cNvGrpSpPr>
            <p:nvPr/>
          </p:nvGrpSpPr>
          <p:grpSpPr bwMode="auto">
            <a:xfrm>
              <a:off x="4671" y="3096"/>
              <a:ext cx="666" cy="632"/>
              <a:chOff x="4670" y="3208"/>
              <a:chExt cx="666" cy="632"/>
            </a:xfrm>
          </p:grpSpPr>
          <p:sp>
            <p:nvSpPr>
              <p:cNvPr id="73" name="Oval 65"/>
              <p:cNvSpPr>
                <a:spLocks noChangeArrowheads="1"/>
              </p:cNvSpPr>
              <p:nvPr/>
            </p:nvSpPr>
            <p:spPr bwMode="auto">
              <a:xfrm>
                <a:off x="4687" y="3208"/>
                <a:ext cx="632" cy="632"/>
              </a:xfrm>
              <a:prstGeom prst="ellipse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  <p:sp>
            <p:nvSpPr>
              <p:cNvPr id="74" name="Rectangle 66"/>
              <p:cNvSpPr>
                <a:spLocks noChangeArrowheads="1"/>
              </p:cNvSpPr>
              <p:nvPr/>
            </p:nvSpPr>
            <p:spPr bwMode="auto">
              <a:xfrm>
                <a:off x="4670" y="3361"/>
                <a:ext cx="666" cy="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200"/>
                  <a:t>Testing </a:t>
                </a:r>
              </a:p>
              <a:p>
                <a:pPr algn="ctr"/>
                <a:r>
                  <a:rPr lang="en-US" altLang="en-US" sz="1200"/>
                  <a:t>(6)</a:t>
                </a:r>
              </a:p>
            </p:txBody>
          </p:sp>
        </p:grpSp>
        <p:grpSp>
          <p:nvGrpSpPr>
            <p:cNvPr id="61" name="Group 67"/>
            <p:cNvGrpSpPr>
              <a:grpSpLocks/>
            </p:cNvGrpSpPr>
            <p:nvPr/>
          </p:nvGrpSpPr>
          <p:grpSpPr bwMode="auto">
            <a:xfrm>
              <a:off x="2518" y="3096"/>
              <a:ext cx="677" cy="632"/>
              <a:chOff x="2493" y="3152"/>
              <a:chExt cx="677" cy="632"/>
            </a:xfrm>
          </p:grpSpPr>
          <p:sp>
            <p:nvSpPr>
              <p:cNvPr id="71" name="Oval 68"/>
              <p:cNvSpPr>
                <a:spLocks noChangeArrowheads="1"/>
              </p:cNvSpPr>
              <p:nvPr/>
            </p:nvSpPr>
            <p:spPr bwMode="auto">
              <a:xfrm>
                <a:off x="2515" y="3152"/>
                <a:ext cx="632" cy="6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latin typeface="+mn-lt"/>
                  <a:cs typeface="+mn-cs"/>
                </a:endParaRPr>
              </a:p>
            </p:txBody>
          </p:sp>
          <p:sp>
            <p:nvSpPr>
              <p:cNvPr id="72" name="Rectangle 69"/>
              <p:cNvSpPr>
                <a:spLocks noChangeArrowheads="1"/>
              </p:cNvSpPr>
              <p:nvPr/>
            </p:nvSpPr>
            <p:spPr bwMode="auto">
              <a:xfrm>
                <a:off x="2493" y="3305"/>
                <a:ext cx="677" cy="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chemeClr val="bg1"/>
                    </a:solidFill>
                  </a:rPr>
                  <a:t>Shipping </a:t>
                </a:r>
              </a:p>
              <a:p>
                <a:pPr algn="ctr"/>
                <a:r>
                  <a:rPr lang="en-US" altLang="en-US" sz="1200">
                    <a:solidFill>
                      <a:schemeClr val="bg1"/>
                    </a:solidFill>
                  </a:rPr>
                  <a:t>(5)</a:t>
                </a:r>
              </a:p>
            </p:txBody>
          </p:sp>
        </p:grpSp>
        <p:grpSp>
          <p:nvGrpSpPr>
            <p:cNvPr id="62" name="Group 70"/>
            <p:cNvGrpSpPr>
              <a:grpSpLocks/>
            </p:cNvGrpSpPr>
            <p:nvPr/>
          </p:nvGrpSpPr>
          <p:grpSpPr bwMode="auto">
            <a:xfrm>
              <a:off x="390" y="3096"/>
              <a:ext cx="710" cy="632"/>
              <a:chOff x="390" y="3144"/>
              <a:chExt cx="710" cy="632"/>
            </a:xfrm>
          </p:grpSpPr>
          <p:sp>
            <p:nvSpPr>
              <p:cNvPr id="69" name="Oval 71"/>
              <p:cNvSpPr>
                <a:spLocks noChangeArrowheads="1"/>
              </p:cNvSpPr>
              <p:nvPr/>
            </p:nvSpPr>
            <p:spPr bwMode="auto">
              <a:xfrm>
                <a:off x="429" y="3144"/>
                <a:ext cx="632" cy="63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  <p:sp>
            <p:nvSpPr>
              <p:cNvPr id="70" name="Rectangle 72"/>
              <p:cNvSpPr>
                <a:spLocks noChangeArrowheads="1"/>
              </p:cNvSpPr>
              <p:nvPr/>
            </p:nvSpPr>
            <p:spPr bwMode="auto">
              <a:xfrm>
                <a:off x="390" y="3297"/>
                <a:ext cx="710" cy="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200"/>
                  <a:t>Receiving </a:t>
                </a:r>
              </a:p>
              <a:p>
                <a:pPr algn="ctr"/>
                <a:r>
                  <a:rPr lang="en-US" altLang="en-US" sz="1200"/>
                  <a:t>(4)</a:t>
                </a:r>
              </a:p>
            </p:txBody>
          </p:sp>
        </p:grpSp>
        <p:grpSp>
          <p:nvGrpSpPr>
            <p:cNvPr id="63" name="Group 73"/>
            <p:cNvGrpSpPr>
              <a:grpSpLocks/>
            </p:cNvGrpSpPr>
            <p:nvPr/>
          </p:nvGrpSpPr>
          <p:grpSpPr bwMode="auto">
            <a:xfrm>
              <a:off x="427" y="1852"/>
              <a:ext cx="632" cy="632"/>
              <a:chOff x="427" y="1928"/>
              <a:chExt cx="632" cy="632"/>
            </a:xfrm>
          </p:grpSpPr>
          <p:sp>
            <p:nvSpPr>
              <p:cNvPr id="67" name="Oval 74"/>
              <p:cNvSpPr>
                <a:spLocks noChangeArrowheads="1"/>
              </p:cNvSpPr>
              <p:nvPr/>
            </p:nvSpPr>
            <p:spPr bwMode="auto">
              <a:xfrm>
                <a:off x="427" y="1928"/>
                <a:ext cx="632" cy="63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latin typeface="+mn-lt"/>
                  <a:cs typeface="+mn-cs"/>
                </a:endParaRPr>
              </a:p>
            </p:txBody>
          </p:sp>
          <p:sp>
            <p:nvSpPr>
              <p:cNvPr id="68" name="Rectangle 75"/>
              <p:cNvSpPr>
                <a:spLocks noChangeArrowheads="1"/>
              </p:cNvSpPr>
              <p:nvPr/>
            </p:nvSpPr>
            <p:spPr bwMode="auto">
              <a:xfrm>
                <a:off x="466" y="2081"/>
                <a:ext cx="556" cy="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200"/>
                  <a:t>Painting</a:t>
                </a:r>
              </a:p>
              <a:p>
                <a:pPr algn="ctr"/>
                <a:r>
                  <a:rPr lang="en-US" altLang="en-US" sz="1200"/>
                  <a:t>(2)</a:t>
                </a:r>
              </a:p>
            </p:txBody>
          </p:sp>
        </p:grpSp>
        <p:grpSp>
          <p:nvGrpSpPr>
            <p:cNvPr id="64" name="Group 76"/>
            <p:cNvGrpSpPr>
              <a:grpSpLocks/>
            </p:cNvGrpSpPr>
            <p:nvPr/>
          </p:nvGrpSpPr>
          <p:grpSpPr bwMode="auto">
            <a:xfrm>
              <a:off x="2510" y="1852"/>
              <a:ext cx="695" cy="632"/>
              <a:chOff x="2262" y="1512"/>
              <a:chExt cx="695" cy="632"/>
            </a:xfrm>
          </p:grpSpPr>
          <p:sp>
            <p:nvSpPr>
              <p:cNvPr id="65" name="Oval 77"/>
              <p:cNvSpPr>
                <a:spLocks noChangeArrowheads="1"/>
              </p:cNvSpPr>
              <p:nvPr/>
            </p:nvSpPr>
            <p:spPr bwMode="auto">
              <a:xfrm>
                <a:off x="2293" y="1512"/>
                <a:ext cx="632" cy="632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latin typeface="+mn-lt"/>
                  <a:cs typeface="+mn-cs"/>
                </a:endParaRPr>
              </a:p>
            </p:txBody>
          </p:sp>
          <p:sp>
            <p:nvSpPr>
              <p:cNvPr id="66" name="Rectangle 78"/>
              <p:cNvSpPr>
                <a:spLocks noChangeArrowheads="1"/>
              </p:cNvSpPr>
              <p:nvPr/>
            </p:nvSpPr>
            <p:spPr bwMode="auto">
              <a:xfrm>
                <a:off x="2262" y="1665"/>
                <a:ext cx="695" cy="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200"/>
                  <a:t>Assembly </a:t>
                </a:r>
              </a:p>
              <a:p>
                <a:pPr algn="ctr"/>
                <a:r>
                  <a:rPr lang="en-US" altLang="en-US" sz="1200"/>
                  <a:t>(1)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3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6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17" grpId="0" autoUpdateAnimBg="0"/>
      <p:bldP spid="106537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857508"/>
              </p:ext>
            </p:extLst>
          </p:nvPr>
        </p:nvGraphicFramePr>
        <p:xfrm>
          <a:off x="3232150" y="1171575"/>
          <a:ext cx="231589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Equation" r:id="rId4" imgW="2669400" imgH="1042200" progId="Equation.3">
                  <p:embed/>
                </p:oleObj>
              </mc:Choice>
              <mc:Fallback>
                <p:oleObj name="Equation" r:id="rId4" imgW="2669400" imgH="10422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2150" y="1171575"/>
                        <a:ext cx="2315895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>
                <a:latin typeface="Arial" pitchFamily="34" charset="0"/>
                <a:cs typeface="Arial" pitchFamily="34" charset="0"/>
              </a:rPr>
              <a:t>Contoh Layout Proses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1331914" y="2159794"/>
            <a:ext cx="648017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en-US" sz="2400"/>
              <a:t>Cost 	=		$50	+	$100	+	$20</a:t>
            </a:r>
            <a:br>
              <a:rPr lang="en-US" altLang="en-US" sz="2400"/>
            </a:br>
            <a:r>
              <a:rPr lang="en-US" altLang="en-US" sz="2400"/>
              <a:t>			(1 and 2)		(1 and 3)		(1 and 6)</a:t>
            </a:r>
          </a:p>
          <a:p>
            <a:pPr>
              <a:spcAft>
                <a:spcPts val="1200"/>
              </a:spcAft>
            </a:pPr>
            <a:r>
              <a:rPr lang="en-US" altLang="en-US" sz="2400"/>
              <a:t>		+	$60	+	$50	+	$10</a:t>
            </a:r>
            <a:br>
              <a:rPr lang="en-US" altLang="en-US" sz="2400"/>
            </a:br>
            <a:r>
              <a:rPr lang="en-US" altLang="en-US" sz="2400"/>
              <a:t>			(2 and 3)		(2 and 4)		(2 and 5)</a:t>
            </a:r>
          </a:p>
          <a:p>
            <a:pPr>
              <a:spcAft>
                <a:spcPts val="1200"/>
              </a:spcAft>
            </a:pPr>
            <a:r>
              <a:rPr lang="en-US" altLang="en-US" sz="2400"/>
              <a:t>		+	$40	+	$100	+	$50</a:t>
            </a:r>
            <a:br>
              <a:rPr lang="en-US" altLang="en-US" sz="2400"/>
            </a:br>
            <a:r>
              <a:rPr lang="en-US" altLang="en-US" sz="2400"/>
              <a:t>			(3 and 4)		(3 and 6)		(4 and 5)</a:t>
            </a:r>
          </a:p>
          <a:p>
            <a:pPr>
              <a:spcAft>
                <a:spcPts val="1200"/>
              </a:spcAft>
            </a:pPr>
            <a:r>
              <a:rPr lang="en-US" altLang="en-US" sz="2400"/>
              <a:t>	= $480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594" name="Group 2"/>
          <p:cNvGrpSpPr>
            <a:grpSpLocks/>
          </p:cNvGrpSpPr>
          <p:nvPr/>
        </p:nvGrpSpPr>
        <p:grpSpPr bwMode="auto">
          <a:xfrm>
            <a:off x="1625601" y="1062038"/>
            <a:ext cx="6457950" cy="4731543"/>
            <a:chOff x="1024" y="972"/>
            <a:chExt cx="4068" cy="3974"/>
          </a:xfrm>
        </p:grpSpPr>
        <p:sp>
          <p:nvSpPr>
            <p:cNvPr id="99334" name="Rectangle 3"/>
            <p:cNvSpPr>
              <a:spLocks noChangeArrowheads="1"/>
            </p:cNvSpPr>
            <p:nvPr/>
          </p:nvSpPr>
          <p:spPr bwMode="auto">
            <a:xfrm>
              <a:off x="1030" y="972"/>
              <a:ext cx="3372" cy="3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  <a:spcAft>
                  <a:spcPct val="250000"/>
                </a:spcAft>
              </a:pPr>
              <a:r>
                <a:rPr lang="en-US" altLang="en-US"/>
                <a:t>	Area A	Area B	Area C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  <a:spcAft>
                  <a:spcPct val="450000"/>
                </a:spcAft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  <a:spcAft>
                  <a:spcPct val="295000"/>
                </a:spcAft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Area D	Area E	Area F</a:t>
              </a:r>
            </a:p>
          </p:txBody>
        </p:sp>
        <p:grpSp>
          <p:nvGrpSpPr>
            <p:cNvPr id="99335" name="Group 4"/>
            <p:cNvGrpSpPr>
              <a:grpSpLocks/>
            </p:cNvGrpSpPr>
            <p:nvPr/>
          </p:nvGrpSpPr>
          <p:grpSpPr bwMode="auto">
            <a:xfrm>
              <a:off x="1024" y="1208"/>
              <a:ext cx="3696" cy="2464"/>
              <a:chOff x="1024" y="1208"/>
              <a:chExt cx="3696" cy="2464"/>
            </a:xfrm>
          </p:grpSpPr>
          <p:sp>
            <p:nvSpPr>
              <p:cNvPr id="110597" name="Rectangle 5"/>
              <p:cNvSpPr>
                <a:spLocks noChangeArrowheads="1"/>
              </p:cNvSpPr>
              <p:nvPr/>
            </p:nvSpPr>
            <p:spPr bwMode="auto">
              <a:xfrm>
                <a:off x="1024" y="1208"/>
                <a:ext cx="1232" cy="123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0598" name="Rectangle 6"/>
              <p:cNvSpPr>
                <a:spLocks noChangeArrowheads="1"/>
              </p:cNvSpPr>
              <p:nvPr/>
            </p:nvSpPr>
            <p:spPr bwMode="auto">
              <a:xfrm>
                <a:off x="2252" y="1208"/>
                <a:ext cx="1232" cy="1232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0599" name="Rectangle 7"/>
              <p:cNvSpPr>
                <a:spLocks noChangeArrowheads="1"/>
              </p:cNvSpPr>
              <p:nvPr/>
            </p:nvSpPr>
            <p:spPr bwMode="auto">
              <a:xfrm>
                <a:off x="3488" y="1208"/>
                <a:ext cx="1232" cy="123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0600" name="Rectangle 8"/>
              <p:cNvSpPr>
                <a:spLocks noChangeArrowheads="1"/>
              </p:cNvSpPr>
              <p:nvPr/>
            </p:nvSpPr>
            <p:spPr bwMode="auto">
              <a:xfrm>
                <a:off x="2252" y="2440"/>
                <a:ext cx="1232" cy="1232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99348" name="Rectangle 9"/>
              <p:cNvSpPr>
                <a:spLocks noChangeArrowheads="1"/>
              </p:cNvSpPr>
              <p:nvPr/>
            </p:nvSpPr>
            <p:spPr bwMode="auto">
              <a:xfrm>
                <a:off x="1024" y="2440"/>
                <a:ext cx="1232" cy="1232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9349" name="Rectangle 10"/>
              <p:cNvSpPr>
                <a:spLocks noChangeArrowheads="1"/>
              </p:cNvSpPr>
              <p:nvPr/>
            </p:nvSpPr>
            <p:spPr bwMode="auto">
              <a:xfrm>
                <a:off x="3488" y="2440"/>
                <a:ext cx="1232" cy="1232"/>
              </a:xfrm>
              <a:prstGeom prst="rect">
                <a:avLst/>
              </a:prstGeom>
              <a:solidFill>
                <a:srgbClr val="24BDB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99336" name="Group 11"/>
            <p:cNvGrpSpPr>
              <a:grpSpLocks/>
            </p:cNvGrpSpPr>
            <p:nvPr/>
          </p:nvGrpSpPr>
          <p:grpSpPr bwMode="auto">
            <a:xfrm>
              <a:off x="1048" y="3919"/>
              <a:ext cx="3664" cy="310"/>
              <a:chOff x="1048" y="3919"/>
              <a:chExt cx="3664" cy="310"/>
            </a:xfrm>
          </p:grpSpPr>
          <p:sp>
            <p:nvSpPr>
              <p:cNvPr id="99341" name="Rectangle 12"/>
              <p:cNvSpPr>
                <a:spLocks noChangeArrowheads="1"/>
              </p:cNvSpPr>
              <p:nvPr/>
            </p:nvSpPr>
            <p:spPr bwMode="auto">
              <a:xfrm>
                <a:off x="2722" y="3919"/>
                <a:ext cx="310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60’</a:t>
                </a:r>
              </a:p>
            </p:txBody>
          </p:sp>
          <p:sp>
            <p:nvSpPr>
              <p:cNvPr id="99342" name="Line 13"/>
              <p:cNvSpPr>
                <a:spLocks noChangeShapeType="1"/>
              </p:cNvSpPr>
              <p:nvPr/>
            </p:nvSpPr>
            <p:spPr bwMode="auto">
              <a:xfrm>
                <a:off x="3048" y="4035"/>
                <a:ext cx="16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43" name="Line 14"/>
              <p:cNvSpPr>
                <a:spLocks noChangeShapeType="1"/>
              </p:cNvSpPr>
              <p:nvPr/>
            </p:nvSpPr>
            <p:spPr bwMode="auto">
              <a:xfrm flipH="1">
                <a:off x="1048" y="4034"/>
                <a:ext cx="16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9337" name="Group 15"/>
            <p:cNvGrpSpPr>
              <a:grpSpLocks/>
            </p:cNvGrpSpPr>
            <p:nvPr/>
          </p:nvGrpSpPr>
          <p:grpSpPr bwMode="auto">
            <a:xfrm>
              <a:off x="4782" y="1216"/>
              <a:ext cx="310" cy="2456"/>
              <a:chOff x="4782" y="1216"/>
              <a:chExt cx="310" cy="2456"/>
            </a:xfrm>
          </p:grpSpPr>
          <p:sp>
            <p:nvSpPr>
              <p:cNvPr id="99338" name="Rectangle 16"/>
              <p:cNvSpPr>
                <a:spLocks noChangeArrowheads="1"/>
              </p:cNvSpPr>
              <p:nvPr/>
            </p:nvSpPr>
            <p:spPr bwMode="auto">
              <a:xfrm>
                <a:off x="4782" y="2335"/>
                <a:ext cx="310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40’</a:t>
                </a:r>
              </a:p>
            </p:txBody>
          </p:sp>
          <p:sp>
            <p:nvSpPr>
              <p:cNvPr id="99339" name="Line 17"/>
              <p:cNvSpPr>
                <a:spLocks noChangeShapeType="1"/>
              </p:cNvSpPr>
              <p:nvPr/>
            </p:nvSpPr>
            <p:spPr bwMode="auto">
              <a:xfrm>
                <a:off x="4940" y="1216"/>
                <a:ext cx="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40" name="Line 18"/>
              <p:cNvSpPr>
                <a:spLocks noChangeShapeType="1"/>
              </p:cNvSpPr>
              <p:nvPr/>
            </p:nvSpPr>
            <p:spPr bwMode="auto">
              <a:xfrm flipV="1">
                <a:off x="4940" y="2544"/>
                <a:ext cx="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99330" name="Rectangle 19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Contoh Layout Proses</a:t>
            </a:r>
          </a:p>
        </p:txBody>
      </p:sp>
      <p:sp>
        <p:nvSpPr>
          <p:cNvPr id="110612" name="Rectangle 20"/>
          <p:cNvSpPr>
            <a:spLocks noChangeArrowheads="1"/>
          </p:cNvSpPr>
          <p:nvPr/>
        </p:nvSpPr>
        <p:spPr bwMode="auto">
          <a:xfrm>
            <a:off x="1616075" y="3062288"/>
            <a:ext cx="5596404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Departemen</a:t>
            </a:r>
            <a:r>
              <a:rPr lang="en-US" altLang="en-US"/>
              <a:t>	</a:t>
            </a:r>
            <a:r>
              <a:rPr lang="en-US" altLang="en-US" smtClean="0">
                <a:solidFill>
                  <a:schemeClr val="bg1"/>
                </a:solidFill>
              </a:rPr>
              <a:t>Departemen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Penerimaan</a:t>
            </a:r>
            <a:r>
              <a:rPr lang="en-US" altLang="en-US"/>
              <a:t>	</a:t>
            </a:r>
            <a:r>
              <a:rPr lang="en-US" altLang="en-US" smtClean="0">
                <a:solidFill>
                  <a:schemeClr val="bg1"/>
                </a:solidFill>
              </a:rPr>
              <a:t>Pengiriman</a:t>
            </a:r>
            <a:r>
              <a:rPr lang="en-US" altLang="en-US" smtClean="0"/>
              <a:t>t</a:t>
            </a:r>
            <a:r>
              <a:rPr lang="en-US" altLang="en-US"/>
              <a:t>	</a:t>
            </a:r>
            <a:r>
              <a:rPr lang="en-US" altLang="en-US" smtClean="0"/>
              <a:t>Pengujian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(4)	</a:t>
            </a:r>
            <a:r>
              <a:rPr lang="en-US" altLang="en-US">
                <a:solidFill>
                  <a:schemeClr val="bg1"/>
                </a:solidFill>
              </a:rPr>
              <a:t>(5)</a:t>
            </a:r>
            <a:r>
              <a:rPr lang="en-US" altLang="en-US"/>
              <a:t>	(6)</a:t>
            </a:r>
          </a:p>
        </p:txBody>
      </p:sp>
      <p:sp>
        <p:nvSpPr>
          <p:cNvPr id="110613" name="Rectangle 21"/>
          <p:cNvSpPr>
            <a:spLocks noChangeArrowheads="1"/>
          </p:cNvSpPr>
          <p:nvPr/>
        </p:nvSpPr>
        <p:spPr bwMode="auto">
          <a:xfrm>
            <a:off x="276225" y="990600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9.8</a:t>
            </a:r>
          </a:p>
        </p:txBody>
      </p:sp>
      <p:sp>
        <p:nvSpPr>
          <p:cNvPr id="110614" name="Rectangle 22"/>
          <p:cNvSpPr>
            <a:spLocks noChangeArrowheads="1"/>
          </p:cNvSpPr>
          <p:nvPr/>
        </p:nvSpPr>
        <p:spPr bwMode="auto">
          <a:xfrm>
            <a:off x="1635126" y="1776413"/>
            <a:ext cx="5850832" cy="79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/>
              <a:t>	 </a:t>
            </a:r>
            <a:r>
              <a:rPr lang="en-US" altLang="en-US" smtClean="0"/>
              <a:t>Departemen 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Pengecatan</a:t>
            </a:r>
            <a:r>
              <a:rPr lang="en-US" altLang="en-US"/>
              <a:t>	</a:t>
            </a:r>
            <a:r>
              <a:rPr lang="en-US" altLang="en-US" smtClean="0"/>
              <a:t>Perakitan</a:t>
            </a:r>
            <a:r>
              <a:rPr lang="en-US" altLang="en-US"/>
              <a:t>	</a:t>
            </a:r>
            <a:r>
              <a:rPr lang="en-US" altLang="en-US" smtClean="0"/>
              <a:t>Mesin Workshop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(2)	(1)	(3)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0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0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10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12" grpId="0" autoUpdateAnimBg="0"/>
      <p:bldP spid="110613" grpId="0" autoUpdateAnimBg="0"/>
      <p:bldP spid="110614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Software Komputer</a:t>
            </a:r>
          </a:p>
        </p:txBody>
      </p:sp>
      <p:sp>
        <p:nvSpPr>
          <p:cNvPr id="101378" name="Content Placeholder 1"/>
          <p:cNvSpPr>
            <a:spLocks noGrp="1"/>
          </p:cNvSpPr>
          <p:nvPr>
            <p:ph idx="1"/>
          </p:nvPr>
        </p:nvSpPr>
        <p:spPr>
          <a:xfrm>
            <a:off x="457200" y="1257300"/>
            <a:ext cx="8229600" cy="16573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Pendekatan grafis hanya berfungsi untuk masalah kecil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Program komputer tersedia untuk memecahkan masalah yang lebih besar</a:t>
            </a:r>
            <a:endParaRPr lang="en-US" altLang="en-US" sz="240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320800" y="2956323"/>
            <a:ext cx="6489700" cy="1323439"/>
            <a:chOff x="1320800" y="3941514"/>
            <a:chExt cx="6489700" cy="1765103"/>
          </a:xfrm>
        </p:grpSpPr>
        <p:sp>
          <p:nvSpPr>
            <p:cNvPr id="101380" name="TextBox 2"/>
            <p:cNvSpPr txBox="1">
              <a:spLocks noChangeArrowheads="1"/>
            </p:cNvSpPr>
            <p:nvPr/>
          </p:nvSpPr>
          <p:spPr bwMode="auto">
            <a:xfrm>
              <a:off x="1320800" y="3941514"/>
              <a:ext cx="2997200" cy="1765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indent="-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>
                <a:spcAft>
                  <a:spcPts val="1200"/>
                </a:spcAft>
                <a:buClr>
                  <a:schemeClr val="accent1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000"/>
                <a:t>CRAFT</a:t>
              </a:r>
            </a:p>
            <a:p>
              <a:pPr lvl="1">
                <a:spcAft>
                  <a:spcPts val="1200"/>
                </a:spcAft>
                <a:buClr>
                  <a:schemeClr val="accent1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000"/>
                <a:t>ALDEP</a:t>
              </a:r>
            </a:p>
            <a:p>
              <a:pPr lvl="1">
                <a:spcAft>
                  <a:spcPts val="1200"/>
                </a:spcAft>
                <a:buClr>
                  <a:schemeClr val="accent1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000"/>
                <a:t>CORELAP</a:t>
              </a:r>
            </a:p>
          </p:txBody>
        </p:sp>
        <p:sp>
          <p:nvSpPr>
            <p:cNvPr id="101381" name="TextBox 5"/>
            <p:cNvSpPr txBox="1">
              <a:spLocks noChangeArrowheads="1"/>
            </p:cNvSpPr>
            <p:nvPr/>
          </p:nvSpPr>
          <p:spPr bwMode="auto">
            <a:xfrm>
              <a:off x="4762500" y="3941514"/>
              <a:ext cx="3048000" cy="114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indent="-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>
                <a:spcAft>
                  <a:spcPts val="1200"/>
                </a:spcAft>
                <a:buClr>
                  <a:schemeClr val="accent1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000"/>
                <a:t>Factory Flow </a:t>
              </a:r>
            </a:p>
            <a:p>
              <a:pPr lvl="1">
                <a:spcAft>
                  <a:spcPts val="1200"/>
                </a:spcAft>
                <a:buClr>
                  <a:schemeClr val="accent1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000"/>
                <a:t>Proplanner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97656"/>
            <a:ext cx="7772400" cy="671513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Software Komputer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>
          <a:xfrm>
            <a:off x="468314" y="1109662"/>
            <a:ext cx="8199437" cy="102393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Analisis Proplanner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Jarak terkirim dikurangi dengan 38%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28614" y="2274093"/>
            <a:ext cx="4043362" cy="2173597"/>
            <a:chOff x="519430" y="2692400"/>
            <a:chExt cx="4043680" cy="2898667"/>
          </a:xfrm>
        </p:grpSpPr>
        <p:pic>
          <p:nvPicPr>
            <p:cNvPr id="103431" name="Picture 6" descr="proplan 1 adj sm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430" y="2692400"/>
              <a:ext cx="4043680" cy="2346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32" name="TextBox 8"/>
            <p:cNvSpPr txBox="1">
              <a:spLocks noChangeArrowheads="1"/>
            </p:cNvSpPr>
            <p:nvPr/>
          </p:nvSpPr>
          <p:spPr bwMode="auto">
            <a:xfrm>
              <a:off x="774700" y="5098533"/>
              <a:ext cx="864407" cy="49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Before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4568032" y="2614612"/>
            <a:ext cx="4105275" cy="2033588"/>
            <a:chOff x="4563110" y="3486666"/>
            <a:chExt cx="4104640" cy="2710934"/>
          </a:xfrm>
        </p:grpSpPr>
        <p:pic>
          <p:nvPicPr>
            <p:cNvPr id="103429" name="Picture 7" descr="proplan 2 adj sm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3110" y="3881120"/>
              <a:ext cx="4104640" cy="231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30" name="TextBox 9"/>
            <p:cNvSpPr txBox="1">
              <a:spLocks noChangeArrowheads="1"/>
            </p:cNvSpPr>
            <p:nvPr/>
          </p:nvSpPr>
          <p:spPr bwMode="auto">
            <a:xfrm>
              <a:off x="7518400" y="3486666"/>
              <a:ext cx="671875" cy="492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After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97656"/>
            <a:ext cx="7772400" cy="671513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Software Komputer</a:t>
            </a:r>
          </a:p>
        </p:txBody>
      </p:sp>
      <p:sp>
        <p:nvSpPr>
          <p:cNvPr id="104450" name="Rectangle 3"/>
          <p:cNvSpPr>
            <a:spLocks noGrp="1" noChangeArrowheads="1"/>
          </p:cNvSpPr>
          <p:nvPr>
            <p:ph idx="1"/>
          </p:nvPr>
        </p:nvSpPr>
        <p:spPr>
          <a:xfrm>
            <a:off x="468314" y="1109663"/>
            <a:ext cx="8199437" cy="1635919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Perangkat lunak visualisasi tiga dimensi memungkinkan manajer untuk melihat kemungkinan tata letak dan menilai proses, penanganan material, efisiensi, dan masalah keamanan</a:t>
            </a:r>
            <a:endParaRPr lang="en-US" altLang="en-US" sz="200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 descr="BIW_Automotive_Line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05" y="2310063"/>
            <a:ext cx="7550668" cy="239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Sel Kerja (Work Cell)</a:t>
            </a:r>
          </a:p>
        </p:txBody>
      </p:sp>
      <p:sp>
        <p:nvSpPr>
          <p:cNvPr id="105474" name="Content Placeholder 1"/>
          <p:cNvSpPr>
            <a:spLocks noGrp="1"/>
          </p:cNvSpPr>
          <p:nvPr>
            <p:ph idx="1"/>
          </p:nvPr>
        </p:nvSpPr>
        <p:spPr>
          <a:xfrm>
            <a:off x="838200" y="1072754"/>
            <a:ext cx="7467600" cy="3531394"/>
          </a:xfrm>
        </p:spPr>
        <p:txBody>
          <a:bodyPr/>
          <a:lstStyle/>
          <a:p>
            <a:pPr marL="517525" indent="-517525"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Atur ulang orang dan mesin ke dalam kelompok untuk fokus pada produk tunggal atau grup produk</a:t>
            </a:r>
          </a:p>
          <a:p>
            <a:pPr marL="517525" indent="-517525"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Teknologi grup mengidentifikasi produk yang memiliki karakteristik serupa untuk sel tertentu</a:t>
            </a:r>
          </a:p>
          <a:p>
            <a:pPr marL="517525" indent="-517525"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Volume harus membenarkan sel</a:t>
            </a:r>
          </a:p>
          <a:p>
            <a:pPr marL="517525" indent="-517525"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Sel dapat dikonfigurasikan sebagai desain atau perubahan volume</a:t>
            </a:r>
            <a:endParaRPr lang="en-US" altLang="en-US" sz="24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314325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Keunggulan Work Cells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896938" y="1006079"/>
            <a:ext cx="7366000" cy="3915965"/>
          </a:xfrm>
        </p:spPr>
        <p:txBody>
          <a:bodyPr/>
          <a:lstStyle/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Pengurangan persediaan dalam proses kerja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Lebih sedikit ruang lantai yang dibutuhkan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Mengurangi persediaan bahan baku dan barang jadi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Mengurangi biaya tenaga kerja langsung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Peningkatan rasa partisipasi karyawan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Peningkatan penggunaan peralatan dan mesin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Mengurangi investasi dalam mesin dan peralatan</a:t>
            </a:r>
            <a:endParaRPr lang="en-US" altLang="en-US" sz="20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Kebutuhan Work Cells</a:t>
            </a:r>
          </a:p>
        </p:txBody>
      </p:sp>
      <p:sp>
        <p:nvSpPr>
          <p:cNvPr id="109570" name="Content Placeholder 1"/>
          <p:cNvSpPr>
            <a:spLocks noGrp="1"/>
          </p:cNvSpPr>
          <p:nvPr>
            <p:ph idx="1"/>
          </p:nvPr>
        </p:nvSpPr>
        <p:spPr>
          <a:xfrm>
            <a:off x="889000" y="1200151"/>
            <a:ext cx="7378700" cy="339447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800">
                <a:latin typeface="Arial" pitchFamily="34" charset="0"/>
                <a:cs typeface="Arial" pitchFamily="34" charset="0"/>
              </a:rPr>
              <a:t>Identifikasi keluarga produk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Pelatihan tingkat </a:t>
            </a:r>
            <a:r>
              <a:rPr lang="en-US" altLang="en-US" sz="2800">
                <a:latin typeface="Arial" pitchFamily="34" charset="0"/>
                <a:cs typeface="Arial" pitchFamily="34" charset="0"/>
              </a:rPr>
              <a:t>tinggi, fleksibilitas dan pemberdayaan karyawan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800">
                <a:latin typeface="Arial" pitchFamily="34" charset="0"/>
                <a:cs typeface="Arial" pitchFamily="34" charset="0"/>
              </a:rPr>
              <a:t>Menjadi mandiri, dengan peralatan dan sumber daya sendiri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800">
                <a:latin typeface="Arial" pitchFamily="34" charset="0"/>
                <a:cs typeface="Arial" pitchFamily="34" charset="0"/>
              </a:rPr>
              <a:t>Uji (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poka-yoke) </a:t>
            </a:r>
            <a:r>
              <a:rPr lang="en-US" altLang="en-US" sz="2800">
                <a:latin typeface="Arial" pitchFamily="34" charset="0"/>
                <a:cs typeface="Arial" pitchFamily="34" charset="0"/>
              </a:rPr>
              <a:t>di setiap stasiun di dalam sel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sz="28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1919"/>
            <a:ext cx="7772400" cy="141398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fi-FI" altLang="en-US" sz="3200" smtClean="0">
                <a:latin typeface="Arial" pitchFamily="34" charset="0"/>
                <a:cs typeface="Arial" pitchFamily="34" charset="0"/>
              </a:rPr>
              <a:t>Memperbaiki </a:t>
            </a:r>
            <a:r>
              <a:rPr lang="fi-FI" altLang="en-US" sz="3200">
                <a:latin typeface="Arial" pitchFamily="34" charset="0"/>
                <a:cs typeface="Arial" pitchFamily="34" charset="0"/>
              </a:rPr>
              <a:t>Tata Letak </a:t>
            </a:r>
            <a:r>
              <a:rPr lang="fi-FI" altLang="en-US" sz="3200" smtClean="0">
                <a:latin typeface="Arial" pitchFamily="34" charset="0"/>
                <a:cs typeface="Arial" pitchFamily="34" charset="0"/>
              </a:rPr>
              <a:t>yg Menggunakan </a:t>
            </a:r>
            <a:r>
              <a:rPr lang="fi-FI" altLang="en-US" sz="3200">
                <a:latin typeface="Arial" pitchFamily="34" charset="0"/>
                <a:cs typeface="Arial" pitchFamily="34" charset="0"/>
              </a:rPr>
              <a:t>Sel </a:t>
            </a:r>
            <a:r>
              <a:rPr lang="fi-FI" altLang="en-US" sz="3200" smtClean="0">
                <a:latin typeface="Arial" pitchFamily="34" charset="0"/>
                <a:cs typeface="Arial" pitchFamily="34" charset="0"/>
              </a:rPr>
              <a:t>Kerja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1879" name="Rectangle 23"/>
          <p:cNvSpPr>
            <a:spLocks noChangeArrowheads="1"/>
          </p:cNvSpPr>
          <p:nvPr/>
        </p:nvSpPr>
        <p:spPr bwMode="auto">
          <a:xfrm>
            <a:off x="1241425" y="3287316"/>
            <a:ext cx="2768600" cy="5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it-IT" altLang="en-US" sz="1600"/>
              <a:t>Tata letak saat ini - pekerja di area tertutup kecil.</a:t>
            </a:r>
            <a:endParaRPr lang="en-US" altLang="en-US" sz="1600"/>
          </a:p>
        </p:txBody>
      </p:sp>
      <p:sp>
        <p:nvSpPr>
          <p:cNvPr id="121880" name="Rectangle 24"/>
          <p:cNvSpPr>
            <a:spLocks noChangeArrowheads="1"/>
          </p:cNvSpPr>
          <p:nvPr/>
        </p:nvSpPr>
        <p:spPr bwMode="auto">
          <a:xfrm>
            <a:off x="4860925" y="3858816"/>
            <a:ext cx="351155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600"/>
              <a:t>Tata letak yang lebih baik - pekerja yang terlatih bisa saling membantu. Mungkin dapat menambahkan pekerja ketiga karena dibutuhkan output tambahan.</a:t>
            </a:r>
          </a:p>
        </p:txBody>
      </p:sp>
      <p:grpSp>
        <p:nvGrpSpPr>
          <p:cNvPr id="121881" name="Group 25"/>
          <p:cNvGrpSpPr>
            <a:grpSpLocks/>
          </p:cNvGrpSpPr>
          <p:nvPr/>
        </p:nvGrpSpPr>
        <p:grpSpPr bwMode="auto">
          <a:xfrm>
            <a:off x="5210175" y="1777429"/>
            <a:ext cx="2819400" cy="1982565"/>
            <a:chOff x="3330" y="1872"/>
            <a:chExt cx="1776" cy="1302"/>
          </a:xfrm>
        </p:grpSpPr>
        <p:grpSp>
          <p:nvGrpSpPr>
            <p:cNvPr id="111644" name="Group 26"/>
            <p:cNvGrpSpPr>
              <a:grpSpLocks/>
            </p:cNvGrpSpPr>
            <p:nvPr/>
          </p:nvGrpSpPr>
          <p:grpSpPr bwMode="auto">
            <a:xfrm rot="-3568790">
              <a:off x="3924" y="2356"/>
              <a:ext cx="198" cy="230"/>
              <a:chOff x="1186" y="2402"/>
              <a:chExt cx="198" cy="230"/>
            </a:xfrm>
          </p:grpSpPr>
          <p:sp>
            <p:nvSpPr>
              <p:cNvPr id="111660" name="Oval 27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61" name="Oval 28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62" name="Freeform 29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63" name="Oval 30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1645" name="Rectangle 31"/>
            <p:cNvSpPr>
              <a:spLocks noChangeArrowheads="1"/>
            </p:cNvSpPr>
            <p:nvPr/>
          </p:nvSpPr>
          <p:spPr bwMode="auto">
            <a:xfrm>
              <a:off x="3330" y="1872"/>
              <a:ext cx="192" cy="364"/>
            </a:xfrm>
            <a:prstGeom prst="rect">
              <a:avLst/>
            </a:prstGeom>
            <a:solidFill>
              <a:srgbClr val="BDD6AE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6" name="Rectangle 32"/>
            <p:cNvSpPr>
              <a:spLocks noChangeArrowheads="1"/>
            </p:cNvSpPr>
            <p:nvPr/>
          </p:nvSpPr>
          <p:spPr bwMode="auto">
            <a:xfrm>
              <a:off x="4914" y="1872"/>
              <a:ext cx="192" cy="364"/>
            </a:xfrm>
            <a:prstGeom prst="rect">
              <a:avLst/>
            </a:prstGeom>
            <a:solidFill>
              <a:srgbClr val="BDD6AE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7" name="Oval 33"/>
            <p:cNvSpPr>
              <a:spLocks noChangeArrowheads="1"/>
            </p:cNvSpPr>
            <p:nvPr/>
          </p:nvSpPr>
          <p:spPr bwMode="auto">
            <a:xfrm>
              <a:off x="3894" y="2606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8" name="Oval 34"/>
            <p:cNvSpPr>
              <a:spLocks noChangeArrowheads="1"/>
            </p:cNvSpPr>
            <p:nvPr/>
          </p:nvSpPr>
          <p:spPr bwMode="auto">
            <a:xfrm>
              <a:off x="3428" y="2266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9" name="Oval 35"/>
            <p:cNvSpPr>
              <a:spLocks noChangeArrowheads="1"/>
            </p:cNvSpPr>
            <p:nvPr/>
          </p:nvSpPr>
          <p:spPr bwMode="auto">
            <a:xfrm>
              <a:off x="3626" y="2474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11650" name="Group 36"/>
            <p:cNvGrpSpPr>
              <a:grpSpLocks/>
            </p:cNvGrpSpPr>
            <p:nvPr/>
          </p:nvGrpSpPr>
          <p:grpSpPr bwMode="auto">
            <a:xfrm rot="-8306482">
              <a:off x="4416" y="2306"/>
              <a:ext cx="198" cy="230"/>
              <a:chOff x="1186" y="2402"/>
              <a:chExt cx="198" cy="230"/>
            </a:xfrm>
          </p:grpSpPr>
          <p:sp>
            <p:nvSpPr>
              <p:cNvPr id="111656" name="Oval 37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57" name="Oval 38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58" name="Freeform 39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59" name="Oval 40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1651" name="Oval 41"/>
            <p:cNvSpPr>
              <a:spLocks noChangeArrowheads="1"/>
            </p:cNvSpPr>
            <p:nvPr/>
          </p:nvSpPr>
          <p:spPr bwMode="auto">
            <a:xfrm>
              <a:off x="4608" y="2474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52" name="Oval 42"/>
            <p:cNvSpPr>
              <a:spLocks noChangeArrowheads="1"/>
            </p:cNvSpPr>
            <p:nvPr/>
          </p:nvSpPr>
          <p:spPr bwMode="auto">
            <a:xfrm>
              <a:off x="4342" y="2608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53" name="Oval 43"/>
            <p:cNvSpPr>
              <a:spLocks noChangeArrowheads="1"/>
            </p:cNvSpPr>
            <p:nvPr/>
          </p:nvSpPr>
          <p:spPr bwMode="auto">
            <a:xfrm>
              <a:off x="4820" y="2258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54" name="Freeform 44"/>
            <p:cNvSpPr>
              <a:spLocks/>
            </p:cNvSpPr>
            <p:nvPr/>
          </p:nvSpPr>
          <p:spPr bwMode="auto">
            <a:xfrm>
              <a:off x="3958" y="2660"/>
              <a:ext cx="510" cy="514"/>
            </a:xfrm>
            <a:custGeom>
              <a:avLst/>
              <a:gdLst>
                <a:gd name="T0" fmla="*/ 0 w 510"/>
                <a:gd name="T1" fmla="*/ 236 h 514"/>
                <a:gd name="T2" fmla="*/ 0 w 510"/>
                <a:gd name="T3" fmla="*/ 514 h 514"/>
                <a:gd name="T4" fmla="*/ 510 w 510"/>
                <a:gd name="T5" fmla="*/ 514 h 514"/>
                <a:gd name="T6" fmla="*/ 510 w 510"/>
                <a:gd name="T7" fmla="*/ 240 h 514"/>
                <a:gd name="T8" fmla="*/ 350 w 510"/>
                <a:gd name="T9" fmla="*/ 142 h 514"/>
                <a:gd name="T10" fmla="*/ 350 w 510"/>
                <a:gd name="T11" fmla="*/ 0 h 514"/>
                <a:gd name="T12" fmla="*/ 160 w 510"/>
                <a:gd name="T13" fmla="*/ 0 h 514"/>
                <a:gd name="T14" fmla="*/ 160 w 510"/>
                <a:gd name="T15" fmla="*/ 142 h 514"/>
                <a:gd name="T16" fmla="*/ 0 w 510"/>
                <a:gd name="T17" fmla="*/ 236 h 5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10"/>
                <a:gd name="T28" fmla="*/ 0 h 514"/>
                <a:gd name="T29" fmla="*/ 510 w 510"/>
                <a:gd name="T30" fmla="*/ 514 h 5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10" h="514">
                  <a:moveTo>
                    <a:pt x="0" y="236"/>
                  </a:moveTo>
                  <a:lnTo>
                    <a:pt x="0" y="514"/>
                  </a:lnTo>
                  <a:lnTo>
                    <a:pt x="510" y="514"/>
                  </a:lnTo>
                  <a:lnTo>
                    <a:pt x="510" y="240"/>
                  </a:lnTo>
                  <a:lnTo>
                    <a:pt x="350" y="142"/>
                  </a:lnTo>
                  <a:lnTo>
                    <a:pt x="350" y="0"/>
                  </a:lnTo>
                  <a:lnTo>
                    <a:pt x="160" y="0"/>
                  </a:lnTo>
                  <a:lnTo>
                    <a:pt x="160" y="142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DD6AE"/>
            </a:solidFill>
            <a:ln w="190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5" name="Freeform 45"/>
            <p:cNvSpPr>
              <a:spLocks/>
            </p:cNvSpPr>
            <p:nvPr/>
          </p:nvSpPr>
          <p:spPr bwMode="auto">
            <a:xfrm>
              <a:off x="3430" y="2144"/>
              <a:ext cx="1580" cy="597"/>
            </a:xfrm>
            <a:custGeom>
              <a:avLst/>
              <a:gdLst>
                <a:gd name="T0" fmla="*/ 0 w 1580"/>
                <a:gd name="T1" fmla="*/ 0 h 597"/>
                <a:gd name="T2" fmla="*/ 66 w 1580"/>
                <a:gd name="T3" fmla="*/ 214 h 597"/>
                <a:gd name="T4" fmla="*/ 288 w 1580"/>
                <a:gd name="T5" fmla="*/ 442 h 597"/>
                <a:gd name="T6" fmla="*/ 570 w 1580"/>
                <a:gd name="T7" fmla="*/ 570 h 597"/>
                <a:gd name="T8" fmla="*/ 786 w 1580"/>
                <a:gd name="T9" fmla="*/ 596 h 597"/>
                <a:gd name="T10" fmla="*/ 1022 w 1580"/>
                <a:gd name="T11" fmla="*/ 566 h 597"/>
                <a:gd name="T12" fmla="*/ 1296 w 1580"/>
                <a:gd name="T13" fmla="*/ 432 h 597"/>
                <a:gd name="T14" fmla="*/ 1490 w 1580"/>
                <a:gd name="T15" fmla="*/ 228 h 597"/>
                <a:gd name="T16" fmla="*/ 1580 w 1580"/>
                <a:gd name="T17" fmla="*/ 2 h 5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0"/>
                <a:gd name="T28" fmla="*/ 0 h 597"/>
                <a:gd name="T29" fmla="*/ 1580 w 1580"/>
                <a:gd name="T30" fmla="*/ 597 h 59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0" h="597">
                  <a:moveTo>
                    <a:pt x="0" y="0"/>
                  </a:moveTo>
                  <a:cubicBezTo>
                    <a:pt x="9" y="70"/>
                    <a:pt x="18" y="140"/>
                    <a:pt x="66" y="214"/>
                  </a:cubicBezTo>
                  <a:cubicBezTo>
                    <a:pt x="114" y="288"/>
                    <a:pt x="204" y="383"/>
                    <a:pt x="288" y="442"/>
                  </a:cubicBezTo>
                  <a:cubicBezTo>
                    <a:pt x="372" y="501"/>
                    <a:pt x="487" y="544"/>
                    <a:pt x="570" y="570"/>
                  </a:cubicBezTo>
                  <a:cubicBezTo>
                    <a:pt x="653" y="596"/>
                    <a:pt x="711" y="597"/>
                    <a:pt x="786" y="596"/>
                  </a:cubicBezTo>
                  <a:cubicBezTo>
                    <a:pt x="861" y="595"/>
                    <a:pt x="937" y="593"/>
                    <a:pt x="1022" y="566"/>
                  </a:cubicBezTo>
                  <a:cubicBezTo>
                    <a:pt x="1107" y="539"/>
                    <a:pt x="1218" y="488"/>
                    <a:pt x="1296" y="432"/>
                  </a:cubicBezTo>
                  <a:cubicBezTo>
                    <a:pt x="1374" y="376"/>
                    <a:pt x="1443" y="300"/>
                    <a:pt x="1490" y="228"/>
                  </a:cubicBezTo>
                  <a:cubicBezTo>
                    <a:pt x="1537" y="156"/>
                    <a:pt x="1561" y="49"/>
                    <a:pt x="1580" y="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1902" name="Rectangle 46"/>
          <p:cNvSpPr>
            <a:spLocks noChangeArrowheads="1"/>
          </p:cNvSpPr>
          <p:nvPr/>
        </p:nvSpPr>
        <p:spPr bwMode="auto">
          <a:xfrm>
            <a:off x="533400" y="1358504"/>
            <a:ext cx="14173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9.9 (a)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377950" y="2024009"/>
            <a:ext cx="2362200" cy="1131148"/>
            <a:chOff x="1276360" y="2794000"/>
            <a:chExt cx="2362190" cy="1108075"/>
          </a:xfrm>
        </p:grpSpPr>
        <p:sp>
          <p:nvSpPr>
            <p:cNvPr id="111623" name="Rectangle 4"/>
            <p:cNvSpPr>
              <a:spLocks noChangeArrowheads="1"/>
            </p:cNvSpPr>
            <p:nvPr/>
          </p:nvSpPr>
          <p:spPr bwMode="auto">
            <a:xfrm>
              <a:off x="2019300" y="3165475"/>
              <a:ext cx="882650" cy="384175"/>
            </a:xfrm>
            <a:prstGeom prst="rect">
              <a:avLst/>
            </a:prstGeom>
            <a:solidFill>
              <a:srgbClr val="BDD6AE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11624" name="Group 14"/>
            <p:cNvGrpSpPr>
              <a:grpSpLocks/>
            </p:cNvGrpSpPr>
            <p:nvPr/>
          </p:nvGrpSpPr>
          <p:grpSpPr bwMode="auto">
            <a:xfrm flipH="1">
              <a:off x="2971800" y="3178175"/>
              <a:ext cx="314325" cy="365125"/>
              <a:chOff x="1186" y="2402"/>
              <a:chExt cx="198" cy="230"/>
            </a:xfrm>
          </p:grpSpPr>
          <p:sp>
            <p:nvSpPr>
              <p:cNvPr id="111640" name="Oval 15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41" name="Oval 16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42" name="Freeform 17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43" name="Oval 18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1625" name="Oval 19"/>
            <p:cNvSpPr>
              <a:spLocks noChangeArrowheads="1"/>
            </p:cNvSpPr>
            <p:nvPr/>
          </p:nvSpPr>
          <p:spPr bwMode="auto">
            <a:xfrm flipH="1">
              <a:off x="3136900" y="2794000"/>
              <a:ext cx="314325" cy="3397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26" name="Oval 20"/>
            <p:cNvSpPr>
              <a:spLocks noChangeArrowheads="1"/>
            </p:cNvSpPr>
            <p:nvPr/>
          </p:nvSpPr>
          <p:spPr bwMode="auto">
            <a:xfrm flipH="1">
              <a:off x="3149600" y="3562350"/>
              <a:ext cx="314325" cy="3397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27" name="Oval 21"/>
            <p:cNvSpPr>
              <a:spLocks noChangeArrowheads="1"/>
            </p:cNvSpPr>
            <p:nvPr/>
          </p:nvSpPr>
          <p:spPr bwMode="auto">
            <a:xfrm flipH="1">
              <a:off x="3324225" y="3171825"/>
              <a:ext cx="314325" cy="3397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28" name="TextBox 1"/>
            <p:cNvSpPr txBox="1">
              <a:spLocks noChangeArrowheads="1"/>
            </p:cNvSpPr>
            <p:nvPr/>
          </p:nvSpPr>
          <p:spPr bwMode="auto">
            <a:xfrm>
              <a:off x="2002368" y="3183580"/>
              <a:ext cx="914029" cy="45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Material</a:t>
              </a:r>
            </a:p>
          </p:txBody>
        </p:sp>
        <p:grpSp>
          <p:nvGrpSpPr>
            <p:cNvPr id="111629" name="Group 7"/>
            <p:cNvGrpSpPr>
              <a:grpSpLocks/>
            </p:cNvGrpSpPr>
            <p:nvPr/>
          </p:nvGrpSpPr>
          <p:grpSpPr bwMode="auto">
            <a:xfrm>
              <a:off x="1276360" y="2794000"/>
              <a:ext cx="874183" cy="1108075"/>
              <a:chOff x="1403350" y="2794000"/>
              <a:chExt cx="874183" cy="1108075"/>
            </a:xfrm>
          </p:grpSpPr>
          <p:grpSp>
            <p:nvGrpSpPr>
              <p:cNvPr id="111631" name="Group 5"/>
              <p:cNvGrpSpPr>
                <a:grpSpLocks/>
              </p:cNvGrpSpPr>
              <p:nvPr/>
            </p:nvGrpSpPr>
            <p:grpSpPr bwMode="auto">
              <a:xfrm>
                <a:off x="1755775" y="3178175"/>
                <a:ext cx="314325" cy="365125"/>
                <a:chOff x="1186" y="2402"/>
                <a:chExt cx="198" cy="230"/>
              </a:xfrm>
            </p:grpSpPr>
            <p:sp>
              <p:nvSpPr>
                <p:cNvPr id="111636" name="Oval 6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1637" name="Oval 7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1638" name="Freeform 8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1639" name="Oval 9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11632" name="Oval 10"/>
              <p:cNvSpPr>
                <a:spLocks noChangeArrowheads="1"/>
              </p:cNvSpPr>
              <p:nvPr/>
            </p:nvSpPr>
            <p:spPr bwMode="auto">
              <a:xfrm>
                <a:off x="1590675" y="2794000"/>
                <a:ext cx="314325" cy="339725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33" name="Oval 11"/>
              <p:cNvSpPr>
                <a:spLocks noChangeArrowheads="1"/>
              </p:cNvSpPr>
              <p:nvPr/>
            </p:nvSpPr>
            <p:spPr bwMode="auto">
              <a:xfrm>
                <a:off x="1577975" y="3562350"/>
                <a:ext cx="314325" cy="339725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34" name="Oval 12"/>
              <p:cNvSpPr>
                <a:spLocks noChangeArrowheads="1"/>
              </p:cNvSpPr>
              <p:nvPr/>
            </p:nvSpPr>
            <p:spPr bwMode="auto">
              <a:xfrm>
                <a:off x="1403350" y="3171825"/>
                <a:ext cx="314325" cy="339725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1549399" y="2874963"/>
                <a:ext cx="728660" cy="936625"/>
              </a:xfrm>
              <a:custGeom>
                <a:avLst/>
                <a:gdLst>
                  <a:gd name="connsiteX0" fmla="*/ 728145 w 728145"/>
                  <a:gd name="connsiteY0" fmla="*/ 677475 h 936979"/>
                  <a:gd name="connsiteX1" fmla="*/ 626545 w 728145"/>
                  <a:gd name="connsiteY1" fmla="*/ 834108 h 936979"/>
                  <a:gd name="connsiteX2" fmla="*/ 431812 w 728145"/>
                  <a:gd name="connsiteY2" fmla="*/ 935708 h 936979"/>
                  <a:gd name="connsiteX3" fmla="*/ 203212 w 728145"/>
                  <a:gd name="connsiteY3" fmla="*/ 880675 h 936979"/>
                  <a:gd name="connsiteX4" fmla="*/ 63512 w 728145"/>
                  <a:gd name="connsiteY4" fmla="*/ 732508 h 936979"/>
                  <a:gd name="connsiteX5" fmla="*/ 12 w 728145"/>
                  <a:gd name="connsiteY5" fmla="*/ 457341 h 936979"/>
                  <a:gd name="connsiteX6" fmla="*/ 67745 w 728145"/>
                  <a:gd name="connsiteY6" fmla="*/ 211808 h 936979"/>
                  <a:gd name="connsiteX7" fmla="*/ 220145 w 728145"/>
                  <a:gd name="connsiteY7" fmla="*/ 55175 h 936979"/>
                  <a:gd name="connsiteX8" fmla="*/ 389479 w 728145"/>
                  <a:gd name="connsiteY8" fmla="*/ 141 h 936979"/>
                  <a:gd name="connsiteX9" fmla="*/ 579979 w 728145"/>
                  <a:gd name="connsiteY9" fmla="*/ 67875 h 936979"/>
                  <a:gd name="connsiteX10" fmla="*/ 677345 w 728145"/>
                  <a:gd name="connsiteY10" fmla="*/ 169475 h 936979"/>
                  <a:gd name="connsiteX11" fmla="*/ 728145 w 728145"/>
                  <a:gd name="connsiteY11" fmla="*/ 279541 h 93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8145" h="936979">
                    <a:moveTo>
                      <a:pt x="728145" y="677475"/>
                    </a:moveTo>
                    <a:cubicBezTo>
                      <a:pt x="702039" y="734272"/>
                      <a:pt x="675934" y="791069"/>
                      <a:pt x="626545" y="834108"/>
                    </a:cubicBezTo>
                    <a:cubicBezTo>
                      <a:pt x="577156" y="877147"/>
                      <a:pt x="502367" y="927947"/>
                      <a:pt x="431812" y="935708"/>
                    </a:cubicBezTo>
                    <a:cubicBezTo>
                      <a:pt x="361256" y="943469"/>
                      <a:pt x="264595" y="914542"/>
                      <a:pt x="203212" y="880675"/>
                    </a:cubicBezTo>
                    <a:cubicBezTo>
                      <a:pt x="141829" y="846808"/>
                      <a:pt x="97379" y="803064"/>
                      <a:pt x="63512" y="732508"/>
                    </a:cubicBezTo>
                    <a:cubicBezTo>
                      <a:pt x="29645" y="661952"/>
                      <a:pt x="-693" y="544124"/>
                      <a:pt x="12" y="457341"/>
                    </a:cubicBezTo>
                    <a:cubicBezTo>
                      <a:pt x="717" y="370558"/>
                      <a:pt x="31056" y="278836"/>
                      <a:pt x="67745" y="211808"/>
                    </a:cubicBezTo>
                    <a:cubicBezTo>
                      <a:pt x="104434" y="144780"/>
                      <a:pt x="166523" y="90453"/>
                      <a:pt x="220145" y="55175"/>
                    </a:cubicBezTo>
                    <a:cubicBezTo>
                      <a:pt x="273767" y="19897"/>
                      <a:pt x="329507" y="-1976"/>
                      <a:pt x="389479" y="141"/>
                    </a:cubicBezTo>
                    <a:cubicBezTo>
                      <a:pt x="449451" y="2258"/>
                      <a:pt x="532001" y="39653"/>
                      <a:pt x="579979" y="67875"/>
                    </a:cubicBezTo>
                    <a:cubicBezTo>
                      <a:pt x="627957" y="96097"/>
                      <a:pt x="652651" y="134197"/>
                      <a:pt x="677345" y="169475"/>
                    </a:cubicBezTo>
                    <a:cubicBezTo>
                      <a:pt x="702039" y="204753"/>
                      <a:pt x="728145" y="279541"/>
                      <a:pt x="728145" y="279541"/>
                    </a:cubicBezTo>
                  </a:path>
                </a:pathLst>
              </a:custGeom>
              <a:ln w="38100" cmpd="sng">
                <a:solidFill>
                  <a:schemeClr val="tx1"/>
                </a:solidFill>
                <a:tailEnd type="triangle" w="med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53" name="Freeform 52"/>
            <p:cNvSpPr/>
            <p:nvPr/>
          </p:nvSpPr>
          <p:spPr>
            <a:xfrm flipH="1">
              <a:off x="2759079" y="2874963"/>
              <a:ext cx="728660" cy="936625"/>
            </a:xfrm>
            <a:custGeom>
              <a:avLst/>
              <a:gdLst>
                <a:gd name="connsiteX0" fmla="*/ 728145 w 728145"/>
                <a:gd name="connsiteY0" fmla="*/ 677475 h 936979"/>
                <a:gd name="connsiteX1" fmla="*/ 626545 w 728145"/>
                <a:gd name="connsiteY1" fmla="*/ 834108 h 936979"/>
                <a:gd name="connsiteX2" fmla="*/ 431812 w 728145"/>
                <a:gd name="connsiteY2" fmla="*/ 935708 h 936979"/>
                <a:gd name="connsiteX3" fmla="*/ 203212 w 728145"/>
                <a:gd name="connsiteY3" fmla="*/ 880675 h 936979"/>
                <a:gd name="connsiteX4" fmla="*/ 63512 w 728145"/>
                <a:gd name="connsiteY4" fmla="*/ 732508 h 936979"/>
                <a:gd name="connsiteX5" fmla="*/ 12 w 728145"/>
                <a:gd name="connsiteY5" fmla="*/ 457341 h 936979"/>
                <a:gd name="connsiteX6" fmla="*/ 67745 w 728145"/>
                <a:gd name="connsiteY6" fmla="*/ 211808 h 936979"/>
                <a:gd name="connsiteX7" fmla="*/ 220145 w 728145"/>
                <a:gd name="connsiteY7" fmla="*/ 55175 h 936979"/>
                <a:gd name="connsiteX8" fmla="*/ 389479 w 728145"/>
                <a:gd name="connsiteY8" fmla="*/ 141 h 936979"/>
                <a:gd name="connsiteX9" fmla="*/ 579979 w 728145"/>
                <a:gd name="connsiteY9" fmla="*/ 67875 h 936979"/>
                <a:gd name="connsiteX10" fmla="*/ 677345 w 728145"/>
                <a:gd name="connsiteY10" fmla="*/ 169475 h 936979"/>
                <a:gd name="connsiteX11" fmla="*/ 728145 w 728145"/>
                <a:gd name="connsiteY11" fmla="*/ 279541 h 93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8145" h="936979">
                  <a:moveTo>
                    <a:pt x="728145" y="677475"/>
                  </a:moveTo>
                  <a:cubicBezTo>
                    <a:pt x="702039" y="734272"/>
                    <a:pt x="675934" y="791069"/>
                    <a:pt x="626545" y="834108"/>
                  </a:cubicBezTo>
                  <a:cubicBezTo>
                    <a:pt x="577156" y="877147"/>
                    <a:pt x="502367" y="927947"/>
                    <a:pt x="431812" y="935708"/>
                  </a:cubicBezTo>
                  <a:cubicBezTo>
                    <a:pt x="361256" y="943469"/>
                    <a:pt x="264595" y="914542"/>
                    <a:pt x="203212" y="880675"/>
                  </a:cubicBezTo>
                  <a:cubicBezTo>
                    <a:pt x="141829" y="846808"/>
                    <a:pt x="97379" y="803064"/>
                    <a:pt x="63512" y="732508"/>
                  </a:cubicBezTo>
                  <a:cubicBezTo>
                    <a:pt x="29645" y="661952"/>
                    <a:pt x="-693" y="544124"/>
                    <a:pt x="12" y="457341"/>
                  </a:cubicBezTo>
                  <a:cubicBezTo>
                    <a:pt x="717" y="370558"/>
                    <a:pt x="31056" y="278836"/>
                    <a:pt x="67745" y="211808"/>
                  </a:cubicBezTo>
                  <a:cubicBezTo>
                    <a:pt x="104434" y="144780"/>
                    <a:pt x="166523" y="90453"/>
                    <a:pt x="220145" y="55175"/>
                  </a:cubicBezTo>
                  <a:cubicBezTo>
                    <a:pt x="273767" y="19897"/>
                    <a:pt x="329507" y="-1976"/>
                    <a:pt x="389479" y="141"/>
                  </a:cubicBezTo>
                  <a:cubicBezTo>
                    <a:pt x="449451" y="2258"/>
                    <a:pt x="532001" y="39653"/>
                    <a:pt x="579979" y="67875"/>
                  </a:cubicBezTo>
                  <a:cubicBezTo>
                    <a:pt x="627957" y="96097"/>
                    <a:pt x="652651" y="134197"/>
                    <a:pt x="677345" y="169475"/>
                  </a:cubicBezTo>
                  <a:cubicBezTo>
                    <a:pt x="702039" y="204753"/>
                    <a:pt x="728145" y="279541"/>
                    <a:pt x="728145" y="279541"/>
                  </a:cubicBez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2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2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9" grpId="0" autoUpdateAnimBg="0"/>
      <p:bldP spid="121880" grpId="0" autoUpdateAnimBg="0"/>
      <p:bldP spid="121902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28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Improving Layouts Using Work Cells</a:t>
            </a:r>
          </a:p>
        </p:txBody>
      </p:sp>
      <p:sp>
        <p:nvSpPr>
          <p:cNvPr id="121879" name="Rectangle 23"/>
          <p:cNvSpPr>
            <a:spLocks noChangeArrowheads="1"/>
          </p:cNvSpPr>
          <p:nvPr/>
        </p:nvSpPr>
        <p:spPr bwMode="auto">
          <a:xfrm>
            <a:off x="1241425" y="3287316"/>
            <a:ext cx="2768600" cy="5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600"/>
              <a:t>Current layout - workers in small closed areas. </a:t>
            </a:r>
          </a:p>
        </p:txBody>
      </p:sp>
      <p:sp>
        <p:nvSpPr>
          <p:cNvPr id="121880" name="Rectangle 24"/>
          <p:cNvSpPr>
            <a:spLocks noChangeArrowheads="1"/>
          </p:cNvSpPr>
          <p:nvPr/>
        </p:nvSpPr>
        <p:spPr bwMode="auto">
          <a:xfrm>
            <a:off x="4860925" y="3858816"/>
            <a:ext cx="3511550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600"/>
              <a:t>Improved layout - cross-trained workers can assist each other. May be able to add a third worker as additional output is needed.</a:t>
            </a:r>
          </a:p>
        </p:txBody>
      </p:sp>
      <p:grpSp>
        <p:nvGrpSpPr>
          <p:cNvPr id="121881" name="Group 25"/>
          <p:cNvGrpSpPr>
            <a:grpSpLocks/>
          </p:cNvGrpSpPr>
          <p:nvPr/>
        </p:nvGrpSpPr>
        <p:grpSpPr bwMode="auto">
          <a:xfrm>
            <a:off x="5210175" y="1777429"/>
            <a:ext cx="2819400" cy="1982565"/>
            <a:chOff x="3330" y="1872"/>
            <a:chExt cx="1776" cy="1302"/>
          </a:xfrm>
        </p:grpSpPr>
        <p:grpSp>
          <p:nvGrpSpPr>
            <p:cNvPr id="111644" name="Group 26"/>
            <p:cNvGrpSpPr>
              <a:grpSpLocks/>
            </p:cNvGrpSpPr>
            <p:nvPr/>
          </p:nvGrpSpPr>
          <p:grpSpPr bwMode="auto">
            <a:xfrm rot="-3568790">
              <a:off x="3924" y="2356"/>
              <a:ext cx="198" cy="230"/>
              <a:chOff x="1186" y="2402"/>
              <a:chExt cx="198" cy="230"/>
            </a:xfrm>
          </p:grpSpPr>
          <p:sp>
            <p:nvSpPr>
              <p:cNvPr id="111660" name="Oval 27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61" name="Oval 28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62" name="Freeform 29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63" name="Oval 30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1645" name="Rectangle 31"/>
            <p:cNvSpPr>
              <a:spLocks noChangeArrowheads="1"/>
            </p:cNvSpPr>
            <p:nvPr/>
          </p:nvSpPr>
          <p:spPr bwMode="auto">
            <a:xfrm>
              <a:off x="3330" y="1872"/>
              <a:ext cx="192" cy="364"/>
            </a:xfrm>
            <a:prstGeom prst="rect">
              <a:avLst/>
            </a:prstGeom>
            <a:solidFill>
              <a:srgbClr val="BDD6AE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6" name="Rectangle 32"/>
            <p:cNvSpPr>
              <a:spLocks noChangeArrowheads="1"/>
            </p:cNvSpPr>
            <p:nvPr/>
          </p:nvSpPr>
          <p:spPr bwMode="auto">
            <a:xfrm>
              <a:off x="4914" y="1872"/>
              <a:ext cx="192" cy="364"/>
            </a:xfrm>
            <a:prstGeom prst="rect">
              <a:avLst/>
            </a:prstGeom>
            <a:solidFill>
              <a:srgbClr val="BDD6AE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7" name="Oval 33"/>
            <p:cNvSpPr>
              <a:spLocks noChangeArrowheads="1"/>
            </p:cNvSpPr>
            <p:nvPr/>
          </p:nvSpPr>
          <p:spPr bwMode="auto">
            <a:xfrm>
              <a:off x="3894" y="2606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8" name="Oval 34"/>
            <p:cNvSpPr>
              <a:spLocks noChangeArrowheads="1"/>
            </p:cNvSpPr>
            <p:nvPr/>
          </p:nvSpPr>
          <p:spPr bwMode="auto">
            <a:xfrm>
              <a:off x="3428" y="2266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9" name="Oval 35"/>
            <p:cNvSpPr>
              <a:spLocks noChangeArrowheads="1"/>
            </p:cNvSpPr>
            <p:nvPr/>
          </p:nvSpPr>
          <p:spPr bwMode="auto">
            <a:xfrm>
              <a:off x="3626" y="2474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11650" name="Group 36"/>
            <p:cNvGrpSpPr>
              <a:grpSpLocks/>
            </p:cNvGrpSpPr>
            <p:nvPr/>
          </p:nvGrpSpPr>
          <p:grpSpPr bwMode="auto">
            <a:xfrm rot="-8306482">
              <a:off x="4416" y="2306"/>
              <a:ext cx="198" cy="230"/>
              <a:chOff x="1186" y="2402"/>
              <a:chExt cx="198" cy="230"/>
            </a:xfrm>
          </p:grpSpPr>
          <p:sp>
            <p:nvSpPr>
              <p:cNvPr id="111656" name="Oval 37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57" name="Oval 38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58" name="Freeform 39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59" name="Oval 40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1651" name="Oval 41"/>
            <p:cNvSpPr>
              <a:spLocks noChangeArrowheads="1"/>
            </p:cNvSpPr>
            <p:nvPr/>
          </p:nvSpPr>
          <p:spPr bwMode="auto">
            <a:xfrm>
              <a:off x="4608" y="2474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52" name="Oval 42"/>
            <p:cNvSpPr>
              <a:spLocks noChangeArrowheads="1"/>
            </p:cNvSpPr>
            <p:nvPr/>
          </p:nvSpPr>
          <p:spPr bwMode="auto">
            <a:xfrm>
              <a:off x="4342" y="2608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53" name="Oval 43"/>
            <p:cNvSpPr>
              <a:spLocks noChangeArrowheads="1"/>
            </p:cNvSpPr>
            <p:nvPr/>
          </p:nvSpPr>
          <p:spPr bwMode="auto">
            <a:xfrm>
              <a:off x="4820" y="2258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54" name="Freeform 44"/>
            <p:cNvSpPr>
              <a:spLocks/>
            </p:cNvSpPr>
            <p:nvPr/>
          </p:nvSpPr>
          <p:spPr bwMode="auto">
            <a:xfrm>
              <a:off x="3958" y="2660"/>
              <a:ext cx="510" cy="514"/>
            </a:xfrm>
            <a:custGeom>
              <a:avLst/>
              <a:gdLst>
                <a:gd name="T0" fmla="*/ 0 w 510"/>
                <a:gd name="T1" fmla="*/ 236 h 514"/>
                <a:gd name="T2" fmla="*/ 0 w 510"/>
                <a:gd name="T3" fmla="*/ 514 h 514"/>
                <a:gd name="T4" fmla="*/ 510 w 510"/>
                <a:gd name="T5" fmla="*/ 514 h 514"/>
                <a:gd name="T6" fmla="*/ 510 w 510"/>
                <a:gd name="T7" fmla="*/ 240 h 514"/>
                <a:gd name="T8" fmla="*/ 350 w 510"/>
                <a:gd name="T9" fmla="*/ 142 h 514"/>
                <a:gd name="T10" fmla="*/ 350 w 510"/>
                <a:gd name="T11" fmla="*/ 0 h 514"/>
                <a:gd name="T12" fmla="*/ 160 w 510"/>
                <a:gd name="T13" fmla="*/ 0 h 514"/>
                <a:gd name="T14" fmla="*/ 160 w 510"/>
                <a:gd name="T15" fmla="*/ 142 h 514"/>
                <a:gd name="T16" fmla="*/ 0 w 510"/>
                <a:gd name="T17" fmla="*/ 236 h 5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10"/>
                <a:gd name="T28" fmla="*/ 0 h 514"/>
                <a:gd name="T29" fmla="*/ 510 w 510"/>
                <a:gd name="T30" fmla="*/ 514 h 5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10" h="514">
                  <a:moveTo>
                    <a:pt x="0" y="236"/>
                  </a:moveTo>
                  <a:lnTo>
                    <a:pt x="0" y="514"/>
                  </a:lnTo>
                  <a:lnTo>
                    <a:pt x="510" y="514"/>
                  </a:lnTo>
                  <a:lnTo>
                    <a:pt x="510" y="240"/>
                  </a:lnTo>
                  <a:lnTo>
                    <a:pt x="350" y="142"/>
                  </a:lnTo>
                  <a:lnTo>
                    <a:pt x="350" y="0"/>
                  </a:lnTo>
                  <a:lnTo>
                    <a:pt x="160" y="0"/>
                  </a:lnTo>
                  <a:lnTo>
                    <a:pt x="160" y="142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DD6AE"/>
            </a:solidFill>
            <a:ln w="190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5" name="Freeform 45"/>
            <p:cNvSpPr>
              <a:spLocks/>
            </p:cNvSpPr>
            <p:nvPr/>
          </p:nvSpPr>
          <p:spPr bwMode="auto">
            <a:xfrm>
              <a:off x="3430" y="2144"/>
              <a:ext cx="1580" cy="597"/>
            </a:xfrm>
            <a:custGeom>
              <a:avLst/>
              <a:gdLst>
                <a:gd name="T0" fmla="*/ 0 w 1580"/>
                <a:gd name="T1" fmla="*/ 0 h 597"/>
                <a:gd name="T2" fmla="*/ 66 w 1580"/>
                <a:gd name="T3" fmla="*/ 214 h 597"/>
                <a:gd name="T4" fmla="*/ 288 w 1580"/>
                <a:gd name="T5" fmla="*/ 442 h 597"/>
                <a:gd name="T6" fmla="*/ 570 w 1580"/>
                <a:gd name="T7" fmla="*/ 570 h 597"/>
                <a:gd name="T8" fmla="*/ 786 w 1580"/>
                <a:gd name="T9" fmla="*/ 596 h 597"/>
                <a:gd name="T10" fmla="*/ 1022 w 1580"/>
                <a:gd name="T11" fmla="*/ 566 h 597"/>
                <a:gd name="T12" fmla="*/ 1296 w 1580"/>
                <a:gd name="T13" fmla="*/ 432 h 597"/>
                <a:gd name="T14" fmla="*/ 1490 w 1580"/>
                <a:gd name="T15" fmla="*/ 228 h 597"/>
                <a:gd name="T16" fmla="*/ 1580 w 1580"/>
                <a:gd name="T17" fmla="*/ 2 h 5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0"/>
                <a:gd name="T28" fmla="*/ 0 h 597"/>
                <a:gd name="T29" fmla="*/ 1580 w 1580"/>
                <a:gd name="T30" fmla="*/ 597 h 59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0" h="597">
                  <a:moveTo>
                    <a:pt x="0" y="0"/>
                  </a:moveTo>
                  <a:cubicBezTo>
                    <a:pt x="9" y="70"/>
                    <a:pt x="18" y="140"/>
                    <a:pt x="66" y="214"/>
                  </a:cubicBezTo>
                  <a:cubicBezTo>
                    <a:pt x="114" y="288"/>
                    <a:pt x="204" y="383"/>
                    <a:pt x="288" y="442"/>
                  </a:cubicBezTo>
                  <a:cubicBezTo>
                    <a:pt x="372" y="501"/>
                    <a:pt x="487" y="544"/>
                    <a:pt x="570" y="570"/>
                  </a:cubicBezTo>
                  <a:cubicBezTo>
                    <a:pt x="653" y="596"/>
                    <a:pt x="711" y="597"/>
                    <a:pt x="786" y="596"/>
                  </a:cubicBezTo>
                  <a:cubicBezTo>
                    <a:pt x="861" y="595"/>
                    <a:pt x="937" y="593"/>
                    <a:pt x="1022" y="566"/>
                  </a:cubicBezTo>
                  <a:cubicBezTo>
                    <a:pt x="1107" y="539"/>
                    <a:pt x="1218" y="488"/>
                    <a:pt x="1296" y="432"/>
                  </a:cubicBezTo>
                  <a:cubicBezTo>
                    <a:pt x="1374" y="376"/>
                    <a:pt x="1443" y="300"/>
                    <a:pt x="1490" y="228"/>
                  </a:cubicBezTo>
                  <a:cubicBezTo>
                    <a:pt x="1537" y="156"/>
                    <a:pt x="1561" y="49"/>
                    <a:pt x="1580" y="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1902" name="Rectangle 46"/>
          <p:cNvSpPr>
            <a:spLocks noChangeArrowheads="1"/>
          </p:cNvSpPr>
          <p:nvPr/>
        </p:nvSpPr>
        <p:spPr bwMode="auto">
          <a:xfrm>
            <a:off x="533400" y="1358504"/>
            <a:ext cx="14173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9.9 (a)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377950" y="2024009"/>
            <a:ext cx="2362200" cy="1131148"/>
            <a:chOff x="1276360" y="2794000"/>
            <a:chExt cx="2362190" cy="1108075"/>
          </a:xfrm>
        </p:grpSpPr>
        <p:sp>
          <p:nvSpPr>
            <p:cNvPr id="111623" name="Rectangle 4"/>
            <p:cNvSpPr>
              <a:spLocks noChangeArrowheads="1"/>
            </p:cNvSpPr>
            <p:nvPr/>
          </p:nvSpPr>
          <p:spPr bwMode="auto">
            <a:xfrm>
              <a:off x="2019300" y="3165475"/>
              <a:ext cx="882650" cy="384175"/>
            </a:xfrm>
            <a:prstGeom prst="rect">
              <a:avLst/>
            </a:prstGeom>
            <a:solidFill>
              <a:srgbClr val="BDD6AE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11624" name="Group 14"/>
            <p:cNvGrpSpPr>
              <a:grpSpLocks/>
            </p:cNvGrpSpPr>
            <p:nvPr/>
          </p:nvGrpSpPr>
          <p:grpSpPr bwMode="auto">
            <a:xfrm flipH="1">
              <a:off x="2971800" y="3178175"/>
              <a:ext cx="314325" cy="365125"/>
              <a:chOff x="1186" y="2402"/>
              <a:chExt cx="198" cy="230"/>
            </a:xfrm>
          </p:grpSpPr>
          <p:sp>
            <p:nvSpPr>
              <p:cNvPr id="111640" name="Oval 15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41" name="Oval 16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42" name="Freeform 17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43" name="Oval 18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1625" name="Oval 19"/>
            <p:cNvSpPr>
              <a:spLocks noChangeArrowheads="1"/>
            </p:cNvSpPr>
            <p:nvPr/>
          </p:nvSpPr>
          <p:spPr bwMode="auto">
            <a:xfrm flipH="1">
              <a:off x="3136900" y="2794000"/>
              <a:ext cx="314325" cy="3397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26" name="Oval 20"/>
            <p:cNvSpPr>
              <a:spLocks noChangeArrowheads="1"/>
            </p:cNvSpPr>
            <p:nvPr/>
          </p:nvSpPr>
          <p:spPr bwMode="auto">
            <a:xfrm flipH="1">
              <a:off x="3149600" y="3562350"/>
              <a:ext cx="314325" cy="3397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27" name="Oval 21"/>
            <p:cNvSpPr>
              <a:spLocks noChangeArrowheads="1"/>
            </p:cNvSpPr>
            <p:nvPr/>
          </p:nvSpPr>
          <p:spPr bwMode="auto">
            <a:xfrm flipH="1">
              <a:off x="3324225" y="3171825"/>
              <a:ext cx="314325" cy="3397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28" name="TextBox 1"/>
            <p:cNvSpPr txBox="1">
              <a:spLocks noChangeArrowheads="1"/>
            </p:cNvSpPr>
            <p:nvPr/>
          </p:nvSpPr>
          <p:spPr bwMode="auto">
            <a:xfrm>
              <a:off x="2002368" y="3183580"/>
              <a:ext cx="914029" cy="45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Material</a:t>
              </a:r>
            </a:p>
          </p:txBody>
        </p:sp>
        <p:grpSp>
          <p:nvGrpSpPr>
            <p:cNvPr id="111629" name="Group 7"/>
            <p:cNvGrpSpPr>
              <a:grpSpLocks/>
            </p:cNvGrpSpPr>
            <p:nvPr/>
          </p:nvGrpSpPr>
          <p:grpSpPr bwMode="auto">
            <a:xfrm>
              <a:off x="1276360" y="2794000"/>
              <a:ext cx="874183" cy="1108075"/>
              <a:chOff x="1403350" y="2794000"/>
              <a:chExt cx="874183" cy="1108075"/>
            </a:xfrm>
          </p:grpSpPr>
          <p:grpSp>
            <p:nvGrpSpPr>
              <p:cNvPr id="111631" name="Group 5"/>
              <p:cNvGrpSpPr>
                <a:grpSpLocks/>
              </p:cNvGrpSpPr>
              <p:nvPr/>
            </p:nvGrpSpPr>
            <p:grpSpPr bwMode="auto">
              <a:xfrm>
                <a:off x="1755775" y="3178175"/>
                <a:ext cx="314325" cy="365125"/>
                <a:chOff x="1186" y="2402"/>
                <a:chExt cx="198" cy="230"/>
              </a:xfrm>
            </p:grpSpPr>
            <p:sp>
              <p:nvSpPr>
                <p:cNvPr id="111636" name="Oval 6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1637" name="Oval 7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1638" name="Freeform 8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1639" name="Oval 9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11632" name="Oval 10"/>
              <p:cNvSpPr>
                <a:spLocks noChangeArrowheads="1"/>
              </p:cNvSpPr>
              <p:nvPr/>
            </p:nvSpPr>
            <p:spPr bwMode="auto">
              <a:xfrm>
                <a:off x="1590675" y="2794000"/>
                <a:ext cx="314325" cy="339725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33" name="Oval 11"/>
              <p:cNvSpPr>
                <a:spLocks noChangeArrowheads="1"/>
              </p:cNvSpPr>
              <p:nvPr/>
            </p:nvSpPr>
            <p:spPr bwMode="auto">
              <a:xfrm>
                <a:off x="1577975" y="3562350"/>
                <a:ext cx="314325" cy="339725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34" name="Oval 12"/>
              <p:cNvSpPr>
                <a:spLocks noChangeArrowheads="1"/>
              </p:cNvSpPr>
              <p:nvPr/>
            </p:nvSpPr>
            <p:spPr bwMode="auto">
              <a:xfrm>
                <a:off x="1403350" y="3171825"/>
                <a:ext cx="314325" cy="339725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1549399" y="2874963"/>
                <a:ext cx="728660" cy="936625"/>
              </a:xfrm>
              <a:custGeom>
                <a:avLst/>
                <a:gdLst>
                  <a:gd name="connsiteX0" fmla="*/ 728145 w 728145"/>
                  <a:gd name="connsiteY0" fmla="*/ 677475 h 936979"/>
                  <a:gd name="connsiteX1" fmla="*/ 626545 w 728145"/>
                  <a:gd name="connsiteY1" fmla="*/ 834108 h 936979"/>
                  <a:gd name="connsiteX2" fmla="*/ 431812 w 728145"/>
                  <a:gd name="connsiteY2" fmla="*/ 935708 h 936979"/>
                  <a:gd name="connsiteX3" fmla="*/ 203212 w 728145"/>
                  <a:gd name="connsiteY3" fmla="*/ 880675 h 936979"/>
                  <a:gd name="connsiteX4" fmla="*/ 63512 w 728145"/>
                  <a:gd name="connsiteY4" fmla="*/ 732508 h 936979"/>
                  <a:gd name="connsiteX5" fmla="*/ 12 w 728145"/>
                  <a:gd name="connsiteY5" fmla="*/ 457341 h 936979"/>
                  <a:gd name="connsiteX6" fmla="*/ 67745 w 728145"/>
                  <a:gd name="connsiteY6" fmla="*/ 211808 h 936979"/>
                  <a:gd name="connsiteX7" fmla="*/ 220145 w 728145"/>
                  <a:gd name="connsiteY7" fmla="*/ 55175 h 936979"/>
                  <a:gd name="connsiteX8" fmla="*/ 389479 w 728145"/>
                  <a:gd name="connsiteY8" fmla="*/ 141 h 936979"/>
                  <a:gd name="connsiteX9" fmla="*/ 579979 w 728145"/>
                  <a:gd name="connsiteY9" fmla="*/ 67875 h 936979"/>
                  <a:gd name="connsiteX10" fmla="*/ 677345 w 728145"/>
                  <a:gd name="connsiteY10" fmla="*/ 169475 h 936979"/>
                  <a:gd name="connsiteX11" fmla="*/ 728145 w 728145"/>
                  <a:gd name="connsiteY11" fmla="*/ 279541 h 93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8145" h="936979">
                    <a:moveTo>
                      <a:pt x="728145" y="677475"/>
                    </a:moveTo>
                    <a:cubicBezTo>
                      <a:pt x="702039" y="734272"/>
                      <a:pt x="675934" y="791069"/>
                      <a:pt x="626545" y="834108"/>
                    </a:cubicBezTo>
                    <a:cubicBezTo>
                      <a:pt x="577156" y="877147"/>
                      <a:pt x="502367" y="927947"/>
                      <a:pt x="431812" y="935708"/>
                    </a:cubicBezTo>
                    <a:cubicBezTo>
                      <a:pt x="361256" y="943469"/>
                      <a:pt x="264595" y="914542"/>
                      <a:pt x="203212" y="880675"/>
                    </a:cubicBezTo>
                    <a:cubicBezTo>
                      <a:pt x="141829" y="846808"/>
                      <a:pt x="97379" y="803064"/>
                      <a:pt x="63512" y="732508"/>
                    </a:cubicBezTo>
                    <a:cubicBezTo>
                      <a:pt x="29645" y="661952"/>
                      <a:pt x="-693" y="544124"/>
                      <a:pt x="12" y="457341"/>
                    </a:cubicBezTo>
                    <a:cubicBezTo>
                      <a:pt x="717" y="370558"/>
                      <a:pt x="31056" y="278836"/>
                      <a:pt x="67745" y="211808"/>
                    </a:cubicBezTo>
                    <a:cubicBezTo>
                      <a:pt x="104434" y="144780"/>
                      <a:pt x="166523" y="90453"/>
                      <a:pt x="220145" y="55175"/>
                    </a:cubicBezTo>
                    <a:cubicBezTo>
                      <a:pt x="273767" y="19897"/>
                      <a:pt x="329507" y="-1976"/>
                      <a:pt x="389479" y="141"/>
                    </a:cubicBezTo>
                    <a:cubicBezTo>
                      <a:pt x="449451" y="2258"/>
                      <a:pt x="532001" y="39653"/>
                      <a:pt x="579979" y="67875"/>
                    </a:cubicBezTo>
                    <a:cubicBezTo>
                      <a:pt x="627957" y="96097"/>
                      <a:pt x="652651" y="134197"/>
                      <a:pt x="677345" y="169475"/>
                    </a:cubicBezTo>
                    <a:cubicBezTo>
                      <a:pt x="702039" y="204753"/>
                      <a:pt x="728145" y="279541"/>
                      <a:pt x="728145" y="279541"/>
                    </a:cubicBezTo>
                  </a:path>
                </a:pathLst>
              </a:custGeom>
              <a:ln w="38100" cmpd="sng">
                <a:solidFill>
                  <a:schemeClr val="tx1"/>
                </a:solidFill>
                <a:tailEnd type="triangle" w="med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53" name="Freeform 52"/>
            <p:cNvSpPr/>
            <p:nvPr/>
          </p:nvSpPr>
          <p:spPr>
            <a:xfrm flipH="1">
              <a:off x="2759079" y="2874963"/>
              <a:ext cx="728660" cy="936625"/>
            </a:xfrm>
            <a:custGeom>
              <a:avLst/>
              <a:gdLst>
                <a:gd name="connsiteX0" fmla="*/ 728145 w 728145"/>
                <a:gd name="connsiteY0" fmla="*/ 677475 h 936979"/>
                <a:gd name="connsiteX1" fmla="*/ 626545 w 728145"/>
                <a:gd name="connsiteY1" fmla="*/ 834108 h 936979"/>
                <a:gd name="connsiteX2" fmla="*/ 431812 w 728145"/>
                <a:gd name="connsiteY2" fmla="*/ 935708 h 936979"/>
                <a:gd name="connsiteX3" fmla="*/ 203212 w 728145"/>
                <a:gd name="connsiteY3" fmla="*/ 880675 h 936979"/>
                <a:gd name="connsiteX4" fmla="*/ 63512 w 728145"/>
                <a:gd name="connsiteY4" fmla="*/ 732508 h 936979"/>
                <a:gd name="connsiteX5" fmla="*/ 12 w 728145"/>
                <a:gd name="connsiteY5" fmla="*/ 457341 h 936979"/>
                <a:gd name="connsiteX6" fmla="*/ 67745 w 728145"/>
                <a:gd name="connsiteY6" fmla="*/ 211808 h 936979"/>
                <a:gd name="connsiteX7" fmla="*/ 220145 w 728145"/>
                <a:gd name="connsiteY7" fmla="*/ 55175 h 936979"/>
                <a:gd name="connsiteX8" fmla="*/ 389479 w 728145"/>
                <a:gd name="connsiteY8" fmla="*/ 141 h 936979"/>
                <a:gd name="connsiteX9" fmla="*/ 579979 w 728145"/>
                <a:gd name="connsiteY9" fmla="*/ 67875 h 936979"/>
                <a:gd name="connsiteX10" fmla="*/ 677345 w 728145"/>
                <a:gd name="connsiteY10" fmla="*/ 169475 h 936979"/>
                <a:gd name="connsiteX11" fmla="*/ 728145 w 728145"/>
                <a:gd name="connsiteY11" fmla="*/ 279541 h 93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8145" h="936979">
                  <a:moveTo>
                    <a:pt x="728145" y="677475"/>
                  </a:moveTo>
                  <a:cubicBezTo>
                    <a:pt x="702039" y="734272"/>
                    <a:pt x="675934" y="791069"/>
                    <a:pt x="626545" y="834108"/>
                  </a:cubicBezTo>
                  <a:cubicBezTo>
                    <a:pt x="577156" y="877147"/>
                    <a:pt x="502367" y="927947"/>
                    <a:pt x="431812" y="935708"/>
                  </a:cubicBezTo>
                  <a:cubicBezTo>
                    <a:pt x="361256" y="943469"/>
                    <a:pt x="264595" y="914542"/>
                    <a:pt x="203212" y="880675"/>
                  </a:cubicBezTo>
                  <a:cubicBezTo>
                    <a:pt x="141829" y="846808"/>
                    <a:pt x="97379" y="803064"/>
                    <a:pt x="63512" y="732508"/>
                  </a:cubicBezTo>
                  <a:cubicBezTo>
                    <a:pt x="29645" y="661952"/>
                    <a:pt x="-693" y="544124"/>
                    <a:pt x="12" y="457341"/>
                  </a:cubicBezTo>
                  <a:cubicBezTo>
                    <a:pt x="717" y="370558"/>
                    <a:pt x="31056" y="278836"/>
                    <a:pt x="67745" y="211808"/>
                  </a:cubicBezTo>
                  <a:cubicBezTo>
                    <a:pt x="104434" y="144780"/>
                    <a:pt x="166523" y="90453"/>
                    <a:pt x="220145" y="55175"/>
                  </a:cubicBezTo>
                  <a:cubicBezTo>
                    <a:pt x="273767" y="19897"/>
                    <a:pt x="329507" y="-1976"/>
                    <a:pt x="389479" y="141"/>
                  </a:cubicBezTo>
                  <a:cubicBezTo>
                    <a:pt x="449451" y="2258"/>
                    <a:pt x="532001" y="39653"/>
                    <a:pt x="579979" y="67875"/>
                  </a:cubicBezTo>
                  <a:cubicBezTo>
                    <a:pt x="627957" y="96097"/>
                    <a:pt x="652651" y="134197"/>
                    <a:pt x="677345" y="169475"/>
                  </a:cubicBezTo>
                  <a:cubicBezTo>
                    <a:pt x="702039" y="204753"/>
                    <a:pt x="728145" y="279541"/>
                    <a:pt x="728145" y="279541"/>
                  </a:cubicBez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040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2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2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9" grpId="0" autoUpdateAnimBg="0"/>
      <p:bldP spid="121880" grpId="0" autoUpdateAnimBg="0"/>
      <p:bldP spid="121902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28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fi-FI" altLang="en-US">
                <a:latin typeface="Arial" pitchFamily="34" charset="0"/>
                <a:cs typeface="Arial" pitchFamily="34" charset="0"/>
              </a:rPr>
              <a:t>Memperbaiki Tata Letak yg Menggunakan Sel Kerja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733274" y="2593964"/>
            <a:ext cx="3843336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600"/>
              <a:t>Tata letak saat ini - garis lurus membuat sulit untuk menyeimbangkan tugas karena pekerjaan mungkin tidak dibagi secara merata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5127036" y="2720638"/>
            <a:ext cx="4016964" cy="7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sv-SE" altLang="en-US" sz="1600"/>
              <a:t>Tata letak yang </a:t>
            </a:r>
            <a:r>
              <a:rPr lang="sv-SE" altLang="en-US" sz="1600" smtClean="0"/>
              <a:t>diperbaiki </a:t>
            </a:r>
            <a:r>
              <a:rPr lang="sv-SE" altLang="en-US" sz="1600"/>
              <a:t>- dalam bentuk U, pekerja memiliki akses yang lebih baik. Empat pekerja lintas-pelatihan berkurang.</a:t>
            </a:r>
            <a:endParaRPr lang="en-US" altLang="en-US" sz="1600"/>
          </a:p>
        </p:txBody>
      </p:sp>
      <p:grpSp>
        <p:nvGrpSpPr>
          <p:cNvPr id="123909" name="Group 5"/>
          <p:cNvGrpSpPr>
            <a:grpSpLocks/>
          </p:cNvGrpSpPr>
          <p:nvPr/>
        </p:nvGrpSpPr>
        <p:grpSpPr bwMode="auto">
          <a:xfrm>
            <a:off x="5397501" y="1485900"/>
            <a:ext cx="2517775" cy="1200150"/>
            <a:chOff x="3496" y="1889"/>
            <a:chExt cx="1586" cy="823"/>
          </a:xfrm>
        </p:grpSpPr>
        <p:grpSp>
          <p:nvGrpSpPr>
            <p:cNvPr id="113705" name="Group 6"/>
            <p:cNvGrpSpPr>
              <a:grpSpLocks/>
            </p:cNvGrpSpPr>
            <p:nvPr/>
          </p:nvGrpSpPr>
          <p:grpSpPr bwMode="auto">
            <a:xfrm rot="-75077">
              <a:off x="4614" y="2195"/>
              <a:ext cx="198" cy="230"/>
              <a:chOff x="1186" y="2402"/>
              <a:chExt cx="198" cy="230"/>
            </a:xfrm>
          </p:grpSpPr>
          <p:sp>
            <p:nvSpPr>
              <p:cNvPr id="113729" name="Oval 7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30" name="Oval 8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31" name="Freeform 9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32" name="Oval 10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13706" name="Group 11"/>
            <p:cNvGrpSpPr>
              <a:grpSpLocks/>
            </p:cNvGrpSpPr>
            <p:nvPr/>
          </p:nvGrpSpPr>
          <p:grpSpPr bwMode="auto">
            <a:xfrm>
              <a:off x="3496" y="1889"/>
              <a:ext cx="1570" cy="819"/>
              <a:chOff x="3496" y="1889"/>
              <a:chExt cx="1570" cy="819"/>
            </a:xfrm>
          </p:grpSpPr>
          <p:grpSp>
            <p:nvGrpSpPr>
              <p:cNvPr id="113712" name="Group 12"/>
              <p:cNvGrpSpPr>
                <a:grpSpLocks/>
              </p:cNvGrpSpPr>
              <p:nvPr/>
            </p:nvGrpSpPr>
            <p:grpSpPr bwMode="auto">
              <a:xfrm rot="3636438">
                <a:off x="3707" y="2104"/>
                <a:ext cx="198" cy="230"/>
                <a:chOff x="1186" y="2402"/>
                <a:chExt cx="198" cy="230"/>
              </a:xfrm>
            </p:grpSpPr>
            <p:sp>
              <p:nvSpPr>
                <p:cNvPr id="113725" name="Oval 13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6" name="Oval 14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7" name="Freeform 15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728" name="Oval 16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23921" name="Rectangle 17"/>
              <p:cNvSpPr>
                <a:spLocks noChangeArrowheads="1"/>
              </p:cNvSpPr>
              <p:nvPr/>
            </p:nvSpPr>
            <p:spPr bwMode="auto">
              <a:xfrm>
                <a:off x="4802" y="1889"/>
                <a:ext cx="264" cy="216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grpSp>
            <p:nvGrpSpPr>
              <p:cNvPr id="113714" name="Group 18"/>
              <p:cNvGrpSpPr>
                <a:grpSpLocks/>
              </p:cNvGrpSpPr>
              <p:nvPr/>
            </p:nvGrpSpPr>
            <p:grpSpPr bwMode="auto">
              <a:xfrm rot="7054893">
                <a:off x="4146" y="2045"/>
                <a:ext cx="198" cy="230"/>
                <a:chOff x="1186" y="2402"/>
                <a:chExt cx="198" cy="230"/>
              </a:xfrm>
            </p:grpSpPr>
            <p:sp>
              <p:nvSpPr>
                <p:cNvPr id="113721" name="Oval 19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2" name="Oval 20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3" name="Freeform 21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724" name="Oval 22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13715" name="Oval 23"/>
              <p:cNvSpPr>
                <a:spLocks noChangeArrowheads="1"/>
              </p:cNvSpPr>
              <p:nvPr/>
            </p:nvSpPr>
            <p:spPr bwMode="auto">
              <a:xfrm>
                <a:off x="4518" y="2500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6" name="Oval 24"/>
              <p:cNvSpPr>
                <a:spLocks noChangeArrowheads="1"/>
              </p:cNvSpPr>
              <p:nvPr/>
            </p:nvSpPr>
            <p:spPr bwMode="auto">
              <a:xfrm>
                <a:off x="3496" y="2181"/>
                <a:ext cx="198" cy="214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7" name="Oval 25"/>
              <p:cNvSpPr>
                <a:spLocks noChangeArrowheads="1"/>
              </p:cNvSpPr>
              <p:nvPr/>
            </p:nvSpPr>
            <p:spPr bwMode="auto">
              <a:xfrm>
                <a:off x="3623" y="2447"/>
                <a:ext cx="198" cy="214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8" name="Oval 26"/>
              <p:cNvSpPr>
                <a:spLocks noChangeArrowheads="1"/>
              </p:cNvSpPr>
              <p:nvPr/>
            </p:nvSpPr>
            <p:spPr bwMode="auto">
              <a:xfrm>
                <a:off x="4211" y="1893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9" name="Oval 27"/>
              <p:cNvSpPr>
                <a:spLocks noChangeArrowheads="1"/>
              </p:cNvSpPr>
              <p:nvPr/>
            </p:nvSpPr>
            <p:spPr bwMode="auto">
              <a:xfrm>
                <a:off x="3921" y="1893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20" name="Oval 28"/>
              <p:cNvSpPr>
                <a:spLocks noChangeArrowheads="1"/>
              </p:cNvSpPr>
              <p:nvPr/>
            </p:nvSpPr>
            <p:spPr bwMode="auto">
              <a:xfrm>
                <a:off x="4519" y="1893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23933" name="Rectangle 29"/>
            <p:cNvSpPr>
              <a:spLocks noChangeArrowheads="1"/>
            </p:cNvSpPr>
            <p:nvPr/>
          </p:nvSpPr>
          <p:spPr bwMode="auto">
            <a:xfrm>
              <a:off x="4818" y="2496"/>
              <a:ext cx="264" cy="216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13708" name="Oval 30"/>
            <p:cNvSpPr>
              <a:spLocks noChangeArrowheads="1"/>
            </p:cNvSpPr>
            <p:nvPr/>
          </p:nvSpPr>
          <p:spPr bwMode="auto">
            <a:xfrm>
              <a:off x="3625" y="1946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09" name="Oval 31"/>
            <p:cNvSpPr>
              <a:spLocks noChangeArrowheads="1"/>
            </p:cNvSpPr>
            <p:nvPr/>
          </p:nvSpPr>
          <p:spPr bwMode="auto">
            <a:xfrm>
              <a:off x="3909" y="2497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10" name="Oval 32"/>
            <p:cNvSpPr>
              <a:spLocks noChangeArrowheads="1"/>
            </p:cNvSpPr>
            <p:nvPr/>
          </p:nvSpPr>
          <p:spPr bwMode="auto">
            <a:xfrm>
              <a:off x="4202" y="2497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11" name="Freeform 33"/>
            <p:cNvSpPr>
              <a:spLocks/>
            </p:cNvSpPr>
            <p:nvPr/>
          </p:nvSpPr>
          <p:spPr bwMode="auto">
            <a:xfrm>
              <a:off x="3595" y="1990"/>
              <a:ext cx="1333" cy="610"/>
            </a:xfrm>
            <a:custGeom>
              <a:avLst/>
              <a:gdLst>
                <a:gd name="T0" fmla="*/ 1333 w 1333"/>
                <a:gd name="T1" fmla="*/ 5 h 610"/>
                <a:gd name="T2" fmla="*/ 413 w 1333"/>
                <a:gd name="T3" fmla="*/ 7 h 610"/>
                <a:gd name="T4" fmla="*/ 322 w 1333"/>
                <a:gd name="T5" fmla="*/ 2 h 610"/>
                <a:gd name="T6" fmla="*/ 245 w 1333"/>
                <a:gd name="T7" fmla="*/ 10 h 610"/>
                <a:gd name="T8" fmla="*/ 133 w 1333"/>
                <a:gd name="T9" fmla="*/ 61 h 610"/>
                <a:gd name="T10" fmla="*/ 40 w 1333"/>
                <a:gd name="T11" fmla="*/ 167 h 610"/>
                <a:gd name="T12" fmla="*/ 2 w 1333"/>
                <a:gd name="T13" fmla="*/ 293 h 610"/>
                <a:gd name="T14" fmla="*/ 29 w 1333"/>
                <a:gd name="T15" fmla="*/ 442 h 610"/>
                <a:gd name="T16" fmla="*/ 136 w 1333"/>
                <a:gd name="T17" fmla="*/ 551 h 610"/>
                <a:gd name="T18" fmla="*/ 216 w 1333"/>
                <a:gd name="T19" fmla="*/ 589 h 610"/>
                <a:gd name="T20" fmla="*/ 306 w 1333"/>
                <a:gd name="T21" fmla="*/ 607 h 610"/>
                <a:gd name="T22" fmla="*/ 408 w 1333"/>
                <a:gd name="T23" fmla="*/ 607 h 610"/>
                <a:gd name="T24" fmla="*/ 1309 w 1333"/>
                <a:gd name="T25" fmla="*/ 607 h 6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3"/>
                <a:gd name="T40" fmla="*/ 0 h 610"/>
                <a:gd name="T41" fmla="*/ 1333 w 1333"/>
                <a:gd name="T42" fmla="*/ 610 h 6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3" h="610">
                  <a:moveTo>
                    <a:pt x="1333" y="5"/>
                  </a:moveTo>
                  <a:cubicBezTo>
                    <a:pt x="1181" y="5"/>
                    <a:pt x="581" y="7"/>
                    <a:pt x="413" y="7"/>
                  </a:cubicBezTo>
                  <a:cubicBezTo>
                    <a:pt x="245" y="7"/>
                    <a:pt x="350" y="2"/>
                    <a:pt x="322" y="2"/>
                  </a:cubicBezTo>
                  <a:cubicBezTo>
                    <a:pt x="294" y="2"/>
                    <a:pt x="276" y="0"/>
                    <a:pt x="245" y="10"/>
                  </a:cubicBezTo>
                  <a:cubicBezTo>
                    <a:pt x="214" y="20"/>
                    <a:pt x="167" y="35"/>
                    <a:pt x="133" y="61"/>
                  </a:cubicBezTo>
                  <a:cubicBezTo>
                    <a:pt x="99" y="87"/>
                    <a:pt x="62" y="128"/>
                    <a:pt x="40" y="167"/>
                  </a:cubicBezTo>
                  <a:cubicBezTo>
                    <a:pt x="18" y="206"/>
                    <a:pt x="4" y="247"/>
                    <a:pt x="2" y="293"/>
                  </a:cubicBezTo>
                  <a:cubicBezTo>
                    <a:pt x="0" y="339"/>
                    <a:pt x="7" y="399"/>
                    <a:pt x="29" y="442"/>
                  </a:cubicBezTo>
                  <a:cubicBezTo>
                    <a:pt x="51" y="485"/>
                    <a:pt x="105" y="527"/>
                    <a:pt x="136" y="551"/>
                  </a:cubicBezTo>
                  <a:cubicBezTo>
                    <a:pt x="167" y="575"/>
                    <a:pt x="188" y="580"/>
                    <a:pt x="216" y="589"/>
                  </a:cubicBezTo>
                  <a:cubicBezTo>
                    <a:pt x="244" y="598"/>
                    <a:pt x="274" y="604"/>
                    <a:pt x="306" y="607"/>
                  </a:cubicBezTo>
                  <a:cubicBezTo>
                    <a:pt x="338" y="610"/>
                    <a:pt x="241" y="607"/>
                    <a:pt x="408" y="607"/>
                  </a:cubicBezTo>
                  <a:cubicBezTo>
                    <a:pt x="575" y="607"/>
                    <a:pt x="946" y="607"/>
                    <a:pt x="1309" y="607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3938" name="Group 34"/>
          <p:cNvGrpSpPr>
            <a:grpSpLocks/>
          </p:cNvGrpSpPr>
          <p:nvPr/>
        </p:nvGrpSpPr>
        <p:grpSpPr bwMode="auto">
          <a:xfrm>
            <a:off x="711200" y="1882033"/>
            <a:ext cx="3917950" cy="651617"/>
            <a:chOff x="472" y="2174"/>
            <a:chExt cx="2468" cy="410"/>
          </a:xfrm>
        </p:grpSpPr>
        <p:grpSp>
          <p:nvGrpSpPr>
            <p:cNvPr id="113672" name="Group 35"/>
            <p:cNvGrpSpPr>
              <a:grpSpLocks/>
            </p:cNvGrpSpPr>
            <p:nvPr/>
          </p:nvGrpSpPr>
          <p:grpSpPr bwMode="auto">
            <a:xfrm rot="3849600">
              <a:off x="1558" y="2343"/>
              <a:ext cx="198" cy="230"/>
              <a:chOff x="1186" y="2402"/>
              <a:chExt cx="198" cy="230"/>
            </a:xfrm>
          </p:grpSpPr>
          <p:sp>
            <p:nvSpPr>
              <p:cNvPr id="113701" name="Oval 36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02" name="Oval 37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03" name="Freeform 38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04" name="Oval 39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13673" name="Group 40"/>
            <p:cNvGrpSpPr>
              <a:grpSpLocks/>
            </p:cNvGrpSpPr>
            <p:nvPr/>
          </p:nvGrpSpPr>
          <p:grpSpPr bwMode="auto">
            <a:xfrm rot="17774561" flipH="1">
              <a:off x="2392" y="2365"/>
              <a:ext cx="198" cy="230"/>
              <a:chOff x="1186" y="2402"/>
              <a:chExt cx="198" cy="230"/>
            </a:xfrm>
          </p:grpSpPr>
          <p:sp>
            <p:nvSpPr>
              <p:cNvPr id="113697" name="Oval 41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98" name="Oval 42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99" name="Freeform 43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00" name="Oval 44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13674" name="Group 45"/>
            <p:cNvGrpSpPr>
              <a:grpSpLocks/>
            </p:cNvGrpSpPr>
            <p:nvPr/>
          </p:nvGrpSpPr>
          <p:grpSpPr bwMode="auto">
            <a:xfrm>
              <a:off x="789" y="2386"/>
              <a:ext cx="639" cy="198"/>
              <a:chOff x="789" y="2386"/>
              <a:chExt cx="639" cy="198"/>
            </a:xfrm>
          </p:grpSpPr>
          <p:grpSp>
            <p:nvGrpSpPr>
              <p:cNvPr id="113687" name="Group 46"/>
              <p:cNvGrpSpPr>
                <a:grpSpLocks/>
              </p:cNvGrpSpPr>
              <p:nvPr/>
            </p:nvGrpSpPr>
            <p:grpSpPr bwMode="auto">
              <a:xfrm rot="4533724">
                <a:off x="805" y="2370"/>
                <a:ext cx="198" cy="230"/>
                <a:chOff x="1186" y="2402"/>
                <a:chExt cx="198" cy="230"/>
              </a:xfrm>
            </p:grpSpPr>
            <p:sp>
              <p:nvSpPr>
                <p:cNvPr id="113693" name="Oval 47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4" name="Oval 48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5" name="Freeform 49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96" name="Oval 50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13688" name="Group 51"/>
              <p:cNvGrpSpPr>
                <a:grpSpLocks/>
              </p:cNvGrpSpPr>
              <p:nvPr/>
            </p:nvGrpSpPr>
            <p:grpSpPr bwMode="auto">
              <a:xfrm rot="17435501" flipH="1">
                <a:off x="1214" y="2370"/>
                <a:ext cx="198" cy="230"/>
                <a:chOff x="1186" y="2402"/>
                <a:chExt cx="198" cy="230"/>
              </a:xfrm>
            </p:grpSpPr>
            <p:sp>
              <p:nvSpPr>
                <p:cNvPr id="113689" name="Oval 52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0" name="Oval 53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1" name="Freeform 54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92" name="Oval 55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113675" name="Group 56"/>
            <p:cNvGrpSpPr>
              <a:grpSpLocks/>
            </p:cNvGrpSpPr>
            <p:nvPr/>
          </p:nvGrpSpPr>
          <p:grpSpPr bwMode="auto">
            <a:xfrm>
              <a:off x="472" y="2174"/>
              <a:ext cx="2468" cy="242"/>
              <a:chOff x="472" y="2174"/>
              <a:chExt cx="2468" cy="242"/>
            </a:xfrm>
          </p:grpSpPr>
          <p:sp>
            <p:nvSpPr>
              <p:cNvPr id="123961" name="Rectangle 57"/>
              <p:cNvSpPr>
                <a:spLocks noChangeArrowheads="1"/>
              </p:cNvSpPr>
              <p:nvPr/>
            </p:nvSpPr>
            <p:spPr bwMode="auto">
              <a:xfrm>
                <a:off x="472" y="2174"/>
                <a:ext cx="236" cy="242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3677" name="Oval 58"/>
              <p:cNvSpPr>
                <a:spLocks noChangeArrowheads="1"/>
              </p:cNvSpPr>
              <p:nvPr/>
            </p:nvSpPr>
            <p:spPr bwMode="auto">
              <a:xfrm>
                <a:off x="1241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78" name="Oval 59"/>
              <p:cNvSpPr>
                <a:spLocks noChangeArrowheads="1"/>
              </p:cNvSpPr>
              <p:nvPr/>
            </p:nvSpPr>
            <p:spPr bwMode="auto">
              <a:xfrm>
                <a:off x="753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79" name="Oval 60"/>
              <p:cNvSpPr>
                <a:spLocks noChangeArrowheads="1"/>
              </p:cNvSpPr>
              <p:nvPr/>
            </p:nvSpPr>
            <p:spPr bwMode="auto">
              <a:xfrm>
                <a:off x="997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0" name="Oval 61"/>
              <p:cNvSpPr>
                <a:spLocks noChangeArrowheads="1"/>
              </p:cNvSpPr>
              <p:nvPr/>
            </p:nvSpPr>
            <p:spPr bwMode="auto">
              <a:xfrm flipH="1">
                <a:off x="2216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1" name="Oval 62"/>
              <p:cNvSpPr>
                <a:spLocks noChangeArrowheads="1"/>
              </p:cNvSpPr>
              <p:nvPr/>
            </p:nvSpPr>
            <p:spPr bwMode="auto">
              <a:xfrm flipH="1">
                <a:off x="1485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2" name="Oval 63"/>
              <p:cNvSpPr>
                <a:spLocks noChangeArrowheads="1"/>
              </p:cNvSpPr>
              <p:nvPr/>
            </p:nvSpPr>
            <p:spPr bwMode="auto">
              <a:xfrm flipH="1">
                <a:off x="2460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968" name="Rectangle 64"/>
              <p:cNvSpPr>
                <a:spLocks noChangeArrowheads="1"/>
              </p:cNvSpPr>
              <p:nvPr/>
            </p:nvSpPr>
            <p:spPr bwMode="auto">
              <a:xfrm>
                <a:off x="2704" y="2174"/>
                <a:ext cx="236" cy="242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3684" name="Oval 65"/>
              <p:cNvSpPr>
                <a:spLocks noChangeArrowheads="1"/>
              </p:cNvSpPr>
              <p:nvPr/>
            </p:nvSpPr>
            <p:spPr bwMode="auto">
              <a:xfrm>
                <a:off x="1728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5" name="Oval 66"/>
              <p:cNvSpPr>
                <a:spLocks noChangeArrowheads="1"/>
              </p:cNvSpPr>
              <p:nvPr/>
            </p:nvSpPr>
            <p:spPr bwMode="auto">
              <a:xfrm>
                <a:off x="1972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6" name="Line 67"/>
              <p:cNvSpPr>
                <a:spLocks noChangeShapeType="1"/>
              </p:cNvSpPr>
              <p:nvPr/>
            </p:nvSpPr>
            <p:spPr bwMode="auto">
              <a:xfrm>
                <a:off x="632" y="2296"/>
                <a:ext cx="21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23972" name="Rectangle 68"/>
          <p:cNvSpPr>
            <a:spLocks noChangeArrowheads="1"/>
          </p:cNvSpPr>
          <p:nvPr/>
        </p:nvSpPr>
        <p:spPr bwMode="auto">
          <a:xfrm>
            <a:off x="7335839" y="317120"/>
            <a:ext cx="14173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9.9 (b)</a:t>
            </a:r>
          </a:p>
        </p:txBody>
      </p:sp>
      <p:sp>
        <p:nvSpPr>
          <p:cNvPr id="123973" name="Rectangle 69"/>
          <p:cNvSpPr>
            <a:spLocks noChangeArrowheads="1"/>
          </p:cNvSpPr>
          <p:nvPr/>
        </p:nvSpPr>
        <p:spPr bwMode="auto">
          <a:xfrm>
            <a:off x="2246313" y="3630217"/>
            <a:ext cx="6702479" cy="1060520"/>
          </a:xfrm>
          <a:prstGeom prst="rect">
            <a:avLst/>
          </a:prstGeom>
          <a:solidFill>
            <a:srgbClr val="BDD6AE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162000" tIns="154800" rIns="162000" bIns="154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en-US">
                <a:latin typeface="Gill Sans MT" panose="020B0502020104020203" pitchFamily="34" charset="0"/>
              </a:rPr>
              <a:t>Garis berbentuk U dapat mengurangi pergerakan karyawan dan persyaratan ruang sambil meningkatkan komunikasi, mengurangi jumlah pekerja, dan memfasilitasi inspeksi</a:t>
            </a:r>
            <a:endParaRPr lang="en-US" altLang="en-US"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3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2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2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autoUpdateAnimBg="0"/>
      <p:bldP spid="123908" grpId="0" autoUpdateAnimBg="0"/>
      <p:bldP spid="123972" grpId="0" autoUpdateAnimBg="0"/>
      <p:bldP spid="123973" grpId="0" animBg="1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28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Improving Layouts Using Work Cells</a:t>
            </a: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1279525" y="2696766"/>
            <a:ext cx="2984500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600"/>
              <a:t>Current layout - straight lines make it hard to balance tasks because work may not be divided evenly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5356225" y="2782491"/>
            <a:ext cx="2876550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600"/>
              <a:t>Improved layout - in U shape, workers have better access. Four cross-trained workers were reduced.</a:t>
            </a:r>
          </a:p>
        </p:txBody>
      </p:sp>
      <p:grpSp>
        <p:nvGrpSpPr>
          <p:cNvPr id="123909" name="Group 5"/>
          <p:cNvGrpSpPr>
            <a:grpSpLocks/>
          </p:cNvGrpSpPr>
          <p:nvPr/>
        </p:nvGrpSpPr>
        <p:grpSpPr bwMode="auto">
          <a:xfrm>
            <a:off x="5397501" y="1485900"/>
            <a:ext cx="2517775" cy="1200150"/>
            <a:chOff x="3496" y="1889"/>
            <a:chExt cx="1586" cy="823"/>
          </a:xfrm>
        </p:grpSpPr>
        <p:grpSp>
          <p:nvGrpSpPr>
            <p:cNvPr id="113705" name="Group 6"/>
            <p:cNvGrpSpPr>
              <a:grpSpLocks/>
            </p:cNvGrpSpPr>
            <p:nvPr/>
          </p:nvGrpSpPr>
          <p:grpSpPr bwMode="auto">
            <a:xfrm rot="-75077">
              <a:off x="4614" y="2195"/>
              <a:ext cx="198" cy="230"/>
              <a:chOff x="1186" y="2402"/>
              <a:chExt cx="198" cy="230"/>
            </a:xfrm>
          </p:grpSpPr>
          <p:sp>
            <p:nvSpPr>
              <p:cNvPr id="113729" name="Oval 7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30" name="Oval 8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31" name="Freeform 9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32" name="Oval 10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13706" name="Group 11"/>
            <p:cNvGrpSpPr>
              <a:grpSpLocks/>
            </p:cNvGrpSpPr>
            <p:nvPr/>
          </p:nvGrpSpPr>
          <p:grpSpPr bwMode="auto">
            <a:xfrm>
              <a:off x="3496" y="1889"/>
              <a:ext cx="1570" cy="819"/>
              <a:chOff x="3496" y="1889"/>
              <a:chExt cx="1570" cy="819"/>
            </a:xfrm>
          </p:grpSpPr>
          <p:grpSp>
            <p:nvGrpSpPr>
              <p:cNvPr id="113712" name="Group 12"/>
              <p:cNvGrpSpPr>
                <a:grpSpLocks/>
              </p:cNvGrpSpPr>
              <p:nvPr/>
            </p:nvGrpSpPr>
            <p:grpSpPr bwMode="auto">
              <a:xfrm rot="3636438">
                <a:off x="3707" y="2104"/>
                <a:ext cx="198" cy="230"/>
                <a:chOff x="1186" y="2402"/>
                <a:chExt cx="198" cy="230"/>
              </a:xfrm>
            </p:grpSpPr>
            <p:sp>
              <p:nvSpPr>
                <p:cNvPr id="113725" name="Oval 13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6" name="Oval 14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7" name="Freeform 15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728" name="Oval 16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23921" name="Rectangle 17"/>
              <p:cNvSpPr>
                <a:spLocks noChangeArrowheads="1"/>
              </p:cNvSpPr>
              <p:nvPr/>
            </p:nvSpPr>
            <p:spPr bwMode="auto">
              <a:xfrm>
                <a:off x="4802" y="1889"/>
                <a:ext cx="264" cy="216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grpSp>
            <p:nvGrpSpPr>
              <p:cNvPr id="113714" name="Group 18"/>
              <p:cNvGrpSpPr>
                <a:grpSpLocks/>
              </p:cNvGrpSpPr>
              <p:nvPr/>
            </p:nvGrpSpPr>
            <p:grpSpPr bwMode="auto">
              <a:xfrm rot="7054893">
                <a:off x="4146" y="2045"/>
                <a:ext cx="198" cy="230"/>
                <a:chOff x="1186" y="2402"/>
                <a:chExt cx="198" cy="230"/>
              </a:xfrm>
            </p:grpSpPr>
            <p:sp>
              <p:nvSpPr>
                <p:cNvPr id="113721" name="Oval 19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2" name="Oval 20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3" name="Freeform 21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724" name="Oval 22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13715" name="Oval 23"/>
              <p:cNvSpPr>
                <a:spLocks noChangeArrowheads="1"/>
              </p:cNvSpPr>
              <p:nvPr/>
            </p:nvSpPr>
            <p:spPr bwMode="auto">
              <a:xfrm>
                <a:off x="4518" y="2500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6" name="Oval 24"/>
              <p:cNvSpPr>
                <a:spLocks noChangeArrowheads="1"/>
              </p:cNvSpPr>
              <p:nvPr/>
            </p:nvSpPr>
            <p:spPr bwMode="auto">
              <a:xfrm>
                <a:off x="3496" y="2181"/>
                <a:ext cx="198" cy="214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7" name="Oval 25"/>
              <p:cNvSpPr>
                <a:spLocks noChangeArrowheads="1"/>
              </p:cNvSpPr>
              <p:nvPr/>
            </p:nvSpPr>
            <p:spPr bwMode="auto">
              <a:xfrm>
                <a:off x="3623" y="2447"/>
                <a:ext cx="198" cy="214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8" name="Oval 26"/>
              <p:cNvSpPr>
                <a:spLocks noChangeArrowheads="1"/>
              </p:cNvSpPr>
              <p:nvPr/>
            </p:nvSpPr>
            <p:spPr bwMode="auto">
              <a:xfrm>
                <a:off x="4211" y="1893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9" name="Oval 27"/>
              <p:cNvSpPr>
                <a:spLocks noChangeArrowheads="1"/>
              </p:cNvSpPr>
              <p:nvPr/>
            </p:nvSpPr>
            <p:spPr bwMode="auto">
              <a:xfrm>
                <a:off x="3921" y="1893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20" name="Oval 28"/>
              <p:cNvSpPr>
                <a:spLocks noChangeArrowheads="1"/>
              </p:cNvSpPr>
              <p:nvPr/>
            </p:nvSpPr>
            <p:spPr bwMode="auto">
              <a:xfrm>
                <a:off x="4519" y="1893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23933" name="Rectangle 29"/>
            <p:cNvSpPr>
              <a:spLocks noChangeArrowheads="1"/>
            </p:cNvSpPr>
            <p:nvPr/>
          </p:nvSpPr>
          <p:spPr bwMode="auto">
            <a:xfrm>
              <a:off x="4818" y="2496"/>
              <a:ext cx="264" cy="216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13708" name="Oval 30"/>
            <p:cNvSpPr>
              <a:spLocks noChangeArrowheads="1"/>
            </p:cNvSpPr>
            <p:nvPr/>
          </p:nvSpPr>
          <p:spPr bwMode="auto">
            <a:xfrm>
              <a:off x="3625" y="1946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09" name="Oval 31"/>
            <p:cNvSpPr>
              <a:spLocks noChangeArrowheads="1"/>
            </p:cNvSpPr>
            <p:nvPr/>
          </p:nvSpPr>
          <p:spPr bwMode="auto">
            <a:xfrm>
              <a:off x="3909" y="2497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10" name="Oval 32"/>
            <p:cNvSpPr>
              <a:spLocks noChangeArrowheads="1"/>
            </p:cNvSpPr>
            <p:nvPr/>
          </p:nvSpPr>
          <p:spPr bwMode="auto">
            <a:xfrm>
              <a:off x="4202" y="2497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11" name="Freeform 33"/>
            <p:cNvSpPr>
              <a:spLocks/>
            </p:cNvSpPr>
            <p:nvPr/>
          </p:nvSpPr>
          <p:spPr bwMode="auto">
            <a:xfrm>
              <a:off x="3595" y="1990"/>
              <a:ext cx="1333" cy="610"/>
            </a:xfrm>
            <a:custGeom>
              <a:avLst/>
              <a:gdLst>
                <a:gd name="T0" fmla="*/ 1333 w 1333"/>
                <a:gd name="T1" fmla="*/ 5 h 610"/>
                <a:gd name="T2" fmla="*/ 413 w 1333"/>
                <a:gd name="T3" fmla="*/ 7 h 610"/>
                <a:gd name="T4" fmla="*/ 322 w 1333"/>
                <a:gd name="T5" fmla="*/ 2 h 610"/>
                <a:gd name="T6" fmla="*/ 245 w 1333"/>
                <a:gd name="T7" fmla="*/ 10 h 610"/>
                <a:gd name="T8" fmla="*/ 133 w 1333"/>
                <a:gd name="T9" fmla="*/ 61 h 610"/>
                <a:gd name="T10" fmla="*/ 40 w 1333"/>
                <a:gd name="T11" fmla="*/ 167 h 610"/>
                <a:gd name="T12" fmla="*/ 2 w 1333"/>
                <a:gd name="T13" fmla="*/ 293 h 610"/>
                <a:gd name="T14" fmla="*/ 29 w 1333"/>
                <a:gd name="T15" fmla="*/ 442 h 610"/>
                <a:gd name="T16" fmla="*/ 136 w 1333"/>
                <a:gd name="T17" fmla="*/ 551 h 610"/>
                <a:gd name="T18" fmla="*/ 216 w 1333"/>
                <a:gd name="T19" fmla="*/ 589 h 610"/>
                <a:gd name="T20" fmla="*/ 306 w 1333"/>
                <a:gd name="T21" fmla="*/ 607 h 610"/>
                <a:gd name="T22" fmla="*/ 408 w 1333"/>
                <a:gd name="T23" fmla="*/ 607 h 610"/>
                <a:gd name="T24" fmla="*/ 1309 w 1333"/>
                <a:gd name="T25" fmla="*/ 607 h 6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3"/>
                <a:gd name="T40" fmla="*/ 0 h 610"/>
                <a:gd name="T41" fmla="*/ 1333 w 1333"/>
                <a:gd name="T42" fmla="*/ 610 h 6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3" h="610">
                  <a:moveTo>
                    <a:pt x="1333" y="5"/>
                  </a:moveTo>
                  <a:cubicBezTo>
                    <a:pt x="1181" y="5"/>
                    <a:pt x="581" y="7"/>
                    <a:pt x="413" y="7"/>
                  </a:cubicBezTo>
                  <a:cubicBezTo>
                    <a:pt x="245" y="7"/>
                    <a:pt x="350" y="2"/>
                    <a:pt x="322" y="2"/>
                  </a:cubicBezTo>
                  <a:cubicBezTo>
                    <a:pt x="294" y="2"/>
                    <a:pt x="276" y="0"/>
                    <a:pt x="245" y="10"/>
                  </a:cubicBezTo>
                  <a:cubicBezTo>
                    <a:pt x="214" y="20"/>
                    <a:pt x="167" y="35"/>
                    <a:pt x="133" y="61"/>
                  </a:cubicBezTo>
                  <a:cubicBezTo>
                    <a:pt x="99" y="87"/>
                    <a:pt x="62" y="128"/>
                    <a:pt x="40" y="167"/>
                  </a:cubicBezTo>
                  <a:cubicBezTo>
                    <a:pt x="18" y="206"/>
                    <a:pt x="4" y="247"/>
                    <a:pt x="2" y="293"/>
                  </a:cubicBezTo>
                  <a:cubicBezTo>
                    <a:pt x="0" y="339"/>
                    <a:pt x="7" y="399"/>
                    <a:pt x="29" y="442"/>
                  </a:cubicBezTo>
                  <a:cubicBezTo>
                    <a:pt x="51" y="485"/>
                    <a:pt x="105" y="527"/>
                    <a:pt x="136" y="551"/>
                  </a:cubicBezTo>
                  <a:cubicBezTo>
                    <a:pt x="167" y="575"/>
                    <a:pt x="188" y="580"/>
                    <a:pt x="216" y="589"/>
                  </a:cubicBezTo>
                  <a:cubicBezTo>
                    <a:pt x="244" y="598"/>
                    <a:pt x="274" y="604"/>
                    <a:pt x="306" y="607"/>
                  </a:cubicBezTo>
                  <a:cubicBezTo>
                    <a:pt x="338" y="610"/>
                    <a:pt x="241" y="607"/>
                    <a:pt x="408" y="607"/>
                  </a:cubicBezTo>
                  <a:cubicBezTo>
                    <a:pt x="575" y="607"/>
                    <a:pt x="946" y="607"/>
                    <a:pt x="1309" y="607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3938" name="Group 34"/>
          <p:cNvGrpSpPr>
            <a:grpSpLocks/>
          </p:cNvGrpSpPr>
          <p:nvPr/>
        </p:nvGrpSpPr>
        <p:grpSpPr bwMode="auto">
          <a:xfrm>
            <a:off x="711200" y="1882033"/>
            <a:ext cx="3917950" cy="651617"/>
            <a:chOff x="472" y="2174"/>
            <a:chExt cx="2468" cy="410"/>
          </a:xfrm>
        </p:grpSpPr>
        <p:grpSp>
          <p:nvGrpSpPr>
            <p:cNvPr id="113672" name="Group 35"/>
            <p:cNvGrpSpPr>
              <a:grpSpLocks/>
            </p:cNvGrpSpPr>
            <p:nvPr/>
          </p:nvGrpSpPr>
          <p:grpSpPr bwMode="auto">
            <a:xfrm rot="3849600">
              <a:off x="1558" y="2343"/>
              <a:ext cx="198" cy="230"/>
              <a:chOff x="1186" y="2402"/>
              <a:chExt cx="198" cy="230"/>
            </a:xfrm>
          </p:grpSpPr>
          <p:sp>
            <p:nvSpPr>
              <p:cNvPr id="113701" name="Oval 36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02" name="Oval 37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03" name="Freeform 38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04" name="Oval 39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13673" name="Group 40"/>
            <p:cNvGrpSpPr>
              <a:grpSpLocks/>
            </p:cNvGrpSpPr>
            <p:nvPr/>
          </p:nvGrpSpPr>
          <p:grpSpPr bwMode="auto">
            <a:xfrm rot="17774561" flipH="1">
              <a:off x="2392" y="2365"/>
              <a:ext cx="198" cy="230"/>
              <a:chOff x="1186" y="2402"/>
              <a:chExt cx="198" cy="230"/>
            </a:xfrm>
          </p:grpSpPr>
          <p:sp>
            <p:nvSpPr>
              <p:cNvPr id="113697" name="Oval 41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98" name="Oval 42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99" name="Freeform 43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00" name="Oval 44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13674" name="Group 45"/>
            <p:cNvGrpSpPr>
              <a:grpSpLocks/>
            </p:cNvGrpSpPr>
            <p:nvPr/>
          </p:nvGrpSpPr>
          <p:grpSpPr bwMode="auto">
            <a:xfrm>
              <a:off x="789" y="2386"/>
              <a:ext cx="639" cy="198"/>
              <a:chOff x="789" y="2386"/>
              <a:chExt cx="639" cy="198"/>
            </a:xfrm>
          </p:grpSpPr>
          <p:grpSp>
            <p:nvGrpSpPr>
              <p:cNvPr id="113687" name="Group 46"/>
              <p:cNvGrpSpPr>
                <a:grpSpLocks/>
              </p:cNvGrpSpPr>
              <p:nvPr/>
            </p:nvGrpSpPr>
            <p:grpSpPr bwMode="auto">
              <a:xfrm rot="4533724">
                <a:off x="805" y="2370"/>
                <a:ext cx="198" cy="230"/>
                <a:chOff x="1186" y="2402"/>
                <a:chExt cx="198" cy="230"/>
              </a:xfrm>
            </p:grpSpPr>
            <p:sp>
              <p:nvSpPr>
                <p:cNvPr id="113693" name="Oval 47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4" name="Oval 48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5" name="Freeform 49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96" name="Oval 50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13688" name="Group 51"/>
              <p:cNvGrpSpPr>
                <a:grpSpLocks/>
              </p:cNvGrpSpPr>
              <p:nvPr/>
            </p:nvGrpSpPr>
            <p:grpSpPr bwMode="auto">
              <a:xfrm rot="17435501" flipH="1">
                <a:off x="1214" y="2370"/>
                <a:ext cx="198" cy="230"/>
                <a:chOff x="1186" y="2402"/>
                <a:chExt cx="198" cy="230"/>
              </a:xfrm>
            </p:grpSpPr>
            <p:sp>
              <p:nvSpPr>
                <p:cNvPr id="113689" name="Oval 52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0" name="Oval 53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1" name="Freeform 54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92" name="Oval 55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113675" name="Group 56"/>
            <p:cNvGrpSpPr>
              <a:grpSpLocks/>
            </p:cNvGrpSpPr>
            <p:nvPr/>
          </p:nvGrpSpPr>
          <p:grpSpPr bwMode="auto">
            <a:xfrm>
              <a:off x="472" y="2174"/>
              <a:ext cx="2468" cy="242"/>
              <a:chOff x="472" y="2174"/>
              <a:chExt cx="2468" cy="242"/>
            </a:xfrm>
          </p:grpSpPr>
          <p:sp>
            <p:nvSpPr>
              <p:cNvPr id="123961" name="Rectangle 57"/>
              <p:cNvSpPr>
                <a:spLocks noChangeArrowheads="1"/>
              </p:cNvSpPr>
              <p:nvPr/>
            </p:nvSpPr>
            <p:spPr bwMode="auto">
              <a:xfrm>
                <a:off x="472" y="2174"/>
                <a:ext cx="236" cy="242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3677" name="Oval 58"/>
              <p:cNvSpPr>
                <a:spLocks noChangeArrowheads="1"/>
              </p:cNvSpPr>
              <p:nvPr/>
            </p:nvSpPr>
            <p:spPr bwMode="auto">
              <a:xfrm>
                <a:off x="1241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78" name="Oval 59"/>
              <p:cNvSpPr>
                <a:spLocks noChangeArrowheads="1"/>
              </p:cNvSpPr>
              <p:nvPr/>
            </p:nvSpPr>
            <p:spPr bwMode="auto">
              <a:xfrm>
                <a:off x="753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79" name="Oval 60"/>
              <p:cNvSpPr>
                <a:spLocks noChangeArrowheads="1"/>
              </p:cNvSpPr>
              <p:nvPr/>
            </p:nvSpPr>
            <p:spPr bwMode="auto">
              <a:xfrm>
                <a:off x="997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0" name="Oval 61"/>
              <p:cNvSpPr>
                <a:spLocks noChangeArrowheads="1"/>
              </p:cNvSpPr>
              <p:nvPr/>
            </p:nvSpPr>
            <p:spPr bwMode="auto">
              <a:xfrm flipH="1">
                <a:off x="2216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1" name="Oval 62"/>
              <p:cNvSpPr>
                <a:spLocks noChangeArrowheads="1"/>
              </p:cNvSpPr>
              <p:nvPr/>
            </p:nvSpPr>
            <p:spPr bwMode="auto">
              <a:xfrm flipH="1">
                <a:off x="1485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2" name="Oval 63"/>
              <p:cNvSpPr>
                <a:spLocks noChangeArrowheads="1"/>
              </p:cNvSpPr>
              <p:nvPr/>
            </p:nvSpPr>
            <p:spPr bwMode="auto">
              <a:xfrm flipH="1">
                <a:off x="2460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968" name="Rectangle 64"/>
              <p:cNvSpPr>
                <a:spLocks noChangeArrowheads="1"/>
              </p:cNvSpPr>
              <p:nvPr/>
            </p:nvSpPr>
            <p:spPr bwMode="auto">
              <a:xfrm>
                <a:off x="2704" y="2174"/>
                <a:ext cx="236" cy="242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3684" name="Oval 65"/>
              <p:cNvSpPr>
                <a:spLocks noChangeArrowheads="1"/>
              </p:cNvSpPr>
              <p:nvPr/>
            </p:nvSpPr>
            <p:spPr bwMode="auto">
              <a:xfrm>
                <a:off x="1728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5" name="Oval 66"/>
              <p:cNvSpPr>
                <a:spLocks noChangeArrowheads="1"/>
              </p:cNvSpPr>
              <p:nvPr/>
            </p:nvSpPr>
            <p:spPr bwMode="auto">
              <a:xfrm>
                <a:off x="1972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6" name="Line 67"/>
              <p:cNvSpPr>
                <a:spLocks noChangeShapeType="1"/>
              </p:cNvSpPr>
              <p:nvPr/>
            </p:nvSpPr>
            <p:spPr bwMode="auto">
              <a:xfrm>
                <a:off x="632" y="2296"/>
                <a:ext cx="21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23972" name="Rectangle 68"/>
          <p:cNvSpPr>
            <a:spLocks noChangeArrowheads="1"/>
          </p:cNvSpPr>
          <p:nvPr/>
        </p:nvSpPr>
        <p:spPr bwMode="auto">
          <a:xfrm>
            <a:off x="504825" y="1240631"/>
            <a:ext cx="14173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9.9 (b)</a:t>
            </a:r>
          </a:p>
        </p:txBody>
      </p:sp>
      <p:sp>
        <p:nvSpPr>
          <p:cNvPr id="123973" name="Rectangle 69"/>
          <p:cNvSpPr>
            <a:spLocks noChangeArrowheads="1"/>
          </p:cNvSpPr>
          <p:nvPr/>
        </p:nvSpPr>
        <p:spPr bwMode="auto">
          <a:xfrm>
            <a:off x="2955926" y="3630217"/>
            <a:ext cx="5510213" cy="1309820"/>
          </a:xfrm>
          <a:prstGeom prst="rect">
            <a:avLst/>
          </a:prstGeom>
          <a:solidFill>
            <a:srgbClr val="BDD6AE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62000" tIns="154800" rIns="162000" bIns="154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U-shaped line may reduce employee movement and space requirements while enhancing communication, reducing the number of workers, and facilitating inspection</a:t>
            </a:r>
          </a:p>
        </p:txBody>
      </p:sp>
    </p:spTree>
    <p:extLst>
      <p:ext uri="{BB962C8B-B14F-4D97-AF65-F5344CB8AC3E}">
        <p14:creationId xmlns:p14="http://schemas.microsoft.com/office/powerpoint/2010/main" val="172606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3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2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2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autoUpdateAnimBg="0"/>
      <p:bldP spid="123908" grpId="0" autoUpdateAnimBg="0"/>
      <p:bldP spid="123972" grpId="0" autoUpdateAnimBg="0"/>
      <p:bldP spid="123973" grpId="0" animBg="1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9525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>
                <a:latin typeface="Gill Sans MT" panose="020B0502020104020203" pitchFamily="34" charset="0"/>
              </a:rPr>
              <a:t>Staffing </a:t>
            </a:r>
            <a:r>
              <a:rPr lang="en-US">
                <a:latin typeface="Gill Sans MT" panose="020B0502020104020203" pitchFamily="34" charset="0"/>
              </a:rPr>
              <a:t>dan Penyeimbangan Sel Kerja</a:t>
            </a:r>
            <a:endParaRPr lang="en-US" dirty="0">
              <a:latin typeface="Gill Sans MT" panose="020B0502020104020203" pitchFamily="34" charset="0"/>
            </a:endParaRPr>
          </a:p>
        </p:txBody>
      </p:sp>
      <p:grpSp>
        <p:nvGrpSpPr>
          <p:cNvPr id="128003" name="Group 3"/>
          <p:cNvGrpSpPr>
            <a:grpSpLocks/>
          </p:cNvGrpSpPr>
          <p:nvPr/>
        </p:nvGrpSpPr>
        <p:grpSpPr bwMode="auto">
          <a:xfrm>
            <a:off x="708025" y="1448991"/>
            <a:ext cx="6783388" cy="1415654"/>
            <a:chOff x="446" y="1217"/>
            <a:chExt cx="4273" cy="1189"/>
          </a:xfrm>
        </p:grpSpPr>
        <p:sp>
          <p:nvSpPr>
            <p:cNvPr id="115722" name="Rectangle 4"/>
            <p:cNvSpPr>
              <a:spLocks noChangeArrowheads="1"/>
            </p:cNvSpPr>
            <p:nvPr/>
          </p:nvSpPr>
          <p:spPr bwMode="auto">
            <a:xfrm>
              <a:off x="446" y="1217"/>
              <a:ext cx="2634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 b="1" smtClean="0">
                  <a:solidFill>
                    <a:srgbClr val="BF0922"/>
                  </a:solidFill>
                  <a:latin typeface="Gill Sans MT" panose="020B0502020104020203" pitchFamily="34" charset="0"/>
                </a:rPr>
                <a:t>Menentukan </a:t>
              </a:r>
              <a:r>
                <a:rPr lang="en-US" altLang="en-US" sz="2800" b="1">
                  <a:solidFill>
                    <a:srgbClr val="BF0922"/>
                  </a:solidFill>
                  <a:latin typeface="Gill Sans MT" panose="020B0502020104020203" pitchFamily="34" charset="0"/>
                </a:rPr>
                <a:t>waktu takt</a:t>
              </a:r>
            </a:p>
          </p:txBody>
        </p:sp>
        <p:grpSp>
          <p:nvGrpSpPr>
            <p:cNvPr id="115723" name="Group 5"/>
            <p:cNvGrpSpPr>
              <a:grpSpLocks/>
            </p:cNvGrpSpPr>
            <p:nvPr/>
          </p:nvGrpSpPr>
          <p:grpSpPr bwMode="auto">
            <a:xfrm>
              <a:off x="1010" y="1615"/>
              <a:ext cx="3709" cy="791"/>
              <a:chOff x="1207" y="1559"/>
              <a:chExt cx="3709" cy="791"/>
            </a:xfrm>
          </p:grpSpPr>
          <p:sp>
            <p:nvSpPr>
              <p:cNvPr id="115724" name="Rectangle 6"/>
              <p:cNvSpPr>
                <a:spLocks noChangeArrowheads="1"/>
              </p:cNvSpPr>
              <p:nvPr/>
            </p:nvSpPr>
            <p:spPr bwMode="auto">
              <a:xfrm>
                <a:off x="1207" y="1715"/>
                <a:ext cx="1265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 smtClean="0">
                    <a:latin typeface="Gill Sans MT" panose="020B0502020104020203" pitchFamily="34" charset="0"/>
                  </a:rPr>
                  <a:t>Waktu </a:t>
                </a:r>
                <a:r>
                  <a:rPr lang="en-US" altLang="en-US" sz="2400" b="1" smtClean="0">
                    <a:latin typeface="Gill Sans MT" panose="020B0502020104020203" pitchFamily="34" charset="0"/>
                  </a:rPr>
                  <a:t>Takt</a:t>
                </a:r>
                <a:r>
                  <a:rPr lang="en-US" altLang="en-US" sz="2400" smtClean="0">
                    <a:latin typeface="Gill Sans MT" panose="020B0502020104020203" pitchFamily="34" charset="0"/>
                  </a:rPr>
                  <a:t> =</a:t>
                </a:r>
                <a:endParaRPr lang="en-US" altLang="en-US" sz="24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15725" name="Group 7"/>
              <p:cNvGrpSpPr>
                <a:grpSpLocks/>
              </p:cNvGrpSpPr>
              <p:nvPr/>
            </p:nvGrpSpPr>
            <p:grpSpPr bwMode="auto">
              <a:xfrm>
                <a:off x="2369" y="1559"/>
                <a:ext cx="2547" cy="791"/>
                <a:chOff x="2409" y="1544"/>
                <a:chExt cx="2547" cy="791"/>
              </a:xfrm>
            </p:grpSpPr>
            <p:sp>
              <p:nvSpPr>
                <p:cNvPr id="115726" name="Rectangle 8"/>
                <p:cNvSpPr>
                  <a:spLocks noChangeArrowheads="1"/>
                </p:cNvSpPr>
                <p:nvPr/>
              </p:nvSpPr>
              <p:spPr bwMode="auto">
                <a:xfrm>
                  <a:off x="2409" y="1544"/>
                  <a:ext cx="2547" cy="7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Total waktu kerja yang </a:t>
                  </a:r>
                  <a:r>
                    <a:rPr lang="en-US" altLang="en-US" sz="2400" smtClean="0">
                      <a:latin typeface="Gill Sans MT" panose="020B0502020104020203" pitchFamily="34" charset="0"/>
                    </a:rPr>
                    <a:t>tersedia</a:t>
                  </a:r>
                </a:p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Unit dibutuhkan</a:t>
                  </a:r>
                </a:p>
              </p:txBody>
            </p:sp>
            <p:sp>
              <p:nvSpPr>
                <p:cNvPr id="115727" name="Line 9"/>
                <p:cNvSpPr>
                  <a:spLocks noChangeShapeType="1"/>
                </p:cNvSpPr>
                <p:nvPr/>
              </p:nvSpPr>
              <p:spPr bwMode="auto">
                <a:xfrm>
                  <a:off x="2515" y="1915"/>
                  <a:ext cx="233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Gill Sans MT" panose="020B0502020104020203" pitchFamily="34" charset="0"/>
                  </a:endParaRPr>
                </a:p>
              </p:txBody>
            </p:sp>
          </p:grpSp>
        </p:grpSp>
      </p:grpSp>
      <p:grpSp>
        <p:nvGrpSpPr>
          <p:cNvPr id="128010" name="Group 10"/>
          <p:cNvGrpSpPr>
            <a:grpSpLocks/>
          </p:cNvGrpSpPr>
          <p:nvPr/>
        </p:nvGrpSpPr>
        <p:grpSpPr bwMode="auto">
          <a:xfrm>
            <a:off x="695325" y="3001567"/>
            <a:ext cx="7599363" cy="1627585"/>
            <a:chOff x="438" y="2521"/>
            <a:chExt cx="4787" cy="1367"/>
          </a:xfrm>
        </p:grpSpPr>
        <p:sp>
          <p:nvSpPr>
            <p:cNvPr id="115716" name="Rectangle 11"/>
            <p:cNvSpPr>
              <a:spLocks noChangeArrowheads="1"/>
            </p:cNvSpPr>
            <p:nvPr/>
          </p:nvSpPr>
          <p:spPr bwMode="auto">
            <a:xfrm>
              <a:off x="438" y="2521"/>
              <a:ext cx="4532" cy="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2800" b="1" smtClean="0">
                  <a:solidFill>
                    <a:srgbClr val="BF0922"/>
                  </a:solidFill>
                  <a:latin typeface="Gill Sans MT" panose="020B0502020104020203" pitchFamily="34" charset="0"/>
                </a:rPr>
                <a:t>Menentukan </a:t>
              </a:r>
              <a:r>
                <a:rPr lang="en-US" altLang="en-US" sz="2800" b="1">
                  <a:solidFill>
                    <a:srgbClr val="BF0922"/>
                  </a:solidFill>
                  <a:latin typeface="Gill Sans MT" panose="020B0502020104020203" pitchFamily="34" charset="0"/>
                </a:rPr>
                <a:t>jumlah operator yang diperlukan</a:t>
              </a:r>
            </a:p>
          </p:txBody>
        </p:sp>
        <p:grpSp>
          <p:nvGrpSpPr>
            <p:cNvPr id="115717" name="Group 12"/>
            <p:cNvGrpSpPr>
              <a:grpSpLocks/>
            </p:cNvGrpSpPr>
            <p:nvPr/>
          </p:nvGrpSpPr>
          <p:grpSpPr bwMode="auto">
            <a:xfrm>
              <a:off x="577" y="3097"/>
              <a:ext cx="4648" cy="791"/>
              <a:chOff x="630" y="3097"/>
              <a:chExt cx="4648" cy="791"/>
            </a:xfrm>
          </p:grpSpPr>
          <p:sp>
            <p:nvSpPr>
              <p:cNvPr id="115718" name="Rectangle 13"/>
              <p:cNvSpPr>
                <a:spLocks noChangeArrowheads="1"/>
              </p:cNvSpPr>
              <p:nvPr/>
            </p:nvSpPr>
            <p:spPr bwMode="auto">
              <a:xfrm>
                <a:off x="630" y="3298"/>
                <a:ext cx="1957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>
                    <a:latin typeface="Gill Sans MT" panose="020B0502020104020203" pitchFamily="34" charset="0"/>
                  </a:rPr>
                  <a:t>Pekerja dibutuhkan =</a:t>
                </a:r>
              </a:p>
            </p:txBody>
          </p:sp>
          <p:grpSp>
            <p:nvGrpSpPr>
              <p:cNvPr id="115719" name="Group 14"/>
              <p:cNvGrpSpPr>
                <a:grpSpLocks/>
              </p:cNvGrpSpPr>
              <p:nvPr/>
            </p:nvGrpSpPr>
            <p:grpSpPr bwMode="auto">
              <a:xfrm>
                <a:off x="2441" y="3097"/>
                <a:ext cx="2837" cy="791"/>
                <a:chOff x="2393" y="3233"/>
                <a:chExt cx="2837" cy="791"/>
              </a:xfrm>
            </p:grpSpPr>
            <p:sp>
              <p:nvSpPr>
                <p:cNvPr id="115720" name="Rectangle 15"/>
                <p:cNvSpPr>
                  <a:spLocks noChangeArrowheads="1"/>
                </p:cNvSpPr>
                <p:nvPr/>
              </p:nvSpPr>
              <p:spPr bwMode="auto">
                <a:xfrm>
                  <a:off x="2393" y="3233"/>
                  <a:ext cx="2837" cy="7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Total waktu operasi </a:t>
                  </a:r>
                  <a:r>
                    <a:rPr lang="en-US" altLang="en-US" sz="2400" smtClean="0">
                      <a:latin typeface="Gill Sans MT" panose="020B0502020104020203" pitchFamily="34" charset="0"/>
                    </a:rPr>
                    <a:t>diperlukan</a:t>
                  </a:r>
                </a:p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 smtClean="0">
                      <a:latin typeface="Gill Sans MT" panose="020B0502020104020203" pitchFamily="34" charset="0"/>
                    </a:rPr>
                    <a:t>Waktu </a:t>
                  </a:r>
                  <a:r>
                    <a:rPr lang="en-US" altLang="en-US" sz="2400" b="1" smtClean="0">
                      <a:latin typeface="Gill Sans MT" panose="020B0502020104020203" pitchFamily="34" charset="0"/>
                    </a:rPr>
                    <a:t>Takt</a:t>
                  </a:r>
                  <a:endParaRPr lang="en-US" altLang="en-US" sz="2400" b="1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15721" name="Line 16"/>
                <p:cNvSpPr>
                  <a:spLocks noChangeShapeType="1"/>
                </p:cNvSpPr>
                <p:nvPr/>
              </p:nvSpPr>
              <p:spPr bwMode="auto">
                <a:xfrm>
                  <a:off x="2452" y="3656"/>
                  <a:ext cx="263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Gill Sans MT" panose="020B0502020104020203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9525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Staffing and Balancing Work Cells</a:t>
            </a:r>
          </a:p>
        </p:txBody>
      </p:sp>
      <p:grpSp>
        <p:nvGrpSpPr>
          <p:cNvPr id="128003" name="Group 3"/>
          <p:cNvGrpSpPr>
            <a:grpSpLocks/>
          </p:cNvGrpSpPr>
          <p:nvPr/>
        </p:nvGrpSpPr>
        <p:grpSpPr bwMode="auto">
          <a:xfrm>
            <a:off x="708025" y="1448991"/>
            <a:ext cx="6616700" cy="1415654"/>
            <a:chOff x="446" y="1217"/>
            <a:chExt cx="4168" cy="1189"/>
          </a:xfrm>
        </p:grpSpPr>
        <p:sp>
          <p:nvSpPr>
            <p:cNvPr id="115722" name="Rectangle 4"/>
            <p:cNvSpPr>
              <a:spLocks noChangeArrowheads="1"/>
            </p:cNvSpPr>
            <p:nvPr/>
          </p:nvSpPr>
          <p:spPr bwMode="auto">
            <a:xfrm>
              <a:off x="446" y="1217"/>
              <a:ext cx="2740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 b="1">
                  <a:solidFill>
                    <a:srgbClr val="BF0922"/>
                  </a:solidFill>
                  <a:latin typeface="Gill Sans MT" panose="020B0502020104020203" pitchFamily="34" charset="0"/>
                </a:rPr>
                <a:t>Determine the takt time</a:t>
              </a:r>
            </a:p>
          </p:txBody>
        </p:sp>
        <p:grpSp>
          <p:nvGrpSpPr>
            <p:cNvPr id="115723" name="Group 5"/>
            <p:cNvGrpSpPr>
              <a:grpSpLocks/>
            </p:cNvGrpSpPr>
            <p:nvPr/>
          </p:nvGrpSpPr>
          <p:grpSpPr bwMode="auto">
            <a:xfrm>
              <a:off x="1145" y="1615"/>
              <a:ext cx="3469" cy="791"/>
              <a:chOff x="1342" y="1559"/>
              <a:chExt cx="3469" cy="791"/>
            </a:xfrm>
          </p:grpSpPr>
          <p:sp>
            <p:nvSpPr>
              <p:cNvPr id="115724" name="Rectangle 6"/>
              <p:cNvSpPr>
                <a:spLocks noChangeArrowheads="1"/>
              </p:cNvSpPr>
              <p:nvPr/>
            </p:nvSpPr>
            <p:spPr bwMode="auto">
              <a:xfrm>
                <a:off x="1342" y="1785"/>
                <a:ext cx="1058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>
                    <a:latin typeface="Gill Sans MT" panose="020B0502020104020203" pitchFamily="34" charset="0"/>
                  </a:rPr>
                  <a:t>Takt time =</a:t>
                </a:r>
              </a:p>
            </p:txBody>
          </p:sp>
          <p:grpSp>
            <p:nvGrpSpPr>
              <p:cNvPr id="115725" name="Group 7"/>
              <p:cNvGrpSpPr>
                <a:grpSpLocks/>
              </p:cNvGrpSpPr>
              <p:nvPr/>
            </p:nvGrpSpPr>
            <p:grpSpPr bwMode="auto">
              <a:xfrm>
                <a:off x="2475" y="1559"/>
                <a:ext cx="2336" cy="791"/>
                <a:chOff x="2515" y="1544"/>
                <a:chExt cx="2336" cy="791"/>
              </a:xfrm>
            </p:grpSpPr>
            <p:sp>
              <p:nvSpPr>
                <p:cNvPr id="115726" name="Rectangle 8"/>
                <p:cNvSpPr>
                  <a:spLocks noChangeArrowheads="1"/>
                </p:cNvSpPr>
                <p:nvPr/>
              </p:nvSpPr>
              <p:spPr bwMode="auto">
                <a:xfrm>
                  <a:off x="2649" y="1544"/>
                  <a:ext cx="2067" cy="7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Total work time available</a:t>
                  </a:r>
                </a:p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Units required</a:t>
                  </a:r>
                </a:p>
              </p:txBody>
            </p:sp>
            <p:sp>
              <p:nvSpPr>
                <p:cNvPr id="115727" name="Line 9"/>
                <p:cNvSpPr>
                  <a:spLocks noChangeShapeType="1"/>
                </p:cNvSpPr>
                <p:nvPr/>
              </p:nvSpPr>
              <p:spPr bwMode="auto">
                <a:xfrm>
                  <a:off x="2515" y="1915"/>
                  <a:ext cx="233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Gill Sans MT" panose="020B0502020104020203" pitchFamily="34" charset="0"/>
                  </a:endParaRPr>
                </a:p>
              </p:txBody>
            </p:sp>
          </p:grpSp>
        </p:grpSp>
      </p:grpSp>
      <p:grpSp>
        <p:nvGrpSpPr>
          <p:cNvPr id="128010" name="Group 10"/>
          <p:cNvGrpSpPr>
            <a:grpSpLocks/>
          </p:cNvGrpSpPr>
          <p:nvPr/>
        </p:nvGrpSpPr>
        <p:grpSpPr bwMode="auto">
          <a:xfrm>
            <a:off x="695325" y="3001567"/>
            <a:ext cx="7599363" cy="1627585"/>
            <a:chOff x="438" y="2521"/>
            <a:chExt cx="4787" cy="1367"/>
          </a:xfrm>
        </p:grpSpPr>
        <p:sp>
          <p:nvSpPr>
            <p:cNvPr id="115716" name="Rectangle 11"/>
            <p:cNvSpPr>
              <a:spLocks noChangeArrowheads="1"/>
            </p:cNvSpPr>
            <p:nvPr/>
          </p:nvSpPr>
          <p:spPr bwMode="auto">
            <a:xfrm>
              <a:off x="438" y="2521"/>
              <a:ext cx="4532" cy="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2800" b="1">
                  <a:solidFill>
                    <a:srgbClr val="BF0922"/>
                  </a:solidFill>
                  <a:latin typeface="Gill Sans MT" panose="020B0502020104020203" pitchFamily="34" charset="0"/>
                </a:rPr>
                <a:t>Determine the number of operators required</a:t>
              </a:r>
            </a:p>
          </p:txBody>
        </p:sp>
        <p:grpSp>
          <p:nvGrpSpPr>
            <p:cNvPr id="115717" name="Group 12"/>
            <p:cNvGrpSpPr>
              <a:grpSpLocks/>
            </p:cNvGrpSpPr>
            <p:nvPr/>
          </p:nvGrpSpPr>
          <p:grpSpPr bwMode="auto">
            <a:xfrm>
              <a:off x="577" y="3097"/>
              <a:ext cx="4648" cy="791"/>
              <a:chOff x="630" y="3097"/>
              <a:chExt cx="4648" cy="791"/>
            </a:xfrm>
          </p:grpSpPr>
          <p:sp>
            <p:nvSpPr>
              <p:cNvPr id="115718" name="Rectangle 13"/>
              <p:cNvSpPr>
                <a:spLocks noChangeArrowheads="1"/>
              </p:cNvSpPr>
              <p:nvPr/>
            </p:nvSpPr>
            <p:spPr bwMode="auto">
              <a:xfrm>
                <a:off x="630" y="3369"/>
                <a:ext cx="1957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>
                    <a:latin typeface="Gill Sans MT" panose="020B0502020104020203" pitchFamily="34" charset="0"/>
                  </a:rPr>
                  <a:t>Workers required =</a:t>
                </a:r>
              </a:p>
            </p:txBody>
          </p:sp>
          <p:grpSp>
            <p:nvGrpSpPr>
              <p:cNvPr id="115719" name="Group 14"/>
              <p:cNvGrpSpPr>
                <a:grpSpLocks/>
              </p:cNvGrpSpPr>
              <p:nvPr/>
            </p:nvGrpSpPr>
            <p:grpSpPr bwMode="auto">
              <a:xfrm>
                <a:off x="2441" y="3097"/>
                <a:ext cx="2837" cy="791"/>
                <a:chOff x="2393" y="3233"/>
                <a:chExt cx="2837" cy="791"/>
              </a:xfrm>
            </p:grpSpPr>
            <p:sp>
              <p:nvSpPr>
                <p:cNvPr id="115720" name="Rectangle 15"/>
                <p:cNvSpPr>
                  <a:spLocks noChangeArrowheads="1"/>
                </p:cNvSpPr>
                <p:nvPr/>
              </p:nvSpPr>
              <p:spPr bwMode="auto">
                <a:xfrm>
                  <a:off x="2393" y="3233"/>
                  <a:ext cx="2837" cy="7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Total operation time required</a:t>
                  </a:r>
                </a:p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Takt time</a:t>
                  </a:r>
                </a:p>
              </p:txBody>
            </p:sp>
            <p:sp>
              <p:nvSpPr>
                <p:cNvPr id="115721" name="Line 16"/>
                <p:cNvSpPr>
                  <a:spLocks noChangeShapeType="1"/>
                </p:cNvSpPr>
                <p:nvPr/>
              </p:nvSpPr>
              <p:spPr bwMode="auto">
                <a:xfrm>
                  <a:off x="2452" y="3656"/>
                  <a:ext cx="263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Gill Sans MT" panose="020B0502020104020203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205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10001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Contoh Staffing Sel Kerja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(Work Cells)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614859" y="1071037"/>
            <a:ext cx="7138493" cy="19389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>
                <a:latin typeface="+mn-lt"/>
                <a:cs typeface="+mn-cs"/>
              </a:rPr>
              <a:t>Diperlukan 600 </a:t>
            </a:r>
            <a:r>
              <a:rPr lang="sv-SE" sz="2400" smtClean="0">
                <a:latin typeface="+mn-lt"/>
                <a:cs typeface="+mn-cs"/>
              </a:rPr>
              <a:t>cermin </a:t>
            </a:r>
            <a:r>
              <a:rPr lang="sv-SE" sz="2400">
                <a:latin typeface="+mn-lt"/>
                <a:cs typeface="+mn-cs"/>
              </a:rPr>
              <a:t>per </a:t>
            </a:r>
            <a:r>
              <a:rPr lang="sv-SE" sz="2400" smtClean="0">
                <a:latin typeface="+mn-lt"/>
                <a:cs typeface="+mn-cs"/>
              </a:rPr>
              <a:t>hari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>
                <a:latin typeface="+mn-lt"/>
                <a:cs typeface="+mn-cs"/>
              </a:rPr>
              <a:t>Produksi cermin dijadwalkan selama 8 jam per </a:t>
            </a:r>
            <a:r>
              <a:rPr lang="sv-SE" sz="2400" smtClean="0">
                <a:latin typeface="+mn-lt"/>
                <a:cs typeface="+mn-cs"/>
              </a:rPr>
              <a:t>hari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+mn-lt"/>
                <a:cs typeface="+mn-cs"/>
              </a:rPr>
              <a:t>Dari bagan </a:t>
            </a:r>
            <a:r>
              <a:rPr lang="en-US" sz="2400" b="1" i="1" smtClean="0">
                <a:latin typeface="+mn-lt"/>
                <a:cs typeface="+mn-cs"/>
              </a:rPr>
              <a:t>work balance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+mn-lt"/>
                <a:cs typeface="+mn-cs"/>
              </a:rPr>
              <a:t>Total Waktu Operasi =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+mn-lt"/>
                <a:cs typeface="+mn-cs"/>
              </a:rPr>
              <a:t>140 detik</a:t>
            </a:r>
          </a:p>
        </p:txBody>
      </p:sp>
      <p:grpSp>
        <p:nvGrpSpPr>
          <p:cNvPr id="130052" name="Group 4"/>
          <p:cNvGrpSpPr>
            <a:grpSpLocks/>
          </p:cNvGrpSpPr>
          <p:nvPr/>
        </p:nvGrpSpPr>
        <p:grpSpPr bwMode="auto">
          <a:xfrm>
            <a:off x="4252914" y="1632347"/>
            <a:ext cx="4479926" cy="4058841"/>
            <a:chOff x="2799" y="1411"/>
            <a:chExt cx="2822" cy="3409"/>
          </a:xfrm>
        </p:grpSpPr>
        <p:grpSp>
          <p:nvGrpSpPr>
            <p:cNvPr id="117765" name="Group 5"/>
            <p:cNvGrpSpPr>
              <a:grpSpLocks/>
            </p:cNvGrpSpPr>
            <p:nvPr/>
          </p:nvGrpSpPr>
          <p:grpSpPr bwMode="auto">
            <a:xfrm>
              <a:off x="3218" y="1686"/>
              <a:ext cx="2339" cy="2127"/>
              <a:chOff x="3119" y="2144"/>
              <a:chExt cx="1864" cy="1624"/>
            </a:xfrm>
          </p:grpSpPr>
          <p:sp>
            <p:nvSpPr>
              <p:cNvPr id="130054" name="Rectangle 6"/>
              <p:cNvSpPr>
                <a:spLocks noChangeArrowheads="1"/>
              </p:cNvSpPr>
              <p:nvPr/>
            </p:nvSpPr>
            <p:spPr bwMode="auto">
              <a:xfrm>
                <a:off x="3120" y="2144"/>
                <a:ext cx="1856" cy="16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7775" name="Line 7"/>
              <p:cNvSpPr>
                <a:spLocks noChangeShapeType="1"/>
              </p:cNvSpPr>
              <p:nvPr/>
            </p:nvSpPr>
            <p:spPr bwMode="auto">
              <a:xfrm>
                <a:off x="3120" y="2403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6" name="Line 8"/>
              <p:cNvSpPr>
                <a:spLocks noChangeShapeType="1"/>
              </p:cNvSpPr>
              <p:nvPr/>
            </p:nvSpPr>
            <p:spPr bwMode="auto">
              <a:xfrm>
                <a:off x="3123" y="2685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7" name="Line 9"/>
              <p:cNvSpPr>
                <a:spLocks noChangeShapeType="1"/>
              </p:cNvSpPr>
              <p:nvPr/>
            </p:nvSpPr>
            <p:spPr bwMode="auto">
              <a:xfrm>
                <a:off x="3124" y="2950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8" name="Line 10"/>
              <p:cNvSpPr>
                <a:spLocks noChangeShapeType="1"/>
              </p:cNvSpPr>
              <p:nvPr/>
            </p:nvSpPr>
            <p:spPr bwMode="auto">
              <a:xfrm>
                <a:off x="3119" y="3219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9" name="Line 11"/>
              <p:cNvSpPr>
                <a:spLocks noChangeShapeType="1"/>
              </p:cNvSpPr>
              <p:nvPr/>
            </p:nvSpPr>
            <p:spPr bwMode="auto">
              <a:xfrm>
                <a:off x="3120" y="3494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80" name="Rectangle 12"/>
              <p:cNvSpPr>
                <a:spLocks noChangeArrowheads="1"/>
              </p:cNvSpPr>
              <p:nvPr/>
            </p:nvSpPr>
            <p:spPr bwMode="auto">
              <a:xfrm>
                <a:off x="3192" y="2411"/>
                <a:ext cx="224" cy="1355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1" name="Rectangle 13"/>
              <p:cNvSpPr>
                <a:spLocks noChangeArrowheads="1"/>
              </p:cNvSpPr>
              <p:nvPr/>
            </p:nvSpPr>
            <p:spPr bwMode="auto">
              <a:xfrm>
                <a:off x="3576" y="2551"/>
                <a:ext cx="224" cy="1215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2" name="Rectangle 14"/>
              <p:cNvSpPr>
                <a:spLocks noChangeArrowheads="1"/>
              </p:cNvSpPr>
              <p:nvPr/>
            </p:nvSpPr>
            <p:spPr bwMode="auto">
              <a:xfrm>
                <a:off x="3940" y="3492"/>
                <a:ext cx="224" cy="274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3" name="Rectangle 15"/>
              <p:cNvSpPr>
                <a:spLocks noChangeArrowheads="1"/>
              </p:cNvSpPr>
              <p:nvPr/>
            </p:nvSpPr>
            <p:spPr bwMode="auto">
              <a:xfrm>
                <a:off x="4306" y="3220"/>
                <a:ext cx="224" cy="544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4" name="Rectangle 16"/>
              <p:cNvSpPr>
                <a:spLocks noChangeArrowheads="1"/>
              </p:cNvSpPr>
              <p:nvPr/>
            </p:nvSpPr>
            <p:spPr bwMode="auto">
              <a:xfrm>
                <a:off x="4674" y="3347"/>
                <a:ext cx="224" cy="417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7766" name="Rectangle 17"/>
            <p:cNvSpPr>
              <a:spLocks noChangeArrowheads="1"/>
            </p:cNvSpPr>
            <p:nvPr/>
          </p:nvSpPr>
          <p:spPr bwMode="auto">
            <a:xfrm rot="16200000">
              <a:off x="1995" y="2653"/>
              <a:ext cx="180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/>
                <a:t>Standard time required</a:t>
              </a:r>
            </a:p>
          </p:txBody>
        </p:sp>
        <p:sp>
          <p:nvSpPr>
            <p:cNvPr id="117767" name="Rectangle 18"/>
            <p:cNvSpPr>
              <a:spLocks noChangeArrowheads="1"/>
            </p:cNvSpPr>
            <p:nvPr/>
          </p:nvSpPr>
          <p:spPr bwMode="auto">
            <a:xfrm>
              <a:off x="3982" y="3991"/>
              <a:ext cx="79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/>
                <a:t>Operations</a:t>
              </a:r>
            </a:p>
          </p:txBody>
        </p:sp>
        <p:sp>
          <p:nvSpPr>
            <p:cNvPr id="117768" name="Rectangle 19"/>
            <p:cNvSpPr>
              <a:spLocks noChangeArrowheads="1"/>
            </p:cNvSpPr>
            <p:nvPr/>
          </p:nvSpPr>
          <p:spPr bwMode="auto">
            <a:xfrm>
              <a:off x="3108" y="3804"/>
              <a:ext cx="64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Assemble</a:t>
              </a:r>
            </a:p>
          </p:txBody>
        </p:sp>
        <p:sp>
          <p:nvSpPr>
            <p:cNvPr id="117769" name="Rectangle 20"/>
            <p:cNvSpPr>
              <a:spLocks noChangeArrowheads="1"/>
            </p:cNvSpPr>
            <p:nvPr/>
          </p:nvSpPr>
          <p:spPr bwMode="auto">
            <a:xfrm>
              <a:off x="3737" y="3804"/>
              <a:ext cx="3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Paint</a:t>
              </a:r>
            </a:p>
          </p:txBody>
        </p:sp>
        <p:sp>
          <p:nvSpPr>
            <p:cNvPr id="117770" name="Rectangle 21"/>
            <p:cNvSpPr>
              <a:spLocks noChangeArrowheads="1"/>
            </p:cNvSpPr>
            <p:nvPr/>
          </p:nvSpPr>
          <p:spPr bwMode="auto">
            <a:xfrm>
              <a:off x="4219" y="3804"/>
              <a:ext cx="33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Test</a:t>
              </a:r>
            </a:p>
          </p:txBody>
        </p:sp>
        <p:sp>
          <p:nvSpPr>
            <p:cNvPr id="117771" name="Rectangle 22"/>
            <p:cNvSpPr>
              <a:spLocks noChangeArrowheads="1"/>
            </p:cNvSpPr>
            <p:nvPr/>
          </p:nvSpPr>
          <p:spPr bwMode="auto">
            <a:xfrm>
              <a:off x="4635" y="3804"/>
              <a:ext cx="4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Label</a:t>
              </a:r>
            </a:p>
          </p:txBody>
        </p:sp>
        <p:sp>
          <p:nvSpPr>
            <p:cNvPr id="117772" name="Rectangle 23"/>
            <p:cNvSpPr>
              <a:spLocks noChangeArrowheads="1"/>
            </p:cNvSpPr>
            <p:nvPr/>
          </p:nvSpPr>
          <p:spPr bwMode="auto">
            <a:xfrm>
              <a:off x="5004" y="3804"/>
              <a:ext cx="617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Pack for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shipment</a:t>
              </a:r>
            </a:p>
          </p:txBody>
        </p:sp>
        <p:sp>
          <p:nvSpPr>
            <p:cNvPr id="117773" name="Text Box 24"/>
            <p:cNvSpPr txBox="1">
              <a:spLocks noChangeArrowheads="1"/>
            </p:cNvSpPr>
            <p:nvPr/>
          </p:nvSpPr>
          <p:spPr bwMode="auto">
            <a:xfrm>
              <a:off x="2977" y="1411"/>
              <a:ext cx="242" cy="3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60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50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40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30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20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10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0</a:t>
              </a:r>
              <a:endParaRPr lang="en-AU" altLang="en-US" sz="1400" b="1"/>
            </a:p>
          </p:txBody>
        </p:sp>
      </p:grpSp>
      <p:sp>
        <p:nvSpPr>
          <p:cNvPr id="25" name="Rectangle 68"/>
          <p:cNvSpPr>
            <a:spLocks noChangeArrowheads="1"/>
          </p:cNvSpPr>
          <p:nvPr/>
        </p:nvSpPr>
        <p:spPr bwMode="auto">
          <a:xfrm>
            <a:off x="685801" y="4227910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autoUpdateAnimBg="0"/>
      <p:bldP spid="25" grpId="0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10001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Staffing Work Cells Example</a:t>
            </a: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585789" y="1214437"/>
            <a:ext cx="6673622" cy="19389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600 Mirrors per day required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Mirror production scheduled for 8 hours per day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From a work balance </a:t>
            </a:r>
            <a:br>
              <a:rPr lang="en-US" sz="2400" dirty="0">
                <a:latin typeface="+mn-lt"/>
                <a:cs typeface="+mn-cs"/>
              </a:rPr>
            </a:br>
            <a:r>
              <a:rPr lang="en-US" sz="2400" dirty="0">
                <a:latin typeface="+mn-lt"/>
                <a:cs typeface="+mn-cs"/>
              </a:rPr>
              <a:t>chart total operation </a:t>
            </a:r>
            <a:br>
              <a:rPr lang="en-US" sz="2400" dirty="0">
                <a:latin typeface="+mn-lt"/>
                <a:cs typeface="+mn-cs"/>
              </a:rPr>
            </a:br>
            <a:r>
              <a:rPr lang="en-US" sz="2400" dirty="0">
                <a:latin typeface="+mn-lt"/>
                <a:cs typeface="+mn-cs"/>
              </a:rPr>
              <a:t>time = 140 seconds</a:t>
            </a:r>
          </a:p>
        </p:txBody>
      </p:sp>
      <p:grpSp>
        <p:nvGrpSpPr>
          <p:cNvPr id="130052" name="Group 4"/>
          <p:cNvGrpSpPr>
            <a:grpSpLocks/>
          </p:cNvGrpSpPr>
          <p:nvPr/>
        </p:nvGrpSpPr>
        <p:grpSpPr bwMode="auto">
          <a:xfrm>
            <a:off x="4252914" y="1632347"/>
            <a:ext cx="4479926" cy="4058841"/>
            <a:chOff x="2799" y="1411"/>
            <a:chExt cx="2822" cy="3409"/>
          </a:xfrm>
        </p:grpSpPr>
        <p:grpSp>
          <p:nvGrpSpPr>
            <p:cNvPr id="117765" name="Group 5"/>
            <p:cNvGrpSpPr>
              <a:grpSpLocks/>
            </p:cNvGrpSpPr>
            <p:nvPr/>
          </p:nvGrpSpPr>
          <p:grpSpPr bwMode="auto">
            <a:xfrm>
              <a:off x="3218" y="1686"/>
              <a:ext cx="2339" cy="2127"/>
              <a:chOff x="3119" y="2144"/>
              <a:chExt cx="1864" cy="1624"/>
            </a:xfrm>
          </p:grpSpPr>
          <p:sp>
            <p:nvSpPr>
              <p:cNvPr id="130054" name="Rectangle 6"/>
              <p:cNvSpPr>
                <a:spLocks noChangeArrowheads="1"/>
              </p:cNvSpPr>
              <p:nvPr/>
            </p:nvSpPr>
            <p:spPr bwMode="auto">
              <a:xfrm>
                <a:off x="3120" y="2144"/>
                <a:ext cx="1856" cy="16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7775" name="Line 7"/>
              <p:cNvSpPr>
                <a:spLocks noChangeShapeType="1"/>
              </p:cNvSpPr>
              <p:nvPr/>
            </p:nvSpPr>
            <p:spPr bwMode="auto">
              <a:xfrm>
                <a:off x="3120" y="2403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6" name="Line 8"/>
              <p:cNvSpPr>
                <a:spLocks noChangeShapeType="1"/>
              </p:cNvSpPr>
              <p:nvPr/>
            </p:nvSpPr>
            <p:spPr bwMode="auto">
              <a:xfrm>
                <a:off x="3123" y="2685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7" name="Line 9"/>
              <p:cNvSpPr>
                <a:spLocks noChangeShapeType="1"/>
              </p:cNvSpPr>
              <p:nvPr/>
            </p:nvSpPr>
            <p:spPr bwMode="auto">
              <a:xfrm>
                <a:off x="3124" y="2950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8" name="Line 10"/>
              <p:cNvSpPr>
                <a:spLocks noChangeShapeType="1"/>
              </p:cNvSpPr>
              <p:nvPr/>
            </p:nvSpPr>
            <p:spPr bwMode="auto">
              <a:xfrm>
                <a:off x="3119" y="3219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9" name="Line 11"/>
              <p:cNvSpPr>
                <a:spLocks noChangeShapeType="1"/>
              </p:cNvSpPr>
              <p:nvPr/>
            </p:nvSpPr>
            <p:spPr bwMode="auto">
              <a:xfrm>
                <a:off x="3120" y="3494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80" name="Rectangle 12"/>
              <p:cNvSpPr>
                <a:spLocks noChangeArrowheads="1"/>
              </p:cNvSpPr>
              <p:nvPr/>
            </p:nvSpPr>
            <p:spPr bwMode="auto">
              <a:xfrm>
                <a:off x="3192" y="2411"/>
                <a:ext cx="224" cy="1355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1" name="Rectangle 13"/>
              <p:cNvSpPr>
                <a:spLocks noChangeArrowheads="1"/>
              </p:cNvSpPr>
              <p:nvPr/>
            </p:nvSpPr>
            <p:spPr bwMode="auto">
              <a:xfrm>
                <a:off x="3576" y="2551"/>
                <a:ext cx="224" cy="1215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2" name="Rectangle 14"/>
              <p:cNvSpPr>
                <a:spLocks noChangeArrowheads="1"/>
              </p:cNvSpPr>
              <p:nvPr/>
            </p:nvSpPr>
            <p:spPr bwMode="auto">
              <a:xfrm>
                <a:off x="3940" y="3492"/>
                <a:ext cx="224" cy="274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3" name="Rectangle 15"/>
              <p:cNvSpPr>
                <a:spLocks noChangeArrowheads="1"/>
              </p:cNvSpPr>
              <p:nvPr/>
            </p:nvSpPr>
            <p:spPr bwMode="auto">
              <a:xfrm>
                <a:off x="4306" y="3220"/>
                <a:ext cx="224" cy="544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4" name="Rectangle 16"/>
              <p:cNvSpPr>
                <a:spLocks noChangeArrowheads="1"/>
              </p:cNvSpPr>
              <p:nvPr/>
            </p:nvSpPr>
            <p:spPr bwMode="auto">
              <a:xfrm>
                <a:off x="4674" y="3347"/>
                <a:ext cx="224" cy="417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7766" name="Rectangle 17"/>
            <p:cNvSpPr>
              <a:spLocks noChangeArrowheads="1"/>
            </p:cNvSpPr>
            <p:nvPr/>
          </p:nvSpPr>
          <p:spPr bwMode="auto">
            <a:xfrm rot="16200000">
              <a:off x="1995" y="2653"/>
              <a:ext cx="180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/>
                <a:t>Standard time required</a:t>
              </a:r>
            </a:p>
          </p:txBody>
        </p:sp>
        <p:sp>
          <p:nvSpPr>
            <p:cNvPr id="117767" name="Rectangle 18"/>
            <p:cNvSpPr>
              <a:spLocks noChangeArrowheads="1"/>
            </p:cNvSpPr>
            <p:nvPr/>
          </p:nvSpPr>
          <p:spPr bwMode="auto">
            <a:xfrm>
              <a:off x="3982" y="3991"/>
              <a:ext cx="79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/>
                <a:t>Operations</a:t>
              </a:r>
            </a:p>
          </p:txBody>
        </p:sp>
        <p:sp>
          <p:nvSpPr>
            <p:cNvPr id="117768" name="Rectangle 19"/>
            <p:cNvSpPr>
              <a:spLocks noChangeArrowheads="1"/>
            </p:cNvSpPr>
            <p:nvPr/>
          </p:nvSpPr>
          <p:spPr bwMode="auto">
            <a:xfrm>
              <a:off x="3108" y="3804"/>
              <a:ext cx="64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Assemble</a:t>
              </a:r>
            </a:p>
          </p:txBody>
        </p:sp>
        <p:sp>
          <p:nvSpPr>
            <p:cNvPr id="117769" name="Rectangle 20"/>
            <p:cNvSpPr>
              <a:spLocks noChangeArrowheads="1"/>
            </p:cNvSpPr>
            <p:nvPr/>
          </p:nvSpPr>
          <p:spPr bwMode="auto">
            <a:xfrm>
              <a:off x="3737" y="3804"/>
              <a:ext cx="3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Paint</a:t>
              </a:r>
            </a:p>
          </p:txBody>
        </p:sp>
        <p:sp>
          <p:nvSpPr>
            <p:cNvPr id="117770" name="Rectangle 21"/>
            <p:cNvSpPr>
              <a:spLocks noChangeArrowheads="1"/>
            </p:cNvSpPr>
            <p:nvPr/>
          </p:nvSpPr>
          <p:spPr bwMode="auto">
            <a:xfrm>
              <a:off x="4219" y="3804"/>
              <a:ext cx="33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Test</a:t>
              </a:r>
            </a:p>
          </p:txBody>
        </p:sp>
        <p:sp>
          <p:nvSpPr>
            <p:cNvPr id="117771" name="Rectangle 22"/>
            <p:cNvSpPr>
              <a:spLocks noChangeArrowheads="1"/>
            </p:cNvSpPr>
            <p:nvPr/>
          </p:nvSpPr>
          <p:spPr bwMode="auto">
            <a:xfrm>
              <a:off x="4635" y="3804"/>
              <a:ext cx="4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Label</a:t>
              </a:r>
            </a:p>
          </p:txBody>
        </p:sp>
        <p:sp>
          <p:nvSpPr>
            <p:cNvPr id="117772" name="Rectangle 23"/>
            <p:cNvSpPr>
              <a:spLocks noChangeArrowheads="1"/>
            </p:cNvSpPr>
            <p:nvPr/>
          </p:nvSpPr>
          <p:spPr bwMode="auto">
            <a:xfrm>
              <a:off x="5004" y="3804"/>
              <a:ext cx="617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Pack for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shipment</a:t>
              </a:r>
            </a:p>
          </p:txBody>
        </p:sp>
        <p:sp>
          <p:nvSpPr>
            <p:cNvPr id="117773" name="Text Box 24"/>
            <p:cNvSpPr txBox="1">
              <a:spLocks noChangeArrowheads="1"/>
            </p:cNvSpPr>
            <p:nvPr/>
          </p:nvSpPr>
          <p:spPr bwMode="auto">
            <a:xfrm>
              <a:off x="2977" y="1411"/>
              <a:ext cx="242" cy="3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60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50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40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30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20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10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0</a:t>
              </a:r>
              <a:endParaRPr lang="en-AU" altLang="en-US" sz="1400" b="1"/>
            </a:p>
          </p:txBody>
        </p:sp>
      </p:grpSp>
      <p:sp>
        <p:nvSpPr>
          <p:cNvPr id="25" name="Rectangle 68"/>
          <p:cNvSpPr>
            <a:spLocks noChangeArrowheads="1"/>
          </p:cNvSpPr>
          <p:nvPr/>
        </p:nvSpPr>
        <p:spPr bwMode="auto">
          <a:xfrm>
            <a:off x="685801" y="4227910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9.10</a:t>
            </a:r>
          </a:p>
        </p:txBody>
      </p:sp>
    </p:spTree>
    <p:extLst>
      <p:ext uri="{BB962C8B-B14F-4D97-AF65-F5344CB8AC3E}">
        <p14:creationId xmlns:p14="http://schemas.microsoft.com/office/powerpoint/2010/main" val="378357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autoUpdateAnimBg="0"/>
      <p:bldP spid="25" grpId="0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10001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Contoh Staffing Sel Kerja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(Work Cells)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614859" y="1071037"/>
            <a:ext cx="7138493" cy="19389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>
                <a:latin typeface="+mn-lt"/>
                <a:cs typeface="+mn-cs"/>
              </a:rPr>
              <a:t>Diperlukan 600 </a:t>
            </a:r>
            <a:r>
              <a:rPr lang="sv-SE" sz="2400" smtClean="0">
                <a:latin typeface="+mn-lt"/>
                <a:cs typeface="+mn-cs"/>
              </a:rPr>
              <a:t>cermin </a:t>
            </a:r>
            <a:r>
              <a:rPr lang="sv-SE" sz="2400">
                <a:latin typeface="+mn-lt"/>
                <a:cs typeface="+mn-cs"/>
              </a:rPr>
              <a:t>per </a:t>
            </a:r>
            <a:r>
              <a:rPr lang="sv-SE" sz="2400" smtClean="0">
                <a:latin typeface="+mn-lt"/>
                <a:cs typeface="+mn-cs"/>
              </a:rPr>
              <a:t>hari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>
                <a:latin typeface="+mn-lt"/>
                <a:cs typeface="+mn-cs"/>
              </a:rPr>
              <a:t>Produksi cermin dijadwalkan selama 8 jam per </a:t>
            </a:r>
            <a:r>
              <a:rPr lang="sv-SE" sz="2400" smtClean="0">
                <a:latin typeface="+mn-lt"/>
                <a:cs typeface="+mn-cs"/>
              </a:rPr>
              <a:t>hari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+mn-lt"/>
                <a:cs typeface="+mn-cs"/>
              </a:rPr>
              <a:t>Dari bagan </a:t>
            </a:r>
            <a:r>
              <a:rPr lang="en-US" sz="2400" b="1" i="1" smtClean="0">
                <a:latin typeface="+mn-lt"/>
                <a:cs typeface="+mn-cs"/>
              </a:rPr>
              <a:t>work balance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+mn-lt"/>
                <a:cs typeface="+mn-cs"/>
              </a:rPr>
              <a:t>Total Waktu Operasi =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+mn-lt"/>
                <a:cs typeface="+mn-cs"/>
              </a:rPr>
              <a:t>140 detik</a:t>
            </a:r>
          </a:p>
        </p:txBody>
      </p:sp>
      <p:grpSp>
        <p:nvGrpSpPr>
          <p:cNvPr id="130052" name="Group 4"/>
          <p:cNvGrpSpPr>
            <a:grpSpLocks/>
          </p:cNvGrpSpPr>
          <p:nvPr/>
        </p:nvGrpSpPr>
        <p:grpSpPr bwMode="auto">
          <a:xfrm>
            <a:off x="4252914" y="1632347"/>
            <a:ext cx="4479926" cy="4058841"/>
            <a:chOff x="2799" y="1411"/>
            <a:chExt cx="2822" cy="3409"/>
          </a:xfrm>
        </p:grpSpPr>
        <p:grpSp>
          <p:nvGrpSpPr>
            <p:cNvPr id="117765" name="Group 5"/>
            <p:cNvGrpSpPr>
              <a:grpSpLocks/>
            </p:cNvGrpSpPr>
            <p:nvPr/>
          </p:nvGrpSpPr>
          <p:grpSpPr bwMode="auto">
            <a:xfrm>
              <a:off x="3218" y="1686"/>
              <a:ext cx="2339" cy="2127"/>
              <a:chOff x="3119" y="2144"/>
              <a:chExt cx="1864" cy="1624"/>
            </a:xfrm>
          </p:grpSpPr>
          <p:sp>
            <p:nvSpPr>
              <p:cNvPr id="130054" name="Rectangle 6"/>
              <p:cNvSpPr>
                <a:spLocks noChangeArrowheads="1"/>
              </p:cNvSpPr>
              <p:nvPr/>
            </p:nvSpPr>
            <p:spPr bwMode="auto">
              <a:xfrm>
                <a:off x="3120" y="2144"/>
                <a:ext cx="1856" cy="16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7775" name="Line 7"/>
              <p:cNvSpPr>
                <a:spLocks noChangeShapeType="1"/>
              </p:cNvSpPr>
              <p:nvPr/>
            </p:nvSpPr>
            <p:spPr bwMode="auto">
              <a:xfrm>
                <a:off x="3120" y="2403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6" name="Line 8"/>
              <p:cNvSpPr>
                <a:spLocks noChangeShapeType="1"/>
              </p:cNvSpPr>
              <p:nvPr/>
            </p:nvSpPr>
            <p:spPr bwMode="auto">
              <a:xfrm>
                <a:off x="3123" y="2685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7" name="Line 9"/>
              <p:cNvSpPr>
                <a:spLocks noChangeShapeType="1"/>
              </p:cNvSpPr>
              <p:nvPr/>
            </p:nvSpPr>
            <p:spPr bwMode="auto">
              <a:xfrm>
                <a:off x="3124" y="2950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8" name="Line 10"/>
              <p:cNvSpPr>
                <a:spLocks noChangeShapeType="1"/>
              </p:cNvSpPr>
              <p:nvPr/>
            </p:nvSpPr>
            <p:spPr bwMode="auto">
              <a:xfrm>
                <a:off x="3119" y="3219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79" name="Line 11"/>
              <p:cNvSpPr>
                <a:spLocks noChangeShapeType="1"/>
              </p:cNvSpPr>
              <p:nvPr/>
            </p:nvSpPr>
            <p:spPr bwMode="auto">
              <a:xfrm>
                <a:off x="3120" y="3494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780" name="Rectangle 12"/>
              <p:cNvSpPr>
                <a:spLocks noChangeArrowheads="1"/>
              </p:cNvSpPr>
              <p:nvPr/>
            </p:nvSpPr>
            <p:spPr bwMode="auto">
              <a:xfrm>
                <a:off x="3192" y="2411"/>
                <a:ext cx="224" cy="1355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1" name="Rectangle 13"/>
              <p:cNvSpPr>
                <a:spLocks noChangeArrowheads="1"/>
              </p:cNvSpPr>
              <p:nvPr/>
            </p:nvSpPr>
            <p:spPr bwMode="auto">
              <a:xfrm>
                <a:off x="3576" y="2551"/>
                <a:ext cx="224" cy="1215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2" name="Rectangle 14"/>
              <p:cNvSpPr>
                <a:spLocks noChangeArrowheads="1"/>
              </p:cNvSpPr>
              <p:nvPr/>
            </p:nvSpPr>
            <p:spPr bwMode="auto">
              <a:xfrm>
                <a:off x="3940" y="3492"/>
                <a:ext cx="224" cy="274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3" name="Rectangle 15"/>
              <p:cNvSpPr>
                <a:spLocks noChangeArrowheads="1"/>
              </p:cNvSpPr>
              <p:nvPr/>
            </p:nvSpPr>
            <p:spPr bwMode="auto">
              <a:xfrm>
                <a:off x="4306" y="3220"/>
                <a:ext cx="224" cy="544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784" name="Rectangle 16"/>
              <p:cNvSpPr>
                <a:spLocks noChangeArrowheads="1"/>
              </p:cNvSpPr>
              <p:nvPr/>
            </p:nvSpPr>
            <p:spPr bwMode="auto">
              <a:xfrm>
                <a:off x="4674" y="3347"/>
                <a:ext cx="224" cy="417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7766" name="Rectangle 17"/>
            <p:cNvSpPr>
              <a:spLocks noChangeArrowheads="1"/>
            </p:cNvSpPr>
            <p:nvPr/>
          </p:nvSpPr>
          <p:spPr bwMode="auto">
            <a:xfrm rot="16200000">
              <a:off x="1995" y="2653"/>
              <a:ext cx="180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/>
                <a:t>Standard time required</a:t>
              </a:r>
            </a:p>
          </p:txBody>
        </p:sp>
        <p:sp>
          <p:nvSpPr>
            <p:cNvPr id="117767" name="Rectangle 18"/>
            <p:cNvSpPr>
              <a:spLocks noChangeArrowheads="1"/>
            </p:cNvSpPr>
            <p:nvPr/>
          </p:nvSpPr>
          <p:spPr bwMode="auto">
            <a:xfrm>
              <a:off x="3982" y="3991"/>
              <a:ext cx="79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/>
                <a:t>Operations</a:t>
              </a:r>
            </a:p>
          </p:txBody>
        </p:sp>
        <p:sp>
          <p:nvSpPr>
            <p:cNvPr id="117768" name="Rectangle 19"/>
            <p:cNvSpPr>
              <a:spLocks noChangeArrowheads="1"/>
            </p:cNvSpPr>
            <p:nvPr/>
          </p:nvSpPr>
          <p:spPr bwMode="auto">
            <a:xfrm>
              <a:off x="3108" y="3804"/>
              <a:ext cx="64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Assemble</a:t>
              </a:r>
            </a:p>
          </p:txBody>
        </p:sp>
        <p:sp>
          <p:nvSpPr>
            <p:cNvPr id="117769" name="Rectangle 20"/>
            <p:cNvSpPr>
              <a:spLocks noChangeArrowheads="1"/>
            </p:cNvSpPr>
            <p:nvPr/>
          </p:nvSpPr>
          <p:spPr bwMode="auto">
            <a:xfrm>
              <a:off x="3737" y="3804"/>
              <a:ext cx="3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Paint</a:t>
              </a:r>
            </a:p>
          </p:txBody>
        </p:sp>
        <p:sp>
          <p:nvSpPr>
            <p:cNvPr id="117770" name="Rectangle 21"/>
            <p:cNvSpPr>
              <a:spLocks noChangeArrowheads="1"/>
            </p:cNvSpPr>
            <p:nvPr/>
          </p:nvSpPr>
          <p:spPr bwMode="auto">
            <a:xfrm>
              <a:off x="4219" y="3804"/>
              <a:ext cx="33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Test</a:t>
              </a:r>
            </a:p>
          </p:txBody>
        </p:sp>
        <p:sp>
          <p:nvSpPr>
            <p:cNvPr id="117771" name="Rectangle 22"/>
            <p:cNvSpPr>
              <a:spLocks noChangeArrowheads="1"/>
            </p:cNvSpPr>
            <p:nvPr/>
          </p:nvSpPr>
          <p:spPr bwMode="auto">
            <a:xfrm>
              <a:off x="4635" y="3804"/>
              <a:ext cx="4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Label</a:t>
              </a:r>
            </a:p>
          </p:txBody>
        </p:sp>
        <p:sp>
          <p:nvSpPr>
            <p:cNvPr id="117772" name="Rectangle 23"/>
            <p:cNvSpPr>
              <a:spLocks noChangeArrowheads="1"/>
            </p:cNvSpPr>
            <p:nvPr/>
          </p:nvSpPr>
          <p:spPr bwMode="auto">
            <a:xfrm>
              <a:off x="5004" y="3804"/>
              <a:ext cx="617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Pack for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shipment</a:t>
              </a:r>
            </a:p>
          </p:txBody>
        </p:sp>
        <p:sp>
          <p:nvSpPr>
            <p:cNvPr id="117773" name="Text Box 24"/>
            <p:cNvSpPr txBox="1">
              <a:spLocks noChangeArrowheads="1"/>
            </p:cNvSpPr>
            <p:nvPr/>
          </p:nvSpPr>
          <p:spPr bwMode="auto">
            <a:xfrm>
              <a:off x="2977" y="1411"/>
              <a:ext cx="242" cy="3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60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50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40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30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20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10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400" b="1"/>
                <a:t>0</a:t>
              </a:r>
              <a:endParaRPr lang="en-AU" altLang="en-US" sz="1400" b="1"/>
            </a:p>
          </p:txBody>
        </p:sp>
      </p:grpSp>
      <p:sp>
        <p:nvSpPr>
          <p:cNvPr id="25" name="Rectangle 68"/>
          <p:cNvSpPr>
            <a:spLocks noChangeArrowheads="1"/>
          </p:cNvSpPr>
          <p:nvPr/>
        </p:nvSpPr>
        <p:spPr bwMode="auto">
          <a:xfrm>
            <a:off x="685801" y="4227910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9.10</a:t>
            </a:r>
          </a:p>
        </p:txBody>
      </p:sp>
    </p:spTree>
    <p:extLst>
      <p:ext uri="{BB962C8B-B14F-4D97-AF65-F5344CB8AC3E}">
        <p14:creationId xmlns:p14="http://schemas.microsoft.com/office/powerpoint/2010/main" val="25937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autoUpdateAnimBg="0"/>
      <p:bldP spid="25" grpId="0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10001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Contoh Staffing Sel Kerja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(Work Cells)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614859" y="1071037"/>
            <a:ext cx="7138493" cy="19389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>
                <a:latin typeface="+mn-lt"/>
                <a:cs typeface="+mn-cs"/>
              </a:rPr>
              <a:t>Diperlukan 600 </a:t>
            </a:r>
            <a:r>
              <a:rPr lang="sv-SE" sz="2400" smtClean="0">
                <a:latin typeface="+mn-lt"/>
                <a:cs typeface="+mn-cs"/>
              </a:rPr>
              <a:t>cermin </a:t>
            </a:r>
            <a:r>
              <a:rPr lang="sv-SE" sz="2400">
                <a:latin typeface="+mn-lt"/>
                <a:cs typeface="+mn-cs"/>
              </a:rPr>
              <a:t>per </a:t>
            </a:r>
            <a:r>
              <a:rPr lang="sv-SE" sz="2400" smtClean="0">
                <a:latin typeface="+mn-lt"/>
                <a:cs typeface="+mn-cs"/>
              </a:rPr>
              <a:t>hari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>
                <a:latin typeface="+mn-lt"/>
                <a:cs typeface="+mn-cs"/>
              </a:rPr>
              <a:t>Produksi cermin dijadwalkan selama 8 jam per </a:t>
            </a:r>
            <a:r>
              <a:rPr lang="sv-SE" sz="2400" smtClean="0">
                <a:latin typeface="+mn-lt"/>
                <a:cs typeface="+mn-cs"/>
              </a:rPr>
              <a:t>hari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+mn-lt"/>
                <a:cs typeface="+mn-cs"/>
              </a:rPr>
              <a:t>Dari bagan </a:t>
            </a:r>
            <a:r>
              <a:rPr lang="en-US" sz="2400" b="1" i="1" smtClean="0">
                <a:latin typeface="+mn-lt"/>
                <a:cs typeface="+mn-cs"/>
              </a:rPr>
              <a:t>work balance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+mn-lt"/>
                <a:cs typeface="+mn-cs"/>
              </a:rPr>
              <a:t>Total Waktu Operasi =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+mn-lt"/>
                <a:cs typeface="+mn-cs"/>
              </a:rPr>
              <a:t>140 detik</a:t>
            </a:r>
          </a:p>
        </p:txBody>
      </p:sp>
      <p:sp>
        <p:nvSpPr>
          <p:cNvPr id="25" name="Rectangle 68"/>
          <p:cNvSpPr>
            <a:spLocks noChangeArrowheads="1"/>
          </p:cNvSpPr>
          <p:nvPr/>
        </p:nvSpPr>
        <p:spPr bwMode="auto">
          <a:xfrm>
            <a:off x="3954" y="4349577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9.10</a:t>
            </a: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1598613" y="2943226"/>
            <a:ext cx="508184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smtClean="0"/>
              <a:t>Waktu Takt</a:t>
            </a:r>
            <a:r>
              <a:rPr lang="en-US" altLang="en-US" sz="2000"/>
              <a:t>	= (8 hrs x 60 mins) / 600 units </a:t>
            </a:r>
          </a:p>
          <a:p>
            <a:r>
              <a:rPr lang="en-US" altLang="en-US" sz="2000"/>
              <a:t>	= .8 min = 48 seconds</a:t>
            </a:r>
          </a:p>
        </p:txBody>
      </p:sp>
      <p:grpSp>
        <p:nvGrpSpPr>
          <p:cNvPr id="27" name="Group 5"/>
          <p:cNvGrpSpPr>
            <a:grpSpLocks/>
          </p:cNvGrpSpPr>
          <p:nvPr/>
        </p:nvGrpSpPr>
        <p:grpSpPr bwMode="auto">
          <a:xfrm>
            <a:off x="801688" y="3613550"/>
            <a:ext cx="7180263" cy="1129904"/>
            <a:chOff x="657" y="2844"/>
            <a:chExt cx="4523" cy="949"/>
          </a:xfrm>
        </p:grpSpPr>
        <p:grpSp>
          <p:nvGrpSpPr>
            <p:cNvPr id="28" name="Group 6"/>
            <p:cNvGrpSpPr>
              <a:grpSpLocks/>
            </p:cNvGrpSpPr>
            <p:nvPr/>
          </p:nvGrpSpPr>
          <p:grpSpPr bwMode="auto">
            <a:xfrm>
              <a:off x="657" y="2844"/>
              <a:ext cx="4523" cy="624"/>
              <a:chOff x="675" y="2852"/>
              <a:chExt cx="4523" cy="624"/>
            </a:xfrm>
          </p:grpSpPr>
          <p:sp>
            <p:nvSpPr>
              <p:cNvPr id="30" name="Rectangle 7"/>
              <p:cNvSpPr>
                <a:spLocks noChangeArrowheads="1"/>
              </p:cNvSpPr>
              <p:nvPr/>
            </p:nvSpPr>
            <p:spPr bwMode="auto">
              <a:xfrm>
                <a:off x="675" y="2987"/>
                <a:ext cx="2163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 smtClean="0"/>
                  <a:t>Pekerja yg diperlukan  =</a:t>
                </a:r>
                <a:endParaRPr lang="en-US" altLang="en-US" sz="2000"/>
              </a:p>
            </p:txBody>
          </p:sp>
          <p:grpSp>
            <p:nvGrpSpPr>
              <p:cNvPr id="31" name="Group 8"/>
              <p:cNvGrpSpPr>
                <a:grpSpLocks/>
              </p:cNvGrpSpPr>
              <p:nvPr/>
            </p:nvGrpSpPr>
            <p:grpSpPr bwMode="auto">
              <a:xfrm>
                <a:off x="2558" y="2852"/>
                <a:ext cx="2640" cy="624"/>
                <a:chOff x="2614" y="2900"/>
                <a:chExt cx="2640" cy="624"/>
              </a:xfrm>
            </p:grpSpPr>
            <p:sp>
              <p:nvSpPr>
                <p:cNvPr id="32" name="Rectangle 9"/>
                <p:cNvSpPr>
                  <a:spLocks noChangeArrowheads="1"/>
                </p:cNvSpPr>
                <p:nvPr/>
              </p:nvSpPr>
              <p:spPr bwMode="auto">
                <a:xfrm>
                  <a:off x="2789" y="2900"/>
                  <a:ext cx="2290" cy="6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0000"/>
                    </a:lnSpc>
                  </a:pPr>
                  <a:r>
                    <a:rPr lang="en-US" altLang="en-US" sz="2000"/>
                    <a:t>Total waktu operasi diperlukan</a:t>
                  </a:r>
                </a:p>
                <a:p>
                  <a:pPr algn="ctr">
                    <a:lnSpc>
                      <a:spcPct val="110000"/>
                    </a:lnSpc>
                  </a:pPr>
                  <a:r>
                    <a:rPr lang="en-US" altLang="en-US" sz="2000"/>
                    <a:t>Waktu </a:t>
                  </a:r>
                  <a:r>
                    <a:rPr lang="en-US" altLang="en-US" sz="2000" b="1"/>
                    <a:t>takt</a:t>
                  </a:r>
                </a:p>
              </p:txBody>
            </p:sp>
            <p:sp>
              <p:nvSpPr>
                <p:cNvPr id="33" name="Line 10"/>
                <p:cNvSpPr>
                  <a:spLocks noChangeShapeType="1"/>
                </p:cNvSpPr>
                <p:nvPr/>
              </p:nvSpPr>
              <p:spPr bwMode="auto">
                <a:xfrm>
                  <a:off x="2614" y="3224"/>
                  <a:ext cx="264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</p:grpSp>
        </p:grpSp>
        <p:sp>
          <p:nvSpPr>
            <p:cNvPr id="29" name="Rectangle 11"/>
            <p:cNvSpPr>
              <a:spLocks noChangeArrowheads="1"/>
            </p:cNvSpPr>
            <p:nvPr/>
          </p:nvSpPr>
          <p:spPr bwMode="auto">
            <a:xfrm>
              <a:off x="2270" y="3457"/>
              <a:ext cx="133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= 140 / 48 = 2.92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88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autoUpdateAnimBg="0"/>
      <p:bldP spid="25" grpId="0" autoUpdateAnimBg="0"/>
      <p:bldP spid="26" grpId="0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Bagan </a:t>
            </a:r>
            <a:r>
              <a:rPr lang="en-US" altLang="en-US" b="1" i="1" smtClean="0">
                <a:latin typeface="Arial" pitchFamily="34" charset="0"/>
                <a:cs typeface="Arial" pitchFamily="34" charset="0"/>
              </a:rPr>
              <a:t>Work Balance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819150" y="1196579"/>
            <a:ext cx="7505700" cy="3246834"/>
          </a:xfrm>
        </p:spPr>
        <p:txBody>
          <a:bodyPr lIns="91427" tIns="45713" rIns="91427" bIns="45713"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Digunakan untuk mengevaluasi waktu operasi dalam sel kerja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Dapat membantu mengidentifikasi operasi bottleneck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Fleksibel, karyawan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yang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terlatih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bisa membantu mengatasi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bottleneck 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tenaga kerja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Kemacetan mesin mungkin membutuhkan pendekatan lain</a:t>
            </a:r>
            <a:endParaRPr lang="en-US" altLang="en-US" sz="24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animBg="1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61355"/>
            <a:ext cx="8229600" cy="436960"/>
          </a:xfrm>
          <a:extLst/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Pusat Kerja Terfokus dan </a:t>
            </a:r>
            <a:r>
              <a:rPr lang="en-US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/>
            </a:r>
            <a:br>
              <a:rPr lang="en-US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Pabrik </a:t>
            </a:r>
            <a:r>
              <a:rPr lang="en-US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Terfokus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5000" y="1200150"/>
            <a:ext cx="7886700" cy="3686175"/>
          </a:xfrm>
        </p:spPr>
        <p:txBody>
          <a:bodyPr rtlCol="0">
            <a:normAutofit fontScale="77500" lnSpcReduction="20000"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defRPr/>
            </a:pPr>
            <a:r>
              <a:rPr lang="en-US">
                <a:latin typeface="Gill Sans MT" panose="020B0502020104020203" pitchFamily="34" charset="0"/>
              </a:rPr>
              <a:t>Pusat Kerja </a:t>
            </a:r>
            <a:r>
              <a:rPr lang="en-US" smtClean="0">
                <a:latin typeface="Gill Sans MT" panose="020B0502020104020203" pitchFamily="34" charset="0"/>
              </a:rPr>
              <a:t>Terfokus</a:t>
            </a:r>
          </a:p>
          <a:p>
            <a:pPr lvl="1" fontAlgn="auto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>
                <a:latin typeface="Gill Sans MT" panose="020B0502020104020203" pitchFamily="34" charset="0"/>
              </a:rPr>
              <a:t>Identifikasi keluarga besar produk serupa yang memiliki permintaan besar dan stabil</a:t>
            </a:r>
          </a:p>
          <a:p>
            <a:pPr lvl="1" fontAlgn="auto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>
                <a:latin typeface="Gill Sans MT" panose="020B0502020104020203" pitchFamily="34" charset="0"/>
              </a:rPr>
              <a:t>Memindahkan produksi dari tujuan umum, berorientasi pada proses ke sel kerja yang </a:t>
            </a:r>
            <a:r>
              <a:rPr lang="en-US" smtClean="0">
                <a:latin typeface="Gill Sans MT" panose="020B0502020104020203" pitchFamily="34" charset="0"/>
              </a:rPr>
              <a:t>besar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mtClean="0">
                <a:latin typeface="Gill Sans MT" panose="020B0502020104020203" pitchFamily="34" charset="0"/>
              </a:rPr>
              <a:t>Pabrik </a:t>
            </a:r>
            <a:r>
              <a:rPr lang="en-US">
                <a:latin typeface="Gill Sans MT" panose="020B0502020104020203" pitchFamily="34" charset="0"/>
              </a:rPr>
              <a:t>Terfokus</a:t>
            </a:r>
          </a:p>
          <a:p>
            <a:pPr lvl="1" fontAlgn="auto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>
                <a:latin typeface="Gill Sans MT" panose="020B0502020104020203" pitchFamily="34" charset="0"/>
              </a:rPr>
              <a:t>Sel kerja yang terfokus di fasilitas terpisah</a:t>
            </a:r>
          </a:p>
          <a:p>
            <a:pPr lvl="1" fontAlgn="auto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>
                <a:latin typeface="Gill Sans MT" panose="020B0502020104020203" pitchFamily="34" charset="0"/>
              </a:rPr>
              <a:t>Dapat difokuskan oleh lini produk, tata letak, kualitas, pengenalan produk baru, fleksibilitas, atau persyaratan lainnya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6400800" y="472611"/>
            <a:ext cx="1047964" cy="87330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</a:rPr>
              <a:t>23/5</a:t>
            </a: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342900"/>
            <a:ext cx="7772400" cy="1028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latin typeface="Arial" pitchFamily="34" charset="0"/>
                <a:cs typeface="Arial" pitchFamily="34" charset="0"/>
              </a:rPr>
              <a:t>Tata Letak Berulang dan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/>
            </a:r>
            <a:br>
              <a:rPr lang="en-US" altLang="en-US" smtClean="0">
                <a:latin typeface="Arial" pitchFamily="34" charset="0"/>
                <a:cs typeface="Arial" pitchFamily="34" charset="0"/>
              </a:rPr>
            </a:br>
            <a:r>
              <a:rPr lang="en-US" altLang="en-US" smtClean="0">
                <a:latin typeface="Arial" pitchFamily="34" charset="0"/>
                <a:cs typeface="Arial" pitchFamily="34" charset="0"/>
              </a:rPr>
              <a:t>Berorientasi </a:t>
            </a:r>
            <a:r>
              <a:rPr lang="en-US" altLang="en-US">
                <a:latin typeface="Arial" pitchFamily="34" charset="0"/>
                <a:cs typeface="Arial" pitchFamily="34" charset="0"/>
              </a:rPr>
              <a:t>Produk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733425" y="2231232"/>
            <a:ext cx="767715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Volume </a:t>
            </a:r>
            <a:r>
              <a:rPr lang="en-US" altLang="en-US" sz="2000" smtClean="0"/>
              <a:t>cocok </a:t>
            </a:r>
            <a:r>
              <a:rPr lang="en-US" altLang="en-US" sz="2000"/>
              <a:t>untuk pemanfaatan peralatan tinggi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Permintaan produk cukup stabil untuk </a:t>
            </a:r>
            <a:r>
              <a:rPr lang="en-US" altLang="en-US" sz="2000" smtClean="0"/>
              <a:t>membolehkan </a:t>
            </a:r>
            <a:r>
              <a:rPr lang="en-US" altLang="en-US" sz="2000"/>
              <a:t>investasi tinggi pada peralatan khusus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Produk distandarisasi atau mendekati fase siklus hidup yang </a:t>
            </a:r>
            <a:r>
              <a:rPr lang="en-US" altLang="en-US" sz="2000" smtClean="0"/>
              <a:t>membolehkan </a:t>
            </a:r>
            <a:r>
              <a:rPr lang="en-US" altLang="en-US" sz="2000"/>
              <a:t>investasi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Persediaan bahan baku dan komponennya memadai dan berkualitas seragam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682624" y="1420416"/>
            <a:ext cx="8307263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Diorganisasikan di sekitar produk atau keluarga dengan volume tinggi, produk dengan variasi rendah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autoUpdateAnimBg="0"/>
      <p:bldP spid="140292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342900"/>
            <a:ext cx="7772400" cy="1028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Repetitive and Product-Oriented Layout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733425" y="2231232"/>
            <a:ext cx="767715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Volume is adequate for high equipment utilization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Product demand is stable enough to justify high investment in specialized equipment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Product is standardized or approaching a phase of life cycle that justifies investment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Supplies of raw materials and components are adequate and of uniform quality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682625" y="1420416"/>
            <a:ext cx="7793038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rgbClr val="BF0922"/>
                </a:solidFill>
              </a:rPr>
              <a:t>Organized around products or families of similar high-volume, low-variety products</a:t>
            </a:r>
          </a:p>
        </p:txBody>
      </p:sp>
    </p:spTree>
    <p:extLst>
      <p:ext uri="{BB962C8B-B14F-4D97-AF65-F5344CB8AC3E}">
        <p14:creationId xmlns:p14="http://schemas.microsoft.com/office/powerpoint/2010/main" val="318917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autoUpdateAnimBg="0"/>
      <p:bldP spid="140292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342900"/>
            <a:ext cx="7772400" cy="628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latin typeface="Arial" pitchFamily="34" charset="0"/>
                <a:cs typeface="Arial" pitchFamily="34" charset="0"/>
              </a:rPr>
              <a:t>Tata Letak Berorientasi Produk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730250" y="910828"/>
            <a:ext cx="7886700" cy="402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90600" indent="-2778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Lini fabrikasi</a:t>
            </a:r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/>
              <a:t>Membangun komponen pada serangkaian mesin</a:t>
            </a:r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mtClean="0"/>
              <a:t>Mesin-dipercepat</a:t>
            </a:r>
            <a:endParaRPr lang="en-US" altLang="en-US"/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/>
              <a:t>Membutuhkan perubahan </a:t>
            </a:r>
            <a:endParaRPr lang="en-US" altLang="en-US" smtClean="0"/>
          </a:p>
          <a:p>
            <a:pPr marL="976313" lvl="1" indent="-265113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</a:pPr>
            <a:r>
              <a:rPr lang="en-US" altLang="en-US"/>
              <a:t>	</a:t>
            </a:r>
            <a:r>
              <a:rPr lang="en-US" altLang="en-US" smtClean="0"/>
              <a:t>mekanis </a:t>
            </a:r>
            <a:r>
              <a:rPr lang="en-US" altLang="en-US"/>
              <a:t>atau rekayasa untuk </a:t>
            </a:r>
            <a:endParaRPr lang="en-US" altLang="en-US" smtClean="0"/>
          </a:p>
          <a:p>
            <a:pPr marL="976313" lvl="1" indent="-265113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</a:pPr>
            <a:r>
              <a:rPr lang="en-US" altLang="en-US"/>
              <a:t>	</a:t>
            </a:r>
            <a:r>
              <a:rPr lang="en-US" altLang="en-US" smtClean="0"/>
              <a:t>menyeimbangkan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Lini Perakitan</a:t>
            </a:r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/>
              <a:t>Letakkan bagian-bagian fabrikasi </a:t>
            </a:r>
            <a:endParaRPr lang="en-US" altLang="en-US" smtClean="0"/>
          </a:p>
          <a:p>
            <a:pPr marL="1027113" lvl="1" indent="-315913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</a:pPr>
            <a:r>
              <a:rPr lang="en-US" altLang="en-US"/>
              <a:t>	</a:t>
            </a:r>
            <a:r>
              <a:rPr lang="en-US" altLang="en-US" smtClean="0"/>
              <a:t>bersama-sama </a:t>
            </a:r>
            <a:r>
              <a:rPr lang="en-US" altLang="en-US"/>
              <a:t>di serangkaian workstation</a:t>
            </a:r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mtClean="0"/>
              <a:t>Dipacu </a:t>
            </a:r>
            <a:r>
              <a:rPr lang="en-US" altLang="en-US"/>
              <a:t>oleh tugas kerja</a:t>
            </a:r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mtClean="0"/>
              <a:t>Diseimbangkan </a:t>
            </a:r>
            <a:r>
              <a:rPr lang="en-US" altLang="en-US"/>
              <a:t>dengan memindahkan tugas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342900"/>
            <a:ext cx="7772400" cy="628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latin typeface="Arial" pitchFamily="34" charset="0"/>
                <a:cs typeface="Arial" pitchFamily="34" charset="0"/>
              </a:rPr>
              <a:t>Tata Letak Berorientasi Produk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730250" y="910828"/>
            <a:ext cx="7886700" cy="402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90600" indent="-2778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Lini fabrikasi</a:t>
            </a:r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/>
              <a:t>Membangun komponen pada serangkaian mesin</a:t>
            </a:r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mtClean="0"/>
              <a:t>Mesin-dipercepat</a:t>
            </a:r>
            <a:endParaRPr lang="en-US" altLang="en-US"/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/>
              <a:t>Membutuhkan perubahan </a:t>
            </a:r>
            <a:endParaRPr lang="en-US" altLang="en-US" smtClean="0"/>
          </a:p>
          <a:p>
            <a:pPr marL="976313" lvl="1" indent="-265113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</a:pPr>
            <a:r>
              <a:rPr lang="en-US" altLang="en-US"/>
              <a:t>	</a:t>
            </a:r>
            <a:r>
              <a:rPr lang="en-US" altLang="en-US" smtClean="0"/>
              <a:t>mekanis </a:t>
            </a:r>
            <a:r>
              <a:rPr lang="en-US" altLang="en-US"/>
              <a:t>atau rekayasa untuk </a:t>
            </a:r>
            <a:endParaRPr lang="en-US" altLang="en-US" smtClean="0"/>
          </a:p>
          <a:p>
            <a:pPr marL="976313" lvl="1" indent="-265113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</a:pPr>
            <a:r>
              <a:rPr lang="en-US" altLang="en-US"/>
              <a:t>	</a:t>
            </a:r>
            <a:r>
              <a:rPr lang="en-US" altLang="en-US" smtClean="0"/>
              <a:t>menyeimbangkan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Lini Perakitan</a:t>
            </a:r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/>
              <a:t>Letakkan bagian-bagian fabrikasi </a:t>
            </a:r>
            <a:endParaRPr lang="en-US" altLang="en-US" smtClean="0"/>
          </a:p>
          <a:p>
            <a:pPr marL="1027113" lvl="1" indent="-315913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</a:pPr>
            <a:r>
              <a:rPr lang="en-US" altLang="en-US"/>
              <a:t>	</a:t>
            </a:r>
            <a:r>
              <a:rPr lang="en-US" altLang="en-US" smtClean="0"/>
              <a:t>bersama-sama </a:t>
            </a:r>
            <a:r>
              <a:rPr lang="en-US" altLang="en-US"/>
              <a:t>di serangkaian workstation</a:t>
            </a:r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mtClean="0"/>
              <a:t>Dipacu </a:t>
            </a:r>
            <a:r>
              <a:rPr lang="en-US" altLang="en-US"/>
              <a:t>oleh tugas kerja</a:t>
            </a:r>
          </a:p>
          <a:p>
            <a:pPr marL="998537" lvl="1" indent="-28575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mtClean="0"/>
              <a:t>Diseimbangkan </a:t>
            </a:r>
            <a:r>
              <a:rPr lang="en-US" altLang="en-US"/>
              <a:t>dengan memindahkan tugas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4584700" y="1539478"/>
            <a:ext cx="3503612" cy="2046593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  <a:extLst/>
        </p:spPr>
        <p:txBody>
          <a:bodyPr lIns="396000" tIns="327600" rIns="396000" bIns="327600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>
                <a:solidFill>
                  <a:schemeClr val="bg1"/>
                </a:solidFill>
                <a:latin typeface="+mn-lt"/>
                <a:cs typeface="+mn-cs"/>
              </a:rPr>
              <a:t>Kedua jenis </a:t>
            </a:r>
            <a:r>
              <a:rPr lang="en-US" sz="2000" smtClean="0">
                <a:solidFill>
                  <a:schemeClr val="bg1"/>
                </a:solidFill>
                <a:latin typeface="+mn-lt"/>
                <a:cs typeface="+mn-cs"/>
              </a:rPr>
              <a:t>lini </a:t>
            </a:r>
            <a:r>
              <a:rPr lang="en-US" sz="2000">
                <a:solidFill>
                  <a:schemeClr val="bg1"/>
                </a:solidFill>
                <a:latin typeface="+mn-lt"/>
                <a:cs typeface="+mn-cs"/>
              </a:rPr>
              <a:t>harus seimbang sehingga waktu untuk melakukan pekerjaan di setiap stasiun adalah sama</a:t>
            </a:r>
            <a:endParaRPr lang="en-US" sz="2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09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autoUpdateAnimBg="0"/>
      <p:bldP spid="142340" grpId="0" animBg="1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342900"/>
            <a:ext cx="7772400" cy="628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latin typeface="Arial" pitchFamily="34" charset="0"/>
                <a:cs typeface="Arial" pitchFamily="34" charset="0"/>
              </a:rPr>
              <a:t>Tata Letak Berorientasi Produk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4387" name="Group 3"/>
          <p:cNvGrpSpPr>
            <a:grpSpLocks/>
          </p:cNvGrpSpPr>
          <p:nvPr/>
        </p:nvGrpSpPr>
        <p:grpSpPr bwMode="auto">
          <a:xfrm>
            <a:off x="885826" y="906066"/>
            <a:ext cx="6843713" cy="2232422"/>
            <a:chOff x="558" y="873"/>
            <a:chExt cx="4311" cy="1875"/>
          </a:xfrm>
        </p:grpSpPr>
        <p:sp>
          <p:nvSpPr>
            <p:cNvPr id="130054" name="Rectangle 4"/>
            <p:cNvSpPr>
              <a:spLocks noChangeArrowheads="1"/>
            </p:cNvSpPr>
            <p:nvPr/>
          </p:nvSpPr>
          <p:spPr bwMode="auto">
            <a:xfrm>
              <a:off x="861" y="1197"/>
              <a:ext cx="4008" cy="1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 sz="2000" smtClean="0"/>
                <a:t>Hemat biaya variabel per unit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 sz="2000" smtClean="0"/>
                <a:t>Hemat biaya penanganan material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 sz="2000" smtClean="0"/>
                <a:t>Mengurangi persediaan brg dalam proses</a:t>
              </a:r>
              <a:endParaRPr lang="en-US" altLang="en-US" sz="2000"/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 sz="2000" smtClean="0"/>
                <a:t>Mempermudah pelatihan dan pengawasan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 sz="2000"/>
                <a:t>Throughput cepat</a:t>
              </a:r>
            </a:p>
          </p:txBody>
        </p:sp>
        <p:sp>
          <p:nvSpPr>
            <p:cNvPr id="130055" name="Rectangle 5"/>
            <p:cNvSpPr>
              <a:spLocks noChangeArrowheads="1"/>
            </p:cNvSpPr>
            <p:nvPr/>
          </p:nvSpPr>
          <p:spPr bwMode="auto">
            <a:xfrm>
              <a:off x="558" y="873"/>
              <a:ext cx="1235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 b="1" smtClean="0">
                  <a:solidFill>
                    <a:srgbClr val="BF0922"/>
                  </a:solidFill>
                </a:rPr>
                <a:t>Keunggulan</a:t>
              </a:r>
              <a:endParaRPr lang="en-US" altLang="en-US" sz="2400" b="1">
                <a:solidFill>
                  <a:srgbClr val="BF0922"/>
                </a:solidFill>
              </a:endParaRPr>
            </a:p>
          </p:txBody>
        </p:sp>
      </p:grpSp>
      <p:grpSp>
        <p:nvGrpSpPr>
          <p:cNvPr id="144390" name="Group 6"/>
          <p:cNvGrpSpPr>
            <a:grpSpLocks/>
          </p:cNvGrpSpPr>
          <p:nvPr/>
        </p:nvGrpSpPr>
        <p:grpSpPr bwMode="auto">
          <a:xfrm>
            <a:off x="873125" y="3072948"/>
            <a:ext cx="7564438" cy="1489472"/>
            <a:chOff x="550" y="2561"/>
            <a:chExt cx="4765" cy="1251"/>
          </a:xfrm>
        </p:grpSpPr>
        <p:sp>
          <p:nvSpPr>
            <p:cNvPr id="130052" name="Rectangle 7"/>
            <p:cNvSpPr>
              <a:spLocks noChangeArrowheads="1"/>
            </p:cNvSpPr>
            <p:nvPr/>
          </p:nvSpPr>
          <p:spPr bwMode="auto">
            <a:xfrm>
              <a:off x="861" y="2881"/>
              <a:ext cx="4454" cy="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 sz="2000"/>
                <a:t>Diperlukan volume tinggi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 sz="2000"/>
                <a:t>Penghentian kerja di setiap titik mengikat seluruh operasi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 sz="2000"/>
                <a:t>Kurangnya fleksibilitas dalam </a:t>
              </a:r>
              <a:r>
                <a:rPr lang="en-US" altLang="en-US" sz="2000" smtClean="0"/>
                <a:t>laju </a:t>
              </a:r>
              <a:r>
                <a:rPr lang="en-US" altLang="en-US" sz="2000"/>
                <a:t>produk atau produksi</a:t>
              </a:r>
            </a:p>
          </p:txBody>
        </p:sp>
        <p:sp>
          <p:nvSpPr>
            <p:cNvPr id="130053" name="Rectangle 8"/>
            <p:cNvSpPr>
              <a:spLocks noChangeArrowheads="1"/>
            </p:cNvSpPr>
            <p:nvPr/>
          </p:nvSpPr>
          <p:spPr bwMode="auto">
            <a:xfrm>
              <a:off x="550" y="2561"/>
              <a:ext cx="1151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 b="1" smtClean="0">
                  <a:solidFill>
                    <a:srgbClr val="BF0922"/>
                  </a:solidFill>
                </a:rPr>
                <a:t>Kelemahan</a:t>
              </a:r>
              <a:endParaRPr lang="en-US" altLang="en-US" sz="2400" b="1">
                <a:solidFill>
                  <a:srgbClr val="BF0922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9-1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4" y="1158479"/>
            <a:ext cx="8778875" cy="3126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Lini Perakitan McDonald</a:t>
            </a:r>
          </a:p>
        </p:txBody>
      </p:sp>
      <p:sp>
        <p:nvSpPr>
          <p:cNvPr id="146436" name="Text Box 4"/>
          <p:cNvSpPr txBox="1">
            <a:spLocks noChangeArrowheads="1"/>
          </p:cNvSpPr>
          <p:nvPr/>
        </p:nvSpPr>
        <p:spPr bwMode="auto">
          <a:xfrm>
            <a:off x="7410450" y="4442223"/>
            <a:ext cx="12065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9.11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6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Menyeimbangkan Lini Perakitan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22" name="Content Placeholder 1"/>
          <p:cNvSpPr>
            <a:spLocks noGrp="1"/>
          </p:cNvSpPr>
          <p:nvPr>
            <p:ph idx="1"/>
          </p:nvPr>
        </p:nvSpPr>
        <p:spPr>
          <a:xfrm>
            <a:off x="457200" y="967978"/>
            <a:ext cx="8229600" cy="387072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Tujuannya adalah untuk meminimalkan ketidakseimbangan antara mesin atau personil sambil memenuhi output yang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diperlukan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Mulai dengan hubungan yang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diutamakan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Tentukan waktu siklus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Hitung jumlah minimum </a:t>
            </a:r>
            <a:endParaRPr lang="en-US" altLang="en-US" sz="2000" smtClean="0">
              <a:latin typeface="Arial" pitchFamily="34" charset="0"/>
              <a:cs typeface="Arial" pitchFamily="34" charset="0"/>
            </a:endParaRPr>
          </a:p>
          <a:p>
            <a:pPr marL="739775" lvl="1" indent="-282575">
              <a:buNone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workstation </a:t>
            </a:r>
            <a:r>
              <a:rPr lang="en-US" altLang="en-US" sz="2000">
                <a:latin typeface="Arial" pitchFamily="34" charset="0"/>
                <a:cs typeface="Arial" pitchFamily="34" charset="0"/>
              </a:rPr>
              <a:t>teoritis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Seimbangkan garis dengan </a:t>
            </a:r>
            <a:endParaRPr lang="en-US" altLang="en-US" sz="2000" smtClean="0">
              <a:latin typeface="Arial" pitchFamily="34" charset="0"/>
              <a:cs typeface="Arial" pitchFamily="34" charset="0"/>
            </a:endParaRPr>
          </a:p>
          <a:p>
            <a:pPr marL="739775" lvl="1" indent="-282575">
              <a:buNone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menetapkan </a:t>
            </a:r>
            <a:r>
              <a:rPr lang="en-US" altLang="en-US" sz="2000">
                <a:latin typeface="Arial" pitchFamily="34" charset="0"/>
                <a:cs typeface="Arial" pitchFamily="34" charset="0"/>
              </a:rPr>
              <a:t>tugas spesifik </a:t>
            </a:r>
            <a:endParaRPr lang="en-US" altLang="en-US" sz="2000" smtClean="0">
              <a:latin typeface="Arial" pitchFamily="34" charset="0"/>
              <a:cs typeface="Arial" pitchFamily="34" charset="0"/>
            </a:endParaRPr>
          </a:p>
          <a:p>
            <a:pPr marL="739775" lvl="1" indent="-282575">
              <a:buNone/>
            </a:pPr>
            <a:r>
              <a:rPr lang="en-US" altLang="en-US" sz="200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ke </a:t>
            </a:r>
            <a:r>
              <a:rPr lang="en-US" altLang="en-US" sz="2000">
                <a:latin typeface="Arial" pitchFamily="34" charset="0"/>
                <a:cs typeface="Arial" pitchFamily="34" charset="0"/>
              </a:rPr>
              <a:t>workstation</a:t>
            </a:r>
            <a:endParaRPr lang="en-US" altLang="en-US" sz="200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8484" name="Picture 4" descr="737 assembly 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2643187"/>
            <a:ext cx="3557588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 autoUpdateAnimBg="0"/>
      <p:bldP spid="133122" grpId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727323"/>
              </p:ext>
            </p:extLst>
          </p:nvPr>
        </p:nvGraphicFramePr>
        <p:xfrm>
          <a:off x="685800" y="1047751"/>
          <a:ext cx="4457700" cy="33222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700"/>
                <a:gridCol w="520700"/>
                <a:gridCol w="317500"/>
                <a:gridCol w="393700"/>
                <a:gridCol w="508000"/>
                <a:gridCol w="1816100"/>
              </a:tblGrid>
              <a:tr h="3886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FFFF"/>
                          </a:solidFill>
                        </a:rPr>
                        <a:t>TABLE 9.2</a:t>
                      </a:r>
                      <a:endParaRPr lang="en-US" sz="1100" dirty="0">
                        <a:solidFill>
                          <a:srgbClr val="FFFFFF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smtClean="0"/>
                        <a:t>Data untuk komponen sayap</a:t>
                      </a:r>
                      <a:endParaRPr lang="en-US" sz="1100" dirty="0"/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WAKTU PERAKITAN</a:t>
                      </a:r>
                    </a:p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(MENIT)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 DAPAT DIKERJAKAN SETELAH TUGAS BERIKUT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10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–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C, 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G, 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 gridSpan="3"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Total time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65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>
                <a:latin typeface="Arial" pitchFamily="34" charset="0"/>
                <a:cs typeface="Arial" pitchFamily="34" charset="0"/>
              </a:rPr>
              <a:t>Contoh Komponen Sayap</a:t>
            </a:r>
            <a:endParaRPr lang="en-US" altLang="en-US" sz="400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6" name="Group 3"/>
          <p:cNvGrpSpPr>
            <a:grpSpLocks/>
          </p:cNvGrpSpPr>
          <p:nvPr/>
        </p:nvGrpSpPr>
        <p:grpSpPr bwMode="auto">
          <a:xfrm>
            <a:off x="4708061" y="2310263"/>
            <a:ext cx="3203575" cy="1080037"/>
            <a:chOff x="3232" y="2080"/>
            <a:chExt cx="2018" cy="956"/>
          </a:xfrm>
        </p:grpSpPr>
        <p:sp>
          <p:nvSpPr>
            <p:cNvPr id="77" name="Rectangle 4"/>
            <p:cNvSpPr>
              <a:spLocks noChangeArrowheads="1"/>
            </p:cNvSpPr>
            <p:nvPr/>
          </p:nvSpPr>
          <p:spPr bwMode="auto">
            <a:xfrm>
              <a:off x="3928" y="2144"/>
              <a:ext cx="1322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 smtClean="0"/>
                <a:t>Ini berarti bahwa tugas </a:t>
              </a:r>
              <a:r>
                <a:rPr lang="en-US" altLang="en-US" sz="1400" b="1"/>
                <a:t>B</a:t>
              </a:r>
              <a:r>
                <a:rPr lang="en-US" altLang="en-US" sz="1400" smtClean="0"/>
                <a:t> dan </a:t>
              </a:r>
              <a:r>
                <a:rPr lang="en-US" altLang="en-US" sz="1400" b="1" smtClean="0"/>
                <a:t>E</a:t>
              </a:r>
              <a:r>
                <a:rPr lang="en-US" altLang="en-US" sz="1400" smtClean="0"/>
                <a:t> tidak dapat dikerjakan hingga tugas </a:t>
              </a:r>
              <a:r>
                <a:rPr lang="en-US" altLang="en-US" sz="1400" b="1" smtClean="0"/>
                <a:t>A</a:t>
              </a:r>
              <a:r>
                <a:rPr lang="en-US" altLang="en-US" sz="1400" smtClean="0"/>
                <a:t> selesai dikerjakan lebih dulu.</a:t>
              </a:r>
            </a:p>
          </p:txBody>
        </p:sp>
        <p:sp>
          <p:nvSpPr>
            <p:cNvPr id="78" name="Line 5"/>
            <p:cNvSpPr>
              <a:spLocks noChangeShapeType="1"/>
            </p:cNvSpPr>
            <p:nvPr/>
          </p:nvSpPr>
          <p:spPr bwMode="auto">
            <a:xfrm flipH="1" flipV="1">
              <a:off x="3232" y="2080"/>
              <a:ext cx="632" cy="272"/>
            </a:xfrm>
            <a:prstGeom prst="line">
              <a:avLst/>
            </a:prstGeom>
            <a:ln>
              <a:headEnd/>
              <a:tailEnd type="triangle" w="sm" len="sm"/>
            </a:ln>
            <a:extLst/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9" name="Line 6"/>
            <p:cNvSpPr>
              <a:spLocks noChangeShapeType="1"/>
            </p:cNvSpPr>
            <p:nvPr/>
          </p:nvSpPr>
          <p:spPr bwMode="auto">
            <a:xfrm flipH="1">
              <a:off x="3232" y="2344"/>
              <a:ext cx="640" cy="428"/>
            </a:xfrm>
            <a:prstGeom prst="line">
              <a:avLst/>
            </a:prstGeom>
            <a:ln>
              <a:headEnd/>
              <a:tailEnd type="triangle" w="sm" len="sm"/>
            </a:ln>
            <a:extLst/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 sz="14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685800" y="1047751"/>
          <a:ext cx="4457700" cy="33222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700"/>
                <a:gridCol w="520700"/>
                <a:gridCol w="317500"/>
                <a:gridCol w="393700"/>
                <a:gridCol w="508000"/>
                <a:gridCol w="1816100"/>
              </a:tblGrid>
              <a:tr h="3886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FFFF"/>
                          </a:solidFill>
                        </a:rPr>
                        <a:t>TABLE 9.2</a:t>
                      </a:r>
                      <a:endParaRPr lang="en-US" sz="1100" dirty="0">
                        <a:solidFill>
                          <a:srgbClr val="FFFFFF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smtClean="0"/>
                        <a:t>Data untuk komponen sayap</a:t>
                      </a:r>
                      <a:endParaRPr lang="en-US" sz="1100" dirty="0"/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WAKTU PERAKITAN</a:t>
                      </a:r>
                    </a:p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(MENIT)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 DAPAT DIKERJAKAN SETELAH TUGAS BERIKUT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10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–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C, 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G, 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 gridSpan="3"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Total time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65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>
                <a:latin typeface="Arial" pitchFamily="34" charset="0"/>
                <a:cs typeface="Arial" pitchFamily="34" charset="0"/>
              </a:rPr>
              <a:t>Contoh Komponen Sayap</a:t>
            </a:r>
            <a:endParaRPr lang="en-US" altLang="en-US" sz="40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65"/>
          <p:cNvSpPr>
            <a:spLocks noChangeArrowheads="1"/>
          </p:cNvSpPr>
          <p:nvPr/>
        </p:nvSpPr>
        <p:spPr bwMode="auto">
          <a:xfrm>
            <a:off x="6134958" y="967232"/>
            <a:ext cx="2451100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1600"/>
              <a:t>480	available mins per day</a:t>
            </a:r>
          </a:p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1600"/>
              <a:t>40	units required</a:t>
            </a:r>
          </a:p>
        </p:txBody>
      </p:sp>
    </p:spTree>
    <p:extLst>
      <p:ext uri="{BB962C8B-B14F-4D97-AF65-F5344CB8AC3E}">
        <p14:creationId xmlns:p14="http://schemas.microsoft.com/office/powerpoint/2010/main" val="107577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685800" y="1047751"/>
          <a:ext cx="4457700" cy="33222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700"/>
                <a:gridCol w="520700"/>
                <a:gridCol w="317500"/>
                <a:gridCol w="393700"/>
                <a:gridCol w="508000"/>
                <a:gridCol w="1816100"/>
              </a:tblGrid>
              <a:tr h="3886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FFFF"/>
                          </a:solidFill>
                        </a:rPr>
                        <a:t>TABLE 9.2</a:t>
                      </a:r>
                      <a:endParaRPr lang="en-US" sz="1100" dirty="0">
                        <a:solidFill>
                          <a:srgbClr val="FFFFFF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smtClean="0"/>
                        <a:t>Data untuk komponen sayap</a:t>
                      </a:r>
                      <a:endParaRPr lang="en-US" sz="1100" dirty="0"/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WAKTU PERAKITAN</a:t>
                      </a:r>
                    </a:p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(MENIT)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 DAPAT DIKERJAKAN SETELAH TUGAS BERIKUT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10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–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C, 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G, 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 gridSpan="3"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Total time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65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>
                <a:latin typeface="Arial" pitchFamily="34" charset="0"/>
                <a:cs typeface="Arial" pitchFamily="34" charset="0"/>
              </a:rPr>
              <a:t>Contoh Komponen Sayap</a:t>
            </a:r>
            <a:endParaRPr lang="en-US" altLang="en-US" sz="400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651501" y="2932510"/>
            <a:ext cx="2962951" cy="1606153"/>
            <a:chOff x="4949826" y="3910013"/>
            <a:chExt cx="3665538" cy="2141537"/>
          </a:xfrm>
        </p:grpSpPr>
        <p:grpSp>
          <p:nvGrpSpPr>
            <p:cNvPr id="4216" name="Group 3"/>
            <p:cNvGrpSpPr>
              <a:grpSpLocks/>
            </p:cNvGrpSpPr>
            <p:nvPr/>
          </p:nvGrpSpPr>
          <p:grpSpPr bwMode="auto">
            <a:xfrm>
              <a:off x="4953000" y="4197350"/>
              <a:ext cx="3657600" cy="1854200"/>
              <a:chOff x="4953000" y="4197350"/>
              <a:chExt cx="3657600" cy="1854200"/>
            </a:xfrm>
          </p:grpSpPr>
          <p:grpSp>
            <p:nvGrpSpPr>
              <p:cNvPr id="4227" name="Group 8"/>
              <p:cNvGrpSpPr>
                <a:grpSpLocks/>
              </p:cNvGrpSpPr>
              <p:nvPr/>
            </p:nvGrpSpPr>
            <p:grpSpPr bwMode="auto">
              <a:xfrm>
                <a:off x="7435850" y="4902200"/>
                <a:ext cx="1174750" cy="952500"/>
                <a:chOff x="4756" y="2304"/>
                <a:chExt cx="740" cy="600"/>
              </a:xfrm>
            </p:grpSpPr>
            <p:sp>
              <p:nvSpPr>
                <p:cNvPr id="4266" name="Line 9"/>
                <p:cNvSpPr>
                  <a:spLocks noChangeShapeType="1"/>
                </p:cNvSpPr>
                <p:nvPr/>
              </p:nvSpPr>
              <p:spPr bwMode="auto">
                <a:xfrm>
                  <a:off x="5144" y="2304"/>
                  <a:ext cx="152" cy="26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67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756" y="2728"/>
                  <a:ext cx="480" cy="17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68" name="Group 11"/>
                <p:cNvGrpSpPr>
                  <a:grpSpLocks/>
                </p:cNvGrpSpPr>
                <p:nvPr/>
              </p:nvGrpSpPr>
              <p:grpSpPr bwMode="auto">
                <a:xfrm>
                  <a:off x="5240" y="2556"/>
                  <a:ext cx="256" cy="256"/>
                  <a:chOff x="5616" y="2396"/>
                  <a:chExt cx="256" cy="256"/>
                </a:xfrm>
              </p:grpSpPr>
              <p:sp>
                <p:nvSpPr>
                  <p:cNvPr id="15258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39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7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50" y="2418"/>
                    <a:ext cx="17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I</a:t>
                    </a:r>
                  </a:p>
                </p:txBody>
              </p:sp>
            </p:grpSp>
          </p:grpSp>
          <p:grpSp>
            <p:nvGrpSpPr>
              <p:cNvPr id="4228" name="Group 14"/>
              <p:cNvGrpSpPr>
                <a:grpSpLocks/>
              </p:cNvGrpSpPr>
              <p:nvPr/>
            </p:nvGrpSpPr>
            <p:grpSpPr bwMode="auto">
              <a:xfrm>
                <a:off x="7302500" y="4695825"/>
                <a:ext cx="927100" cy="406400"/>
                <a:chOff x="4672" y="2174"/>
                <a:chExt cx="584" cy="256"/>
              </a:xfrm>
            </p:grpSpPr>
            <p:sp>
              <p:nvSpPr>
                <p:cNvPr id="4262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4672" y="2294"/>
                  <a:ext cx="320" cy="1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63" name="Group 16"/>
                <p:cNvGrpSpPr>
                  <a:grpSpLocks/>
                </p:cNvGrpSpPr>
                <p:nvPr/>
              </p:nvGrpSpPr>
              <p:grpSpPr bwMode="auto">
                <a:xfrm>
                  <a:off x="5000" y="2174"/>
                  <a:ext cx="256" cy="256"/>
                  <a:chOff x="5184" y="2164"/>
                  <a:chExt cx="256" cy="256"/>
                </a:xfrm>
              </p:grpSpPr>
              <p:sp>
                <p:nvSpPr>
                  <p:cNvPr id="152593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5184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5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5190" y="2182"/>
                    <a:ext cx="229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G</a:t>
                    </a:r>
                  </a:p>
                </p:txBody>
              </p:sp>
            </p:grpSp>
          </p:grpSp>
          <p:grpSp>
            <p:nvGrpSpPr>
              <p:cNvPr id="4229" name="Group 19"/>
              <p:cNvGrpSpPr>
                <a:grpSpLocks/>
              </p:cNvGrpSpPr>
              <p:nvPr/>
            </p:nvGrpSpPr>
            <p:grpSpPr bwMode="auto">
              <a:xfrm>
                <a:off x="6546850" y="4394200"/>
                <a:ext cx="946150" cy="1016000"/>
                <a:chOff x="4196" y="1984"/>
                <a:chExt cx="596" cy="640"/>
              </a:xfrm>
            </p:grpSpPr>
            <p:sp>
              <p:nvSpPr>
                <p:cNvPr id="4257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4196" y="2368"/>
                  <a:ext cx="360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58" name="Line 21"/>
                <p:cNvSpPr>
                  <a:spLocks noChangeShapeType="1"/>
                </p:cNvSpPr>
                <p:nvPr/>
              </p:nvSpPr>
              <p:spPr bwMode="auto">
                <a:xfrm>
                  <a:off x="4228" y="1984"/>
                  <a:ext cx="312" cy="22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59" name="Group 22"/>
                <p:cNvGrpSpPr>
                  <a:grpSpLocks/>
                </p:cNvGrpSpPr>
                <p:nvPr/>
              </p:nvGrpSpPr>
              <p:grpSpPr bwMode="auto">
                <a:xfrm>
                  <a:off x="4536" y="2174"/>
                  <a:ext cx="256" cy="256"/>
                  <a:chOff x="4688" y="2164"/>
                  <a:chExt cx="256" cy="256"/>
                </a:xfrm>
              </p:grpSpPr>
              <p:sp>
                <p:nvSpPr>
                  <p:cNvPr id="152599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4688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1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4702" y="2190"/>
                    <a:ext cx="211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F</a:t>
                    </a:r>
                  </a:p>
                </p:txBody>
              </p:sp>
            </p:grpSp>
          </p:grpSp>
          <p:grpSp>
            <p:nvGrpSpPr>
              <p:cNvPr id="4230" name="Group 25"/>
              <p:cNvGrpSpPr>
                <a:grpSpLocks/>
              </p:cNvGrpSpPr>
              <p:nvPr/>
            </p:nvGrpSpPr>
            <p:grpSpPr bwMode="auto">
              <a:xfrm>
                <a:off x="5848350" y="4197350"/>
                <a:ext cx="908050" cy="1422400"/>
                <a:chOff x="3756" y="1860"/>
                <a:chExt cx="572" cy="896"/>
              </a:xfrm>
            </p:grpSpPr>
            <p:grpSp>
              <p:nvGrpSpPr>
                <p:cNvPr id="4249" name="Group 26"/>
                <p:cNvGrpSpPr>
                  <a:grpSpLocks/>
                </p:cNvGrpSpPr>
                <p:nvPr/>
              </p:nvGrpSpPr>
              <p:grpSpPr bwMode="auto">
                <a:xfrm>
                  <a:off x="4072" y="1860"/>
                  <a:ext cx="256" cy="256"/>
                  <a:chOff x="4192" y="1948"/>
                  <a:chExt cx="256" cy="256"/>
                </a:xfrm>
              </p:grpSpPr>
              <p:sp>
                <p:nvSpPr>
                  <p:cNvPr id="152603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1948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6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1970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C</a:t>
                    </a:r>
                  </a:p>
                </p:txBody>
              </p:sp>
            </p:grpSp>
            <p:sp>
              <p:nvSpPr>
                <p:cNvPr id="4250" name="Line 29"/>
                <p:cNvSpPr>
                  <a:spLocks noChangeShapeType="1"/>
                </p:cNvSpPr>
                <p:nvPr/>
              </p:nvSpPr>
              <p:spPr bwMode="auto">
                <a:xfrm>
                  <a:off x="3792" y="2304"/>
                  <a:ext cx="312" cy="24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51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3756" y="2040"/>
                  <a:ext cx="328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52" name="Group 31"/>
                <p:cNvGrpSpPr>
                  <a:grpSpLocks/>
                </p:cNvGrpSpPr>
                <p:nvPr/>
              </p:nvGrpSpPr>
              <p:grpSpPr bwMode="auto">
                <a:xfrm>
                  <a:off x="4072" y="2500"/>
                  <a:ext cx="256" cy="256"/>
                  <a:chOff x="4192" y="2380"/>
                  <a:chExt cx="256" cy="256"/>
                </a:xfrm>
              </p:grpSpPr>
              <p:sp>
                <p:nvSpPr>
                  <p:cNvPr id="152608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2380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2402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D</a:t>
                    </a:r>
                  </a:p>
                </p:txBody>
              </p:sp>
            </p:grpSp>
          </p:grpSp>
          <p:grpSp>
            <p:nvGrpSpPr>
              <p:cNvPr id="4231" name="Group 34"/>
              <p:cNvGrpSpPr>
                <a:grpSpLocks/>
              </p:cNvGrpSpPr>
              <p:nvPr/>
            </p:nvGrpSpPr>
            <p:grpSpPr bwMode="auto">
              <a:xfrm>
                <a:off x="6019800" y="5645150"/>
                <a:ext cx="1600200" cy="406400"/>
                <a:chOff x="3864" y="2772"/>
                <a:chExt cx="1008" cy="256"/>
              </a:xfrm>
            </p:grpSpPr>
            <p:sp>
              <p:nvSpPr>
                <p:cNvPr id="4245" name="Line 35"/>
                <p:cNvSpPr>
                  <a:spLocks noChangeShapeType="1"/>
                </p:cNvSpPr>
                <p:nvPr/>
              </p:nvSpPr>
              <p:spPr bwMode="auto">
                <a:xfrm>
                  <a:off x="3864" y="2904"/>
                  <a:ext cx="744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46" name="Group 36"/>
                <p:cNvGrpSpPr>
                  <a:grpSpLocks/>
                </p:cNvGrpSpPr>
                <p:nvPr/>
              </p:nvGrpSpPr>
              <p:grpSpPr bwMode="auto">
                <a:xfrm>
                  <a:off x="4616" y="2772"/>
                  <a:ext cx="256" cy="256"/>
                  <a:chOff x="4872" y="2676"/>
                  <a:chExt cx="256" cy="256"/>
                </a:xfrm>
              </p:grpSpPr>
              <p:sp>
                <p:nvSpPr>
                  <p:cNvPr id="152613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4872" y="267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48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4879" y="2698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H</a:t>
                    </a:r>
                  </a:p>
                </p:txBody>
              </p:sp>
            </p:grpSp>
          </p:grpSp>
          <p:grpSp>
            <p:nvGrpSpPr>
              <p:cNvPr id="4232" name="Group 39"/>
              <p:cNvGrpSpPr>
                <a:grpSpLocks/>
              </p:cNvGrpSpPr>
              <p:nvPr/>
            </p:nvGrpSpPr>
            <p:grpSpPr bwMode="auto">
              <a:xfrm>
                <a:off x="5067300" y="4695825"/>
                <a:ext cx="1155700" cy="1355725"/>
                <a:chOff x="3144" y="3006"/>
                <a:chExt cx="728" cy="854"/>
              </a:xfrm>
            </p:grpSpPr>
            <p:sp>
              <p:nvSpPr>
                <p:cNvPr id="4236" name="Line 40"/>
                <p:cNvSpPr>
                  <a:spLocks noChangeShapeType="1"/>
                </p:cNvSpPr>
                <p:nvPr/>
              </p:nvSpPr>
              <p:spPr bwMode="auto">
                <a:xfrm>
                  <a:off x="3144" y="3134"/>
                  <a:ext cx="36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37" name="Group 41"/>
                <p:cNvGrpSpPr>
                  <a:grpSpLocks/>
                </p:cNvGrpSpPr>
                <p:nvPr/>
              </p:nvGrpSpPr>
              <p:grpSpPr bwMode="auto">
                <a:xfrm>
                  <a:off x="3220" y="3006"/>
                  <a:ext cx="652" cy="854"/>
                  <a:chOff x="3340" y="2174"/>
                  <a:chExt cx="652" cy="854"/>
                </a:xfrm>
              </p:grpSpPr>
              <p:sp>
                <p:nvSpPr>
                  <p:cNvPr id="4238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340" y="2312"/>
                    <a:ext cx="424" cy="48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 type="triangl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200" b="1"/>
                  </a:p>
                </p:txBody>
              </p:sp>
              <p:grpSp>
                <p:nvGrpSpPr>
                  <p:cNvPr id="4239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3648" y="2174"/>
                    <a:ext cx="256" cy="256"/>
                    <a:chOff x="3648" y="2184"/>
                    <a:chExt cx="256" cy="256"/>
                  </a:xfrm>
                </p:grpSpPr>
                <p:sp>
                  <p:nvSpPr>
                    <p:cNvPr id="152620" name="Oval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48" y="2184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200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4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202"/>
                      <a:ext cx="224" cy="22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100" b="1"/>
                        <a:t>B</a:t>
                      </a:r>
                    </a:p>
                  </p:txBody>
                </p:sp>
              </p:grpSp>
              <p:grpSp>
                <p:nvGrpSpPr>
                  <p:cNvPr id="424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3736" y="2772"/>
                    <a:ext cx="256" cy="256"/>
                    <a:chOff x="3896" y="2676"/>
                    <a:chExt cx="256" cy="256"/>
                  </a:xfrm>
                </p:grpSpPr>
                <p:sp>
                  <p:nvSpPr>
                    <p:cNvPr id="152623" name="Oval 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6" y="2676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200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2" name="Rectangle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07" y="2690"/>
                      <a:ext cx="218" cy="22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100" b="1"/>
                        <a:t>E</a:t>
                      </a:r>
                    </a:p>
                  </p:txBody>
                </p:sp>
              </p:grpSp>
            </p:grpSp>
          </p:grpSp>
          <p:grpSp>
            <p:nvGrpSpPr>
              <p:cNvPr id="4233" name="Group 49"/>
              <p:cNvGrpSpPr>
                <a:grpSpLocks/>
              </p:cNvGrpSpPr>
              <p:nvPr/>
            </p:nvGrpSpPr>
            <p:grpSpPr bwMode="auto">
              <a:xfrm>
                <a:off x="4953000" y="4695825"/>
                <a:ext cx="406400" cy="406400"/>
                <a:chOff x="3192" y="2184"/>
                <a:chExt cx="256" cy="256"/>
              </a:xfrm>
            </p:grpSpPr>
            <p:sp>
              <p:nvSpPr>
                <p:cNvPr id="152626" name="Oval 50"/>
                <p:cNvSpPr>
                  <a:spLocks noChangeArrowheads="1"/>
                </p:cNvSpPr>
                <p:nvPr/>
              </p:nvSpPr>
              <p:spPr bwMode="auto">
                <a:xfrm>
                  <a:off x="3192" y="2184"/>
                  <a:ext cx="256" cy="25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200" b="1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4235" name="Rectangle 51"/>
                <p:cNvSpPr>
                  <a:spLocks noChangeArrowheads="1"/>
                </p:cNvSpPr>
                <p:nvPr/>
              </p:nvSpPr>
              <p:spPr bwMode="auto">
                <a:xfrm>
                  <a:off x="3199" y="2202"/>
                  <a:ext cx="224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100" b="1"/>
                    <a:t>A</a:t>
                  </a:r>
                </a:p>
              </p:txBody>
            </p:sp>
          </p:grpSp>
        </p:grpSp>
        <p:grpSp>
          <p:nvGrpSpPr>
            <p:cNvPr id="4217" name="Group 52"/>
            <p:cNvGrpSpPr>
              <a:grpSpLocks/>
            </p:cNvGrpSpPr>
            <p:nvPr/>
          </p:nvGrpSpPr>
          <p:grpSpPr bwMode="auto">
            <a:xfrm>
              <a:off x="4949826" y="3910013"/>
              <a:ext cx="3665538" cy="1824037"/>
              <a:chOff x="3070" y="2511"/>
              <a:chExt cx="2309" cy="1149"/>
            </a:xfrm>
          </p:grpSpPr>
          <p:sp>
            <p:nvSpPr>
              <p:cNvPr id="4218" name="Rectangle 53"/>
              <p:cNvSpPr>
                <a:spLocks noChangeArrowheads="1"/>
              </p:cNvSpPr>
              <p:nvPr/>
            </p:nvSpPr>
            <p:spPr bwMode="auto">
              <a:xfrm>
                <a:off x="3070" y="2824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10</a:t>
                </a:r>
              </a:p>
            </p:txBody>
          </p:sp>
          <p:sp>
            <p:nvSpPr>
              <p:cNvPr id="4219" name="Rectangle 54"/>
              <p:cNvSpPr>
                <a:spLocks noChangeArrowheads="1"/>
              </p:cNvSpPr>
              <p:nvPr/>
            </p:nvSpPr>
            <p:spPr bwMode="auto">
              <a:xfrm>
                <a:off x="4502" y="3440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0" name="Rectangle 55"/>
              <p:cNvSpPr>
                <a:spLocks noChangeArrowheads="1"/>
              </p:cNvSpPr>
              <p:nvPr/>
            </p:nvSpPr>
            <p:spPr bwMode="auto">
              <a:xfrm>
                <a:off x="3622" y="3440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1" name="Rectangle 56"/>
              <p:cNvSpPr>
                <a:spLocks noChangeArrowheads="1"/>
              </p:cNvSpPr>
              <p:nvPr/>
            </p:nvSpPr>
            <p:spPr bwMode="auto">
              <a:xfrm>
                <a:off x="3990" y="2511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5</a:t>
                </a:r>
              </a:p>
            </p:txBody>
          </p:sp>
          <p:sp>
            <p:nvSpPr>
              <p:cNvPr id="4222" name="Rectangle 57"/>
              <p:cNvSpPr>
                <a:spLocks noChangeArrowheads="1"/>
              </p:cNvSpPr>
              <p:nvPr/>
            </p:nvSpPr>
            <p:spPr bwMode="auto">
              <a:xfrm>
                <a:off x="3990" y="3159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4</a:t>
                </a:r>
              </a:p>
            </p:txBody>
          </p:sp>
          <p:sp>
            <p:nvSpPr>
              <p:cNvPr id="4223" name="Rectangle 58"/>
              <p:cNvSpPr>
                <a:spLocks noChangeArrowheads="1"/>
              </p:cNvSpPr>
              <p:nvPr/>
            </p:nvSpPr>
            <p:spPr bwMode="auto">
              <a:xfrm>
                <a:off x="5174" y="3216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3</a:t>
                </a:r>
              </a:p>
            </p:txBody>
          </p:sp>
          <p:sp>
            <p:nvSpPr>
              <p:cNvPr id="4224" name="Rectangle 59"/>
              <p:cNvSpPr>
                <a:spLocks noChangeArrowheads="1"/>
              </p:cNvSpPr>
              <p:nvPr/>
            </p:nvSpPr>
            <p:spPr bwMode="auto">
              <a:xfrm>
                <a:off x="4918" y="2824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7</a:t>
                </a:r>
              </a:p>
            </p:txBody>
          </p:sp>
          <p:sp>
            <p:nvSpPr>
              <p:cNvPr id="4225" name="Rectangle 60"/>
              <p:cNvSpPr>
                <a:spLocks noChangeArrowheads="1"/>
              </p:cNvSpPr>
              <p:nvPr/>
            </p:nvSpPr>
            <p:spPr bwMode="auto">
              <a:xfrm>
                <a:off x="3534" y="2824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6" name="Rectangle 61"/>
              <p:cNvSpPr>
                <a:spLocks noChangeArrowheads="1"/>
              </p:cNvSpPr>
              <p:nvPr/>
            </p:nvSpPr>
            <p:spPr bwMode="auto">
              <a:xfrm>
                <a:off x="4454" y="2824"/>
                <a:ext cx="178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250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685800" y="1047751"/>
          <a:ext cx="4457700" cy="33222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700"/>
                <a:gridCol w="520700"/>
                <a:gridCol w="317500"/>
                <a:gridCol w="393700"/>
                <a:gridCol w="508000"/>
                <a:gridCol w="1816100"/>
              </a:tblGrid>
              <a:tr h="3886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FFFF"/>
                          </a:solidFill>
                        </a:rPr>
                        <a:t>TABLE 9.2</a:t>
                      </a:r>
                      <a:endParaRPr lang="en-US" sz="1100" dirty="0">
                        <a:solidFill>
                          <a:srgbClr val="FFFFFF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smtClean="0"/>
                        <a:t>Data untuk komponen sayap</a:t>
                      </a:r>
                      <a:endParaRPr lang="en-US" sz="1100" dirty="0"/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WAKTU PERAKITAN</a:t>
                      </a:r>
                    </a:p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(MENIT)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 DAPAT DIKERJAKAN SETELAH TUGAS BERIKUT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10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–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C, 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G, 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 gridSpan="3"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Total time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65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>
                <a:latin typeface="Arial" pitchFamily="34" charset="0"/>
                <a:cs typeface="Arial" pitchFamily="34" charset="0"/>
              </a:rPr>
              <a:t>Contoh Komponen Sayap</a:t>
            </a:r>
            <a:endParaRPr lang="en-US" altLang="en-US" sz="400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651501" y="2932510"/>
            <a:ext cx="2962951" cy="1606153"/>
            <a:chOff x="4949826" y="3910013"/>
            <a:chExt cx="3665538" cy="2141537"/>
          </a:xfrm>
        </p:grpSpPr>
        <p:grpSp>
          <p:nvGrpSpPr>
            <p:cNvPr id="4216" name="Group 3"/>
            <p:cNvGrpSpPr>
              <a:grpSpLocks/>
            </p:cNvGrpSpPr>
            <p:nvPr/>
          </p:nvGrpSpPr>
          <p:grpSpPr bwMode="auto">
            <a:xfrm>
              <a:off x="4953000" y="4197350"/>
              <a:ext cx="3657600" cy="1854200"/>
              <a:chOff x="4953000" y="4197350"/>
              <a:chExt cx="3657600" cy="1854200"/>
            </a:xfrm>
          </p:grpSpPr>
          <p:grpSp>
            <p:nvGrpSpPr>
              <p:cNvPr id="4227" name="Group 8"/>
              <p:cNvGrpSpPr>
                <a:grpSpLocks/>
              </p:cNvGrpSpPr>
              <p:nvPr/>
            </p:nvGrpSpPr>
            <p:grpSpPr bwMode="auto">
              <a:xfrm>
                <a:off x="7435850" y="4902200"/>
                <a:ext cx="1174750" cy="952500"/>
                <a:chOff x="4756" y="2304"/>
                <a:chExt cx="740" cy="600"/>
              </a:xfrm>
            </p:grpSpPr>
            <p:sp>
              <p:nvSpPr>
                <p:cNvPr id="4266" name="Line 9"/>
                <p:cNvSpPr>
                  <a:spLocks noChangeShapeType="1"/>
                </p:cNvSpPr>
                <p:nvPr/>
              </p:nvSpPr>
              <p:spPr bwMode="auto">
                <a:xfrm>
                  <a:off x="5144" y="2304"/>
                  <a:ext cx="152" cy="26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67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756" y="2728"/>
                  <a:ext cx="480" cy="17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68" name="Group 11"/>
                <p:cNvGrpSpPr>
                  <a:grpSpLocks/>
                </p:cNvGrpSpPr>
                <p:nvPr/>
              </p:nvGrpSpPr>
              <p:grpSpPr bwMode="auto">
                <a:xfrm>
                  <a:off x="5240" y="2556"/>
                  <a:ext cx="256" cy="256"/>
                  <a:chOff x="5616" y="2396"/>
                  <a:chExt cx="256" cy="256"/>
                </a:xfrm>
              </p:grpSpPr>
              <p:sp>
                <p:nvSpPr>
                  <p:cNvPr id="15258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39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7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50" y="2418"/>
                    <a:ext cx="17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I</a:t>
                    </a:r>
                  </a:p>
                </p:txBody>
              </p:sp>
            </p:grpSp>
          </p:grpSp>
          <p:grpSp>
            <p:nvGrpSpPr>
              <p:cNvPr id="4228" name="Group 14"/>
              <p:cNvGrpSpPr>
                <a:grpSpLocks/>
              </p:cNvGrpSpPr>
              <p:nvPr/>
            </p:nvGrpSpPr>
            <p:grpSpPr bwMode="auto">
              <a:xfrm>
                <a:off x="7302500" y="4695825"/>
                <a:ext cx="927100" cy="406400"/>
                <a:chOff x="4672" y="2174"/>
                <a:chExt cx="584" cy="256"/>
              </a:xfrm>
            </p:grpSpPr>
            <p:sp>
              <p:nvSpPr>
                <p:cNvPr id="4262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4672" y="2294"/>
                  <a:ext cx="320" cy="1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63" name="Group 16"/>
                <p:cNvGrpSpPr>
                  <a:grpSpLocks/>
                </p:cNvGrpSpPr>
                <p:nvPr/>
              </p:nvGrpSpPr>
              <p:grpSpPr bwMode="auto">
                <a:xfrm>
                  <a:off x="5000" y="2174"/>
                  <a:ext cx="256" cy="256"/>
                  <a:chOff x="5184" y="2164"/>
                  <a:chExt cx="256" cy="256"/>
                </a:xfrm>
              </p:grpSpPr>
              <p:sp>
                <p:nvSpPr>
                  <p:cNvPr id="152593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5184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5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5190" y="2182"/>
                    <a:ext cx="229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G</a:t>
                    </a:r>
                  </a:p>
                </p:txBody>
              </p:sp>
            </p:grpSp>
          </p:grpSp>
          <p:grpSp>
            <p:nvGrpSpPr>
              <p:cNvPr id="4229" name="Group 19"/>
              <p:cNvGrpSpPr>
                <a:grpSpLocks/>
              </p:cNvGrpSpPr>
              <p:nvPr/>
            </p:nvGrpSpPr>
            <p:grpSpPr bwMode="auto">
              <a:xfrm>
                <a:off x="6546850" y="4394200"/>
                <a:ext cx="946150" cy="1016000"/>
                <a:chOff x="4196" y="1984"/>
                <a:chExt cx="596" cy="640"/>
              </a:xfrm>
            </p:grpSpPr>
            <p:sp>
              <p:nvSpPr>
                <p:cNvPr id="4257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4196" y="2368"/>
                  <a:ext cx="360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58" name="Line 21"/>
                <p:cNvSpPr>
                  <a:spLocks noChangeShapeType="1"/>
                </p:cNvSpPr>
                <p:nvPr/>
              </p:nvSpPr>
              <p:spPr bwMode="auto">
                <a:xfrm>
                  <a:off x="4228" y="1984"/>
                  <a:ext cx="312" cy="22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59" name="Group 22"/>
                <p:cNvGrpSpPr>
                  <a:grpSpLocks/>
                </p:cNvGrpSpPr>
                <p:nvPr/>
              </p:nvGrpSpPr>
              <p:grpSpPr bwMode="auto">
                <a:xfrm>
                  <a:off x="4536" y="2174"/>
                  <a:ext cx="256" cy="256"/>
                  <a:chOff x="4688" y="2164"/>
                  <a:chExt cx="256" cy="256"/>
                </a:xfrm>
              </p:grpSpPr>
              <p:sp>
                <p:nvSpPr>
                  <p:cNvPr id="152599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4688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1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4702" y="2190"/>
                    <a:ext cx="211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F</a:t>
                    </a:r>
                  </a:p>
                </p:txBody>
              </p:sp>
            </p:grpSp>
          </p:grpSp>
          <p:grpSp>
            <p:nvGrpSpPr>
              <p:cNvPr id="4230" name="Group 25"/>
              <p:cNvGrpSpPr>
                <a:grpSpLocks/>
              </p:cNvGrpSpPr>
              <p:nvPr/>
            </p:nvGrpSpPr>
            <p:grpSpPr bwMode="auto">
              <a:xfrm>
                <a:off x="5848350" y="4197350"/>
                <a:ext cx="908050" cy="1422400"/>
                <a:chOff x="3756" y="1860"/>
                <a:chExt cx="572" cy="896"/>
              </a:xfrm>
            </p:grpSpPr>
            <p:grpSp>
              <p:nvGrpSpPr>
                <p:cNvPr id="4249" name="Group 26"/>
                <p:cNvGrpSpPr>
                  <a:grpSpLocks/>
                </p:cNvGrpSpPr>
                <p:nvPr/>
              </p:nvGrpSpPr>
              <p:grpSpPr bwMode="auto">
                <a:xfrm>
                  <a:off x="4072" y="1860"/>
                  <a:ext cx="256" cy="256"/>
                  <a:chOff x="4192" y="1948"/>
                  <a:chExt cx="256" cy="256"/>
                </a:xfrm>
              </p:grpSpPr>
              <p:sp>
                <p:nvSpPr>
                  <p:cNvPr id="152603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1948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6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1970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C</a:t>
                    </a:r>
                  </a:p>
                </p:txBody>
              </p:sp>
            </p:grpSp>
            <p:sp>
              <p:nvSpPr>
                <p:cNvPr id="4250" name="Line 29"/>
                <p:cNvSpPr>
                  <a:spLocks noChangeShapeType="1"/>
                </p:cNvSpPr>
                <p:nvPr/>
              </p:nvSpPr>
              <p:spPr bwMode="auto">
                <a:xfrm>
                  <a:off x="3792" y="2304"/>
                  <a:ext cx="312" cy="24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51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3756" y="2040"/>
                  <a:ext cx="328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52" name="Group 31"/>
                <p:cNvGrpSpPr>
                  <a:grpSpLocks/>
                </p:cNvGrpSpPr>
                <p:nvPr/>
              </p:nvGrpSpPr>
              <p:grpSpPr bwMode="auto">
                <a:xfrm>
                  <a:off x="4072" y="2500"/>
                  <a:ext cx="256" cy="256"/>
                  <a:chOff x="4192" y="2380"/>
                  <a:chExt cx="256" cy="256"/>
                </a:xfrm>
              </p:grpSpPr>
              <p:sp>
                <p:nvSpPr>
                  <p:cNvPr id="152608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2380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2402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D</a:t>
                    </a:r>
                  </a:p>
                </p:txBody>
              </p:sp>
            </p:grpSp>
          </p:grpSp>
          <p:grpSp>
            <p:nvGrpSpPr>
              <p:cNvPr id="4231" name="Group 34"/>
              <p:cNvGrpSpPr>
                <a:grpSpLocks/>
              </p:cNvGrpSpPr>
              <p:nvPr/>
            </p:nvGrpSpPr>
            <p:grpSpPr bwMode="auto">
              <a:xfrm>
                <a:off x="6019800" y="5645150"/>
                <a:ext cx="1600200" cy="406400"/>
                <a:chOff x="3864" y="2772"/>
                <a:chExt cx="1008" cy="256"/>
              </a:xfrm>
            </p:grpSpPr>
            <p:sp>
              <p:nvSpPr>
                <p:cNvPr id="4245" name="Line 35"/>
                <p:cNvSpPr>
                  <a:spLocks noChangeShapeType="1"/>
                </p:cNvSpPr>
                <p:nvPr/>
              </p:nvSpPr>
              <p:spPr bwMode="auto">
                <a:xfrm>
                  <a:off x="3864" y="2904"/>
                  <a:ext cx="744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46" name="Group 36"/>
                <p:cNvGrpSpPr>
                  <a:grpSpLocks/>
                </p:cNvGrpSpPr>
                <p:nvPr/>
              </p:nvGrpSpPr>
              <p:grpSpPr bwMode="auto">
                <a:xfrm>
                  <a:off x="4616" y="2772"/>
                  <a:ext cx="256" cy="256"/>
                  <a:chOff x="4872" y="2676"/>
                  <a:chExt cx="256" cy="256"/>
                </a:xfrm>
              </p:grpSpPr>
              <p:sp>
                <p:nvSpPr>
                  <p:cNvPr id="152613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4872" y="267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48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4879" y="2698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H</a:t>
                    </a:r>
                  </a:p>
                </p:txBody>
              </p:sp>
            </p:grpSp>
          </p:grpSp>
          <p:grpSp>
            <p:nvGrpSpPr>
              <p:cNvPr id="4232" name="Group 39"/>
              <p:cNvGrpSpPr>
                <a:grpSpLocks/>
              </p:cNvGrpSpPr>
              <p:nvPr/>
            </p:nvGrpSpPr>
            <p:grpSpPr bwMode="auto">
              <a:xfrm>
                <a:off x="5067300" y="4695825"/>
                <a:ext cx="1155700" cy="1355725"/>
                <a:chOff x="3144" y="3006"/>
                <a:chExt cx="728" cy="854"/>
              </a:xfrm>
            </p:grpSpPr>
            <p:sp>
              <p:nvSpPr>
                <p:cNvPr id="4236" name="Line 40"/>
                <p:cNvSpPr>
                  <a:spLocks noChangeShapeType="1"/>
                </p:cNvSpPr>
                <p:nvPr/>
              </p:nvSpPr>
              <p:spPr bwMode="auto">
                <a:xfrm>
                  <a:off x="3144" y="3134"/>
                  <a:ext cx="36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37" name="Group 41"/>
                <p:cNvGrpSpPr>
                  <a:grpSpLocks/>
                </p:cNvGrpSpPr>
                <p:nvPr/>
              </p:nvGrpSpPr>
              <p:grpSpPr bwMode="auto">
                <a:xfrm>
                  <a:off x="3220" y="3006"/>
                  <a:ext cx="652" cy="854"/>
                  <a:chOff x="3340" y="2174"/>
                  <a:chExt cx="652" cy="854"/>
                </a:xfrm>
              </p:grpSpPr>
              <p:sp>
                <p:nvSpPr>
                  <p:cNvPr id="4238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340" y="2312"/>
                    <a:ext cx="424" cy="48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 type="triangl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200" b="1"/>
                  </a:p>
                </p:txBody>
              </p:sp>
              <p:grpSp>
                <p:nvGrpSpPr>
                  <p:cNvPr id="4239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3648" y="2174"/>
                    <a:ext cx="256" cy="256"/>
                    <a:chOff x="3648" y="2184"/>
                    <a:chExt cx="256" cy="256"/>
                  </a:xfrm>
                </p:grpSpPr>
                <p:sp>
                  <p:nvSpPr>
                    <p:cNvPr id="152620" name="Oval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48" y="2184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200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4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202"/>
                      <a:ext cx="224" cy="22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100" b="1"/>
                        <a:t>B</a:t>
                      </a:r>
                    </a:p>
                  </p:txBody>
                </p:sp>
              </p:grpSp>
              <p:grpSp>
                <p:nvGrpSpPr>
                  <p:cNvPr id="424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3736" y="2772"/>
                    <a:ext cx="256" cy="256"/>
                    <a:chOff x="3896" y="2676"/>
                    <a:chExt cx="256" cy="256"/>
                  </a:xfrm>
                </p:grpSpPr>
                <p:sp>
                  <p:nvSpPr>
                    <p:cNvPr id="152623" name="Oval 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6" y="2676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200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2" name="Rectangle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07" y="2690"/>
                      <a:ext cx="218" cy="22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100" b="1"/>
                        <a:t>E</a:t>
                      </a:r>
                    </a:p>
                  </p:txBody>
                </p:sp>
              </p:grpSp>
            </p:grpSp>
          </p:grpSp>
          <p:grpSp>
            <p:nvGrpSpPr>
              <p:cNvPr id="4233" name="Group 49"/>
              <p:cNvGrpSpPr>
                <a:grpSpLocks/>
              </p:cNvGrpSpPr>
              <p:nvPr/>
            </p:nvGrpSpPr>
            <p:grpSpPr bwMode="auto">
              <a:xfrm>
                <a:off x="4953000" y="4695825"/>
                <a:ext cx="406400" cy="406400"/>
                <a:chOff x="3192" y="2184"/>
                <a:chExt cx="256" cy="256"/>
              </a:xfrm>
            </p:grpSpPr>
            <p:sp>
              <p:nvSpPr>
                <p:cNvPr id="152626" name="Oval 50"/>
                <p:cNvSpPr>
                  <a:spLocks noChangeArrowheads="1"/>
                </p:cNvSpPr>
                <p:nvPr/>
              </p:nvSpPr>
              <p:spPr bwMode="auto">
                <a:xfrm>
                  <a:off x="3192" y="2184"/>
                  <a:ext cx="256" cy="25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200" b="1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4235" name="Rectangle 51"/>
                <p:cNvSpPr>
                  <a:spLocks noChangeArrowheads="1"/>
                </p:cNvSpPr>
                <p:nvPr/>
              </p:nvSpPr>
              <p:spPr bwMode="auto">
                <a:xfrm>
                  <a:off x="3199" y="2202"/>
                  <a:ext cx="224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100" b="1"/>
                    <a:t>A</a:t>
                  </a:r>
                </a:p>
              </p:txBody>
            </p:sp>
          </p:grpSp>
        </p:grpSp>
        <p:grpSp>
          <p:nvGrpSpPr>
            <p:cNvPr id="4217" name="Group 52"/>
            <p:cNvGrpSpPr>
              <a:grpSpLocks/>
            </p:cNvGrpSpPr>
            <p:nvPr/>
          </p:nvGrpSpPr>
          <p:grpSpPr bwMode="auto">
            <a:xfrm>
              <a:off x="4949826" y="3910013"/>
              <a:ext cx="3665538" cy="1824037"/>
              <a:chOff x="3070" y="2511"/>
              <a:chExt cx="2309" cy="1149"/>
            </a:xfrm>
          </p:grpSpPr>
          <p:sp>
            <p:nvSpPr>
              <p:cNvPr id="4218" name="Rectangle 53"/>
              <p:cNvSpPr>
                <a:spLocks noChangeArrowheads="1"/>
              </p:cNvSpPr>
              <p:nvPr/>
            </p:nvSpPr>
            <p:spPr bwMode="auto">
              <a:xfrm>
                <a:off x="3070" y="2824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10</a:t>
                </a:r>
              </a:p>
            </p:txBody>
          </p:sp>
          <p:sp>
            <p:nvSpPr>
              <p:cNvPr id="4219" name="Rectangle 54"/>
              <p:cNvSpPr>
                <a:spLocks noChangeArrowheads="1"/>
              </p:cNvSpPr>
              <p:nvPr/>
            </p:nvSpPr>
            <p:spPr bwMode="auto">
              <a:xfrm>
                <a:off x="4502" y="3440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0" name="Rectangle 55"/>
              <p:cNvSpPr>
                <a:spLocks noChangeArrowheads="1"/>
              </p:cNvSpPr>
              <p:nvPr/>
            </p:nvSpPr>
            <p:spPr bwMode="auto">
              <a:xfrm>
                <a:off x="3622" y="3440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1" name="Rectangle 56"/>
              <p:cNvSpPr>
                <a:spLocks noChangeArrowheads="1"/>
              </p:cNvSpPr>
              <p:nvPr/>
            </p:nvSpPr>
            <p:spPr bwMode="auto">
              <a:xfrm>
                <a:off x="3990" y="2511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5</a:t>
                </a:r>
              </a:p>
            </p:txBody>
          </p:sp>
          <p:sp>
            <p:nvSpPr>
              <p:cNvPr id="4222" name="Rectangle 57"/>
              <p:cNvSpPr>
                <a:spLocks noChangeArrowheads="1"/>
              </p:cNvSpPr>
              <p:nvPr/>
            </p:nvSpPr>
            <p:spPr bwMode="auto">
              <a:xfrm>
                <a:off x="3990" y="3159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4</a:t>
                </a:r>
              </a:p>
            </p:txBody>
          </p:sp>
          <p:sp>
            <p:nvSpPr>
              <p:cNvPr id="4223" name="Rectangle 58"/>
              <p:cNvSpPr>
                <a:spLocks noChangeArrowheads="1"/>
              </p:cNvSpPr>
              <p:nvPr/>
            </p:nvSpPr>
            <p:spPr bwMode="auto">
              <a:xfrm>
                <a:off x="5174" y="3216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3</a:t>
                </a:r>
              </a:p>
            </p:txBody>
          </p:sp>
          <p:sp>
            <p:nvSpPr>
              <p:cNvPr id="4224" name="Rectangle 59"/>
              <p:cNvSpPr>
                <a:spLocks noChangeArrowheads="1"/>
              </p:cNvSpPr>
              <p:nvPr/>
            </p:nvSpPr>
            <p:spPr bwMode="auto">
              <a:xfrm>
                <a:off x="4918" y="2824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7</a:t>
                </a:r>
              </a:p>
            </p:txBody>
          </p:sp>
          <p:sp>
            <p:nvSpPr>
              <p:cNvPr id="4225" name="Rectangle 60"/>
              <p:cNvSpPr>
                <a:spLocks noChangeArrowheads="1"/>
              </p:cNvSpPr>
              <p:nvPr/>
            </p:nvSpPr>
            <p:spPr bwMode="auto">
              <a:xfrm>
                <a:off x="3534" y="2824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6" name="Rectangle 61"/>
              <p:cNvSpPr>
                <a:spLocks noChangeArrowheads="1"/>
              </p:cNvSpPr>
              <p:nvPr/>
            </p:nvSpPr>
            <p:spPr bwMode="auto">
              <a:xfrm>
                <a:off x="4454" y="2824"/>
                <a:ext cx="178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3</a:t>
                </a:r>
              </a:p>
            </p:txBody>
          </p:sp>
        </p:grpSp>
      </p:grpSp>
      <p:sp>
        <p:nvSpPr>
          <p:cNvPr id="2" name="Rectangle 1"/>
          <p:cNvSpPr/>
          <p:nvPr/>
        </p:nvSpPr>
        <p:spPr bwMode="auto">
          <a:xfrm>
            <a:off x="6098811" y="843233"/>
            <a:ext cx="2866490" cy="1130158"/>
          </a:xfrm>
          <a:prstGeom prst="rect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</a:endParaRPr>
          </a:p>
        </p:txBody>
      </p:sp>
      <p:sp>
        <p:nvSpPr>
          <p:cNvPr id="61" name="Rectangle 65"/>
          <p:cNvSpPr>
            <a:spLocks noChangeArrowheads="1"/>
          </p:cNvSpPr>
          <p:nvPr/>
        </p:nvSpPr>
        <p:spPr bwMode="auto">
          <a:xfrm>
            <a:off x="6261100" y="1009061"/>
            <a:ext cx="2451100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1600"/>
              <a:t>480	</a:t>
            </a:r>
            <a:r>
              <a:rPr lang="en-US" altLang="en-US" sz="1600" smtClean="0"/>
              <a:t>Menit per hari yg tersedia</a:t>
            </a:r>
            <a:endParaRPr lang="en-US" altLang="en-US" sz="1600"/>
          </a:p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1600"/>
              <a:t>40	</a:t>
            </a:r>
            <a:r>
              <a:rPr lang="en-US" altLang="en-US" sz="1600" smtClean="0"/>
              <a:t>unit diperlukan</a:t>
            </a:r>
            <a:endParaRPr lang="en-US" altLang="en-US" sz="1600"/>
          </a:p>
        </p:txBody>
      </p:sp>
    </p:spTree>
    <p:extLst>
      <p:ext uri="{BB962C8B-B14F-4D97-AF65-F5344CB8AC3E}">
        <p14:creationId xmlns:p14="http://schemas.microsoft.com/office/powerpoint/2010/main" val="213919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685800" y="1047751"/>
          <a:ext cx="4457700" cy="33222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700"/>
                <a:gridCol w="520700"/>
                <a:gridCol w="317500"/>
                <a:gridCol w="393700"/>
                <a:gridCol w="508000"/>
                <a:gridCol w="1816100"/>
              </a:tblGrid>
              <a:tr h="3886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FFFF"/>
                          </a:solidFill>
                        </a:rPr>
                        <a:t>TABLE 9.2</a:t>
                      </a:r>
                      <a:endParaRPr lang="en-US" sz="1100" dirty="0">
                        <a:solidFill>
                          <a:srgbClr val="FFFFFF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smtClean="0"/>
                        <a:t>Data untuk komponen sayap</a:t>
                      </a:r>
                      <a:endParaRPr lang="en-US" sz="1100" dirty="0"/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WAKTU PERAKITAN</a:t>
                      </a:r>
                    </a:p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(MENIT)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 DAPAT DIKERJAKAN SETELAH TUGAS BERIKUT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10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–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C, 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G, 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 gridSpan="3"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Total time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65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>
                <a:latin typeface="Arial" pitchFamily="34" charset="0"/>
                <a:cs typeface="Arial" pitchFamily="34" charset="0"/>
              </a:rPr>
              <a:t>Contoh Komponen Sayap</a:t>
            </a:r>
            <a:endParaRPr lang="en-US" altLang="en-US" sz="400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651501" y="2932510"/>
            <a:ext cx="2962951" cy="1606153"/>
            <a:chOff x="4949826" y="3910013"/>
            <a:chExt cx="3665538" cy="2141537"/>
          </a:xfrm>
        </p:grpSpPr>
        <p:grpSp>
          <p:nvGrpSpPr>
            <p:cNvPr id="4216" name="Group 3"/>
            <p:cNvGrpSpPr>
              <a:grpSpLocks/>
            </p:cNvGrpSpPr>
            <p:nvPr/>
          </p:nvGrpSpPr>
          <p:grpSpPr bwMode="auto">
            <a:xfrm>
              <a:off x="4953000" y="4197350"/>
              <a:ext cx="3657600" cy="1854200"/>
              <a:chOff x="4953000" y="4197350"/>
              <a:chExt cx="3657600" cy="1854200"/>
            </a:xfrm>
          </p:grpSpPr>
          <p:grpSp>
            <p:nvGrpSpPr>
              <p:cNvPr id="4227" name="Group 8"/>
              <p:cNvGrpSpPr>
                <a:grpSpLocks/>
              </p:cNvGrpSpPr>
              <p:nvPr/>
            </p:nvGrpSpPr>
            <p:grpSpPr bwMode="auto">
              <a:xfrm>
                <a:off x="7435850" y="4902200"/>
                <a:ext cx="1174750" cy="952500"/>
                <a:chOff x="4756" y="2304"/>
                <a:chExt cx="740" cy="600"/>
              </a:xfrm>
            </p:grpSpPr>
            <p:sp>
              <p:nvSpPr>
                <p:cNvPr id="4266" name="Line 9"/>
                <p:cNvSpPr>
                  <a:spLocks noChangeShapeType="1"/>
                </p:cNvSpPr>
                <p:nvPr/>
              </p:nvSpPr>
              <p:spPr bwMode="auto">
                <a:xfrm>
                  <a:off x="5144" y="2304"/>
                  <a:ext cx="152" cy="26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67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756" y="2728"/>
                  <a:ext cx="480" cy="17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68" name="Group 11"/>
                <p:cNvGrpSpPr>
                  <a:grpSpLocks/>
                </p:cNvGrpSpPr>
                <p:nvPr/>
              </p:nvGrpSpPr>
              <p:grpSpPr bwMode="auto">
                <a:xfrm>
                  <a:off x="5240" y="2556"/>
                  <a:ext cx="256" cy="256"/>
                  <a:chOff x="5616" y="2396"/>
                  <a:chExt cx="256" cy="256"/>
                </a:xfrm>
              </p:grpSpPr>
              <p:sp>
                <p:nvSpPr>
                  <p:cNvPr id="15258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39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7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50" y="2418"/>
                    <a:ext cx="17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I</a:t>
                    </a:r>
                  </a:p>
                </p:txBody>
              </p:sp>
            </p:grpSp>
          </p:grpSp>
          <p:grpSp>
            <p:nvGrpSpPr>
              <p:cNvPr id="4228" name="Group 14"/>
              <p:cNvGrpSpPr>
                <a:grpSpLocks/>
              </p:cNvGrpSpPr>
              <p:nvPr/>
            </p:nvGrpSpPr>
            <p:grpSpPr bwMode="auto">
              <a:xfrm>
                <a:off x="7302500" y="4695825"/>
                <a:ext cx="927100" cy="406400"/>
                <a:chOff x="4672" y="2174"/>
                <a:chExt cx="584" cy="256"/>
              </a:xfrm>
            </p:grpSpPr>
            <p:sp>
              <p:nvSpPr>
                <p:cNvPr id="4262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4672" y="2294"/>
                  <a:ext cx="320" cy="1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63" name="Group 16"/>
                <p:cNvGrpSpPr>
                  <a:grpSpLocks/>
                </p:cNvGrpSpPr>
                <p:nvPr/>
              </p:nvGrpSpPr>
              <p:grpSpPr bwMode="auto">
                <a:xfrm>
                  <a:off x="5000" y="2174"/>
                  <a:ext cx="256" cy="256"/>
                  <a:chOff x="5184" y="2164"/>
                  <a:chExt cx="256" cy="256"/>
                </a:xfrm>
              </p:grpSpPr>
              <p:sp>
                <p:nvSpPr>
                  <p:cNvPr id="152593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5184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5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5190" y="2182"/>
                    <a:ext cx="229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G</a:t>
                    </a:r>
                  </a:p>
                </p:txBody>
              </p:sp>
            </p:grpSp>
          </p:grpSp>
          <p:grpSp>
            <p:nvGrpSpPr>
              <p:cNvPr id="4229" name="Group 19"/>
              <p:cNvGrpSpPr>
                <a:grpSpLocks/>
              </p:cNvGrpSpPr>
              <p:nvPr/>
            </p:nvGrpSpPr>
            <p:grpSpPr bwMode="auto">
              <a:xfrm>
                <a:off x="6546850" y="4394200"/>
                <a:ext cx="946150" cy="1016000"/>
                <a:chOff x="4196" y="1984"/>
                <a:chExt cx="596" cy="640"/>
              </a:xfrm>
            </p:grpSpPr>
            <p:sp>
              <p:nvSpPr>
                <p:cNvPr id="4257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4196" y="2368"/>
                  <a:ext cx="360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58" name="Line 21"/>
                <p:cNvSpPr>
                  <a:spLocks noChangeShapeType="1"/>
                </p:cNvSpPr>
                <p:nvPr/>
              </p:nvSpPr>
              <p:spPr bwMode="auto">
                <a:xfrm>
                  <a:off x="4228" y="1984"/>
                  <a:ext cx="312" cy="22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59" name="Group 22"/>
                <p:cNvGrpSpPr>
                  <a:grpSpLocks/>
                </p:cNvGrpSpPr>
                <p:nvPr/>
              </p:nvGrpSpPr>
              <p:grpSpPr bwMode="auto">
                <a:xfrm>
                  <a:off x="4536" y="2174"/>
                  <a:ext cx="256" cy="256"/>
                  <a:chOff x="4688" y="2164"/>
                  <a:chExt cx="256" cy="256"/>
                </a:xfrm>
              </p:grpSpPr>
              <p:sp>
                <p:nvSpPr>
                  <p:cNvPr id="152599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4688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1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4702" y="2190"/>
                    <a:ext cx="211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F</a:t>
                    </a:r>
                  </a:p>
                </p:txBody>
              </p:sp>
            </p:grpSp>
          </p:grpSp>
          <p:grpSp>
            <p:nvGrpSpPr>
              <p:cNvPr id="4230" name="Group 25"/>
              <p:cNvGrpSpPr>
                <a:grpSpLocks/>
              </p:cNvGrpSpPr>
              <p:nvPr/>
            </p:nvGrpSpPr>
            <p:grpSpPr bwMode="auto">
              <a:xfrm>
                <a:off x="5848350" y="4197350"/>
                <a:ext cx="908050" cy="1422400"/>
                <a:chOff x="3756" y="1860"/>
                <a:chExt cx="572" cy="896"/>
              </a:xfrm>
            </p:grpSpPr>
            <p:grpSp>
              <p:nvGrpSpPr>
                <p:cNvPr id="4249" name="Group 26"/>
                <p:cNvGrpSpPr>
                  <a:grpSpLocks/>
                </p:cNvGrpSpPr>
                <p:nvPr/>
              </p:nvGrpSpPr>
              <p:grpSpPr bwMode="auto">
                <a:xfrm>
                  <a:off x="4072" y="1860"/>
                  <a:ext cx="256" cy="256"/>
                  <a:chOff x="4192" y="1948"/>
                  <a:chExt cx="256" cy="256"/>
                </a:xfrm>
              </p:grpSpPr>
              <p:sp>
                <p:nvSpPr>
                  <p:cNvPr id="152603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1948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6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1970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C</a:t>
                    </a:r>
                  </a:p>
                </p:txBody>
              </p:sp>
            </p:grpSp>
            <p:sp>
              <p:nvSpPr>
                <p:cNvPr id="4250" name="Line 29"/>
                <p:cNvSpPr>
                  <a:spLocks noChangeShapeType="1"/>
                </p:cNvSpPr>
                <p:nvPr/>
              </p:nvSpPr>
              <p:spPr bwMode="auto">
                <a:xfrm>
                  <a:off x="3792" y="2304"/>
                  <a:ext cx="312" cy="24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51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3756" y="2040"/>
                  <a:ext cx="328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52" name="Group 31"/>
                <p:cNvGrpSpPr>
                  <a:grpSpLocks/>
                </p:cNvGrpSpPr>
                <p:nvPr/>
              </p:nvGrpSpPr>
              <p:grpSpPr bwMode="auto">
                <a:xfrm>
                  <a:off x="4072" y="2500"/>
                  <a:ext cx="256" cy="256"/>
                  <a:chOff x="4192" y="2380"/>
                  <a:chExt cx="256" cy="256"/>
                </a:xfrm>
              </p:grpSpPr>
              <p:sp>
                <p:nvSpPr>
                  <p:cNvPr id="152608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2380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2402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D</a:t>
                    </a:r>
                  </a:p>
                </p:txBody>
              </p:sp>
            </p:grpSp>
          </p:grpSp>
          <p:grpSp>
            <p:nvGrpSpPr>
              <p:cNvPr id="4231" name="Group 34"/>
              <p:cNvGrpSpPr>
                <a:grpSpLocks/>
              </p:cNvGrpSpPr>
              <p:nvPr/>
            </p:nvGrpSpPr>
            <p:grpSpPr bwMode="auto">
              <a:xfrm>
                <a:off x="6019800" y="5645150"/>
                <a:ext cx="1600200" cy="406400"/>
                <a:chOff x="3864" y="2772"/>
                <a:chExt cx="1008" cy="256"/>
              </a:xfrm>
            </p:grpSpPr>
            <p:sp>
              <p:nvSpPr>
                <p:cNvPr id="4245" name="Line 35"/>
                <p:cNvSpPr>
                  <a:spLocks noChangeShapeType="1"/>
                </p:cNvSpPr>
                <p:nvPr/>
              </p:nvSpPr>
              <p:spPr bwMode="auto">
                <a:xfrm>
                  <a:off x="3864" y="2904"/>
                  <a:ext cx="744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46" name="Group 36"/>
                <p:cNvGrpSpPr>
                  <a:grpSpLocks/>
                </p:cNvGrpSpPr>
                <p:nvPr/>
              </p:nvGrpSpPr>
              <p:grpSpPr bwMode="auto">
                <a:xfrm>
                  <a:off x="4616" y="2772"/>
                  <a:ext cx="256" cy="256"/>
                  <a:chOff x="4872" y="2676"/>
                  <a:chExt cx="256" cy="256"/>
                </a:xfrm>
              </p:grpSpPr>
              <p:sp>
                <p:nvSpPr>
                  <p:cNvPr id="152613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4872" y="267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48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4879" y="2698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H</a:t>
                    </a:r>
                  </a:p>
                </p:txBody>
              </p:sp>
            </p:grpSp>
          </p:grpSp>
          <p:grpSp>
            <p:nvGrpSpPr>
              <p:cNvPr id="4232" name="Group 39"/>
              <p:cNvGrpSpPr>
                <a:grpSpLocks/>
              </p:cNvGrpSpPr>
              <p:nvPr/>
            </p:nvGrpSpPr>
            <p:grpSpPr bwMode="auto">
              <a:xfrm>
                <a:off x="5067300" y="4695825"/>
                <a:ext cx="1155700" cy="1355725"/>
                <a:chOff x="3144" y="3006"/>
                <a:chExt cx="728" cy="854"/>
              </a:xfrm>
            </p:grpSpPr>
            <p:sp>
              <p:nvSpPr>
                <p:cNvPr id="4236" name="Line 40"/>
                <p:cNvSpPr>
                  <a:spLocks noChangeShapeType="1"/>
                </p:cNvSpPr>
                <p:nvPr/>
              </p:nvSpPr>
              <p:spPr bwMode="auto">
                <a:xfrm>
                  <a:off x="3144" y="3134"/>
                  <a:ext cx="36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37" name="Group 41"/>
                <p:cNvGrpSpPr>
                  <a:grpSpLocks/>
                </p:cNvGrpSpPr>
                <p:nvPr/>
              </p:nvGrpSpPr>
              <p:grpSpPr bwMode="auto">
                <a:xfrm>
                  <a:off x="3220" y="3006"/>
                  <a:ext cx="652" cy="854"/>
                  <a:chOff x="3340" y="2174"/>
                  <a:chExt cx="652" cy="854"/>
                </a:xfrm>
              </p:grpSpPr>
              <p:sp>
                <p:nvSpPr>
                  <p:cNvPr id="4238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340" y="2312"/>
                    <a:ext cx="424" cy="48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 type="triangl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200" b="1"/>
                  </a:p>
                </p:txBody>
              </p:sp>
              <p:grpSp>
                <p:nvGrpSpPr>
                  <p:cNvPr id="4239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3648" y="2174"/>
                    <a:ext cx="256" cy="256"/>
                    <a:chOff x="3648" y="2184"/>
                    <a:chExt cx="256" cy="256"/>
                  </a:xfrm>
                </p:grpSpPr>
                <p:sp>
                  <p:nvSpPr>
                    <p:cNvPr id="152620" name="Oval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48" y="2184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200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4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202"/>
                      <a:ext cx="224" cy="22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100" b="1"/>
                        <a:t>B</a:t>
                      </a:r>
                    </a:p>
                  </p:txBody>
                </p:sp>
              </p:grpSp>
              <p:grpSp>
                <p:nvGrpSpPr>
                  <p:cNvPr id="424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3736" y="2772"/>
                    <a:ext cx="256" cy="256"/>
                    <a:chOff x="3896" y="2676"/>
                    <a:chExt cx="256" cy="256"/>
                  </a:xfrm>
                </p:grpSpPr>
                <p:sp>
                  <p:nvSpPr>
                    <p:cNvPr id="152623" name="Oval 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6" y="2676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200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2" name="Rectangle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07" y="2690"/>
                      <a:ext cx="218" cy="22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100" b="1"/>
                        <a:t>E</a:t>
                      </a:r>
                    </a:p>
                  </p:txBody>
                </p:sp>
              </p:grpSp>
            </p:grpSp>
          </p:grpSp>
          <p:grpSp>
            <p:nvGrpSpPr>
              <p:cNvPr id="4233" name="Group 49"/>
              <p:cNvGrpSpPr>
                <a:grpSpLocks/>
              </p:cNvGrpSpPr>
              <p:nvPr/>
            </p:nvGrpSpPr>
            <p:grpSpPr bwMode="auto">
              <a:xfrm>
                <a:off x="4953000" y="4695825"/>
                <a:ext cx="406400" cy="406400"/>
                <a:chOff x="3192" y="2184"/>
                <a:chExt cx="256" cy="256"/>
              </a:xfrm>
            </p:grpSpPr>
            <p:sp>
              <p:nvSpPr>
                <p:cNvPr id="152626" name="Oval 50"/>
                <p:cNvSpPr>
                  <a:spLocks noChangeArrowheads="1"/>
                </p:cNvSpPr>
                <p:nvPr/>
              </p:nvSpPr>
              <p:spPr bwMode="auto">
                <a:xfrm>
                  <a:off x="3192" y="2184"/>
                  <a:ext cx="256" cy="25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200" b="1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4235" name="Rectangle 51"/>
                <p:cNvSpPr>
                  <a:spLocks noChangeArrowheads="1"/>
                </p:cNvSpPr>
                <p:nvPr/>
              </p:nvSpPr>
              <p:spPr bwMode="auto">
                <a:xfrm>
                  <a:off x="3199" y="2202"/>
                  <a:ext cx="224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100" b="1"/>
                    <a:t>A</a:t>
                  </a:r>
                </a:p>
              </p:txBody>
            </p:sp>
          </p:grpSp>
        </p:grpSp>
        <p:grpSp>
          <p:nvGrpSpPr>
            <p:cNvPr id="4217" name="Group 52"/>
            <p:cNvGrpSpPr>
              <a:grpSpLocks/>
            </p:cNvGrpSpPr>
            <p:nvPr/>
          </p:nvGrpSpPr>
          <p:grpSpPr bwMode="auto">
            <a:xfrm>
              <a:off x="4949826" y="3910013"/>
              <a:ext cx="3665538" cy="1824037"/>
              <a:chOff x="3070" y="2511"/>
              <a:chExt cx="2309" cy="1149"/>
            </a:xfrm>
          </p:grpSpPr>
          <p:sp>
            <p:nvSpPr>
              <p:cNvPr id="4218" name="Rectangle 53"/>
              <p:cNvSpPr>
                <a:spLocks noChangeArrowheads="1"/>
              </p:cNvSpPr>
              <p:nvPr/>
            </p:nvSpPr>
            <p:spPr bwMode="auto">
              <a:xfrm>
                <a:off x="3070" y="2824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10</a:t>
                </a:r>
              </a:p>
            </p:txBody>
          </p:sp>
          <p:sp>
            <p:nvSpPr>
              <p:cNvPr id="4219" name="Rectangle 54"/>
              <p:cNvSpPr>
                <a:spLocks noChangeArrowheads="1"/>
              </p:cNvSpPr>
              <p:nvPr/>
            </p:nvSpPr>
            <p:spPr bwMode="auto">
              <a:xfrm>
                <a:off x="4502" y="3440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0" name="Rectangle 55"/>
              <p:cNvSpPr>
                <a:spLocks noChangeArrowheads="1"/>
              </p:cNvSpPr>
              <p:nvPr/>
            </p:nvSpPr>
            <p:spPr bwMode="auto">
              <a:xfrm>
                <a:off x="3622" y="3440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1" name="Rectangle 56"/>
              <p:cNvSpPr>
                <a:spLocks noChangeArrowheads="1"/>
              </p:cNvSpPr>
              <p:nvPr/>
            </p:nvSpPr>
            <p:spPr bwMode="auto">
              <a:xfrm>
                <a:off x="3990" y="2511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5</a:t>
                </a:r>
              </a:p>
            </p:txBody>
          </p:sp>
          <p:sp>
            <p:nvSpPr>
              <p:cNvPr id="4222" name="Rectangle 57"/>
              <p:cNvSpPr>
                <a:spLocks noChangeArrowheads="1"/>
              </p:cNvSpPr>
              <p:nvPr/>
            </p:nvSpPr>
            <p:spPr bwMode="auto">
              <a:xfrm>
                <a:off x="3990" y="3159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4</a:t>
                </a:r>
              </a:p>
            </p:txBody>
          </p:sp>
          <p:sp>
            <p:nvSpPr>
              <p:cNvPr id="4223" name="Rectangle 58"/>
              <p:cNvSpPr>
                <a:spLocks noChangeArrowheads="1"/>
              </p:cNvSpPr>
              <p:nvPr/>
            </p:nvSpPr>
            <p:spPr bwMode="auto">
              <a:xfrm>
                <a:off x="5174" y="3216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3</a:t>
                </a:r>
              </a:p>
            </p:txBody>
          </p:sp>
          <p:sp>
            <p:nvSpPr>
              <p:cNvPr id="4224" name="Rectangle 59"/>
              <p:cNvSpPr>
                <a:spLocks noChangeArrowheads="1"/>
              </p:cNvSpPr>
              <p:nvPr/>
            </p:nvSpPr>
            <p:spPr bwMode="auto">
              <a:xfrm>
                <a:off x="4918" y="2824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7</a:t>
                </a:r>
              </a:p>
            </p:txBody>
          </p:sp>
          <p:sp>
            <p:nvSpPr>
              <p:cNvPr id="4225" name="Rectangle 60"/>
              <p:cNvSpPr>
                <a:spLocks noChangeArrowheads="1"/>
              </p:cNvSpPr>
              <p:nvPr/>
            </p:nvSpPr>
            <p:spPr bwMode="auto">
              <a:xfrm>
                <a:off x="3534" y="2824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6" name="Rectangle 61"/>
              <p:cNvSpPr>
                <a:spLocks noChangeArrowheads="1"/>
              </p:cNvSpPr>
              <p:nvPr/>
            </p:nvSpPr>
            <p:spPr bwMode="auto">
              <a:xfrm>
                <a:off x="4454" y="2824"/>
                <a:ext cx="178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3</a:t>
                </a:r>
              </a:p>
            </p:txBody>
          </p:sp>
        </p:grpSp>
      </p:grpSp>
      <p:sp>
        <p:nvSpPr>
          <p:cNvPr id="2" name="Rectangle 1"/>
          <p:cNvSpPr/>
          <p:nvPr/>
        </p:nvSpPr>
        <p:spPr bwMode="auto">
          <a:xfrm>
            <a:off x="6098811" y="843233"/>
            <a:ext cx="2866490" cy="113015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</a:endParaRPr>
          </a:p>
        </p:txBody>
      </p:sp>
      <p:sp>
        <p:nvSpPr>
          <p:cNvPr id="61" name="Rectangle 65"/>
          <p:cNvSpPr>
            <a:spLocks noChangeArrowheads="1"/>
          </p:cNvSpPr>
          <p:nvPr/>
        </p:nvSpPr>
        <p:spPr bwMode="auto">
          <a:xfrm>
            <a:off x="6261100" y="1009061"/>
            <a:ext cx="2451100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1600"/>
              <a:t>480	</a:t>
            </a:r>
            <a:r>
              <a:rPr lang="en-US" altLang="en-US" sz="1600" smtClean="0"/>
              <a:t>Menit </a:t>
            </a:r>
            <a:r>
              <a:rPr lang="en-US" altLang="en-US" sz="1600"/>
              <a:t>per hari yg tersedia</a:t>
            </a:r>
          </a:p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1600"/>
              <a:t>40	</a:t>
            </a:r>
            <a:r>
              <a:rPr lang="en-US" altLang="en-US" sz="1600" smtClean="0"/>
              <a:t>unit </a:t>
            </a:r>
            <a:r>
              <a:rPr lang="en-US" altLang="en-US" sz="1600"/>
              <a:t>diperlukan</a:t>
            </a:r>
          </a:p>
        </p:txBody>
      </p:sp>
      <p:sp>
        <p:nvSpPr>
          <p:cNvPr id="62" name="Rectangle 66"/>
          <p:cNvSpPr>
            <a:spLocks noChangeArrowheads="1"/>
          </p:cNvSpPr>
          <p:nvPr/>
        </p:nvSpPr>
        <p:spPr bwMode="auto">
          <a:xfrm>
            <a:off x="2768601" y="1898453"/>
            <a:ext cx="6036352" cy="302286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grpSp>
        <p:nvGrpSpPr>
          <p:cNvPr id="65" name="Group 68"/>
          <p:cNvGrpSpPr>
            <a:grpSpLocks/>
          </p:cNvGrpSpPr>
          <p:nvPr/>
        </p:nvGrpSpPr>
        <p:grpSpPr bwMode="auto">
          <a:xfrm>
            <a:off x="3677613" y="2206220"/>
            <a:ext cx="4871393" cy="612443"/>
            <a:chOff x="2532" y="2021"/>
            <a:chExt cx="2872" cy="529"/>
          </a:xfrm>
        </p:grpSpPr>
        <p:sp>
          <p:nvSpPr>
            <p:cNvPr id="67" name="Rectangle 69"/>
            <p:cNvSpPr>
              <a:spLocks noChangeArrowheads="1"/>
            </p:cNvSpPr>
            <p:nvPr/>
          </p:nvSpPr>
          <p:spPr bwMode="auto">
            <a:xfrm>
              <a:off x="2532" y="2124"/>
              <a:ext cx="888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smtClean="0"/>
                <a:t>Waktu siklus =</a:t>
              </a:r>
              <a:endParaRPr lang="en-US" altLang="en-US" sz="1600"/>
            </a:p>
          </p:txBody>
        </p:sp>
        <p:grpSp>
          <p:nvGrpSpPr>
            <p:cNvPr id="68" name="Group 70"/>
            <p:cNvGrpSpPr>
              <a:grpSpLocks/>
            </p:cNvGrpSpPr>
            <p:nvPr/>
          </p:nvGrpSpPr>
          <p:grpSpPr bwMode="auto">
            <a:xfrm>
              <a:off x="3338" y="2021"/>
              <a:ext cx="2066" cy="529"/>
              <a:chOff x="3330" y="2061"/>
              <a:chExt cx="2066" cy="529"/>
            </a:xfrm>
          </p:grpSpPr>
          <p:sp>
            <p:nvSpPr>
              <p:cNvPr id="69" name="Rectangle 71"/>
              <p:cNvSpPr>
                <a:spLocks noChangeArrowheads="1"/>
              </p:cNvSpPr>
              <p:nvPr/>
            </p:nvSpPr>
            <p:spPr bwMode="auto">
              <a:xfrm>
                <a:off x="3330" y="2061"/>
                <a:ext cx="2066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altLang="en-US" sz="1600" smtClean="0"/>
                  <a:t>Waktu produksi tersedia per hari</a:t>
                </a:r>
                <a:endParaRPr lang="en-US" altLang="en-US" sz="1600"/>
              </a:p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altLang="en-US" sz="1600" smtClean="0"/>
                  <a:t>Unit yg diperlukan per hari</a:t>
                </a:r>
                <a:endParaRPr lang="en-US" altLang="en-US" sz="1600"/>
              </a:p>
            </p:txBody>
          </p:sp>
          <p:sp>
            <p:nvSpPr>
              <p:cNvPr id="70" name="Line 72"/>
              <p:cNvSpPr>
                <a:spLocks noChangeShapeType="1"/>
              </p:cNvSpPr>
              <p:nvPr/>
            </p:nvSpPr>
            <p:spPr bwMode="auto">
              <a:xfrm>
                <a:off x="3460" y="2320"/>
                <a:ext cx="183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66" name="Rectangle 73"/>
          <p:cNvSpPr>
            <a:spLocks noChangeArrowheads="1"/>
          </p:cNvSpPr>
          <p:nvPr/>
        </p:nvSpPr>
        <p:spPr bwMode="auto">
          <a:xfrm>
            <a:off x="4871133" y="2708677"/>
            <a:ext cx="1891865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1600"/>
              <a:t>= 480 / 40</a:t>
            </a:r>
          </a:p>
          <a:p>
            <a:pPr>
              <a:spcAft>
                <a:spcPts val="600"/>
              </a:spcAft>
            </a:pPr>
            <a:r>
              <a:rPr lang="en-US" altLang="en-US" sz="1600"/>
              <a:t>= 12 </a:t>
            </a:r>
            <a:r>
              <a:rPr lang="en-US" altLang="en-US" sz="1600" smtClean="0"/>
              <a:t>menit per unit</a:t>
            </a:r>
            <a:endParaRPr lang="en-US" altLang="en-US" sz="1600"/>
          </a:p>
        </p:txBody>
      </p:sp>
      <p:grpSp>
        <p:nvGrpSpPr>
          <p:cNvPr id="72" name="Group 4"/>
          <p:cNvGrpSpPr>
            <a:grpSpLocks/>
          </p:cNvGrpSpPr>
          <p:nvPr/>
        </p:nvGrpSpPr>
        <p:grpSpPr bwMode="auto">
          <a:xfrm>
            <a:off x="3215810" y="3304291"/>
            <a:ext cx="4705230" cy="820806"/>
            <a:chOff x="2658687" y="4454798"/>
            <a:chExt cx="4403573" cy="1125854"/>
          </a:xfrm>
        </p:grpSpPr>
        <p:graphicFrame>
          <p:nvGraphicFramePr>
            <p:cNvPr id="74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3143498"/>
                </p:ext>
              </p:extLst>
            </p:nvPr>
          </p:nvGraphicFramePr>
          <p:xfrm>
            <a:off x="4937603" y="4454798"/>
            <a:ext cx="2124657" cy="11258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3" name="Equation" r:id="rId4" imgW="1701720" imgH="609480" progId="Equation.3">
                    <p:embed/>
                  </p:oleObj>
                </mc:Choice>
                <mc:Fallback>
                  <p:oleObj name="Equation" r:id="rId4" imgW="1701720" imgH="609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7603" y="4454798"/>
                          <a:ext cx="2124657" cy="11258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5" name="TextBox 2"/>
            <p:cNvSpPr txBox="1">
              <a:spLocks noChangeArrowheads="1"/>
            </p:cNvSpPr>
            <p:nvPr/>
          </p:nvSpPr>
          <p:spPr bwMode="auto">
            <a:xfrm>
              <a:off x="2658687" y="4806095"/>
              <a:ext cx="2146850" cy="734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90000"/>
                </a:lnSpc>
              </a:pPr>
              <a:r>
                <a:rPr lang="en-US" altLang="en-US" sz="1600" smtClean="0"/>
                <a:t>Banyaknya stasiun kerja minimum</a:t>
              </a:r>
              <a:endParaRPr lang="en-US" altLang="en-US" sz="1600"/>
            </a:p>
          </p:txBody>
        </p:sp>
      </p:grpSp>
      <p:sp>
        <p:nvSpPr>
          <p:cNvPr id="73" name="TextBox 5"/>
          <p:cNvSpPr txBox="1">
            <a:spLocks noChangeArrowheads="1"/>
          </p:cNvSpPr>
          <p:nvPr/>
        </p:nvSpPr>
        <p:spPr bwMode="auto">
          <a:xfrm>
            <a:off x="5580174" y="4134353"/>
            <a:ext cx="2154757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1600"/>
              <a:t>= 65 / 12</a:t>
            </a:r>
          </a:p>
          <a:p>
            <a:pPr>
              <a:spcAft>
                <a:spcPts val="600"/>
              </a:spcAft>
            </a:pPr>
            <a:r>
              <a:rPr lang="en-US" altLang="en-US" sz="1600" smtClean="0"/>
              <a:t>= 5.42</a:t>
            </a:r>
            <a:r>
              <a:rPr lang="en-US" altLang="en-US" sz="1600"/>
              <a:t>, </a:t>
            </a:r>
            <a:r>
              <a:rPr lang="en-US" altLang="en-US" sz="1600" smtClean="0"/>
              <a:t>atau </a:t>
            </a:r>
            <a:r>
              <a:rPr lang="en-US" altLang="en-US" sz="1600"/>
              <a:t>6 </a:t>
            </a:r>
            <a:r>
              <a:rPr lang="en-US" altLang="en-US" sz="1600" smtClean="0"/>
              <a:t>stasiun</a:t>
            </a:r>
            <a:endParaRPr lang="en-US" altLang="en-US" sz="1600"/>
          </a:p>
        </p:txBody>
      </p:sp>
    </p:spTree>
    <p:extLst>
      <p:ext uri="{BB962C8B-B14F-4D97-AF65-F5344CB8AC3E}">
        <p14:creationId xmlns:p14="http://schemas.microsoft.com/office/powerpoint/2010/main" val="26497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utoUpdateAnimBg="0"/>
      <p:bldP spid="62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690050"/>
              </p:ext>
            </p:extLst>
          </p:nvPr>
        </p:nvGraphicFramePr>
        <p:xfrm>
          <a:off x="1016000" y="1104901"/>
          <a:ext cx="7112000" cy="35436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2400"/>
                <a:gridCol w="1308100"/>
                <a:gridCol w="4381500"/>
              </a:tblGrid>
              <a:tr h="4801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FF"/>
                          </a:solidFill>
                        </a:rPr>
                        <a:t>TABLE 9.3</a:t>
                      </a:r>
                      <a:endParaRPr lang="en-US" sz="1400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smtClean="0"/>
                        <a:t>Heuristik Tataletak yang dapat digunakan untuk memberikan tugas ke </a:t>
                      </a:r>
                      <a:r>
                        <a:rPr lang="en-US" sz="1400" b="1" smtClean="0"/>
                        <a:t>Stasiun Kerja</a:t>
                      </a:r>
                      <a:r>
                        <a:rPr lang="en-US" sz="1400" smtClean="0"/>
                        <a:t> dalam Assembly-Line Balancing</a:t>
                      </a:r>
                      <a:endParaRPr lang="en-US" sz="1400" dirty="0" smtClean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0125">
                <a:tc gridSpan="2">
                  <a:txBody>
                    <a:bodyPr/>
                    <a:lstStyle/>
                    <a:p>
                      <a:pPr marL="266700" marR="0" lvl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	Waktu tugas terpanjang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smtClean="0">
                          <a:solidFill>
                            <a:srgbClr val="000000"/>
                          </a:solidFill>
                        </a:rPr>
                        <a:t>Dari tugas yang tersedia, pilih tugas dengan waktu tugas terbesar (terlama)</a:t>
                      </a:r>
                      <a:endParaRPr lang="en-US" sz="1400" b="0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94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2.</a:t>
                      </a:r>
                      <a:r>
                        <a:rPr lang="en-US" sz="1400" smtClean="0"/>
                        <a:t>	Tugas yang berikutnya terbanyak</a:t>
                      </a:r>
                      <a:endParaRPr lang="en-US" sz="1400" dirty="0" smtClean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smtClean="0">
                          <a:solidFill>
                            <a:srgbClr val="000000"/>
                          </a:solidFill>
                        </a:rPr>
                        <a:t>Dari tugas yang tersedia, pilih tugas dengan jumlah tugas berikut terbesar</a:t>
                      </a:r>
                      <a:endParaRPr lang="en-US" sz="1400" dirty="0" smtClean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94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3.</a:t>
                      </a:r>
                      <a:r>
                        <a:rPr lang="en-US" sz="1400" smtClean="0"/>
                        <a:t>	Bobot posisi yang sudah diurutkan</a:t>
                      </a:r>
                      <a:endParaRPr lang="en-US" sz="1400" dirty="0" smtClean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mtClean="0">
                          <a:solidFill>
                            <a:srgbClr val="000000"/>
                          </a:solidFill>
                        </a:rPr>
                        <a:t>Dari tugas yang tersedia, pilih tugas yang jumlah waktu tugas berikutnya paling lama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25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4.</a:t>
                      </a:r>
                      <a:r>
                        <a:rPr lang="en-US" sz="1400" smtClean="0"/>
                        <a:t>	Waktu tugas terpendek</a:t>
                      </a:r>
                      <a:endParaRPr lang="en-US" sz="1400" dirty="0" smtClean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smtClean="0">
                          <a:solidFill>
                            <a:srgbClr val="000000"/>
                          </a:solidFill>
                        </a:rPr>
                        <a:t>Dari tugas yang tersedia, pilih tugas dengan waktu tugas tersingkat</a:t>
                      </a:r>
                      <a:endParaRPr lang="en-US" sz="1400" dirty="0" smtClean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94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5.</a:t>
                      </a:r>
                      <a:r>
                        <a:rPr lang="en-US" sz="1400" smtClean="0"/>
                        <a:t>	Jumlah terkecil tugas yang mengikuti</a:t>
                      </a:r>
                      <a:endParaRPr lang="en-US" sz="1400" dirty="0" smtClean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smtClean="0">
                          <a:solidFill>
                            <a:srgbClr val="000000"/>
                          </a:solidFill>
                        </a:rPr>
                        <a:t>Dari tugas yang tersedia, pilih tugas dengan jumlah tugas berikutnya yang paling sedikit</a:t>
                      </a:r>
                      <a:endParaRPr lang="en-US" sz="1400" dirty="0" smtClean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03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>
                <a:latin typeface="Arial" pitchFamily="34" charset="0"/>
                <a:cs typeface="Arial" pitchFamily="34" charset="0"/>
              </a:rPr>
              <a:t>Contoh Komponen Sayap</a:t>
            </a:r>
            <a:endParaRPr lang="en-US" altLang="en-US" sz="40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25500" y="2105240"/>
            <a:ext cx="7480300" cy="545494"/>
          </a:xfrm>
          <a:prstGeom prst="roundRect">
            <a:avLst/>
          </a:prstGeom>
          <a:noFill/>
          <a:ln w="762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itchFamily="34" charset="0"/>
              </a:rPr>
              <a:t>Contoh Komponen Sayap</a:t>
            </a:r>
          </a:p>
        </p:txBody>
      </p:sp>
      <p:grpSp>
        <p:nvGrpSpPr>
          <p:cNvPr id="5" name="Group 72"/>
          <p:cNvGrpSpPr>
            <a:grpSpLocks/>
          </p:cNvGrpSpPr>
          <p:nvPr/>
        </p:nvGrpSpPr>
        <p:grpSpPr bwMode="auto">
          <a:xfrm>
            <a:off x="873125" y="2238376"/>
            <a:ext cx="890588" cy="2162153"/>
            <a:chOff x="550" y="2056"/>
            <a:chExt cx="561" cy="1656"/>
          </a:xfrm>
        </p:grpSpPr>
        <p:sp>
          <p:nvSpPr>
            <p:cNvPr id="142422" name="Rectangle 73"/>
            <p:cNvSpPr>
              <a:spLocks noChangeArrowheads="1"/>
            </p:cNvSpPr>
            <p:nvPr/>
          </p:nvSpPr>
          <p:spPr bwMode="auto">
            <a:xfrm>
              <a:off x="576" y="2056"/>
              <a:ext cx="520" cy="1656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142423" name="Rectangle 74"/>
            <p:cNvSpPr>
              <a:spLocks noChangeArrowheads="1"/>
            </p:cNvSpPr>
            <p:nvPr/>
          </p:nvSpPr>
          <p:spPr bwMode="auto">
            <a:xfrm>
              <a:off x="550" y="3319"/>
              <a:ext cx="561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Stasiun </a:t>
              </a: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1</a:t>
              </a:r>
            </a:p>
          </p:txBody>
        </p:sp>
      </p:grpSp>
      <p:grpSp>
        <p:nvGrpSpPr>
          <p:cNvPr id="8" name="Group 75"/>
          <p:cNvGrpSpPr>
            <a:grpSpLocks/>
          </p:cNvGrpSpPr>
          <p:nvPr/>
        </p:nvGrpSpPr>
        <p:grpSpPr bwMode="auto">
          <a:xfrm>
            <a:off x="1838325" y="1914573"/>
            <a:ext cx="890588" cy="1585864"/>
            <a:chOff x="1158" y="1860"/>
            <a:chExt cx="561" cy="1088"/>
          </a:xfrm>
        </p:grpSpPr>
        <p:sp>
          <p:nvSpPr>
            <p:cNvPr id="142420" name="Rectangle 76"/>
            <p:cNvSpPr>
              <a:spLocks noChangeArrowheads="1"/>
            </p:cNvSpPr>
            <p:nvPr/>
          </p:nvSpPr>
          <p:spPr bwMode="auto">
            <a:xfrm>
              <a:off x="1184" y="1860"/>
              <a:ext cx="520" cy="1088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142421" name="Rectangle 77"/>
            <p:cNvSpPr>
              <a:spLocks noChangeArrowheads="1"/>
            </p:cNvSpPr>
            <p:nvPr/>
          </p:nvSpPr>
          <p:spPr bwMode="auto">
            <a:xfrm>
              <a:off x="1158" y="1888"/>
              <a:ext cx="561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Stasiun </a:t>
              </a: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2</a:t>
              </a:r>
            </a:p>
          </p:txBody>
        </p:sp>
      </p:grpSp>
      <p:grpSp>
        <p:nvGrpSpPr>
          <p:cNvPr id="11" name="Group 94"/>
          <p:cNvGrpSpPr>
            <a:grpSpLocks/>
          </p:cNvGrpSpPr>
          <p:nvPr/>
        </p:nvGrpSpPr>
        <p:grpSpPr bwMode="auto">
          <a:xfrm>
            <a:off x="3327400" y="1712119"/>
            <a:ext cx="2616200" cy="2124276"/>
            <a:chOff x="2096" y="1856"/>
            <a:chExt cx="1648" cy="1384"/>
          </a:xfrm>
        </p:grpSpPr>
        <p:grpSp>
          <p:nvGrpSpPr>
            <p:cNvPr id="142416" name="Group 84"/>
            <p:cNvGrpSpPr>
              <a:grpSpLocks/>
            </p:cNvGrpSpPr>
            <p:nvPr/>
          </p:nvGrpSpPr>
          <p:grpSpPr bwMode="auto">
            <a:xfrm>
              <a:off x="2096" y="1856"/>
              <a:ext cx="1648" cy="1384"/>
              <a:chOff x="2096" y="1856"/>
              <a:chExt cx="1648" cy="1384"/>
            </a:xfrm>
          </p:grpSpPr>
          <p:sp>
            <p:nvSpPr>
              <p:cNvPr id="142418" name="Rectangle 85"/>
              <p:cNvSpPr>
                <a:spLocks noChangeArrowheads="1"/>
              </p:cNvSpPr>
              <p:nvPr/>
            </p:nvSpPr>
            <p:spPr bwMode="auto">
              <a:xfrm>
                <a:off x="2880" y="2870"/>
                <a:ext cx="689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Station 3</a:t>
                </a:r>
              </a:p>
            </p:txBody>
          </p:sp>
          <p:sp>
            <p:nvSpPr>
              <p:cNvPr id="142419" name="Rectangle 86"/>
              <p:cNvSpPr>
                <a:spLocks noChangeArrowheads="1"/>
              </p:cNvSpPr>
              <p:nvPr/>
            </p:nvSpPr>
            <p:spPr bwMode="auto">
              <a:xfrm>
                <a:off x="2096" y="1856"/>
                <a:ext cx="1648" cy="1384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42417" name="Text Box 92"/>
            <p:cNvSpPr txBox="1">
              <a:spLocks noChangeArrowheads="1"/>
            </p:cNvSpPr>
            <p:nvPr/>
          </p:nvSpPr>
          <p:spPr bwMode="auto">
            <a:xfrm>
              <a:off x="2774" y="2990"/>
              <a:ext cx="586" cy="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Stasiun </a:t>
              </a: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4</a:t>
              </a:r>
            </a:p>
          </p:txBody>
        </p:sp>
      </p:grpSp>
      <p:grpSp>
        <p:nvGrpSpPr>
          <p:cNvPr id="16" name="Group 78"/>
          <p:cNvGrpSpPr>
            <a:grpSpLocks/>
          </p:cNvGrpSpPr>
          <p:nvPr/>
        </p:nvGrpSpPr>
        <p:grpSpPr bwMode="auto">
          <a:xfrm>
            <a:off x="2565400" y="3714748"/>
            <a:ext cx="890588" cy="1315693"/>
            <a:chOff x="1616" y="3128"/>
            <a:chExt cx="561" cy="931"/>
          </a:xfrm>
        </p:grpSpPr>
        <p:sp>
          <p:nvSpPr>
            <p:cNvPr id="142414" name="Rectangle 79"/>
            <p:cNvSpPr>
              <a:spLocks noChangeArrowheads="1"/>
            </p:cNvSpPr>
            <p:nvPr/>
          </p:nvSpPr>
          <p:spPr bwMode="auto">
            <a:xfrm>
              <a:off x="1624" y="3128"/>
              <a:ext cx="520" cy="920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142415" name="Rectangle 80"/>
            <p:cNvSpPr>
              <a:spLocks noChangeArrowheads="1"/>
            </p:cNvSpPr>
            <p:nvPr/>
          </p:nvSpPr>
          <p:spPr bwMode="auto">
            <a:xfrm>
              <a:off x="1616" y="3734"/>
              <a:ext cx="561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Stasiun </a:t>
              </a: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3</a:t>
              </a:r>
            </a:p>
          </p:txBody>
        </p:sp>
      </p:grpSp>
      <p:grpSp>
        <p:nvGrpSpPr>
          <p:cNvPr id="19" name="Group 81"/>
          <p:cNvGrpSpPr>
            <a:grpSpLocks/>
          </p:cNvGrpSpPr>
          <p:nvPr/>
        </p:nvGrpSpPr>
        <p:grpSpPr bwMode="auto">
          <a:xfrm>
            <a:off x="5549903" y="3714752"/>
            <a:ext cx="911226" cy="1259444"/>
            <a:chOff x="3496" y="3128"/>
            <a:chExt cx="574" cy="938"/>
          </a:xfrm>
        </p:grpSpPr>
        <p:sp>
          <p:nvSpPr>
            <p:cNvPr id="142412" name="Rectangle 82"/>
            <p:cNvSpPr>
              <a:spLocks noChangeArrowheads="1"/>
            </p:cNvSpPr>
            <p:nvPr/>
          </p:nvSpPr>
          <p:spPr bwMode="auto">
            <a:xfrm>
              <a:off x="3496" y="3128"/>
              <a:ext cx="520" cy="920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142413" name="Rectangle 83"/>
            <p:cNvSpPr>
              <a:spLocks noChangeArrowheads="1"/>
            </p:cNvSpPr>
            <p:nvPr/>
          </p:nvSpPr>
          <p:spPr bwMode="auto">
            <a:xfrm>
              <a:off x="3509" y="3724"/>
              <a:ext cx="561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Stasiun </a:t>
              </a: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5</a:t>
              </a:r>
            </a:p>
          </p:txBody>
        </p:sp>
      </p:grpSp>
      <p:grpSp>
        <p:nvGrpSpPr>
          <p:cNvPr id="22" name="Group 95"/>
          <p:cNvGrpSpPr>
            <a:grpSpLocks/>
          </p:cNvGrpSpPr>
          <p:nvPr/>
        </p:nvGrpSpPr>
        <p:grpSpPr bwMode="auto">
          <a:xfrm>
            <a:off x="6477000" y="2626519"/>
            <a:ext cx="1917700" cy="1711029"/>
            <a:chOff x="4080" y="2264"/>
            <a:chExt cx="1208" cy="1304"/>
          </a:xfrm>
        </p:grpSpPr>
        <p:grpSp>
          <p:nvGrpSpPr>
            <p:cNvPr id="142408" name="Group 87"/>
            <p:cNvGrpSpPr>
              <a:grpSpLocks/>
            </p:cNvGrpSpPr>
            <p:nvPr/>
          </p:nvGrpSpPr>
          <p:grpSpPr bwMode="auto">
            <a:xfrm>
              <a:off x="4080" y="2264"/>
              <a:ext cx="1208" cy="1304"/>
              <a:chOff x="4080" y="2264"/>
              <a:chExt cx="1208" cy="1304"/>
            </a:xfrm>
          </p:grpSpPr>
          <p:sp>
            <p:nvSpPr>
              <p:cNvPr id="142410" name="Rectangle 88"/>
              <p:cNvSpPr>
                <a:spLocks noChangeArrowheads="1"/>
              </p:cNvSpPr>
              <p:nvPr/>
            </p:nvSpPr>
            <p:spPr bwMode="auto">
              <a:xfrm>
                <a:off x="4454" y="3302"/>
                <a:ext cx="665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Station 6</a:t>
                </a:r>
              </a:p>
            </p:txBody>
          </p:sp>
          <p:sp>
            <p:nvSpPr>
              <p:cNvPr id="142411" name="Rectangle 89"/>
              <p:cNvSpPr>
                <a:spLocks noChangeArrowheads="1"/>
              </p:cNvSpPr>
              <p:nvPr/>
            </p:nvSpPr>
            <p:spPr bwMode="auto">
              <a:xfrm>
                <a:off x="4080" y="2264"/>
                <a:ext cx="1208" cy="1304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42409" name="Text Box 93"/>
            <p:cNvSpPr txBox="1">
              <a:spLocks noChangeArrowheads="1"/>
            </p:cNvSpPr>
            <p:nvPr/>
          </p:nvSpPr>
          <p:spPr bwMode="auto">
            <a:xfrm>
              <a:off x="4634" y="3278"/>
              <a:ext cx="586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Stasiun </a:t>
              </a: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6</a:t>
              </a:r>
            </a:p>
          </p:txBody>
        </p:sp>
      </p:grp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1066800" y="1762125"/>
            <a:ext cx="7188200" cy="2707069"/>
            <a:chOff x="672" y="1879"/>
            <a:chExt cx="4528" cy="1841"/>
          </a:xfrm>
        </p:grpSpPr>
        <p:grpSp>
          <p:nvGrpSpPr>
            <p:cNvPr id="142353" name="Group 17"/>
            <p:cNvGrpSpPr>
              <a:grpSpLocks/>
            </p:cNvGrpSpPr>
            <p:nvPr/>
          </p:nvGrpSpPr>
          <p:grpSpPr bwMode="auto">
            <a:xfrm>
              <a:off x="672" y="2096"/>
              <a:ext cx="4528" cy="1624"/>
              <a:chOff x="672" y="2096"/>
              <a:chExt cx="4528" cy="1624"/>
            </a:xfrm>
          </p:grpSpPr>
          <p:grpSp>
            <p:nvGrpSpPr>
              <p:cNvPr id="142364" name="Group 18"/>
              <p:cNvGrpSpPr>
                <a:grpSpLocks/>
              </p:cNvGrpSpPr>
              <p:nvPr/>
            </p:nvGrpSpPr>
            <p:grpSpPr bwMode="auto">
              <a:xfrm>
                <a:off x="3836" y="2672"/>
                <a:ext cx="1364" cy="856"/>
                <a:chOff x="3852" y="2632"/>
                <a:chExt cx="1364" cy="856"/>
              </a:xfrm>
            </p:grpSpPr>
            <p:sp>
              <p:nvSpPr>
                <p:cNvPr id="14240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3852" y="3056"/>
                  <a:ext cx="1032" cy="43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42404" name="Line 20"/>
                <p:cNvSpPr>
                  <a:spLocks noChangeShapeType="1"/>
                </p:cNvSpPr>
                <p:nvPr/>
              </p:nvSpPr>
              <p:spPr bwMode="auto">
                <a:xfrm>
                  <a:off x="4388" y="2632"/>
                  <a:ext cx="496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42405" name="Group 21"/>
                <p:cNvGrpSpPr>
                  <a:grpSpLocks/>
                </p:cNvGrpSpPr>
                <p:nvPr/>
              </p:nvGrpSpPr>
              <p:grpSpPr bwMode="auto">
                <a:xfrm>
                  <a:off x="4880" y="2832"/>
                  <a:ext cx="336" cy="336"/>
                  <a:chOff x="856" y="2424"/>
                  <a:chExt cx="336" cy="336"/>
                </a:xfrm>
              </p:grpSpPr>
              <p:sp>
                <p:nvSpPr>
                  <p:cNvPr id="81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856" y="2424"/>
                    <a:ext cx="336" cy="33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anose="020B0502020202020204" pitchFamily="34" charset="0"/>
                      <a:cs typeface="+mn-cs"/>
                    </a:endParaRPr>
                  </a:p>
                </p:txBody>
              </p:sp>
              <p:sp>
                <p:nvSpPr>
                  <p:cNvPr id="142407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940" y="2451"/>
                    <a:ext cx="153" cy="2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rPr>
                      <a:t>I</a:t>
                    </a:r>
                  </a:p>
                </p:txBody>
              </p:sp>
            </p:grpSp>
          </p:grpSp>
          <p:grpSp>
            <p:nvGrpSpPr>
              <p:cNvPr id="142365" name="Group 24"/>
              <p:cNvGrpSpPr>
                <a:grpSpLocks/>
              </p:cNvGrpSpPr>
              <p:nvPr/>
            </p:nvGrpSpPr>
            <p:grpSpPr bwMode="auto">
              <a:xfrm>
                <a:off x="3560" y="2484"/>
                <a:ext cx="936" cy="336"/>
                <a:chOff x="3576" y="2444"/>
                <a:chExt cx="936" cy="336"/>
              </a:xfrm>
            </p:grpSpPr>
            <p:grpSp>
              <p:nvGrpSpPr>
                <p:cNvPr id="142399" name="Group 25"/>
                <p:cNvGrpSpPr>
                  <a:grpSpLocks/>
                </p:cNvGrpSpPr>
                <p:nvPr/>
              </p:nvGrpSpPr>
              <p:grpSpPr bwMode="auto">
                <a:xfrm>
                  <a:off x="4176" y="2444"/>
                  <a:ext cx="336" cy="336"/>
                  <a:chOff x="856" y="2424"/>
                  <a:chExt cx="336" cy="336"/>
                </a:xfrm>
              </p:grpSpPr>
              <p:sp>
                <p:nvSpPr>
                  <p:cNvPr id="76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856" y="2424"/>
                    <a:ext cx="336" cy="33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anose="020B0502020202020204" pitchFamily="34" charset="0"/>
                      <a:cs typeface="+mn-cs"/>
                    </a:endParaRPr>
                  </a:p>
                </p:txBody>
              </p:sp>
              <p:sp>
                <p:nvSpPr>
                  <p:cNvPr id="142402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887" y="2451"/>
                    <a:ext cx="258" cy="2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rPr>
                      <a:t>G</a:t>
                    </a:r>
                  </a:p>
                </p:txBody>
              </p:sp>
            </p:grpSp>
            <p:sp>
              <p:nvSpPr>
                <p:cNvPr id="142400" name="Line 28"/>
                <p:cNvSpPr>
                  <a:spLocks noChangeShapeType="1"/>
                </p:cNvSpPr>
                <p:nvPr/>
              </p:nvSpPr>
              <p:spPr bwMode="auto">
                <a:xfrm>
                  <a:off x="3576" y="2608"/>
                  <a:ext cx="592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142366" name="Group 29"/>
              <p:cNvGrpSpPr>
                <a:grpSpLocks/>
              </p:cNvGrpSpPr>
              <p:nvPr/>
            </p:nvGrpSpPr>
            <p:grpSpPr bwMode="auto">
              <a:xfrm>
                <a:off x="2492" y="2264"/>
                <a:ext cx="1172" cy="704"/>
                <a:chOff x="2508" y="2224"/>
                <a:chExt cx="1172" cy="704"/>
              </a:xfrm>
            </p:grpSpPr>
            <p:sp>
              <p:nvSpPr>
                <p:cNvPr id="142394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612" y="2672"/>
                  <a:ext cx="736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42395" name="Line 31"/>
                <p:cNvSpPr>
                  <a:spLocks noChangeShapeType="1"/>
                </p:cNvSpPr>
                <p:nvPr/>
              </p:nvSpPr>
              <p:spPr bwMode="auto">
                <a:xfrm>
                  <a:off x="2508" y="2224"/>
                  <a:ext cx="824" cy="31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42396" name="Group 32"/>
                <p:cNvGrpSpPr>
                  <a:grpSpLocks/>
                </p:cNvGrpSpPr>
                <p:nvPr/>
              </p:nvGrpSpPr>
              <p:grpSpPr bwMode="auto">
                <a:xfrm>
                  <a:off x="3344" y="2444"/>
                  <a:ext cx="336" cy="336"/>
                  <a:chOff x="3344" y="2444"/>
                  <a:chExt cx="336" cy="336"/>
                </a:xfrm>
              </p:grpSpPr>
              <p:sp>
                <p:nvSpPr>
                  <p:cNvPr id="72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3344" y="2444"/>
                    <a:ext cx="336" cy="33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anose="020B0502020202020204" pitchFamily="34" charset="0"/>
                      <a:cs typeface="+mn-cs"/>
                    </a:endParaRPr>
                  </a:p>
                </p:txBody>
              </p:sp>
              <p:sp>
                <p:nvSpPr>
                  <p:cNvPr id="142398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3406" y="2471"/>
                    <a:ext cx="195" cy="2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rPr>
                      <a:t>F</a:t>
                    </a:r>
                  </a:p>
                </p:txBody>
              </p:sp>
            </p:grpSp>
          </p:grpSp>
          <p:grpSp>
            <p:nvGrpSpPr>
              <p:cNvPr id="142367" name="Group 35"/>
              <p:cNvGrpSpPr>
                <a:grpSpLocks/>
              </p:cNvGrpSpPr>
              <p:nvPr/>
            </p:nvGrpSpPr>
            <p:grpSpPr bwMode="auto">
              <a:xfrm>
                <a:off x="1992" y="3384"/>
                <a:ext cx="1952" cy="336"/>
                <a:chOff x="2008" y="3344"/>
                <a:chExt cx="1952" cy="336"/>
              </a:xfrm>
            </p:grpSpPr>
            <p:grpSp>
              <p:nvGrpSpPr>
                <p:cNvPr id="142390" name="Group 36"/>
                <p:cNvGrpSpPr>
                  <a:grpSpLocks/>
                </p:cNvGrpSpPr>
                <p:nvPr/>
              </p:nvGrpSpPr>
              <p:grpSpPr bwMode="auto">
                <a:xfrm>
                  <a:off x="3624" y="3344"/>
                  <a:ext cx="336" cy="336"/>
                  <a:chOff x="856" y="2424"/>
                  <a:chExt cx="336" cy="336"/>
                </a:xfrm>
              </p:grpSpPr>
              <p:sp>
                <p:nvSpPr>
                  <p:cNvPr id="67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856" y="2424"/>
                    <a:ext cx="336" cy="33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anose="020B0502020202020204" pitchFamily="34" charset="0"/>
                      <a:cs typeface="+mn-cs"/>
                    </a:endParaRPr>
                  </a:p>
                </p:txBody>
              </p:sp>
              <p:sp>
                <p:nvSpPr>
                  <p:cNvPr id="142393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902" y="2451"/>
                    <a:ext cx="226" cy="2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rPr>
                      <a:t>H</a:t>
                    </a:r>
                  </a:p>
                </p:txBody>
              </p:sp>
            </p:grpSp>
            <p:sp>
              <p:nvSpPr>
                <p:cNvPr id="142391" name="Line 39"/>
                <p:cNvSpPr>
                  <a:spLocks noChangeShapeType="1"/>
                </p:cNvSpPr>
                <p:nvPr/>
              </p:nvSpPr>
              <p:spPr bwMode="auto">
                <a:xfrm>
                  <a:off x="2008" y="3512"/>
                  <a:ext cx="160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142368" name="Group 40"/>
              <p:cNvGrpSpPr>
                <a:grpSpLocks/>
              </p:cNvGrpSpPr>
              <p:nvPr/>
            </p:nvGrpSpPr>
            <p:grpSpPr bwMode="auto">
              <a:xfrm>
                <a:off x="1500" y="2096"/>
                <a:ext cx="1140" cy="1072"/>
                <a:chOff x="1516" y="2056"/>
                <a:chExt cx="1140" cy="1072"/>
              </a:xfrm>
            </p:grpSpPr>
            <p:sp>
              <p:nvSpPr>
                <p:cNvPr id="142381" name="Line 41"/>
                <p:cNvSpPr>
                  <a:spLocks noChangeShapeType="1"/>
                </p:cNvSpPr>
                <p:nvPr/>
              </p:nvSpPr>
              <p:spPr bwMode="auto">
                <a:xfrm>
                  <a:off x="1528" y="2640"/>
                  <a:ext cx="792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42382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1516" y="2272"/>
                  <a:ext cx="792" cy="31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42383" name="Group 43"/>
                <p:cNvGrpSpPr>
                  <a:grpSpLocks/>
                </p:cNvGrpSpPr>
                <p:nvPr/>
              </p:nvGrpSpPr>
              <p:grpSpPr bwMode="auto">
                <a:xfrm>
                  <a:off x="2320" y="2056"/>
                  <a:ext cx="336" cy="1072"/>
                  <a:chOff x="2244" y="2056"/>
                  <a:chExt cx="336" cy="1072"/>
                </a:xfrm>
              </p:grpSpPr>
              <p:grpSp>
                <p:nvGrpSpPr>
                  <p:cNvPr id="142384" name="Group 44"/>
                  <p:cNvGrpSpPr>
                    <a:grpSpLocks/>
                  </p:cNvGrpSpPr>
                  <p:nvPr/>
                </p:nvGrpSpPr>
                <p:grpSpPr bwMode="auto">
                  <a:xfrm>
                    <a:off x="2244" y="2056"/>
                    <a:ext cx="336" cy="336"/>
                    <a:chOff x="856" y="2424"/>
                    <a:chExt cx="336" cy="336"/>
                  </a:xfrm>
                </p:grpSpPr>
                <p:sp>
                  <p:nvSpPr>
                    <p:cNvPr id="63" name="Oval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56" y="2424"/>
                      <a:ext cx="336" cy="33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+mn-cs"/>
                      </a:endParaRPr>
                    </a:p>
                  </p:txBody>
                </p:sp>
                <p:sp>
                  <p:nvSpPr>
                    <p:cNvPr id="142389" name="Rectangle 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92" y="2451"/>
                      <a:ext cx="248" cy="27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C</a:t>
                      </a:r>
                    </a:p>
                  </p:txBody>
                </p:sp>
              </p:grpSp>
              <p:grpSp>
                <p:nvGrpSpPr>
                  <p:cNvPr id="142385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2244" y="2792"/>
                    <a:ext cx="336" cy="336"/>
                    <a:chOff x="856" y="2424"/>
                    <a:chExt cx="336" cy="336"/>
                  </a:xfrm>
                </p:grpSpPr>
                <p:sp>
                  <p:nvSpPr>
                    <p:cNvPr id="61" name="Oval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56" y="2424"/>
                      <a:ext cx="336" cy="33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+mn-cs"/>
                      </a:endParaRPr>
                    </a:p>
                  </p:txBody>
                </p:sp>
                <p:sp>
                  <p:nvSpPr>
                    <p:cNvPr id="142387" name="Rectangle 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97" y="2451"/>
                      <a:ext cx="236" cy="27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D</a:t>
                      </a:r>
                    </a:p>
                  </p:txBody>
                </p:sp>
              </p:grpSp>
            </p:grpSp>
          </p:grpSp>
          <p:grpSp>
            <p:nvGrpSpPr>
              <p:cNvPr id="142369" name="Group 50"/>
              <p:cNvGrpSpPr>
                <a:grpSpLocks/>
              </p:cNvGrpSpPr>
              <p:nvPr/>
            </p:nvGrpSpPr>
            <p:grpSpPr bwMode="auto">
              <a:xfrm>
                <a:off x="860" y="2484"/>
                <a:ext cx="1196" cy="1236"/>
                <a:chOff x="876" y="2444"/>
                <a:chExt cx="1196" cy="1236"/>
              </a:xfrm>
            </p:grpSpPr>
            <p:sp>
              <p:nvSpPr>
                <p:cNvPr id="142373" name="Line 51"/>
                <p:cNvSpPr>
                  <a:spLocks noChangeShapeType="1"/>
                </p:cNvSpPr>
                <p:nvPr/>
              </p:nvSpPr>
              <p:spPr bwMode="auto">
                <a:xfrm>
                  <a:off x="920" y="2608"/>
                  <a:ext cx="36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42374" name="Line 52"/>
                <p:cNvSpPr>
                  <a:spLocks noChangeShapeType="1"/>
                </p:cNvSpPr>
                <p:nvPr/>
              </p:nvSpPr>
              <p:spPr bwMode="auto">
                <a:xfrm>
                  <a:off x="876" y="2632"/>
                  <a:ext cx="880" cy="77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endParaRPr>
                </a:p>
              </p:txBody>
            </p:sp>
            <p:grpSp>
              <p:nvGrpSpPr>
                <p:cNvPr id="142375" name="Group 53"/>
                <p:cNvGrpSpPr>
                  <a:grpSpLocks/>
                </p:cNvGrpSpPr>
                <p:nvPr/>
              </p:nvGrpSpPr>
              <p:grpSpPr bwMode="auto">
                <a:xfrm>
                  <a:off x="1296" y="2444"/>
                  <a:ext cx="336" cy="336"/>
                  <a:chOff x="856" y="2424"/>
                  <a:chExt cx="336" cy="336"/>
                </a:xfrm>
              </p:grpSpPr>
              <p:sp>
                <p:nvSpPr>
                  <p:cNvPr id="54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856" y="2424"/>
                    <a:ext cx="336" cy="33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anose="020B0502020202020204" pitchFamily="34" charset="0"/>
                      <a:cs typeface="+mn-cs"/>
                    </a:endParaRPr>
                  </a:p>
                </p:txBody>
              </p:sp>
              <p:sp>
                <p:nvSpPr>
                  <p:cNvPr id="142380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911" y="2451"/>
                    <a:ext cx="209" cy="2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rPr>
                      <a:t>B</a:t>
                    </a:r>
                  </a:p>
                </p:txBody>
              </p:sp>
            </p:grpSp>
            <p:grpSp>
              <p:nvGrpSpPr>
                <p:cNvPr id="142376" name="Group 56"/>
                <p:cNvGrpSpPr>
                  <a:grpSpLocks/>
                </p:cNvGrpSpPr>
                <p:nvPr/>
              </p:nvGrpSpPr>
              <p:grpSpPr bwMode="auto">
                <a:xfrm>
                  <a:off x="1736" y="3344"/>
                  <a:ext cx="336" cy="336"/>
                  <a:chOff x="856" y="2424"/>
                  <a:chExt cx="336" cy="336"/>
                </a:xfrm>
              </p:grpSpPr>
              <p:sp>
                <p:nvSpPr>
                  <p:cNvPr id="52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856" y="2424"/>
                    <a:ext cx="336" cy="33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anose="020B0502020202020204" pitchFamily="34" charset="0"/>
                      <a:cs typeface="+mn-cs"/>
                    </a:endParaRPr>
                  </a:p>
                </p:txBody>
              </p:sp>
              <p:sp>
                <p:nvSpPr>
                  <p:cNvPr id="142378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913" y="2451"/>
                    <a:ext cx="203" cy="2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</a:rPr>
                      <a:t>E</a:t>
                    </a:r>
                  </a:p>
                </p:txBody>
              </p:sp>
            </p:grpSp>
          </p:grpSp>
          <p:grpSp>
            <p:nvGrpSpPr>
              <p:cNvPr id="142370" name="Group 59"/>
              <p:cNvGrpSpPr>
                <a:grpSpLocks/>
              </p:cNvGrpSpPr>
              <p:nvPr/>
            </p:nvGrpSpPr>
            <p:grpSpPr bwMode="auto">
              <a:xfrm>
                <a:off x="672" y="2484"/>
                <a:ext cx="336" cy="336"/>
                <a:chOff x="856" y="2424"/>
                <a:chExt cx="336" cy="336"/>
              </a:xfrm>
            </p:grpSpPr>
            <p:sp>
              <p:nvSpPr>
                <p:cNvPr id="46" name="Oval 60"/>
                <p:cNvSpPr>
                  <a:spLocks noChangeArrowheads="1"/>
                </p:cNvSpPr>
                <p:nvPr/>
              </p:nvSpPr>
              <p:spPr bwMode="auto">
                <a:xfrm>
                  <a:off x="856" y="2424"/>
                  <a:ext cx="336" cy="33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  <a:cs typeface="+mn-cs"/>
                  </a:endParaRPr>
                </a:p>
              </p:txBody>
            </p:sp>
            <p:sp>
              <p:nvSpPr>
                <p:cNvPr id="142372" name="Rectangle 61"/>
                <p:cNvSpPr>
                  <a:spLocks noChangeArrowheads="1"/>
                </p:cNvSpPr>
                <p:nvPr/>
              </p:nvSpPr>
              <p:spPr bwMode="auto">
                <a:xfrm>
                  <a:off x="897" y="2451"/>
                  <a:ext cx="235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20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entury Gothic" panose="020B0502020202020204" pitchFamily="34" charset="0"/>
                    </a:rPr>
                    <a:t>A</a:t>
                  </a:r>
                </a:p>
              </p:txBody>
            </p:sp>
          </p:grpSp>
        </p:grpSp>
        <p:grpSp>
          <p:nvGrpSpPr>
            <p:cNvPr id="142354" name="Group 62"/>
            <p:cNvGrpSpPr>
              <a:grpSpLocks/>
            </p:cNvGrpSpPr>
            <p:nvPr/>
          </p:nvGrpSpPr>
          <p:grpSpPr bwMode="auto">
            <a:xfrm>
              <a:off x="694" y="1879"/>
              <a:ext cx="4429" cy="1539"/>
              <a:chOff x="694" y="1879"/>
              <a:chExt cx="4429" cy="1539"/>
            </a:xfrm>
          </p:grpSpPr>
          <p:sp>
            <p:nvSpPr>
              <p:cNvPr id="142355" name="Rectangle 63"/>
              <p:cNvSpPr>
                <a:spLocks noChangeArrowheads="1"/>
              </p:cNvSpPr>
              <p:nvPr/>
            </p:nvSpPr>
            <p:spPr bwMode="auto">
              <a:xfrm>
                <a:off x="694" y="2272"/>
                <a:ext cx="278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10</a:t>
                </a:r>
              </a:p>
            </p:txBody>
          </p:sp>
          <p:sp>
            <p:nvSpPr>
              <p:cNvPr id="142356" name="Rectangle 64"/>
              <p:cNvSpPr>
                <a:spLocks noChangeArrowheads="1"/>
              </p:cNvSpPr>
              <p:nvPr/>
            </p:nvSpPr>
            <p:spPr bwMode="auto">
              <a:xfrm>
                <a:off x="1310" y="2272"/>
                <a:ext cx="278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11</a:t>
                </a:r>
              </a:p>
            </p:txBody>
          </p:sp>
          <p:sp>
            <p:nvSpPr>
              <p:cNvPr id="142357" name="Rectangle 65"/>
              <p:cNvSpPr>
                <a:spLocks noChangeArrowheads="1"/>
              </p:cNvSpPr>
              <p:nvPr/>
            </p:nvSpPr>
            <p:spPr bwMode="auto">
              <a:xfrm>
                <a:off x="1750" y="3167"/>
                <a:ext cx="278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11</a:t>
                </a:r>
              </a:p>
            </p:txBody>
          </p:sp>
          <p:sp>
            <p:nvSpPr>
              <p:cNvPr id="142358" name="Rectangle 66"/>
              <p:cNvSpPr>
                <a:spLocks noChangeArrowheads="1"/>
              </p:cNvSpPr>
              <p:nvPr/>
            </p:nvSpPr>
            <p:spPr bwMode="auto">
              <a:xfrm>
                <a:off x="2374" y="1879"/>
                <a:ext cx="197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5</a:t>
                </a:r>
              </a:p>
            </p:txBody>
          </p:sp>
          <p:sp>
            <p:nvSpPr>
              <p:cNvPr id="142359" name="Rectangle 67"/>
              <p:cNvSpPr>
                <a:spLocks noChangeArrowheads="1"/>
              </p:cNvSpPr>
              <p:nvPr/>
            </p:nvSpPr>
            <p:spPr bwMode="auto">
              <a:xfrm>
                <a:off x="2374" y="2615"/>
                <a:ext cx="197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4</a:t>
                </a:r>
              </a:p>
            </p:txBody>
          </p:sp>
          <p:sp>
            <p:nvSpPr>
              <p:cNvPr id="142360" name="Rectangle 68"/>
              <p:cNvSpPr>
                <a:spLocks noChangeArrowheads="1"/>
              </p:cNvSpPr>
              <p:nvPr/>
            </p:nvSpPr>
            <p:spPr bwMode="auto">
              <a:xfrm>
                <a:off x="3398" y="2272"/>
                <a:ext cx="197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3</a:t>
                </a:r>
              </a:p>
            </p:txBody>
          </p:sp>
          <p:sp>
            <p:nvSpPr>
              <p:cNvPr id="142361" name="Rectangle 69"/>
              <p:cNvSpPr>
                <a:spLocks noChangeArrowheads="1"/>
              </p:cNvSpPr>
              <p:nvPr/>
            </p:nvSpPr>
            <p:spPr bwMode="auto">
              <a:xfrm>
                <a:off x="4238" y="2272"/>
                <a:ext cx="197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7</a:t>
                </a:r>
              </a:p>
            </p:txBody>
          </p:sp>
          <p:sp>
            <p:nvSpPr>
              <p:cNvPr id="142362" name="Rectangle 70"/>
              <p:cNvSpPr>
                <a:spLocks noChangeArrowheads="1"/>
              </p:cNvSpPr>
              <p:nvPr/>
            </p:nvSpPr>
            <p:spPr bwMode="auto">
              <a:xfrm>
                <a:off x="3638" y="3167"/>
                <a:ext cx="278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11</a:t>
                </a:r>
              </a:p>
            </p:txBody>
          </p:sp>
          <p:sp>
            <p:nvSpPr>
              <p:cNvPr id="142363" name="Rectangle 71"/>
              <p:cNvSpPr>
                <a:spLocks noChangeArrowheads="1"/>
              </p:cNvSpPr>
              <p:nvPr/>
            </p:nvSpPr>
            <p:spPr bwMode="auto">
              <a:xfrm>
                <a:off x="4926" y="2623"/>
                <a:ext cx="197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3</a:t>
                </a:r>
              </a:p>
            </p:txBody>
          </p:sp>
        </p:grpSp>
      </p:grpSp>
      <p:grpSp>
        <p:nvGrpSpPr>
          <p:cNvPr id="84" name="Group 9"/>
          <p:cNvGrpSpPr>
            <a:grpSpLocks/>
          </p:cNvGrpSpPr>
          <p:nvPr/>
        </p:nvGrpSpPr>
        <p:grpSpPr bwMode="auto">
          <a:xfrm>
            <a:off x="5840539" y="766402"/>
            <a:ext cx="3241675" cy="1619250"/>
            <a:chOff x="3598" y="904"/>
            <a:chExt cx="2042" cy="1360"/>
          </a:xfrm>
          <a:solidFill>
            <a:srgbClr val="FFDDB1"/>
          </a:solidFill>
        </p:grpSpPr>
        <p:sp>
          <p:nvSpPr>
            <p:cNvPr id="85" name="Rectangle 10"/>
            <p:cNvSpPr>
              <a:spLocks noChangeArrowheads="1"/>
            </p:cNvSpPr>
            <p:nvPr/>
          </p:nvSpPr>
          <p:spPr bwMode="auto">
            <a:xfrm>
              <a:off x="3632" y="904"/>
              <a:ext cx="2008" cy="136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+mn-cs"/>
              </a:endParaRPr>
            </a:p>
          </p:txBody>
        </p:sp>
        <p:sp>
          <p:nvSpPr>
            <p:cNvPr id="142348" name="Rectangle 11"/>
            <p:cNvSpPr>
              <a:spLocks noChangeArrowheads="1"/>
            </p:cNvSpPr>
            <p:nvPr/>
          </p:nvSpPr>
          <p:spPr bwMode="auto">
            <a:xfrm>
              <a:off x="4040" y="959"/>
              <a:ext cx="1544" cy="58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71500" indent="-5715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  <a:spcAft>
                  <a:spcPct val="25000"/>
                </a:spcAft>
                <a:buFont typeface="Times" pitchFamily="18" charset="0"/>
                <a:buNone/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480	</a:t>
              </a: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Menit tersedia per hari</a:t>
              </a:r>
              <a:endPara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>
                <a:lnSpc>
                  <a:spcPct val="85000"/>
                </a:lnSpc>
                <a:spcAft>
                  <a:spcPct val="25000"/>
                </a:spcAft>
                <a:buFont typeface="Times" pitchFamily="18" charset="0"/>
                <a:buNone/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40	</a:t>
              </a: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Unit diperlukan</a:t>
              </a:r>
              <a:endPara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142349" name="Rectangle 12"/>
            <p:cNvSpPr>
              <a:spLocks noChangeArrowheads="1"/>
            </p:cNvSpPr>
            <p:nvPr/>
          </p:nvSpPr>
          <p:spPr bwMode="auto">
            <a:xfrm>
              <a:off x="3877" y="1560"/>
              <a:ext cx="1351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Waktu siklus </a:t>
              </a: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= 12 </a:t>
              </a: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menit</a:t>
              </a:r>
              <a:endPara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grpSp>
          <p:nvGrpSpPr>
            <p:cNvPr id="142350" name="Group 13"/>
            <p:cNvGrpSpPr>
              <a:grpSpLocks/>
            </p:cNvGrpSpPr>
            <p:nvPr/>
          </p:nvGrpSpPr>
          <p:grpSpPr bwMode="auto">
            <a:xfrm>
              <a:off x="3598" y="1816"/>
              <a:ext cx="1892" cy="385"/>
              <a:chOff x="3598" y="1976"/>
              <a:chExt cx="1892" cy="385"/>
            </a:xfrm>
            <a:grpFill/>
          </p:grpSpPr>
          <p:sp>
            <p:nvSpPr>
              <p:cNvPr id="142351" name="Rectangle 14"/>
              <p:cNvSpPr>
                <a:spLocks noChangeArrowheads="1"/>
              </p:cNvSpPr>
              <p:nvPr/>
            </p:nvSpPr>
            <p:spPr bwMode="auto">
              <a:xfrm>
                <a:off x="3598" y="1976"/>
                <a:ext cx="1108" cy="38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Stasiun kerja Minimum</a:t>
                </a:r>
                <a:endPara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2352" name="Rectangle 15"/>
              <p:cNvSpPr>
                <a:spLocks noChangeArrowheads="1"/>
              </p:cNvSpPr>
              <p:nvPr/>
            </p:nvSpPr>
            <p:spPr bwMode="auto">
              <a:xfrm>
                <a:off x="4667" y="2035"/>
                <a:ext cx="823" cy="25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= 5.42 </a:t>
                </a:r>
                <a:r>
                  <a:rPr lang="en-US" altLang="en-US" sz="14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atau </a:t>
                </a:r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6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685800" y="1047751"/>
          <a:ext cx="4457700" cy="33222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700"/>
                <a:gridCol w="520700"/>
                <a:gridCol w="317500"/>
                <a:gridCol w="393700"/>
                <a:gridCol w="508000"/>
                <a:gridCol w="1816100"/>
              </a:tblGrid>
              <a:tr h="3886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FFFF"/>
                          </a:solidFill>
                        </a:rPr>
                        <a:t>TABLE 9.2</a:t>
                      </a:r>
                      <a:endParaRPr lang="en-US" sz="1100" dirty="0">
                        <a:solidFill>
                          <a:srgbClr val="FFFFFF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smtClean="0"/>
                        <a:t>Data untuk komponen sayap</a:t>
                      </a:r>
                      <a:endParaRPr lang="en-US" sz="1100" dirty="0"/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WAKTU PERAKITAN</a:t>
                      </a:r>
                    </a:p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(MENIT)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100" b="1" smtClean="0">
                          <a:solidFill>
                            <a:schemeClr val="bg1"/>
                          </a:solidFill>
                        </a:rPr>
                        <a:t>TUGAS DAPAT DIKERJAKAN SETELAH TUGAS BERIKUT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10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–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C, 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G, 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 gridSpan="3"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Total time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65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>
                <a:latin typeface="Arial" pitchFamily="34" charset="0"/>
                <a:cs typeface="Arial" pitchFamily="34" charset="0"/>
              </a:rPr>
              <a:t>Contoh Komponen Sayap</a:t>
            </a:r>
            <a:endParaRPr lang="en-US" altLang="en-US" sz="400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651501" y="2932510"/>
            <a:ext cx="2962951" cy="1606153"/>
            <a:chOff x="4949826" y="3910013"/>
            <a:chExt cx="3665538" cy="2141537"/>
          </a:xfrm>
        </p:grpSpPr>
        <p:grpSp>
          <p:nvGrpSpPr>
            <p:cNvPr id="4216" name="Group 3"/>
            <p:cNvGrpSpPr>
              <a:grpSpLocks/>
            </p:cNvGrpSpPr>
            <p:nvPr/>
          </p:nvGrpSpPr>
          <p:grpSpPr bwMode="auto">
            <a:xfrm>
              <a:off x="4953000" y="4197350"/>
              <a:ext cx="3657600" cy="1854200"/>
              <a:chOff x="4953000" y="4197350"/>
              <a:chExt cx="3657600" cy="1854200"/>
            </a:xfrm>
          </p:grpSpPr>
          <p:grpSp>
            <p:nvGrpSpPr>
              <p:cNvPr id="4227" name="Group 8"/>
              <p:cNvGrpSpPr>
                <a:grpSpLocks/>
              </p:cNvGrpSpPr>
              <p:nvPr/>
            </p:nvGrpSpPr>
            <p:grpSpPr bwMode="auto">
              <a:xfrm>
                <a:off x="7435850" y="4902200"/>
                <a:ext cx="1174750" cy="952500"/>
                <a:chOff x="4756" y="2304"/>
                <a:chExt cx="740" cy="600"/>
              </a:xfrm>
            </p:grpSpPr>
            <p:sp>
              <p:nvSpPr>
                <p:cNvPr id="4266" name="Line 9"/>
                <p:cNvSpPr>
                  <a:spLocks noChangeShapeType="1"/>
                </p:cNvSpPr>
                <p:nvPr/>
              </p:nvSpPr>
              <p:spPr bwMode="auto">
                <a:xfrm>
                  <a:off x="5144" y="2304"/>
                  <a:ext cx="152" cy="26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67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756" y="2728"/>
                  <a:ext cx="480" cy="17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68" name="Group 11"/>
                <p:cNvGrpSpPr>
                  <a:grpSpLocks/>
                </p:cNvGrpSpPr>
                <p:nvPr/>
              </p:nvGrpSpPr>
              <p:grpSpPr bwMode="auto">
                <a:xfrm>
                  <a:off x="5240" y="2556"/>
                  <a:ext cx="256" cy="256"/>
                  <a:chOff x="5616" y="2396"/>
                  <a:chExt cx="256" cy="256"/>
                </a:xfrm>
              </p:grpSpPr>
              <p:sp>
                <p:nvSpPr>
                  <p:cNvPr id="15258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39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7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50" y="2418"/>
                    <a:ext cx="17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I</a:t>
                    </a:r>
                  </a:p>
                </p:txBody>
              </p:sp>
            </p:grpSp>
          </p:grpSp>
          <p:grpSp>
            <p:nvGrpSpPr>
              <p:cNvPr id="4228" name="Group 14"/>
              <p:cNvGrpSpPr>
                <a:grpSpLocks/>
              </p:cNvGrpSpPr>
              <p:nvPr/>
            </p:nvGrpSpPr>
            <p:grpSpPr bwMode="auto">
              <a:xfrm>
                <a:off x="7302500" y="4695825"/>
                <a:ext cx="927100" cy="406400"/>
                <a:chOff x="4672" y="2174"/>
                <a:chExt cx="584" cy="256"/>
              </a:xfrm>
            </p:grpSpPr>
            <p:sp>
              <p:nvSpPr>
                <p:cNvPr id="4262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4672" y="2294"/>
                  <a:ext cx="320" cy="1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63" name="Group 16"/>
                <p:cNvGrpSpPr>
                  <a:grpSpLocks/>
                </p:cNvGrpSpPr>
                <p:nvPr/>
              </p:nvGrpSpPr>
              <p:grpSpPr bwMode="auto">
                <a:xfrm>
                  <a:off x="5000" y="2174"/>
                  <a:ext cx="256" cy="256"/>
                  <a:chOff x="5184" y="2164"/>
                  <a:chExt cx="256" cy="256"/>
                </a:xfrm>
              </p:grpSpPr>
              <p:sp>
                <p:nvSpPr>
                  <p:cNvPr id="152593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5184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5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5190" y="2182"/>
                    <a:ext cx="229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G</a:t>
                    </a:r>
                  </a:p>
                </p:txBody>
              </p:sp>
            </p:grpSp>
          </p:grpSp>
          <p:grpSp>
            <p:nvGrpSpPr>
              <p:cNvPr id="4229" name="Group 19"/>
              <p:cNvGrpSpPr>
                <a:grpSpLocks/>
              </p:cNvGrpSpPr>
              <p:nvPr/>
            </p:nvGrpSpPr>
            <p:grpSpPr bwMode="auto">
              <a:xfrm>
                <a:off x="6546850" y="4394200"/>
                <a:ext cx="946150" cy="1016000"/>
                <a:chOff x="4196" y="1984"/>
                <a:chExt cx="596" cy="640"/>
              </a:xfrm>
            </p:grpSpPr>
            <p:sp>
              <p:nvSpPr>
                <p:cNvPr id="4257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4196" y="2368"/>
                  <a:ext cx="360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58" name="Line 21"/>
                <p:cNvSpPr>
                  <a:spLocks noChangeShapeType="1"/>
                </p:cNvSpPr>
                <p:nvPr/>
              </p:nvSpPr>
              <p:spPr bwMode="auto">
                <a:xfrm>
                  <a:off x="4228" y="1984"/>
                  <a:ext cx="312" cy="22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59" name="Group 22"/>
                <p:cNvGrpSpPr>
                  <a:grpSpLocks/>
                </p:cNvGrpSpPr>
                <p:nvPr/>
              </p:nvGrpSpPr>
              <p:grpSpPr bwMode="auto">
                <a:xfrm>
                  <a:off x="4536" y="2174"/>
                  <a:ext cx="256" cy="256"/>
                  <a:chOff x="4688" y="2164"/>
                  <a:chExt cx="256" cy="256"/>
                </a:xfrm>
              </p:grpSpPr>
              <p:sp>
                <p:nvSpPr>
                  <p:cNvPr id="152599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4688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1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4702" y="2190"/>
                    <a:ext cx="211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F</a:t>
                    </a:r>
                  </a:p>
                </p:txBody>
              </p:sp>
            </p:grpSp>
          </p:grpSp>
          <p:grpSp>
            <p:nvGrpSpPr>
              <p:cNvPr id="4230" name="Group 25"/>
              <p:cNvGrpSpPr>
                <a:grpSpLocks/>
              </p:cNvGrpSpPr>
              <p:nvPr/>
            </p:nvGrpSpPr>
            <p:grpSpPr bwMode="auto">
              <a:xfrm>
                <a:off x="5848350" y="4197350"/>
                <a:ext cx="908050" cy="1422400"/>
                <a:chOff x="3756" y="1860"/>
                <a:chExt cx="572" cy="896"/>
              </a:xfrm>
            </p:grpSpPr>
            <p:grpSp>
              <p:nvGrpSpPr>
                <p:cNvPr id="4249" name="Group 26"/>
                <p:cNvGrpSpPr>
                  <a:grpSpLocks/>
                </p:cNvGrpSpPr>
                <p:nvPr/>
              </p:nvGrpSpPr>
              <p:grpSpPr bwMode="auto">
                <a:xfrm>
                  <a:off x="4072" y="1860"/>
                  <a:ext cx="256" cy="256"/>
                  <a:chOff x="4192" y="1948"/>
                  <a:chExt cx="256" cy="256"/>
                </a:xfrm>
              </p:grpSpPr>
              <p:sp>
                <p:nvSpPr>
                  <p:cNvPr id="152603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1948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6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1970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C</a:t>
                    </a:r>
                  </a:p>
                </p:txBody>
              </p:sp>
            </p:grpSp>
            <p:sp>
              <p:nvSpPr>
                <p:cNvPr id="4250" name="Line 29"/>
                <p:cNvSpPr>
                  <a:spLocks noChangeShapeType="1"/>
                </p:cNvSpPr>
                <p:nvPr/>
              </p:nvSpPr>
              <p:spPr bwMode="auto">
                <a:xfrm>
                  <a:off x="3792" y="2304"/>
                  <a:ext cx="312" cy="24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sp>
              <p:nvSpPr>
                <p:cNvPr id="4251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3756" y="2040"/>
                  <a:ext cx="328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52" name="Group 31"/>
                <p:cNvGrpSpPr>
                  <a:grpSpLocks/>
                </p:cNvGrpSpPr>
                <p:nvPr/>
              </p:nvGrpSpPr>
              <p:grpSpPr bwMode="auto">
                <a:xfrm>
                  <a:off x="4072" y="2500"/>
                  <a:ext cx="256" cy="256"/>
                  <a:chOff x="4192" y="2380"/>
                  <a:chExt cx="256" cy="256"/>
                </a:xfrm>
              </p:grpSpPr>
              <p:sp>
                <p:nvSpPr>
                  <p:cNvPr id="152608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2380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2402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D</a:t>
                    </a:r>
                  </a:p>
                </p:txBody>
              </p:sp>
            </p:grpSp>
          </p:grpSp>
          <p:grpSp>
            <p:nvGrpSpPr>
              <p:cNvPr id="4231" name="Group 34"/>
              <p:cNvGrpSpPr>
                <a:grpSpLocks/>
              </p:cNvGrpSpPr>
              <p:nvPr/>
            </p:nvGrpSpPr>
            <p:grpSpPr bwMode="auto">
              <a:xfrm>
                <a:off x="6019800" y="5645150"/>
                <a:ext cx="1600200" cy="406400"/>
                <a:chOff x="3864" y="2772"/>
                <a:chExt cx="1008" cy="256"/>
              </a:xfrm>
            </p:grpSpPr>
            <p:sp>
              <p:nvSpPr>
                <p:cNvPr id="4245" name="Line 35"/>
                <p:cNvSpPr>
                  <a:spLocks noChangeShapeType="1"/>
                </p:cNvSpPr>
                <p:nvPr/>
              </p:nvSpPr>
              <p:spPr bwMode="auto">
                <a:xfrm>
                  <a:off x="3864" y="2904"/>
                  <a:ext cx="744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46" name="Group 36"/>
                <p:cNvGrpSpPr>
                  <a:grpSpLocks/>
                </p:cNvGrpSpPr>
                <p:nvPr/>
              </p:nvGrpSpPr>
              <p:grpSpPr bwMode="auto">
                <a:xfrm>
                  <a:off x="4616" y="2772"/>
                  <a:ext cx="256" cy="256"/>
                  <a:chOff x="4872" y="2676"/>
                  <a:chExt cx="256" cy="256"/>
                </a:xfrm>
              </p:grpSpPr>
              <p:sp>
                <p:nvSpPr>
                  <p:cNvPr id="152613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4872" y="267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 b="1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48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4879" y="2698"/>
                    <a:ext cx="224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100" b="1"/>
                      <a:t>H</a:t>
                    </a:r>
                  </a:p>
                </p:txBody>
              </p:sp>
            </p:grpSp>
          </p:grpSp>
          <p:grpSp>
            <p:nvGrpSpPr>
              <p:cNvPr id="4232" name="Group 39"/>
              <p:cNvGrpSpPr>
                <a:grpSpLocks/>
              </p:cNvGrpSpPr>
              <p:nvPr/>
            </p:nvGrpSpPr>
            <p:grpSpPr bwMode="auto">
              <a:xfrm>
                <a:off x="5067300" y="4695825"/>
                <a:ext cx="1155700" cy="1355725"/>
                <a:chOff x="3144" y="3006"/>
                <a:chExt cx="728" cy="854"/>
              </a:xfrm>
            </p:grpSpPr>
            <p:sp>
              <p:nvSpPr>
                <p:cNvPr id="4236" name="Line 40"/>
                <p:cNvSpPr>
                  <a:spLocks noChangeShapeType="1"/>
                </p:cNvSpPr>
                <p:nvPr/>
              </p:nvSpPr>
              <p:spPr bwMode="auto">
                <a:xfrm>
                  <a:off x="3144" y="3134"/>
                  <a:ext cx="36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 b="1"/>
                </a:p>
              </p:txBody>
            </p:sp>
            <p:grpSp>
              <p:nvGrpSpPr>
                <p:cNvPr id="4237" name="Group 41"/>
                <p:cNvGrpSpPr>
                  <a:grpSpLocks/>
                </p:cNvGrpSpPr>
                <p:nvPr/>
              </p:nvGrpSpPr>
              <p:grpSpPr bwMode="auto">
                <a:xfrm>
                  <a:off x="3220" y="3006"/>
                  <a:ext cx="652" cy="854"/>
                  <a:chOff x="3340" y="2174"/>
                  <a:chExt cx="652" cy="854"/>
                </a:xfrm>
              </p:grpSpPr>
              <p:sp>
                <p:nvSpPr>
                  <p:cNvPr id="4238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340" y="2312"/>
                    <a:ext cx="424" cy="48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 type="triangl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200" b="1"/>
                  </a:p>
                </p:txBody>
              </p:sp>
              <p:grpSp>
                <p:nvGrpSpPr>
                  <p:cNvPr id="4239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3648" y="2174"/>
                    <a:ext cx="256" cy="256"/>
                    <a:chOff x="3648" y="2184"/>
                    <a:chExt cx="256" cy="256"/>
                  </a:xfrm>
                </p:grpSpPr>
                <p:sp>
                  <p:nvSpPr>
                    <p:cNvPr id="152620" name="Oval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48" y="2184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200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4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202"/>
                      <a:ext cx="224" cy="22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100" b="1"/>
                        <a:t>B</a:t>
                      </a:r>
                    </a:p>
                  </p:txBody>
                </p:sp>
              </p:grpSp>
              <p:grpSp>
                <p:nvGrpSpPr>
                  <p:cNvPr id="424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3736" y="2772"/>
                    <a:ext cx="256" cy="256"/>
                    <a:chOff x="3896" y="2676"/>
                    <a:chExt cx="256" cy="256"/>
                  </a:xfrm>
                </p:grpSpPr>
                <p:sp>
                  <p:nvSpPr>
                    <p:cNvPr id="152623" name="Oval 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6" y="2676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200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2" name="Rectangle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07" y="2690"/>
                      <a:ext cx="218" cy="22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100" b="1"/>
                        <a:t>E</a:t>
                      </a:r>
                    </a:p>
                  </p:txBody>
                </p:sp>
              </p:grpSp>
            </p:grpSp>
          </p:grpSp>
          <p:grpSp>
            <p:nvGrpSpPr>
              <p:cNvPr id="4233" name="Group 49"/>
              <p:cNvGrpSpPr>
                <a:grpSpLocks/>
              </p:cNvGrpSpPr>
              <p:nvPr/>
            </p:nvGrpSpPr>
            <p:grpSpPr bwMode="auto">
              <a:xfrm>
                <a:off x="4953000" y="4695825"/>
                <a:ext cx="406400" cy="406400"/>
                <a:chOff x="3192" y="2184"/>
                <a:chExt cx="256" cy="256"/>
              </a:xfrm>
            </p:grpSpPr>
            <p:sp>
              <p:nvSpPr>
                <p:cNvPr id="152626" name="Oval 50"/>
                <p:cNvSpPr>
                  <a:spLocks noChangeArrowheads="1"/>
                </p:cNvSpPr>
                <p:nvPr/>
              </p:nvSpPr>
              <p:spPr bwMode="auto">
                <a:xfrm>
                  <a:off x="3192" y="2184"/>
                  <a:ext cx="256" cy="25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200" b="1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4235" name="Rectangle 51"/>
                <p:cNvSpPr>
                  <a:spLocks noChangeArrowheads="1"/>
                </p:cNvSpPr>
                <p:nvPr/>
              </p:nvSpPr>
              <p:spPr bwMode="auto">
                <a:xfrm>
                  <a:off x="3199" y="2202"/>
                  <a:ext cx="224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100" b="1"/>
                    <a:t>A</a:t>
                  </a:r>
                </a:p>
              </p:txBody>
            </p:sp>
          </p:grpSp>
        </p:grpSp>
        <p:grpSp>
          <p:nvGrpSpPr>
            <p:cNvPr id="4217" name="Group 52"/>
            <p:cNvGrpSpPr>
              <a:grpSpLocks/>
            </p:cNvGrpSpPr>
            <p:nvPr/>
          </p:nvGrpSpPr>
          <p:grpSpPr bwMode="auto">
            <a:xfrm>
              <a:off x="4949826" y="3910013"/>
              <a:ext cx="3665538" cy="1824037"/>
              <a:chOff x="3070" y="2511"/>
              <a:chExt cx="2309" cy="1149"/>
            </a:xfrm>
          </p:grpSpPr>
          <p:sp>
            <p:nvSpPr>
              <p:cNvPr id="4218" name="Rectangle 53"/>
              <p:cNvSpPr>
                <a:spLocks noChangeArrowheads="1"/>
              </p:cNvSpPr>
              <p:nvPr/>
            </p:nvSpPr>
            <p:spPr bwMode="auto">
              <a:xfrm>
                <a:off x="3070" y="2824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10</a:t>
                </a:r>
              </a:p>
            </p:txBody>
          </p:sp>
          <p:sp>
            <p:nvSpPr>
              <p:cNvPr id="4219" name="Rectangle 54"/>
              <p:cNvSpPr>
                <a:spLocks noChangeArrowheads="1"/>
              </p:cNvSpPr>
              <p:nvPr/>
            </p:nvSpPr>
            <p:spPr bwMode="auto">
              <a:xfrm>
                <a:off x="4502" y="3440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0" name="Rectangle 55"/>
              <p:cNvSpPr>
                <a:spLocks noChangeArrowheads="1"/>
              </p:cNvSpPr>
              <p:nvPr/>
            </p:nvSpPr>
            <p:spPr bwMode="auto">
              <a:xfrm>
                <a:off x="3622" y="3440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1" name="Rectangle 56"/>
              <p:cNvSpPr>
                <a:spLocks noChangeArrowheads="1"/>
              </p:cNvSpPr>
              <p:nvPr/>
            </p:nvSpPr>
            <p:spPr bwMode="auto">
              <a:xfrm>
                <a:off x="3990" y="2511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5</a:t>
                </a:r>
              </a:p>
            </p:txBody>
          </p:sp>
          <p:sp>
            <p:nvSpPr>
              <p:cNvPr id="4222" name="Rectangle 57"/>
              <p:cNvSpPr>
                <a:spLocks noChangeArrowheads="1"/>
              </p:cNvSpPr>
              <p:nvPr/>
            </p:nvSpPr>
            <p:spPr bwMode="auto">
              <a:xfrm>
                <a:off x="3990" y="3159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4</a:t>
                </a:r>
              </a:p>
            </p:txBody>
          </p:sp>
          <p:sp>
            <p:nvSpPr>
              <p:cNvPr id="4223" name="Rectangle 58"/>
              <p:cNvSpPr>
                <a:spLocks noChangeArrowheads="1"/>
              </p:cNvSpPr>
              <p:nvPr/>
            </p:nvSpPr>
            <p:spPr bwMode="auto">
              <a:xfrm>
                <a:off x="5174" y="3216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3</a:t>
                </a:r>
              </a:p>
            </p:txBody>
          </p:sp>
          <p:sp>
            <p:nvSpPr>
              <p:cNvPr id="4224" name="Rectangle 59"/>
              <p:cNvSpPr>
                <a:spLocks noChangeArrowheads="1"/>
              </p:cNvSpPr>
              <p:nvPr/>
            </p:nvSpPr>
            <p:spPr bwMode="auto">
              <a:xfrm>
                <a:off x="4918" y="2824"/>
                <a:ext cx="20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7</a:t>
                </a:r>
              </a:p>
            </p:txBody>
          </p:sp>
          <p:sp>
            <p:nvSpPr>
              <p:cNvPr id="4225" name="Rectangle 60"/>
              <p:cNvSpPr>
                <a:spLocks noChangeArrowheads="1"/>
              </p:cNvSpPr>
              <p:nvPr/>
            </p:nvSpPr>
            <p:spPr bwMode="auto">
              <a:xfrm>
                <a:off x="3534" y="2824"/>
                <a:ext cx="2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11</a:t>
                </a:r>
              </a:p>
            </p:txBody>
          </p:sp>
          <p:sp>
            <p:nvSpPr>
              <p:cNvPr id="4226" name="Rectangle 61"/>
              <p:cNvSpPr>
                <a:spLocks noChangeArrowheads="1"/>
              </p:cNvSpPr>
              <p:nvPr/>
            </p:nvSpPr>
            <p:spPr bwMode="auto">
              <a:xfrm>
                <a:off x="4454" y="2824"/>
                <a:ext cx="178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/>
                  <a:t>3</a:t>
                </a:r>
              </a:p>
            </p:txBody>
          </p:sp>
        </p:grpSp>
      </p:grpSp>
      <p:grpSp>
        <p:nvGrpSpPr>
          <p:cNvPr id="62" name="Group 9"/>
          <p:cNvGrpSpPr>
            <a:grpSpLocks/>
          </p:cNvGrpSpPr>
          <p:nvPr/>
        </p:nvGrpSpPr>
        <p:grpSpPr bwMode="auto">
          <a:xfrm>
            <a:off x="5840539" y="766402"/>
            <a:ext cx="3241675" cy="1619250"/>
            <a:chOff x="3598" y="904"/>
            <a:chExt cx="2042" cy="1360"/>
          </a:xfrm>
          <a:solidFill>
            <a:srgbClr val="FFDDB1"/>
          </a:solidFill>
        </p:grpSpPr>
        <p:sp>
          <p:nvSpPr>
            <p:cNvPr id="64" name="Rectangle 10"/>
            <p:cNvSpPr>
              <a:spLocks noChangeArrowheads="1"/>
            </p:cNvSpPr>
            <p:nvPr/>
          </p:nvSpPr>
          <p:spPr bwMode="auto">
            <a:xfrm>
              <a:off x="3632" y="904"/>
              <a:ext cx="2008" cy="136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+mn-cs"/>
              </a:endParaRPr>
            </a:p>
          </p:txBody>
        </p:sp>
        <p:sp>
          <p:nvSpPr>
            <p:cNvPr id="65" name="Rectangle 11"/>
            <p:cNvSpPr>
              <a:spLocks noChangeArrowheads="1"/>
            </p:cNvSpPr>
            <p:nvPr/>
          </p:nvSpPr>
          <p:spPr bwMode="auto">
            <a:xfrm>
              <a:off x="4040" y="959"/>
              <a:ext cx="1544" cy="58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71500" indent="-5715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  <a:spcAft>
                  <a:spcPct val="25000"/>
                </a:spcAft>
                <a:buFont typeface="Times" pitchFamily="18" charset="0"/>
                <a:buNone/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480	</a:t>
              </a: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Menit tersedia per hari</a:t>
              </a:r>
              <a:endPara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>
                <a:lnSpc>
                  <a:spcPct val="85000"/>
                </a:lnSpc>
                <a:spcAft>
                  <a:spcPct val="25000"/>
                </a:spcAft>
                <a:buFont typeface="Times" pitchFamily="18" charset="0"/>
                <a:buNone/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40	</a:t>
              </a: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Unit diperlukan</a:t>
              </a:r>
              <a:endPara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sp>
          <p:nvSpPr>
            <p:cNvPr id="66" name="Rectangle 12"/>
            <p:cNvSpPr>
              <a:spLocks noChangeArrowheads="1"/>
            </p:cNvSpPr>
            <p:nvPr/>
          </p:nvSpPr>
          <p:spPr bwMode="auto">
            <a:xfrm>
              <a:off x="3877" y="1560"/>
              <a:ext cx="1351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Waktu siklus </a:t>
              </a: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= 12 </a:t>
              </a:r>
              <a:r>
                <a:rPr lang="en-US" altLang="en-US" sz="14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menit</a:t>
              </a:r>
              <a:endPara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  <p:grpSp>
          <p:nvGrpSpPr>
            <p:cNvPr id="67" name="Group 13"/>
            <p:cNvGrpSpPr>
              <a:grpSpLocks/>
            </p:cNvGrpSpPr>
            <p:nvPr/>
          </p:nvGrpSpPr>
          <p:grpSpPr bwMode="auto">
            <a:xfrm>
              <a:off x="3598" y="1816"/>
              <a:ext cx="1892" cy="385"/>
              <a:chOff x="3598" y="1976"/>
              <a:chExt cx="1892" cy="385"/>
            </a:xfrm>
            <a:grpFill/>
          </p:grpSpPr>
          <p:sp>
            <p:nvSpPr>
              <p:cNvPr id="68" name="Rectangle 14"/>
              <p:cNvSpPr>
                <a:spLocks noChangeArrowheads="1"/>
              </p:cNvSpPr>
              <p:nvPr/>
            </p:nvSpPr>
            <p:spPr bwMode="auto">
              <a:xfrm>
                <a:off x="3598" y="1976"/>
                <a:ext cx="1108" cy="38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Stasiun kerja Minimum</a:t>
                </a:r>
                <a:endPara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endParaRPr>
              </a:p>
            </p:txBody>
          </p:sp>
          <p:sp>
            <p:nvSpPr>
              <p:cNvPr id="69" name="Rectangle 15"/>
              <p:cNvSpPr>
                <a:spLocks noChangeArrowheads="1"/>
              </p:cNvSpPr>
              <p:nvPr/>
            </p:nvSpPr>
            <p:spPr bwMode="auto">
              <a:xfrm>
                <a:off x="4667" y="2035"/>
                <a:ext cx="823" cy="25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= 5.42 </a:t>
                </a:r>
                <a:r>
                  <a:rPr lang="en-US" altLang="en-US" sz="14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atau </a:t>
                </a:r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6</a:t>
                </a:r>
              </a:p>
            </p:txBody>
          </p:sp>
        </p:grpSp>
      </p:grpSp>
      <p:sp>
        <p:nvSpPr>
          <p:cNvPr id="70" name="Rectangle 7"/>
          <p:cNvSpPr>
            <a:spLocks noChangeArrowheads="1"/>
          </p:cNvSpPr>
          <p:nvPr/>
        </p:nvSpPr>
        <p:spPr bwMode="auto">
          <a:xfrm>
            <a:off x="292100" y="2952750"/>
            <a:ext cx="8636000" cy="1704975"/>
          </a:xfrm>
          <a:prstGeom prst="rect">
            <a:avLst/>
          </a:prstGeom>
          <a:solidFill>
            <a:srgbClr val="92D3C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pSp>
        <p:nvGrpSpPr>
          <p:cNvPr id="71" name="Group 16"/>
          <p:cNvGrpSpPr>
            <a:grpSpLocks/>
          </p:cNvGrpSpPr>
          <p:nvPr/>
        </p:nvGrpSpPr>
        <p:grpSpPr bwMode="auto">
          <a:xfrm>
            <a:off x="601664" y="3111101"/>
            <a:ext cx="8008942" cy="1397792"/>
            <a:chOff x="379" y="2613"/>
            <a:chExt cx="5045" cy="1174"/>
          </a:xfrm>
        </p:grpSpPr>
        <p:grpSp>
          <p:nvGrpSpPr>
            <p:cNvPr id="72" name="Group 17"/>
            <p:cNvGrpSpPr>
              <a:grpSpLocks/>
            </p:cNvGrpSpPr>
            <p:nvPr/>
          </p:nvGrpSpPr>
          <p:grpSpPr bwMode="auto">
            <a:xfrm>
              <a:off x="379" y="2613"/>
              <a:ext cx="5045" cy="601"/>
              <a:chOff x="467" y="3557"/>
              <a:chExt cx="5045" cy="601"/>
            </a:xfrm>
          </p:grpSpPr>
          <p:sp>
            <p:nvSpPr>
              <p:cNvPr id="74" name="Rectangle 18"/>
              <p:cNvSpPr>
                <a:spLocks noChangeArrowheads="1"/>
              </p:cNvSpPr>
              <p:nvPr/>
            </p:nvSpPr>
            <p:spPr bwMode="auto">
              <a:xfrm>
                <a:off x="467" y="3664"/>
                <a:ext cx="864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mtClean="0"/>
                  <a:t>Efisiensi   </a:t>
                </a:r>
                <a:r>
                  <a:rPr lang="en-US" altLang="en-US"/>
                  <a:t>=</a:t>
                </a:r>
              </a:p>
            </p:txBody>
          </p:sp>
          <p:grpSp>
            <p:nvGrpSpPr>
              <p:cNvPr id="75" name="Group 19"/>
              <p:cNvGrpSpPr>
                <a:grpSpLocks/>
              </p:cNvGrpSpPr>
              <p:nvPr/>
            </p:nvGrpSpPr>
            <p:grpSpPr bwMode="auto">
              <a:xfrm>
                <a:off x="1432" y="3557"/>
                <a:ext cx="4080" cy="601"/>
                <a:chOff x="1496" y="3549"/>
                <a:chExt cx="4080" cy="601"/>
              </a:xfrm>
            </p:grpSpPr>
            <p:sp>
              <p:nvSpPr>
                <p:cNvPr id="76" name="Rectangle 20"/>
                <p:cNvSpPr>
                  <a:spLocks noChangeArrowheads="1"/>
                </p:cNvSpPr>
                <p:nvPr/>
              </p:nvSpPr>
              <p:spPr bwMode="auto">
                <a:xfrm>
                  <a:off x="1742" y="3549"/>
                  <a:ext cx="3512" cy="6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spcAft>
                      <a:spcPct val="25000"/>
                    </a:spcAft>
                  </a:pPr>
                  <a:r>
                    <a:rPr lang="en-US" altLang="en-US">
                      <a:latin typeface="Times New Roman" pitchFamily="18" charset="0"/>
                      <a:cs typeface="Times New Roman" pitchFamily="18" charset="0"/>
                    </a:rPr>
                    <a:t>∑ </a:t>
                  </a:r>
                  <a:r>
                    <a:rPr lang="en-US" altLang="en-US" smtClean="0"/>
                    <a:t>Waktu tugas</a:t>
                  </a:r>
                  <a:endParaRPr lang="en-US" altLang="en-US"/>
                </a:p>
                <a:p>
                  <a:pPr algn="ctr">
                    <a:spcAft>
                      <a:spcPct val="25000"/>
                    </a:spcAft>
                  </a:pPr>
                  <a:r>
                    <a:rPr lang="en-US" altLang="en-US" smtClean="0"/>
                    <a:t>(Banyaknya stasiun </a:t>
                  </a:r>
                  <a:r>
                    <a:rPr lang="en-US" altLang="en-US" i="1" smtClean="0"/>
                    <a:t>Actual</a:t>
                  </a:r>
                  <a:r>
                    <a:rPr lang="en-US" altLang="en-US" smtClean="0"/>
                    <a:t>) </a:t>
                  </a:r>
                  <a:r>
                    <a:rPr lang="en-US" altLang="en-US"/>
                    <a:t>x </a:t>
                  </a:r>
                  <a:r>
                    <a:rPr lang="en-US" altLang="en-US" smtClean="0"/>
                    <a:t>(Waktu siklus terbesar)</a:t>
                  </a:r>
                  <a:endParaRPr lang="en-US" altLang="en-US"/>
                </a:p>
              </p:txBody>
            </p:sp>
            <p:sp>
              <p:nvSpPr>
                <p:cNvPr id="77" name="Line 21"/>
                <p:cNvSpPr>
                  <a:spLocks noChangeShapeType="1"/>
                </p:cNvSpPr>
                <p:nvPr/>
              </p:nvSpPr>
              <p:spPr bwMode="auto">
                <a:xfrm>
                  <a:off x="1496" y="3840"/>
                  <a:ext cx="40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73" name="Rectangle 22"/>
            <p:cNvSpPr>
              <a:spLocks noChangeArrowheads="1"/>
            </p:cNvSpPr>
            <p:nvPr/>
          </p:nvSpPr>
          <p:spPr bwMode="auto">
            <a:xfrm>
              <a:off x="1037" y="3128"/>
              <a:ext cx="2503" cy="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/>
                <a:t>= 65 </a:t>
              </a:r>
              <a:r>
                <a:rPr lang="en-US" altLang="en-US" smtClean="0"/>
                <a:t>menit </a:t>
              </a:r>
              <a:r>
                <a:rPr lang="en-US" altLang="en-US"/>
                <a:t>/ ((6 </a:t>
              </a:r>
              <a:r>
                <a:rPr lang="en-US" altLang="en-US" smtClean="0"/>
                <a:t>stasiun) </a:t>
              </a:r>
              <a:r>
                <a:rPr lang="en-US" altLang="en-US"/>
                <a:t>x (12 </a:t>
              </a:r>
              <a:r>
                <a:rPr lang="en-US" altLang="en-US" smtClean="0"/>
                <a:t>menit))</a:t>
              </a:r>
              <a:endParaRPr lang="en-US" altLang="en-US"/>
            </a:p>
            <a:p>
              <a:pPr>
                <a:lnSpc>
                  <a:spcPct val="125000"/>
                </a:lnSpc>
              </a:pPr>
              <a:r>
                <a:rPr lang="en-US" altLang="en-US"/>
                <a:t>= 90.3%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778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theme/theme1.xml><?xml version="1.0" encoding="utf-8"?>
<a:theme xmlns:a="http://schemas.openxmlformats.org/drawingml/2006/main" name="Theme2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10330</TotalTime>
  <Words>3518</Words>
  <Application>Microsoft Office PowerPoint</Application>
  <PresentationFormat>On-screen Show (16:9)</PresentationFormat>
  <Paragraphs>1113</Paragraphs>
  <Slides>88</Slides>
  <Notes>77</Notes>
  <HiddenSlides>14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104" baseType="lpstr">
      <vt:lpstr>Arial Unicode MS</vt:lpstr>
      <vt:lpstr>ＭＳ Ｐゴシック</vt:lpstr>
      <vt:lpstr>SimSun</vt:lpstr>
      <vt:lpstr>Aharoni</vt:lpstr>
      <vt:lpstr>Arial</vt:lpstr>
      <vt:lpstr>Calibri</vt:lpstr>
      <vt:lpstr>Century Gothic</vt:lpstr>
      <vt:lpstr>Courier New</vt:lpstr>
      <vt:lpstr>Gill Sans MT</vt:lpstr>
      <vt:lpstr>Helvetica Neue</vt:lpstr>
      <vt:lpstr>Lucida Grande</vt:lpstr>
      <vt:lpstr>Times</vt:lpstr>
      <vt:lpstr>Times New Roman</vt:lpstr>
      <vt:lpstr>Wingdings</vt:lpstr>
      <vt:lpstr>Theme2</vt:lpstr>
      <vt:lpstr>Equation</vt:lpstr>
      <vt:lpstr> </vt:lpstr>
      <vt:lpstr>Outline</vt:lpstr>
      <vt:lpstr>Outline - Continued</vt:lpstr>
      <vt:lpstr>Tujuan Pembelajaran</vt:lpstr>
      <vt:lpstr>Tujuan Pembelajaran</vt:lpstr>
      <vt:lpstr>Learning Objectives</vt:lpstr>
      <vt:lpstr>Inovasi-inovasi pada McDonald’s</vt:lpstr>
      <vt:lpstr>Inovasi-inovasi pada McDonald’s</vt:lpstr>
      <vt:lpstr>Innovations at McDonald’s</vt:lpstr>
      <vt:lpstr>Layout Baru McDonald</vt:lpstr>
      <vt:lpstr>Penting Strategisnya Keputusan Layout</vt:lpstr>
      <vt:lpstr>Pertimbangan Desain Layout</vt:lpstr>
      <vt:lpstr>Pertimbangan Desain Layout</vt:lpstr>
      <vt:lpstr>Jenis-jenis Layout</vt:lpstr>
      <vt:lpstr>Types of Layout</vt:lpstr>
      <vt:lpstr>Jenis-jenis Layout</vt:lpstr>
      <vt:lpstr>Jenis-jenis Layout</vt:lpstr>
      <vt:lpstr>Jenis-jenis Layout</vt:lpstr>
      <vt:lpstr>Types of Layout</vt:lpstr>
      <vt:lpstr>Types of Layout</vt:lpstr>
      <vt:lpstr>Strategi Layout</vt:lpstr>
      <vt:lpstr>Strategi Layout</vt:lpstr>
      <vt:lpstr>Layout yang baik mempertimbangkan:</vt:lpstr>
      <vt:lpstr>Layout Kantor</vt:lpstr>
      <vt:lpstr>Bagan Keterhubungan</vt:lpstr>
      <vt:lpstr>Layout Kantor</vt:lpstr>
      <vt:lpstr>Layout Ritel Supermarket</vt:lpstr>
      <vt:lpstr>Lima ide yang sangat membantu untuk Layout Supermarket</vt:lpstr>
      <vt:lpstr>Layout Toko</vt:lpstr>
      <vt:lpstr>Menempatkan Ritel</vt:lpstr>
      <vt:lpstr>Servicescape</vt:lpstr>
      <vt:lpstr>Layout Pergudangan dan Penyimpanan</vt:lpstr>
      <vt:lpstr>Layout Pergudangan dan Penyimpanan</vt:lpstr>
      <vt:lpstr>Layout Pergudangan dan Penyimpanan</vt:lpstr>
      <vt:lpstr>Warehousing and Storage Layouts</vt:lpstr>
      <vt:lpstr>Layout Pergudangan dan Penyimpanan</vt:lpstr>
      <vt:lpstr>Warehousing and Storage Layouts</vt:lpstr>
      <vt:lpstr>Cross-Docking</vt:lpstr>
      <vt:lpstr>Stocking Acak</vt:lpstr>
      <vt:lpstr>Customizing</vt:lpstr>
      <vt:lpstr>Fixed-Position Layout</vt:lpstr>
      <vt:lpstr>Alternative Strategy</vt:lpstr>
      <vt:lpstr>Layout Berorientasi Proses</vt:lpstr>
      <vt:lpstr>Layout Berorientasi Proses</vt:lpstr>
      <vt:lpstr>PowerPoint Presentation</vt:lpstr>
      <vt:lpstr>PowerPoint Presentation</vt:lpstr>
      <vt:lpstr>Contoh Layout Proses</vt:lpstr>
      <vt:lpstr>Process Layout Example</vt:lpstr>
      <vt:lpstr>Process Layout Example</vt:lpstr>
      <vt:lpstr>Contoh Layout Proses</vt:lpstr>
      <vt:lpstr>Contoh Layout Proses</vt:lpstr>
      <vt:lpstr>Contoh Layout Proses</vt:lpstr>
      <vt:lpstr>Contoh Layout Proses</vt:lpstr>
      <vt:lpstr>Contoh Layout Proses</vt:lpstr>
      <vt:lpstr>Contoh Layout Proses</vt:lpstr>
      <vt:lpstr>Software Komputer</vt:lpstr>
      <vt:lpstr>Software Komputer</vt:lpstr>
      <vt:lpstr>Software Komputer</vt:lpstr>
      <vt:lpstr>Sel Kerja (Work Cell)</vt:lpstr>
      <vt:lpstr>Keunggulan Work Cells</vt:lpstr>
      <vt:lpstr>Kebutuhan Work Cells</vt:lpstr>
      <vt:lpstr>Memperbaiki Tata Letak yg Menggunakan Sel Kerja</vt:lpstr>
      <vt:lpstr>Improving Layouts Using Work Cells</vt:lpstr>
      <vt:lpstr>Memperbaiki Tata Letak yg Menggunakan Sel Kerja</vt:lpstr>
      <vt:lpstr>Improving Layouts Using Work Cells</vt:lpstr>
      <vt:lpstr>Staffing dan Penyeimbangan Sel Kerja</vt:lpstr>
      <vt:lpstr>Staffing and Balancing Work Cells</vt:lpstr>
      <vt:lpstr>Contoh Staffing Sel Kerja (Work Cells)</vt:lpstr>
      <vt:lpstr>Staffing Work Cells Example</vt:lpstr>
      <vt:lpstr>Contoh Staffing Sel Kerja (Work Cells)</vt:lpstr>
      <vt:lpstr>Contoh Staffing Sel Kerja (Work Cells)</vt:lpstr>
      <vt:lpstr>Bagan Work Balance</vt:lpstr>
      <vt:lpstr>Pusat Kerja Terfokus dan  Pabrik Terfokus</vt:lpstr>
      <vt:lpstr>Tata Letak Berulang dan  Berorientasi Produk</vt:lpstr>
      <vt:lpstr>Repetitive and Product-Oriented Layout</vt:lpstr>
      <vt:lpstr>Tata Letak Berorientasi Produk</vt:lpstr>
      <vt:lpstr>Tata Letak Berorientasi Produk</vt:lpstr>
      <vt:lpstr>Tata Letak Berorientasi Produk</vt:lpstr>
      <vt:lpstr>Lini Perakitan McDonald</vt:lpstr>
      <vt:lpstr>Menyeimbangkan Lini Perakitan</vt:lpstr>
      <vt:lpstr>Contoh Komponen Sayap</vt:lpstr>
      <vt:lpstr>Contoh Komponen Sayap</vt:lpstr>
      <vt:lpstr>Contoh Komponen Sayap</vt:lpstr>
      <vt:lpstr>Contoh Komponen Sayap</vt:lpstr>
      <vt:lpstr>Contoh Komponen Sayap</vt:lpstr>
      <vt:lpstr>Contoh Komponen Sayap</vt:lpstr>
      <vt:lpstr>Contoh Komponen Sayap</vt:lpstr>
      <vt:lpstr>Contoh Komponen Sayap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9 - Layout Strategies</dc:subject>
  <dc:creator>Jeff Heyl</dc:creator>
  <cp:lastModifiedBy>Jaryono Angga Widagdo</cp:lastModifiedBy>
  <cp:revision>716</cp:revision>
  <dcterms:created xsi:type="dcterms:W3CDTF">2012-09-28T10:33:31Z</dcterms:created>
  <dcterms:modified xsi:type="dcterms:W3CDTF">2019-06-28T03:29:44Z</dcterms:modified>
</cp:coreProperties>
</file>