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64"/>
  </p:notesMasterIdLst>
  <p:sldIdLst>
    <p:sldId id="317" r:id="rId2"/>
    <p:sldId id="257" r:id="rId3"/>
    <p:sldId id="263" r:id="rId4"/>
    <p:sldId id="258" r:id="rId5"/>
    <p:sldId id="318" r:id="rId6"/>
    <p:sldId id="259" r:id="rId7"/>
    <p:sldId id="260" r:id="rId8"/>
    <p:sldId id="261" r:id="rId9"/>
    <p:sldId id="262" r:id="rId10"/>
    <p:sldId id="264" r:id="rId11"/>
    <p:sldId id="265" r:id="rId12"/>
    <p:sldId id="266" r:id="rId13"/>
    <p:sldId id="267" r:id="rId14"/>
    <p:sldId id="268" r:id="rId15"/>
    <p:sldId id="269" r:id="rId16"/>
    <p:sldId id="271" r:id="rId17"/>
    <p:sldId id="273" r:id="rId18"/>
    <p:sldId id="272" r:id="rId19"/>
    <p:sldId id="274" r:id="rId20"/>
    <p:sldId id="270" r:id="rId21"/>
    <p:sldId id="275" r:id="rId22"/>
    <p:sldId id="276" r:id="rId23"/>
    <p:sldId id="278" r:id="rId24"/>
    <p:sldId id="279" r:id="rId25"/>
    <p:sldId id="319" r:id="rId26"/>
    <p:sldId id="277"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A4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33" d="100"/>
          <a:sy n="33" d="100"/>
        </p:scale>
        <p:origin x="2052"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B8706-366D-4539-A2AF-07F989C002DB}" type="datetimeFigureOut">
              <a:rPr lang="en-US" smtClean="0"/>
              <a:t>3/4/2020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AD0B7-748C-4145-97BB-E3F9F2D7AC1D}" type="slidenum">
              <a:rPr lang="en-US" smtClean="0"/>
              <a:t>‹#›</a:t>
            </a:fld>
            <a:endParaRPr lang="en-US"/>
          </a:p>
        </p:txBody>
      </p:sp>
    </p:spTree>
    <p:extLst>
      <p:ext uri="{BB962C8B-B14F-4D97-AF65-F5344CB8AC3E}">
        <p14:creationId xmlns:p14="http://schemas.microsoft.com/office/powerpoint/2010/main" val="258749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AD0B7-748C-4145-97BB-E3F9F2D7AC1D}" type="slidenum">
              <a:rPr lang="en-US" smtClean="0"/>
              <a:t>2</a:t>
            </a:fld>
            <a:endParaRPr lang="en-US"/>
          </a:p>
        </p:txBody>
      </p:sp>
    </p:spTree>
    <p:extLst>
      <p:ext uri="{BB962C8B-B14F-4D97-AF65-F5344CB8AC3E}">
        <p14:creationId xmlns:p14="http://schemas.microsoft.com/office/powerpoint/2010/main" val="3831303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AD0B7-748C-4145-97BB-E3F9F2D7AC1D}" type="slidenum">
              <a:rPr lang="en-US" smtClean="0"/>
              <a:t>4</a:t>
            </a:fld>
            <a:endParaRPr lang="en-US"/>
          </a:p>
        </p:txBody>
      </p:sp>
    </p:spTree>
    <p:extLst>
      <p:ext uri="{BB962C8B-B14F-4D97-AF65-F5344CB8AC3E}">
        <p14:creationId xmlns:p14="http://schemas.microsoft.com/office/powerpoint/2010/main" val="2767353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AD0B7-748C-4145-97BB-E3F9F2D7AC1D}" type="slidenum">
              <a:rPr lang="en-US" smtClean="0"/>
              <a:t>5</a:t>
            </a:fld>
            <a:endParaRPr lang="en-US"/>
          </a:p>
        </p:txBody>
      </p:sp>
    </p:spTree>
    <p:extLst>
      <p:ext uri="{BB962C8B-B14F-4D97-AF65-F5344CB8AC3E}">
        <p14:creationId xmlns:p14="http://schemas.microsoft.com/office/powerpoint/2010/main" val="3892606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b="1">
                <a:solidFill>
                  <a:schemeClr val="bg1"/>
                </a:solidFill>
                <a:effectLst>
                  <a:outerShdw blurRad="101600" dist="63500" dir="2700000" algn="tl" rotWithShape="0">
                    <a:prstClr val="black">
                      <a:alpha val="74000"/>
                    </a:prst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b="1" cap="all">
                <a:solidFill>
                  <a:srgbClr val="FFFF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31A2402B-042F-45C2-B9A3-1098EAA84325}" type="datetime1">
              <a:rPr lang="en-US" smtClean="0"/>
              <a:t>3/4/2020</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4901193B-AFCE-4A2A-92C6-39E061AE732C}" type="slidenum">
              <a:rPr lang="en-US" smtClean="0"/>
              <a:t>‹#›</a:t>
            </a:fld>
            <a:endParaRPr lang="en-US"/>
          </a:p>
        </p:txBody>
      </p:sp>
    </p:spTree>
    <p:extLst>
      <p:ext uri="{BB962C8B-B14F-4D97-AF65-F5344CB8AC3E}">
        <p14:creationId xmlns:p14="http://schemas.microsoft.com/office/powerpoint/2010/main" val="26662534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a:xfrm>
            <a:off x="1154954" y="2402382"/>
            <a:ext cx="10486583" cy="3617418"/>
          </a:xfrm>
        </p:spPr>
        <p:txBody>
          <a:bodyPr/>
          <a:lstStyle>
            <a:lvl1pPr>
              <a:defRPr b="0"/>
            </a:lvl1pPr>
            <a:lvl2pPr>
              <a:defRPr b="0"/>
            </a:lvl2pPr>
            <a:lvl3pPr>
              <a:defRPr b="0"/>
            </a:lvl3pPr>
            <a:lvl4pPr>
              <a:defRPr b="0"/>
            </a:lvl4pPr>
            <a:lvl5pPr>
              <a:defRPr b="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4083B0-5D58-4816-AD00-39AAC0A7BAAB}"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2624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9922326" y="402165"/>
              <a:ext cx="1846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6532170"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7088975" y="184381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1063416"/>
            <a:ext cx="7519326" cy="4640463"/>
          </a:xfrm>
        </p:spPr>
        <p:txBody>
          <a:bodyPr anchor="ctr"/>
          <a:lstStyle>
            <a:lvl1pPr algn="l">
              <a:defRPr sz="4800" b="1" cap="none"/>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DAE6CDF-4A40-45EB-9DD8-5A7A686EAA30}"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9779015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053447-73EF-42EE-9934-394A112E444C}" type="datetime1">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2259715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B24F69-3E5E-485D-BC6A-AA57F8A7587C}" type="datetime1">
              <a:rPr lang="en-US" smtClean="0"/>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109403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C52C2D-1F43-490C-8FFE-A3B9569D5B71}" type="datetime1">
              <a:rPr lang="en-US" smtClean="0"/>
              <a:t>3/4/2020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409621792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21150-3034-4193-9524-350E864F4AFF}" type="datetime1">
              <a:rPr lang="en-US" smtClean="0"/>
              <a:t>3/4/2020</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05113702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0FC5F-BFF9-43FA-8581-30F751FC306E}" type="datetime1">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18658597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89335-3E41-40D4-9058-2014D5E3130B}" type="datetime1">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85677388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6EAE-09B9-4A13-82BA-48BD0D4EBA53}" type="datetime1">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6421605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42F4E-5588-4ED5-B81A-669BDD3D24E5}"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64707754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69AD95-47AB-4589-AE80-C20335D6CA59}"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855511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EB3B67-6C11-40CB-B88D-16AE380B1036}"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47156950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6950F37-0DEE-47DB-8689-CFB5DBF12590}" type="datetime1">
              <a:rPr lang="en-US" smtClean="0"/>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61835419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EFEC54D-43AC-4191-8688-FFDC71076E58}" type="datetime1">
              <a:rPr lang="en-US" smtClean="0"/>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5952219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EF3FFA-E4F0-4C04-9B84-F244D0E51C31}"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84588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80D39D-D833-45DD-89AA-C3EF281A6C1C}" type="datetime1">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8412184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402382"/>
            <a:ext cx="10582152" cy="361741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27A70EB-CC1E-4EE9-A8A7-B47F1BB18A6C}" type="datetime1">
              <a:rPr lang="en-US" smtClean="0"/>
              <a:t>3/4/2020</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effectLst>
                  <a:outerShdw blurRad="101600" dist="76200" dir="2700000" algn="tl" rotWithShape="0">
                    <a:prstClr val="black">
                      <a:alpha val="71000"/>
                    </a:prstClr>
                  </a:outerShdw>
                </a:effectLst>
              </a:defRPr>
            </a:lvl1pPr>
          </a:lstStyle>
          <a:p>
            <a:fld id="{4901193B-AFCE-4A2A-92C6-39E061AE732C}" type="slidenum">
              <a:rPr lang="en-US" smtClean="0"/>
              <a:pPr/>
              <a:t>‹#›</a:t>
            </a:fld>
            <a:endParaRPr lang="en-US"/>
          </a:p>
        </p:txBody>
      </p:sp>
    </p:spTree>
    <p:extLst>
      <p:ext uri="{BB962C8B-B14F-4D97-AF65-F5344CB8AC3E}">
        <p14:creationId xmlns:p14="http://schemas.microsoft.com/office/powerpoint/2010/main" val="1725789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hf hdr="0" ftr="0" dt="0"/>
  <p:txStyles>
    <p:titleStyle>
      <a:lvl1pPr algn="l" defTabSz="457200" rtl="0" eaLnBrk="1" latinLnBrk="0" hangingPunct="1">
        <a:spcBef>
          <a:spcPct val="0"/>
        </a:spcBef>
        <a:buNone/>
        <a:defRPr sz="3600" b="1" i="0" kern="1200">
          <a:solidFill>
            <a:schemeClr val="bg1"/>
          </a:solidFill>
          <a:effectLst>
            <a:outerShdw blurRad="101600" dist="63500" dir="2700000" algn="tl" rotWithShape="0">
              <a:prstClr val="black">
                <a:alpha val="71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5138" indent="-465138" algn="l" defTabSz="457200" rtl="0" eaLnBrk="1" latinLnBrk="0" hangingPunct="1">
        <a:spcBef>
          <a:spcPts val="1000"/>
        </a:spcBef>
        <a:spcAft>
          <a:spcPts val="0"/>
        </a:spcAft>
        <a:buClr>
          <a:schemeClr val="accent1"/>
        </a:buClr>
        <a:buSzPct val="80000"/>
        <a:buFont typeface="Wingdings" panose="05000000000000000000" pitchFamily="2" charset="2"/>
        <a:buChar char="q"/>
        <a:defRPr sz="32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1pPr>
      <a:lvl2pPr marL="914400" indent="-457200" algn="l" defTabSz="457200" rtl="0" eaLnBrk="1" latinLnBrk="0" hangingPunct="1">
        <a:spcBef>
          <a:spcPts val="1000"/>
        </a:spcBef>
        <a:spcAft>
          <a:spcPts val="0"/>
        </a:spcAft>
        <a:buClr>
          <a:schemeClr val="accent1"/>
        </a:buClr>
        <a:buSzPct val="80000"/>
        <a:buFont typeface="Wingdings" panose="05000000000000000000" pitchFamily="2" charset="2"/>
        <a:buChar char="q"/>
        <a:defRPr sz="28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2pPr>
      <a:lvl3pPr marL="1262063" indent="-347663" algn="l" defTabSz="457200" rtl="0" eaLnBrk="1" latinLnBrk="0" hangingPunct="1">
        <a:spcBef>
          <a:spcPts val="1000"/>
        </a:spcBef>
        <a:spcAft>
          <a:spcPts val="0"/>
        </a:spcAft>
        <a:buClr>
          <a:schemeClr val="accent1"/>
        </a:buClr>
        <a:buSzPct val="80000"/>
        <a:buFont typeface="Wingdings" panose="05000000000000000000" pitchFamily="2" charset="2"/>
        <a:buChar char="q"/>
        <a:defRPr sz="24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3pPr>
      <a:lvl4pPr marL="1712913" indent="-341313" algn="l" defTabSz="457200" rtl="0" eaLnBrk="1" latinLnBrk="0" hangingPunct="1">
        <a:spcBef>
          <a:spcPts val="1000"/>
        </a:spcBef>
        <a:spcAft>
          <a:spcPts val="0"/>
        </a:spcAft>
        <a:buClr>
          <a:schemeClr val="accent1"/>
        </a:buClr>
        <a:buSzPct val="80000"/>
        <a:buFont typeface="Wingdings" panose="05000000000000000000" pitchFamily="2" charset="2"/>
        <a:buChar char="q"/>
        <a:defRPr sz="20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4pPr>
      <a:lvl5pPr marL="2235200" indent="-406400" algn="l" defTabSz="457200" rtl="0" eaLnBrk="1" latinLnBrk="0" hangingPunct="1">
        <a:spcBef>
          <a:spcPts val="1000"/>
        </a:spcBef>
        <a:spcAft>
          <a:spcPts val="0"/>
        </a:spcAft>
        <a:buClr>
          <a:schemeClr val="accent1"/>
        </a:buClr>
        <a:buSzPct val="80000"/>
        <a:buFont typeface="Wingdings" panose="05000000000000000000" pitchFamily="2" charset="2"/>
        <a:buChar char="q"/>
        <a:defRPr sz="20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a:t>
            </a:fld>
            <a:endParaRPr lang="en-US"/>
          </a:p>
        </p:txBody>
      </p:sp>
      <p:sp>
        <p:nvSpPr>
          <p:cNvPr id="5" name="Rectangle 4"/>
          <p:cNvSpPr/>
          <p:nvPr/>
        </p:nvSpPr>
        <p:spPr>
          <a:xfrm>
            <a:off x="-27940" y="-102826"/>
            <a:ext cx="122199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p:cNvPicPr>
          <p:nvPr/>
        </p:nvPicPr>
        <p:blipFill rotWithShape="1">
          <a:blip r:embed="rId2"/>
          <a:srcRect r="97767"/>
          <a:stretch/>
        </p:blipFill>
        <p:spPr>
          <a:xfrm>
            <a:off x="336969" y="46526"/>
            <a:ext cx="219593" cy="6559296"/>
          </a:xfrm>
          <a:prstGeom prst="rect">
            <a:avLst/>
          </a:prstGeom>
          <a:ln>
            <a:noFill/>
          </a:ln>
          <a:effectLst>
            <a:outerShdw blurRad="50800" dist="38100" algn="l" rotWithShape="0">
              <a:prstClr val="black">
                <a:alpha val="40000"/>
              </a:prstClr>
            </a:outerShdw>
          </a:effectLst>
          <a:scene3d>
            <a:camera prst="isometricOffAxis1Left"/>
            <a:lightRig rig="threePt" dir="t"/>
          </a:scene3d>
        </p:spPr>
      </p:pic>
      <p:sp>
        <p:nvSpPr>
          <p:cNvPr id="7" name="Parallelogram 6"/>
          <p:cNvSpPr/>
          <p:nvPr/>
        </p:nvSpPr>
        <p:spPr>
          <a:xfrm flipH="1">
            <a:off x="455311" y="190761"/>
            <a:ext cx="4818845" cy="91440"/>
          </a:xfrm>
          <a:prstGeom prst="parallelogram">
            <a:avLst>
              <a:gd name="adj" fmla="val 54266"/>
            </a:avLst>
          </a:prstGeom>
          <a:pattFill prst="narHorz">
            <a:fgClr>
              <a:schemeClr val="accent5">
                <a:lumMod val="60000"/>
                <a:lumOff val="40000"/>
              </a:schemeClr>
            </a:fgClr>
            <a:bgClr>
              <a:schemeClr val="accent5">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stretch>
            <a:fillRect/>
          </a:stretch>
        </p:blipFill>
        <p:spPr>
          <a:xfrm>
            <a:off x="494491" y="268164"/>
            <a:ext cx="4775763" cy="6221799"/>
          </a:xfrm>
          <a:prstGeom prst="rect">
            <a:avLst/>
          </a:prstGeom>
          <a:pattFill prst="narHorz">
            <a:fgClr>
              <a:srgbClr val="0070C0"/>
            </a:fgClr>
            <a:bgClr>
              <a:schemeClr val="bg1"/>
            </a:bgClr>
          </a:pattFill>
          <a:ln>
            <a:noFill/>
          </a:ln>
          <a:effectLst>
            <a:outerShdw blurRad="228600" dist="139700" dir="2700000" algn="tl" rotWithShape="0">
              <a:prstClr val="black">
                <a:alpha val="58000"/>
              </a:prstClr>
            </a:outerShdw>
          </a:effectLst>
        </p:spPr>
      </p:pic>
      <p:sp>
        <p:nvSpPr>
          <p:cNvPr id="9" name="TextBox 8"/>
          <p:cNvSpPr txBox="1"/>
          <p:nvPr/>
        </p:nvSpPr>
        <p:spPr>
          <a:xfrm>
            <a:off x="5438179" y="4764485"/>
            <a:ext cx="6385624" cy="1692771"/>
          </a:xfrm>
          <a:prstGeom prst="rect">
            <a:avLst/>
          </a:prstGeom>
          <a:noFill/>
        </p:spPr>
        <p:txBody>
          <a:bodyPr wrap="square" rtlCol="0">
            <a:spAutoFit/>
          </a:bodyPr>
          <a:lstStyle/>
          <a:p>
            <a:r>
              <a:rPr lang="en-US" sz="28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Business Statistics for Contemporary Decision Making. </a:t>
            </a:r>
          </a:p>
          <a:p>
            <a:r>
              <a:rPr lang="en-US" sz="28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6</a:t>
            </a:r>
            <a:r>
              <a:rPr lang="en-US" sz="2800" baseline="300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th</a:t>
            </a:r>
            <a:r>
              <a:rPr lang="en-US" sz="28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 Edition. (2010) </a:t>
            </a:r>
          </a:p>
          <a:p>
            <a:r>
              <a:rPr lang="en-US" sz="2000" smtClean="0">
                <a:ln>
                  <a:solidFill>
                    <a:srgbClr val="00B0F0"/>
                  </a:solidFill>
                </a:ln>
                <a:solidFill>
                  <a:srgbClr val="00B0F0"/>
                </a:solidFill>
                <a:effectLst>
                  <a:outerShdw blurRad="165100" dist="101600" dir="2700000" algn="tl" rotWithShape="0">
                    <a:prstClr val="black">
                      <a:alpha val="76000"/>
                    </a:prstClr>
                  </a:outerShdw>
                </a:effectLst>
                <a:latin typeface="Goudy Old Style" panose="02020502050305020303" pitchFamily="18" charset="0"/>
              </a:rPr>
              <a:t>Ken Black</a:t>
            </a:r>
            <a:endParaRPr lang="en-US" sz="2000">
              <a:ln>
                <a:solidFill>
                  <a:srgbClr val="00B0F0"/>
                </a:solidFill>
              </a:ln>
              <a:solidFill>
                <a:srgbClr val="00B0F0"/>
              </a:solidFill>
              <a:effectLst>
                <a:outerShdw blurRad="165100" dist="101600" dir="2700000" algn="tl" rotWithShape="0">
                  <a:prstClr val="black">
                    <a:alpha val="76000"/>
                  </a:prstClr>
                </a:outerShdw>
              </a:effectLst>
              <a:latin typeface="Goudy Old Style" panose="02020502050305020303" pitchFamily="18" charset="0"/>
            </a:endParaRPr>
          </a:p>
        </p:txBody>
      </p:sp>
      <p:sp>
        <p:nvSpPr>
          <p:cNvPr id="10" name="Rectangle 9"/>
          <p:cNvSpPr/>
          <p:nvPr/>
        </p:nvSpPr>
        <p:spPr>
          <a:xfrm>
            <a:off x="5581089" y="933274"/>
            <a:ext cx="6099804" cy="2062103"/>
          </a:xfrm>
          <a:prstGeom prst="rect">
            <a:avLst/>
          </a:prstGeom>
        </p:spPr>
        <p:txBody>
          <a:bodyPr wrap="square">
            <a:spAutoFit/>
          </a:bodyPr>
          <a:lstStyle/>
          <a:p>
            <a:r>
              <a:rPr lang="en-US" sz="4000" smtClean="0">
                <a:ln>
                  <a:solidFill>
                    <a:srgbClr val="00B050"/>
                  </a:solidFill>
                </a:ln>
                <a:solidFill>
                  <a:srgbClr val="00B050"/>
                </a:solidFill>
                <a:effectLst>
                  <a:outerShdw blurRad="165100" dist="101600" dir="2700000" algn="tl" rotWithShape="0">
                    <a:prstClr val="black">
                      <a:alpha val="76000"/>
                    </a:prstClr>
                  </a:outerShdw>
                </a:effectLst>
                <a:latin typeface="Goudy Old Style" panose="02020502050305020303" pitchFamily="18" charset="0"/>
              </a:rPr>
              <a:t>Bab 8</a:t>
            </a:r>
            <a:r>
              <a:rPr lang="en-US" sz="4000" smtClean="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t/>
            </a:r>
            <a:br>
              <a:rPr lang="en-US" sz="4000" smtClean="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br>
            <a:r>
              <a:rPr lang="en-US" sz="440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t>Statistik Inferen: Estimasi untuk Populasi Tunggal</a:t>
            </a:r>
          </a:p>
        </p:txBody>
      </p:sp>
      <p:sp>
        <p:nvSpPr>
          <p:cNvPr id="2" name="Arc 1"/>
          <p:cNvSpPr/>
          <p:nvPr/>
        </p:nvSpPr>
        <p:spPr>
          <a:xfrm>
            <a:off x="380544" y="180212"/>
            <a:ext cx="182336" cy="77403"/>
          </a:xfrm>
          <a:prstGeom prst="arc">
            <a:avLst>
              <a:gd name="adj1" fmla="val 4717343"/>
              <a:gd name="adj2" fmla="val 15188146"/>
            </a:avLst>
          </a:prstGeom>
          <a:pattFill prst="narHorz">
            <a:fgClr>
              <a:schemeClr val="accent5">
                <a:lumMod val="60000"/>
                <a:lumOff val="40000"/>
              </a:schemeClr>
            </a:fgClr>
            <a:bgClr>
              <a:schemeClr val="accent5">
                <a:lumMod val="75000"/>
              </a:schemeClr>
            </a:bgClr>
          </a:pattFill>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366257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INTERVAL KEPERCAYAAN</a:t>
            </a:r>
            <a:br>
              <a:rPr lang="en-US" smtClean="0"/>
            </a:br>
            <a:r>
              <a:rPr lang="en-US" smtClean="0"/>
              <a:t>CONFIDENCE INTERVAL</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2</a:t>
            </a:fld>
            <a:endParaRPr lang="en-US"/>
          </a:p>
        </p:txBody>
      </p:sp>
    </p:spTree>
    <p:extLst>
      <p:ext uri="{BB962C8B-B14F-4D97-AF65-F5344CB8AC3E}">
        <p14:creationId xmlns:p14="http://schemas.microsoft.com/office/powerpoint/2010/main" val="397857542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CONFIDENCE INTERVAL</a:t>
            </a:r>
          </a:p>
        </p:txBody>
      </p:sp>
      <p:sp>
        <p:nvSpPr>
          <p:cNvPr id="3" name="Content Placeholder 2"/>
          <p:cNvSpPr>
            <a:spLocks noGrp="1"/>
          </p:cNvSpPr>
          <p:nvPr>
            <p:ph idx="1"/>
          </p:nvPr>
        </p:nvSpPr>
        <p:spPr/>
        <p:txBody>
          <a:bodyPr/>
          <a:lstStyle/>
          <a:p>
            <a:pPr algn="just"/>
            <a:r>
              <a:rPr lang="en-US" b="1" i="1">
                <a:effectLst>
                  <a:outerShdw blurRad="50800" dist="38100" dir="2700000" algn="tl" rotWithShape="0">
                    <a:prstClr val="black">
                      <a:alpha val="40000"/>
                    </a:prstClr>
                  </a:outerShdw>
                </a:effectLst>
              </a:rPr>
              <a:t>Convidence Interval </a:t>
            </a:r>
            <a:r>
              <a:rPr lang="en-US" b="0">
                <a:effectLst>
                  <a:outerShdw blurRad="50800" dist="38100" dir="2700000" algn="tl" rotWithShape="0">
                    <a:prstClr val="black">
                      <a:alpha val="40000"/>
                    </a:prstClr>
                  </a:outerShdw>
                </a:effectLst>
              </a:rPr>
              <a:t>adalah salah satu parameter lain untuk </a:t>
            </a:r>
            <a:r>
              <a:rPr lang="en-US" b="1">
                <a:effectLst>
                  <a:outerShdw blurRad="50800" dist="38100" dir="2700000" algn="tl" rotWithShape="0">
                    <a:prstClr val="black">
                      <a:alpha val="40000"/>
                    </a:prstClr>
                  </a:outerShdw>
                </a:effectLst>
              </a:rPr>
              <a:t>mengukur seberapa akurat </a:t>
            </a:r>
            <a:r>
              <a:rPr lang="en-US" b="0">
                <a:effectLst>
                  <a:outerShdw blurRad="50800" dist="38100" dir="2700000" algn="tl" rotWithShape="0">
                    <a:prstClr val="black">
                      <a:alpha val="40000"/>
                    </a:prstClr>
                  </a:outerShdw>
                </a:effectLst>
              </a:rPr>
              <a:t>Mean sebuah sample mewakili (mencakup) nilai Mean Populasi sesungguhnya</a:t>
            </a:r>
            <a:r>
              <a:rPr lang="en-US">
                <a:effectLst>
                  <a:outerShdw blurRad="50800" dist="38100" dir="2700000" algn="tl" rotWithShape="0">
                    <a:prstClr val="black">
                      <a:alpha val="40000"/>
                    </a:prstClr>
                  </a:outerShdw>
                </a:effectLst>
              </a:rPr>
              <a:t>.</a:t>
            </a:r>
          </a:p>
        </p:txBody>
      </p:sp>
      <p:sp>
        <p:nvSpPr>
          <p:cNvPr id="4" name="Slide Number Placeholder 3"/>
          <p:cNvSpPr>
            <a:spLocks noGrp="1"/>
          </p:cNvSpPr>
          <p:nvPr>
            <p:ph type="sldNum" sz="quarter" idx="12"/>
          </p:nvPr>
        </p:nvSpPr>
        <p:spPr/>
        <p:txBody>
          <a:bodyPr/>
          <a:lstStyle/>
          <a:p>
            <a:fld id="{4901193B-AFCE-4A2A-92C6-39E061AE732C}" type="slidenum">
              <a:rPr lang="en-US" smtClean="0"/>
              <a:t>3</a:t>
            </a:fld>
            <a:endParaRPr lang="en-US"/>
          </a:p>
        </p:txBody>
      </p:sp>
    </p:spTree>
    <p:extLst>
      <p:ext uri="{BB962C8B-B14F-4D97-AF65-F5344CB8AC3E}">
        <p14:creationId xmlns:p14="http://schemas.microsoft.com/office/powerpoint/2010/main" val="250722913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
            <a:ext cx="12192000" cy="68580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4</a:t>
            </a:fld>
            <a:endParaRPr lang="en-US"/>
          </a:p>
        </p:txBody>
      </p:sp>
      <p:pic>
        <p:nvPicPr>
          <p:cNvPr id="5" name="Content Placeholder 4"/>
          <p:cNvPicPr>
            <a:picLocks noGrp="1" noChangeAspect="1"/>
          </p:cNvPicPr>
          <p:nvPr>
            <p:ph idx="4294967295"/>
          </p:nvPr>
        </p:nvPicPr>
        <p:blipFill>
          <a:blip r:embed="rId3">
            <a:lum bright="-40000" contrast="40000"/>
          </a:blip>
          <a:stretch>
            <a:fillRect/>
          </a:stretch>
        </p:blipFill>
        <p:spPr>
          <a:xfrm rot="5400000">
            <a:off x="2650441" y="-1880421"/>
            <a:ext cx="6858001" cy="10618840"/>
          </a:xfrm>
          <a:prstGeom prst="rect">
            <a:avLst/>
          </a:prstGeom>
        </p:spPr>
      </p:pic>
      <p:cxnSp>
        <p:nvCxnSpPr>
          <p:cNvPr id="3" name="Straight Arrow Connector 2"/>
          <p:cNvCxnSpPr/>
          <p:nvPr/>
        </p:nvCxnSpPr>
        <p:spPr>
          <a:xfrm flipH="1">
            <a:off x="2834640" y="527538"/>
            <a:ext cx="1547446" cy="1195754"/>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flipH="1">
            <a:off x="2091350" y="1861624"/>
            <a:ext cx="618375" cy="899683"/>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1" name="Straight Arrow Connector 10"/>
          <p:cNvCxnSpPr/>
          <p:nvPr/>
        </p:nvCxnSpPr>
        <p:spPr>
          <a:xfrm flipH="1">
            <a:off x="1548143" y="2979157"/>
            <a:ext cx="417690" cy="1085849"/>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p:nvPr/>
        </p:nvCxnSpPr>
        <p:spPr>
          <a:xfrm>
            <a:off x="2011098" y="2951998"/>
            <a:ext cx="0" cy="1085849"/>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7" name="Straight Arrow Connector 16"/>
          <p:cNvCxnSpPr/>
          <p:nvPr/>
        </p:nvCxnSpPr>
        <p:spPr>
          <a:xfrm>
            <a:off x="2029204" y="2979157"/>
            <a:ext cx="496713" cy="1085849"/>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21" name="Straight Arrow Connector 20"/>
          <p:cNvCxnSpPr/>
          <p:nvPr/>
        </p:nvCxnSpPr>
        <p:spPr>
          <a:xfrm flipH="1">
            <a:off x="1258432" y="4245135"/>
            <a:ext cx="226337" cy="1216368"/>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22" name="Straight Arrow Connector 21"/>
          <p:cNvCxnSpPr/>
          <p:nvPr/>
        </p:nvCxnSpPr>
        <p:spPr>
          <a:xfrm>
            <a:off x="1484768" y="4263241"/>
            <a:ext cx="272220" cy="1216368"/>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sp>
        <p:nvSpPr>
          <p:cNvPr id="28" name="Oval 27"/>
          <p:cNvSpPr/>
          <p:nvPr/>
        </p:nvSpPr>
        <p:spPr>
          <a:xfrm>
            <a:off x="4372506" y="350627"/>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648468" y="1678027"/>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917467" y="2771869"/>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394232" y="4053036"/>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714071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500"/>
                                        <p:tgtEl>
                                          <p:spTgt spid="3"/>
                                        </p:tgtEl>
                                      </p:cBhvr>
                                    </p:animEffec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1499"/>
                                          </p:stCondLst>
                                        </p:cTn>
                                        <p:tgtEl>
                                          <p:spTgt spid="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1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1500"/>
                                        <p:tgtEl>
                                          <p:spTgt spid="11"/>
                                        </p:tgtEl>
                                      </p:cBhvr>
                                    </p:animEffect>
                                  </p:childTnLst>
                                </p:cTn>
                              </p:par>
                              <p:par>
                                <p:cTn id="30" presetID="22" presetClass="entr" presetSubtype="1"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1500"/>
                                        <p:tgtEl>
                                          <p:spTgt spid="13"/>
                                        </p:tgtEl>
                                      </p:cBhvr>
                                    </p:animEffect>
                                  </p:childTnLst>
                                </p:cTn>
                              </p:par>
                              <p:par>
                                <p:cTn id="33" presetID="22" presetClass="entr" presetSubtype="1"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1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up)">
                                      <p:cBhvr>
                                        <p:cTn id="44" dur="1500"/>
                                        <p:tgtEl>
                                          <p:spTgt spid="21"/>
                                        </p:tgtEl>
                                      </p:cBhvr>
                                    </p:animEffect>
                                  </p:childTnLst>
                                </p:cTn>
                              </p:par>
                              <p:par>
                                <p:cTn id="45" presetID="22" presetClass="entr" presetSubtype="1"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
            <a:ext cx="12192000" cy="68580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5</a:t>
            </a:fld>
            <a:endParaRPr lang="en-US"/>
          </a:p>
        </p:txBody>
      </p:sp>
      <p:pic>
        <p:nvPicPr>
          <p:cNvPr id="5" name="Content Placeholder 4"/>
          <p:cNvPicPr>
            <a:picLocks noGrp="1" noChangeAspect="1"/>
          </p:cNvPicPr>
          <p:nvPr>
            <p:ph idx="4294967295"/>
          </p:nvPr>
        </p:nvPicPr>
        <p:blipFill>
          <a:blip r:embed="rId3">
            <a:lum bright="-40000" contrast="40000"/>
          </a:blip>
          <a:stretch>
            <a:fillRect/>
          </a:stretch>
        </p:blipFill>
        <p:spPr>
          <a:xfrm rot="5400000">
            <a:off x="-2297348" y="-7455499"/>
            <a:ext cx="11371387" cy="17607309"/>
          </a:xfrm>
          <a:prstGeom prst="rect">
            <a:avLst/>
          </a:prstGeom>
        </p:spPr>
      </p:pic>
      <p:cxnSp>
        <p:nvCxnSpPr>
          <p:cNvPr id="3" name="Straight Arrow Connector 2"/>
          <p:cNvCxnSpPr/>
          <p:nvPr/>
        </p:nvCxnSpPr>
        <p:spPr>
          <a:xfrm flipH="1">
            <a:off x="2834640" y="527538"/>
            <a:ext cx="1547446" cy="1195754"/>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flipH="1">
            <a:off x="2091350" y="1861624"/>
            <a:ext cx="618375" cy="899683"/>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1" name="Straight Arrow Connector 10"/>
          <p:cNvCxnSpPr/>
          <p:nvPr/>
        </p:nvCxnSpPr>
        <p:spPr>
          <a:xfrm flipH="1">
            <a:off x="1548143" y="2979157"/>
            <a:ext cx="417690" cy="1085849"/>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3" name="Straight Arrow Connector 12"/>
          <p:cNvCxnSpPr/>
          <p:nvPr/>
        </p:nvCxnSpPr>
        <p:spPr>
          <a:xfrm>
            <a:off x="2011098" y="2951998"/>
            <a:ext cx="0" cy="1085849"/>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7" name="Straight Arrow Connector 16"/>
          <p:cNvCxnSpPr/>
          <p:nvPr/>
        </p:nvCxnSpPr>
        <p:spPr>
          <a:xfrm>
            <a:off x="2029204" y="2979157"/>
            <a:ext cx="496713" cy="1085849"/>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21" name="Straight Arrow Connector 20"/>
          <p:cNvCxnSpPr/>
          <p:nvPr/>
        </p:nvCxnSpPr>
        <p:spPr>
          <a:xfrm flipH="1">
            <a:off x="1258432" y="4245135"/>
            <a:ext cx="226337" cy="1216368"/>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22" name="Straight Arrow Connector 21"/>
          <p:cNvCxnSpPr/>
          <p:nvPr/>
        </p:nvCxnSpPr>
        <p:spPr>
          <a:xfrm>
            <a:off x="1484768" y="4263241"/>
            <a:ext cx="272220" cy="1216368"/>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sp>
        <p:nvSpPr>
          <p:cNvPr id="28" name="Oval 27"/>
          <p:cNvSpPr/>
          <p:nvPr/>
        </p:nvSpPr>
        <p:spPr>
          <a:xfrm>
            <a:off x="4372506" y="350627"/>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648468" y="1678027"/>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917467" y="2771869"/>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394232" y="4053036"/>
            <a:ext cx="217283" cy="22217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66149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500"/>
                                        <p:tgtEl>
                                          <p:spTgt spid="3"/>
                                        </p:tgtEl>
                                      </p:cBhvr>
                                    </p:animEffec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1499"/>
                                          </p:stCondLst>
                                        </p:cTn>
                                        <p:tgtEl>
                                          <p:spTgt spid="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1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1500"/>
                                        <p:tgtEl>
                                          <p:spTgt spid="11"/>
                                        </p:tgtEl>
                                      </p:cBhvr>
                                    </p:animEffect>
                                  </p:childTnLst>
                                </p:cTn>
                              </p:par>
                              <p:par>
                                <p:cTn id="30" presetID="22" presetClass="entr" presetSubtype="1"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1500"/>
                                        <p:tgtEl>
                                          <p:spTgt spid="13"/>
                                        </p:tgtEl>
                                      </p:cBhvr>
                                    </p:animEffect>
                                  </p:childTnLst>
                                </p:cTn>
                              </p:par>
                              <p:par>
                                <p:cTn id="33" presetID="22" presetClass="entr" presetSubtype="1"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1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up)">
                                      <p:cBhvr>
                                        <p:cTn id="44" dur="1500"/>
                                        <p:tgtEl>
                                          <p:spTgt spid="21"/>
                                        </p:tgtEl>
                                      </p:cBhvr>
                                    </p:animEffect>
                                  </p:childTnLst>
                                </p:cTn>
                              </p:par>
                              <p:par>
                                <p:cTn id="45" presetID="22" presetClass="entr" presetSubtype="1"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6</a:t>
            </a:fld>
            <a:endParaRPr lang="en-US"/>
          </a:p>
        </p:txBody>
      </p:sp>
      <p:pic>
        <p:nvPicPr>
          <p:cNvPr id="3" name="Picture 2"/>
          <p:cNvPicPr>
            <a:picLocks noChangeAspect="1"/>
          </p:cNvPicPr>
          <p:nvPr/>
        </p:nvPicPr>
        <p:blipFill>
          <a:blip r:embed="rId2">
            <a:lum bright="-20000" contrast="40000"/>
          </a:blip>
          <a:stretch>
            <a:fillRect/>
          </a:stretch>
        </p:blipFill>
        <p:spPr>
          <a:xfrm>
            <a:off x="4054006" y="0"/>
            <a:ext cx="4445758" cy="14077097"/>
          </a:xfrm>
          <a:prstGeom prst="rect">
            <a:avLst/>
          </a:prstGeom>
        </p:spPr>
      </p:pic>
    </p:spTree>
    <p:extLst>
      <p:ext uri="{BB962C8B-B14F-4D97-AF65-F5344CB8AC3E}">
        <p14:creationId xmlns:p14="http://schemas.microsoft.com/office/powerpoint/2010/main" val="372212249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7</a:t>
            </a:fld>
            <a:endParaRPr lang="en-US"/>
          </a:p>
        </p:txBody>
      </p:sp>
      <p:pic>
        <p:nvPicPr>
          <p:cNvPr id="3" name="Picture 2"/>
          <p:cNvPicPr>
            <a:picLocks noChangeAspect="1"/>
          </p:cNvPicPr>
          <p:nvPr/>
        </p:nvPicPr>
        <p:blipFill>
          <a:blip r:embed="rId2">
            <a:lum bright="-20000" contrast="40000"/>
          </a:blip>
          <a:stretch>
            <a:fillRect/>
          </a:stretch>
        </p:blipFill>
        <p:spPr>
          <a:xfrm>
            <a:off x="4054006" y="-6816434"/>
            <a:ext cx="4445758" cy="14077097"/>
          </a:xfrm>
          <a:prstGeom prst="rect">
            <a:avLst/>
          </a:prstGeom>
        </p:spPr>
      </p:pic>
    </p:spTree>
    <p:extLst>
      <p:ext uri="{BB962C8B-B14F-4D97-AF65-F5344CB8AC3E}">
        <p14:creationId xmlns:p14="http://schemas.microsoft.com/office/powerpoint/2010/main" val="2912520555"/>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955" y="1496292"/>
            <a:ext cx="7324027" cy="3465176"/>
          </a:xfrm>
        </p:spPr>
        <p:txBody>
          <a:bodyPr/>
          <a:lstStyle/>
          <a:p>
            <a:r>
              <a:rPr lang="en-US" sz="3600" smtClean="0"/>
              <a:t>ESTIMASI RATA-RATA POPULASI MENGGUNAKAN </a:t>
            </a:r>
            <a:r>
              <a:rPr lang="en-US" sz="3600"/>
              <a:t>z </a:t>
            </a:r>
            <a:r>
              <a:rPr lang="en-US" sz="3600" smtClean="0"/>
              <a:t>STATISTIK (</a:t>
            </a:r>
            <a:r>
              <a:rPr lang="en-US" sz="3600" smtClean="0">
                <a:sym typeface="Symbol" panose="05050102010706020507" pitchFamily="18" charset="2"/>
              </a:rPr>
              <a:t></a:t>
            </a:r>
            <a:r>
              <a:rPr lang="en-US" sz="3600" smtClean="0"/>
              <a:t> </a:t>
            </a:r>
            <a:r>
              <a:rPr lang="en-US" sz="3600"/>
              <a:t>DIKETAHUI)</a:t>
            </a:r>
          </a:p>
        </p:txBody>
      </p:sp>
      <p:sp>
        <p:nvSpPr>
          <p:cNvPr id="2" name="Slide Number Placeholder 1"/>
          <p:cNvSpPr>
            <a:spLocks noGrp="1"/>
          </p:cNvSpPr>
          <p:nvPr>
            <p:ph type="sldNum" sz="quarter" idx="12"/>
          </p:nvPr>
        </p:nvSpPr>
        <p:spPr/>
        <p:txBody>
          <a:bodyPr/>
          <a:lstStyle/>
          <a:p>
            <a:fld id="{4901193B-AFCE-4A2A-92C6-39E061AE732C}" type="slidenum">
              <a:rPr lang="en-US" smtClean="0"/>
              <a:t>8</a:t>
            </a:fld>
            <a:endParaRPr lang="en-US"/>
          </a:p>
        </p:txBody>
      </p:sp>
    </p:spTree>
    <p:extLst>
      <p:ext uri="{BB962C8B-B14F-4D97-AF65-F5344CB8AC3E}">
        <p14:creationId xmlns:p14="http://schemas.microsoft.com/office/powerpoint/2010/main" val="82155515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POINT ESTIMATION</a:t>
            </a:r>
            <a:endParaRPr lang="en-US"/>
          </a:p>
        </p:txBody>
      </p:sp>
      <p:sp>
        <p:nvSpPr>
          <p:cNvPr id="5" name="Content Placeholder 4"/>
          <p:cNvSpPr>
            <a:spLocks noGrp="1"/>
          </p:cNvSpPr>
          <p:nvPr>
            <p:ph idx="1"/>
          </p:nvPr>
        </p:nvSpPr>
        <p:spPr/>
        <p:txBody>
          <a:bodyPr>
            <a:normAutofit fontScale="92500"/>
          </a:bodyPr>
          <a:lstStyle/>
          <a:p>
            <a:pPr algn="just"/>
            <a:r>
              <a:rPr lang="en-US" err="1"/>
              <a:t>Sebuah</a:t>
            </a:r>
            <a:r>
              <a:rPr lang="en-US"/>
              <a:t> </a:t>
            </a:r>
            <a:r>
              <a:rPr lang="en-US" b="1" smtClean="0"/>
              <a:t>POINT ESTIMATION </a:t>
            </a:r>
            <a:r>
              <a:rPr lang="en-US" err="1" smtClean="0"/>
              <a:t>adalah</a:t>
            </a:r>
            <a:r>
              <a:rPr lang="en-US" smtClean="0"/>
              <a:t> </a:t>
            </a:r>
            <a:r>
              <a:rPr lang="en-US" err="1"/>
              <a:t>statistik</a:t>
            </a:r>
            <a:r>
              <a:rPr lang="en-US"/>
              <a:t> yang </a:t>
            </a:r>
            <a:r>
              <a:rPr lang="en-US" err="1"/>
              <a:t>diambil</a:t>
            </a:r>
            <a:r>
              <a:rPr lang="en-US"/>
              <a:t> </a:t>
            </a:r>
            <a:r>
              <a:rPr lang="en-US" err="1"/>
              <a:t>dari</a:t>
            </a:r>
            <a:r>
              <a:rPr lang="en-US"/>
              <a:t> </a:t>
            </a:r>
            <a:r>
              <a:rPr lang="en-US" err="1"/>
              <a:t>sampel</a:t>
            </a:r>
            <a:r>
              <a:rPr lang="en-US"/>
              <a:t> yang </a:t>
            </a:r>
            <a:r>
              <a:rPr lang="en-US" err="1"/>
              <a:t>digunakan</a:t>
            </a:r>
            <a:r>
              <a:rPr lang="en-US"/>
              <a:t> </a:t>
            </a:r>
            <a:r>
              <a:rPr lang="en-US" err="1"/>
              <a:t>untuk</a:t>
            </a:r>
            <a:r>
              <a:rPr lang="en-US"/>
              <a:t> </a:t>
            </a:r>
            <a:r>
              <a:rPr lang="en-US" err="1"/>
              <a:t>memperkirakan</a:t>
            </a:r>
            <a:r>
              <a:rPr lang="en-US"/>
              <a:t> parameter </a:t>
            </a:r>
            <a:r>
              <a:rPr lang="en-US" err="1"/>
              <a:t>populasi</a:t>
            </a:r>
            <a:r>
              <a:rPr lang="en-US"/>
              <a:t>. </a:t>
            </a:r>
            <a:endParaRPr lang="en-US" smtClean="0"/>
          </a:p>
          <a:p>
            <a:pPr algn="just"/>
            <a:r>
              <a:rPr lang="en-US" err="1" smtClean="0"/>
              <a:t>Sebuah</a:t>
            </a:r>
            <a:r>
              <a:rPr lang="en-US" smtClean="0"/>
              <a:t> </a:t>
            </a:r>
            <a:r>
              <a:rPr lang="en-US" b="1" smtClean="0"/>
              <a:t>POINT ESTIMATION </a:t>
            </a:r>
            <a:r>
              <a:rPr lang="en-US" err="1"/>
              <a:t>adalah</a:t>
            </a:r>
            <a:r>
              <a:rPr lang="en-US"/>
              <a:t> </a:t>
            </a:r>
            <a:r>
              <a:rPr lang="en-US" err="1"/>
              <a:t>hanya</a:t>
            </a:r>
            <a:r>
              <a:rPr lang="en-US"/>
              <a:t> </a:t>
            </a:r>
            <a:r>
              <a:rPr lang="en-US" err="1" smtClean="0"/>
              <a:t>sebaik</a:t>
            </a:r>
            <a:r>
              <a:rPr lang="en-US" smtClean="0"/>
              <a:t> </a:t>
            </a:r>
            <a:r>
              <a:rPr lang="en-US" err="1" smtClean="0"/>
              <a:t>keterwakilan</a:t>
            </a:r>
            <a:r>
              <a:rPr lang="en-US" smtClean="0"/>
              <a:t> </a:t>
            </a:r>
            <a:r>
              <a:rPr lang="en-US" err="1" smtClean="0"/>
              <a:t>dari</a:t>
            </a:r>
            <a:r>
              <a:rPr lang="en-US" smtClean="0"/>
              <a:t> sample </a:t>
            </a:r>
            <a:r>
              <a:rPr lang="en-US" err="1" smtClean="0"/>
              <a:t>tersebut</a:t>
            </a:r>
            <a:r>
              <a:rPr lang="en-US" smtClean="0"/>
              <a:t>. </a:t>
            </a:r>
            <a:r>
              <a:rPr lang="en-US" err="1"/>
              <a:t>Jika</a:t>
            </a:r>
            <a:r>
              <a:rPr lang="en-US"/>
              <a:t> </a:t>
            </a:r>
            <a:r>
              <a:rPr lang="en-US" err="1"/>
              <a:t>sampel</a:t>
            </a:r>
            <a:r>
              <a:rPr lang="en-US"/>
              <a:t> </a:t>
            </a:r>
            <a:r>
              <a:rPr lang="en-US" err="1"/>
              <a:t>acak</a:t>
            </a:r>
            <a:r>
              <a:rPr lang="en-US"/>
              <a:t> </a:t>
            </a:r>
            <a:r>
              <a:rPr lang="en-US" err="1"/>
              <a:t>lainnya</a:t>
            </a:r>
            <a:r>
              <a:rPr lang="en-US"/>
              <a:t> </a:t>
            </a:r>
            <a:r>
              <a:rPr lang="en-US" err="1"/>
              <a:t>diambil</a:t>
            </a:r>
            <a:r>
              <a:rPr lang="en-US"/>
              <a:t> </a:t>
            </a:r>
            <a:r>
              <a:rPr lang="en-US" err="1"/>
              <a:t>dari</a:t>
            </a:r>
            <a:r>
              <a:rPr lang="en-US"/>
              <a:t> </a:t>
            </a:r>
            <a:r>
              <a:rPr lang="en-US" err="1"/>
              <a:t>populasi</a:t>
            </a:r>
            <a:r>
              <a:rPr lang="en-US"/>
              <a:t>, </a:t>
            </a:r>
            <a:r>
              <a:rPr lang="en-US" err="1"/>
              <a:t>perkiraan</a:t>
            </a:r>
            <a:r>
              <a:rPr lang="en-US"/>
              <a:t> </a:t>
            </a:r>
            <a:r>
              <a:rPr lang="en-US" err="1"/>
              <a:t>titik</a:t>
            </a:r>
            <a:r>
              <a:rPr lang="en-US"/>
              <a:t> yang </a:t>
            </a:r>
            <a:r>
              <a:rPr lang="en-US" err="1"/>
              <a:t>berasal</a:t>
            </a:r>
            <a:r>
              <a:rPr lang="en-US"/>
              <a:t> </a:t>
            </a:r>
            <a:r>
              <a:rPr lang="en-US" err="1"/>
              <a:t>dari</a:t>
            </a:r>
            <a:r>
              <a:rPr lang="en-US"/>
              <a:t> </a:t>
            </a:r>
            <a:r>
              <a:rPr lang="en-US" err="1" smtClean="0"/>
              <a:t>sampel</a:t>
            </a:r>
            <a:r>
              <a:rPr lang="en-US" smtClean="0"/>
              <a:t> </a:t>
            </a:r>
            <a:r>
              <a:rPr lang="en-US" err="1" smtClean="0"/>
              <a:t>tersebut</a:t>
            </a:r>
            <a:r>
              <a:rPr lang="en-US" smtClean="0"/>
              <a:t> </a:t>
            </a:r>
            <a:r>
              <a:rPr lang="en-US" err="1" smtClean="0"/>
              <a:t>cenderung</a:t>
            </a:r>
            <a:r>
              <a:rPr lang="en-US" smtClean="0"/>
              <a:t> </a:t>
            </a:r>
            <a:r>
              <a:rPr lang="en-US" err="1" smtClean="0"/>
              <a:t>bervariasi</a:t>
            </a:r>
            <a:r>
              <a:rPr lang="en-US" smtClean="0"/>
              <a:t>.</a:t>
            </a:r>
          </a:p>
        </p:txBody>
      </p:sp>
      <p:sp>
        <p:nvSpPr>
          <p:cNvPr id="3" name="Slide Number Placeholder 2"/>
          <p:cNvSpPr>
            <a:spLocks noGrp="1"/>
          </p:cNvSpPr>
          <p:nvPr>
            <p:ph type="sldNum" sz="quarter" idx="12"/>
          </p:nvPr>
        </p:nvSpPr>
        <p:spPr/>
        <p:txBody>
          <a:bodyPr/>
          <a:lstStyle/>
          <a:p>
            <a:fld id="{4901193B-AFCE-4A2A-92C6-39E061AE732C}" type="slidenum">
              <a:rPr lang="en-US" smtClean="0"/>
              <a:t>9</a:t>
            </a:fld>
            <a:endParaRPr lang="en-US"/>
          </a:p>
        </p:txBody>
      </p:sp>
    </p:spTree>
    <p:extLst>
      <p:ext uri="{BB962C8B-B14F-4D97-AF65-F5344CB8AC3E}">
        <p14:creationId xmlns:p14="http://schemas.microsoft.com/office/powerpoint/2010/main" val="212854281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INTERVAL ESTIMATION</a:t>
            </a:r>
            <a:endParaRPr lang="en-US"/>
          </a:p>
        </p:txBody>
      </p:sp>
      <p:sp>
        <p:nvSpPr>
          <p:cNvPr id="3" name="Content Placeholder 2"/>
          <p:cNvSpPr>
            <a:spLocks noGrp="1"/>
          </p:cNvSpPr>
          <p:nvPr>
            <p:ph idx="1"/>
          </p:nvPr>
        </p:nvSpPr>
        <p:spPr/>
        <p:txBody>
          <a:bodyPr>
            <a:normAutofit fontScale="92500" lnSpcReduction="10000"/>
          </a:bodyPr>
          <a:lstStyle/>
          <a:p>
            <a:pPr algn="just"/>
            <a:r>
              <a:rPr lang="en-US"/>
              <a:t>Karena variasi dalam statistik sampel, estimasi parameter populasi dengan perkiraan interval sering lebih baik untuk menggunakan estimasi titik. </a:t>
            </a:r>
            <a:endParaRPr lang="en-US" smtClean="0"/>
          </a:p>
          <a:p>
            <a:pPr algn="just"/>
            <a:r>
              <a:rPr lang="en-US" smtClean="0"/>
              <a:t>Perkiraan </a:t>
            </a:r>
            <a:r>
              <a:rPr lang="en-US"/>
              <a:t>Interval </a:t>
            </a:r>
            <a:r>
              <a:rPr lang="en-US" smtClean="0"/>
              <a:t>(confidence interval) </a:t>
            </a:r>
            <a:r>
              <a:rPr lang="en-US"/>
              <a:t>adalah rentang nilai di mana analis dapat menyatakan, dengan beberapa keyakinan, parameter populasi terletak. </a:t>
            </a:r>
            <a:r>
              <a:rPr lang="en-US" smtClean="0"/>
              <a:t>Interval </a:t>
            </a:r>
            <a:r>
              <a:rPr lang="en-US"/>
              <a:t>kepercayaan dapat dua sisi atau satu sisi. </a:t>
            </a:r>
          </a:p>
        </p:txBody>
      </p:sp>
      <p:sp>
        <p:nvSpPr>
          <p:cNvPr id="4" name="Slide Number Placeholder 3"/>
          <p:cNvSpPr>
            <a:spLocks noGrp="1"/>
          </p:cNvSpPr>
          <p:nvPr>
            <p:ph type="sldNum" sz="quarter" idx="12"/>
          </p:nvPr>
        </p:nvSpPr>
        <p:spPr/>
        <p:txBody>
          <a:bodyPr/>
          <a:lstStyle/>
          <a:p>
            <a:fld id="{4901193B-AFCE-4A2A-92C6-39E061AE732C}" type="slidenum">
              <a:rPr lang="en-US" smtClean="0"/>
              <a:t>10</a:t>
            </a:fld>
            <a:endParaRPr lang="en-US"/>
          </a:p>
        </p:txBody>
      </p:sp>
    </p:spTree>
    <p:extLst>
      <p:ext uri="{BB962C8B-B14F-4D97-AF65-F5344CB8AC3E}">
        <p14:creationId xmlns:p14="http://schemas.microsoft.com/office/powerpoint/2010/main" val="83338374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11</a:t>
            </a:fld>
            <a:endParaRPr lang="en-US"/>
          </a:p>
        </p:txBody>
      </p:sp>
      <p:pic>
        <p:nvPicPr>
          <p:cNvPr id="5" name="Picture 4"/>
          <p:cNvPicPr>
            <a:picLocks noChangeAspect="1"/>
          </p:cNvPicPr>
          <p:nvPr/>
        </p:nvPicPr>
        <p:blipFill>
          <a:blip r:embed="rId2"/>
          <a:stretch>
            <a:fillRect/>
          </a:stretch>
        </p:blipFill>
        <p:spPr>
          <a:xfrm>
            <a:off x="694598" y="181847"/>
            <a:ext cx="4015804" cy="2626667"/>
          </a:xfrm>
          <a:prstGeom prst="rect">
            <a:avLst/>
          </a:prstGeom>
        </p:spPr>
      </p:pic>
      <p:pic>
        <p:nvPicPr>
          <p:cNvPr id="6" name="Picture 5"/>
          <p:cNvPicPr>
            <a:picLocks noChangeAspect="1"/>
          </p:cNvPicPr>
          <p:nvPr/>
        </p:nvPicPr>
        <p:blipFill>
          <a:blip r:embed="rId3"/>
          <a:stretch>
            <a:fillRect/>
          </a:stretch>
        </p:blipFill>
        <p:spPr>
          <a:xfrm>
            <a:off x="193855" y="2808514"/>
            <a:ext cx="4791802" cy="1895721"/>
          </a:xfrm>
          <a:prstGeom prst="rect">
            <a:avLst/>
          </a:prstGeom>
        </p:spPr>
      </p:pic>
      <p:pic>
        <p:nvPicPr>
          <p:cNvPr id="7" name="Picture 6"/>
          <p:cNvPicPr>
            <a:picLocks noChangeAspect="1"/>
          </p:cNvPicPr>
          <p:nvPr/>
        </p:nvPicPr>
        <p:blipFill>
          <a:blip r:embed="rId4"/>
          <a:stretch>
            <a:fillRect/>
          </a:stretch>
        </p:blipFill>
        <p:spPr>
          <a:xfrm>
            <a:off x="509450" y="4662299"/>
            <a:ext cx="4160611" cy="2153765"/>
          </a:xfrm>
          <a:prstGeom prst="rect">
            <a:avLst/>
          </a:prstGeom>
        </p:spPr>
      </p:pic>
    </p:spTree>
    <p:extLst>
      <p:ext uri="{BB962C8B-B14F-4D97-AF65-F5344CB8AC3E}">
        <p14:creationId xmlns:p14="http://schemas.microsoft.com/office/powerpoint/2010/main" val="368179257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12</a:t>
            </a:fld>
            <a:endParaRPr lang="en-US"/>
          </a:p>
        </p:txBody>
      </p:sp>
      <p:pic>
        <p:nvPicPr>
          <p:cNvPr id="8" name="Picture 7"/>
          <p:cNvPicPr>
            <a:picLocks noChangeAspect="1"/>
          </p:cNvPicPr>
          <p:nvPr/>
        </p:nvPicPr>
        <p:blipFill>
          <a:blip r:embed="rId2">
            <a:lum bright="-20000" contrast="40000"/>
          </a:blip>
          <a:stretch>
            <a:fillRect/>
          </a:stretch>
        </p:blipFill>
        <p:spPr>
          <a:xfrm>
            <a:off x="0" y="1964087"/>
            <a:ext cx="12192000" cy="2731751"/>
          </a:xfrm>
          <a:prstGeom prst="rect">
            <a:avLst/>
          </a:prstGeom>
        </p:spPr>
      </p:pic>
    </p:spTree>
    <p:extLst>
      <p:ext uri="{BB962C8B-B14F-4D97-AF65-F5344CB8AC3E}">
        <p14:creationId xmlns:p14="http://schemas.microsoft.com/office/powerpoint/2010/main" val="28903875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ALPHA</a:t>
            </a:r>
            <a:endParaRPr lang="en-US"/>
          </a:p>
        </p:txBody>
      </p:sp>
      <p:sp>
        <p:nvSpPr>
          <p:cNvPr id="5" name="Content Placeholder 4"/>
          <p:cNvSpPr>
            <a:spLocks noGrp="1"/>
          </p:cNvSpPr>
          <p:nvPr>
            <p:ph idx="1"/>
          </p:nvPr>
        </p:nvSpPr>
        <p:spPr/>
        <p:txBody>
          <a:bodyPr/>
          <a:lstStyle/>
          <a:p>
            <a:pPr algn="just"/>
            <a:r>
              <a:rPr lang="en-US"/>
              <a:t>Alpha </a:t>
            </a:r>
            <a:r>
              <a:rPr lang="en-US" smtClean="0"/>
              <a:t>(</a:t>
            </a:r>
            <a:r>
              <a:rPr lang="en-US" smtClean="0">
                <a:sym typeface="Symbol" panose="05050102010706020507" pitchFamily="18" charset="2"/>
              </a:rPr>
              <a:t></a:t>
            </a:r>
            <a:r>
              <a:rPr lang="en-US" smtClean="0"/>
              <a:t>) </a:t>
            </a:r>
            <a:r>
              <a:rPr lang="en-US"/>
              <a:t>adalah area di bawah kurva normal pada ekor </a:t>
            </a:r>
            <a:r>
              <a:rPr lang="en-US" smtClean="0"/>
              <a:t>distribusi yang berada di luar </a:t>
            </a:r>
            <a:r>
              <a:rPr lang="en-US"/>
              <a:t>daerah </a:t>
            </a:r>
            <a:r>
              <a:rPr lang="en-US" smtClean="0"/>
              <a:t>yang ditentukan dalam </a:t>
            </a:r>
            <a:r>
              <a:rPr lang="en-US"/>
              <a:t>interval </a:t>
            </a:r>
            <a:r>
              <a:rPr lang="en-US" smtClean="0"/>
              <a:t>kepercayaan</a:t>
            </a:r>
          </a:p>
          <a:p>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13</a:t>
            </a:fld>
            <a:endParaRPr lang="en-US"/>
          </a:p>
        </p:txBody>
      </p:sp>
    </p:spTree>
    <p:extLst>
      <p:ext uri="{BB962C8B-B14F-4D97-AF65-F5344CB8AC3E}">
        <p14:creationId xmlns:p14="http://schemas.microsoft.com/office/powerpoint/2010/main" val="282519333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14</a:t>
            </a:fld>
            <a:endParaRPr lang="en-US"/>
          </a:p>
        </p:txBody>
      </p:sp>
      <p:pic>
        <p:nvPicPr>
          <p:cNvPr id="5" name="Picture 4"/>
          <p:cNvPicPr>
            <a:picLocks noChangeAspect="1"/>
          </p:cNvPicPr>
          <p:nvPr/>
        </p:nvPicPr>
        <p:blipFill>
          <a:blip r:embed="rId2">
            <a:lum bright="-20000" contrast="40000"/>
          </a:blip>
          <a:stretch>
            <a:fillRect/>
          </a:stretch>
        </p:blipFill>
        <p:spPr>
          <a:xfrm>
            <a:off x="0" y="1871932"/>
            <a:ext cx="12065660" cy="4420012"/>
          </a:xfrm>
          <a:prstGeom prst="rect">
            <a:avLst/>
          </a:prstGeom>
        </p:spPr>
      </p:pic>
    </p:spTree>
    <p:extLst>
      <p:ext uri="{BB962C8B-B14F-4D97-AF65-F5344CB8AC3E}">
        <p14:creationId xmlns:p14="http://schemas.microsoft.com/office/powerpoint/2010/main" val="305570303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15</a:t>
            </a:fld>
            <a:endParaRPr lang="en-US"/>
          </a:p>
        </p:txBody>
      </p:sp>
      <p:pic>
        <p:nvPicPr>
          <p:cNvPr id="3" name="Picture 2"/>
          <p:cNvPicPr>
            <a:picLocks noChangeAspect="1"/>
          </p:cNvPicPr>
          <p:nvPr/>
        </p:nvPicPr>
        <p:blipFill>
          <a:blip r:embed="rId2">
            <a:lum bright="-20000" contrast="40000"/>
          </a:blip>
          <a:stretch>
            <a:fillRect/>
          </a:stretch>
        </p:blipFill>
        <p:spPr>
          <a:xfrm>
            <a:off x="4624484" y="1"/>
            <a:ext cx="2887238" cy="6858000"/>
          </a:xfrm>
          <a:prstGeom prst="rect">
            <a:avLst/>
          </a:prstGeom>
        </p:spPr>
      </p:pic>
    </p:spTree>
    <p:extLst>
      <p:ext uri="{BB962C8B-B14F-4D97-AF65-F5344CB8AC3E}">
        <p14:creationId xmlns:p14="http://schemas.microsoft.com/office/powerpoint/2010/main" val="182954751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16</a:t>
            </a:fld>
            <a:endParaRPr lang="en-US"/>
          </a:p>
        </p:txBody>
      </p:sp>
      <p:sp>
        <p:nvSpPr>
          <p:cNvPr id="3" name="Rectangle 2"/>
          <p:cNvSpPr/>
          <p:nvPr/>
        </p:nvSpPr>
        <p:spPr>
          <a:xfrm>
            <a:off x="3048000" y="1166843"/>
            <a:ext cx="6096000" cy="4524315"/>
          </a:xfrm>
          <a:prstGeom prst="rect">
            <a:avLst/>
          </a:prstGeom>
        </p:spPr>
        <p:txBody>
          <a:bodyPr>
            <a:spAutoFit/>
          </a:bodyPr>
          <a:lstStyle/>
          <a:p>
            <a:r>
              <a:rPr lang="en-US">
                <a:latin typeface="Minion-Regular"/>
              </a:rPr>
              <a:t>As an example, in the cellular telephone company problem of estimating the population</a:t>
            </a:r>
          </a:p>
          <a:p>
            <a:r>
              <a:rPr lang="en-US">
                <a:latin typeface="Minion-Regular"/>
              </a:rPr>
              <a:t>mean number of minutes called per residential user per month, from the sample of</a:t>
            </a:r>
          </a:p>
          <a:p>
            <a:r>
              <a:rPr lang="en-US">
                <a:latin typeface="Minion-Regular"/>
              </a:rPr>
              <a:t>85 bills it was determined that the sample mean is 510 minutes. Using this sample mean, a</a:t>
            </a:r>
          </a:p>
          <a:p>
            <a:r>
              <a:rPr lang="en-US">
                <a:latin typeface="Minion-Regular"/>
              </a:rPr>
              <a:t>confidence interval can be calculated within which the researcher is relatively confident</a:t>
            </a:r>
          </a:p>
          <a:p>
            <a:r>
              <a:rPr lang="en-US">
                <a:latin typeface="Minion-Regular"/>
              </a:rPr>
              <a:t>that the actual population mean is located. To make this calculation using formula 8.1, the</a:t>
            </a:r>
          </a:p>
          <a:p>
            <a:r>
              <a:rPr lang="en-US">
                <a:latin typeface="Minion-Regular"/>
              </a:rPr>
              <a:t>value of the population standard deviation and the value of </a:t>
            </a:r>
            <a:r>
              <a:rPr lang="en-US" i="1">
                <a:latin typeface="Minion-Italic"/>
              </a:rPr>
              <a:t>z </a:t>
            </a:r>
            <a:r>
              <a:rPr lang="en-US">
                <a:latin typeface="Minion-Regular"/>
              </a:rPr>
              <a:t>(in addition to the sample</a:t>
            </a:r>
          </a:p>
          <a:p>
            <a:r>
              <a:rPr lang="en-US">
                <a:latin typeface="Minion-Regular"/>
              </a:rPr>
              <a:t>mean, 510, and the sample size, 85) must be known. Suppose past history and similar studies</a:t>
            </a:r>
          </a:p>
          <a:p>
            <a:r>
              <a:rPr lang="en-US">
                <a:latin typeface="Minion-Regular"/>
              </a:rPr>
              <a:t>indicate that the population standard deviation is 46 minutes.</a:t>
            </a:r>
            <a:endParaRPr lang="en-US"/>
          </a:p>
        </p:txBody>
      </p:sp>
    </p:spTree>
    <p:extLst>
      <p:ext uri="{BB962C8B-B14F-4D97-AF65-F5344CB8AC3E}">
        <p14:creationId xmlns:p14="http://schemas.microsoft.com/office/powerpoint/2010/main" val="347084926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17</a:t>
            </a:fld>
            <a:endParaRPr lang="en-US"/>
          </a:p>
        </p:txBody>
      </p:sp>
      <p:pic>
        <p:nvPicPr>
          <p:cNvPr id="8" name="Picture 7"/>
          <p:cNvPicPr>
            <a:picLocks noChangeAspect="1"/>
          </p:cNvPicPr>
          <p:nvPr/>
        </p:nvPicPr>
        <p:blipFill>
          <a:blip r:embed="rId2">
            <a:lum bright="-20000" contrast="40000"/>
          </a:blip>
          <a:stretch>
            <a:fillRect/>
          </a:stretch>
        </p:blipFill>
        <p:spPr>
          <a:xfrm>
            <a:off x="0" y="1964087"/>
            <a:ext cx="12192000" cy="2731751"/>
          </a:xfrm>
          <a:prstGeom prst="rect">
            <a:avLst/>
          </a:prstGeom>
        </p:spPr>
      </p:pic>
    </p:spTree>
    <p:extLst>
      <p:ext uri="{BB962C8B-B14F-4D97-AF65-F5344CB8AC3E}">
        <p14:creationId xmlns:p14="http://schemas.microsoft.com/office/powerpoint/2010/main" val="113821081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p:sp>
        <p:nvSpPr>
          <p:cNvPr id="4" name="Content Placeholder 3"/>
          <p:cNvSpPr>
            <a:spLocks noGrp="1"/>
          </p:cNvSpPr>
          <p:nvPr>
            <p:ph idx="1"/>
          </p:nvPr>
        </p:nvSpPr>
        <p:spPr/>
        <p:txBody>
          <a:bodyPr>
            <a:normAutofit fontScale="70000" lnSpcReduction="20000"/>
          </a:bodyPr>
          <a:lstStyle/>
          <a:p>
            <a:pPr algn="just"/>
            <a:r>
              <a:rPr lang="en-US"/>
              <a:t>Sebagai contoh, dalam masalah perusahaan telepon seluler memperkirakan populasi berarti jumlah menit yang disebut per pengguna perumahan per bulan, dari sampel 85 tagihan itu ditentukan bahwa mean sampel adalah 510 menit. </a:t>
            </a:r>
            <a:endParaRPr lang="en-US" smtClean="0"/>
          </a:p>
          <a:p>
            <a:pPr algn="just"/>
            <a:r>
              <a:rPr lang="en-US" smtClean="0"/>
              <a:t>Menggunakan </a:t>
            </a:r>
            <a:r>
              <a:rPr lang="en-US"/>
              <a:t>sampel ini berarti, selang </a:t>
            </a:r>
            <a:r>
              <a:rPr lang="en-US" smtClean="0"/>
              <a:t>kepercayaan (CONFIDENCE INTERVAL) </a:t>
            </a:r>
            <a:r>
              <a:rPr lang="en-US"/>
              <a:t>dapat dihitung di mana peneliti relatif yakin bahwa populasi </a:t>
            </a:r>
            <a:r>
              <a:rPr lang="en-US" smtClean="0"/>
              <a:t>RATA2 </a:t>
            </a:r>
            <a:r>
              <a:rPr lang="en-US"/>
              <a:t>yang sebenarnya </a:t>
            </a:r>
            <a:r>
              <a:rPr lang="en-US" smtClean="0"/>
              <a:t>berada</a:t>
            </a:r>
            <a:r>
              <a:rPr lang="en-US"/>
              <a:t>. </a:t>
            </a:r>
            <a:endParaRPr lang="en-US" smtClean="0"/>
          </a:p>
          <a:p>
            <a:pPr algn="just"/>
            <a:r>
              <a:rPr lang="en-US" smtClean="0"/>
              <a:t>Untuk </a:t>
            </a:r>
            <a:r>
              <a:rPr lang="en-US"/>
              <a:t>membuat perhitungan ini menggunakan rumus 8.1, nilai deviasi standar populasi dan nilai z (selain mean sampel, 510, dan ukuran sampel, 85) harus diketahui. Misalkan masa lalu sejarah dan penelitian serupa menunjukkan bahwa deviasi standar populasi adalah 46 menit.</a:t>
            </a:r>
          </a:p>
        </p:txBody>
      </p:sp>
      <p:sp>
        <p:nvSpPr>
          <p:cNvPr id="2" name="Slide Number Placeholder 1"/>
          <p:cNvSpPr>
            <a:spLocks noGrp="1"/>
          </p:cNvSpPr>
          <p:nvPr>
            <p:ph type="sldNum" sz="quarter" idx="12"/>
          </p:nvPr>
        </p:nvSpPr>
        <p:spPr/>
        <p:txBody>
          <a:bodyPr/>
          <a:lstStyle/>
          <a:p>
            <a:fld id="{4901193B-AFCE-4A2A-92C6-39E061AE732C}" type="slidenum">
              <a:rPr lang="en-US" smtClean="0"/>
              <a:t>18</a:t>
            </a:fld>
            <a:endParaRPr lang="en-US"/>
          </a:p>
        </p:txBody>
      </p:sp>
    </p:spTree>
    <p:extLst>
      <p:ext uri="{BB962C8B-B14F-4D97-AF65-F5344CB8AC3E}">
        <p14:creationId xmlns:p14="http://schemas.microsoft.com/office/powerpoint/2010/main" val="235245301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19</a:t>
            </a:fld>
            <a:endParaRPr lang="en-US"/>
          </a:p>
        </p:txBody>
      </p:sp>
      <p:pic>
        <p:nvPicPr>
          <p:cNvPr id="5" name="Picture 4"/>
          <p:cNvPicPr>
            <a:picLocks noChangeAspect="1"/>
          </p:cNvPicPr>
          <p:nvPr/>
        </p:nvPicPr>
        <p:blipFill>
          <a:blip r:embed="rId2"/>
          <a:stretch>
            <a:fillRect/>
          </a:stretch>
        </p:blipFill>
        <p:spPr>
          <a:xfrm>
            <a:off x="-936173" y="1063416"/>
            <a:ext cx="14459087" cy="5438199"/>
          </a:xfrm>
          <a:prstGeom prst="rect">
            <a:avLst/>
          </a:prstGeom>
        </p:spPr>
      </p:pic>
    </p:spTree>
    <p:extLst>
      <p:ext uri="{BB962C8B-B14F-4D97-AF65-F5344CB8AC3E}">
        <p14:creationId xmlns:p14="http://schemas.microsoft.com/office/powerpoint/2010/main" val="34372600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CONTOH</a:t>
            </a:r>
            <a:endParaRPr lang="en-US"/>
          </a:p>
        </p:txBody>
      </p:sp>
      <p:sp>
        <p:nvSpPr>
          <p:cNvPr id="6" name="Content Placeholder 5"/>
          <p:cNvSpPr>
            <a:spLocks noGrp="1"/>
          </p:cNvSpPr>
          <p:nvPr>
            <p:ph idx="1"/>
          </p:nvPr>
        </p:nvSpPr>
        <p:spPr/>
        <p:txBody>
          <a:bodyPr>
            <a:normAutofit/>
          </a:bodyPr>
          <a:lstStyle/>
          <a:p>
            <a:r>
              <a:rPr lang="en-US" sz="2000"/>
              <a:t>Peneliti bisnis sekarang dapat menyelesaikan masalah telepon seluler. Untuk menentukan interval kepercayaan 95% </a:t>
            </a:r>
            <a:r>
              <a:rPr lang="en-US" sz="2000" smtClean="0"/>
              <a:t>sebesar </a:t>
            </a:r>
            <a:r>
              <a:rPr lang="en-US" sz="2000" i="1"/>
              <a:t>x </a:t>
            </a:r>
            <a:r>
              <a:rPr lang="en-US" sz="2000"/>
              <a:t>= </a:t>
            </a:r>
            <a:r>
              <a:rPr lang="en-US" sz="2000" smtClean="0"/>
              <a:t>510; </a:t>
            </a:r>
            <a:r>
              <a:rPr lang="en-US" sz="2000" smtClean="0">
                <a:sym typeface="Symbol" panose="05050102010706020507" pitchFamily="18" charset="2"/>
              </a:rPr>
              <a:t></a:t>
            </a:r>
            <a:r>
              <a:rPr lang="en-US" sz="2000" smtClean="0"/>
              <a:t> = </a:t>
            </a:r>
            <a:r>
              <a:rPr lang="en-US" sz="2000"/>
              <a:t>46, n = 85, dan z = 1,96, peneliti memperkirakan </a:t>
            </a:r>
            <a:r>
              <a:rPr lang="en-US" sz="2000" smtClean="0"/>
              <a:t>lama </a:t>
            </a:r>
            <a:r>
              <a:rPr lang="en-US" sz="2000"/>
              <a:t>panggilan rata-rata dengan memasukkan nilai z dalam formula 8.1.</a:t>
            </a:r>
          </a:p>
        </p:txBody>
      </p:sp>
      <p:sp>
        <p:nvSpPr>
          <p:cNvPr id="2" name="Slide Number Placeholder 1"/>
          <p:cNvSpPr>
            <a:spLocks noGrp="1"/>
          </p:cNvSpPr>
          <p:nvPr>
            <p:ph type="sldNum" sz="quarter" idx="12"/>
          </p:nvPr>
        </p:nvSpPr>
        <p:spPr/>
        <p:txBody>
          <a:bodyPr/>
          <a:lstStyle/>
          <a:p>
            <a:fld id="{4901193B-AFCE-4A2A-92C6-39E061AE732C}" type="slidenum">
              <a:rPr lang="en-US" smtClean="0"/>
              <a:t>20</a:t>
            </a:fld>
            <a:endParaRPr lang="en-US"/>
          </a:p>
        </p:txBody>
      </p:sp>
      <p:pic>
        <p:nvPicPr>
          <p:cNvPr id="8" name="Picture 7"/>
          <p:cNvPicPr>
            <a:picLocks noChangeAspect="1"/>
          </p:cNvPicPr>
          <p:nvPr/>
        </p:nvPicPr>
        <p:blipFill rotWithShape="1">
          <a:blip r:embed="rId2"/>
          <a:srcRect l="24356" t="39008" r="22941"/>
          <a:stretch/>
        </p:blipFill>
        <p:spPr>
          <a:xfrm>
            <a:off x="2231053" y="3928085"/>
            <a:ext cx="7685314" cy="2351314"/>
          </a:xfrm>
          <a:prstGeom prst="rect">
            <a:avLst/>
          </a:prstGeom>
        </p:spPr>
      </p:pic>
    </p:spTree>
    <p:extLst>
      <p:ext uri="{BB962C8B-B14F-4D97-AF65-F5344CB8AC3E}">
        <p14:creationId xmlns:p14="http://schemas.microsoft.com/office/powerpoint/2010/main" val="121529707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21</a:t>
            </a:fld>
            <a:endParaRPr lang="en-US"/>
          </a:p>
        </p:txBody>
      </p:sp>
      <p:pic>
        <p:nvPicPr>
          <p:cNvPr id="3" name="Picture 2"/>
          <p:cNvPicPr>
            <a:picLocks noChangeAspect="1"/>
          </p:cNvPicPr>
          <p:nvPr/>
        </p:nvPicPr>
        <p:blipFill>
          <a:blip r:embed="rId2"/>
          <a:stretch>
            <a:fillRect/>
          </a:stretch>
        </p:blipFill>
        <p:spPr>
          <a:xfrm>
            <a:off x="0" y="1868959"/>
            <a:ext cx="12375616" cy="4967270"/>
          </a:xfrm>
          <a:prstGeom prst="rect">
            <a:avLst/>
          </a:prstGeom>
        </p:spPr>
      </p:pic>
    </p:spTree>
    <p:extLst>
      <p:ext uri="{BB962C8B-B14F-4D97-AF65-F5344CB8AC3E}">
        <p14:creationId xmlns:p14="http://schemas.microsoft.com/office/powerpoint/2010/main" val="44854363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CONTOH</a:t>
            </a:r>
            <a:endParaRPr lang="en-US"/>
          </a:p>
        </p:txBody>
      </p:sp>
      <p:sp>
        <p:nvSpPr>
          <p:cNvPr id="5" name="Content Placeholder 4"/>
          <p:cNvSpPr>
            <a:spLocks noGrp="1"/>
          </p:cNvSpPr>
          <p:nvPr>
            <p:ph idx="1"/>
          </p:nvPr>
        </p:nvSpPr>
        <p:spPr/>
        <p:txBody>
          <a:bodyPr>
            <a:normAutofit fontScale="77500" lnSpcReduction="20000"/>
          </a:bodyPr>
          <a:lstStyle/>
          <a:p>
            <a:pPr algn="just"/>
            <a:r>
              <a:rPr lang="en-US">
                <a:latin typeface="Univers"/>
                <a:ea typeface="Calibri" panose="020F0502020204030204" pitchFamily="34" charset="0"/>
                <a:cs typeface="Univers"/>
              </a:rPr>
              <a:t>Sebuah survei diambil dari </a:t>
            </a:r>
            <a:r>
              <a:rPr lang="en-US" smtClean="0">
                <a:latin typeface="Univers"/>
                <a:ea typeface="Calibri" panose="020F0502020204030204" pitchFamily="34" charset="0"/>
                <a:cs typeface="Univers"/>
              </a:rPr>
              <a:t>perusahaan AS yang </a:t>
            </a:r>
            <a:r>
              <a:rPr lang="en-US">
                <a:latin typeface="Univers"/>
                <a:ea typeface="Calibri" panose="020F0502020204030204" pitchFamily="34" charset="0"/>
                <a:cs typeface="Univers"/>
              </a:rPr>
              <a:t>melakukan bisnis dengan perusahaan-perusahaan di India. Salah satu pertanyaan survei itu: Sekitar </a:t>
            </a:r>
            <a:r>
              <a:rPr lang="en-US" smtClean="0">
                <a:latin typeface="Univers"/>
                <a:ea typeface="Calibri" panose="020F0502020204030204" pitchFamily="34" charset="0"/>
                <a:cs typeface="Univers"/>
              </a:rPr>
              <a:t>telah berapa </a:t>
            </a:r>
            <a:r>
              <a:rPr lang="en-US">
                <a:latin typeface="Univers"/>
                <a:ea typeface="Calibri" panose="020F0502020204030204" pitchFamily="34" charset="0"/>
                <a:cs typeface="Univers"/>
              </a:rPr>
              <a:t>tahun </a:t>
            </a:r>
            <a:r>
              <a:rPr lang="en-US" smtClean="0">
                <a:latin typeface="Univers"/>
                <a:ea typeface="Calibri" panose="020F0502020204030204" pitchFamily="34" charset="0"/>
                <a:cs typeface="Univers"/>
              </a:rPr>
              <a:t>perusahaan </a:t>
            </a:r>
            <a:r>
              <a:rPr lang="en-US">
                <a:latin typeface="Univers"/>
                <a:ea typeface="Calibri" panose="020F0502020204030204" pitchFamily="34" charset="0"/>
                <a:cs typeface="Univers"/>
              </a:rPr>
              <a:t>Anda telah </a:t>
            </a:r>
            <a:r>
              <a:rPr lang="en-US" smtClean="0">
                <a:latin typeface="Univers"/>
                <a:ea typeface="Calibri" panose="020F0502020204030204" pitchFamily="34" charset="0"/>
                <a:cs typeface="Univers"/>
              </a:rPr>
              <a:t>berdagang </a:t>
            </a:r>
            <a:r>
              <a:rPr lang="en-US">
                <a:latin typeface="Univers"/>
                <a:ea typeface="Calibri" panose="020F0502020204030204" pitchFamily="34" charset="0"/>
                <a:cs typeface="Univers"/>
              </a:rPr>
              <a:t>dengan perusahaan-perusahaan di India? Sebuah sampel acak dari 44 tanggapan untuk pertanyaan ini menghasilkan rata-rata 10,455 tahun. Misalkan populasi standar deviasi untuk pertanyaan ini adalah 7,7 tahun. Dengan menggunakan informasi ini, membangun interval kepercayaan 90% untuk rata-rata jumlah tahun bahwa perusahaan telah </a:t>
            </a:r>
            <a:r>
              <a:rPr lang="en-US" smtClean="0">
                <a:latin typeface="Univers"/>
                <a:ea typeface="Calibri" panose="020F0502020204030204" pitchFamily="34" charset="0"/>
                <a:cs typeface="Univers"/>
              </a:rPr>
              <a:t>berdagang </a:t>
            </a:r>
            <a:r>
              <a:rPr lang="en-US">
                <a:latin typeface="Univers"/>
                <a:ea typeface="Calibri" panose="020F0502020204030204" pitchFamily="34" charset="0"/>
                <a:cs typeface="Univers"/>
              </a:rPr>
              <a:t>di India untuk penduduk AS perusahaan perdagangan dengan perusahaan-perusahaan di India.</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22</a:t>
            </a:fld>
            <a:endParaRPr lang="en-US"/>
          </a:p>
        </p:txBody>
      </p:sp>
    </p:spTree>
    <p:extLst>
      <p:ext uri="{BB962C8B-B14F-4D97-AF65-F5344CB8AC3E}">
        <p14:creationId xmlns:p14="http://schemas.microsoft.com/office/powerpoint/2010/main" val="381329535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23</a:t>
            </a:fld>
            <a:endParaRPr lang="en-US"/>
          </a:p>
        </p:txBody>
      </p:sp>
      <p:pic>
        <p:nvPicPr>
          <p:cNvPr id="3" name="Picture 2"/>
          <p:cNvPicPr>
            <a:picLocks noChangeAspect="1"/>
          </p:cNvPicPr>
          <p:nvPr/>
        </p:nvPicPr>
        <p:blipFill>
          <a:blip r:embed="rId2"/>
          <a:stretch>
            <a:fillRect/>
          </a:stretch>
        </p:blipFill>
        <p:spPr>
          <a:xfrm>
            <a:off x="640080" y="648375"/>
            <a:ext cx="11190739" cy="13374706"/>
          </a:xfrm>
          <a:prstGeom prst="rect">
            <a:avLst/>
          </a:prstGeom>
        </p:spPr>
      </p:pic>
    </p:spTree>
    <p:extLst>
      <p:ext uri="{BB962C8B-B14F-4D97-AF65-F5344CB8AC3E}">
        <p14:creationId xmlns:p14="http://schemas.microsoft.com/office/powerpoint/2010/main" val="86469358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24</a:t>
            </a:fld>
            <a:endParaRPr lang="en-US"/>
          </a:p>
        </p:txBody>
      </p:sp>
      <p:pic>
        <p:nvPicPr>
          <p:cNvPr id="3" name="Picture 2"/>
          <p:cNvPicPr>
            <a:picLocks noChangeAspect="1"/>
          </p:cNvPicPr>
          <p:nvPr/>
        </p:nvPicPr>
        <p:blipFill>
          <a:blip r:embed="rId2"/>
          <a:stretch>
            <a:fillRect/>
          </a:stretch>
        </p:blipFill>
        <p:spPr>
          <a:xfrm>
            <a:off x="640080" y="-6167881"/>
            <a:ext cx="11190739" cy="13374706"/>
          </a:xfrm>
          <a:prstGeom prst="rect">
            <a:avLst/>
          </a:prstGeom>
        </p:spPr>
      </p:pic>
      <p:sp>
        <p:nvSpPr>
          <p:cNvPr id="4" name="Rectangle 3"/>
          <p:cNvSpPr/>
          <p:nvPr/>
        </p:nvSpPr>
        <p:spPr>
          <a:xfrm>
            <a:off x="5924145" y="333378"/>
            <a:ext cx="1527242" cy="252919"/>
          </a:xfrm>
          <a:prstGeom prst="rect">
            <a:avLst/>
          </a:prstGeom>
          <a:solidFill>
            <a:srgbClr val="F5A408">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01623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25</a:t>
            </a:fld>
            <a:endParaRPr lang="en-US"/>
          </a:p>
        </p:txBody>
      </p:sp>
      <p:pic>
        <p:nvPicPr>
          <p:cNvPr id="3" name="Picture 2"/>
          <p:cNvPicPr>
            <a:picLocks noChangeAspect="1"/>
          </p:cNvPicPr>
          <p:nvPr/>
        </p:nvPicPr>
        <p:blipFill>
          <a:blip r:embed="rId2"/>
          <a:stretch>
            <a:fillRect/>
          </a:stretch>
        </p:blipFill>
        <p:spPr>
          <a:xfrm>
            <a:off x="1811593" y="1"/>
            <a:ext cx="6506497" cy="7776294"/>
          </a:xfrm>
          <a:prstGeom prst="rect">
            <a:avLst/>
          </a:prstGeom>
        </p:spPr>
      </p:pic>
    </p:spTree>
    <p:extLst>
      <p:ext uri="{BB962C8B-B14F-4D97-AF65-F5344CB8AC3E}">
        <p14:creationId xmlns:p14="http://schemas.microsoft.com/office/powerpoint/2010/main" val="1167177443"/>
      </p:ext>
    </p:extLst>
  </p:cSld>
  <p:clrMapOvr>
    <a:masterClrMapping/>
  </p:clrMapOvr>
  <mc:AlternateContent xmlns:mc="http://schemas.openxmlformats.org/markup-compatibility/2006">
    <mc:Choice xmlns:p14="http://schemas.microsoft.com/office/powerpoint/2010/main" Requires="p14">
      <p:transition spd="slow" p14:dur="2000">
        <p:fad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26</a:t>
            </a:fld>
            <a:endParaRPr lang="en-US"/>
          </a:p>
        </p:txBody>
      </p:sp>
      <p:pic>
        <p:nvPicPr>
          <p:cNvPr id="6" name="Picture 5"/>
          <p:cNvPicPr>
            <a:picLocks noChangeAspect="1"/>
          </p:cNvPicPr>
          <p:nvPr/>
        </p:nvPicPr>
        <p:blipFill rotWithShape="1">
          <a:blip r:embed="rId2"/>
          <a:srcRect l="16040" t="33866" r="16712"/>
          <a:stretch/>
        </p:blipFill>
        <p:spPr>
          <a:xfrm>
            <a:off x="1850572" y="4136571"/>
            <a:ext cx="7184572" cy="2487449"/>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647924" y="1268345"/>
                <a:ext cx="11043333" cy="2308324"/>
              </a:xfrm>
              <a:prstGeom prst="rect">
                <a:avLst/>
              </a:prstGeom>
              <a:noFill/>
            </p:spPr>
            <p:txBody>
              <a:bodyPr wrap="square" rtlCol="0">
                <a:spAutoFit/>
              </a:bodyPr>
              <a:lstStyle/>
              <a:p>
                <a:r>
                  <a:rPr lang="en-US" sz="2400" smtClean="0"/>
                  <a:t>Di sini, </a:t>
                </a:r>
                <a:r>
                  <a:rPr lang="en-US" sz="2400" i="1" smtClean="0"/>
                  <a:t>n </a:t>
                </a:r>
                <a:r>
                  <a:rPr lang="en-US" sz="2400" smtClean="0"/>
                  <a:t>= 44,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oMath>
                </a14:m>
                <a:r>
                  <a:rPr lang="en-US" sz="2400" smtClean="0"/>
                  <a:t> = 10.455, dan  </a:t>
                </a:r>
                <a:r>
                  <a:rPr lang="en-US" sz="2400" i="1" smtClean="0">
                    <a:sym typeface="Symbol" panose="05050102010706020507" pitchFamily="18" charset="2"/>
                  </a:rPr>
                  <a:t></a:t>
                </a:r>
                <a:r>
                  <a:rPr lang="en-US" sz="2400" smtClean="0"/>
                  <a:t> = 7.7. Untuk menentukan nilai Z</a:t>
                </a:r>
                <a:r>
                  <a:rPr lang="en-US" sz="2400" baseline="-25000" smtClean="0">
                    <a:sym typeface="Symbol" panose="05050102010706020507" pitchFamily="18" charset="2"/>
                  </a:rPr>
                  <a:t></a:t>
                </a:r>
                <a:r>
                  <a:rPr lang="en-US" sz="2400" baseline="-25000" smtClean="0"/>
                  <a:t>/2</a:t>
                </a:r>
                <a:r>
                  <a:rPr lang="en-US" sz="2400" smtClean="0"/>
                  <a:t>, bagi 90% tingkat kepercayaan menjadi setengahnya. Atau 0.50000 – </a:t>
                </a:r>
                <a:r>
                  <a:rPr lang="en-US" sz="2400" smtClean="0">
                    <a:sym typeface="Symbol" panose="05050102010706020507" pitchFamily="18" charset="2"/>
                  </a:rPr>
                  <a:t></a:t>
                </a:r>
                <a:r>
                  <a:rPr lang="en-US" sz="2400" smtClean="0"/>
                  <a:t>/2 = 0.5000 – 0.05000 di mana alpha = 10%. </a:t>
                </a:r>
              </a:p>
              <a:p>
                <a:r>
                  <a:rPr lang="en-US" sz="2400" smtClean="0"/>
                  <a:t>Dalam distribusi z,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i="1" smtClean="0">
                        <a:latin typeface="Cambria Math" panose="02040503050406030204" pitchFamily="18" charset="0"/>
                      </a:rPr>
                      <m:t> </m:t>
                    </m:r>
                  </m:oMath>
                </a14:m>
                <a:r>
                  <a:rPr lang="en-US" sz="2400" smtClean="0"/>
                  <a:t>sekitar </a:t>
                </a:r>
                <a:r>
                  <a:rPr lang="en-US" sz="2400" i="1" smtClean="0">
                    <a:sym typeface="Symbol" panose="05050102010706020507" pitchFamily="18" charset="2"/>
                  </a:rPr>
                  <a:t></a:t>
                </a:r>
                <a:r>
                  <a:rPr lang="en-US" sz="2400" smtClean="0"/>
                  <a:t> meliputi 0.4500 dari area tiap sisi dari </a:t>
                </a:r>
                <a:r>
                  <a:rPr lang="en-US" sz="2400" i="1">
                    <a:sym typeface="Symbol" panose="05050102010706020507" pitchFamily="18" charset="2"/>
                  </a:rPr>
                  <a:t></a:t>
                </a:r>
                <a:r>
                  <a:rPr lang="en-US" sz="2400" smtClean="0"/>
                  <a:t>, atau ½(90%). Tabel A.5 menghasilkan nilai z sebesar 1.645 untuk area 0.4500 (interpolasi antara 0.4495 dan 0.4505). Jadi confidence interval adalah: </a:t>
                </a:r>
                <a:endParaRPr lang="en-US" sz="2400"/>
              </a:p>
            </p:txBody>
          </p:sp>
        </mc:Choice>
        <mc:Fallback xmlns="">
          <p:sp>
            <p:nvSpPr>
              <p:cNvPr id="7" name="TextBox 6"/>
              <p:cNvSpPr txBox="1">
                <a:spLocks noRot="1" noChangeAspect="1" noMove="1" noResize="1" noEditPoints="1" noAdjustHandles="1" noChangeArrowheads="1" noChangeShapeType="1" noTextEdit="1"/>
              </p:cNvSpPr>
              <p:nvPr/>
            </p:nvSpPr>
            <p:spPr>
              <a:xfrm>
                <a:off x="647924" y="1268345"/>
                <a:ext cx="11043333" cy="2308324"/>
              </a:xfrm>
              <a:prstGeom prst="rect">
                <a:avLst/>
              </a:prstGeom>
              <a:blipFill rotWithShape="0">
                <a:blip r:embed="rId3"/>
                <a:stretch>
                  <a:fillRect l="-828" t="-2111" r="-166" b="-5013"/>
                </a:stretch>
              </a:blipFill>
            </p:spPr>
            <p:txBody>
              <a:bodyPr/>
              <a:lstStyle/>
              <a:p>
                <a:r>
                  <a:rPr lang="en-US">
                    <a:noFill/>
                  </a:rPr>
                  <a:t> </a:t>
                </a:r>
              </a:p>
            </p:txBody>
          </p:sp>
        </mc:Fallback>
      </mc:AlternateContent>
    </p:spTree>
    <p:extLst>
      <p:ext uri="{BB962C8B-B14F-4D97-AF65-F5344CB8AC3E}">
        <p14:creationId xmlns:p14="http://schemas.microsoft.com/office/powerpoint/2010/main" val="10660379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FINIT CORRECTION FACTOR</a:t>
            </a:r>
            <a:endParaRPr lang="en-US"/>
          </a:p>
        </p:txBody>
      </p:sp>
      <p:sp>
        <p:nvSpPr>
          <p:cNvPr id="4" name="Content Placeholder 3"/>
          <p:cNvSpPr>
            <a:spLocks noGrp="1"/>
          </p:cNvSpPr>
          <p:nvPr>
            <p:ph idx="1"/>
          </p:nvPr>
        </p:nvSpPr>
        <p:spPr/>
        <p:txBody>
          <a:bodyPr>
            <a:normAutofit fontScale="85000" lnSpcReduction="20000"/>
          </a:bodyPr>
          <a:lstStyle/>
          <a:p>
            <a:pPr algn="just"/>
            <a:r>
              <a:rPr lang="en-US"/>
              <a:t>Ingat dari Bab 7 bahwa jika sampel diambil dari populasi yang terbatas, faktor koreksi yang terbatas dapat digunakan untuk meningkatkan akurasi dari solusi. Dalam kasus estimasi selang, faktor koreksi yang terbatas digunakan untuk mengurangi lebar interval. Seperti yang tercantum dalam Bab 7, jika ukuran sampel kurang dari 5% dari populasi, faktor koreksi yang terbatas tidak secara signifikan mengubah solusi. Jika rumus 8.1 dimodifikasi untuk menyertakan faktor koreksi terbatas, hasilnya adalah rumus 8.2.</a:t>
            </a:r>
          </a:p>
        </p:txBody>
      </p:sp>
      <p:sp>
        <p:nvSpPr>
          <p:cNvPr id="2" name="Slide Number Placeholder 1"/>
          <p:cNvSpPr>
            <a:spLocks noGrp="1"/>
          </p:cNvSpPr>
          <p:nvPr>
            <p:ph type="sldNum" sz="quarter" idx="12"/>
          </p:nvPr>
        </p:nvSpPr>
        <p:spPr/>
        <p:txBody>
          <a:bodyPr/>
          <a:lstStyle/>
          <a:p>
            <a:fld id="{4901193B-AFCE-4A2A-92C6-39E061AE732C}" type="slidenum">
              <a:rPr lang="en-US" smtClean="0"/>
              <a:t>27</a:t>
            </a:fld>
            <a:endParaRPr lang="en-US"/>
          </a:p>
        </p:txBody>
      </p:sp>
    </p:spTree>
    <p:extLst>
      <p:ext uri="{BB962C8B-B14F-4D97-AF65-F5344CB8AC3E}">
        <p14:creationId xmlns:p14="http://schemas.microsoft.com/office/powerpoint/2010/main" val="26926131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28</a:t>
            </a:fld>
            <a:endParaRPr lang="en-US"/>
          </a:p>
        </p:txBody>
      </p:sp>
      <p:pic>
        <p:nvPicPr>
          <p:cNvPr id="5" name="Picture 4"/>
          <p:cNvPicPr>
            <a:picLocks noChangeAspect="1"/>
          </p:cNvPicPr>
          <p:nvPr/>
        </p:nvPicPr>
        <p:blipFill>
          <a:blip r:embed="rId2">
            <a:lum bright="-20000" contrast="40000"/>
          </a:blip>
          <a:stretch>
            <a:fillRect/>
          </a:stretch>
        </p:blipFill>
        <p:spPr>
          <a:xfrm>
            <a:off x="305393" y="2315733"/>
            <a:ext cx="11886608" cy="1724916"/>
          </a:xfrm>
          <a:prstGeom prst="rect">
            <a:avLst/>
          </a:prstGeom>
        </p:spPr>
      </p:pic>
    </p:spTree>
    <p:extLst>
      <p:ext uri="{BB962C8B-B14F-4D97-AF65-F5344CB8AC3E}">
        <p14:creationId xmlns:p14="http://schemas.microsoft.com/office/powerpoint/2010/main" val="155928532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29</a:t>
            </a:fld>
            <a:endParaRPr lang="en-US"/>
          </a:p>
        </p:txBody>
      </p:sp>
      <p:pic>
        <p:nvPicPr>
          <p:cNvPr id="3" name="Picture 2"/>
          <p:cNvPicPr>
            <a:picLocks noChangeAspect="1"/>
          </p:cNvPicPr>
          <p:nvPr/>
        </p:nvPicPr>
        <p:blipFill>
          <a:blip r:embed="rId2">
            <a:lum bright="-20000" contrast="40000"/>
          </a:blip>
          <a:stretch>
            <a:fillRect/>
          </a:stretch>
        </p:blipFill>
        <p:spPr>
          <a:xfrm>
            <a:off x="1080115" y="679572"/>
            <a:ext cx="10110624" cy="5834395"/>
          </a:xfrm>
          <a:prstGeom prst="rect">
            <a:avLst/>
          </a:prstGeom>
        </p:spPr>
      </p:pic>
    </p:spTree>
    <p:extLst>
      <p:ext uri="{BB962C8B-B14F-4D97-AF65-F5344CB8AC3E}">
        <p14:creationId xmlns:p14="http://schemas.microsoft.com/office/powerpoint/2010/main" val="22360288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30</a:t>
            </a:fld>
            <a:endParaRPr lang="en-US"/>
          </a:p>
        </p:txBody>
      </p:sp>
      <p:pic>
        <p:nvPicPr>
          <p:cNvPr id="3" name="Picture 2"/>
          <p:cNvPicPr>
            <a:picLocks noChangeAspect="1"/>
          </p:cNvPicPr>
          <p:nvPr/>
        </p:nvPicPr>
        <p:blipFill>
          <a:blip r:embed="rId2">
            <a:lum bright="-20000" contrast="40000"/>
          </a:blip>
          <a:stretch>
            <a:fillRect/>
          </a:stretch>
        </p:blipFill>
        <p:spPr>
          <a:xfrm>
            <a:off x="857640" y="1728434"/>
            <a:ext cx="10333099" cy="1970729"/>
          </a:xfrm>
          <a:prstGeom prst="rect">
            <a:avLst/>
          </a:prstGeom>
        </p:spPr>
      </p:pic>
    </p:spTree>
    <p:extLst>
      <p:ext uri="{BB962C8B-B14F-4D97-AF65-F5344CB8AC3E}">
        <p14:creationId xmlns:p14="http://schemas.microsoft.com/office/powerpoint/2010/main" val="28379533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955" y="1063416"/>
            <a:ext cx="8113735" cy="4640463"/>
          </a:xfrm>
        </p:spPr>
        <p:txBody>
          <a:bodyPr/>
          <a:lstStyle/>
          <a:p>
            <a:r>
              <a:rPr lang="en-US" smtClean="0"/>
              <a:t>ESTIMASI RATA2 POPULASI MENGGUNAKAN STATISTIK Z  UNTUK UKURAN SAMPEL </a:t>
            </a:r>
            <a:r>
              <a:rPr lang="en-US"/>
              <a:t>KECIL</a:t>
            </a:r>
          </a:p>
        </p:txBody>
      </p:sp>
      <p:sp>
        <p:nvSpPr>
          <p:cNvPr id="2" name="Slide Number Placeholder 1"/>
          <p:cNvSpPr>
            <a:spLocks noGrp="1"/>
          </p:cNvSpPr>
          <p:nvPr>
            <p:ph type="sldNum" sz="quarter" idx="12"/>
          </p:nvPr>
        </p:nvSpPr>
        <p:spPr/>
        <p:txBody>
          <a:bodyPr/>
          <a:lstStyle/>
          <a:p>
            <a:fld id="{4901193B-AFCE-4A2A-92C6-39E061AE732C}" type="slidenum">
              <a:rPr lang="en-US" smtClean="0"/>
              <a:t>31</a:t>
            </a:fld>
            <a:endParaRPr lang="en-US"/>
          </a:p>
        </p:txBody>
      </p:sp>
    </p:spTree>
    <p:extLst>
      <p:ext uri="{BB962C8B-B14F-4D97-AF65-F5344CB8AC3E}">
        <p14:creationId xmlns:p14="http://schemas.microsoft.com/office/powerpoint/2010/main" val="126933605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32</a:t>
            </a:fld>
            <a:endParaRPr lang="en-US"/>
          </a:p>
        </p:txBody>
      </p:sp>
      <p:pic>
        <p:nvPicPr>
          <p:cNvPr id="4" name="Picture 3"/>
          <p:cNvPicPr>
            <a:picLocks noChangeAspect="1"/>
          </p:cNvPicPr>
          <p:nvPr/>
        </p:nvPicPr>
        <p:blipFill rotWithShape="1">
          <a:blip r:embed="rId2"/>
          <a:srcRect t="1023"/>
          <a:stretch/>
        </p:blipFill>
        <p:spPr>
          <a:xfrm>
            <a:off x="0" y="478970"/>
            <a:ext cx="12046226" cy="5982281"/>
          </a:xfrm>
          <a:prstGeom prst="rect">
            <a:avLst/>
          </a:prstGeom>
        </p:spPr>
      </p:pic>
    </p:spTree>
    <p:extLst>
      <p:ext uri="{BB962C8B-B14F-4D97-AF65-F5344CB8AC3E}">
        <p14:creationId xmlns:p14="http://schemas.microsoft.com/office/powerpoint/2010/main" val="11693888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1154954" y="2402382"/>
                <a:ext cx="10486583" cy="4097272"/>
              </a:xfrm>
            </p:spPr>
            <p:txBody>
              <a:bodyPr>
                <a:normAutofit fontScale="47500" lnSpcReduction="20000"/>
              </a:bodyPr>
              <a:lstStyle/>
              <a:p>
                <a:pPr algn="just"/>
                <a:r>
                  <a:rPr lang="en-US" smtClean="0"/>
                  <a:t>Sebagai contoh, misalkan sebuah </a:t>
                </a:r>
                <a:r>
                  <a:rPr lang="en-US"/>
                  <a:t>perusahaan </a:t>
                </a:r>
                <a:r>
                  <a:rPr lang="en-US" smtClean="0"/>
                  <a:t>penyewaan mobil di </a:t>
                </a:r>
                <a:r>
                  <a:rPr lang="en-US"/>
                  <a:t>AS </a:t>
                </a:r>
                <a:r>
                  <a:rPr lang="en-US" smtClean="0"/>
                  <a:t>ingin </a:t>
                </a:r>
                <a:r>
                  <a:rPr lang="en-US"/>
                  <a:t>memperkirakan jumlah rata-rata mil perjalanan per hari </a:t>
                </a:r>
                <a:r>
                  <a:rPr lang="en-US" smtClean="0"/>
                  <a:t>untuk </a:t>
                </a:r>
                <a:r>
                  <a:rPr lang="en-US"/>
                  <a:t>masing-masing mobil yang disewa di California. Sebuah sampel acak </a:t>
                </a:r>
                <a:r>
                  <a:rPr lang="en-US" smtClean="0"/>
                  <a:t>terdiri dari </a:t>
                </a:r>
                <a:r>
                  <a:rPr lang="en-US"/>
                  <a:t>20 mobil sewaan di California mengungkapkan bahwa </a:t>
                </a:r>
                <a:r>
                  <a:rPr lang="en-US" smtClean="0"/>
                  <a:t>rata2 sampel jarak perjalanan per </a:t>
                </a:r>
                <a:r>
                  <a:rPr lang="en-US"/>
                  <a:t>hari adalah 85,5 mil, dengan </a:t>
                </a:r>
                <a:r>
                  <a:rPr lang="en-US" smtClean="0"/>
                  <a:t>standar </a:t>
                </a:r>
                <a:r>
                  <a:rPr lang="en-US"/>
                  <a:t>deviasi populasi </a:t>
                </a:r>
                <a:r>
                  <a:rPr lang="en-US" smtClean="0"/>
                  <a:t>19,3 </a:t>
                </a:r>
                <a:r>
                  <a:rPr lang="en-US"/>
                  <a:t>mil. Hitunglah interval kepercayaan 99% untuk </a:t>
                </a:r>
                <a:r>
                  <a:rPr lang="en-US" smtClean="0"/>
                  <a:t>memperkirakan rata-rata </a:t>
                </a:r>
                <a:r>
                  <a:rPr lang="en-US" i="1" smtClean="0">
                    <a:sym typeface="Symbol" panose="05050102010706020507" pitchFamily="18" charset="2"/>
                  </a:rPr>
                  <a:t></a:t>
                </a:r>
                <a:r>
                  <a:rPr lang="en-US" smtClean="0">
                    <a:sym typeface="Symbol" panose="05050102010706020507" pitchFamily="18" charset="2"/>
                  </a:rPr>
                  <a:t>.</a:t>
                </a:r>
                <a:endParaRPr lang="en-US"/>
              </a:p>
              <a:p>
                <a:pPr algn="just"/>
                <a:r>
                  <a:rPr lang="en-US" smtClean="0"/>
                  <a:t>Di </a:t>
                </a:r>
                <a:r>
                  <a:rPr lang="en-US"/>
                  <a:t>sini, </a:t>
                </a:r>
                <a:r>
                  <a:rPr lang="en-US" i="1"/>
                  <a:t>n </a:t>
                </a:r>
                <a:r>
                  <a:rPr lang="en-US"/>
                  <a:t>= 20,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𝑥</m:t>
                        </m:r>
                      </m:e>
                    </m:acc>
                  </m:oMath>
                </a14:m>
                <a:r>
                  <a:rPr lang="en-US" smtClean="0"/>
                  <a:t> = </a:t>
                </a:r>
                <a:r>
                  <a:rPr lang="en-US"/>
                  <a:t>85,5, dan </a:t>
                </a:r>
                <a:r>
                  <a:rPr lang="en-US" i="1" smtClean="0">
                    <a:sym typeface="Symbol" panose="05050102010706020507" pitchFamily="18" charset="2"/>
                  </a:rPr>
                  <a:t></a:t>
                </a:r>
                <a:r>
                  <a:rPr lang="en-US" smtClean="0"/>
                  <a:t> </a:t>
                </a:r>
                <a:r>
                  <a:rPr lang="en-US"/>
                  <a:t>= 19,3. Untuk tingkat 99% dari keyakinan, nilai z </a:t>
                </a:r>
                <a:r>
                  <a:rPr lang="en-US" smtClean="0"/>
                  <a:t>diperoleh  sebesar 2,575. </a:t>
                </a:r>
                <a:r>
                  <a:rPr lang="en-US"/>
                  <a:t>Asumsikan bahwa jumlah mil perjalanan per hari </a:t>
                </a:r>
                <a:r>
                  <a:rPr lang="en-US" smtClean="0"/>
                  <a:t>berdistribusi normal </a:t>
                </a:r>
                <a:r>
                  <a:rPr lang="en-US"/>
                  <a:t>dalam populasi. </a:t>
                </a:r>
                <a:r>
                  <a:rPr lang="en-US" smtClean="0"/>
                  <a:t>Confidence interval adalah</a:t>
                </a:r>
              </a:p>
              <a:p>
                <a:pPr algn="just"/>
                <a:endParaRPr lang="en-US"/>
              </a:p>
              <a:p>
                <a:pPr algn="just"/>
                <a:endParaRPr lang="en-US" smtClean="0"/>
              </a:p>
              <a:p>
                <a:pPr algn="just"/>
                <a:endParaRPr lang="en-US"/>
              </a:p>
              <a:p>
                <a:pPr algn="just"/>
                <a:endParaRPr lang="en-US" smtClean="0"/>
              </a:p>
              <a:p>
                <a:pPr algn="just"/>
                <a:endParaRPr lang="en-US"/>
              </a:p>
              <a:p>
                <a:pPr algn="just"/>
                <a:r>
                  <a:rPr lang="en-US" smtClean="0"/>
                  <a:t>Estimasi </a:t>
                </a:r>
                <a:r>
                  <a:rPr lang="en-US"/>
                  <a:t>titik menunjukkan bahwa rata-rata jumlah mil perjalanan per hari dengan mobil sewaan di California adalah 85.5</a:t>
                </a:r>
                <a:r>
                  <a:rPr lang="en-US" smtClean="0"/>
                  <a:t>. With </a:t>
                </a:r>
                <a:r>
                  <a:rPr lang="en-US"/>
                  <a:t>99% confidence, </a:t>
                </a:r>
                <a:r>
                  <a:rPr lang="en-US" smtClean="0"/>
                  <a:t>kita </a:t>
                </a:r>
                <a:r>
                  <a:rPr lang="en-US"/>
                  <a:t>memperkirakan bahwa </a:t>
                </a:r>
                <a:r>
                  <a:rPr lang="en-US" smtClean="0"/>
                  <a:t>rata-rata </a:t>
                </a:r>
                <a:r>
                  <a:rPr lang="en-US"/>
                  <a:t>populasi adalah </a:t>
                </a:r>
                <a:r>
                  <a:rPr lang="en-US" smtClean="0"/>
                  <a:t>kira-kira </a:t>
                </a:r>
                <a:r>
                  <a:rPr lang="en-US"/>
                  <a:t>antara 74,4 dan 96,6 mil per hari.</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1154954" y="2402382"/>
                <a:ext cx="10486583" cy="4097272"/>
              </a:xfrm>
              <a:blipFill rotWithShape="0">
                <a:blip r:embed="rId2"/>
                <a:stretch>
                  <a:fillRect t="-1488" r="-407"/>
                </a:stretch>
              </a:blipFill>
            </p:spPr>
            <p:txBody>
              <a:bodyPr/>
              <a:lstStyle/>
              <a:p>
                <a:r>
                  <a:rPr lang="en-US">
                    <a:noFill/>
                  </a:rPr>
                  <a:t> </a:t>
                </a:r>
              </a:p>
            </p:txBody>
          </p:sp>
        </mc:Fallback>
      </mc:AlternateContent>
      <p:sp>
        <p:nvSpPr>
          <p:cNvPr id="2" name="Slide Number Placeholder 1"/>
          <p:cNvSpPr>
            <a:spLocks noGrp="1"/>
          </p:cNvSpPr>
          <p:nvPr>
            <p:ph type="sldNum" sz="quarter" idx="12"/>
          </p:nvPr>
        </p:nvSpPr>
        <p:spPr/>
        <p:txBody>
          <a:bodyPr/>
          <a:lstStyle/>
          <a:p>
            <a:fld id="{4901193B-AFCE-4A2A-92C6-39E061AE732C}" type="slidenum">
              <a:rPr lang="en-US" smtClean="0"/>
              <a:t>33</a:t>
            </a:fld>
            <a:endParaRPr lang="en-US"/>
          </a:p>
        </p:txBody>
      </p:sp>
      <p:pic>
        <p:nvPicPr>
          <p:cNvPr id="5" name="Picture 4"/>
          <p:cNvPicPr>
            <a:picLocks noChangeAspect="1"/>
          </p:cNvPicPr>
          <p:nvPr/>
        </p:nvPicPr>
        <p:blipFill>
          <a:blip r:embed="rId3">
            <a:lum bright="-20000" contrast="40000"/>
          </a:blip>
          <a:stretch>
            <a:fillRect/>
          </a:stretch>
        </p:blipFill>
        <p:spPr>
          <a:xfrm>
            <a:off x="3756453" y="4015798"/>
            <a:ext cx="3725089" cy="1631241"/>
          </a:xfrm>
          <a:prstGeom prst="rect">
            <a:avLst/>
          </a:prstGeom>
        </p:spPr>
      </p:pic>
    </p:spTree>
    <p:extLst>
      <p:ext uri="{BB962C8B-B14F-4D97-AF65-F5344CB8AC3E}">
        <p14:creationId xmlns:p14="http://schemas.microsoft.com/office/powerpoint/2010/main" val="16965662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34</a:t>
            </a:fld>
            <a:endParaRPr lang="en-US"/>
          </a:p>
        </p:txBody>
      </p:sp>
      <p:pic>
        <p:nvPicPr>
          <p:cNvPr id="3" name="Picture 2"/>
          <p:cNvPicPr>
            <a:picLocks noChangeAspect="1"/>
          </p:cNvPicPr>
          <p:nvPr/>
        </p:nvPicPr>
        <p:blipFill>
          <a:blip r:embed="rId2"/>
          <a:stretch>
            <a:fillRect/>
          </a:stretch>
        </p:blipFill>
        <p:spPr>
          <a:xfrm>
            <a:off x="640080" y="648375"/>
            <a:ext cx="11190739" cy="13374706"/>
          </a:xfrm>
          <a:prstGeom prst="rect">
            <a:avLst/>
          </a:prstGeom>
        </p:spPr>
      </p:pic>
    </p:spTree>
    <p:extLst>
      <p:ext uri="{BB962C8B-B14F-4D97-AF65-F5344CB8AC3E}">
        <p14:creationId xmlns:p14="http://schemas.microsoft.com/office/powerpoint/2010/main" val="88050075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35</a:t>
            </a:fld>
            <a:endParaRPr lang="en-US"/>
          </a:p>
        </p:txBody>
      </p:sp>
      <p:pic>
        <p:nvPicPr>
          <p:cNvPr id="3" name="Picture 2"/>
          <p:cNvPicPr>
            <a:picLocks noChangeAspect="1"/>
          </p:cNvPicPr>
          <p:nvPr/>
        </p:nvPicPr>
        <p:blipFill>
          <a:blip r:embed="rId2"/>
          <a:stretch>
            <a:fillRect/>
          </a:stretch>
        </p:blipFill>
        <p:spPr>
          <a:xfrm>
            <a:off x="640080" y="-6167881"/>
            <a:ext cx="11190739" cy="13374706"/>
          </a:xfrm>
          <a:prstGeom prst="rect">
            <a:avLst/>
          </a:prstGeom>
        </p:spPr>
      </p:pic>
      <p:sp>
        <p:nvSpPr>
          <p:cNvPr id="4" name="Rectangle 3"/>
          <p:cNvSpPr/>
          <p:nvPr/>
        </p:nvSpPr>
        <p:spPr>
          <a:xfrm>
            <a:off x="8630274" y="2730589"/>
            <a:ext cx="1722265" cy="247390"/>
          </a:xfrm>
          <a:prstGeom prst="rect">
            <a:avLst/>
          </a:prstGeom>
          <a:solidFill>
            <a:srgbClr val="F5A408">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1967769"/>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956" y="1063416"/>
            <a:ext cx="7828406" cy="4640463"/>
          </a:xfrm>
        </p:spPr>
        <p:txBody>
          <a:bodyPr/>
          <a:lstStyle/>
          <a:p>
            <a:r>
              <a:rPr lang="en-US" sz="4400"/>
              <a:t>ESTIMASI </a:t>
            </a:r>
            <a:r>
              <a:rPr lang="en-US" sz="4400" smtClean="0"/>
              <a:t>RATA2 POPULASI MENGGUNAKAN STATISTIK </a:t>
            </a:r>
            <a:r>
              <a:rPr lang="en-US" sz="4400" smtClean="0">
                <a:latin typeface="Times New Roman" panose="02020603050405020304" pitchFamily="18" charset="0"/>
                <a:cs typeface="Times New Roman" panose="02020603050405020304" pitchFamily="18" charset="0"/>
              </a:rPr>
              <a:t>t</a:t>
            </a:r>
            <a:r>
              <a:rPr lang="en-US" sz="4400" smtClean="0"/>
              <a:t> </a:t>
            </a:r>
            <a:br>
              <a:rPr lang="en-US" sz="4400" smtClean="0"/>
            </a:br>
            <a:r>
              <a:rPr lang="en-US" sz="4400" smtClean="0"/>
              <a:t>(</a:t>
            </a:r>
            <a:r>
              <a:rPr lang="en-US" sz="4400" b="0" i="1" smtClean="0">
                <a:sym typeface="Symbol" panose="05050102010706020507" pitchFamily="18" charset="2"/>
              </a:rPr>
              <a:t></a:t>
            </a:r>
            <a:r>
              <a:rPr lang="en-US" sz="4400" smtClean="0"/>
              <a:t> TIDAK DIKETAHUI)</a:t>
            </a:r>
            <a:endParaRPr lang="en-US" sz="4400"/>
          </a:p>
        </p:txBody>
      </p:sp>
      <p:sp>
        <p:nvSpPr>
          <p:cNvPr id="2" name="Slide Number Placeholder 1"/>
          <p:cNvSpPr>
            <a:spLocks noGrp="1"/>
          </p:cNvSpPr>
          <p:nvPr>
            <p:ph type="sldNum" sz="quarter" idx="12"/>
          </p:nvPr>
        </p:nvSpPr>
        <p:spPr/>
        <p:txBody>
          <a:bodyPr/>
          <a:lstStyle/>
          <a:p>
            <a:fld id="{4901193B-AFCE-4A2A-92C6-39E061AE732C}" type="slidenum">
              <a:rPr lang="en-US" smtClean="0"/>
              <a:t>36</a:t>
            </a:fld>
            <a:endParaRPr lang="en-US"/>
          </a:p>
        </p:txBody>
      </p:sp>
    </p:spTree>
    <p:extLst>
      <p:ext uri="{BB962C8B-B14F-4D97-AF65-F5344CB8AC3E}">
        <p14:creationId xmlns:p14="http://schemas.microsoft.com/office/powerpoint/2010/main" val="211964626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The t Distribution</a:t>
            </a:r>
            <a:br>
              <a:rPr lang="en-US"/>
            </a:br>
            <a:endParaRPr lang="en-US"/>
          </a:p>
        </p:txBody>
      </p:sp>
      <p:sp>
        <p:nvSpPr>
          <p:cNvPr id="5" name="Content Placeholder 4"/>
          <p:cNvSpPr>
            <a:spLocks noGrp="1"/>
          </p:cNvSpPr>
          <p:nvPr>
            <p:ph idx="1"/>
          </p:nvPr>
        </p:nvSpPr>
        <p:spPr/>
        <p:txBody>
          <a:bodyPr>
            <a:normAutofit/>
          </a:bodyPr>
          <a:lstStyle/>
          <a:p>
            <a:pPr algn="just"/>
            <a:r>
              <a:rPr lang="en-US" sz="2800"/>
              <a:t>Gosset mengembangkan distribusi t, yang digunakan sebagai pengganti distribusi z untuk melakukan statistik inferensial pada </a:t>
            </a:r>
            <a:r>
              <a:rPr lang="en-US" sz="2800" smtClean="0"/>
              <a:t>rata-rata populasi bila standar </a:t>
            </a:r>
            <a:r>
              <a:rPr lang="en-US" sz="2800"/>
              <a:t>deviasi populasi </a:t>
            </a:r>
            <a:r>
              <a:rPr lang="en-US" sz="2800" smtClean="0"/>
              <a:t>tidak </a:t>
            </a:r>
            <a:r>
              <a:rPr lang="en-US" sz="2800"/>
              <a:t>diketahui dan populasi terdistribusi secara normal. Rumus untuk t statistik adalah</a:t>
            </a:r>
          </a:p>
        </p:txBody>
      </p:sp>
      <p:sp>
        <p:nvSpPr>
          <p:cNvPr id="3" name="Slide Number Placeholder 2"/>
          <p:cNvSpPr>
            <a:spLocks noGrp="1"/>
          </p:cNvSpPr>
          <p:nvPr>
            <p:ph type="sldNum" sz="quarter" idx="12"/>
          </p:nvPr>
        </p:nvSpPr>
        <p:spPr/>
        <p:txBody>
          <a:bodyPr/>
          <a:lstStyle/>
          <a:p>
            <a:fld id="{4901193B-AFCE-4A2A-92C6-39E061AE732C}" type="slidenum">
              <a:rPr lang="en-US" smtClean="0"/>
              <a:t>37</a:t>
            </a:fld>
            <a:endParaRPr lang="en-US"/>
          </a:p>
        </p:txBody>
      </p:sp>
      <p:pic>
        <p:nvPicPr>
          <p:cNvPr id="6" name="Picture 5"/>
          <p:cNvPicPr>
            <a:picLocks noChangeAspect="1"/>
          </p:cNvPicPr>
          <p:nvPr/>
        </p:nvPicPr>
        <p:blipFill>
          <a:blip r:embed="rId2">
            <a:lum bright="-20000" contrast="40000"/>
          </a:blip>
          <a:stretch>
            <a:fillRect/>
          </a:stretch>
        </p:blipFill>
        <p:spPr>
          <a:xfrm>
            <a:off x="4898570" y="4858178"/>
            <a:ext cx="2373087" cy="1639292"/>
          </a:xfrm>
          <a:prstGeom prst="rect">
            <a:avLst/>
          </a:prstGeom>
        </p:spPr>
      </p:pic>
    </p:spTree>
    <p:extLst>
      <p:ext uri="{BB962C8B-B14F-4D97-AF65-F5344CB8AC3E}">
        <p14:creationId xmlns:p14="http://schemas.microsoft.com/office/powerpoint/2010/main" val="40767151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38</a:t>
            </a:fld>
            <a:endParaRPr lang="en-US"/>
          </a:p>
        </p:txBody>
      </p:sp>
      <p:pic>
        <p:nvPicPr>
          <p:cNvPr id="5" name="Picture 4"/>
          <p:cNvPicPr>
            <a:picLocks noChangeAspect="1"/>
          </p:cNvPicPr>
          <p:nvPr/>
        </p:nvPicPr>
        <p:blipFill>
          <a:blip r:embed="rId2"/>
          <a:stretch>
            <a:fillRect/>
          </a:stretch>
        </p:blipFill>
        <p:spPr>
          <a:xfrm>
            <a:off x="328059" y="3541587"/>
            <a:ext cx="11521440" cy="3286846"/>
          </a:xfrm>
          <a:prstGeom prst="rect">
            <a:avLst/>
          </a:prstGeom>
        </p:spPr>
      </p:pic>
      <p:sp>
        <p:nvSpPr>
          <p:cNvPr id="6" name="TextBox 5"/>
          <p:cNvSpPr txBox="1"/>
          <p:nvPr/>
        </p:nvSpPr>
        <p:spPr>
          <a:xfrm>
            <a:off x="3831771" y="678923"/>
            <a:ext cx="5069016" cy="646331"/>
          </a:xfrm>
          <a:prstGeom prst="rect">
            <a:avLst/>
          </a:prstGeom>
          <a:noFill/>
        </p:spPr>
        <p:txBody>
          <a:bodyPr wrap="none" rtlCol="0">
            <a:spAutoFit/>
          </a:bodyPr>
          <a:lstStyle/>
          <a:p>
            <a:r>
              <a:rPr lang="en-US" sz="3600" smtClean="0">
                <a:solidFill>
                  <a:srgbClr val="0070C0"/>
                </a:solidFill>
                <a:effectLst>
                  <a:outerShdw blurRad="38100" dist="38100" dir="2700000" algn="tl">
                    <a:srgbClr val="000000">
                      <a:alpha val="43137"/>
                    </a:srgbClr>
                  </a:outerShdw>
                </a:effectLst>
              </a:rPr>
              <a:t>Karakteristik Distribusi </a:t>
            </a:r>
            <a:r>
              <a:rPr lang="en-US" sz="360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
            </a:r>
            <a:endParaRPr lang="en-US" sz="360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587829" y="1940921"/>
            <a:ext cx="10863941" cy="1400383"/>
          </a:xfrm>
          <a:prstGeom prst="rect">
            <a:avLst/>
          </a:prstGeom>
        </p:spPr>
        <p:txBody>
          <a:bodyPr wrap="square">
            <a:spAutoFit/>
          </a:bodyPr>
          <a:lstStyle/>
          <a:p>
            <a:pPr marL="342900" indent="-342900" algn="just">
              <a:spcBef>
                <a:spcPts val="600"/>
              </a:spcBef>
              <a:buFont typeface="Courier New" panose="02070309020205020404" pitchFamily="49" charset="0"/>
              <a:buChar char="o"/>
            </a:pPr>
            <a:r>
              <a:rPr lang="en-US" sz="2000">
                <a:effectLst>
                  <a:outerShdw blurRad="38100" dist="38100" dir="2700000" algn="tl">
                    <a:srgbClr val="000000">
                      <a:alpha val="43137"/>
                    </a:srgbClr>
                  </a:outerShdw>
                </a:effectLst>
              </a:rPr>
              <a:t>Seperti kurva normal standar, distribusi t adalah simetris, unimodal, dan </a:t>
            </a:r>
            <a:r>
              <a:rPr lang="en-US" sz="2000" smtClean="0">
                <a:effectLst>
                  <a:outerShdw blurRad="38100" dist="38100" dir="2700000" algn="tl">
                    <a:srgbClr val="000000">
                      <a:alpha val="43137"/>
                    </a:srgbClr>
                  </a:outerShdw>
                </a:effectLst>
              </a:rPr>
              <a:t>tergolong keluarga </a:t>
            </a:r>
            <a:r>
              <a:rPr lang="en-US" sz="2000">
                <a:effectLst>
                  <a:outerShdw blurRad="38100" dist="38100" dir="2700000" algn="tl">
                    <a:srgbClr val="000000">
                      <a:alpha val="43137"/>
                    </a:srgbClr>
                  </a:outerShdw>
                </a:effectLst>
              </a:rPr>
              <a:t>kurva. </a:t>
            </a:r>
            <a:endParaRPr lang="en-US" sz="2000" smtClean="0">
              <a:effectLst>
                <a:outerShdw blurRad="38100" dist="38100" dir="2700000" algn="tl">
                  <a:srgbClr val="000000">
                    <a:alpha val="43137"/>
                  </a:srgbClr>
                </a:outerShdw>
              </a:effectLst>
            </a:endParaRPr>
          </a:p>
          <a:p>
            <a:pPr marL="342900" indent="-342900" algn="just">
              <a:spcBef>
                <a:spcPts val="600"/>
              </a:spcBef>
              <a:buFont typeface="Courier New" panose="02070309020205020404" pitchFamily="49" charset="0"/>
              <a:buChar char="o"/>
            </a:pPr>
            <a:r>
              <a:rPr lang="en-US" sz="2000" smtClean="0">
                <a:effectLst>
                  <a:outerShdw blurRad="38100" dist="38100" dir="2700000" algn="tl">
                    <a:srgbClr val="000000">
                      <a:alpha val="43137"/>
                    </a:srgbClr>
                  </a:outerShdw>
                </a:effectLst>
              </a:rPr>
              <a:t>Jika dibandingkan dengan distribusi normal standar, maka distribusi t lebih datar </a:t>
            </a:r>
            <a:r>
              <a:rPr lang="en-US" sz="2000">
                <a:effectLst>
                  <a:outerShdw blurRad="38100" dist="38100" dir="2700000" algn="tl">
                    <a:srgbClr val="000000">
                      <a:alpha val="43137"/>
                    </a:srgbClr>
                  </a:outerShdw>
                </a:effectLst>
              </a:rPr>
              <a:t>di tengah dan memiliki </a:t>
            </a:r>
            <a:r>
              <a:rPr lang="en-US" sz="2000" smtClean="0">
                <a:effectLst>
                  <a:outerShdw blurRad="38100" dist="38100" dir="2700000" algn="tl">
                    <a:srgbClr val="000000">
                      <a:alpha val="43137"/>
                    </a:srgbClr>
                  </a:outerShdw>
                </a:effectLst>
              </a:rPr>
              <a:t>area lebih luas di ekor.</a:t>
            </a:r>
            <a:endParaRPr lang="en-US" sz="20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1242062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39</a:t>
            </a:fld>
            <a:endParaRPr lang="en-US"/>
          </a:p>
        </p:txBody>
      </p:sp>
      <p:pic>
        <p:nvPicPr>
          <p:cNvPr id="3" name="Picture 2"/>
          <p:cNvPicPr>
            <a:picLocks noChangeAspect="1"/>
          </p:cNvPicPr>
          <p:nvPr/>
        </p:nvPicPr>
        <p:blipFill>
          <a:blip r:embed="rId2"/>
          <a:stretch>
            <a:fillRect/>
          </a:stretch>
        </p:blipFill>
        <p:spPr>
          <a:xfrm>
            <a:off x="308957" y="1063416"/>
            <a:ext cx="11593462" cy="5252896"/>
          </a:xfrm>
          <a:prstGeom prst="rect">
            <a:avLst/>
          </a:prstGeom>
        </p:spPr>
      </p:pic>
    </p:spTree>
    <p:extLst>
      <p:ext uri="{BB962C8B-B14F-4D97-AF65-F5344CB8AC3E}">
        <p14:creationId xmlns:p14="http://schemas.microsoft.com/office/powerpoint/2010/main" val="207323220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40</a:t>
            </a:fld>
            <a:endParaRPr lang="en-US"/>
          </a:p>
        </p:txBody>
      </p:sp>
      <p:pic>
        <p:nvPicPr>
          <p:cNvPr id="3" name="Picture 2"/>
          <p:cNvPicPr>
            <a:picLocks noChangeAspect="1"/>
          </p:cNvPicPr>
          <p:nvPr/>
        </p:nvPicPr>
        <p:blipFill>
          <a:blip r:embed="rId2"/>
          <a:stretch>
            <a:fillRect/>
          </a:stretch>
        </p:blipFill>
        <p:spPr>
          <a:xfrm>
            <a:off x="301667" y="347399"/>
            <a:ext cx="10050873" cy="6510601"/>
          </a:xfrm>
          <a:prstGeom prst="rect">
            <a:avLst/>
          </a:prstGeom>
        </p:spPr>
      </p:pic>
    </p:spTree>
    <p:extLst>
      <p:ext uri="{BB962C8B-B14F-4D97-AF65-F5344CB8AC3E}">
        <p14:creationId xmlns:p14="http://schemas.microsoft.com/office/powerpoint/2010/main" val="132779959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41</a:t>
            </a:fld>
            <a:endParaRPr lang="en-US"/>
          </a:p>
        </p:txBody>
      </p:sp>
      <p:pic>
        <p:nvPicPr>
          <p:cNvPr id="3" name="Picture 2"/>
          <p:cNvPicPr>
            <a:picLocks noChangeAspect="1"/>
          </p:cNvPicPr>
          <p:nvPr/>
        </p:nvPicPr>
        <p:blipFill>
          <a:blip r:embed="rId2"/>
          <a:stretch>
            <a:fillRect/>
          </a:stretch>
        </p:blipFill>
        <p:spPr>
          <a:xfrm>
            <a:off x="1" y="1"/>
            <a:ext cx="12192000" cy="4605640"/>
          </a:xfrm>
          <a:prstGeom prst="rect">
            <a:avLst/>
          </a:prstGeom>
        </p:spPr>
      </p:pic>
    </p:spTree>
    <p:extLst>
      <p:ext uri="{BB962C8B-B14F-4D97-AF65-F5344CB8AC3E}">
        <p14:creationId xmlns:p14="http://schemas.microsoft.com/office/powerpoint/2010/main" val="124515659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42</a:t>
            </a:fld>
            <a:endParaRPr lang="en-US"/>
          </a:p>
        </p:txBody>
      </p:sp>
      <p:pic>
        <p:nvPicPr>
          <p:cNvPr id="4" name="Picture 3"/>
          <p:cNvPicPr>
            <a:picLocks noChangeAspect="1"/>
          </p:cNvPicPr>
          <p:nvPr/>
        </p:nvPicPr>
        <p:blipFill>
          <a:blip r:embed="rId2">
            <a:lum bright="-20000" contrast="40000"/>
          </a:blip>
          <a:stretch>
            <a:fillRect/>
          </a:stretch>
        </p:blipFill>
        <p:spPr>
          <a:xfrm>
            <a:off x="1" y="2373967"/>
            <a:ext cx="12191999" cy="2219014"/>
          </a:xfrm>
          <a:prstGeom prst="rect">
            <a:avLst/>
          </a:prstGeom>
        </p:spPr>
      </p:pic>
    </p:spTree>
    <p:extLst>
      <p:ext uri="{BB962C8B-B14F-4D97-AF65-F5344CB8AC3E}">
        <p14:creationId xmlns:p14="http://schemas.microsoft.com/office/powerpoint/2010/main" val="36455186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956" y="1063416"/>
            <a:ext cx="8426366" cy="4640463"/>
          </a:xfrm>
        </p:spPr>
        <p:txBody>
          <a:bodyPr/>
          <a:lstStyle/>
          <a:p>
            <a:r>
              <a:rPr lang="en-US"/>
              <a:t>ESTIMATING THE </a:t>
            </a:r>
            <a:r>
              <a:rPr lang="en-US" smtClean="0"/>
              <a:t> POPULATION </a:t>
            </a:r>
            <a:r>
              <a:rPr lang="en-US"/>
              <a:t>PROPORTION</a:t>
            </a:r>
          </a:p>
        </p:txBody>
      </p:sp>
      <p:sp>
        <p:nvSpPr>
          <p:cNvPr id="2" name="Slide Number Placeholder 1"/>
          <p:cNvSpPr>
            <a:spLocks noGrp="1"/>
          </p:cNvSpPr>
          <p:nvPr>
            <p:ph type="sldNum" sz="quarter" idx="12"/>
          </p:nvPr>
        </p:nvSpPr>
        <p:spPr/>
        <p:txBody>
          <a:bodyPr/>
          <a:lstStyle/>
          <a:p>
            <a:fld id="{4901193B-AFCE-4A2A-92C6-39E061AE732C}" type="slidenum">
              <a:rPr lang="en-US" smtClean="0"/>
              <a:t>43</a:t>
            </a:fld>
            <a:endParaRPr lang="en-US"/>
          </a:p>
        </p:txBody>
      </p:sp>
    </p:spTree>
    <p:extLst>
      <p:ext uri="{BB962C8B-B14F-4D97-AF65-F5344CB8AC3E}">
        <p14:creationId xmlns:p14="http://schemas.microsoft.com/office/powerpoint/2010/main" val="159271211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44</a:t>
            </a:fld>
            <a:endParaRPr lang="en-US"/>
          </a:p>
        </p:txBody>
      </p:sp>
      <p:pic>
        <p:nvPicPr>
          <p:cNvPr id="4" name="Picture 3"/>
          <p:cNvPicPr>
            <a:picLocks noChangeAspect="1"/>
          </p:cNvPicPr>
          <p:nvPr/>
        </p:nvPicPr>
        <p:blipFill>
          <a:blip r:embed="rId2">
            <a:lum bright="-20000" contrast="40000"/>
          </a:blip>
          <a:stretch>
            <a:fillRect/>
          </a:stretch>
        </p:blipFill>
        <p:spPr>
          <a:xfrm>
            <a:off x="344557" y="1877643"/>
            <a:ext cx="11847443" cy="2667463"/>
          </a:xfrm>
          <a:prstGeom prst="rect">
            <a:avLst/>
          </a:prstGeom>
        </p:spPr>
      </p:pic>
    </p:spTree>
    <p:extLst>
      <p:ext uri="{BB962C8B-B14F-4D97-AF65-F5344CB8AC3E}">
        <p14:creationId xmlns:p14="http://schemas.microsoft.com/office/powerpoint/2010/main" val="147995351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45</a:t>
            </a:fld>
            <a:endParaRPr lang="en-US"/>
          </a:p>
        </p:txBody>
      </p:sp>
      <p:pic>
        <p:nvPicPr>
          <p:cNvPr id="4" name="Picture 3"/>
          <p:cNvPicPr>
            <a:picLocks noChangeAspect="1"/>
          </p:cNvPicPr>
          <p:nvPr/>
        </p:nvPicPr>
        <p:blipFill>
          <a:blip r:embed="rId2">
            <a:lum bright="-20000" contrast="40000"/>
          </a:blip>
          <a:stretch>
            <a:fillRect/>
          </a:stretch>
        </p:blipFill>
        <p:spPr>
          <a:xfrm>
            <a:off x="672167" y="295730"/>
            <a:ext cx="11056007" cy="6291945"/>
          </a:xfrm>
          <a:prstGeom prst="rect">
            <a:avLst/>
          </a:prstGeom>
        </p:spPr>
      </p:pic>
    </p:spTree>
    <p:extLst>
      <p:ext uri="{BB962C8B-B14F-4D97-AF65-F5344CB8AC3E}">
        <p14:creationId xmlns:p14="http://schemas.microsoft.com/office/powerpoint/2010/main" val="62092004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ESTIMASI VARIAN POPULASI</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46</a:t>
            </a:fld>
            <a:endParaRPr lang="en-US"/>
          </a:p>
        </p:txBody>
      </p:sp>
    </p:spTree>
    <p:extLst>
      <p:ext uri="{BB962C8B-B14F-4D97-AF65-F5344CB8AC3E}">
        <p14:creationId xmlns:p14="http://schemas.microsoft.com/office/powerpoint/2010/main" val="272457897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70000" lnSpcReduction="20000"/>
          </a:bodyPr>
          <a:lstStyle/>
          <a:p>
            <a:r>
              <a:rPr lang="en-US">
                <a:effectLst/>
              </a:rPr>
              <a:t>Memperkirakan varians penting dalam banyak contoh lain dalam bisnis. Misalnya, variasi antara pesawat pembacaan altimeter harus minimal. Hal ini tidak cukup hanya untuk mengetahui bahwa, rata-rata, merek tertentu altimeter menghasilkan ketinggian yang benar. Hal ini juga penting bahwa variasi antara instrumen kecil. Jadi mengukur variasi altimeter sangat penting. Bagian yang digunakan dalam mesin harus sesuai erat secara konsisten. Sebuah variabilitas yang luas di antara bagian-bagian dapat mengakibatkan bagian yang terlalu besar untuk masuk ke dalam slot atau sangat kecil sehingga menghasilkan terlalu banyak toleransi, yang menyebabkan getaran. Bagaimana bisa varians diperkirakan?</a:t>
            </a:r>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47</a:t>
            </a:fld>
            <a:endParaRPr lang="en-US"/>
          </a:p>
        </p:txBody>
      </p:sp>
    </p:spTree>
    <p:extLst>
      <p:ext uri="{BB962C8B-B14F-4D97-AF65-F5344CB8AC3E}">
        <p14:creationId xmlns:p14="http://schemas.microsoft.com/office/powerpoint/2010/main" val="137506581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77500" lnSpcReduction="20000"/>
          </a:bodyPr>
          <a:lstStyle/>
          <a:p>
            <a:r>
              <a:rPr lang="en-US">
                <a:effectLst/>
              </a:rPr>
              <a:t>Estimating the variance is important in many other instances in business. For example, variations between airplane altimeter readings need to be minimal. It is not enough just to know that, on the average, a particular brand of altimeter produces the correct altitude. It is also important that the variation between instruments be small. Thus measuring the variation of altimeters is critical. Parts being used in engines must fit tightly on a consistent basis. A wide variability among parts can result in a part that is too large to fit into its slots or so small that it results in too much tolerance, which causes vibrations. How can variance be estimated?</a:t>
            </a:r>
          </a:p>
          <a:p>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48</a:t>
            </a:fld>
            <a:endParaRPr lang="en-US"/>
          </a:p>
        </p:txBody>
      </p:sp>
    </p:spTree>
    <p:extLst>
      <p:ext uri="{BB962C8B-B14F-4D97-AF65-F5344CB8AC3E}">
        <p14:creationId xmlns:p14="http://schemas.microsoft.com/office/powerpoint/2010/main" val="183778448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Anda mungkin ingat dari Bab 3 bahwa varians sampel dihitung dengan menggunakan </a:t>
            </a:r>
            <a:r>
              <a:rPr lang="en-US" smtClean="0"/>
              <a:t>rumus</a:t>
            </a:r>
          </a:p>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49</a:t>
            </a:fld>
            <a:endParaRPr lang="en-US"/>
          </a:p>
        </p:txBody>
      </p:sp>
      <p:pic>
        <p:nvPicPr>
          <p:cNvPr id="5" name="Picture 4"/>
          <p:cNvPicPr>
            <a:picLocks noChangeAspect="1"/>
          </p:cNvPicPr>
          <p:nvPr/>
        </p:nvPicPr>
        <p:blipFill rotWithShape="1">
          <a:blip r:embed="rId2">
            <a:lum bright="-20000" contrast="40000"/>
          </a:blip>
          <a:srcRect t="5190"/>
          <a:stretch/>
        </p:blipFill>
        <p:spPr>
          <a:xfrm>
            <a:off x="3199086" y="3993776"/>
            <a:ext cx="4673148" cy="2026024"/>
          </a:xfrm>
          <a:prstGeom prst="rect">
            <a:avLst/>
          </a:prstGeom>
        </p:spPr>
      </p:pic>
    </p:spTree>
    <p:extLst>
      <p:ext uri="{BB962C8B-B14F-4D97-AF65-F5344CB8AC3E}">
        <p14:creationId xmlns:p14="http://schemas.microsoft.com/office/powerpoint/2010/main" val="358895232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50</a:t>
            </a:fld>
            <a:endParaRPr lang="en-US"/>
          </a:p>
        </p:txBody>
      </p:sp>
      <p:pic>
        <p:nvPicPr>
          <p:cNvPr id="5" name="Picture 4"/>
          <p:cNvPicPr>
            <a:picLocks noChangeAspect="1"/>
          </p:cNvPicPr>
          <p:nvPr/>
        </p:nvPicPr>
        <p:blipFill>
          <a:blip r:embed="rId2"/>
          <a:stretch>
            <a:fillRect/>
          </a:stretch>
        </p:blipFill>
        <p:spPr>
          <a:xfrm>
            <a:off x="456659" y="1063416"/>
            <a:ext cx="11245956" cy="5424826"/>
          </a:xfrm>
          <a:prstGeom prst="rect">
            <a:avLst/>
          </a:prstGeom>
        </p:spPr>
      </p:pic>
    </p:spTree>
    <p:extLst>
      <p:ext uri="{BB962C8B-B14F-4D97-AF65-F5344CB8AC3E}">
        <p14:creationId xmlns:p14="http://schemas.microsoft.com/office/powerpoint/2010/main" val="16850594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fontScale="85000" lnSpcReduction="20000"/>
          </a:bodyPr>
          <a:lstStyle/>
          <a:p>
            <a:pPr algn="just"/>
            <a:r>
              <a:rPr lang="en-US">
                <a:latin typeface="Times New Roman" panose="02020603050405020304" pitchFamily="18" charset="0"/>
                <a:cs typeface="Times New Roman" panose="02020603050405020304" pitchFamily="18" charset="0"/>
              </a:rPr>
              <a:t>Misalkan seorang peneliti ingin memperkirakan varians populasi dari varians sampel dengan cara yang mirip dengan </a:t>
            </a:r>
            <a:r>
              <a:rPr lang="en-US" smtClean="0">
                <a:latin typeface="Times New Roman" panose="02020603050405020304" pitchFamily="18" charset="0"/>
                <a:cs typeface="Times New Roman" panose="02020603050405020304" pitchFamily="18" charset="0"/>
              </a:rPr>
              <a:t>estimasi rata2 </a:t>
            </a:r>
            <a:r>
              <a:rPr lang="en-US">
                <a:latin typeface="Times New Roman" panose="02020603050405020304" pitchFamily="18" charset="0"/>
                <a:cs typeface="Times New Roman" panose="02020603050405020304" pitchFamily="18" charset="0"/>
              </a:rPr>
              <a:t>populasi dari rata-rata sampel. </a:t>
            </a:r>
            <a:endParaRPr lang="en-US" smtClean="0">
              <a:latin typeface="Times New Roman" panose="02020603050405020304" pitchFamily="18" charset="0"/>
              <a:cs typeface="Times New Roman" panose="02020603050405020304" pitchFamily="18" charset="0"/>
            </a:endParaRPr>
          </a:p>
          <a:p>
            <a:pPr algn="just"/>
            <a:r>
              <a:rPr lang="en-US" smtClean="0">
                <a:latin typeface="Times New Roman" panose="02020603050405020304" pitchFamily="18" charset="0"/>
                <a:cs typeface="Times New Roman" panose="02020603050405020304" pitchFamily="18" charset="0"/>
              </a:rPr>
              <a:t>Hubungan varian sampel dan </a:t>
            </a:r>
            <a:r>
              <a:rPr lang="en-US">
                <a:latin typeface="Times New Roman" panose="02020603050405020304" pitchFamily="18" charset="0"/>
                <a:cs typeface="Times New Roman" panose="02020603050405020304" pitchFamily="18" charset="0"/>
              </a:rPr>
              <a:t>varians populasi </a:t>
            </a:r>
            <a:r>
              <a:rPr lang="en-US" smtClean="0">
                <a:latin typeface="Times New Roman" panose="02020603050405020304" pitchFamily="18" charset="0"/>
                <a:cs typeface="Times New Roman" panose="02020603050405020304" pitchFamily="18" charset="0"/>
              </a:rPr>
              <a:t>digambarkan </a:t>
            </a:r>
            <a:r>
              <a:rPr lang="en-US">
                <a:latin typeface="Times New Roman" panose="02020603050405020304" pitchFamily="18" charset="0"/>
                <a:cs typeface="Times New Roman" panose="02020603050405020304" pitchFamily="18" charset="0"/>
              </a:rPr>
              <a:t>oleh distribusi </a:t>
            </a:r>
            <a:r>
              <a:rPr lang="en-US" b="1" i="1">
                <a:latin typeface="Times New Roman" panose="02020603050405020304" pitchFamily="18" charset="0"/>
                <a:cs typeface="Times New Roman" panose="02020603050405020304" pitchFamily="18" charset="0"/>
              </a:rPr>
              <a:t>chi-square</a:t>
            </a:r>
            <a:r>
              <a:rPr lang="en-US">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a:t>
            </a:r>
            <a:r>
              <a:rPr lang="en-US" smtClean="0">
                <a:latin typeface="Times New Roman" panose="02020603050405020304" pitchFamily="18" charset="0"/>
                <a:cs typeface="Times New Roman" panose="02020603050405020304" pitchFamily="18" charset="0"/>
                <a:sym typeface="Symbol" panose="05050102010706020507" pitchFamily="18" charset="2"/>
              </a:rPr>
              <a:t></a:t>
            </a:r>
            <a:r>
              <a:rPr lang="en-US" sz="2800" baseline="30000" smtClean="0">
                <a:latin typeface="Times New Roman" panose="02020603050405020304" pitchFamily="18" charset="0"/>
                <a:cs typeface="Times New Roman" panose="02020603050405020304" pitchFamily="18" charset="0"/>
              </a:rPr>
              <a:t>2</a:t>
            </a:r>
            <a:r>
              <a:rPr lang="en-US">
                <a:latin typeface="Times New Roman" panose="02020603050405020304" pitchFamily="18" charset="0"/>
                <a:cs typeface="Times New Roman" panose="02020603050405020304" pitchFamily="18" charset="0"/>
              </a:rPr>
              <a:t>). </a:t>
            </a:r>
            <a:endParaRPr lang="en-US" smtClean="0">
              <a:latin typeface="Times New Roman" panose="02020603050405020304" pitchFamily="18" charset="0"/>
              <a:cs typeface="Times New Roman" panose="02020603050405020304" pitchFamily="18" charset="0"/>
            </a:endParaRPr>
          </a:p>
          <a:p>
            <a:pPr algn="just"/>
            <a:r>
              <a:rPr lang="en-US" smtClean="0">
                <a:latin typeface="Times New Roman" panose="02020603050405020304" pitchFamily="18" charset="0"/>
                <a:cs typeface="Times New Roman" panose="02020603050405020304" pitchFamily="18" charset="0"/>
              </a:rPr>
              <a:t>Rasio </a:t>
            </a:r>
            <a:r>
              <a:rPr lang="en-US">
                <a:latin typeface="Times New Roman" panose="02020603050405020304" pitchFamily="18" charset="0"/>
                <a:cs typeface="Times New Roman" panose="02020603050405020304" pitchFamily="18" charset="0"/>
              </a:rPr>
              <a:t>varians sampel (</a:t>
            </a:r>
            <a:r>
              <a:rPr lang="en-US" i="1">
                <a:latin typeface="Times New Roman" panose="02020603050405020304" pitchFamily="18" charset="0"/>
                <a:cs typeface="Times New Roman" panose="02020603050405020304" pitchFamily="18" charset="0"/>
              </a:rPr>
              <a:t>s</a:t>
            </a:r>
            <a:r>
              <a:rPr lang="en-US" baseline="30000">
                <a:latin typeface="Times New Roman" panose="02020603050405020304" pitchFamily="18" charset="0"/>
                <a:cs typeface="Times New Roman" panose="02020603050405020304" pitchFamily="18" charset="0"/>
              </a:rPr>
              <a:t>2</a:t>
            </a:r>
            <a:r>
              <a:rPr lang="en-US">
                <a:latin typeface="Times New Roman" panose="02020603050405020304" pitchFamily="18" charset="0"/>
                <a:cs typeface="Times New Roman" panose="02020603050405020304" pitchFamily="18" charset="0"/>
              </a:rPr>
              <a:t>) dikalikan dengan n - 1 untuk varians populasi </a:t>
            </a:r>
            <a:r>
              <a:rPr lang="en-US" smtClean="0">
                <a:latin typeface="Times New Roman" panose="02020603050405020304" pitchFamily="18" charset="0"/>
                <a:cs typeface="Times New Roman" panose="02020603050405020304" pitchFamily="18" charset="0"/>
              </a:rPr>
              <a:t>(</a:t>
            </a:r>
            <a:r>
              <a:rPr lang="en-US" i="1" smtClean="0">
                <a:latin typeface="Times New Roman" panose="02020603050405020304" pitchFamily="18" charset="0"/>
                <a:cs typeface="Times New Roman" panose="02020603050405020304" pitchFamily="18" charset="0"/>
                <a:sym typeface="Symbol" panose="05050102010706020507" pitchFamily="18" charset="2"/>
              </a:rPr>
              <a:t></a:t>
            </a:r>
            <a:r>
              <a:rPr lang="en-US" baseline="30000" smtClean="0">
                <a:latin typeface="Times New Roman" panose="02020603050405020304" pitchFamily="18" charset="0"/>
                <a:cs typeface="Times New Roman" panose="02020603050405020304" pitchFamily="18" charset="0"/>
              </a:rPr>
              <a:t>2</a:t>
            </a:r>
            <a:r>
              <a:rPr lang="en-US">
                <a:latin typeface="Times New Roman" panose="02020603050405020304" pitchFamily="18" charset="0"/>
                <a:cs typeface="Times New Roman" panose="02020603050405020304" pitchFamily="18" charset="0"/>
              </a:rPr>
              <a:t>) adalah </a:t>
            </a:r>
            <a:r>
              <a:rPr lang="en-US" smtClean="0">
                <a:latin typeface="Times New Roman" panose="02020603050405020304" pitchFamily="18" charset="0"/>
                <a:cs typeface="Times New Roman" panose="02020603050405020304" pitchFamily="18" charset="0"/>
              </a:rPr>
              <a:t>mendekati distribusi chi-square, </a:t>
            </a:r>
            <a:r>
              <a:rPr lang="en-US">
                <a:latin typeface="Times New Roman" panose="02020603050405020304" pitchFamily="18" charset="0"/>
                <a:cs typeface="Times New Roman" panose="02020603050405020304" pitchFamily="18" charset="0"/>
              </a:rPr>
              <a:t>seperti yang ditunjukkan pada </a:t>
            </a:r>
            <a:r>
              <a:rPr lang="en-US" smtClean="0">
                <a:latin typeface="Times New Roman" panose="02020603050405020304" pitchFamily="18" charset="0"/>
                <a:cs typeface="Times New Roman" panose="02020603050405020304" pitchFamily="18" charset="0"/>
              </a:rPr>
              <a:t>Rumus </a:t>
            </a:r>
            <a:r>
              <a:rPr lang="en-US">
                <a:latin typeface="Times New Roman" panose="02020603050405020304" pitchFamily="18" charset="0"/>
                <a:cs typeface="Times New Roman" panose="02020603050405020304" pitchFamily="18" charset="0"/>
              </a:rPr>
              <a:t>8.5, jika populasi </a:t>
            </a:r>
            <a:r>
              <a:rPr lang="en-US" smtClean="0">
                <a:latin typeface="Times New Roman" panose="02020603050405020304" pitchFamily="18" charset="0"/>
                <a:cs typeface="Times New Roman" panose="02020603050405020304" pitchFamily="18" charset="0"/>
              </a:rPr>
              <a:t>dari mana </a:t>
            </a:r>
            <a:r>
              <a:rPr lang="en-US">
                <a:latin typeface="Times New Roman" panose="02020603050405020304" pitchFamily="18" charset="0"/>
                <a:cs typeface="Times New Roman" panose="02020603050405020304" pitchFamily="18" charset="0"/>
              </a:rPr>
              <a:t>nilai-nilai </a:t>
            </a:r>
            <a:r>
              <a:rPr lang="en-US" smtClean="0">
                <a:latin typeface="Times New Roman" panose="02020603050405020304" pitchFamily="18" charset="0"/>
                <a:cs typeface="Times New Roman" panose="02020603050405020304" pitchFamily="18" charset="0"/>
              </a:rPr>
              <a:t>diambil berdistribusi normal.</a:t>
            </a:r>
            <a:endParaRPr lang="en-US">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4901193B-AFCE-4A2A-92C6-39E061AE732C}" type="slidenum">
              <a:rPr lang="en-US" smtClean="0"/>
              <a:t>51</a:t>
            </a:fld>
            <a:endParaRPr lang="en-US"/>
          </a:p>
        </p:txBody>
      </p:sp>
    </p:spTree>
    <p:extLst>
      <p:ext uri="{BB962C8B-B14F-4D97-AF65-F5344CB8AC3E}">
        <p14:creationId xmlns:p14="http://schemas.microsoft.com/office/powerpoint/2010/main" val="13251399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52</a:t>
            </a:fld>
            <a:endParaRPr lang="en-US"/>
          </a:p>
        </p:txBody>
      </p:sp>
      <p:pic>
        <p:nvPicPr>
          <p:cNvPr id="5" name="Picture 4"/>
          <p:cNvPicPr>
            <a:picLocks noChangeAspect="1"/>
          </p:cNvPicPr>
          <p:nvPr/>
        </p:nvPicPr>
        <p:blipFill>
          <a:blip r:embed="rId2">
            <a:lum bright="-20000" contrast="40000"/>
          </a:blip>
          <a:stretch>
            <a:fillRect/>
          </a:stretch>
        </p:blipFill>
        <p:spPr>
          <a:xfrm>
            <a:off x="0" y="1063416"/>
            <a:ext cx="12161520" cy="2190087"/>
          </a:xfrm>
          <a:prstGeom prst="rect">
            <a:avLst/>
          </a:prstGeom>
        </p:spPr>
      </p:pic>
      <p:pic>
        <p:nvPicPr>
          <p:cNvPr id="6" name="Picture 5"/>
          <p:cNvPicPr>
            <a:picLocks noChangeAspect="1"/>
          </p:cNvPicPr>
          <p:nvPr/>
        </p:nvPicPr>
        <p:blipFill>
          <a:blip r:embed="rId3">
            <a:lum bright="-20000" contrast="40000"/>
          </a:blip>
          <a:stretch>
            <a:fillRect/>
          </a:stretch>
        </p:blipFill>
        <p:spPr>
          <a:xfrm>
            <a:off x="107575" y="4613330"/>
            <a:ext cx="12070080" cy="2380666"/>
          </a:xfrm>
          <a:prstGeom prst="rect">
            <a:avLst/>
          </a:prstGeom>
        </p:spPr>
      </p:pic>
      <p:sp>
        <p:nvSpPr>
          <p:cNvPr id="7" name="TextBox 6"/>
          <p:cNvSpPr txBox="1"/>
          <p:nvPr/>
        </p:nvSpPr>
        <p:spPr>
          <a:xfrm>
            <a:off x="107576" y="3836524"/>
            <a:ext cx="10797990" cy="830997"/>
          </a:xfrm>
          <a:prstGeom prst="rect">
            <a:avLst/>
          </a:prstGeom>
          <a:noFill/>
        </p:spPr>
        <p:txBody>
          <a:bodyPr wrap="square" rtlCol="0">
            <a:spAutoFit/>
          </a:bodyPr>
          <a:lstStyle/>
          <a:p>
            <a:r>
              <a:rPr lang="en-US" sz="2400" smtClean="0">
                <a:effectLst>
                  <a:outerShdw blurRad="38100" dist="38100" dir="2700000" algn="tl">
                    <a:srgbClr val="000000">
                      <a:alpha val="43137"/>
                    </a:srgbClr>
                  </a:outerShdw>
                </a:effectLst>
              </a:rPr>
              <a:t>Rumus 8.5 dapat ditulis ulang untuk membuat </a:t>
            </a:r>
            <a:r>
              <a:rPr lang="en-US" sz="2400" b="1" i="1" smtClean="0">
                <a:effectLst>
                  <a:outerShdw blurRad="38100" dist="38100" dir="2700000" algn="tl">
                    <a:srgbClr val="000000">
                      <a:alpha val="43137"/>
                    </a:srgbClr>
                  </a:outerShdw>
                </a:effectLst>
              </a:rPr>
              <a:t>confidence interval </a:t>
            </a:r>
            <a:r>
              <a:rPr lang="en-US" sz="2400" smtClean="0">
                <a:effectLst>
                  <a:outerShdw blurRad="38100" dist="38100" dir="2700000" algn="tl">
                    <a:srgbClr val="000000">
                      <a:alpha val="43137"/>
                    </a:srgbClr>
                  </a:outerShdw>
                </a:effectLst>
              </a:rPr>
              <a:t>varian populasi</a:t>
            </a:r>
            <a:r>
              <a:rPr lang="en-US" sz="2400" b="1" i="1" smtClean="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menjadi sebagai berikut</a:t>
            </a:r>
            <a:endParaRPr lang="en-US" sz="24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177633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53</a:t>
            </a:fld>
            <a:endParaRPr lang="en-US"/>
          </a:p>
        </p:txBody>
      </p:sp>
      <p:pic>
        <p:nvPicPr>
          <p:cNvPr id="3" name="Picture 2"/>
          <p:cNvPicPr>
            <a:picLocks noChangeAspect="1"/>
          </p:cNvPicPr>
          <p:nvPr/>
        </p:nvPicPr>
        <p:blipFill>
          <a:blip r:embed="rId2">
            <a:lum bright="-20000" contrast="40000"/>
          </a:blip>
          <a:stretch>
            <a:fillRect/>
          </a:stretch>
        </p:blipFill>
        <p:spPr>
          <a:xfrm>
            <a:off x="809606" y="1273098"/>
            <a:ext cx="10381133" cy="5458303"/>
          </a:xfrm>
          <a:prstGeom prst="rect">
            <a:avLst/>
          </a:prstGeom>
        </p:spPr>
      </p:pic>
    </p:spTree>
    <p:extLst>
      <p:ext uri="{BB962C8B-B14F-4D97-AF65-F5344CB8AC3E}">
        <p14:creationId xmlns:p14="http://schemas.microsoft.com/office/powerpoint/2010/main" val="405315748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ESTIMASI SAMPLE SIZE</a:t>
            </a:r>
          </a:p>
        </p:txBody>
      </p:sp>
      <p:sp>
        <p:nvSpPr>
          <p:cNvPr id="2" name="Slide Number Placeholder 1"/>
          <p:cNvSpPr>
            <a:spLocks noGrp="1"/>
          </p:cNvSpPr>
          <p:nvPr>
            <p:ph type="sldNum" sz="quarter" idx="12"/>
          </p:nvPr>
        </p:nvSpPr>
        <p:spPr/>
        <p:txBody>
          <a:bodyPr/>
          <a:lstStyle/>
          <a:p>
            <a:fld id="{4901193B-AFCE-4A2A-92C6-39E061AE732C}" type="slidenum">
              <a:rPr lang="en-US" smtClean="0"/>
              <a:t>54</a:t>
            </a:fld>
            <a:endParaRPr lang="en-US"/>
          </a:p>
        </p:txBody>
      </p:sp>
    </p:spTree>
    <p:extLst>
      <p:ext uri="{BB962C8B-B14F-4D97-AF65-F5344CB8AC3E}">
        <p14:creationId xmlns:p14="http://schemas.microsoft.com/office/powerpoint/2010/main" val="317337135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Sample Size when </a:t>
            </a:r>
            <a:r>
              <a:rPr lang="en-US" smtClean="0"/>
              <a:t>Estimating </a:t>
            </a:r>
            <a:r>
              <a:rPr lang="en-US" i="1" smtClean="0">
                <a:sym typeface="Symbol" panose="05050102010706020507" pitchFamily="18" charset="2"/>
              </a:rPr>
              <a:t></a:t>
            </a:r>
            <a:endParaRPr lang="en-US" i="1"/>
          </a:p>
        </p:txBody>
      </p:sp>
      <p:sp>
        <p:nvSpPr>
          <p:cNvPr id="5" name="Content Placeholder 4"/>
          <p:cNvSpPr>
            <a:spLocks noGrp="1"/>
          </p:cNvSpPr>
          <p:nvPr>
            <p:ph idx="1"/>
          </p:nvPr>
        </p:nvSpPr>
        <p:spPr>
          <a:xfrm>
            <a:off x="1154954" y="2402381"/>
            <a:ext cx="10486583" cy="4092547"/>
          </a:xfrm>
        </p:spPr>
        <p:txBody>
          <a:bodyPr/>
          <a:lstStyle/>
          <a:p>
            <a:pPr algn="just"/>
            <a:r>
              <a:rPr lang="en-US"/>
              <a:t>Dalam studi penelitian </a:t>
            </a:r>
            <a:r>
              <a:rPr lang="en-US" smtClean="0"/>
              <a:t>jika </a:t>
            </a:r>
            <a:r>
              <a:rPr lang="en-US" i="1" smtClean="0">
                <a:sym typeface="Symbol" panose="05050102010706020507" pitchFamily="18" charset="2"/>
              </a:rPr>
              <a:t></a:t>
            </a:r>
            <a:r>
              <a:rPr lang="en-US" smtClean="0">
                <a:sym typeface="Symbol" panose="05050102010706020507" pitchFamily="18" charset="2"/>
              </a:rPr>
              <a:t> </a:t>
            </a:r>
            <a:r>
              <a:rPr lang="en-US" smtClean="0"/>
              <a:t>sedang </a:t>
            </a:r>
            <a:r>
              <a:rPr lang="en-US"/>
              <a:t>diperkirakan, ukuran sampel dapat ditentukan dengan menggunakan rumus z untuk </a:t>
            </a:r>
            <a:r>
              <a:rPr lang="en-US" smtClean="0"/>
              <a:t>rata-rata sampel untuk mencari </a:t>
            </a:r>
            <a:r>
              <a:rPr lang="en-US" i="1">
                <a:latin typeface="Times New Roman" panose="02020603050405020304" pitchFamily="18" charset="0"/>
                <a:cs typeface="Times New Roman" panose="02020603050405020304" pitchFamily="18" charset="0"/>
              </a:rPr>
              <a:t>n</a:t>
            </a:r>
            <a:r>
              <a:rPr lang="en-US"/>
              <a:t>. </a:t>
            </a:r>
            <a:endParaRPr lang="en-US" smtClean="0"/>
          </a:p>
          <a:p>
            <a:pPr algn="just"/>
            <a:r>
              <a:rPr lang="en-US" smtClean="0"/>
              <a:t>Perhatikan:</a:t>
            </a:r>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55</a:t>
            </a:fld>
            <a:endParaRPr lang="en-US"/>
          </a:p>
        </p:txBody>
      </p:sp>
      <p:pic>
        <p:nvPicPr>
          <p:cNvPr id="6" name="Picture 5"/>
          <p:cNvPicPr>
            <a:picLocks noChangeAspect="1"/>
          </p:cNvPicPr>
          <p:nvPr/>
        </p:nvPicPr>
        <p:blipFill>
          <a:blip r:embed="rId2">
            <a:lum bright="-20000" contrast="40000"/>
          </a:blip>
          <a:stretch>
            <a:fillRect/>
          </a:stretch>
        </p:blipFill>
        <p:spPr>
          <a:xfrm>
            <a:off x="4401049" y="4800600"/>
            <a:ext cx="2568660" cy="1694328"/>
          </a:xfrm>
          <a:prstGeom prst="rect">
            <a:avLst/>
          </a:prstGeom>
        </p:spPr>
      </p:pic>
    </p:spTree>
    <p:extLst>
      <p:ext uri="{BB962C8B-B14F-4D97-AF65-F5344CB8AC3E}">
        <p14:creationId xmlns:p14="http://schemas.microsoft.com/office/powerpoint/2010/main" val="7927824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Sample Size when Estimating </a:t>
            </a:r>
            <a:r>
              <a:rPr lang="en-US" i="1">
                <a:sym typeface="Symbol" panose="05050102010706020507" pitchFamily="18" charset="2"/>
              </a:rPr>
              <a:t></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54954" y="2402381"/>
                <a:ext cx="10486583" cy="4065653"/>
              </a:xfrm>
            </p:spPr>
            <p:txBody>
              <a:bodyPr>
                <a:normAutofit fontScale="92500" lnSpcReduction="10000"/>
              </a:bodyPr>
              <a:lstStyle/>
              <a:p>
                <a:pPr algn="just"/>
                <a:r>
                  <a:rPr lang="en-US" sz="2400" smtClean="0">
                    <a:effectLst/>
                  </a:rPr>
                  <a:t>Perbedaan </a:t>
                </a:r>
                <a:r>
                  <a:rPr lang="en-US" sz="2400">
                    <a:effectLst/>
                  </a:rPr>
                  <a:t>antara </a:t>
                </a:r>
                <a14:m>
                  <m:oMath xmlns:m="http://schemas.openxmlformats.org/officeDocument/2006/math">
                    <m:acc>
                      <m:accPr>
                        <m:chr m:val="̅"/>
                        <m:ctrlPr>
                          <a:rPr lang="en-US" sz="2400" i="1" smtClean="0">
                            <a:effectLst/>
                            <a:latin typeface="Cambria Math" panose="02040503050406030204" pitchFamily="18" charset="0"/>
                          </a:rPr>
                        </m:ctrlPr>
                      </m:accPr>
                      <m:e>
                        <m:r>
                          <a:rPr lang="en-US" sz="2400" b="0" i="1" smtClean="0">
                            <a:effectLst/>
                            <a:latin typeface="Cambria Math" panose="02040503050406030204" pitchFamily="18" charset="0"/>
                          </a:rPr>
                          <m:t>𝑥</m:t>
                        </m:r>
                      </m:e>
                    </m:acc>
                  </m:oMath>
                </a14:m>
                <a:r>
                  <a:rPr lang="en-US" sz="2400" smtClean="0">
                    <a:effectLst/>
                  </a:rPr>
                  <a:t> dan </a:t>
                </a:r>
                <a:r>
                  <a:rPr lang="en-US" sz="2400" i="1" smtClean="0">
                    <a:effectLst/>
                    <a:sym typeface="Symbol" panose="05050102010706020507" pitchFamily="18" charset="2"/>
                  </a:rPr>
                  <a:t></a:t>
                </a:r>
                <a:r>
                  <a:rPr lang="en-US" sz="2400" smtClean="0">
                    <a:effectLst/>
                  </a:rPr>
                  <a:t> </a:t>
                </a:r>
                <a:r>
                  <a:rPr lang="en-US" sz="2400">
                    <a:effectLst/>
                  </a:rPr>
                  <a:t>adalah kesalahan dari estimasi yang dihasilkan dari proses sampling. </a:t>
                </a:r>
                <a:endParaRPr lang="en-US" sz="2400" smtClean="0">
                  <a:effectLst/>
                </a:endParaRPr>
              </a:p>
              <a:p>
                <a:pPr algn="just"/>
                <a:r>
                  <a:rPr lang="en-US" sz="2400" smtClean="0">
                    <a:effectLst/>
                  </a:rPr>
                  <a:t>Hitung </a:t>
                </a:r>
                <a:r>
                  <a:rPr lang="en-US" sz="2400" i="1"/>
                  <a:t>E </a:t>
                </a:r>
                <a:r>
                  <a:rPr lang="en-US" sz="2400"/>
                  <a:t>=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i="1" smtClean="0">
                        <a:latin typeface="Cambria Math" panose="02040503050406030204" pitchFamily="18" charset="0"/>
                        <a:ea typeface="Cambria Math" panose="02040503050406030204" pitchFamily="18" charset="0"/>
                      </a:rPr>
                      <m:t>−</m:t>
                    </m:r>
                  </m:oMath>
                </a14:m>
                <a:r>
                  <a:rPr lang="en-US" sz="2400" i="1" smtClean="0">
                    <a:effectLst/>
                    <a:sym typeface="Symbol" panose="05050102010706020507" pitchFamily="18" charset="2"/>
                  </a:rPr>
                  <a:t></a:t>
                </a:r>
                <a:r>
                  <a:rPr lang="en-US" sz="2400"/>
                  <a:t>) =</a:t>
                </a:r>
                <a:r>
                  <a:rPr lang="en-US" sz="2400">
                    <a:effectLst/>
                  </a:rPr>
                  <a:t> </a:t>
                </a:r>
                <a:r>
                  <a:rPr lang="en-US" sz="2400" smtClean="0">
                    <a:effectLst/>
                  </a:rPr>
                  <a:t> </a:t>
                </a:r>
                <a:r>
                  <a:rPr lang="en-US" sz="2400">
                    <a:effectLst/>
                  </a:rPr>
                  <a:t>kesalahan estimasi. </a:t>
                </a:r>
                <a:r>
                  <a:rPr lang="en-US" sz="2400" smtClean="0">
                    <a:effectLst/>
                  </a:rPr>
                  <a:t>Gantikan ke </a:t>
                </a:r>
                <a:r>
                  <a:rPr lang="en-US" sz="2400">
                    <a:effectLst/>
                  </a:rPr>
                  <a:t>dalam </a:t>
                </a:r>
                <a:r>
                  <a:rPr lang="en-US" sz="2400" smtClean="0">
                    <a:effectLst/>
                  </a:rPr>
                  <a:t>rumus sebelumnya.</a:t>
                </a:r>
              </a:p>
              <a:p>
                <a:pPr algn="just"/>
                <a:endParaRPr lang="en-US" sz="2400">
                  <a:effectLst/>
                </a:endParaRPr>
              </a:p>
              <a:p>
                <a:pPr algn="just"/>
                <a:endParaRPr lang="en-US" sz="2400" smtClean="0">
                  <a:effectLst/>
                </a:endParaRPr>
              </a:p>
              <a:p>
                <a:pPr algn="just"/>
                <a:endParaRPr lang="en-US" sz="2400" smtClean="0">
                  <a:effectLst/>
                </a:endParaRPr>
              </a:p>
              <a:p>
                <a:pPr algn="just"/>
                <a:endParaRPr lang="en-US" sz="2400">
                  <a:effectLst/>
                </a:endParaRPr>
              </a:p>
              <a:p>
                <a:pPr algn="just"/>
                <a:r>
                  <a:rPr lang="sv-SE" sz="2400" smtClean="0">
                    <a:effectLst/>
                  </a:rPr>
                  <a:t>Selesaikan </a:t>
                </a:r>
                <a:r>
                  <a:rPr lang="sv-SE" sz="2400" i="1">
                    <a:effectLst/>
                  </a:rPr>
                  <a:t>n</a:t>
                </a:r>
                <a:r>
                  <a:rPr lang="sv-SE" sz="2400">
                    <a:effectLst/>
                  </a:rPr>
                  <a:t> menghasilkan formula yang dapat digunakan untuk menentukan ukuran sampel.</a:t>
                </a:r>
                <a:endParaRPr lang="en-US" sz="2400" smtClean="0">
                  <a:effectLst/>
                </a:endParaRPr>
              </a:p>
              <a:p>
                <a:pPr algn="just"/>
                <a:endParaRPr lang="en-US" sz="240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54954" y="2402381"/>
                <a:ext cx="10486583" cy="4065653"/>
              </a:xfrm>
              <a:blipFill rotWithShape="0">
                <a:blip r:embed="rId2"/>
                <a:stretch>
                  <a:fillRect l="-349" t="-1949" r="-69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4901193B-AFCE-4A2A-92C6-39E061AE732C}" type="slidenum">
              <a:rPr lang="en-US" smtClean="0"/>
              <a:t>56</a:t>
            </a:fld>
            <a:endParaRPr lang="en-US"/>
          </a:p>
        </p:txBody>
      </p:sp>
      <p:pic>
        <p:nvPicPr>
          <p:cNvPr id="5" name="Picture 4"/>
          <p:cNvPicPr>
            <a:picLocks noChangeAspect="1"/>
          </p:cNvPicPr>
          <p:nvPr/>
        </p:nvPicPr>
        <p:blipFill>
          <a:blip r:embed="rId3">
            <a:lum bright="-20000" contrast="40000"/>
          </a:blip>
          <a:stretch>
            <a:fillRect/>
          </a:stretch>
        </p:blipFill>
        <p:spPr>
          <a:xfrm>
            <a:off x="4337573" y="3939988"/>
            <a:ext cx="1802407" cy="1358153"/>
          </a:xfrm>
          <a:prstGeom prst="rect">
            <a:avLst/>
          </a:prstGeom>
        </p:spPr>
      </p:pic>
    </p:spTree>
    <p:extLst>
      <p:ext uri="{BB962C8B-B14F-4D97-AF65-F5344CB8AC3E}">
        <p14:creationId xmlns:p14="http://schemas.microsoft.com/office/powerpoint/2010/main" val="248927328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57</a:t>
            </a:fld>
            <a:endParaRPr lang="en-US"/>
          </a:p>
        </p:txBody>
      </p:sp>
      <p:pic>
        <p:nvPicPr>
          <p:cNvPr id="5" name="Picture 4"/>
          <p:cNvPicPr>
            <a:picLocks noChangeAspect="1"/>
          </p:cNvPicPr>
          <p:nvPr/>
        </p:nvPicPr>
        <p:blipFill>
          <a:blip r:embed="rId2">
            <a:lum bright="-20000" contrast="40000"/>
          </a:blip>
          <a:stretch>
            <a:fillRect/>
          </a:stretch>
        </p:blipFill>
        <p:spPr>
          <a:xfrm>
            <a:off x="0" y="2257726"/>
            <a:ext cx="12070080" cy="1379481"/>
          </a:xfrm>
          <a:prstGeom prst="rect">
            <a:avLst/>
          </a:prstGeom>
        </p:spPr>
      </p:pic>
    </p:spTree>
    <p:extLst>
      <p:ext uri="{BB962C8B-B14F-4D97-AF65-F5344CB8AC3E}">
        <p14:creationId xmlns:p14="http://schemas.microsoft.com/office/powerpoint/2010/main" val="397468823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58</a:t>
            </a:fld>
            <a:endParaRPr lang="en-US"/>
          </a:p>
        </p:txBody>
      </p:sp>
      <p:pic>
        <p:nvPicPr>
          <p:cNvPr id="3" name="Picture 2"/>
          <p:cNvPicPr>
            <a:picLocks noChangeAspect="1"/>
          </p:cNvPicPr>
          <p:nvPr/>
        </p:nvPicPr>
        <p:blipFill>
          <a:blip r:embed="rId2">
            <a:lum bright="-20000" contrast="40000"/>
          </a:blip>
          <a:stretch>
            <a:fillRect/>
          </a:stretch>
        </p:blipFill>
        <p:spPr>
          <a:xfrm>
            <a:off x="456540" y="446012"/>
            <a:ext cx="9477014" cy="5562563"/>
          </a:xfrm>
          <a:prstGeom prst="rect">
            <a:avLst/>
          </a:prstGeom>
        </p:spPr>
      </p:pic>
    </p:spTree>
    <p:extLst>
      <p:ext uri="{BB962C8B-B14F-4D97-AF65-F5344CB8AC3E}">
        <p14:creationId xmlns:p14="http://schemas.microsoft.com/office/powerpoint/2010/main" val="389849433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p:sp>
        <p:nvSpPr>
          <p:cNvPr id="4" name="Content Placeholder 3"/>
          <p:cNvSpPr>
            <a:spLocks noGrp="1"/>
          </p:cNvSpPr>
          <p:nvPr>
            <p:ph idx="1"/>
          </p:nvPr>
        </p:nvSpPr>
        <p:spPr/>
        <p:txBody>
          <a:bodyPr>
            <a:normAutofit fontScale="85000" lnSpcReduction="20000"/>
          </a:bodyPr>
          <a:lstStyle/>
          <a:p>
            <a:pPr algn="just"/>
            <a:r>
              <a:rPr lang="en-US">
                <a:latin typeface="Times New Roman" panose="02020603050405020304" pitchFamily="18" charset="0"/>
                <a:cs typeface="Times New Roman" panose="02020603050405020304" pitchFamily="18" charset="0"/>
              </a:rPr>
              <a:t>Misalnya, seorang peneliti ingin memperkirakan pengeluaran bulanan </a:t>
            </a:r>
            <a:r>
              <a:rPr lang="en-US" smtClean="0">
                <a:latin typeface="Times New Roman" panose="02020603050405020304" pitchFamily="18" charset="0"/>
                <a:cs typeface="Times New Roman" panose="02020603050405020304" pitchFamily="18" charset="0"/>
              </a:rPr>
              <a:t>rata-rata untuk membeli roti </a:t>
            </a:r>
            <a:r>
              <a:rPr lang="en-US">
                <a:latin typeface="Times New Roman" panose="02020603050405020304" pitchFamily="18" charset="0"/>
                <a:cs typeface="Times New Roman" panose="02020603050405020304" pitchFamily="18" charset="0"/>
              </a:rPr>
              <a:t>oleh keluarga di Chicago. </a:t>
            </a:r>
            <a:endParaRPr lang="en-US" smtClean="0">
              <a:latin typeface="Times New Roman" panose="02020603050405020304" pitchFamily="18" charset="0"/>
              <a:cs typeface="Times New Roman" panose="02020603050405020304" pitchFamily="18" charset="0"/>
            </a:endParaRPr>
          </a:p>
          <a:p>
            <a:pPr algn="just"/>
            <a:r>
              <a:rPr lang="en-US" smtClean="0">
                <a:latin typeface="Times New Roman" panose="02020603050405020304" pitchFamily="18" charset="0"/>
                <a:cs typeface="Times New Roman" panose="02020603050405020304" pitchFamily="18" charset="0"/>
              </a:rPr>
              <a:t>Dia inginkan tingkat keyakinan 90%. </a:t>
            </a:r>
            <a:r>
              <a:rPr lang="en-US">
                <a:latin typeface="Times New Roman" panose="02020603050405020304" pitchFamily="18" charset="0"/>
                <a:cs typeface="Times New Roman" panose="02020603050405020304" pitchFamily="18" charset="0"/>
              </a:rPr>
              <a:t>Berapa banyak kesalahan dia bersedia untuk mentolerir dalam hasil? Misalkan dia ingin estimasi berada dalam $ 1,00 dari angka sebenarnya dan standar deviasi dari rata-rata pembelian roti bulanan $ 4.00</a:t>
            </a:r>
            <a:r>
              <a:rPr lang="en-US" smtClean="0">
                <a:latin typeface="Times New Roman" panose="02020603050405020304" pitchFamily="18" charset="0"/>
                <a:cs typeface="Times New Roman" panose="02020603050405020304" pitchFamily="18" charset="0"/>
              </a:rPr>
              <a:t>. </a:t>
            </a:r>
          </a:p>
          <a:p>
            <a:pPr algn="just"/>
            <a:r>
              <a:rPr lang="en-US" smtClean="0">
                <a:latin typeface="Times New Roman" panose="02020603050405020304" pitchFamily="18" charset="0"/>
                <a:cs typeface="Times New Roman" panose="02020603050405020304" pitchFamily="18" charset="0"/>
              </a:rPr>
              <a:t>Berapa </a:t>
            </a:r>
            <a:r>
              <a:rPr lang="en-US">
                <a:latin typeface="Times New Roman" panose="02020603050405020304" pitchFamily="18" charset="0"/>
                <a:cs typeface="Times New Roman" panose="02020603050405020304" pitchFamily="18" charset="0"/>
              </a:rPr>
              <a:t>ukuran sampel estimasi untuk masalah ini? Nilai z untuk tingkat 90% kepercayaan adalah 1,645. Menggunakan rumus (8.7) dengan </a:t>
            </a:r>
            <a:r>
              <a:rPr lang="en-US" i="1">
                <a:latin typeface="Times New Roman" panose="02020603050405020304" pitchFamily="18" charset="0"/>
                <a:cs typeface="Times New Roman" panose="02020603050405020304" pitchFamily="18" charset="0"/>
              </a:rPr>
              <a:t>E</a:t>
            </a:r>
            <a:r>
              <a:rPr lang="en-US">
                <a:latin typeface="Times New Roman" panose="02020603050405020304" pitchFamily="18" charset="0"/>
                <a:cs typeface="Times New Roman" panose="02020603050405020304" pitchFamily="18" charset="0"/>
              </a:rPr>
              <a:t> = $ 1,00, </a:t>
            </a:r>
            <a:r>
              <a:rPr lang="en-US" i="1" smtClean="0">
                <a:latin typeface="Times New Roman" panose="02020603050405020304" pitchFamily="18" charset="0"/>
                <a:cs typeface="Times New Roman" panose="02020603050405020304" pitchFamily="18" charset="0"/>
                <a:sym typeface="Symbol" panose="05050102010706020507" pitchFamily="18" charset="2"/>
              </a:rPr>
              <a:t></a:t>
            </a:r>
            <a:r>
              <a:rPr lang="en-US" smtClean="0">
                <a:latin typeface="Times New Roman" panose="02020603050405020304" pitchFamily="18" charset="0"/>
                <a:cs typeface="Times New Roman" panose="02020603050405020304" pitchFamily="18" charset="0"/>
                <a:sym typeface="Symbol" panose="05050102010706020507" pitchFamily="18" charset="2"/>
              </a:rPr>
              <a:t> </a:t>
            </a:r>
            <a:r>
              <a:rPr lang="en-US" smtClean="0">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$ 4,00, dan z = 1,645 memberikan</a:t>
            </a:r>
          </a:p>
        </p:txBody>
      </p:sp>
      <p:sp>
        <p:nvSpPr>
          <p:cNvPr id="2" name="Slide Number Placeholder 1"/>
          <p:cNvSpPr>
            <a:spLocks noGrp="1"/>
          </p:cNvSpPr>
          <p:nvPr>
            <p:ph type="sldNum" sz="quarter" idx="12"/>
          </p:nvPr>
        </p:nvSpPr>
        <p:spPr/>
        <p:txBody>
          <a:bodyPr/>
          <a:lstStyle/>
          <a:p>
            <a:fld id="{4901193B-AFCE-4A2A-92C6-39E061AE732C}" type="slidenum">
              <a:rPr lang="en-US" smtClean="0"/>
              <a:t>59</a:t>
            </a:fld>
            <a:endParaRPr lang="en-US"/>
          </a:p>
        </p:txBody>
      </p:sp>
      <p:pic>
        <p:nvPicPr>
          <p:cNvPr id="5" name="Picture 4"/>
          <p:cNvPicPr>
            <a:picLocks noChangeAspect="1"/>
          </p:cNvPicPr>
          <p:nvPr/>
        </p:nvPicPr>
        <p:blipFill>
          <a:blip r:embed="rId2">
            <a:lum bright="-20000" contrast="40000"/>
          </a:blip>
          <a:stretch>
            <a:fillRect/>
          </a:stretch>
        </p:blipFill>
        <p:spPr>
          <a:xfrm>
            <a:off x="4303058" y="5669874"/>
            <a:ext cx="5146951" cy="1188126"/>
          </a:xfrm>
          <a:prstGeom prst="rect">
            <a:avLst/>
          </a:prstGeom>
        </p:spPr>
      </p:pic>
    </p:spTree>
    <p:extLst>
      <p:ext uri="{BB962C8B-B14F-4D97-AF65-F5344CB8AC3E}">
        <p14:creationId xmlns:p14="http://schemas.microsoft.com/office/powerpoint/2010/main" val="312396575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CONTOH</a:t>
            </a:r>
          </a:p>
        </p:txBody>
      </p:sp>
      <p:sp>
        <p:nvSpPr>
          <p:cNvPr id="3"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Artinya, setidaknya </a:t>
            </a:r>
            <a:r>
              <a:rPr lang="en-US" i="1">
                <a:latin typeface="Times New Roman" panose="02020603050405020304" pitchFamily="18" charset="0"/>
                <a:cs typeface="Times New Roman" panose="02020603050405020304" pitchFamily="18" charset="0"/>
              </a:rPr>
              <a:t>n</a:t>
            </a:r>
            <a:r>
              <a:rPr lang="en-US">
                <a:latin typeface="Times New Roman" panose="02020603050405020304" pitchFamily="18" charset="0"/>
                <a:cs typeface="Times New Roman" panose="02020603050405020304" pitchFamily="18" charset="0"/>
              </a:rPr>
              <a:t> = 43,3 harus </a:t>
            </a:r>
            <a:r>
              <a:rPr lang="en-US" smtClean="0">
                <a:latin typeface="Times New Roman" panose="02020603050405020304" pitchFamily="18" charset="0"/>
                <a:cs typeface="Times New Roman" panose="02020603050405020304" pitchFamily="18" charset="0"/>
              </a:rPr>
              <a:t>disampel </a:t>
            </a:r>
            <a:r>
              <a:rPr lang="en-US">
                <a:latin typeface="Times New Roman" panose="02020603050405020304" pitchFamily="18" charset="0"/>
                <a:cs typeface="Times New Roman" panose="02020603050405020304" pitchFamily="18" charset="0"/>
              </a:rPr>
              <a:t>secara acak untuk mencapai tingkat 90% kepercayaan dan menghasilkan kesalahan dalam $ 1,00 </a:t>
            </a:r>
            <a:r>
              <a:rPr lang="en-US" smtClean="0">
                <a:latin typeface="Times New Roman" panose="02020603050405020304" pitchFamily="18" charset="0"/>
                <a:cs typeface="Times New Roman" panose="02020603050405020304" pitchFamily="18" charset="0"/>
              </a:rPr>
              <a:t>dengan deviasi </a:t>
            </a:r>
            <a:r>
              <a:rPr lang="en-US">
                <a:latin typeface="Times New Roman" panose="02020603050405020304" pitchFamily="18" charset="0"/>
                <a:cs typeface="Times New Roman" panose="02020603050405020304" pitchFamily="18" charset="0"/>
              </a:rPr>
              <a:t>standar $ 4,00. </a:t>
            </a:r>
            <a:endParaRPr lang="en-US" smtClean="0">
              <a:latin typeface="Times New Roman" panose="02020603050405020304" pitchFamily="18" charset="0"/>
              <a:cs typeface="Times New Roman" panose="02020603050405020304" pitchFamily="18" charset="0"/>
            </a:endParaRPr>
          </a:p>
          <a:p>
            <a:r>
              <a:rPr lang="en-US" smtClean="0">
                <a:latin typeface="Times New Roman" panose="02020603050405020304" pitchFamily="18" charset="0"/>
                <a:cs typeface="Times New Roman" panose="02020603050405020304" pitchFamily="18" charset="0"/>
              </a:rPr>
              <a:t>Sampling </a:t>
            </a:r>
            <a:r>
              <a:rPr lang="en-US">
                <a:latin typeface="Times New Roman" panose="02020603050405020304" pitchFamily="18" charset="0"/>
                <a:cs typeface="Times New Roman" panose="02020603050405020304" pitchFamily="18" charset="0"/>
              </a:rPr>
              <a:t>43,3 unit tidak mungkin, sehingga hasil ini harus dibulatkan ke </a:t>
            </a:r>
            <a:r>
              <a:rPr lang="en-US" i="1">
                <a:latin typeface="Times New Roman" panose="02020603050405020304" pitchFamily="18" charset="0"/>
                <a:cs typeface="Times New Roman" panose="02020603050405020304" pitchFamily="18" charset="0"/>
              </a:rPr>
              <a:t>n</a:t>
            </a:r>
            <a:r>
              <a:rPr lang="en-US">
                <a:latin typeface="Times New Roman" panose="02020603050405020304" pitchFamily="18" charset="0"/>
                <a:cs typeface="Times New Roman" panose="02020603050405020304" pitchFamily="18" charset="0"/>
              </a:rPr>
              <a:t> = 44 unit.</a:t>
            </a:r>
          </a:p>
        </p:txBody>
      </p:sp>
      <p:sp>
        <p:nvSpPr>
          <p:cNvPr id="4" name="Slide Number Placeholder 3"/>
          <p:cNvSpPr>
            <a:spLocks noGrp="1"/>
          </p:cNvSpPr>
          <p:nvPr>
            <p:ph type="sldNum" sz="quarter" idx="12"/>
          </p:nvPr>
        </p:nvSpPr>
        <p:spPr/>
        <p:txBody>
          <a:bodyPr/>
          <a:lstStyle/>
          <a:p>
            <a:fld id="{4901193B-AFCE-4A2A-92C6-39E061AE732C}" type="slidenum">
              <a:rPr lang="en-US" smtClean="0"/>
              <a:t>60</a:t>
            </a:fld>
            <a:endParaRPr lang="en-US"/>
          </a:p>
        </p:txBody>
      </p:sp>
    </p:spTree>
    <p:extLst>
      <p:ext uri="{BB962C8B-B14F-4D97-AF65-F5344CB8AC3E}">
        <p14:creationId xmlns:p14="http://schemas.microsoft.com/office/powerpoint/2010/main" val="58829305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Determining Sample Size when Estimating p</a:t>
            </a:r>
          </a:p>
        </p:txBody>
      </p:sp>
      <p:sp>
        <p:nvSpPr>
          <p:cNvPr id="4" name="Slide Number Placeholder 3"/>
          <p:cNvSpPr>
            <a:spLocks noGrp="1"/>
          </p:cNvSpPr>
          <p:nvPr>
            <p:ph type="sldNum" sz="quarter" idx="12"/>
          </p:nvPr>
        </p:nvSpPr>
        <p:spPr/>
        <p:txBody>
          <a:bodyPr/>
          <a:lstStyle/>
          <a:p>
            <a:fld id="{4901193B-AFCE-4A2A-92C6-39E061AE732C}" type="slidenum">
              <a:rPr lang="en-US" smtClean="0"/>
              <a:t>61</a:t>
            </a:fld>
            <a:endParaRPr lang="en-US"/>
          </a:p>
        </p:txBody>
      </p:sp>
    </p:spTree>
    <p:extLst>
      <p:ext uri="{BB962C8B-B14F-4D97-AF65-F5344CB8AC3E}">
        <p14:creationId xmlns:p14="http://schemas.microsoft.com/office/powerpoint/2010/main" val="33628166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i-FI"/>
              <a:t>Menentukan Ukuran Sampel ketika </a:t>
            </a:r>
            <a:r>
              <a:rPr lang="fi-FI" smtClean="0"/>
              <a:t>Memperkirakan </a:t>
            </a:r>
            <a:r>
              <a:rPr lang="fi-FI"/>
              <a:t>p</a:t>
            </a:r>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62</a:t>
            </a:fld>
            <a:endParaRPr lang="en-US"/>
          </a:p>
        </p:txBody>
      </p:sp>
      <p:pic>
        <p:nvPicPr>
          <p:cNvPr id="6" name="Picture 5"/>
          <p:cNvPicPr>
            <a:picLocks noChangeAspect="1"/>
          </p:cNvPicPr>
          <p:nvPr/>
        </p:nvPicPr>
        <p:blipFill>
          <a:blip r:embed="rId2">
            <a:lum bright="-20000" contrast="40000"/>
          </a:blip>
          <a:stretch>
            <a:fillRect/>
          </a:stretch>
        </p:blipFill>
        <p:spPr>
          <a:xfrm>
            <a:off x="109426" y="2622165"/>
            <a:ext cx="12082574" cy="2625795"/>
          </a:xfrm>
          <a:prstGeom prst="rect">
            <a:avLst/>
          </a:prstGeom>
        </p:spPr>
      </p:pic>
    </p:spTree>
    <p:extLst>
      <p:ext uri="{BB962C8B-B14F-4D97-AF65-F5344CB8AC3E}">
        <p14:creationId xmlns:p14="http://schemas.microsoft.com/office/powerpoint/2010/main" val="271480595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638</TotalTime>
  <Words>1379</Words>
  <Application>Microsoft Office PowerPoint</Application>
  <PresentationFormat>Widescreen</PresentationFormat>
  <Paragraphs>147</Paragraphs>
  <Slides>62</Slides>
  <Notes>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62</vt:i4>
      </vt:variant>
    </vt:vector>
  </HeadingPairs>
  <TitlesOfParts>
    <vt:vector size="76" baseType="lpstr">
      <vt:lpstr>Arial</vt:lpstr>
      <vt:lpstr>Calibri</vt:lpstr>
      <vt:lpstr>Cambria Math</vt:lpstr>
      <vt:lpstr>Century Gothic</vt:lpstr>
      <vt:lpstr>Courier New</vt:lpstr>
      <vt:lpstr>Goudy Old Style</vt:lpstr>
      <vt:lpstr>Minion-Italic</vt:lpstr>
      <vt:lpstr>Minion-Regular</vt:lpstr>
      <vt:lpstr>Symbol</vt:lpstr>
      <vt:lpstr>Times New Roman</vt:lpstr>
      <vt:lpstr>Univers</vt:lpstr>
      <vt:lpstr>Wingdings</vt:lpstr>
      <vt:lpstr>Wingdings 3</vt:lpstr>
      <vt:lpstr>Ion Boardroom</vt:lpstr>
      <vt:lpstr>PowerPoint Presentation</vt:lpstr>
      <vt:lpstr>INTERVAL KEPERCAYAAN CONFIDENCE INTERVAL</vt:lpstr>
      <vt:lpstr>CONFIDENCE INTERVAL</vt:lpstr>
      <vt:lpstr>PowerPoint Presentation</vt:lpstr>
      <vt:lpstr>PowerPoint Presentation</vt:lpstr>
      <vt:lpstr>PowerPoint Presentation</vt:lpstr>
      <vt:lpstr>PowerPoint Presentation</vt:lpstr>
      <vt:lpstr>ESTIMASI RATA-RATA POPULASI MENGGUNAKAN z STATISTIK ( DIKETAHUI)</vt:lpstr>
      <vt:lpstr>POINT ESTIMATION</vt:lpstr>
      <vt:lpstr>INTERVAL ESTIMATION</vt:lpstr>
      <vt:lpstr>PowerPoint Presentation</vt:lpstr>
      <vt:lpstr>PowerPoint Presentation</vt:lpstr>
      <vt:lpstr>ALPHA</vt:lpstr>
      <vt:lpstr>PowerPoint Presentation</vt:lpstr>
      <vt:lpstr>PowerPoint Presentation</vt:lpstr>
      <vt:lpstr>PowerPoint Presentation</vt:lpstr>
      <vt:lpstr>PowerPoint Presentation</vt:lpstr>
      <vt:lpstr>CONTOH</vt:lpstr>
      <vt:lpstr>PowerPoint Presentation</vt:lpstr>
      <vt:lpstr>CONTOH</vt:lpstr>
      <vt:lpstr>PowerPoint Presentation</vt:lpstr>
      <vt:lpstr>CONTOH</vt:lpstr>
      <vt:lpstr>PowerPoint Presentation</vt:lpstr>
      <vt:lpstr>PowerPoint Presentation</vt:lpstr>
      <vt:lpstr>PowerPoint Presentation</vt:lpstr>
      <vt:lpstr>PowerPoint Presentation</vt:lpstr>
      <vt:lpstr>FINIT CORRECTION FACTOR</vt:lpstr>
      <vt:lpstr>PowerPoint Presentation</vt:lpstr>
      <vt:lpstr>PowerPoint Presentation</vt:lpstr>
      <vt:lpstr>PowerPoint Presentation</vt:lpstr>
      <vt:lpstr>ESTIMASI RATA2 POPULASI MENGGUNAKAN STATISTIK Z  UNTUK UKURAN SAMPEL KECIL</vt:lpstr>
      <vt:lpstr>PowerPoint Presentation</vt:lpstr>
      <vt:lpstr>CONTOH</vt:lpstr>
      <vt:lpstr>PowerPoint Presentation</vt:lpstr>
      <vt:lpstr>PowerPoint Presentation</vt:lpstr>
      <vt:lpstr>ESTIMASI RATA2 POPULASI MENGGUNAKAN STATISTIK t  ( TIDAK DIKETAHUI)</vt:lpstr>
      <vt:lpstr>The t Distribution </vt:lpstr>
      <vt:lpstr>PowerPoint Presentation</vt:lpstr>
      <vt:lpstr>PowerPoint Presentation</vt:lpstr>
      <vt:lpstr>PowerPoint Presentation</vt:lpstr>
      <vt:lpstr>PowerPoint Presentation</vt:lpstr>
      <vt:lpstr>PowerPoint Presentation</vt:lpstr>
      <vt:lpstr>ESTIMATING THE  POPULATION PROPORTION</vt:lpstr>
      <vt:lpstr>PowerPoint Presentation</vt:lpstr>
      <vt:lpstr>PowerPoint Presentation</vt:lpstr>
      <vt:lpstr>ESTIMASI VARIAN POPULASI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ESTIMASI SAMPLE SIZE</vt:lpstr>
      <vt:lpstr>Sample Size when Estimating </vt:lpstr>
      <vt:lpstr>Sample Size when Estimating </vt:lpstr>
      <vt:lpstr>PowerPoint Presentation</vt:lpstr>
      <vt:lpstr>PowerPoint Presentation</vt:lpstr>
      <vt:lpstr>CONTOH</vt:lpstr>
      <vt:lpstr>CONTOH</vt:lpstr>
      <vt:lpstr>Determining Sample Size when Estimating p</vt:lpstr>
      <vt:lpstr>Menentukan Ukuran Sampel ketika Memperkirakan p</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Jaryono Angga Widagdo</cp:lastModifiedBy>
  <cp:revision>70</cp:revision>
  <dcterms:created xsi:type="dcterms:W3CDTF">2016-10-05T13:50:11Z</dcterms:created>
  <dcterms:modified xsi:type="dcterms:W3CDTF">2020-03-04T06:02:32Z</dcterms:modified>
</cp:coreProperties>
</file>