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83"/>
  </p:notesMasterIdLst>
  <p:sldIdLst>
    <p:sldId id="397" r:id="rId2"/>
    <p:sldId id="257" r:id="rId3"/>
    <p:sldId id="317" r:id="rId4"/>
    <p:sldId id="263" r:id="rId5"/>
    <p:sldId id="318" r:id="rId6"/>
    <p:sldId id="319" r:id="rId7"/>
    <p:sldId id="320" r:id="rId8"/>
    <p:sldId id="321" r:id="rId9"/>
    <p:sldId id="322" r:id="rId10"/>
    <p:sldId id="323" r:id="rId11"/>
    <p:sldId id="325" r:id="rId12"/>
    <p:sldId id="326" r:id="rId13"/>
    <p:sldId id="327" r:id="rId14"/>
    <p:sldId id="328" r:id="rId15"/>
    <p:sldId id="329" r:id="rId16"/>
    <p:sldId id="330" r:id="rId17"/>
    <p:sldId id="331" r:id="rId18"/>
    <p:sldId id="332" r:id="rId19"/>
    <p:sldId id="333" r:id="rId20"/>
    <p:sldId id="334" r:id="rId21"/>
    <p:sldId id="335" r:id="rId22"/>
    <p:sldId id="336" r:id="rId23"/>
    <p:sldId id="337" r:id="rId24"/>
    <p:sldId id="338" r:id="rId25"/>
    <p:sldId id="339" r:id="rId26"/>
    <p:sldId id="340" r:id="rId27"/>
    <p:sldId id="341" r:id="rId28"/>
    <p:sldId id="342" r:id="rId29"/>
    <p:sldId id="343" r:id="rId30"/>
    <p:sldId id="344" r:id="rId31"/>
    <p:sldId id="345" r:id="rId32"/>
    <p:sldId id="346" r:id="rId33"/>
    <p:sldId id="347" r:id="rId34"/>
    <p:sldId id="348" r:id="rId35"/>
    <p:sldId id="349" r:id="rId36"/>
    <p:sldId id="350" r:id="rId37"/>
    <p:sldId id="351" r:id="rId38"/>
    <p:sldId id="352" r:id="rId39"/>
    <p:sldId id="353" r:id="rId40"/>
    <p:sldId id="354" r:id="rId41"/>
    <p:sldId id="355" r:id="rId42"/>
    <p:sldId id="356" r:id="rId43"/>
    <p:sldId id="357" r:id="rId44"/>
    <p:sldId id="358" r:id="rId45"/>
    <p:sldId id="359" r:id="rId46"/>
    <p:sldId id="360" r:id="rId47"/>
    <p:sldId id="361" r:id="rId48"/>
    <p:sldId id="362" r:id="rId49"/>
    <p:sldId id="363" r:id="rId50"/>
    <p:sldId id="364" r:id="rId51"/>
    <p:sldId id="365" r:id="rId52"/>
    <p:sldId id="366" r:id="rId53"/>
    <p:sldId id="367" r:id="rId54"/>
    <p:sldId id="368" r:id="rId55"/>
    <p:sldId id="369" r:id="rId56"/>
    <p:sldId id="370" r:id="rId57"/>
    <p:sldId id="371" r:id="rId58"/>
    <p:sldId id="372" r:id="rId59"/>
    <p:sldId id="373" r:id="rId60"/>
    <p:sldId id="374" r:id="rId61"/>
    <p:sldId id="395" r:id="rId62"/>
    <p:sldId id="396" r:id="rId63"/>
    <p:sldId id="375" r:id="rId64"/>
    <p:sldId id="376" r:id="rId65"/>
    <p:sldId id="377" r:id="rId66"/>
    <p:sldId id="379" r:id="rId67"/>
    <p:sldId id="381" r:id="rId68"/>
    <p:sldId id="382" r:id="rId69"/>
    <p:sldId id="383" r:id="rId70"/>
    <p:sldId id="384" r:id="rId71"/>
    <p:sldId id="380" r:id="rId72"/>
    <p:sldId id="386" r:id="rId73"/>
    <p:sldId id="387" r:id="rId74"/>
    <p:sldId id="385" r:id="rId75"/>
    <p:sldId id="388" r:id="rId76"/>
    <p:sldId id="389" r:id="rId77"/>
    <p:sldId id="391" r:id="rId78"/>
    <p:sldId id="390" r:id="rId79"/>
    <p:sldId id="392" r:id="rId80"/>
    <p:sldId id="393" r:id="rId81"/>
    <p:sldId id="394" r:id="rId8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D050"/>
    <a:srgbClr val="FFFF00"/>
    <a:srgbClr val="F5A4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6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0B8706-366D-4539-A2AF-07F989C002DB}" type="datetimeFigureOut">
              <a:rPr lang="en-US" smtClean="0"/>
              <a:t>3/11/2020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5AD0B7-748C-4145-97BB-E3F9F2D7AC1D}" type="slidenum">
              <a:rPr lang="en-US" smtClean="0"/>
              <a:t>‹#›</a:t>
            </a:fld>
            <a:endParaRPr lang="en-US"/>
          </a:p>
        </p:txBody>
      </p:sp>
    </p:spTree>
    <p:extLst>
      <p:ext uri="{BB962C8B-B14F-4D97-AF65-F5344CB8AC3E}">
        <p14:creationId xmlns:p14="http://schemas.microsoft.com/office/powerpoint/2010/main" val="2587495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5AD0B7-748C-4145-97BB-E3F9F2D7AC1D}" type="slidenum">
              <a:rPr lang="en-US" smtClean="0"/>
              <a:t>2</a:t>
            </a:fld>
            <a:endParaRPr lang="en-US"/>
          </a:p>
        </p:txBody>
      </p:sp>
    </p:spTree>
    <p:extLst>
      <p:ext uri="{BB962C8B-B14F-4D97-AF65-F5344CB8AC3E}">
        <p14:creationId xmlns:p14="http://schemas.microsoft.com/office/powerpoint/2010/main" val="38313039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b="1">
                <a:solidFill>
                  <a:schemeClr val="bg1"/>
                </a:solidFill>
                <a:effectLst>
                  <a:outerShdw blurRad="101600" dist="63500" dir="2700000" algn="tl" rotWithShape="0">
                    <a:prstClr val="black">
                      <a:alpha val="74000"/>
                    </a:prstClr>
                  </a:outerShdw>
                </a:effectLs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b="1" cap="all">
                <a:solidFill>
                  <a:srgbClr val="FFFF00"/>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31A2402B-042F-45C2-B9A3-1098EAA84325}" type="datetime1">
              <a:rPr lang="en-US" smtClean="0"/>
              <a:t>3/11/2020</a:t>
            </a:fld>
            <a:endParaRPr lang="en-US"/>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endParaRPr lang="en-US"/>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4901193B-AFCE-4A2A-92C6-39E061AE732C}" type="slidenum">
              <a:rPr lang="en-US" smtClean="0"/>
              <a:t>‹#›</a:t>
            </a:fld>
            <a:endParaRPr lang="en-US"/>
          </a:p>
        </p:txBody>
      </p:sp>
    </p:spTree>
    <p:extLst>
      <p:ext uri="{BB962C8B-B14F-4D97-AF65-F5344CB8AC3E}">
        <p14:creationId xmlns:p14="http://schemas.microsoft.com/office/powerpoint/2010/main" val="266625346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Content Placeholder 2"/>
          <p:cNvSpPr>
            <a:spLocks noGrp="1"/>
          </p:cNvSpPr>
          <p:nvPr>
            <p:ph idx="1"/>
          </p:nvPr>
        </p:nvSpPr>
        <p:spPr>
          <a:xfrm>
            <a:off x="1154954" y="2402382"/>
            <a:ext cx="10486583" cy="3617418"/>
          </a:xfrm>
        </p:spPr>
        <p:txBody>
          <a:bodyPr/>
          <a:lstStyle>
            <a:lvl1pPr>
              <a:defRPr b="0"/>
            </a:lvl1pPr>
            <a:lvl2pPr>
              <a:defRPr b="0"/>
            </a:lvl2pPr>
            <a:lvl3pPr>
              <a:defRPr b="0"/>
            </a:lvl3pPr>
            <a:lvl4pPr>
              <a:defRPr b="0"/>
            </a:lvl4pPr>
            <a:lvl5pPr>
              <a:defRPr b="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74083B0-5D58-4816-AD00-39AAC0A7BAAB}" type="datetime1">
              <a:rPr lang="en-US" smtClean="0"/>
              <a:t>3/11/2020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2426245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9922326" y="402165"/>
              <a:ext cx="184633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6532170" y="2783987"/>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7088975" y="184381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1063416"/>
            <a:ext cx="7519326" cy="4640463"/>
          </a:xfrm>
        </p:spPr>
        <p:txBody>
          <a:bodyPr anchor="ctr"/>
          <a:lstStyle>
            <a:lvl1pPr algn="l">
              <a:defRPr sz="4800" b="1" cap="none"/>
            </a:lvl1p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6DAE6CDF-4A40-45EB-9DD8-5A7A686EAA30}" type="datetime1">
              <a:rPr lang="en-US" smtClean="0"/>
              <a:t>3/11/2020</a:t>
            </a:fld>
            <a:endParaRPr lang="en-US"/>
          </a:p>
        </p:txBody>
      </p:sp>
      <p:sp>
        <p:nvSpPr>
          <p:cNvPr id="5" name="Footer Placeholder 4"/>
          <p:cNvSpPr>
            <a:spLocks noGrp="1"/>
          </p:cNvSpPr>
          <p:nvPr>
            <p:ph type="ftr" sz="quarter" idx="11"/>
          </p:nvPr>
        </p:nvSpPr>
        <p:spPr/>
        <p:txBody>
          <a:bodyPr/>
          <a:lstStyle/>
          <a:p>
            <a:endParaRPr lang="en-US"/>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297790150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5053447-73EF-42EE-9934-394A112E444C}" type="datetime1">
              <a:rPr lang="en-US" smtClean="0"/>
              <a:t>3/11/2020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122597150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2B24F69-3E5E-485D-BC6A-AA57F8A7587C}" type="datetime1">
              <a:rPr lang="en-US" smtClean="0"/>
              <a:t>3/11/2020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241094035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DC52C2D-1F43-490C-8FFE-A3B9569D5B71}" type="datetime1">
              <a:rPr lang="en-US" smtClean="0"/>
              <a:t>3/11/2020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409621792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621150-3034-4193-9524-350E864F4AFF}" type="datetime1">
              <a:rPr lang="en-US" smtClean="0"/>
              <a:t>3/11/2020</a:t>
            </a:fld>
            <a:endParaRPr lang="en-US"/>
          </a:p>
        </p:txBody>
      </p:sp>
      <p:sp>
        <p:nvSpPr>
          <p:cNvPr id="3" name="Footer Placeholder 2"/>
          <p:cNvSpPr>
            <a:spLocks noGrp="1"/>
          </p:cNvSpPr>
          <p:nvPr>
            <p:ph type="ftr" sz="quarter" idx="11"/>
          </p:nvPr>
        </p:nvSpPr>
        <p:spPr/>
        <p:txBody>
          <a:bodyPr/>
          <a:lstStyle/>
          <a:p>
            <a:endParaRPr lang="en-US"/>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205113702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80FC5F-BFF9-43FA-8581-30F751FC306E}" type="datetime1">
              <a:rPr lang="en-US" smtClean="0"/>
              <a:t>3/11/2020</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318658597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489335-3E41-40D4-9058-2014D5E3130B}" type="datetime1">
              <a:rPr lang="en-US" smtClean="0"/>
              <a:t>3/11/2020</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185677388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506EAE-09B9-4A13-82BA-48BD0D4EBA53}" type="datetime1">
              <a:rPr lang="en-US" smtClean="0"/>
              <a:t>3/11/2020</a:t>
            </a:fld>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264216055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242F4E-5588-4ED5-B81A-669BDD3D24E5}" type="datetime1">
              <a:rPr lang="en-US" smtClean="0"/>
              <a:t>3/11/2020</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364707754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69AD95-47AB-4589-AE80-C20335D6CA59}" type="datetime1">
              <a:rPr lang="en-US" smtClean="0"/>
              <a:t>3/11/2020</a:t>
            </a:fld>
            <a:endParaRPr lang="en-US"/>
          </a:p>
        </p:txBody>
      </p:sp>
      <p:sp>
        <p:nvSpPr>
          <p:cNvPr id="5" name="Footer Placeholder 4"/>
          <p:cNvSpPr>
            <a:spLocks noGrp="1"/>
          </p:cNvSpPr>
          <p:nvPr>
            <p:ph type="ftr" sz="quarter" idx="11"/>
          </p:nvPr>
        </p:nvSpPr>
        <p:spPr/>
        <p:txBody>
          <a:bodyPr/>
          <a:lstStyle/>
          <a:p>
            <a:endParaRPr lang="en-US"/>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248555116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EB3B67-6C11-40CB-B88D-16AE380B1036}" type="datetime1">
              <a:rPr lang="en-US" smtClean="0"/>
              <a:t>3/11/2020</a:t>
            </a:fld>
            <a:endParaRPr lang="en-US"/>
          </a:p>
        </p:txBody>
      </p:sp>
      <p:sp>
        <p:nvSpPr>
          <p:cNvPr id="5" name="Footer Placeholder 4"/>
          <p:cNvSpPr>
            <a:spLocks noGrp="1"/>
          </p:cNvSpPr>
          <p:nvPr>
            <p:ph type="ftr" sz="quarter" idx="11"/>
          </p:nvPr>
        </p:nvSpPr>
        <p:spPr/>
        <p:txBody>
          <a:bodyPr/>
          <a:lstStyle/>
          <a:p>
            <a:endParaRPr lang="en-US"/>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47156950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6950F37-0DEE-47DB-8689-CFB5DBF12590}" type="datetime1">
              <a:rPr lang="en-US" smtClean="0"/>
              <a:t>3/11/2020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161835419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EFEC54D-43AC-4191-8688-FFDC71076E58}" type="datetime1">
              <a:rPr lang="en-US" smtClean="0"/>
              <a:t>3/11/2020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59522194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EF3FFA-E4F0-4C04-9B84-F244D0E51C31}" type="datetime1">
              <a:rPr lang="en-US" smtClean="0"/>
              <a:t>3/11/2020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2845882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B80D39D-D833-45DD-89AA-C3EF281A6C1C}" type="datetime1">
              <a:rPr lang="en-US" smtClean="0"/>
              <a:t>3/11/2020</a:t>
            </a:fld>
            <a:endParaRPr lang="en-US"/>
          </a:p>
        </p:txBody>
      </p:sp>
      <p:sp>
        <p:nvSpPr>
          <p:cNvPr id="5" name="Footer Placeholder 4"/>
          <p:cNvSpPr>
            <a:spLocks noGrp="1"/>
          </p:cNvSpPr>
          <p:nvPr>
            <p:ph type="ftr" sz="quarter" idx="11"/>
          </p:nvPr>
        </p:nvSpPr>
        <p:spPr/>
        <p:txBody>
          <a:bodyPr/>
          <a:lstStyle/>
          <a:p>
            <a:endParaRPr lang="en-US"/>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901193B-AFCE-4A2A-92C6-39E061AE732C}" type="slidenum">
              <a:rPr lang="en-US" smtClean="0"/>
              <a:t>‹#›</a:t>
            </a:fld>
            <a:endParaRPr lang="en-US"/>
          </a:p>
        </p:txBody>
      </p:sp>
    </p:spTree>
    <p:extLst>
      <p:ext uri="{BB962C8B-B14F-4D97-AF65-F5344CB8AC3E}">
        <p14:creationId xmlns:p14="http://schemas.microsoft.com/office/powerpoint/2010/main" val="384121842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402382"/>
            <a:ext cx="10582152" cy="361741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027A70EB-CC1E-4EE9-A8A7-B47F1BB18A6C}" type="datetime1">
              <a:rPr lang="en-US" smtClean="0"/>
              <a:t>3/11/2020</a:t>
            </a:fld>
            <a:endParaRPr lang="en-US"/>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effectLst>
                  <a:outerShdw blurRad="101600" dist="76200" dir="2700000" algn="tl" rotWithShape="0">
                    <a:prstClr val="black">
                      <a:alpha val="71000"/>
                    </a:prstClr>
                  </a:outerShdw>
                </a:effectLst>
              </a:defRPr>
            </a:lvl1pPr>
          </a:lstStyle>
          <a:p>
            <a:fld id="{4901193B-AFCE-4A2A-92C6-39E061AE732C}" type="slidenum">
              <a:rPr lang="en-US" smtClean="0"/>
              <a:pPr/>
              <a:t>‹#›</a:t>
            </a:fld>
            <a:endParaRPr lang="en-US"/>
          </a:p>
        </p:txBody>
      </p:sp>
    </p:spTree>
    <p:extLst>
      <p:ext uri="{BB962C8B-B14F-4D97-AF65-F5344CB8AC3E}">
        <p14:creationId xmlns:p14="http://schemas.microsoft.com/office/powerpoint/2010/main" val="17257895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hf hdr="0" ftr="0" dt="0"/>
  <p:txStyles>
    <p:titleStyle>
      <a:lvl1pPr algn="l" defTabSz="457200" rtl="0" eaLnBrk="1" latinLnBrk="0" hangingPunct="1">
        <a:spcBef>
          <a:spcPct val="0"/>
        </a:spcBef>
        <a:buNone/>
        <a:defRPr sz="3600" b="1" i="0" kern="1200">
          <a:solidFill>
            <a:schemeClr val="bg1"/>
          </a:solidFill>
          <a:effectLst>
            <a:outerShdw blurRad="101600" dist="63500" dir="2700000" algn="tl" rotWithShape="0">
              <a:prstClr val="black">
                <a:alpha val="71000"/>
              </a:prst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465138" indent="-465138" algn="l" defTabSz="457200" rtl="0" eaLnBrk="1" latinLnBrk="0" hangingPunct="1">
        <a:spcBef>
          <a:spcPts val="1000"/>
        </a:spcBef>
        <a:spcAft>
          <a:spcPts val="0"/>
        </a:spcAft>
        <a:buClr>
          <a:schemeClr val="accent1"/>
        </a:buClr>
        <a:buSzPct val="80000"/>
        <a:buFont typeface="Wingdings" panose="05000000000000000000" pitchFamily="2" charset="2"/>
        <a:buChar char="q"/>
        <a:defRPr sz="3200" b="0" i="0" kern="1200">
          <a:solidFill>
            <a:schemeClr val="tx1">
              <a:lumMod val="75000"/>
              <a:lumOff val="25000"/>
            </a:schemeClr>
          </a:solidFill>
          <a:effectLst>
            <a:outerShdw blurRad="38100" dist="38100" dir="2700000" algn="tl">
              <a:srgbClr val="000000">
                <a:alpha val="43137"/>
              </a:srgbClr>
            </a:outerShdw>
          </a:effectLst>
          <a:latin typeface="+mn-lt"/>
          <a:ea typeface="+mn-ea"/>
          <a:cs typeface="+mn-cs"/>
        </a:defRPr>
      </a:lvl1pPr>
      <a:lvl2pPr marL="914400" indent="-457200" algn="l" defTabSz="457200" rtl="0" eaLnBrk="1" latinLnBrk="0" hangingPunct="1">
        <a:spcBef>
          <a:spcPts val="1000"/>
        </a:spcBef>
        <a:spcAft>
          <a:spcPts val="0"/>
        </a:spcAft>
        <a:buClr>
          <a:schemeClr val="accent1"/>
        </a:buClr>
        <a:buSzPct val="80000"/>
        <a:buFont typeface="Wingdings" panose="05000000000000000000" pitchFamily="2" charset="2"/>
        <a:buChar char="q"/>
        <a:defRPr sz="2800" b="0" i="0" kern="1200">
          <a:solidFill>
            <a:schemeClr val="tx1">
              <a:lumMod val="75000"/>
              <a:lumOff val="25000"/>
            </a:schemeClr>
          </a:solidFill>
          <a:effectLst>
            <a:outerShdw blurRad="38100" dist="38100" dir="2700000" algn="tl">
              <a:srgbClr val="000000">
                <a:alpha val="43137"/>
              </a:srgbClr>
            </a:outerShdw>
          </a:effectLst>
          <a:latin typeface="+mn-lt"/>
          <a:ea typeface="+mn-ea"/>
          <a:cs typeface="+mn-cs"/>
        </a:defRPr>
      </a:lvl2pPr>
      <a:lvl3pPr marL="1262063" indent="-347663" algn="l" defTabSz="457200" rtl="0" eaLnBrk="1" latinLnBrk="0" hangingPunct="1">
        <a:spcBef>
          <a:spcPts val="1000"/>
        </a:spcBef>
        <a:spcAft>
          <a:spcPts val="0"/>
        </a:spcAft>
        <a:buClr>
          <a:schemeClr val="accent1"/>
        </a:buClr>
        <a:buSzPct val="80000"/>
        <a:buFont typeface="Wingdings" panose="05000000000000000000" pitchFamily="2" charset="2"/>
        <a:buChar char="q"/>
        <a:defRPr sz="2400" b="0" i="0" kern="1200">
          <a:solidFill>
            <a:schemeClr val="tx1">
              <a:lumMod val="75000"/>
              <a:lumOff val="25000"/>
            </a:schemeClr>
          </a:solidFill>
          <a:effectLst>
            <a:outerShdw blurRad="38100" dist="38100" dir="2700000" algn="tl">
              <a:srgbClr val="000000">
                <a:alpha val="43137"/>
              </a:srgbClr>
            </a:outerShdw>
          </a:effectLst>
          <a:latin typeface="+mn-lt"/>
          <a:ea typeface="+mn-ea"/>
          <a:cs typeface="+mn-cs"/>
        </a:defRPr>
      </a:lvl3pPr>
      <a:lvl4pPr marL="1712913" indent="-341313" algn="l" defTabSz="457200" rtl="0" eaLnBrk="1" latinLnBrk="0" hangingPunct="1">
        <a:spcBef>
          <a:spcPts val="1000"/>
        </a:spcBef>
        <a:spcAft>
          <a:spcPts val="0"/>
        </a:spcAft>
        <a:buClr>
          <a:schemeClr val="accent1"/>
        </a:buClr>
        <a:buSzPct val="80000"/>
        <a:buFont typeface="Wingdings" panose="05000000000000000000" pitchFamily="2" charset="2"/>
        <a:buChar char="q"/>
        <a:defRPr sz="2000" b="0" i="0" kern="1200">
          <a:solidFill>
            <a:schemeClr val="tx1">
              <a:lumMod val="75000"/>
              <a:lumOff val="25000"/>
            </a:schemeClr>
          </a:solidFill>
          <a:effectLst>
            <a:outerShdw blurRad="38100" dist="38100" dir="2700000" algn="tl">
              <a:srgbClr val="000000">
                <a:alpha val="43137"/>
              </a:srgbClr>
            </a:outerShdw>
          </a:effectLst>
          <a:latin typeface="+mn-lt"/>
          <a:ea typeface="+mn-ea"/>
          <a:cs typeface="+mn-cs"/>
        </a:defRPr>
      </a:lvl4pPr>
      <a:lvl5pPr marL="2235200" indent="-406400" algn="l" defTabSz="457200" rtl="0" eaLnBrk="1" latinLnBrk="0" hangingPunct="1">
        <a:spcBef>
          <a:spcPts val="1000"/>
        </a:spcBef>
        <a:spcAft>
          <a:spcPts val="0"/>
        </a:spcAft>
        <a:buClr>
          <a:schemeClr val="accent1"/>
        </a:buClr>
        <a:buSzPct val="80000"/>
        <a:buFont typeface="Wingdings" panose="05000000000000000000" pitchFamily="2" charset="2"/>
        <a:buChar char="q"/>
        <a:defRPr sz="2000" b="0" i="0" kern="1200">
          <a:solidFill>
            <a:schemeClr val="tx1">
              <a:lumMod val="75000"/>
              <a:lumOff val="25000"/>
            </a:schemeClr>
          </a:solidFill>
          <a:effectLst>
            <a:outerShdw blurRad="38100" dist="38100" dir="2700000" algn="tl">
              <a:srgbClr val="000000">
                <a:alpha val="43137"/>
              </a:srgbClr>
            </a:outerShdw>
          </a:effectLst>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8.emf"/><Relationship Id="rId1" Type="http://schemas.openxmlformats.org/officeDocument/2006/relationships/slideLayout" Target="../slideLayouts/slideLayout7.xml"/><Relationship Id="rId4" Type="http://schemas.openxmlformats.org/officeDocument/2006/relationships/image" Target="../media/image40.emf"/></Relationships>
</file>

<file path=ppt/slides/_rels/slide79.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01193B-AFCE-4A2A-92C6-39E061AE732C}" type="slidenum">
              <a:rPr lang="en-US" smtClean="0"/>
              <a:t>1</a:t>
            </a:fld>
            <a:endParaRPr lang="en-US"/>
          </a:p>
        </p:txBody>
      </p:sp>
      <p:sp>
        <p:nvSpPr>
          <p:cNvPr id="5" name="Rectangle 4"/>
          <p:cNvSpPr/>
          <p:nvPr/>
        </p:nvSpPr>
        <p:spPr>
          <a:xfrm>
            <a:off x="0" y="0"/>
            <a:ext cx="12192000" cy="68580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3"/>
          <p:cNvSpPr txBox="1">
            <a:spLocks/>
          </p:cNvSpPr>
          <p:nvPr/>
        </p:nvSpPr>
        <p:spPr bwMode="gray">
          <a:xfrm>
            <a:off x="10352540" y="295729"/>
            <a:ext cx="838199" cy="767687"/>
          </a:xfrm>
          <a:prstGeom prst="rect">
            <a:avLst/>
          </a:prstGeom>
        </p:spPr>
        <p:txBody>
          <a:bodyPr vert="horz" lIns="91440" tIns="45720" rIns="91440" bIns="45720" rtlCol="0" anchor="b"/>
          <a:lstStyle>
            <a:defPPr>
              <a:defRPr lang="en-US"/>
            </a:defPPr>
            <a:lvl1pPr marL="0" algn="ctr" defTabSz="914400" rtl="0" eaLnBrk="1" latinLnBrk="0" hangingPunct="1">
              <a:defRPr sz="2800" b="0" i="0" kern="1200">
                <a:solidFill>
                  <a:schemeClr val="bg1"/>
                </a:solidFill>
                <a:effectLst>
                  <a:outerShdw blurRad="101600" dist="76200" dir="2700000" algn="tl" rotWithShape="0">
                    <a:prstClr val="black">
                      <a:alpha val="71000"/>
                    </a:prstClr>
                  </a:outerShdw>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01193B-AFCE-4A2A-92C6-39E061AE732C}" type="slidenum">
              <a:rPr lang="en-US" smtClean="0"/>
              <a:pPr/>
              <a:t>1</a:t>
            </a:fld>
            <a:endParaRPr lang="en-US"/>
          </a:p>
        </p:txBody>
      </p:sp>
      <p:sp>
        <p:nvSpPr>
          <p:cNvPr id="7" name="Rectangle 6"/>
          <p:cNvSpPr/>
          <p:nvPr/>
        </p:nvSpPr>
        <p:spPr>
          <a:xfrm>
            <a:off x="-27940" y="-102826"/>
            <a:ext cx="12219940" cy="6858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p:cNvPicPr>
          <p:nvPr/>
        </p:nvPicPr>
        <p:blipFill rotWithShape="1">
          <a:blip r:embed="rId2"/>
          <a:srcRect r="97767"/>
          <a:stretch/>
        </p:blipFill>
        <p:spPr>
          <a:xfrm>
            <a:off x="336969" y="46526"/>
            <a:ext cx="219593" cy="6559296"/>
          </a:xfrm>
          <a:prstGeom prst="rect">
            <a:avLst/>
          </a:prstGeom>
          <a:ln>
            <a:noFill/>
          </a:ln>
          <a:effectLst>
            <a:outerShdw blurRad="50800" dist="38100" algn="l" rotWithShape="0">
              <a:prstClr val="black">
                <a:alpha val="40000"/>
              </a:prstClr>
            </a:outerShdw>
          </a:effectLst>
          <a:scene3d>
            <a:camera prst="isometricOffAxis1Left"/>
            <a:lightRig rig="threePt" dir="t"/>
          </a:scene3d>
        </p:spPr>
      </p:pic>
      <p:sp>
        <p:nvSpPr>
          <p:cNvPr id="9" name="Parallelogram 8"/>
          <p:cNvSpPr/>
          <p:nvPr/>
        </p:nvSpPr>
        <p:spPr>
          <a:xfrm flipH="1">
            <a:off x="455311" y="190761"/>
            <a:ext cx="4818845" cy="91440"/>
          </a:xfrm>
          <a:prstGeom prst="parallelogram">
            <a:avLst>
              <a:gd name="adj" fmla="val 54266"/>
            </a:avLst>
          </a:prstGeom>
          <a:pattFill prst="narHorz">
            <a:fgClr>
              <a:schemeClr val="accent5">
                <a:lumMod val="60000"/>
                <a:lumOff val="40000"/>
              </a:schemeClr>
            </a:fgClr>
            <a:bgClr>
              <a:schemeClr val="accent5">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2"/>
          <a:stretch>
            <a:fillRect/>
          </a:stretch>
        </p:blipFill>
        <p:spPr>
          <a:xfrm>
            <a:off x="494491" y="268164"/>
            <a:ext cx="4775763" cy="6221799"/>
          </a:xfrm>
          <a:prstGeom prst="rect">
            <a:avLst/>
          </a:prstGeom>
          <a:pattFill prst="narHorz">
            <a:fgClr>
              <a:srgbClr val="0070C0"/>
            </a:fgClr>
            <a:bgClr>
              <a:schemeClr val="bg1"/>
            </a:bgClr>
          </a:pattFill>
          <a:ln>
            <a:noFill/>
          </a:ln>
          <a:effectLst>
            <a:outerShdw blurRad="228600" dist="139700" dir="2700000" algn="tl" rotWithShape="0">
              <a:prstClr val="black">
                <a:alpha val="58000"/>
              </a:prstClr>
            </a:outerShdw>
          </a:effectLst>
        </p:spPr>
      </p:pic>
      <p:sp>
        <p:nvSpPr>
          <p:cNvPr id="11" name="TextBox 10"/>
          <p:cNvSpPr txBox="1"/>
          <p:nvPr/>
        </p:nvSpPr>
        <p:spPr>
          <a:xfrm>
            <a:off x="5438179" y="4764485"/>
            <a:ext cx="6385624" cy="1692771"/>
          </a:xfrm>
          <a:prstGeom prst="rect">
            <a:avLst/>
          </a:prstGeom>
          <a:noFill/>
        </p:spPr>
        <p:txBody>
          <a:bodyPr wrap="square" rtlCol="0">
            <a:spAutoFit/>
          </a:bodyPr>
          <a:lstStyle/>
          <a:p>
            <a:r>
              <a:rPr lang="en-US" sz="2800" smtClean="0">
                <a:ln>
                  <a:solidFill>
                    <a:schemeClr val="bg1"/>
                  </a:solidFill>
                </a:ln>
                <a:solidFill>
                  <a:schemeClr val="bg1"/>
                </a:solidFill>
                <a:effectLst>
                  <a:outerShdw blurRad="165100" dist="101600" dir="2700000" algn="tl" rotWithShape="0">
                    <a:prstClr val="black">
                      <a:alpha val="76000"/>
                    </a:prstClr>
                  </a:outerShdw>
                </a:effectLst>
                <a:latin typeface="Goudy Old Style" panose="02020502050305020303" pitchFamily="18" charset="0"/>
              </a:rPr>
              <a:t>Business Statistics for Contemporary Decision Making. </a:t>
            </a:r>
          </a:p>
          <a:p>
            <a:r>
              <a:rPr lang="en-US" sz="2800" smtClean="0">
                <a:ln>
                  <a:solidFill>
                    <a:schemeClr val="bg1"/>
                  </a:solidFill>
                </a:ln>
                <a:solidFill>
                  <a:schemeClr val="bg1"/>
                </a:solidFill>
                <a:effectLst>
                  <a:outerShdw blurRad="165100" dist="101600" dir="2700000" algn="tl" rotWithShape="0">
                    <a:prstClr val="black">
                      <a:alpha val="76000"/>
                    </a:prstClr>
                  </a:outerShdw>
                </a:effectLst>
                <a:latin typeface="Goudy Old Style" panose="02020502050305020303" pitchFamily="18" charset="0"/>
              </a:rPr>
              <a:t>6</a:t>
            </a:r>
            <a:r>
              <a:rPr lang="en-US" sz="2800" baseline="30000" smtClean="0">
                <a:ln>
                  <a:solidFill>
                    <a:schemeClr val="bg1"/>
                  </a:solidFill>
                </a:ln>
                <a:solidFill>
                  <a:schemeClr val="bg1"/>
                </a:solidFill>
                <a:effectLst>
                  <a:outerShdw blurRad="165100" dist="101600" dir="2700000" algn="tl" rotWithShape="0">
                    <a:prstClr val="black">
                      <a:alpha val="76000"/>
                    </a:prstClr>
                  </a:outerShdw>
                </a:effectLst>
                <a:latin typeface="Goudy Old Style" panose="02020502050305020303" pitchFamily="18" charset="0"/>
              </a:rPr>
              <a:t>th</a:t>
            </a:r>
            <a:r>
              <a:rPr lang="en-US" sz="2800" smtClean="0">
                <a:ln>
                  <a:solidFill>
                    <a:schemeClr val="bg1"/>
                  </a:solidFill>
                </a:ln>
                <a:solidFill>
                  <a:schemeClr val="bg1"/>
                </a:solidFill>
                <a:effectLst>
                  <a:outerShdw blurRad="165100" dist="101600" dir="2700000" algn="tl" rotWithShape="0">
                    <a:prstClr val="black">
                      <a:alpha val="76000"/>
                    </a:prstClr>
                  </a:outerShdw>
                </a:effectLst>
                <a:latin typeface="Goudy Old Style" panose="02020502050305020303" pitchFamily="18" charset="0"/>
              </a:rPr>
              <a:t> Edition. (2010) </a:t>
            </a:r>
          </a:p>
          <a:p>
            <a:r>
              <a:rPr lang="en-US" sz="2000" smtClean="0">
                <a:ln>
                  <a:solidFill>
                    <a:srgbClr val="00B0F0"/>
                  </a:solidFill>
                </a:ln>
                <a:solidFill>
                  <a:srgbClr val="00B0F0"/>
                </a:solidFill>
                <a:effectLst>
                  <a:outerShdw blurRad="165100" dist="101600" dir="2700000" algn="tl" rotWithShape="0">
                    <a:prstClr val="black">
                      <a:alpha val="76000"/>
                    </a:prstClr>
                  </a:outerShdw>
                </a:effectLst>
                <a:latin typeface="Goudy Old Style" panose="02020502050305020303" pitchFamily="18" charset="0"/>
              </a:rPr>
              <a:t>Ken Black</a:t>
            </a:r>
            <a:endParaRPr lang="en-US" sz="2000">
              <a:ln>
                <a:solidFill>
                  <a:srgbClr val="00B0F0"/>
                </a:solidFill>
              </a:ln>
              <a:solidFill>
                <a:srgbClr val="00B0F0"/>
              </a:solidFill>
              <a:effectLst>
                <a:outerShdw blurRad="165100" dist="101600" dir="2700000" algn="tl" rotWithShape="0">
                  <a:prstClr val="black">
                    <a:alpha val="76000"/>
                  </a:prstClr>
                </a:outerShdw>
              </a:effectLst>
              <a:latin typeface="Goudy Old Style" panose="02020502050305020303" pitchFamily="18" charset="0"/>
            </a:endParaRPr>
          </a:p>
        </p:txBody>
      </p:sp>
      <p:sp>
        <p:nvSpPr>
          <p:cNvPr id="12" name="Rectangle 11"/>
          <p:cNvSpPr/>
          <p:nvPr/>
        </p:nvSpPr>
        <p:spPr>
          <a:xfrm>
            <a:off x="5581089" y="933274"/>
            <a:ext cx="6099804" cy="2739211"/>
          </a:xfrm>
          <a:prstGeom prst="rect">
            <a:avLst/>
          </a:prstGeom>
        </p:spPr>
        <p:txBody>
          <a:bodyPr wrap="square">
            <a:spAutoFit/>
          </a:bodyPr>
          <a:lstStyle/>
          <a:p>
            <a:r>
              <a:rPr lang="en-US" sz="4000" smtClean="0">
                <a:ln>
                  <a:solidFill>
                    <a:srgbClr val="00B050"/>
                  </a:solidFill>
                </a:ln>
                <a:solidFill>
                  <a:srgbClr val="00B050"/>
                </a:solidFill>
                <a:effectLst>
                  <a:outerShdw blurRad="165100" dist="101600" dir="2700000" algn="tl" rotWithShape="0">
                    <a:prstClr val="black">
                      <a:alpha val="76000"/>
                    </a:prstClr>
                  </a:outerShdw>
                </a:effectLst>
                <a:latin typeface="Goudy Old Style" panose="02020502050305020303" pitchFamily="18" charset="0"/>
              </a:rPr>
              <a:t>Bab 9</a:t>
            </a:r>
            <a:r>
              <a:rPr lang="en-US" sz="4000" smtClean="0">
                <a:ln>
                  <a:solidFill>
                    <a:srgbClr val="FFFF00"/>
                  </a:solidFill>
                </a:ln>
                <a:solidFill>
                  <a:srgbClr val="FFFF00"/>
                </a:solidFill>
                <a:effectLst>
                  <a:outerShdw blurRad="165100" dist="101600" dir="2700000" algn="tl" rotWithShape="0">
                    <a:prstClr val="black">
                      <a:alpha val="76000"/>
                    </a:prstClr>
                  </a:outerShdw>
                </a:effectLst>
                <a:latin typeface="Goudy Old Style" panose="02020502050305020303" pitchFamily="18" charset="0"/>
              </a:rPr>
              <a:t/>
            </a:r>
            <a:br>
              <a:rPr lang="en-US" sz="4000" smtClean="0">
                <a:ln>
                  <a:solidFill>
                    <a:srgbClr val="FFFF00"/>
                  </a:solidFill>
                </a:ln>
                <a:solidFill>
                  <a:srgbClr val="FFFF00"/>
                </a:solidFill>
                <a:effectLst>
                  <a:outerShdw blurRad="165100" dist="101600" dir="2700000" algn="tl" rotWithShape="0">
                    <a:prstClr val="black">
                      <a:alpha val="76000"/>
                    </a:prstClr>
                  </a:outerShdw>
                </a:effectLst>
                <a:latin typeface="Goudy Old Style" panose="02020502050305020303" pitchFamily="18" charset="0"/>
              </a:rPr>
            </a:br>
            <a:r>
              <a:rPr lang="en-US" sz="4400">
                <a:ln>
                  <a:solidFill>
                    <a:srgbClr val="FFFF00"/>
                  </a:solidFill>
                </a:ln>
                <a:solidFill>
                  <a:srgbClr val="FFFF00"/>
                </a:solidFill>
                <a:effectLst>
                  <a:outerShdw blurRad="165100" dist="101600" dir="2700000" algn="tl" rotWithShape="0">
                    <a:prstClr val="black">
                      <a:alpha val="76000"/>
                    </a:prstClr>
                  </a:outerShdw>
                </a:effectLst>
                <a:latin typeface="Goudy Old Style" panose="02020502050305020303" pitchFamily="18" charset="0"/>
              </a:rPr>
              <a:t>Statistik Inferen: </a:t>
            </a:r>
            <a:r>
              <a:rPr lang="en-US" sz="4400" smtClean="0">
                <a:ln>
                  <a:solidFill>
                    <a:srgbClr val="FFFF00"/>
                  </a:solidFill>
                </a:ln>
                <a:solidFill>
                  <a:srgbClr val="FFFF00"/>
                </a:solidFill>
                <a:effectLst>
                  <a:outerShdw blurRad="165100" dist="101600" dir="2700000" algn="tl" rotWithShape="0">
                    <a:prstClr val="black">
                      <a:alpha val="76000"/>
                    </a:prstClr>
                  </a:outerShdw>
                </a:effectLst>
                <a:latin typeface="Goudy Old Style" panose="02020502050305020303" pitchFamily="18" charset="0"/>
              </a:rPr>
              <a:t>Uji Hipotesis </a:t>
            </a:r>
            <a:r>
              <a:rPr lang="en-US" sz="4400">
                <a:ln>
                  <a:solidFill>
                    <a:srgbClr val="FFFF00"/>
                  </a:solidFill>
                </a:ln>
                <a:solidFill>
                  <a:srgbClr val="FFFF00"/>
                </a:solidFill>
                <a:effectLst>
                  <a:outerShdw blurRad="165100" dist="101600" dir="2700000" algn="tl" rotWithShape="0">
                    <a:prstClr val="black">
                      <a:alpha val="76000"/>
                    </a:prstClr>
                  </a:outerShdw>
                </a:effectLst>
                <a:latin typeface="Goudy Old Style" panose="02020502050305020303" pitchFamily="18" charset="0"/>
              </a:rPr>
              <a:t>untuk Populasi Tunggal</a:t>
            </a:r>
          </a:p>
        </p:txBody>
      </p:sp>
      <p:sp>
        <p:nvSpPr>
          <p:cNvPr id="13" name="Arc 12"/>
          <p:cNvSpPr/>
          <p:nvPr/>
        </p:nvSpPr>
        <p:spPr>
          <a:xfrm>
            <a:off x="380544" y="180212"/>
            <a:ext cx="182336" cy="77403"/>
          </a:xfrm>
          <a:prstGeom prst="arc">
            <a:avLst>
              <a:gd name="adj1" fmla="val 4717343"/>
              <a:gd name="adj2" fmla="val 15188146"/>
            </a:avLst>
          </a:prstGeom>
          <a:pattFill prst="narHorz">
            <a:fgClr>
              <a:schemeClr val="accent5">
                <a:lumMod val="60000"/>
                <a:lumOff val="40000"/>
              </a:schemeClr>
            </a:fgClr>
            <a:bgClr>
              <a:schemeClr val="accent5">
                <a:lumMod val="75000"/>
              </a:schemeClr>
            </a:bgClr>
          </a:pattFill>
          <a:ln>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37174480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154955" y="2099733"/>
            <a:ext cx="10034252" cy="2677648"/>
          </a:xfrm>
        </p:spPr>
        <p:txBody>
          <a:bodyPr vert="horz" lIns="91440" tIns="45720" rIns="91440" bIns="45720" rtlCol="0" anchor="b">
            <a:noAutofit/>
            <a:scene3d>
              <a:camera prst="orthographicFront"/>
              <a:lightRig rig="sunset" dir="t">
                <a:rot lat="0" lon="0" rev="4200000"/>
              </a:lightRig>
            </a:scene3d>
            <a:sp3d extrusionH="57150" prstMaterial="metal">
              <a:bevelT w="57150" h="57150"/>
            </a:sp3d>
          </a:bodyPr>
          <a:lstStyle/>
          <a:p>
            <a:r>
              <a:rPr lang="en-US" sz="4000">
                <a:ln>
                  <a:solidFill>
                    <a:srgbClr val="FFFF00"/>
                  </a:solidFill>
                </a:ln>
                <a:solidFill>
                  <a:srgbClr val="FFFF00"/>
                </a:solidFill>
                <a:effectLst>
                  <a:outerShdw blurRad="203200" dist="177800" dir="2700000" algn="tl" rotWithShape="0">
                    <a:prstClr val="black">
                      <a:alpha val="87000"/>
                    </a:prstClr>
                  </a:outerShdw>
                </a:effectLst>
              </a:rPr>
              <a:t>INTRODUCTION TO HYPOTHESIS TESTING</a:t>
            </a:r>
          </a:p>
        </p:txBody>
      </p:sp>
      <p:sp>
        <p:nvSpPr>
          <p:cNvPr id="4" name="Slide Number Placeholder 3"/>
          <p:cNvSpPr>
            <a:spLocks noGrp="1"/>
          </p:cNvSpPr>
          <p:nvPr>
            <p:ph type="sldNum" sz="quarter" idx="12"/>
          </p:nvPr>
        </p:nvSpPr>
        <p:spPr/>
        <p:txBody>
          <a:bodyPr/>
          <a:lstStyle/>
          <a:p>
            <a:fld id="{4901193B-AFCE-4A2A-92C6-39E061AE732C}" type="slidenum">
              <a:rPr lang="en-US" smtClean="0"/>
              <a:t>2</a:t>
            </a:fld>
            <a:endParaRPr lang="en-US"/>
          </a:p>
        </p:txBody>
      </p:sp>
    </p:spTree>
    <p:extLst>
      <p:ext uri="{BB962C8B-B14F-4D97-AF65-F5344CB8AC3E}">
        <p14:creationId xmlns:p14="http://schemas.microsoft.com/office/powerpoint/2010/main" val="397857542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4901193B-AFCE-4A2A-92C6-39E061AE732C}" type="slidenum">
              <a:rPr lang="en-US" smtClean="0"/>
              <a:t>3</a:t>
            </a:fld>
            <a:endParaRPr lang="en-US"/>
          </a:p>
        </p:txBody>
      </p:sp>
      <p:pic>
        <p:nvPicPr>
          <p:cNvPr id="4" name="Picture 3"/>
          <p:cNvPicPr>
            <a:picLocks noChangeAspect="1"/>
          </p:cNvPicPr>
          <p:nvPr/>
        </p:nvPicPr>
        <p:blipFill>
          <a:blip r:embed="rId2">
            <a:duotone>
              <a:prstClr val="black"/>
              <a:srgbClr val="D9C3A5">
                <a:tint val="50000"/>
                <a:satMod val="180000"/>
              </a:srgbClr>
            </a:duotone>
            <a:lum bright="-40000" contrast="40000"/>
          </a:blip>
          <a:stretch>
            <a:fillRect/>
          </a:stretch>
        </p:blipFill>
        <p:spPr>
          <a:xfrm>
            <a:off x="4368319" y="295729"/>
            <a:ext cx="3264781" cy="6035567"/>
          </a:xfrm>
          <a:prstGeom prst="rect">
            <a:avLst/>
          </a:prstGeom>
        </p:spPr>
      </p:pic>
    </p:spTree>
    <p:extLst>
      <p:ext uri="{BB962C8B-B14F-4D97-AF65-F5344CB8AC3E}">
        <p14:creationId xmlns:p14="http://schemas.microsoft.com/office/powerpoint/2010/main" val="222572949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Jenis-jenis </a:t>
            </a:r>
            <a:r>
              <a:rPr lang="en-US" i="1" smtClean="0"/>
              <a:t>Hypotheses</a:t>
            </a:r>
            <a:endParaRPr lang="en-US" i="1"/>
          </a:p>
        </p:txBody>
      </p:sp>
      <p:sp>
        <p:nvSpPr>
          <p:cNvPr id="3" name="Content Placeholder 2"/>
          <p:cNvSpPr>
            <a:spLocks noGrp="1"/>
          </p:cNvSpPr>
          <p:nvPr>
            <p:ph idx="1"/>
          </p:nvPr>
        </p:nvSpPr>
        <p:spPr/>
        <p:txBody>
          <a:bodyPr/>
          <a:lstStyle/>
          <a:p>
            <a:r>
              <a:rPr lang="en-US" smtClean="0"/>
              <a:t>Tiga jenis hipotesis yang akan dieksplorasi:</a:t>
            </a:r>
            <a:endParaRPr lang="en-US"/>
          </a:p>
          <a:p>
            <a:pPr marL="449262" lvl="1" indent="0">
              <a:buNone/>
            </a:pPr>
            <a:r>
              <a:rPr lang="en-US" b="1"/>
              <a:t>1. </a:t>
            </a:r>
            <a:r>
              <a:rPr lang="en-US" b="1" smtClean="0"/>
              <a:t>Hipotesis Penelitian </a:t>
            </a:r>
            <a:r>
              <a:rPr lang="en-US" smtClean="0"/>
              <a:t>(</a:t>
            </a:r>
            <a:r>
              <a:rPr lang="en-US" i="1" smtClean="0"/>
              <a:t>Research </a:t>
            </a:r>
            <a:r>
              <a:rPr lang="en-US" smtClean="0"/>
              <a:t>hypotheses)</a:t>
            </a:r>
            <a:endParaRPr lang="en-US"/>
          </a:p>
          <a:p>
            <a:pPr marL="449262" lvl="1" indent="0">
              <a:buNone/>
            </a:pPr>
            <a:r>
              <a:rPr lang="en-US" b="1"/>
              <a:t>2. </a:t>
            </a:r>
            <a:r>
              <a:rPr lang="en-US" b="1" smtClean="0"/>
              <a:t>Hipotesis Statistik </a:t>
            </a:r>
            <a:r>
              <a:rPr lang="en-US" smtClean="0"/>
              <a:t>(</a:t>
            </a:r>
            <a:r>
              <a:rPr lang="en-US" i="1" smtClean="0"/>
              <a:t>Statistical </a:t>
            </a:r>
            <a:r>
              <a:rPr lang="en-US" smtClean="0"/>
              <a:t>hypotheses)</a:t>
            </a:r>
            <a:endParaRPr lang="en-US"/>
          </a:p>
          <a:p>
            <a:pPr marL="449262" lvl="1" indent="0">
              <a:buNone/>
            </a:pPr>
            <a:r>
              <a:rPr lang="en-US" b="1"/>
              <a:t>3. </a:t>
            </a:r>
            <a:r>
              <a:rPr lang="en-US" b="1" smtClean="0"/>
              <a:t>Hipotesis Substatif </a:t>
            </a:r>
            <a:r>
              <a:rPr lang="en-US" smtClean="0"/>
              <a:t>(</a:t>
            </a:r>
            <a:r>
              <a:rPr lang="en-US" i="1" smtClean="0"/>
              <a:t>Substantive </a:t>
            </a:r>
            <a:r>
              <a:rPr lang="en-US" smtClean="0"/>
              <a:t>hypotheses)</a:t>
            </a:r>
            <a:endParaRPr lang="en-US"/>
          </a:p>
        </p:txBody>
      </p:sp>
      <p:sp>
        <p:nvSpPr>
          <p:cNvPr id="4" name="Slide Number Placeholder 3"/>
          <p:cNvSpPr>
            <a:spLocks noGrp="1"/>
          </p:cNvSpPr>
          <p:nvPr>
            <p:ph type="sldNum" sz="quarter" idx="12"/>
          </p:nvPr>
        </p:nvSpPr>
        <p:spPr/>
        <p:txBody>
          <a:bodyPr/>
          <a:lstStyle/>
          <a:p>
            <a:fld id="{4901193B-AFCE-4A2A-92C6-39E061AE732C}" type="slidenum">
              <a:rPr lang="en-US" smtClean="0"/>
              <a:t>4</a:t>
            </a:fld>
            <a:endParaRPr lang="en-US"/>
          </a:p>
        </p:txBody>
      </p:sp>
    </p:spTree>
    <p:extLst>
      <p:ext uri="{BB962C8B-B14F-4D97-AF65-F5344CB8AC3E}">
        <p14:creationId xmlns:p14="http://schemas.microsoft.com/office/powerpoint/2010/main" val="250722913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Hipotesis Penelitian</a:t>
            </a:r>
            <a:endParaRPr lang="en-US"/>
          </a:p>
        </p:txBody>
      </p:sp>
      <p:sp>
        <p:nvSpPr>
          <p:cNvPr id="6" name="Content Placeholder 5"/>
          <p:cNvSpPr>
            <a:spLocks noGrp="1"/>
          </p:cNvSpPr>
          <p:nvPr>
            <p:ph idx="1"/>
          </p:nvPr>
        </p:nvSpPr>
        <p:spPr/>
        <p:txBody>
          <a:bodyPr>
            <a:normAutofit/>
          </a:bodyPr>
          <a:lstStyle/>
          <a:p>
            <a:pPr algn="just"/>
            <a:r>
              <a:rPr lang="en-US" b="1" smtClean="0"/>
              <a:t>Hipotesis Penelitian </a:t>
            </a:r>
            <a:r>
              <a:rPr lang="en-US" smtClean="0"/>
              <a:t>adalah pernyataan tentang apa yang diyakini peneliti outcome seperti apa yang dihasilkan dari sebuah eksperimen atau sebuah kajian</a:t>
            </a:r>
            <a:r>
              <a:rPr lang="en-US" i="1" smtClean="0"/>
              <a:t>.</a:t>
            </a:r>
            <a:endParaRPr lang="en-US"/>
          </a:p>
        </p:txBody>
      </p:sp>
      <p:sp>
        <p:nvSpPr>
          <p:cNvPr id="4" name="Slide Number Placeholder 3"/>
          <p:cNvSpPr>
            <a:spLocks noGrp="1"/>
          </p:cNvSpPr>
          <p:nvPr>
            <p:ph type="sldNum" sz="quarter" idx="12"/>
          </p:nvPr>
        </p:nvSpPr>
        <p:spPr/>
        <p:txBody>
          <a:bodyPr/>
          <a:lstStyle/>
          <a:p>
            <a:fld id="{4901193B-AFCE-4A2A-92C6-39E061AE732C}" type="slidenum">
              <a:rPr lang="en-US" smtClean="0"/>
              <a:t>5</a:t>
            </a:fld>
            <a:endParaRPr lang="en-US"/>
          </a:p>
        </p:txBody>
      </p:sp>
    </p:spTree>
    <p:extLst>
      <p:ext uri="{BB962C8B-B14F-4D97-AF65-F5344CB8AC3E}">
        <p14:creationId xmlns:p14="http://schemas.microsoft.com/office/powerpoint/2010/main" val="148559387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Beberapa Contoh Hipotesis Penelitian</a:t>
            </a:r>
            <a:endParaRPr lang="en-US"/>
          </a:p>
        </p:txBody>
      </p:sp>
      <p:sp>
        <p:nvSpPr>
          <p:cNvPr id="3" name="Content Placeholder 2"/>
          <p:cNvSpPr>
            <a:spLocks noGrp="1"/>
          </p:cNvSpPr>
          <p:nvPr>
            <p:ph idx="1"/>
          </p:nvPr>
        </p:nvSpPr>
        <p:spPr/>
        <p:txBody>
          <a:bodyPr>
            <a:normAutofit fontScale="62500" lnSpcReduction="20000"/>
          </a:bodyPr>
          <a:lstStyle/>
          <a:p>
            <a:pPr marL="457200" indent="-457200">
              <a:buNone/>
            </a:pPr>
            <a:r>
              <a:rPr lang="en-US"/>
              <a:t>Beberapa contoh hipotesis penelitian dalam bisnis mungkin mencakup:</a:t>
            </a:r>
          </a:p>
          <a:p>
            <a:pPr marL="457200" indent="-457200" algn="just">
              <a:buNone/>
            </a:pPr>
            <a:r>
              <a:rPr lang="en-US"/>
              <a:t>■ </a:t>
            </a:r>
            <a:r>
              <a:rPr lang="en-US" smtClean="0"/>
              <a:t>	Pekerja </a:t>
            </a:r>
            <a:r>
              <a:rPr lang="en-US"/>
              <a:t>yang lebih tua lebih setia kepada perusahaan.</a:t>
            </a:r>
          </a:p>
          <a:p>
            <a:pPr marL="457200" indent="-457200" algn="just">
              <a:buNone/>
            </a:pPr>
            <a:r>
              <a:rPr lang="en-US"/>
              <a:t>■ </a:t>
            </a:r>
            <a:r>
              <a:rPr lang="en-US" smtClean="0"/>
              <a:t>	Perusahaan </a:t>
            </a:r>
            <a:r>
              <a:rPr lang="en-US"/>
              <a:t>dengan lebih dari $ 1 miliar aset menghabiskan persentase yang lebih tinggi dari anggaran tahunan mereka untuk iklan daripada perusahaan dengan kurang dari $ 1 miliar aset.</a:t>
            </a:r>
          </a:p>
          <a:p>
            <a:pPr marL="457200" indent="-457200" algn="just">
              <a:buNone/>
            </a:pPr>
            <a:r>
              <a:rPr lang="en-US"/>
              <a:t>■ </a:t>
            </a:r>
            <a:r>
              <a:rPr lang="en-US" smtClean="0"/>
              <a:t>	Pelaksanaan </a:t>
            </a:r>
            <a:r>
              <a:rPr lang="en-US"/>
              <a:t>pendekatan kualitas Six Sigma di manufaktur akan menghasilkan produktivitas yang lebih besar.</a:t>
            </a:r>
          </a:p>
          <a:p>
            <a:pPr marL="457200" indent="-457200" algn="just">
              <a:buNone/>
            </a:pPr>
            <a:r>
              <a:rPr lang="en-US"/>
              <a:t>■ </a:t>
            </a:r>
            <a:r>
              <a:rPr lang="en-US" smtClean="0"/>
              <a:t>	Harga </a:t>
            </a:r>
            <a:r>
              <a:rPr lang="en-US"/>
              <a:t>besi tua merupakan indikator yang baik dari indeks produksi industri enam bulan kemudian.</a:t>
            </a:r>
          </a:p>
          <a:p>
            <a:pPr marL="457200" indent="-457200" algn="just">
              <a:buNone/>
            </a:pPr>
            <a:r>
              <a:rPr lang="en-US"/>
              <a:t>■ </a:t>
            </a:r>
            <a:r>
              <a:rPr lang="en-US" smtClean="0"/>
              <a:t>	Harga </a:t>
            </a:r>
            <a:r>
              <a:rPr lang="en-US"/>
              <a:t>saham perusahaan Airline berkorelasi positif dengan volume produksi minyak OPEC.</a:t>
            </a:r>
          </a:p>
        </p:txBody>
      </p:sp>
      <p:sp>
        <p:nvSpPr>
          <p:cNvPr id="4" name="Slide Number Placeholder 3"/>
          <p:cNvSpPr>
            <a:spLocks noGrp="1"/>
          </p:cNvSpPr>
          <p:nvPr>
            <p:ph type="sldNum" sz="quarter" idx="12"/>
          </p:nvPr>
        </p:nvSpPr>
        <p:spPr/>
        <p:txBody>
          <a:bodyPr/>
          <a:lstStyle/>
          <a:p>
            <a:fld id="{4901193B-AFCE-4A2A-92C6-39E061AE732C}" type="slidenum">
              <a:rPr lang="en-US" smtClean="0"/>
              <a:t>6</a:t>
            </a:fld>
            <a:endParaRPr lang="en-US"/>
          </a:p>
        </p:txBody>
      </p:sp>
    </p:spTree>
    <p:extLst>
      <p:ext uri="{BB962C8B-B14F-4D97-AF65-F5344CB8AC3E}">
        <p14:creationId xmlns:p14="http://schemas.microsoft.com/office/powerpoint/2010/main" val="424635149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Hipotesis Statistik</a:t>
            </a:r>
            <a:endParaRPr lang="en-US"/>
          </a:p>
        </p:txBody>
      </p:sp>
      <p:sp>
        <p:nvSpPr>
          <p:cNvPr id="3" name="Content Placeholder 2"/>
          <p:cNvSpPr>
            <a:spLocks noGrp="1"/>
          </p:cNvSpPr>
          <p:nvPr>
            <p:ph idx="1"/>
          </p:nvPr>
        </p:nvSpPr>
        <p:spPr/>
        <p:txBody>
          <a:bodyPr/>
          <a:lstStyle/>
          <a:p>
            <a:pPr algn="just"/>
            <a:r>
              <a:rPr lang="en-US"/>
              <a:t>Dalam rangka </a:t>
            </a:r>
            <a:r>
              <a:rPr lang="en-US" smtClean="0"/>
              <a:t>pengujian hipotesis </a:t>
            </a:r>
            <a:r>
              <a:rPr lang="en-US"/>
              <a:t>penelitian </a:t>
            </a:r>
            <a:r>
              <a:rPr lang="en-US" smtClean="0"/>
              <a:t>secara ilmiah, </a:t>
            </a:r>
            <a:r>
              <a:rPr lang="en-US"/>
              <a:t>struktur hipotesis yang lebih formal perlu </a:t>
            </a:r>
            <a:r>
              <a:rPr lang="en-US" smtClean="0"/>
              <a:t>ditetapkan </a:t>
            </a:r>
            <a:r>
              <a:rPr lang="en-US"/>
              <a:t>menggunakan hipotesis statistik</a:t>
            </a:r>
            <a:r>
              <a:rPr lang="en-US" smtClean="0"/>
              <a:t>.</a:t>
            </a:r>
          </a:p>
          <a:p>
            <a:pPr algn="just"/>
            <a:r>
              <a:rPr lang="en-US"/>
              <a:t>Semua hipotesis statistik terdiri dari dua bagian, hipotesis nol dan </a:t>
            </a:r>
            <a:r>
              <a:rPr lang="en-US" smtClean="0"/>
              <a:t>hipotesis alternative. </a:t>
            </a:r>
            <a:endParaRPr lang="en-US"/>
          </a:p>
          <a:p>
            <a:pPr marL="0" indent="0" algn="just">
              <a:buNone/>
            </a:pPr>
            <a:endParaRPr lang="en-US"/>
          </a:p>
        </p:txBody>
      </p:sp>
      <p:sp>
        <p:nvSpPr>
          <p:cNvPr id="4" name="Slide Number Placeholder 3"/>
          <p:cNvSpPr>
            <a:spLocks noGrp="1"/>
          </p:cNvSpPr>
          <p:nvPr>
            <p:ph type="sldNum" sz="quarter" idx="12"/>
          </p:nvPr>
        </p:nvSpPr>
        <p:spPr/>
        <p:txBody>
          <a:bodyPr/>
          <a:lstStyle/>
          <a:p>
            <a:fld id="{4901193B-AFCE-4A2A-92C6-39E061AE732C}" type="slidenum">
              <a:rPr lang="en-US" smtClean="0"/>
              <a:t>7</a:t>
            </a:fld>
            <a:endParaRPr lang="en-US"/>
          </a:p>
        </p:txBody>
      </p:sp>
    </p:spTree>
    <p:extLst>
      <p:ext uri="{BB962C8B-B14F-4D97-AF65-F5344CB8AC3E}">
        <p14:creationId xmlns:p14="http://schemas.microsoft.com/office/powerpoint/2010/main" val="297420698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just"/>
            <a:r>
              <a:rPr lang="en-US"/>
              <a:t>Umumnya, hipotesis nol menyatakan bahwa </a:t>
            </a:r>
            <a:r>
              <a:rPr lang="en-US" smtClean="0"/>
              <a:t>ada kondisi "null"; </a:t>
            </a:r>
            <a:r>
              <a:rPr lang="en-US"/>
              <a:t>yaitu, tidak ada </a:t>
            </a:r>
            <a:r>
              <a:rPr lang="en-US" smtClean="0"/>
              <a:t>hal baru yang terjadi, </a:t>
            </a:r>
            <a:r>
              <a:rPr lang="en-US"/>
              <a:t>teori lama masih benar, standar lama benar, dan sistem dalam </a:t>
            </a:r>
            <a:r>
              <a:rPr lang="en-US" smtClean="0"/>
              <a:t>kendali. </a:t>
            </a:r>
          </a:p>
          <a:p>
            <a:pPr algn="just"/>
            <a:r>
              <a:rPr lang="en-US" smtClean="0"/>
              <a:t>Hipotesis </a:t>
            </a:r>
            <a:r>
              <a:rPr lang="en-US"/>
              <a:t>alternatif, di sisi lain, menyatakan bahwa teori baru benar, ada standar baru, sistem ini di luar kendali, dan / atau sesuatu </a:t>
            </a:r>
            <a:r>
              <a:rPr lang="en-US" smtClean="0"/>
              <a:t>telah </a:t>
            </a:r>
            <a:r>
              <a:rPr lang="en-US"/>
              <a:t>terjadi.</a:t>
            </a:r>
          </a:p>
        </p:txBody>
      </p:sp>
      <p:sp>
        <p:nvSpPr>
          <p:cNvPr id="4" name="Slide Number Placeholder 3"/>
          <p:cNvSpPr>
            <a:spLocks noGrp="1"/>
          </p:cNvSpPr>
          <p:nvPr>
            <p:ph type="sldNum" sz="quarter" idx="12"/>
          </p:nvPr>
        </p:nvSpPr>
        <p:spPr/>
        <p:txBody>
          <a:bodyPr/>
          <a:lstStyle/>
          <a:p>
            <a:fld id="{4901193B-AFCE-4A2A-92C6-39E061AE732C}" type="slidenum">
              <a:rPr lang="en-US" smtClean="0"/>
              <a:t>8</a:t>
            </a:fld>
            <a:endParaRPr lang="en-US"/>
          </a:p>
        </p:txBody>
      </p:sp>
    </p:spTree>
    <p:extLst>
      <p:ext uri="{BB962C8B-B14F-4D97-AF65-F5344CB8AC3E}">
        <p14:creationId xmlns:p14="http://schemas.microsoft.com/office/powerpoint/2010/main" val="411065012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contoh</a:t>
            </a:r>
            <a:endParaRPr lang="en-US"/>
          </a:p>
        </p:txBody>
      </p:sp>
      <p:pic>
        <p:nvPicPr>
          <p:cNvPr id="5" name="Content Placeholder 4"/>
          <p:cNvPicPr>
            <a:picLocks noGrp="1" noChangeAspect="1"/>
          </p:cNvPicPr>
          <p:nvPr>
            <p:ph idx="1"/>
          </p:nvPr>
        </p:nvPicPr>
        <p:blipFill>
          <a:blip r:embed="rId2"/>
          <a:stretch>
            <a:fillRect/>
          </a:stretch>
        </p:blipFill>
        <p:spPr>
          <a:xfrm>
            <a:off x="5765965" y="2572973"/>
            <a:ext cx="5424774" cy="2495813"/>
          </a:xfrm>
          <a:prstGeom prst="rect">
            <a:avLst/>
          </a:prstGeom>
        </p:spPr>
      </p:pic>
      <p:sp>
        <p:nvSpPr>
          <p:cNvPr id="4" name="Slide Number Placeholder 3"/>
          <p:cNvSpPr>
            <a:spLocks noGrp="1"/>
          </p:cNvSpPr>
          <p:nvPr>
            <p:ph type="sldNum" sz="quarter" idx="12"/>
          </p:nvPr>
        </p:nvSpPr>
        <p:spPr/>
        <p:txBody>
          <a:bodyPr/>
          <a:lstStyle/>
          <a:p>
            <a:fld id="{4901193B-AFCE-4A2A-92C6-39E061AE732C}" type="slidenum">
              <a:rPr lang="en-US" smtClean="0"/>
              <a:t>9</a:t>
            </a:fld>
            <a:endParaRPr lang="en-US"/>
          </a:p>
        </p:txBody>
      </p:sp>
      <p:sp>
        <p:nvSpPr>
          <p:cNvPr id="6" name="TextBox 5"/>
          <p:cNvSpPr txBox="1"/>
          <p:nvPr/>
        </p:nvSpPr>
        <p:spPr>
          <a:xfrm>
            <a:off x="443752" y="2877671"/>
            <a:ext cx="3587842" cy="769441"/>
          </a:xfrm>
          <a:prstGeom prst="rect">
            <a:avLst/>
          </a:prstGeom>
          <a:noFill/>
        </p:spPr>
        <p:txBody>
          <a:bodyPr wrap="none" rtlCol="0">
            <a:spAutoFit/>
          </a:bodyPr>
          <a:lstStyle/>
          <a:p>
            <a:r>
              <a:rPr lang="en-US" sz="4400" b="1" smtClean="0">
                <a:latin typeface="Times New Roman" panose="02020603050405020304" pitchFamily="18" charset="0"/>
                <a:cs typeface="Times New Roman" panose="02020603050405020304" pitchFamily="18" charset="0"/>
              </a:rPr>
              <a:t>Hipotesis Null</a:t>
            </a:r>
            <a:endParaRPr lang="en-US" sz="4400" b="1">
              <a:latin typeface="Times New Roman" panose="02020603050405020304" pitchFamily="18" charset="0"/>
              <a:cs typeface="Times New Roman" panose="02020603050405020304" pitchFamily="18" charset="0"/>
            </a:endParaRPr>
          </a:p>
        </p:txBody>
      </p:sp>
      <p:sp>
        <p:nvSpPr>
          <p:cNvPr id="8" name="TextBox 7"/>
          <p:cNvSpPr txBox="1"/>
          <p:nvPr/>
        </p:nvSpPr>
        <p:spPr>
          <a:xfrm>
            <a:off x="443752" y="3971365"/>
            <a:ext cx="4901598" cy="769441"/>
          </a:xfrm>
          <a:prstGeom prst="rect">
            <a:avLst/>
          </a:prstGeom>
          <a:noFill/>
        </p:spPr>
        <p:txBody>
          <a:bodyPr wrap="none" rtlCol="0">
            <a:spAutoFit/>
          </a:bodyPr>
          <a:lstStyle/>
          <a:p>
            <a:r>
              <a:rPr lang="en-US" sz="4400" b="1" smtClean="0">
                <a:latin typeface="Times New Roman" panose="02020603050405020304" pitchFamily="18" charset="0"/>
                <a:cs typeface="Times New Roman" panose="02020603050405020304" pitchFamily="18" charset="0"/>
              </a:rPr>
              <a:t>Hipotesis Alternatif</a:t>
            </a:r>
            <a:endParaRPr lang="en-US" sz="4400" b="1">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812344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Contoh</a:t>
            </a:r>
            <a:endParaRPr lang="en-US"/>
          </a:p>
        </p:txBody>
      </p:sp>
      <p:sp>
        <p:nvSpPr>
          <p:cNvPr id="3" name="Content Placeholder 2"/>
          <p:cNvSpPr>
            <a:spLocks noGrp="1"/>
          </p:cNvSpPr>
          <p:nvPr>
            <p:ph idx="1"/>
          </p:nvPr>
        </p:nvSpPr>
        <p:spPr>
          <a:xfrm>
            <a:off x="1154954" y="2402382"/>
            <a:ext cx="10486583" cy="2841971"/>
          </a:xfrm>
        </p:spPr>
        <p:txBody>
          <a:bodyPr>
            <a:normAutofit fontScale="92500" lnSpcReduction="10000"/>
          </a:bodyPr>
          <a:lstStyle/>
          <a:p>
            <a:pPr algn="just"/>
            <a:r>
              <a:rPr lang="en-US" sz="2000" smtClean="0"/>
              <a:t>Contoh lain</a:t>
            </a:r>
            <a:r>
              <a:rPr lang="en-US" sz="2000"/>
              <a:t>, misalkan perusahaan telah </a:t>
            </a:r>
            <a:r>
              <a:rPr lang="en-US" sz="2000" smtClean="0"/>
              <a:t>meraih </a:t>
            </a:r>
            <a:r>
              <a:rPr lang="en-US" sz="2000"/>
              <a:t>pangsa </a:t>
            </a:r>
            <a:r>
              <a:rPr lang="en-US" sz="2000" smtClean="0"/>
              <a:t>pasar sebesar 18%. </a:t>
            </a:r>
            <a:r>
              <a:rPr lang="en-US" sz="2000"/>
              <a:t>Namun, karena upaya pemasaran meningkat, pejabat perusahaan percaya pangsa pasar perusahaan sekarang lebih besar dari 18%, dan pejabat ingin membuktikannya. Hipotesis nol bahwa pangsa pasar masih 18% atau mungkin bahkan telah turun di bawah 18%. Konversi 18% untuk proporsi dan menggunakan p untuk mewakili proporsi populasi, menghasilkan hipotesis nol berikut</a:t>
            </a:r>
            <a:r>
              <a:rPr lang="en-US" sz="2000" smtClean="0"/>
              <a:t>:</a:t>
            </a:r>
          </a:p>
          <a:p>
            <a:pPr algn="just"/>
            <a:endParaRPr lang="en-US" sz="2000"/>
          </a:p>
          <a:p>
            <a:pPr algn="just"/>
            <a:endParaRPr lang="en-US" sz="2000" smtClean="0"/>
          </a:p>
          <a:p>
            <a:pPr algn="just"/>
            <a:r>
              <a:rPr lang="en-US" sz="2000"/>
              <a:t>Hipotesis alternatif adalah bahwa proporsi populasi tidak lebih besar dari 0,18</a:t>
            </a:r>
            <a:r>
              <a:rPr lang="en-US" sz="2000" smtClean="0"/>
              <a:t>:</a:t>
            </a:r>
          </a:p>
          <a:p>
            <a:pPr algn="just"/>
            <a:endParaRPr lang="en-US" sz="2000"/>
          </a:p>
        </p:txBody>
      </p:sp>
      <p:sp>
        <p:nvSpPr>
          <p:cNvPr id="4" name="Slide Number Placeholder 3"/>
          <p:cNvSpPr>
            <a:spLocks noGrp="1"/>
          </p:cNvSpPr>
          <p:nvPr>
            <p:ph type="sldNum" sz="quarter" idx="12"/>
          </p:nvPr>
        </p:nvSpPr>
        <p:spPr/>
        <p:txBody>
          <a:bodyPr/>
          <a:lstStyle/>
          <a:p>
            <a:fld id="{4901193B-AFCE-4A2A-92C6-39E061AE732C}" type="slidenum">
              <a:rPr lang="en-US" smtClean="0"/>
              <a:t>10</a:t>
            </a:fld>
            <a:endParaRPr lang="en-US"/>
          </a:p>
        </p:txBody>
      </p:sp>
      <p:pic>
        <p:nvPicPr>
          <p:cNvPr id="5" name="Picture 4"/>
          <p:cNvPicPr>
            <a:picLocks noChangeAspect="1"/>
          </p:cNvPicPr>
          <p:nvPr/>
        </p:nvPicPr>
        <p:blipFill>
          <a:blip r:embed="rId2"/>
          <a:stretch>
            <a:fillRect/>
          </a:stretch>
        </p:blipFill>
        <p:spPr>
          <a:xfrm>
            <a:off x="4320303" y="4114801"/>
            <a:ext cx="1865409" cy="591670"/>
          </a:xfrm>
          <a:prstGeom prst="rect">
            <a:avLst/>
          </a:prstGeom>
        </p:spPr>
      </p:pic>
      <p:pic>
        <p:nvPicPr>
          <p:cNvPr id="6" name="Picture 5"/>
          <p:cNvPicPr>
            <a:picLocks noChangeAspect="1"/>
          </p:cNvPicPr>
          <p:nvPr/>
        </p:nvPicPr>
        <p:blipFill>
          <a:blip r:embed="rId3"/>
          <a:stretch>
            <a:fillRect/>
          </a:stretch>
        </p:blipFill>
        <p:spPr>
          <a:xfrm>
            <a:off x="4428626" y="5459507"/>
            <a:ext cx="1757086" cy="510828"/>
          </a:xfrm>
          <a:prstGeom prst="rect">
            <a:avLst/>
          </a:prstGeom>
        </p:spPr>
      </p:pic>
    </p:spTree>
    <p:extLst>
      <p:ext uri="{BB962C8B-B14F-4D97-AF65-F5344CB8AC3E}">
        <p14:creationId xmlns:p14="http://schemas.microsoft.com/office/powerpoint/2010/main" val="88136923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mtClean="0"/>
              <a:t>Dengan anggapan bahwa peneliti hanya ingin menguji apakah p &gt; .18, maka </a:t>
            </a:r>
            <a:endParaRPr lang="en-US"/>
          </a:p>
        </p:txBody>
      </p:sp>
      <p:sp>
        <p:nvSpPr>
          <p:cNvPr id="4" name="Slide Number Placeholder 3"/>
          <p:cNvSpPr>
            <a:spLocks noGrp="1"/>
          </p:cNvSpPr>
          <p:nvPr>
            <p:ph type="sldNum" sz="quarter" idx="12"/>
          </p:nvPr>
        </p:nvSpPr>
        <p:spPr/>
        <p:txBody>
          <a:bodyPr/>
          <a:lstStyle/>
          <a:p>
            <a:fld id="{4901193B-AFCE-4A2A-92C6-39E061AE732C}" type="slidenum">
              <a:rPr lang="en-US" smtClean="0"/>
              <a:t>11</a:t>
            </a:fld>
            <a:endParaRPr lang="en-US"/>
          </a:p>
        </p:txBody>
      </p:sp>
      <p:pic>
        <p:nvPicPr>
          <p:cNvPr id="5" name="Content Placeholder 4"/>
          <p:cNvPicPr>
            <a:picLocks noChangeAspect="1"/>
          </p:cNvPicPr>
          <p:nvPr/>
        </p:nvPicPr>
        <p:blipFill>
          <a:blip r:embed="rId2"/>
          <a:stretch>
            <a:fillRect/>
          </a:stretch>
        </p:blipFill>
        <p:spPr>
          <a:xfrm>
            <a:off x="5983941" y="4031931"/>
            <a:ext cx="4401360" cy="1899882"/>
          </a:xfrm>
          <a:prstGeom prst="rect">
            <a:avLst/>
          </a:prstGeom>
        </p:spPr>
      </p:pic>
    </p:spTree>
    <p:extLst>
      <p:ext uri="{BB962C8B-B14F-4D97-AF65-F5344CB8AC3E}">
        <p14:creationId xmlns:p14="http://schemas.microsoft.com/office/powerpoint/2010/main" val="95699903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UJI DUA UJUNG (TWO TAILED TEST)</a:t>
            </a:r>
            <a:endParaRPr lang="en-US"/>
          </a:p>
        </p:txBody>
      </p:sp>
      <p:sp>
        <p:nvSpPr>
          <p:cNvPr id="3" name="Content Placeholder 2"/>
          <p:cNvSpPr>
            <a:spLocks noGrp="1"/>
          </p:cNvSpPr>
          <p:nvPr>
            <p:ph idx="1"/>
          </p:nvPr>
        </p:nvSpPr>
        <p:spPr>
          <a:xfrm>
            <a:off x="1154954" y="2402381"/>
            <a:ext cx="10486583" cy="2895759"/>
          </a:xfrm>
        </p:spPr>
        <p:txBody>
          <a:bodyPr>
            <a:normAutofit fontScale="85000" lnSpcReduction="20000"/>
          </a:bodyPr>
          <a:lstStyle/>
          <a:p>
            <a:pPr algn="just"/>
            <a:r>
              <a:rPr lang="en-US" smtClean="0"/>
              <a:t>Uji Dua Ujung </a:t>
            </a:r>
            <a:r>
              <a:rPr lang="en-US"/>
              <a:t>selalu menggunakan = dan </a:t>
            </a:r>
            <a:r>
              <a:rPr lang="en-US" smtClean="0">
                <a:sym typeface="Symbol" panose="05050102010706020507" pitchFamily="18" charset="2"/>
              </a:rPr>
              <a:t> pada </a:t>
            </a:r>
            <a:r>
              <a:rPr lang="en-US" smtClean="0"/>
              <a:t>hipotesis statistik, </a:t>
            </a:r>
            <a:r>
              <a:rPr lang="en-US"/>
              <a:t>dan tanpa </a:t>
            </a:r>
            <a:r>
              <a:rPr lang="en-US" smtClean="0"/>
              <a:t>arah, pada hipotesis </a:t>
            </a:r>
            <a:r>
              <a:rPr lang="en-US"/>
              <a:t>alternatif </a:t>
            </a:r>
            <a:r>
              <a:rPr lang="en-US" smtClean="0"/>
              <a:t>ini memungkinkan </a:t>
            </a:r>
            <a:r>
              <a:rPr lang="en-US"/>
              <a:t>untuk baik </a:t>
            </a:r>
            <a:r>
              <a:rPr lang="en-US" smtClean="0"/>
              <a:t>kemungkinan lebih </a:t>
            </a:r>
            <a:r>
              <a:rPr lang="en-US"/>
              <a:t>besar dari </a:t>
            </a:r>
            <a:r>
              <a:rPr lang="en-US" smtClean="0"/>
              <a:t>(&gt;) </a:t>
            </a:r>
            <a:r>
              <a:rPr lang="en-US"/>
              <a:t>atau kurang dari </a:t>
            </a:r>
            <a:r>
              <a:rPr lang="en-US" smtClean="0"/>
              <a:t>(&lt;). </a:t>
            </a:r>
          </a:p>
          <a:p>
            <a:pPr algn="just"/>
            <a:r>
              <a:rPr lang="en-US" smtClean="0"/>
              <a:t>Dalam suatu contoh, </a:t>
            </a:r>
            <a:r>
              <a:rPr lang="en-US"/>
              <a:t>jika proses ini </a:t>
            </a:r>
            <a:r>
              <a:rPr lang="en-US" smtClean="0"/>
              <a:t>“</a:t>
            </a:r>
            <a:r>
              <a:rPr lang="en-US" b="1" i="1" smtClean="0"/>
              <a:t>out of control</a:t>
            </a:r>
            <a:r>
              <a:rPr lang="en-US" smtClean="0"/>
              <a:t>," </a:t>
            </a:r>
            <a:r>
              <a:rPr lang="en-US"/>
              <a:t>pejabat </a:t>
            </a:r>
            <a:r>
              <a:rPr lang="en-US" smtClean="0"/>
              <a:t>pabrik </a:t>
            </a:r>
            <a:r>
              <a:rPr lang="en-US"/>
              <a:t>mungkin tidak tahu apakah mesin </a:t>
            </a:r>
            <a:r>
              <a:rPr lang="en-US" i="1" smtClean="0"/>
              <a:t>overfilling</a:t>
            </a:r>
            <a:r>
              <a:rPr lang="en-US" smtClean="0"/>
              <a:t> </a:t>
            </a:r>
            <a:r>
              <a:rPr lang="en-US"/>
              <a:t>atau </a:t>
            </a:r>
            <a:r>
              <a:rPr lang="en-US" i="1" smtClean="0"/>
              <a:t>underfilling</a:t>
            </a:r>
            <a:r>
              <a:rPr lang="en-US" smtClean="0"/>
              <a:t>, </a:t>
            </a:r>
            <a:r>
              <a:rPr lang="en-US"/>
              <a:t>dan tertarik dalam pengujian </a:t>
            </a:r>
            <a:r>
              <a:rPr lang="en-US" smtClean="0"/>
              <a:t>untuk kedua kemungkinan tersebut.</a:t>
            </a:r>
          </a:p>
        </p:txBody>
      </p:sp>
      <p:sp>
        <p:nvSpPr>
          <p:cNvPr id="4" name="Slide Number Placeholder 3"/>
          <p:cNvSpPr>
            <a:spLocks noGrp="1"/>
          </p:cNvSpPr>
          <p:nvPr>
            <p:ph type="sldNum" sz="quarter" idx="12"/>
          </p:nvPr>
        </p:nvSpPr>
        <p:spPr/>
        <p:txBody>
          <a:bodyPr/>
          <a:lstStyle/>
          <a:p>
            <a:fld id="{4901193B-AFCE-4A2A-92C6-39E061AE732C}" type="slidenum">
              <a:rPr lang="en-US" smtClean="0"/>
              <a:t>12</a:t>
            </a:fld>
            <a:endParaRPr lang="en-US"/>
          </a:p>
        </p:txBody>
      </p:sp>
      <p:pic>
        <p:nvPicPr>
          <p:cNvPr id="5" name="Picture 4"/>
          <p:cNvPicPr>
            <a:picLocks noChangeAspect="1"/>
          </p:cNvPicPr>
          <p:nvPr/>
        </p:nvPicPr>
        <p:blipFill>
          <a:blip r:embed="rId2"/>
          <a:stretch>
            <a:fillRect/>
          </a:stretch>
        </p:blipFill>
        <p:spPr>
          <a:xfrm>
            <a:off x="4542551" y="5298214"/>
            <a:ext cx="2843104" cy="1451813"/>
          </a:xfrm>
          <a:prstGeom prst="rect">
            <a:avLst/>
          </a:prstGeom>
        </p:spPr>
      </p:pic>
    </p:spTree>
    <p:extLst>
      <p:ext uri="{BB962C8B-B14F-4D97-AF65-F5344CB8AC3E}">
        <p14:creationId xmlns:p14="http://schemas.microsoft.com/office/powerpoint/2010/main" val="350730618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Hipotesis Substantif</a:t>
            </a:r>
            <a:endParaRPr lang="en-US"/>
          </a:p>
        </p:txBody>
      </p:sp>
      <p:sp>
        <p:nvSpPr>
          <p:cNvPr id="3" name="Content Placeholder 2"/>
          <p:cNvSpPr>
            <a:spLocks noGrp="1"/>
          </p:cNvSpPr>
          <p:nvPr>
            <p:ph idx="1"/>
          </p:nvPr>
        </p:nvSpPr>
        <p:spPr/>
        <p:txBody>
          <a:bodyPr>
            <a:normAutofit fontScale="85000" lnSpcReduction="20000"/>
          </a:bodyPr>
          <a:lstStyle/>
          <a:p>
            <a:pPr algn="just"/>
            <a:r>
              <a:rPr lang="en-US" smtClean="0">
                <a:effectLst/>
              </a:rPr>
              <a:t>Dalam </a:t>
            </a:r>
            <a:r>
              <a:rPr lang="en-US">
                <a:effectLst/>
              </a:rPr>
              <a:t>pengujian hipotesis statistik, peneliti bisnis mencapai kesimpulan berdasarkan data yang diperoleh dalam penelitian ini. Jika hipotesis nol ditolak dan karena itu hipotesis alternatif diterima, itu </a:t>
            </a:r>
            <a:r>
              <a:rPr lang="en-US" smtClean="0">
                <a:effectLst/>
              </a:rPr>
              <a:t>biasanya dikatakan bahwa </a:t>
            </a:r>
            <a:r>
              <a:rPr lang="en-US">
                <a:effectLst/>
              </a:rPr>
              <a:t>hasil yang signifikan secara statistik telah diperoleh</a:t>
            </a:r>
            <a:r>
              <a:rPr lang="en-US" smtClean="0">
                <a:effectLst/>
              </a:rPr>
              <a:t>.</a:t>
            </a:r>
          </a:p>
          <a:p>
            <a:pPr algn="just"/>
            <a:r>
              <a:rPr lang="en-US" smtClean="0">
                <a:effectLst/>
              </a:rPr>
              <a:t>Akan timbul masalah, jika pengujian secara statistik mengatakan terdapat kenaikan pangsa pasar secara signifikan, tetapi pengambil keputusan bisnis mengatakan bahwa perubahan sebesar itu tidaklah meningkat secara signifikan dibandingkan dengan posisi sebelumnya.</a:t>
            </a:r>
            <a:endParaRPr lang="en-US">
              <a:effectLst/>
            </a:endParaRPr>
          </a:p>
          <a:p>
            <a:endParaRPr lang="en-US">
              <a:effectLst/>
            </a:endParaRPr>
          </a:p>
          <a:p>
            <a:endParaRPr lang="en-US"/>
          </a:p>
        </p:txBody>
      </p:sp>
      <p:sp>
        <p:nvSpPr>
          <p:cNvPr id="4" name="Slide Number Placeholder 3"/>
          <p:cNvSpPr>
            <a:spLocks noGrp="1"/>
          </p:cNvSpPr>
          <p:nvPr>
            <p:ph type="sldNum" sz="quarter" idx="12"/>
          </p:nvPr>
        </p:nvSpPr>
        <p:spPr/>
        <p:txBody>
          <a:bodyPr/>
          <a:lstStyle/>
          <a:p>
            <a:fld id="{4901193B-AFCE-4A2A-92C6-39E061AE732C}" type="slidenum">
              <a:rPr lang="en-US" smtClean="0"/>
              <a:t>13</a:t>
            </a:fld>
            <a:endParaRPr lang="en-US"/>
          </a:p>
        </p:txBody>
      </p:sp>
    </p:spTree>
    <p:extLst>
      <p:ext uri="{BB962C8B-B14F-4D97-AF65-F5344CB8AC3E}">
        <p14:creationId xmlns:p14="http://schemas.microsoft.com/office/powerpoint/2010/main" val="38749557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Hipotesis Substantif</a:t>
            </a:r>
          </a:p>
        </p:txBody>
      </p:sp>
      <p:sp>
        <p:nvSpPr>
          <p:cNvPr id="3" name="Content Placeholder 2"/>
          <p:cNvSpPr>
            <a:spLocks noGrp="1"/>
          </p:cNvSpPr>
          <p:nvPr>
            <p:ph idx="1"/>
          </p:nvPr>
        </p:nvSpPr>
        <p:spPr>
          <a:xfrm>
            <a:off x="1154954" y="2429276"/>
            <a:ext cx="10486583" cy="3617418"/>
          </a:xfrm>
        </p:spPr>
        <p:txBody>
          <a:bodyPr>
            <a:normAutofit fontScale="92500" lnSpcReduction="10000"/>
          </a:bodyPr>
          <a:lstStyle/>
          <a:p>
            <a:pPr algn="just"/>
            <a:r>
              <a:rPr lang="en-US"/>
              <a:t>Karena </a:t>
            </a:r>
            <a:r>
              <a:rPr lang="en-US" smtClean="0"/>
              <a:t>kata </a:t>
            </a:r>
            <a:r>
              <a:rPr lang="en-US"/>
              <a:t>signifikan digunakan untuk menunjukkan penolakan hipotesis nol daripada perbedaan bisnis yang penting, pembuat keputusan bisnis perlu berhati-hati dalam menafsirkan hasil uji statistik</a:t>
            </a:r>
            <a:r>
              <a:rPr lang="en-US" smtClean="0"/>
              <a:t>.</a:t>
            </a:r>
          </a:p>
          <a:p>
            <a:pPr algn="just"/>
            <a:r>
              <a:rPr lang="en-US"/>
              <a:t>Hasil substantif adalah ketika hasil dari studi statistik menghasilkan hasil yang penting bagi pengambil keputusan.</a:t>
            </a:r>
          </a:p>
        </p:txBody>
      </p:sp>
      <p:sp>
        <p:nvSpPr>
          <p:cNvPr id="4" name="Slide Number Placeholder 3"/>
          <p:cNvSpPr>
            <a:spLocks noGrp="1"/>
          </p:cNvSpPr>
          <p:nvPr>
            <p:ph type="sldNum" sz="quarter" idx="12"/>
          </p:nvPr>
        </p:nvSpPr>
        <p:spPr/>
        <p:txBody>
          <a:bodyPr/>
          <a:lstStyle/>
          <a:p>
            <a:fld id="{4901193B-AFCE-4A2A-92C6-39E061AE732C}" type="slidenum">
              <a:rPr lang="en-US" smtClean="0"/>
              <a:t>14</a:t>
            </a:fld>
            <a:endParaRPr lang="en-US"/>
          </a:p>
        </p:txBody>
      </p:sp>
    </p:spTree>
    <p:extLst>
      <p:ext uri="{BB962C8B-B14F-4D97-AF65-F5344CB8AC3E}">
        <p14:creationId xmlns:p14="http://schemas.microsoft.com/office/powerpoint/2010/main" val="121349903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Menggunakan system HTAB untuk menguji Hipotesis</a:t>
            </a:r>
            <a:endParaRPr lang="en-US"/>
          </a:p>
        </p:txBody>
      </p:sp>
      <p:sp>
        <p:nvSpPr>
          <p:cNvPr id="4" name="Slide Number Placeholder 3"/>
          <p:cNvSpPr>
            <a:spLocks noGrp="1"/>
          </p:cNvSpPr>
          <p:nvPr>
            <p:ph type="sldNum" sz="quarter" idx="12"/>
          </p:nvPr>
        </p:nvSpPr>
        <p:spPr/>
        <p:txBody>
          <a:bodyPr/>
          <a:lstStyle/>
          <a:p>
            <a:fld id="{4901193B-AFCE-4A2A-92C6-39E061AE732C}" type="slidenum">
              <a:rPr lang="en-US" smtClean="0"/>
              <a:t>15</a:t>
            </a:fld>
            <a:endParaRPr lang="en-US"/>
          </a:p>
        </p:txBody>
      </p:sp>
    </p:spTree>
    <p:extLst>
      <p:ext uri="{BB962C8B-B14F-4D97-AF65-F5344CB8AC3E}">
        <p14:creationId xmlns:p14="http://schemas.microsoft.com/office/powerpoint/2010/main" val="278999961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4901193B-AFCE-4A2A-92C6-39E061AE732C}" type="slidenum">
              <a:rPr lang="en-US" smtClean="0"/>
              <a:t>16</a:t>
            </a:fld>
            <a:endParaRPr lang="en-US"/>
          </a:p>
        </p:txBody>
      </p:sp>
      <p:pic>
        <p:nvPicPr>
          <p:cNvPr id="4" name="Picture 3"/>
          <p:cNvPicPr>
            <a:picLocks noChangeAspect="1"/>
          </p:cNvPicPr>
          <p:nvPr/>
        </p:nvPicPr>
        <p:blipFill>
          <a:blip r:embed="rId2">
            <a:lum bright="-20000" contrast="40000"/>
          </a:blip>
          <a:stretch>
            <a:fillRect/>
          </a:stretch>
        </p:blipFill>
        <p:spPr>
          <a:xfrm>
            <a:off x="4167307" y="0"/>
            <a:ext cx="3630122" cy="6858000"/>
          </a:xfrm>
          <a:prstGeom prst="rect">
            <a:avLst/>
          </a:prstGeom>
        </p:spPr>
      </p:pic>
    </p:spTree>
    <p:extLst>
      <p:ext uri="{BB962C8B-B14F-4D97-AF65-F5344CB8AC3E}">
        <p14:creationId xmlns:p14="http://schemas.microsoft.com/office/powerpoint/2010/main" val="410853661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Sistem HTAB</a:t>
            </a:r>
            <a:endParaRPr lang="en-US"/>
          </a:p>
        </p:txBody>
      </p:sp>
      <p:sp>
        <p:nvSpPr>
          <p:cNvPr id="4" name="Content Placeholder 3"/>
          <p:cNvSpPr>
            <a:spLocks noGrp="1"/>
          </p:cNvSpPr>
          <p:nvPr>
            <p:ph idx="1"/>
          </p:nvPr>
        </p:nvSpPr>
        <p:spPr/>
        <p:txBody>
          <a:bodyPr/>
          <a:lstStyle/>
          <a:p>
            <a:pPr marL="0" indent="0">
              <a:buNone/>
            </a:pPr>
            <a:r>
              <a:rPr lang="en-US"/>
              <a:t>■ Tugas 1. Membuat </a:t>
            </a:r>
            <a:r>
              <a:rPr lang="en-US" b="1" smtClean="0">
                <a:solidFill>
                  <a:srgbClr val="00B050"/>
                </a:solidFill>
              </a:rPr>
              <a:t>H</a:t>
            </a:r>
            <a:r>
              <a:rPr lang="en-US" smtClean="0"/>
              <a:t>ipotesis</a:t>
            </a:r>
            <a:endParaRPr lang="en-US"/>
          </a:p>
          <a:p>
            <a:pPr marL="0" indent="0">
              <a:buNone/>
            </a:pPr>
            <a:r>
              <a:rPr lang="en-US"/>
              <a:t>■ Tugas 2. Melakukan </a:t>
            </a:r>
            <a:r>
              <a:rPr lang="en-US" b="1" smtClean="0">
                <a:solidFill>
                  <a:srgbClr val="00B050"/>
                </a:solidFill>
              </a:rPr>
              <a:t>T</a:t>
            </a:r>
            <a:r>
              <a:rPr lang="en-US" smtClean="0"/>
              <a:t>es</a:t>
            </a:r>
            <a:endParaRPr lang="en-US"/>
          </a:p>
          <a:p>
            <a:pPr marL="0" indent="0">
              <a:buNone/>
            </a:pPr>
            <a:r>
              <a:rPr lang="en-US"/>
              <a:t>■ Tugas 3. Mengambil </a:t>
            </a:r>
            <a:r>
              <a:rPr lang="en-US" b="1" smtClean="0">
                <a:solidFill>
                  <a:srgbClr val="00B050"/>
                </a:solidFill>
              </a:rPr>
              <a:t>A</a:t>
            </a:r>
            <a:r>
              <a:rPr lang="en-US" smtClean="0"/>
              <a:t>ksi (tindakan) </a:t>
            </a:r>
            <a:r>
              <a:rPr lang="en-US"/>
              <a:t>statistik</a:t>
            </a:r>
          </a:p>
          <a:p>
            <a:pPr marL="0" indent="0">
              <a:buNone/>
            </a:pPr>
            <a:r>
              <a:rPr lang="en-US"/>
              <a:t>■ Tugas 4. Menentukan implikasi </a:t>
            </a:r>
            <a:r>
              <a:rPr lang="en-US" b="1" smtClean="0">
                <a:solidFill>
                  <a:srgbClr val="00B050"/>
                </a:solidFill>
              </a:rPr>
              <a:t>B</a:t>
            </a:r>
            <a:r>
              <a:rPr lang="en-US" smtClean="0"/>
              <a:t>isnis</a:t>
            </a:r>
            <a:endParaRPr lang="en-US"/>
          </a:p>
        </p:txBody>
      </p:sp>
      <p:sp>
        <p:nvSpPr>
          <p:cNvPr id="2" name="Slide Number Placeholder 1"/>
          <p:cNvSpPr>
            <a:spLocks noGrp="1"/>
          </p:cNvSpPr>
          <p:nvPr>
            <p:ph type="sldNum" sz="quarter" idx="12"/>
          </p:nvPr>
        </p:nvSpPr>
        <p:spPr/>
        <p:txBody>
          <a:bodyPr/>
          <a:lstStyle/>
          <a:p>
            <a:fld id="{4901193B-AFCE-4A2A-92C6-39E061AE732C}" type="slidenum">
              <a:rPr lang="en-US" smtClean="0"/>
              <a:t>17</a:t>
            </a:fld>
            <a:endParaRPr lang="en-US"/>
          </a:p>
        </p:txBody>
      </p:sp>
    </p:spTree>
    <p:extLst>
      <p:ext uri="{BB962C8B-B14F-4D97-AF65-F5344CB8AC3E}">
        <p14:creationId xmlns:p14="http://schemas.microsoft.com/office/powerpoint/2010/main" val="120335437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effectLst/>
              </a:rPr>
              <a:t>The Hypothesis Testing </a:t>
            </a:r>
            <a:r>
              <a:rPr lang="en-US" smtClean="0">
                <a:effectLst/>
              </a:rPr>
              <a:t>Process</a:t>
            </a:r>
            <a:endParaRPr lang="en-US"/>
          </a:p>
        </p:txBody>
      </p:sp>
      <p:sp>
        <p:nvSpPr>
          <p:cNvPr id="3" name="Content Placeholder 2"/>
          <p:cNvSpPr>
            <a:spLocks noGrp="1"/>
          </p:cNvSpPr>
          <p:nvPr>
            <p:ph idx="1"/>
          </p:nvPr>
        </p:nvSpPr>
        <p:spPr/>
        <p:txBody>
          <a:bodyPr>
            <a:normAutofit fontScale="85000" lnSpcReduction="20000"/>
          </a:bodyPr>
          <a:lstStyle/>
          <a:p>
            <a:pPr marL="0" indent="0">
              <a:buNone/>
            </a:pPr>
            <a:r>
              <a:rPr lang="en-US"/>
              <a:t>■ Langkah 1. Menetapkan hipotesis nol dan alternatif.</a:t>
            </a:r>
          </a:p>
          <a:p>
            <a:pPr marL="0" indent="0">
              <a:buNone/>
            </a:pPr>
            <a:r>
              <a:rPr lang="en-US"/>
              <a:t>■ Langkah 2. Tentukan uji statistik yang sesuai.</a:t>
            </a:r>
          </a:p>
          <a:p>
            <a:pPr marL="0" indent="0">
              <a:buNone/>
            </a:pPr>
            <a:r>
              <a:rPr lang="en-US"/>
              <a:t>■ Langkah 3. Mengatur nilai alpha, tingkat </a:t>
            </a:r>
            <a:r>
              <a:rPr lang="en-US" smtClean="0"/>
              <a:t>kesalahan Tipe I.</a:t>
            </a:r>
            <a:endParaRPr lang="en-US"/>
          </a:p>
          <a:p>
            <a:pPr marL="0" indent="0">
              <a:buNone/>
            </a:pPr>
            <a:r>
              <a:rPr lang="en-US"/>
              <a:t>■ Langkah 4. Menetapkan aturan pengambilan keputusan.</a:t>
            </a:r>
          </a:p>
          <a:p>
            <a:pPr marL="0" indent="0">
              <a:buNone/>
            </a:pPr>
            <a:r>
              <a:rPr lang="en-US"/>
              <a:t>■ Langkah 5. Mengumpulkan data sampel.</a:t>
            </a:r>
          </a:p>
          <a:p>
            <a:pPr marL="0" indent="0">
              <a:buNone/>
            </a:pPr>
            <a:r>
              <a:rPr lang="en-US"/>
              <a:t>■ Langkah 6. Menganalisis data.</a:t>
            </a:r>
          </a:p>
          <a:p>
            <a:pPr marL="0" indent="0">
              <a:buNone/>
            </a:pPr>
            <a:r>
              <a:rPr lang="en-US"/>
              <a:t>■ Langkah 7. Mencapai kesimpulan statistik.</a:t>
            </a:r>
          </a:p>
          <a:p>
            <a:pPr marL="0" indent="0">
              <a:buNone/>
            </a:pPr>
            <a:r>
              <a:rPr lang="en-US"/>
              <a:t>■ Langkah 8. Membuat keputusan bisnis.</a:t>
            </a:r>
          </a:p>
        </p:txBody>
      </p:sp>
      <p:sp>
        <p:nvSpPr>
          <p:cNvPr id="4" name="Slide Number Placeholder 3"/>
          <p:cNvSpPr>
            <a:spLocks noGrp="1"/>
          </p:cNvSpPr>
          <p:nvPr>
            <p:ph type="sldNum" sz="quarter" idx="12"/>
          </p:nvPr>
        </p:nvSpPr>
        <p:spPr/>
        <p:txBody>
          <a:bodyPr/>
          <a:lstStyle/>
          <a:p>
            <a:fld id="{4901193B-AFCE-4A2A-92C6-39E061AE732C}" type="slidenum">
              <a:rPr lang="en-US" smtClean="0"/>
              <a:t>18</a:t>
            </a:fld>
            <a:endParaRPr lang="en-US"/>
          </a:p>
        </p:txBody>
      </p:sp>
    </p:spTree>
    <p:extLst>
      <p:ext uri="{BB962C8B-B14F-4D97-AF65-F5344CB8AC3E}">
        <p14:creationId xmlns:p14="http://schemas.microsoft.com/office/powerpoint/2010/main" val="367682196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01193B-AFCE-4A2A-92C6-39E061AE732C}" type="slidenum">
              <a:rPr lang="en-US" smtClean="0"/>
              <a:t>19</a:t>
            </a:fld>
            <a:endParaRPr lang="en-US"/>
          </a:p>
        </p:txBody>
      </p:sp>
      <p:pic>
        <p:nvPicPr>
          <p:cNvPr id="6" name="Picture 5"/>
          <p:cNvPicPr>
            <a:picLocks noChangeAspect="1"/>
          </p:cNvPicPr>
          <p:nvPr/>
        </p:nvPicPr>
        <p:blipFill>
          <a:blip r:embed="rId2">
            <a:lum bright="-40000" contrast="40000"/>
          </a:blip>
          <a:stretch>
            <a:fillRect/>
          </a:stretch>
        </p:blipFill>
        <p:spPr>
          <a:xfrm>
            <a:off x="4013201" y="101601"/>
            <a:ext cx="5936314" cy="6502400"/>
          </a:xfrm>
          <a:prstGeom prst="rect">
            <a:avLst/>
          </a:prstGeom>
        </p:spPr>
      </p:pic>
      <p:sp>
        <p:nvSpPr>
          <p:cNvPr id="7" name="TextBox 6"/>
          <p:cNvSpPr txBox="1"/>
          <p:nvPr/>
        </p:nvSpPr>
        <p:spPr>
          <a:xfrm>
            <a:off x="351692" y="295729"/>
            <a:ext cx="2930770" cy="830997"/>
          </a:xfrm>
          <a:prstGeom prst="rect">
            <a:avLst/>
          </a:prstGeom>
          <a:noFill/>
        </p:spPr>
        <p:txBody>
          <a:bodyPr wrap="square" rtlCol="0">
            <a:spAutoFit/>
          </a:bodyPr>
          <a:lstStyle/>
          <a:p>
            <a:r>
              <a:rPr lang="en-US" sz="2400" smtClean="0">
                <a:effectLst>
                  <a:outerShdw blurRad="38100" dist="38100" dir="2700000" algn="tl">
                    <a:srgbClr val="000000">
                      <a:alpha val="43137"/>
                    </a:srgbClr>
                  </a:outerShdw>
                </a:effectLst>
              </a:rPr>
              <a:t>Paradigma HTAB terkait 8 langkah</a:t>
            </a:r>
            <a:endParaRPr lang="en-US" sz="240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8875263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Rejection and Nonrejection Region</a:t>
            </a:r>
            <a:endParaRPr lang="en-US"/>
          </a:p>
        </p:txBody>
      </p:sp>
      <p:sp>
        <p:nvSpPr>
          <p:cNvPr id="2" name="Slide Number Placeholder 1"/>
          <p:cNvSpPr>
            <a:spLocks noGrp="1"/>
          </p:cNvSpPr>
          <p:nvPr>
            <p:ph type="sldNum" sz="quarter" idx="12"/>
          </p:nvPr>
        </p:nvSpPr>
        <p:spPr/>
        <p:txBody>
          <a:bodyPr/>
          <a:lstStyle/>
          <a:p>
            <a:fld id="{4901193B-AFCE-4A2A-92C6-39E061AE732C}" type="slidenum">
              <a:rPr lang="en-US" smtClean="0"/>
              <a:t>20</a:t>
            </a:fld>
            <a:endParaRPr lang="en-US"/>
          </a:p>
        </p:txBody>
      </p:sp>
    </p:spTree>
    <p:extLst>
      <p:ext uri="{BB962C8B-B14F-4D97-AF65-F5344CB8AC3E}">
        <p14:creationId xmlns:p14="http://schemas.microsoft.com/office/powerpoint/2010/main" val="302646993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4901193B-AFCE-4A2A-92C6-39E061AE732C}" type="slidenum">
              <a:rPr lang="en-US" smtClean="0"/>
              <a:t>21</a:t>
            </a:fld>
            <a:endParaRPr lang="en-US"/>
          </a:p>
        </p:txBody>
      </p:sp>
      <p:pic>
        <p:nvPicPr>
          <p:cNvPr id="5" name="Picture 4"/>
          <p:cNvPicPr>
            <a:picLocks noChangeAspect="1"/>
          </p:cNvPicPr>
          <p:nvPr/>
        </p:nvPicPr>
        <p:blipFill>
          <a:blip r:embed="rId2">
            <a:lum bright="-20000" contrast="40000"/>
          </a:blip>
          <a:stretch>
            <a:fillRect/>
          </a:stretch>
        </p:blipFill>
        <p:spPr>
          <a:xfrm>
            <a:off x="1450007" y="1063416"/>
            <a:ext cx="8902533" cy="5063936"/>
          </a:xfrm>
          <a:prstGeom prst="rect">
            <a:avLst/>
          </a:prstGeom>
        </p:spPr>
      </p:pic>
    </p:spTree>
    <p:extLst>
      <p:ext uri="{BB962C8B-B14F-4D97-AF65-F5344CB8AC3E}">
        <p14:creationId xmlns:p14="http://schemas.microsoft.com/office/powerpoint/2010/main" val="185267275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vert="horz" lIns="91440" tIns="45720" rIns="91440" bIns="45720" rtlCol="0" anchor="b">
            <a:noAutofit/>
            <a:scene3d>
              <a:camera prst="orthographicFront"/>
              <a:lightRig rig="sunset" dir="t">
                <a:rot lat="0" lon="0" rev="4200000"/>
              </a:lightRig>
            </a:scene3d>
            <a:sp3d extrusionH="57150" prstMaterial="metal">
              <a:bevelT w="57150" h="57150"/>
            </a:sp3d>
          </a:bodyPr>
          <a:lstStyle/>
          <a:p>
            <a:r>
              <a:rPr lang="en-US" sz="8800">
                <a:ln>
                  <a:solidFill>
                    <a:srgbClr val="FFFF00"/>
                  </a:solidFill>
                </a:ln>
                <a:solidFill>
                  <a:srgbClr val="FFFF00"/>
                </a:solidFill>
                <a:effectLst>
                  <a:outerShdw blurRad="203200" dist="177800" dir="2700000" algn="tl" rotWithShape="0">
                    <a:prstClr val="black">
                      <a:alpha val="87000"/>
                    </a:prstClr>
                  </a:outerShdw>
                </a:effectLst>
              </a:rPr>
              <a:t>Type I and </a:t>
            </a:r>
            <a:br>
              <a:rPr lang="en-US" sz="8800">
                <a:ln>
                  <a:solidFill>
                    <a:srgbClr val="FFFF00"/>
                  </a:solidFill>
                </a:ln>
                <a:solidFill>
                  <a:srgbClr val="FFFF00"/>
                </a:solidFill>
                <a:effectLst>
                  <a:outerShdw blurRad="203200" dist="177800" dir="2700000" algn="tl" rotWithShape="0">
                    <a:prstClr val="black">
                      <a:alpha val="87000"/>
                    </a:prstClr>
                  </a:outerShdw>
                </a:effectLst>
              </a:rPr>
            </a:br>
            <a:r>
              <a:rPr lang="en-US" sz="8800">
                <a:ln>
                  <a:solidFill>
                    <a:srgbClr val="FFFF00"/>
                  </a:solidFill>
                </a:ln>
                <a:solidFill>
                  <a:srgbClr val="FFFF00"/>
                </a:solidFill>
                <a:effectLst>
                  <a:outerShdw blurRad="203200" dist="177800" dir="2700000" algn="tl" rotWithShape="0">
                    <a:prstClr val="black">
                      <a:alpha val="87000"/>
                    </a:prstClr>
                  </a:outerShdw>
                </a:effectLst>
              </a:rPr>
              <a:t>Type II Errors</a:t>
            </a:r>
          </a:p>
        </p:txBody>
      </p:sp>
      <p:sp>
        <p:nvSpPr>
          <p:cNvPr id="2" name="Slide Number Placeholder 1"/>
          <p:cNvSpPr>
            <a:spLocks noGrp="1"/>
          </p:cNvSpPr>
          <p:nvPr>
            <p:ph type="sldNum" sz="quarter" idx="12"/>
          </p:nvPr>
        </p:nvSpPr>
        <p:spPr/>
        <p:txBody>
          <a:bodyPr/>
          <a:lstStyle/>
          <a:p>
            <a:fld id="{4901193B-AFCE-4A2A-92C6-39E061AE732C}" type="slidenum">
              <a:rPr lang="en-US" smtClean="0"/>
              <a:t>22</a:t>
            </a:fld>
            <a:endParaRPr lang="en-US"/>
          </a:p>
        </p:txBody>
      </p:sp>
    </p:spTree>
    <p:extLst>
      <p:ext uri="{BB962C8B-B14F-4D97-AF65-F5344CB8AC3E}">
        <p14:creationId xmlns:p14="http://schemas.microsoft.com/office/powerpoint/2010/main" val="349713156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Kesalahan Tipe I</a:t>
            </a:r>
            <a:endParaRPr lang="en-US"/>
          </a:p>
        </p:txBody>
      </p:sp>
      <p:sp>
        <p:nvSpPr>
          <p:cNvPr id="5" name="Content Placeholder 4"/>
          <p:cNvSpPr>
            <a:spLocks noGrp="1"/>
          </p:cNvSpPr>
          <p:nvPr>
            <p:ph idx="1"/>
          </p:nvPr>
        </p:nvSpPr>
        <p:spPr/>
        <p:txBody>
          <a:bodyPr>
            <a:normAutofit fontScale="92500" lnSpcReduction="10000"/>
          </a:bodyPr>
          <a:lstStyle/>
          <a:p>
            <a:r>
              <a:rPr lang="en-US" sz="4400" b="1" smtClean="0"/>
              <a:t>Kesalahan Tipe I </a:t>
            </a:r>
            <a:r>
              <a:rPr lang="en-US" sz="4400" smtClean="0"/>
              <a:t>adalah dilakukan dengan menolak hipotesis nul yang benar.</a:t>
            </a:r>
          </a:p>
          <a:p>
            <a:r>
              <a:rPr lang="en-US" sz="4400" smtClean="0"/>
              <a:t>Probabilitas membuat Kesalahan Tipe I disebut </a:t>
            </a:r>
            <a:r>
              <a:rPr lang="en-US" sz="4400" b="1" smtClean="0"/>
              <a:t>alpha (</a:t>
            </a:r>
            <a:r>
              <a:rPr lang="en-US" sz="4400" b="1" smtClean="0">
                <a:sym typeface="Symbol" panose="05050102010706020507" pitchFamily="18" charset="2"/>
              </a:rPr>
              <a:t></a:t>
            </a:r>
            <a:r>
              <a:rPr lang="en-US" sz="4400" b="1" smtClean="0"/>
              <a:t> </a:t>
            </a:r>
            <a:r>
              <a:rPr lang="en-US" sz="4400" b="1"/>
              <a:t>) </a:t>
            </a:r>
            <a:r>
              <a:rPr lang="en-US" sz="4400" smtClean="0"/>
              <a:t>atau </a:t>
            </a:r>
            <a:r>
              <a:rPr lang="en-US" sz="4400" b="1" smtClean="0"/>
              <a:t>tingkat signifikansi</a:t>
            </a:r>
            <a:r>
              <a:rPr lang="en-US" sz="4400" smtClean="0"/>
              <a:t> (</a:t>
            </a:r>
            <a:r>
              <a:rPr lang="en-US" sz="4400" b="1" i="1" smtClean="0"/>
              <a:t>level </a:t>
            </a:r>
            <a:r>
              <a:rPr lang="en-US" sz="4400" b="1" i="1"/>
              <a:t>of </a:t>
            </a:r>
            <a:r>
              <a:rPr lang="en-US" sz="4400" b="1" i="1" smtClean="0"/>
              <a:t>significance</a:t>
            </a:r>
            <a:r>
              <a:rPr lang="en-US" sz="4400" smtClean="0"/>
              <a:t>).</a:t>
            </a:r>
          </a:p>
        </p:txBody>
      </p:sp>
      <p:sp>
        <p:nvSpPr>
          <p:cNvPr id="3" name="Slide Number Placeholder 2"/>
          <p:cNvSpPr>
            <a:spLocks noGrp="1"/>
          </p:cNvSpPr>
          <p:nvPr>
            <p:ph type="sldNum" sz="quarter" idx="12"/>
          </p:nvPr>
        </p:nvSpPr>
        <p:spPr/>
        <p:txBody>
          <a:bodyPr/>
          <a:lstStyle/>
          <a:p>
            <a:fld id="{4901193B-AFCE-4A2A-92C6-39E061AE732C}" type="slidenum">
              <a:rPr lang="en-US" smtClean="0"/>
              <a:t>23</a:t>
            </a:fld>
            <a:endParaRPr lang="en-US"/>
          </a:p>
        </p:txBody>
      </p:sp>
    </p:spTree>
    <p:extLst>
      <p:ext uri="{BB962C8B-B14F-4D97-AF65-F5344CB8AC3E}">
        <p14:creationId xmlns:p14="http://schemas.microsoft.com/office/powerpoint/2010/main" val="351495925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Kesalahan Tipe II</a:t>
            </a:r>
            <a:endParaRPr lang="en-US"/>
          </a:p>
        </p:txBody>
      </p:sp>
      <p:sp>
        <p:nvSpPr>
          <p:cNvPr id="5" name="Content Placeholder 4"/>
          <p:cNvSpPr>
            <a:spLocks noGrp="1"/>
          </p:cNvSpPr>
          <p:nvPr>
            <p:ph idx="1"/>
          </p:nvPr>
        </p:nvSpPr>
        <p:spPr/>
        <p:txBody>
          <a:bodyPr>
            <a:normAutofit fontScale="85000" lnSpcReduction="20000"/>
          </a:bodyPr>
          <a:lstStyle/>
          <a:p>
            <a:pPr algn="just"/>
            <a:r>
              <a:rPr lang="en-US" sz="4400" b="1"/>
              <a:t>Sebuah Jenis kesalahan II </a:t>
            </a:r>
            <a:r>
              <a:rPr lang="en-US" sz="4400" smtClean="0"/>
              <a:t>dilakukan </a:t>
            </a:r>
            <a:r>
              <a:rPr lang="en-US" sz="4400"/>
              <a:t>ketika seorang peneliti bisnis gagal untuk menolak hipotesis nol </a:t>
            </a:r>
            <a:r>
              <a:rPr lang="en-US" sz="4400" smtClean="0"/>
              <a:t>salah. </a:t>
            </a:r>
            <a:r>
              <a:rPr lang="en-US" sz="4400"/>
              <a:t>Dalam hal ini, hipotesis nol adalah </a:t>
            </a:r>
            <a:r>
              <a:rPr lang="en-US" sz="4400" smtClean="0"/>
              <a:t>salah, </a:t>
            </a:r>
            <a:r>
              <a:rPr lang="en-US" sz="4400"/>
              <a:t>tapi keputusan dibuat untuk tidak menolaknya</a:t>
            </a:r>
            <a:r>
              <a:rPr lang="en-US" sz="4400" smtClean="0"/>
              <a:t>.</a:t>
            </a:r>
          </a:p>
          <a:p>
            <a:pPr algn="just"/>
            <a:r>
              <a:rPr lang="en-US" sz="4400" smtClean="0"/>
              <a:t>Probabilits membuat kesalahan Tipe II disebut </a:t>
            </a:r>
            <a:r>
              <a:rPr lang="en-US" sz="4400" b="1" smtClean="0"/>
              <a:t>beta (</a:t>
            </a:r>
            <a:r>
              <a:rPr lang="en-US" sz="4400" b="1" smtClean="0">
                <a:sym typeface="Symbol" panose="05050102010706020507" pitchFamily="18" charset="2"/>
              </a:rPr>
              <a:t></a:t>
            </a:r>
            <a:r>
              <a:rPr lang="en-US" sz="4400" b="1" smtClean="0"/>
              <a:t> )</a:t>
            </a:r>
            <a:r>
              <a:rPr lang="en-US" sz="4400" smtClean="0"/>
              <a:t>.</a:t>
            </a:r>
          </a:p>
        </p:txBody>
      </p:sp>
      <p:sp>
        <p:nvSpPr>
          <p:cNvPr id="3" name="Slide Number Placeholder 2"/>
          <p:cNvSpPr>
            <a:spLocks noGrp="1"/>
          </p:cNvSpPr>
          <p:nvPr>
            <p:ph type="sldNum" sz="quarter" idx="12"/>
          </p:nvPr>
        </p:nvSpPr>
        <p:spPr/>
        <p:txBody>
          <a:bodyPr/>
          <a:lstStyle/>
          <a:p>
            <a:fld id="{4901193B-AFCE-4A2A-92C6-39E061AE732C}" type="slidenum">
              <a:rPr lang="en-US" smtClean="0"/>
              <a:t>24</a:t>
            </a:fld>
            <a:endParaRPr lang="en-US"/>
          </a:p>
        </p:txBody>
      </p:sp>
    </p:spTree>
    <p:extLst>
      <p:ext uri="{BB962C8B-B14F-4D97-AF65-F5344CB8AC3E}">
        <p14:creationId xmlns:p14="http://schemas.microsoft.com/office/powerpoint/2010/main" val="168233109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01193B-AFCE-4A2A-92C6-39E061AE732C}" type="slidenum">
              <a:rPr lang="en-US" smtClean="0"/>
              <a:t>25</a:t>
            </a:fld>
            <a:endParaRPr lang="en-US"/>
          </a:p>
        </p:txBody>
      </p:sp>
      <p:pic>
        <p:nvPicPr>
          <p:cNvPr id="5" name="Picture 4"/>
          <p:cNvPicPr>
            <a:picLocks noChangeAspect="1"/>
          </p:cNvPicPr>
          <p:nvPr/>
        </p:nvPicPr>
        <p:blipFill>
          <a:blip r:embed="rId2">
            <a:lum bright="-20000" contrast="40000"/>
          </a:blip>
          <a:stretch>
            <a:fillRect/>
          </a:stretch>
        </p:blipFill>
        <p:spPr>
          <a:xfrm>
            <a:off x="164123" y="1335875"/>
            <a:ext cx="11746523" cy="5522125"/>
          </a:xfrm>
          <a:prstGeom prst="rect">
            <a:avLst/>
          </a:prstGeom>
        </p:spPr>
      </p:pic>
    </p:spTree>
    <p:extLst>
      <p:ext uri="{BB962C8B-B14F-4D97-AF65-F5344CB8AC3E}">
        <p14:creationId xmlns:p14="http://schemas.microsoft.com/office/powerpoint/2010/main" val="292565037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54956" y="1063416"/>
            <a:ext cx="7871813" cy="4640463"/>
          </a:xfrm>
        </p:spPr>
        <p:txBody>
          <a:bodyPr/>
          <a:lstStyle/>
          <a:p>
            <a:r>
              <a:rPr lang="en-US" sz="4400"/>
              <a:t>PENGUJIAN HIPOTESIS TENTANG </a:t>
            </a:r>
            <a:r>
              <a:rPr lang="en-US" sz="4400" smtClean="0"/>
              <a:t>RATA2 POPULASI </a:t>
            </a:r>
            <a:r>
              <a:rPr lang="en-US" sz="4400"/>
              <a:t>MENGGUNAKAN </a:t>
            </a:r>
            <a:r>
              <a:rPr lang="en-US" sz="4400" smtClean="0"/>
              <a:t>STATISTIK </a:t>
            </a:r>
            <a:r>
              <a:rPr lang="en-US" sz="4400"/>
              <a:t>z </a:t>
            </a:r>
            <a:r>
              <a:rPr lang="en-US" sz="4400" smtClean="0"/>
              <a:t>(</a:t>
            </a:r>
            <a:r>
              <a:rPr lang="en-US" sz="4400" i="1" smtClean="0">
                <a:sym typeface="Symbol" panose="05050102010706020507" pitchFamily="18" charset="2"/>
              </a:rPr>
              <a:t></a:t>
            </a:r>
            <a:r>
              <a:rPr lang="en-US" sz="4400" smtClean="0"/>
              <a:t>  DIKETAHUI</a:t>
            </a:r>
            <a:r>
              <a:rPr lang="en-US" sz="4400"/>
              <a:t>)</a:t>
            </a:r>
          </a:p>
        </p:txBody>
      </p:sp>
      <p:sp>
        <p:nvSpPr>
          <p:cNvPr id="2" name="Slide Number Placeholder 1"/>
          <p:cNvSpPr>
            <a:spLocks noGrp="1"/>
          </p:cNvSpPr>
          <p:nvPr>
            <p:ph type="sldNum" sz="quarter" idx="12"/>
          </p:nvPr>
        </p:nvSpPr>
        <p:spPr/>
        <p:txBody>
          <a:bodyPr/>
          <a:lstStyle/>
          <a:p>
            <a:fld id="{4901193B-AFCE-4A2A-92C6-39E061AE732C}" type="slidenum">
              <a:rPr lang="en-US" smtClean="0"/>
              <a:t>26</a:t>
            </a:fld>
            <a:endParaRPr lang="en-US"/>
          </a:p>
        </p:txBody>
      </p:sp>
    </p:spTree>
    <p:extLst>
      <p:ext uri="{BB962C8B-B14F-4D97-AF65-F5344CB8AC3E}">
        <p14:creationId xmlns:p14="http://schemas.microsoft.com/office/powerpoint/2010/main" val="264933955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smtClean="0"/>
              <a:t>PENGUJIAN RATA2 POPULASI (</a:t>
            </a:r>
            <a:r>
              <a:rPr lang="en-US" sz="3200" smtClean="0">
                <a:sym typeface="Symbol" panose="05050102010706020507" pitchFamily="18" charset="2"/>
              </a:rPr>
              <a:t> DIKETAHUI)</a:t>
            </a:r>
            <a:endParaRPr lang="en-US" sz="3200"/>
          </a:p>
        </p:txBody>
      </p:sp>
      <p:sp>
        <p:nvSpPr>
          <p:cNvPr id="5" name="Content Placeholder 4"/>
          <p:cNvSpPr>
            <a:spLocks noGrp="1"/>
          </p:cNvSpPr>
          <p:nvPr>
            <p:ph idx="1"/>
          </p:nvPr>
        </p:nvSpPr>
        <p:spPr/>
        <p:txBody>
          <a:bodyPr>
            <a:normAutofit lnSpcReduction="10000"/>
          </a:bodyPr>
          <a:lstStyle/>
          <a:p>
            <a:pPr algn="just"/>
            <a:r>
              <a:rPr lang="en-US">
                <a:effectLst/>
              </a:rPr>
              <a:t>Salah satu tes hipotesis yang paling dasar adalah tes tentang rata-rata populasi. </a:t>
            </a:r>
            <a:endParaRPr lang="en-US" smtClean="0">
              <a:effectLst/>
            </a:endParaRPr>
          </a:p>
          <a:p>
            <a:pPr algn="just"/>
            <a:r>
              <a:rPr lang="en-US" smtClean="0">
                <a:effectLst/>
              </a:rPr>
              <a:t>Seorang </a:t>
            </a:r>
            <a:r>
              <a:rPr lang="en-US">
                <a:effectLst/>
              </a:rPr>
              <a:t>peneliti bisnis mungkin tertarik dalam pengujian untuk menentukan apakah suatu nilai rata-rata yang ditetapkan atau diterima untuk industri masih berlaku atau dalam pengujian nilai rata hipotesis untuk teori atau </a:t>
            </a:r>
            <a:r>
              <a:rPr lang="en-US" smtClean="0">
                <a:effectLst/>
              </a:rPr>
              <a:t>produk baru.</a:t>
            </a:r>
            <a:endParaRPr lang="en-US">
              <a:effectLst/>
            </a:endParaRPr>
          </a:p>
          <a:p>
            <a:endParaRPr lang="en-US"/>
          </a:p>
        </p:txBody>
      </p:sp>
      <p:sp>
        <p:nvSpPr>
          <p:cNvPr id="3" name="Slide Number Placeholder 2"/>
          <p:cNvSpPr>
            <a:spLocks noGrp="1"/>
          </p:cNvSpPr>
          <p:nvPr>
            <p:ph type="sldNum" sz="quarter" idx="12"/>
          </p:nvPr>
        </p:nvSpPr>
        <p:spPr/>
        <p:txBody>
          <a:bodyPr/>
          <a:lstStyle/>
          <a:p>
            <a:fld id="{4901193B-AFCE-4A2A-92C6-39E061AE732C}" type="slidenum">
              <a:rPr lang="en-US" smtClean="0"/>
              <a:t>27</a:t>
            </a:fld>
            <a:endParaRPr lang="en-US"/>
          </a:p>
        </p:txBody>
      </p:sp>
    </p:spTree>
    <p:extLst>
      <p:ext uri="{BB962C8B-B14F-4D97-AF65-F5344CB8AC3E}">
        <p14:creationId xmlns:p14="http://schemas.microsoft.com/office/powerpoint/2010/main" val="141662549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smtClean="0"/>
              <a:t>PENGUJIAN RATA2 POPULASI (</a:t>
            </a:r>
            <a:r>
              <a:rPr lang="en-US" sz="3200" smtClean="0">
                <a:sym typeface="Symbol" panose="05050102010706020507" pitchFamily="18" charset="2"/>
              </a:rPr>
              <a:t> DIKETAHUI)</a:t>
            </a:r>
            <a:endParaRPr lang="en-US" sz="3200"/>
          </a:p>
        </p:txBody>
      </p:sp>
      <p:sp>
        <p:nvSpPr>
          <p:cNvPr id="5" name="Content Placeholder 4"/>
          <p:cNvSpPr>
            <a:spLocks noGrp="1"/>
          </p:cNvSpPr>
          <p:nvPr>
            <p:ph idx="1"/>
          </p:nvPr>
        </p:nvSpPr>
        <p:spPr/>
        <p:txBody>
          <a:bodyPr>
            <a:normAutofit fontScale="85000" lnSpcReduction="10000"/>
          </a:bodyPr>
          <a:lstStyle/>
          <a:p>
            <a:pPr algn="just"/>
            <a:r>
              <a:rPr lang="en-US">
                <a:effectLst/>
              </a:rPr>
              <a:t>Sebagai contoh, sebuah perusahaan produk komputer membuat sebuah layanan telepon untuk membantu pelanggan dengan menyediakan dukungan teknis. Waktu tunggu rata-rata selama jam kerja adalah 37 menit. </a:t>
            </a:r>
            <a:endParaRPr lang="en-US" smtClean="0">
              <a:effectLst/>
            </a:endParaRPr>
          </a:p>
          <a:p>
            <a:pPr algn="just"/>
            <a:r>
              <a:rPr lang="en-US" smtClean="0">
                <a:effectLst/>
              </a:rPr>
              <a:t>Namun</a:t>
            </a:r>
            <a:r>
              <a:rPr lang="en-US">
                <a:effectLst/>
              </a:rPr>
              <a:t>, upaya perekrutan baru-baru ini </a:t>
            </a:r>
            <a:r>
              <a:rPr lang="en-US" smtClean="0">
                <a:effectLst/>
              </a:rPr>
              <a:t>telah menambah </a:t>
            </a:r>
            <a:r>
              <a:rPr lang="en-US" b="1">
                <a:effectLst/>
              </a:rPr>
              <a:t>konsultan teknis </a:t>
            </a:r>
            <a:r>
              <a:rPr lang="en-US">
                <a:effectLst/>
              </a:rPr>
              <a:t>untuk </a:t>
            </a:r>
            <a:r>
              <a:rPr lang="en-US" smtClean="0">
                <a:effectLst/>
              </a:rPr>
              <a:t>system tersebut, </a:t>
            </a:r>
            <a:r>
              <a:rPr lang="en-US">
                <a:effectLst/>
              </a:rPr>
              <a:t>dan manajemen berkeyakinan bahwa waktu tunggu rata-rata menurun, dan mereka ingin membuktikannya.</a:t>
            </a:r>
            <a:endParaRPr lang="en-US"/>
          </a:p>
        </p:txBody>
      </p:sp>
      <p:sp>
        <p:nvSpPr>
          <p:cNvPr id="3" name="Slide Number Placeholder 2"/>
          <p:cNvSpPr>
            <a:spLocks noGrp="1"/>
          </p:cNvSpPr>
          <p:nvPr>
            <p:ph type="sldNum" sz="quarter" idx="12"/>
          </p:nvPr>
        </p:nvSpPr>
        <p:spPr/>
        <p:txBody>
          <a:bodyPr/>
          <a:lstStyle/>
          <a:p>
            <a:fld id="{4901193B-AFCE-4A2A-92C6-39E061AE732C}" type="slidenum">
              <a:rPr lang="en-US" smtClean="0"/>
              <a:t>28</a:t>
            </a:fld>
            <a:endParaRPr lang="en-US"/>
          </a:p>
        </p:txBody>
      </p:sp>
    </p:spTree>
    <p:extLst>
      <p:ext uri="{BB962C8B-B14F-4D97-AF65-F5344CB8AC3E}">
        <p14:creationId xmlns:p14="http://schemas.microsoft.com/office/powerpoint/2010/main" val="113298260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4901193B-AFCE-4A2A-92C6-39E061AE732C}" type="slidenum">
              <a:rPr lang="en-US" smtClean="0"/>
              <a:t>29</a:t>
            </a:fld>
            <a:endParaRPr lang="en-US"/>
          </a:p>
        </p:txBody>
      </p:sp>
      <p:pic>
        <p:nvPicPr>
          <p:cNvPr id="2" name="Picture 1"/>
          <p:cNvPicPr>
            <a:picLocks noChangeAspect="1"/>
          </p:cNvPicPr>
          <p:nvPr/>
        </p:nvPicPr>
        <p:blipFill>
          <a:blip r:embed="rId2"/>
          <a:stretch>
            <a:fillRect/>
          </a:stretch>
        </p:blipFill>
        <p:spPr>
          <a:xfrm>
            <a:off x="124692" y="1406093"/>
            <a:ext cx="12192000" cy="1918997"/>
          </a:xfrm>
          <a:prstGeom prst="rect">
            <a:avLst/>
          </a:prstGeom>
        </p:spPr>
      </p:pic>
    </p:spTree>
    <p:extLst>
      <p:ext uri="{BB962C8B-B14F-4D97-AF65-F5344CB8AC3E}">
        <p14:creationId xmlns:p14="http://schemas.microsoft.com/office/powerpoint/2010/main" val="413327436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CONTOH</a:t>
            </a:r>
            <a:endParaRPr lang="en-US"/>
          </a:p>
        </p:txBody>
      </p:sp>
      <p:sp>
        <p:nvSpPr>
          <p:cNvPr id="4" name="Content Placeholder 3"/>
          <p:cNvSpPr>
            <a:spLocks noGrp="1"/>
          </p:cNvSpPr>
          <p:nvPr>
            <p:ph idx="1"/>
          </p:nvPr>
        </p:nvSpPr>
        <p:spPr/>
        <p:txBody>
          <a:bodyPr>
            <a:normAutofit fontScale="70000" lnSpcReduction="20000"/>
          </a:bodyPr>
          <a:lstStyle/>
          <a:p>
            <a:pPr algn="just"/>
            <a:r>
              <a:rPr lang="en-US"/>
              <a:t>Sebuah survei </a:t>
            </a:r>
            <a:r>
              <a:rPr lang="en-US" smtClean="0"/>
              <a:t>terhadap </a:t>
            </a:r>
            <a:r>
              <a:rPr lang="en-US"/>
              <a:t>CPA di Amerika Serikat menemukan bahwa </a:t>
            </a:r>
            <a:r>
              <a:rPr lang="en-US" smtClean="0"/>
              <a:t>pendapatan bersih </a:t>
            </a:r>
            <a:r>
              <a:rPr lang="en-US"/>
              <a:t>rata-rata </a:t>
            </a:r>
            <a:r>
              <a:rPr lang="en-US" smtClean="0"/>
              <a:t>seorang CPA adalah </a:t>
            </a:r>
            <a:r>
              <a:rPr lang="en-US"/>
              <a:t>$ 74.914. </a:t>
            </a:r>
            <a:r>
              <a:rPr lang="en-US" smtClean="0"/>
              <a:t> </a:t>
            </a:r>
          </a:p>
          <a:p>
            <a:pPr algn="just"/>
            <a:r>
              <a:rPr lang="en-US" smtClean="0"/>
              <a:t>Karena </a:t>
            </a:r>
            <a:r>
              <a:rPr lang="en-US"/>
              <a:t>survei ini kini </a:t>
            </a:r>
            <a:r>
              <a:rPr lang="en-US" smtClean="0"/>
              <a:t>sudah berusia </a:t>
            </a:r>
            <a:r>
              <a:rPr lang="en-US"/>
              <a:t>lebih dari sepuluh tahun, seorang peneliti akuntansi ingin menguji angka ini dengan mengambil sampel acak dari 112 </a:t>
            </a:r>
            <a:r>
              <a:rPr lang="en-US" smtClean="0"/>
              <a:t>akuntan di </a:t>
            </a:r>
            <a:r>
              <a:rPr lang="en-US"/>
              <a:t>Amerika Serikat untuk menentukan apakah </a:t>
            </a:r>
            <a:r>
              <a:rPr lang="en-US" smtClean="0"/>
              <a:t>pendapatan bersihnya telah </a:t>
            </a:r>
            <a:r>
              <a:rPr lang="en-US"/>
              <a:t>berubah. </a:t>
            </a:r>
            <a:endParaRPr lang="en-US" smtClean="0"/>
          </a:p>
          <a:p>
            <a:pPr algn="just"/>
            <a:r>
              <a:rPr lang="en-US" smtClean="0"/>
              <a:t>Peneliti </a:t>
            </a:r>
            <a:r>
              <a:rPr lang="en-US"/>
              <a:t>bisa menggunakan delapan langkah pengujian hipotesis untuk </a:t>
            </a:r>
            <a:r>
              <a:rPr lang="en-US" smtClean="0"/>
              <a:t>melakukannya. Misal standar </a:t>
            </a:r>
            <a:r>
              <a:rPr lang="en-US"/>
              <a:t>deviasi populasi </a:t>
            </a:r>
            <a:r>
              <a:rPr lang="en-US" smtClean="0"/>
              <a:t>dari </a:t>
            </a:r>
            <a:r>
              <a:rPr lang="en-US"/>
              <a:t>pendapatan bersih untuk CPA </a:t>
            </a:r>
            <a:r>
              <a:rPr lang="en-US" smtClean="0"/>
              <a:t>adalah </a:t>
            </a:r>
            <a:r>
              <a:rPr lang="en-US"/>
              <a:t>$ 14.530.</a:t>
            </a:r>
          </a:p>
        </p:txBody>
      </p:sp>
      <p:sp>
        <p:nvSpPr>
          <p:cNvPr id="2" name="Slide Number Placeholder 1"/>
          <p:cNvSpPr>
            <a:spLocks noGrp="1"/>
          </p:cNvSpPr>
          <p:nvPr>
            <p:ph type="sldNum" sz="quarter" idx="12"/>
          </p:nvPr>
        </p:nvSpPr>
        <p:spPr/>
        <p:txBody>
          <a:bodyPr/>
          <a:lstStyle/>
          <a:p>
            <a:fld id="{4901193B-AFCE-4A2A-92C6-39E061AE732C}" type="slidenum">
              <a:rPr lang="en-US" smtClean="0"/>
              <a:t>30</a:t>
            </a:fld>
            <a:endParaRPr lang="en-US"/>
          </a:p>
        </p:txBody>
      </p:sp>
    </p:spTree>
    <p:extLst>
      <p:ext uri="{BB962C8B-B14F-4D97-AF65-F5344CB8AC3E}">
        <p14:creationId xmlns:p14="http://schemas.microsoft.com/office/powerpoint/2010/main" val="378252713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Hipotesis</a:t>
            </a:r>
            <a:endParaRPr lang="en-US"/>
          </a:p>
        </p:txBody>
      </p:sp>
      <p:sp>
        <p:nvSpPr>
          <p:cNvPr id="3" name="Content Placeholder 2"/>
          <p:cNvSpPr>
            <a:spLocks noGrp="1"/>
          </p:cNvSpPr>
          <p:nvPr>
            <p:ph idx="1"/>
          </p:nvPr>
        </p:nvSpPr>
        <p:spPr/>
        <p:txBody>
          <a:bodyPr/>
          <a:lstStyle/>
          <a:p>
            <a:r>
              <a:rPr lang="en-US" b="1" smtClean="0">
                <a:solidFill>
                  <a:srgbClr val="00B050"/>
                </a:solidFill>
              </a:rPr>
              <a:t>Langkah 1</a:t>
            </a:r>
            <a:r>
              <a:rPr lang="en-US" smtClean="0"/>
              <a:t>: Menyusun Hipotesis Sstatistik sebagai berikut:</a:t>
            </a:r>
            <a:endParaRPr lang="en-US"/>
          </a:p>
        </p:txBody>
      </p:sp>
      <p:sp>
        <p:nvSpPr>
          <p:cNvPr id="4" name="Slide Number Placeholder 3"/>
          <p:cNvSpPr>
            <a:spLocks noGrp="1"/>
          </p:cNvSpPr>
          <p:nvPr>
            <p:ph type="sldNum" sz="quarter" idx="12"/>
          </p:nvPr>
        </p:nvSpPr>
        <p:spPr/>
        <p:txBody>
          <a:bodyPr/>
          <a:lstStyle/>
          <a:p>
            <a:fld id="{4901193B-AFCE-4A2A-92C6-39E061AE732C}" type="slidenum">
              <a:rPr lang="en-US" smtClean="0"/>
              <a:t>31</a:t>
            </a:fld>
            <a:endParaRPr lang="en-US"/>
          </a:p>
        </p:txBody>
      </p:sp>
      <p:pic>
        <p:nvPicPr>
          <p:cNvPr id="5" name="Picture 4"/>
          <p:cNvPicPr>
            <a:picLocks noChangeAspect="1"/>
          </p:cNvPicPr>
          <p:nvPr/>
        </p:nvPicPr>
        <p:blipFill>
          <a:blip r:embed="rId2"/>
          <a:stretch>
            <a:fillRect/>
          </a:stretch>
        </p:blipFill>
        <p:spPr>
          <a:xfrm>
            <a:off x="2504121" y="3730373"/>
            <a:ext cx="3169898" cy="1582313"/>
          </a:xfrm>
          <a:prstGeom prst="rect">
            <a:avLst/>
          </a:prstGeom>
        </p:spPr>
      </p:pic>
    </p:spTree>
    <p:extLst>
      <p:ext uri="{BB962C8B-B14F-4D97-AF65-F5344CB8AC3E}">
        <p14:creationId xmlns:p14="http://schemas.microsoft.com/office/powerpoint/2010/main" val="157005710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Test</a:t>
            </a:r>
            <a:endParaRPr lang="en-US"/>
          </a:p>
        </p:txBody>
      </p:sp>
      <p:sp>
        <p:nvSpPr>
          <p:cNvPr id="3" name="Content Placeholder 2"/>
          <p:cNvSpPr>
            <a:spLocks noGrp="1"/>
          </p:cNvSpPr>
          <p:nvPr>
            <p:ph idx="1"/>
          </p:nvPr>
        </p:nvSpPr>
        <p:spPr/>
        <p:txBody>
          <a:bodyPr>
            <a:normAutofit/>
          </a:bodyPr>
          <a:lstStyle/>
          <a:p>
            <a:pPr algn="just"/>
            <a:r>
              <a:rPr lang="en-US" b="1" smtClean="0">
                <a:solidFill>
                  <a:srgbClr val="00B050"/>
                </a:solidFill>
              </a:rPr>
              <a:t>Langkah 2</a:t>
            </a:r>
            <a:r>
              <a:rPr lang="en-US" smtClean="0"/>
              <a:t>: adalah menentukan uji statistik dan sampling distribusi yang sesuai </a:t>
            </a:r>
          </a:p>
          <a:p>
            <a:pPr algn="just"/>
            <a:r>
              <a:rPr lang="en-US" smtClean="0"/>
              <a:t>Oleh karena standar deviasi populasi diketahui ($</a:t>
            </a:r>
            <a:r>
              <a:rPr lang="en-US"/>
              <a:t>14,530) </a:t>
            </a:r>
            <a:r>
              <a:rPr lang="en-US" smtClean="0"/>
              <a:t>maka peneliti menggunakan rata-rata sample sebagai statistik. Uji z adalah uji yang sesuai.</a:t>
            </a:r>
            <a:endParaRPr lang="en-US"/>
          </a:p>
          <a:p>
            <a:endParaRPr lang="en-US"/>
          </a:p>
        </p:txBody>
      </p:sp>
      <p:sp>
        <p:nvSpPr>
          <p:cNvPr id="4" name="Slide Number Placeholder 3"/>
          <p:cNvSpPr>
            <a:spLocks noGrp="1"/>
          </p:cNvSpPr>
          <p:nvPr>
            <p:ph type="sldNum" sz="quarter" idx="12"/>
          </p:nvPr>
        </p:nvSpPr>
        <p:spPr/>
        <p:txBody>
          <a:bodyPr/>
          <a:lstStyle/>
          <a:p>
            <a:fld id="{4901193B-AFCE-4A2A-92C6-39E061AE732C}" type="slidenum">
              <a:rPr lang="en-US" smtClean="0"/>
              <a:t>32</a:t>
            </a:fld>
            <a:endParaRPr lang="en-US"/>
          </a:p>
        </p:txBody>
      </p:sp>
      <p:pic>
        <p:nvPicPr>
          <p:cNvPr id="6" name="Picture 5"/>
          <p:cNvPicPr>
            <a:picLocks noChangeAspect="1"/>
          </p:cNvPicPr>
          <p:nvPr/>
        </p:nvPicPr>
        <p:blipFill>
          <a:blip r:embed="rId2"/>
          <a:stretch>
            <a:fillRect/>
          </a:stretch>
        </p:blipFill>
        <p:spPr>
          <a:xfrm>
            <a:off x="5005352" y="5171454"/>
            <a:ext cx="2012965" cy="1502086"/>
          </a:xfrm>
          <a:prstGeom prst="rect">
            <a:avLst/>
          </a:prstGeom>
        </p:spPr>
      </p:pic>
    </p:spTree>
    <p:extLst>
      <p:ext uri="{BB962C8B-B14F-4D97-AF65-F5344CB8AC3E}">
        <p14:creationId xmlns:p14="http://schemas.microsoft.com/office/powerpoint/2010/main" val="98328453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Test</a:t>
            </a:r>
            <a:endParaRPr lang="en-US"/>
          </a:p>
        </p:txBody>
      </p:sp>
      <p:sp>
        <p:nvSpPr>
          <p:cNvPr id="3" name="Content Placeholder 2"/>
          <p:cNvSpPr>
            <a:spLocks noGrp="1"/>
          </p:cNvSpPr>
          <p:nvPr>
            <p:ph idx="1"/>
          </p:nvPr>
        </p:nvSpPr>
        <p:spPr/>
        <p:txBody>
          <a:bodyPr>
            <a:normAutofit fontScale="92500" lnSpcReduction="20000"/>
          </a:bodyPr>
          <a:lstStyle/>
          <a:p>
            <a:pPr algn="just"/>
            <a:r>
              <a:rPr lang="en-US" b="1" smtClean="0">
                <a:solidFill>
                  <a:srgbClr val="00B050"/>
                </a:solidFill>
              </a:rPr>
              <a:t>Langkah 3</a:t>
            </a:r>
            <a:r>
              <a:rPr lang="en-US" smtClean="0"/>
              <a:t>: adalah utuk menentukan tingkat kesalahan Tipe I, atau alpha, yaitu 0.05 dalam soal ini. </a:t>
            </a:r>
          </a:p>
          <a:p>
            <a:pPr algn="just"/>
            <a:r>
              <a:rPr lang="en-US" b="1" smtClean="0">
                <a:solidFill>
                  <a:srgbClr val="00B050"/>
                </a:solidFill>
              </a:rPr>
              <a:t>Langkah 4</a:t>
            </a:r>
            <a:r>
              <a:rPr lang="en-US" smtClean="0"/>
              <a:t> adalah menetapkan aturan keputusan. Oleh karena uji adalah dua ujung dan alpha adalah 0.05, ada dua area (atau 0.025 area masing-masing ujung) distribusi. Oleh karena itu, daerah penolakan ada di dua ujung distribusi dengan luas area masing-nasbg 2,5%. </a:t>
            </a:r>
          </a:p>
          <a:p>
            <a:endParaRPr lang="en-US"/>
          </a:p>
        </p:txBody>
      </p:sp>
      <p:sp>
        <p:nvSpPr>
          <p:cNvPr id="4" name="Slide Number Placeholder 3"/>
          <p:cNvSpPr>
            <a:spLocks noGrp="1"/>
          </p:cNvSpPr>
          <p:nvPr>
            <p:ph type="sldNum" sz="quarter" idx="12"/>
          </p:nvPr>
        </p:nvSpPr>
        <p:spPr/>
        <p:txBody>
          <a:bodyPr/>
          <a:lstStyle/>
          <a:p>
            <a:fld id="{4901193B-AFCE-4A2A-92C6-39E061AE732C}" type="slidenum">
              <a:rPr lang="en-US" smtClean="0"/>
              <a:t>33</a:t>
            </a:fld>
            <a:endParaRPr lang="en-US"/>
          </a:p>
        </p:txBody>
      </p:sp>
    </p:spTree>
    <p:extLst>
      <p:ext uri="{BB962C8B-B14F-4D97-AF65-F5344CB8AC3E}">
        <p14:creationId xmlns:p14="http://schemas.microsoft.com/office/powerpoint/2010/main" val="311722606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Test</a:t>
            </a:r>
            <a:endParaRPr lang="en-US"/>
          </a:p>
        </p:txBody>
      </p:sp>
      <p:sp>
        <p:nvSpPr>
          <p:cNvPr id="3" name="Content Placeholder 2"/>
          <p:cNvSpPr>
            <a:spLocks noGrp="1"/>
          </p:cNvSpPr>
          <p:nvPr>
            <p:ph idx="1"/>
          </p:nvPr>
        </p:nvSpPr>
        <p:spPr/>
        <p:txBody>
          <a:bodyPr>
            <a:normAutofit/>
          </a:bodyPr>
          <a:lstStyle/>
          <a:p>
            <a:pPr algn="just"/>
            <a:r>
              <a:rPr lang="en-US" sz="2800" smtClean="0"/>
              <a:t>Ada 0.4750 area antara rata-rata dan tiap nilai kritis yang memisahkan ujung distribusi (daerah penolakan) dari daerah penerimaan (nonrejection region).</a:t>
            </a:r>
          </a:p>
          <a:p>
            <a:pPr algn="just"/>
            <a:r>
              <a:rPr lang="en-US" sz="2800" smtClean="0"/>
              <a:t>Dengan menggunakan daerah 0.4750 dan Tabel A.5 nilai kritis Z dapat dicari.</a:t>
            </a:r>
          </a:p>
          <a:p>
            <a:endParaRPr lang="en-US" sz="2800"/>
          </a:p>
        </p:txBody>
      </p:sp>
      <p:sp>
        <p:nvSpPr>
          <p:cNvPr id="4" name="Slide Number Placeholder 3"/>
          <p:cNvSpPr>
            <a:spLocks noGrp="1"/>
          </p:cNvSpPr>
          <p:nvPr>
            <p:ph type="sldNum" sz="quarter" idx="12"/>
          </p:nvPr>
        </p:nvSpPr>
        <p:spPr/>
        <p:txBody>
          <a:bodyPr/>
          <a:lstStyle/>
          <a:p>
            <a:fld id="{4901193B-AFCE-4A2A-92C6-39E061AE732C}" type="slidenum">
              <a:rPr lang="en-US" smtClean="0"/>
              <a:t>34</a:t>
            </a:fld>
            <a:endParaRPr lang="en-US"/>
          </a:p>
        </p:txBody>
      </p:sp>
      <p:pic>
        <p:nvPicPr>
          <p:cNvPr id="5" name="Picture 4"/>
          <p:cNvPicPr>
            <a:picLocks noChangeAspect="1"/>
          </p:cNvPicPr>
          <p:nvPr/>
        </p:nvPicPr>
        <p:blipFill>
          <a:blip r:embed="rId2"/>
          <a:stretch>
            <a:fillRect/>
          </a:stretch>
        </p:blipFill>
        <p:spPr>
          <a:xfrm>
            <a:off x="4195806" y="4806204"/>
            <a:ext cx="3909040" cy="1213595"/>
          </a:xfrm>
          <a:prstGeom prst="rect">
            <a:avLst/>
          </a:prstGeom>
        </p:spPr>
      </p:pic>
    </p:spTree>
    <p:extLst>
      <p:ext uri="{BB962C8B-B14F-4D97-AF65-F5344CB8AC3E}">
        <p14:creationId xmlns:p14="http://schemas.microsoft.com/office/powerpoint/2010/main" val="183097597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01193B-AFCE-4A2A-92C6-39E061AE732C}" type="slidenum">
              <a:rPr lang="en-US" smtClean="0"/>
              <a:t>35</a:t>
            </a:fld>
            <a:endParaRPr lang="en-US"/>
          </a:p>
        </p:txBody>
      </p:sp>
      <p:pic>
        <p:nvPicPr>
          <p:cNvPr id="6" name="Picture 5"/>
          <p:cNvPicPr>
            <a:picLocks noChangeAspect="1"/>
          </p:cNvPicPr>
          <p:nvPr/>
        </p:nvPicPr>
        <p:blipFill>
          <a:blip r:embed="rId2">
            <a:lum bright="-20000" contrast="40000"/>
          </a:blip>
          <a:stretch>
            <a:fillRect/>
          </a:stretch>
        </p:blipFill>
        <p:spPr>
          <a:xfrm>
            <a:off x="1360940" y="1063416"/>
            <a:ext cx="8991600" cy="5391394"/>
          </a:xfrm>
          <a:prstGeom prst="rect">
            <a:avLst/>
          </a:prstGeom>
        </p:spPr>
      </p:pic>
    </p:spTree>
    <p:extLst>
      <p:ext uri="{BB962C8B-B14F-4D97-AF65-F5344CB8AC3E}">
        <p14:creationId xmlns:p14="http://schemas.microsoft.com/office/powerpoint/2010/main" val="424661629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Test</a:t>
            </a:r>
            <a:endParaRPr lang="en-US"/>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p:txBody>
              <a:bodyPr>
                <a:normAutofit/>
              </a:bodyPr>
              <a:lstStyle/>
              <a:p>
                <a:pPr algn="just"/>
                <a:r>
                  <a:rPr lang="en-US" sz="2800" b="1" smtClean="0">
                    <a:solidFill>
                      <a:srgbClr val="00B050"/>
                    </a:solidFill>
                  </a:rPr>
                  <a:t>Langkah 5 </a:t>
                </a:r>
                <a:r>
                  <a:rPr lang="en-US" sz="2800"/>
                  <a:t>adalah </a:t>
                </a:r>
                <a:r>
                  <a:rPr lang="en-US" sz="2800" smtClean="0"/>
                  <a:t>mengumpulkan </a:t>
                </a:r>
                <a:r>
                  <a:rPr lang="en-US" sz="2800"/>
                  <a:t>data. Misalkan 112 CPA yang menanggapi menghasilkan rata-rata sampel </a:t>
                </a:r>
                <a:r>
                  <a:rPr lang="en-US" sz="2800" smtClean="0"/>
                  <a:t>sebesar </a:t>
                </a:r>
                <a14:m>
                  <m:oMath xmlns:m="http://schemas.openxmlformats.org/officeDocument/2006/math">
                    <m:acc>
                      <m:accPr>
                        <m:chr m:val="̅"/>
                        <m:ctrlPr>
                          <a:rPr lang="en-US" sz="2800" i="1" smtClean="0">
                            <a:latin typeface="Cambria Math" panose="02040503050406030204" pitchFamily="18" charset="0"/>
                          </a:rPr>
                        </m:ctrlPr>
                      </m:accPr>
                      <m:e>
                        <m:r>
                          <a:rPr lang="en-US" sz="2800" b="0" i="1" smtClean="0">
                            <a:latin typeface="Cambria Math" panose="02040503050406030204" pitchFamily="18" charset="0"/>
                          </a:rPr>
                          <m:t>𝑥</m:t>
                        </m:r>
                      </m:e>
                    </m:acc>
                  </m:oMath>
                </a14:m>
                <a:r>
                  <a:rPr lang="en-US" sz="2800" smtClean="0"/>
                  <a:t> = </a:t>
                </a:r>
                <a:r>
                  <a:rPr lang="en-US" sz="2800"/>
                  <a:t>$ 78.695. </a:t>
                </a:r>
                <a:endParaRPr lang="en-US" sz="2800" smtClean="0"/>
              </a:p>
              <a:p>
                <a:pPr algn="just"/>
                <a:r>
                  <a:rPr lang="en-US" sz="2800" b="1" smtClean="0">
                    <a:solidFill>
                      <a:srgbClr val="00B050"/>
                    </a:solidFill>
                  </a:rPr>
                  <a:t>Langkah </a:t>
                </a:r>
                <a:r>
                  <a:rPr lang="en-US" sz="2800" b="1">
                    <a:solidFill>
                      <a:srgbClr val="00B050"/>
                    </a:solidFill>
                  </a:rPr>
                  <a:t>6, </a:t>
                </a:r>
                <a:r>
                  <a:rPr lang="en-US" sz="2800"/>
                  <a:t>nilai statistik uji dihitung dengan </a:t>
                </a:r>
                <a:r>
                  <a:rPr lang="en-US" sz="2800" i="1" smtClean="0"/>
                  <a:t>n </a:t>
                </a:r>
                <a:r>
                  <a:rPr lang="en-US" sz="2800"/>
                  <a:t>= 112, </a:t>
                </a:r>
                <a:r>
                  <a:rPr lang="en-US" sz="2800" i="1" smtClean="0">
                    <a:sym typeface="Symbol" panose="05050102010706020507" pitchFamily="18" charset="2"/>
                  </a:rPr>
                  <a:t></a:t>
                </a:r>
                <a:r>
                  <a:rPr lang="en-US" sz="2800" smtClean="0">
                    <a:sym typeface="Symbol" panose="05050102010706020507" pitchFamily="18" charset="2"/>
                  </a:rPr>
                  <a:t> </a:t>
                </a:r>
                <a:r>
                  <a:rPr lang="en-US" sz="2800" smtClean="0"/>
                  <a:t>= </a:t>
                </a:r>
                <a:r>
                  <a:rPr lang="en-US" sz="2800"/>
                  <a:t>$ 14.530, dan hipotesis </a:t>
                </a:r>
                <a:r>
                  <a:rPr lang="en-US" sz="2800" i="1" smtClean="0">
                    <a:sym typeface="Symbol" panose="05050102010706020507" pitchFamily="18" charset="2"/>
                  </a:rPr>
                  <a:t></a:t>
                </a:r>
                <a:r>
                  <a:rPr lang="en-US" sz="2800" smtClean="0">
                    <a:sym typeface="Symbol" panose="05050102010706020507" pitchFamily="18" charset="2"/>
                  </a:rPr>
                  <a:t> </a:t>
                </a:r>
                <a:r>
                  <a:rPr lang="en-US" sz="2800" smtClean="0"/>
                  <a:t>= </a:t>
                </a:r>
                <a:r>
                  <a:rPr lang="en-US" sz="2800"/>
                  <a:t>$ </a:t>
                </a:r>
                <a:r>
                  <a:rPr lang="en-US" sz="2800" smtClean="0"/>
                  <a:t>74,914</a:t>
                </a:r>
                <a:endParaRPr lang="en-US" sz="2800"/>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blipFill rotWithShape="0">
                <a:blip r:embed="rId2"/>
                <a:stretch>
                  <a:fillRect l="-697" t="-1852" r="-1511"/>
                </a:stretch>
              </a:blipFill>
            </p:spPr>
            <p:txBody>
              <a:bodyPr/>
              <a:lstStyle/>
              <a:p>
                <a:r>
                  <a:rPr lang="en-US">
                    <a:noFill/>
                  </a:rPr>
                  <a:t> </a:t>
                </a:r>
              </a:p>
            </p:txBody>
          </p:sp>
        </mc:Fallback>
      </mc:AlternateContent>
      <p:sp>
        <p:nvSpPr>
          <p:cNvPr id="2" name="Slide Number Placeholder 1"/>
          <p:cNvSpPr>
            <a:spLocks noGrp="1"/>
          </p:cNvSpPr>
          <p:nvPr>
            <p:ph type="sldNum" sz="quarter" idx="12"/>
          </p:nvPr>
        </p:nvSpPr>
        <p:spPr/>
        <p:txBody>
          <a:bodyPr/>
          <a:lstStyle/>
          <a:p>
            <a:fld id="{4901193B-AFCE-4A2A-92C6-39E061AE732C}" type="slidenum">
              <a:rPr lang="en-US" smtClean="0"/>
              <a:t>36</a:t>
            </a:fld>
            <a:endParaRPr lang="en-US"/>
          </a:p>
        </p:txBody>
      </p:sp>
      <p:pic>
        <p:nvPicPr>
          <p:cNvPr id="6" name="Picture 5"/>
          <p:cNvPicPr>
            <a:picLocks noChangeAspect="1"/>
          </p:cNvPicPr>
          <p:nvPr/>
        </p:nvPicPr>
        <p:blipFill rotWithShape="1">
          <a:blip r:embed="rId3"/>
          <a:srcRect l="34134" t="44095" r="32020" b="2460"/>
          <a:stretch/>
        </p:blipFill>
        <p:spPr>
          <a:xfrm>
            <a:off x="3639803" y="4852417"/>
            <a:ext cx="4245385" cy="1483166"/>
          </a:xfrm>
          <a:prstGeom prst="rect">
            <a:avLst/>
          </a:prstGeom>
        </p:spPr>
      </p:pic>
    </p:spTree>
    <p:extLst>
      <p:ext uri="{BB962C8B-B14F-4D97-AF65-F5344CB8AC3E}">
        <p14:creationId xmlns:p14="http://schemas.microsoft.com/office/powerpoint/2010/main" val="238657044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Action</a:t>
            </a:r>
            <a:endParaRPr lang="en-US"/>
          </a:p>
        </p:txBody>
      </p:sp>
      <p:sp>
        <p:nvSpPr>
          <p:cNvPr id="4" name="Content Placeholder 3"/>
          <p:cNvSpPr>
            <a:spLocks noGrp="1"/>
          </p:cNvSpPr>
          <p:nvPr>
            <p:ph idx="1"/>
          </p:nvPr>
        </p:nvSpPr>
        <p:spPr/>
        <p:txBody>
          <a:bodyPr>
            <a:noAutofit/>
          </a:bodyPr>
          <a:lstStyle/>
          <a:p>
            <a:pPr algn="just"/>
            <a:r>
              <a:rPr lang="en-US" sz="2800" b="1" smtClean="0">
                <a:solidFill>
                  <a:srgbClr val="00B050"/>
                </a:solidFill>
              </a:rPr>
              <a:t>Langkah 7</a:t>
            </a:r>
            <a:r>
              <a:rPr lang="en-US" sz="2800" smtClean="0"/>
              <a:t>: Karena statistik uji, </a:t>
            </a:r>
            <a:r>
              <a:rPr lang="en-US" sz="2800"/>
              <a:t>z = 2,75, lebih besar dari nilai kritis dari z di ujung bagian atas dari distribusi, z = </a:t>
            </a:r>
            <a:r>
              <a:rPr lang="en-US" sz="2800" smtClean="0"/>
              <a:t>+1,96</a:t>
            </a:r>
            <a:r>
              <a:rPr lang="en-US" sz="2800"/>
              <a:t>, kesimpulan statistik dicapai pada langkah 7 dari proses pengujian </a:t>
            </a:r>
            <a:r>
              <a:rPr lang="en-US" sz="2800" smtClean="0"/>
              <a:t>hypothesis </a:t>
            </a:r>
            <a:r>
              <a:rPr lang="en-US" sz="2800"/>
              <a:t>adalah untuk menolak hipotesis nol. </a:t>
            </a:r>
            <a:endParaRPr lang="en-US" sz="2800" smtClean="0"/>
          </a:p>
          <a:p>
            <a:pPr algn="just"/>
            <a:r>
              <a:rPr lang="en-US" sz="2800" smtClean="0"/>
              <a:t>Uji </a:t>
            </a:r>
            <a:r>
              <a:rPr lang="en-US" sz="2800"/>
              <a:t>statistik yang dihitung sering disebut sebagai nilai yang diamati. Dengan demikian, nilai yang diamati dari z untuk masalah ini adalah 2,75 dan nilai kritis z untuk masalah ini adalah 1,96.</a:t>
            </a:r>
          </a:p>
        </p:txBody>
      </p:sp>
      <p:sp>
        <p:nvSpPr>
          <p:cNvPr id="2" name="Slide Number Placeholder 1"/>
          <p:cNvSpPr>
            <a:spLocks noGrp="1"/>
          </p:cNvSpPr>
          <p:nvPr>
            <p:ph type="sldNum" sz="quarter" idx="12"/>
          </p:nvPr>
        </p:nvSpPr>
        <p:spPr/>
        <p:txBody>
          <a:bodyPr/>
          <a:lstStyle/>
          <a:p>
            <a:fld id="{4901193B-AFCE-4A2A-92C6-39E061AE732C}" type="slidenum">
              <a:rPr lang="en-US" smtClean="0"/>
              <a:t>37</a:t>
            </a:fld>
            <a:endParaRPr lang="en-US"/>
          </a:p>
        </p:txBody>
      </p:sp>
    </p:spTree>
    <p:extLst>
      <p:ext uri="{BB962C8B-B14F-4D97-AF65-F5344CB8AC3E}">
        <p14:creationId xmlns:p14="http://schemas.microsoft.com/office/powerpoint/2010/main" val="323598296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Business Implication</a:t>
            </a:r>
            <a:endParaRPr lang="en-US"/>
          </a:p>
        </p:txBody>
      </p:sp>
      <p:sp>
        <p:nvSpPr>
          <p:cNvPr id="6" name="Content Placeholder 5"/>
          <p:cNvSpPr>
            <a:spLocks noGrp="1"/>
          </p:cNvSpPr>
          <p:nvPr>
            <p:ph idx="1"/>
          </p:nvPr>
        </p:nvSpPr>
        <p:spPr/>
        <p:txBody>
          <a:bodyPr>
            <a:normAutofit/>
          </a:bodyPr>
          <a:lstStyle/>
          <a:p>
            <a:pPr algn="just"/>
            <a:r>
              <a:rPr lang="en-US" sz="2800" b="1">
                <a:solidFill>
                  <a:srgbClr val="00B050"/>
                </a:solidFill>
              </a:rPr>
              <a:t>Langkah 8 </a:t>
            </a:r>
            <a:r>
              <a:rPr lang="en-US" sz="2800"/>
              <a:t>adalah untuk membuat </a:t>
            </a:r>
            <a:r>
              <a:rPr lang="en-US" sz="2800" smtClean="0"/>
              <a:t>keputusan. Apa arti dari hasil ini? </a:t>
            </a:r>
            <a:r>
              <a:rPr lang="en-US" sz="2800"/>
              <a:t>Secara statistik, peneliti memiliki cukup bukti untuk menolak </a:t>
            </a:r>
            <a:r>
              <a:rPr lang="en-US" sz="2800" smtClean="0"/>
              <a:t>kebenaran $ </a:t>
            </a:r>
            <a:r>
              <a:rPr lang="en-US" sz="2800"/>
              <a:t>74.914 sebagai </a:t>
            </a:r>
            <a:r>
              <a:rPr lang="en-US" sz="2800" smtClean="0"/>
              <a:t>pendapatan bersih rata-rata </a:t>
            </a:r>
            <a:r>
              <a:rPr lang="en-US" sz="2800"/>
              <a:t>nasional </a:t>
            </a:r>
            <a:r>
              <a:rPr lang="en-US" sz="2800" smtClean="0"/>
              <a:t>CPA. </a:t>
            </a:r>
          </a:p>
          <a:p>
            <a:pPr algn="just"/>
            <a:r>
              <a:rPr lang="en-US" sz="2800" smtClean="0"/>
              <a:t>Meskipun </a:t>
            </a:r>
            <a:r>
              <a:rPr lang="en-US" sz="2800"/>
              <a:t>peneliti melakukan uji dua sisi, bukti yang dikumpulkan menunjukkan bahwa rata-rata nasional mungkin telah meningkat. </a:t>
            </a:r>
            <a:endParaRPr lang="en-US" sz="2800" smtClean="0"/>
          </a:p>
        </p:txBody>
      </p:sp>
      <p:sp>
        <p:nvSpPr>
          <p:cNvPr id="4" name="Slide Number Placeholder 3"/>
          <p:cNvSpPr>
            <a:spLocks noGrp="1"/>
          </p:cNvSpPr>
          <p:nvPr>
            <p:ph type="sldNum" sz="quarter" idx="12"/>
          </p:nvPr>
        </p:nvSpPr>
        <p:spPr/>
        <p:txBody>
          <a:bodyPr/>
          <a:lstStyle/>
          <a:p>
            <a:fld id="{4901193B-AFCE-4A2A-92C6-39E061AE732C}" type="slidenum">
              <a:rPr lang="en-US" smtClean="0"/>
              <a:t>38</a:t>
            </a:fld>
            <a:endParaRPr lang="en-US"/>
          </a:p>
        </p:txBody>
      </p:sp>
    </p:spTree>
    <p:extLst>
      <p:ext uri="{BB962C8B-B14F-4D97-AF65-F5344CB8AC3E}">
        <p14:creationId xmlns:p14="http://schemas.microsoft.com/office/powerpoint/2010/main" val="74105609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Business Implication</a:t>
            </a:r>
            <a:endParaRPr lang="en-US"/>
          </a:p>
        </p:txBody>
      </p:sp>
      <p:sp>
        <p:nvSpPr>
          <p:cNvPr id="6" name="Content Placeholder 5"/>
          <p:cNvSpPr>
            <a:spLocks noGrp="1"/>
          </p:cNvSpPr>
          <p:nvPr>
            <p:ph idx="1"/>
          </p:nvPr>
        </p:nvSpPr>
        <p:spPr/>
        <p:txBody>
          <a:bodyPr>
            <a:normAutofit/>
          </a:bodyPr>
          <a:lstStyle/>
          <a:p>
            <a:pPr algn="just"/>
            <a:r>
              <a:rPr lang="en-US" sz="2800" smtClean="0"/>
              <a:t>Rata-rata </a:t>
            </a:r>
            <a:r>
              <a:rPr lang="en-US" sz="2800"/>
              <a:t>sampel $ 78,695 adalah $ 3781 lebih tinggi dari rata-rata nasional yang diuji. </a:t>
            </a:r>
            <a:r>
              <a:rPr lang="en-US" sz="2800" smtClean="0"/>
              <a:t>Peneliti </a:t>
            </a:r>
            <a:r>
              <a:rPr lang="en-US" sz="2800"/>
              <a:t>dapat menyimpulkan bahwa rata-rata nasional lebih dari sebelumnya, tapi karena $ 78.695 hanya </a:t>
            </a:r>
            <a:r>
              <a:rPr lang="en-US" sz="2800" smtClean="0"/>
              <a:t>rata-rata sampel, </a:t>
            </a:r>
            <a:r>
              <a:rPr lang="en-US" sz="2800"/>
              <a:t>itu tidak memberikan jaminan bahwa rata-rata nasional untuk semua CPA </a:t>
            </a:r>
            <a:r>
              <a:rPr lang="en-US" sz="2800" smtClean="0"/>
              <a:t>adalah </a:t>
            </a:r>
            <a:r>
              <a:rPr lang="en-US" sz="2800"/>
              <a:t>$ 3.781 </a:t>
            </a:r>
            <a:r>
              <a:rPr lang="en-US" sz="2800" smtClean="0"/>
              <a:t>lebih tinggi.</a:t>
            </a:r>
            <a:endParaRPr lang="en-US" sz="2800"/>
          </a:p>
        </p:txBody>
      </p:sp>
      <p:sp>
        <p:nvSpPr>
          <p:cNvPr id="4" name="Slide Number Placeholder 3"/>
          <p:cNvSpPr>
            <a:spLocks noGrp="1"/>
          </p:cNvSpPr>
          <p:nvPr>
            <p:ph type="sldNum" sz="quarter" idx="12"/>
          </p:nvPr>
        </p:nvSpPr>
        <p:spPr/>
        <p:txBody>
          <a:bodyPr/>
          <a:lstStyle/>
          <a:p>
            <a:fld id="{4901193B-AFCE-4A2A-92C6-39E061AE732C}" type="slidenum">
              <a:rPr lang="en-US" smtClean="0"/>
              <a:t>39</a:t>
            </a:fld>
            <a:endParaRPr lang="en-US"/>
          </a:p>
        </p:txBody>
      </p:sp>
    </p:spTree>
    <p:extLst>
      <p:ext uri="{BB962C8B-B14F-4D97-AF65-F5344CB8AC3E}">
        <p14:creationId xmlns:p14="http://schemas.microsoft.com/office/powerpoint/2010/main" val="354602489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vert="horz" lIns="91440" tIns="45720" rIns="91440" bIns="45720" rtlCol="0" anchor="b">
            <a:noAutofit/>
            <a:scene3d>
              <a:camera prst="orthographicFront"/>
              <a:lightRig rig="sunset" dir="t">
                <a:rot lat="0" lon="0" rev="4200000"/>
              </a:lightRig>
            </a:scene3d>
            <a:sp3d extrusionH="57150" prstMaterial="metal">
              <a:bevelT w="57150" h="57150"/>
            </a:sp3d>
          </a:bodyPr>
          <a:lstStyle/>
          <a:p>
            <a:r>
              <a:rPr lang="en-US" sz="6600">
                <a:ln>
                  <a:solidFill>
                    <a:srgbClr val="FFFF00"/>
                  </a:solidFill>
                </a:ln>
                <a:solidFill>
                  <a:srgbClr val="FFFF00"/>
                </a:solidFill>
                <a:effectLst>
                  <a:outerShdw blurRad="203200" dist="177800" dir="2700000" algn="tl" rotWithShape="0">
                    <a:prstClr val="black">
                      <a:alpha val="87000"/>
                    </a:prstClr>
                  </a:outerShdw>
                </a:effectLst>
              </a:rPr>
              <a:t>PENGUJIAN DENGAN POPULASI TERBATAS (FINITE POPULATION)</a:t>
            </a:r>
          </a:p>
        </p:txBody>
      </p:sp>
      <p:sp>
        <p:nvSpPr>
          <p:cNvPr id="4" name="Slide Number Placeholder 3"/>
          <p:cNvSpPr>
            <a:spLocks noGrp="1"/>
          </p:cNvSpPr>
          <p:nvPr>
            <p:ph type="sldNum" sz="quarter" idx="12"/>
          </p:nvPr>
        </p:nvSpPr>
        <p:spPr/>
        <p:txBody>
          <a:bodyPr/>
          <a:lstStyle/>
          <a:p>
            <a:fld id="{4901193B-AFCE-4A2A-92C6-39E061AE732C}" type="slidenum">
              <a:rPr lang="en-US" smtClean="0"/>
              <a:t>40</a:t>
            </a:fld>
            <a:endParaRPr lang="en-US"/>
          </a:p>
        </p:txBody>
      </p:sp>
    </p:spTree>
    <p:extLst>
      <p:ext uri="{BB962C8B-B14F-4D97-AF65-F5344CB8AC3E}">
        <p14:creationId xmlns:p14="http://schemas.microsoft.com/office/powerpoint/2010/main" val="27758586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4901193B-AFCE-4A2A-92C6-39E061AE732C}" type="slidenum">
              <a:rPr lang="en-US" smtClean="0"/>
              <a:t>41</a:t>
            </a:fld>
            <a:endParaRPr lang="en-US"/>
          </a:p>
        </p:txBody>
      </p:sp>
      <p:pic>
        <p:nvPicPr>
          <p:cNvPr id="5" name="Picture 4"/>
          <p:cNvPicPr>
            <a:picLocks noChangeAspect="1"/>
          </p:cNvPicPr>
          <p:nvPr/>
        </p:nvPicPr>
        <p:blipFill>
          <a:blip r:embed="rId2">
            <a:lum bright="-20000" contrast="40000"/>
          </a:blip>
          <a:stretch>
            <a:fillRect/>
          </a:stretch>
        </p:blipFill>
        <p:spPr>
          <a:xfrm>
            <a:off x="0" y="1063416"/>
            <a:ext cx="12192000" cy="1913130"/>
          </a:xfrm>
          <a:prstGeom prst="rect">
            <a:avLst/>
          </a:prstGeom>
        </p:spPr>
      </p:pic>
      <p:sp>
        <p:nvSpPr>
          <p:cNvPr id="6" name="TextBox 5"/>
          <p:cNvSpPr txBox="1"/>
          <p:nvPr/>
        </p:nvSpPr>
        <p:spPr>
          <a:xfrm>
            <a:off x="261258" y="3744233"/>
            <a:ext cx="11212286" cy="3108543"/>
          </a:xfrm>
          <a:prstGeom prst="rect">
            <a:avLst/>
          </a:prstGeom>
          <a:noFill/>
        </p:spPr>
        <p:txBody>
          <a:bodyPr wrap="square" rtlCol="0">
            <a:spAutoFit/>
          </a:bodyPr>
          <a:lstStyle/>
          <a:p>
            <a:pPr marL="457200" indent="-457200" algn="just">
              <a:buFont typeface="Wingdings" panose="05000000000000000000" pitchFamily="2" charset="2"/>
              <a:buChar char="q"/>
            </a:pPr>
            <a:r>
              <a:rPr lang="en-US" sz="2800"/>
              <a:t>Dalam </a:t>
            </a:r>
            <a:r>
              <a:rPr lang="en-US" sz="2800" smtClean="0"/>
              <a:t>contoh pendapatan bersih </a:t>
            </a:r>
            <a:r>
              <a:rPr lang="en-US" sz="2800"/>
              <a:t>CPA </a:t>
            </a:r>
            <a:r>
              <a:rPr lang="en-US" sz="2800" smtClean="0"/>
              <a:t>, kira2 hanya ada </a:t>
            </a:r>
            <a:r>
              <a:rPr lang="en-US" sz="2800"/>
              <a:t>600 CPA </a:t>
            </a:r>
            <a:r>
              <a:rPr lang="en-US" sz="2800" smtClean="0"/>
              <a:t>di </a:t>
            </a:r>
            <a:r>
              <a:rPr lang="en-US" sz="2800"/>
              <a:t>Amerika Serikat. </a:t>
            </a:r>
            <a:endParaRPr lang="en-US" sz="2800" smtClean="0"/>
          </a:p>
          <a:p>
            <a:pPr marL="457200" indent="-457200" algn="just">
              <a:buFont typeface="Wingdings" panose="05000000000000000000" pitchFamily="2" charset="2"/>
              <a:buChar char="q"/>
            </a:pPr>
            <a:r>
              <a:rPr lang="en-US" sz="2800" smtClean="0"/>
              <a:t>Sebuah </a:t>
            </a:r>
            <a:r>
              <a:rPr lang="en-US" sz="2800"/>
              <a:t>sampel </a:t>
            </a:r>
            <a:r>
              <a:rPr lang="en-US" sz="2800" smtClean="0"/>
              <a:t>sebesar </a:t>
            </a:r>
            <a:r>
              <a:rPr lang="en-US" sz="2800"/>
              <a:t>112 CPA diambil dari populasi </a:t>
            </a:r>
            <a:r>
              <a:rPr lang="en-US" sz="2800" smtClean="0"/>
              <a:t>yang hanya 600 </a:t>
            </a:r>
            <a:r>
              <a:rPr lang="en-US" sz="2800"/>
              <a:t>CPA </a:t>
            </a:r>
            <a:r>
              <a:rPr lang="en-US" sz="2800" smtClean="0"/>
              <a:t>berarti </a:t>
            </a:r>
            <a:r>
              <a:rPr lang="en-US" sz="2800"/>
              <a:t>18,67% dari populasi dan karena itu </a:t>
            </a:r>
            <a:r>
              <a:rPr lang="en-US" sz="2800" smtClean="0"/>
              <a:t>jelas lebih mewakili populasi dibandingkan jika sampel </a:t>
            </a:r>
            <a:r>
              <a:rPr lang="en-US" sz="2800"/>
              <a:t>112 CPA diambil dari populasi </a:t>
            </a:r>
            <a:r>
              <a:rPr lang="en-US" sz="2800" smtClean="0"/>
              <a:t>sebanyak 20.000 </a:t>
            </a:r>
            <a:r>
              <a:rPr lang="en-US" sz="2800"/>
              <a:t>CPA (0,56% dari populasi).</a:t>
            </a:r>
          </a:p>
        </p:txBody>
      </p:sp>
    </p:spTree>
    <p:extLst>
      <p:ext uri="{BB962C8B-B14F-4D97-AF65-F5344CB8AC3E}">
        <p14:creationId xmlns:p14="http://schemas.microsoft.com/office/powerpoint/2010/main" val="273820700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Content Placeholder 3"/>
          <p:cNvSpPr>
            <a:spLocks noGrp="1"/>
          </p:cNvSpPr>
          <p:nvPr>
            <p:ph idx="1"/>
          </p:nvPr>
        </p:nvSpPr>
        <p:spPr/>
        <p:txBody>
          <a:bodyPr/>
          <a:lstStyle/>
          <a:p>
            <a:pPr algn="just"/>
            <a:r>
              <a:rPr lang="en-US"/>
              <a:t>Faktor koreksi </a:t>
            </a:r>
            <a:r>
              <a:rPr lang="en-US" smtClean="0"/>
              <a:t>menjadi </a:t>
            </a:r>
            <a:r>
              <a:rPr lang="en-US"/>
              <a:t>pertimbangan dan memungkinkan untuk peningkatan nilai </a:t>
            </a:r>
            <a:r>
              <a:rPr lang="en-US" smtClean="0"/>
              <a:t>z yang diamati. </a:t>
            </a:r>
            <a:r>
              <a:rPr lang="en-US"/>
              <a:t>Nilai z yang diamati akan berubah </a:t>
            </a:r>
            <a:r>
              <a:rPr lang="en-US" smtClean="0"/>
              <a:t>menjadi:</a:t>
            </a:r>
            <a:endParaRPr lang="en-US"/>
          </a:p>
        </p:txBody>
      </p:sp>
      <p:sp>
        <p:nvSpPr>
          <p:cNvPr id="2" name="Slide Number Placeholder 1"/>
          <p:cNvSpPr>
            <a:spLocks noGrp="1"/>
          </p:cNvSpPr>
          <p:nvPr>
            <p:ph type="sldNum" sz="quarter" idx="12"/>
          </p:nvPr>
        </p:nvSpPr>
        <p:spPr/>
        <p:txBody>
          <a:bodyPr/>
          <a:lstStyle/>
          <a:p>
            <a:fld id="{4901193B-AFCE-4A2A-92C6-39E061AE732C}" type="slidenum">
              <a:rPr lang="en-US" smtClean="0"/>
              <a:t>42</a:t>
            </a:fld>
            <a:endParaRPr lang="en-US"/>
          </a:p>
        </p:txBody>
      </p:sp>
      <p:pic>
        <p:nvPicPr>
          <p:cNvPr id="5" name="Picture 4"/>
          <p:cNvPicPr>
            <a:picLocks noChangeAspect="1"/>
          </p:cNvPicPr>
          <p:nvPr/>
        </p:nvPicPr>
        <p:blipFill>
          <a:blip r:embed="rId2">
            <a:lum bright="-20000" contrast="40000"/>
          </a:blip>
          <a:stretch>
            <a:fillRect/>
          </a:stretch>
        </p:blipFill>
        <p:spPr>
          <a:xfrm>
            <a:off x="1493696" y="4655218"/>
            <a:ext cx="9277943" cy="1719860"/>
          </a:xfrm>
          <a:prstGeom prst="rect">
            <a:avLst/>
          </a:prstGeom>
        </p:spPr>
      </p:pic>
    </p:spTree>
    <p:extLst>
      <p:ext uri="{BB962C8B-B14F-4D97-AF65-F5344CB8AC3E}">
        <p14:creationId xmlns:p14="http://schemas.microsoft.com/office/powerpoint/2010/main" val="362475184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54955" y="1063416"/>
            <a:ext cx="8010815" cy="4640463"/>
          </a:xfrm>
        </p:spPr>
        <p:txBody>
          <a:bodyPr/>
          <a:lstStyle/>
          <a:p>
            <a:r>
              <a:rPr lang="en-US" sz="5400" smtClean="0"/>
              <a:t>Menggunakan p-Value </a:t>
            </a:r>
            <a:r>
              <a:rPr lang="en-US" sz="5400"/>
              <a:t>untuk </a:t>
            </a:r>
            <a:r>
              <a:rPr lang="en-US" sz="5400" smtClean="0"/>
              <a:t>Uji </a:t>
            </a:r>
            <a:r>
              <a:rPr lang="en-US" sz="5400"/>
              <a:t>Hipotesis</a:t>
            </a:r>
          </a:p>
        </p:txBody>
      </p:sp>
      <p:sp>
        <p:nvSpPr>
          <p:cNvPr id="4" name="Slide Number Placeholder 3"/>
          <p:cNvSpPr>
            <a:spLocks noGrp="1"/>
          </p:cNvSpPr>
          <p:nvPr>
            <p:ph type="sldNum" sz="quarter" idx="12"/>
          </p:nvPr>
        </p:nvSpPr>
        <p:spPr/>
        <p:txBody>
          <a:bodyPr/>
          <a:lstStyle/>
          <a:p>
            <a:fld id="{4901193B-AFCE-4A2A-92C6-39E061AE732C}" type="slidenum">
              <a:rPr lang="en-US" smtClean="0"/>
              <a:t>43</a:t>
            </a:fld>
            <a:endParaRPr lang="en-US"/>
          </a:p>
        </p:txBody>
      </p:sp>
      <p:sp>
        <p:nvSpPr>
          <p:cNvPr id="2" name="Oval 1"/>
          <p:cNvSpPr/>
          <p:nvPr/>
        </p:nvSpPr>
        <p:spPr>
          <a:xfrm>
            <a:off x="1154955" y="1063416"/>
            <a:ext cx="898928" cy="89199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smtClean="0"/>
              <a:t>11/3/20</a:t>
            </a:r>
            <a:endParaRPr lang="en-US" sz="900"/>
          </a:p>
        </p:txBody>
      </p:sp>
    </p:spTree>
    <p:extLst>
      <p:ext uri="{BB962C8B-B14F-4D97-AF65-F5344CB8AC3E}">
        <p14:creationId xmlns:p14="http://schemas.microsoft.com/office/powerpoint/2010/main" val="170139171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p-Value untuk Uji Hipotesis</a:t>
            </a:r>
            <a:endParaRPr lang="en-US"/>
          </a:p>
        </p:txBody>
      </p:sp>
      <p:sp>
        <p:nvSpPr>
          <p:cNvPr id="5" name="Content Placeholder 4"/>
          <p:cNvSpPr>
            <a:spLocks noGrp="1"/>
          </p:cNvSpPr>
          <p:nvPr>
            <p:ph idx="1"/>
          </p:nvPr>
        </p:nvSpPr>
        <p:spPr/>
        <p:txBody>
          <a:bodyPr/>
          <a:lstStyle/>
          <a:p>
            <a:pPr algn="just"/>
            <a:r>
              <a:rPr lang="en-US"/>
              <a:t>Cara lain untuk mencapai kesimpulan statistik dalam masalah pengujian hipotesis adalah dengan menggunakan p-value, kadang-kadang disebut tingkat signifikansi </a:t>
            </a:r>
            <a:r>
              <a:rPr lang="en-US" smtClean="0"/>
              <a:t>yang diamati (</a:t>
            </a:r>
            <a:r>
              <a:rPr lang="en-US" b="1"/>
              <a:t>observed significance </a:t>
            </a:r>
            <a:r>
              <a:rPr lang="en-US" b="1" smtClean="0"/>
              <a:t>level</a:t>
            </a:r>
            <a:r>
              <a:rPr lang="en-US" smtClean="0"/>
              <a:t>).</a:t>
            </a:r>
          </a:p>
          <a:p>
            <a:pPr algn="just"/>
            <a:endParaRPr lang="en-US"/>
          </a:p>
        </p:txBody>
      </p:sp>
      <p:sp>
        <p:nvSpPr>
          <p:cNvPr id="3" name="Slide Number Placeholder 2"/>
          <p:cNvSpPr>
            <a:spLocks noGrp="1"/>
          </p:cNvSpPr>
          <p:nvPr>
            <p:ph type="sldNum" sz="quarter" idx="12"/>
          </p:nvPr>
        </p:nvSpPr>
        <p:spPr/>
        <p:txBody>
          <a:bodyPr/>
          <a:lstStyle/>
          <a:p>
            <a:fld id="{4901193B-AFCE-4A2A-92C6-39E061AE732C}" type="slidenum">
              <a:rPr lang="en-US" smtClean="0"/>
              <a:t>44</a:t>
            </a:fld>
            <a:endParaRPr lang="en-US"/>
          </a:p>
        </p:txBody>
      </p:sp>
    </p:spTree>
    <p:extLst>
      <p:ext uri="{BB962C8B-B14F-4D97-AF65-F5344CB8AC3E}">
        <p14:creationId xmlns:p14="http://schemas.microsoft.com/office/powerpoint/2010/main" val="114446030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p-Value untuk Uji Hipotesis</a:t>
            </a:r>
          </a:p>
        </p:txBody>
      </p:sp>
      <p:sp>
        <p:nvSpPr>
          <p:cNvPr id="6" name="Content Placeholder 5"/>
          <p:cNvSpPr>
            <a:spLocks noGrp="1"/>
          </p:cNvSpPr>
          <p:nvPr>
            <p:ph idx="1"/>
          </p:nvPr>
        </p:nvSpPr>
        <p:spPr/>
        <p:txBody>
          <a:bodyPr>
            <a:normAutofit fontScale="92500" lnSpcReduction="20000"/>
          </a:bodyPr>
          <a:lstStyle/>
          <a:p>
            <a:pPr algn="just"/>
            <a:r>
              <a:rPr lang="en-US" smtClean="0"/>
              <a:t>P-value menjadi semakin </a:t>
            </a:r>
            <a:r>
              <a:rPr lang="en-US"/>
              <a:t>penting dengan meningkatnya penggunaan paket komputer statistik untuk menguji hipotesis. </a:t>
            </a:r>
            <a:endParaRPr lang="en-US" smtClean="0"/>
          </a:p>
          <a:p>
            <a:pPr algn="just"/>
            <a:r>
              <a:rPr lang="en-US" smtClean="0"/>
              <a:t>Tidak </a:t>
            </a:r>
            <a:r>
              <a:rPr lang="en-US"/>
              <a:t>ada nilai </a:t>
            </a:r>
            <a:r>
              <a:rPr lang="en-US" sz="4300" i="1" smtClean="0">
                <a:sym typeface="Symbol" panose="05050102010706020507" pitchFamily="18" charset="2"/>
              </a:rPr>
              <a:t></a:t>
            </a:r>
            <a:r>
              <a:rPr lang="en-US" smtClean="0">
                <a:sym typeface="Symbol" panose="05050102010706020507" pitchFamily="18" charset="2"/>
              </a:rPr>
              <a:t> </a:t>
            </a:r>
            <a:r>
              <a:rPr lang="en-US" smtClean="0"/>
              <a:t>yang </a:t>
            </a:r>
            <a:r>
              <a:rPr lang="en-US"/>
              <a:t>ditetapkan </a:t>
            </a:r>
            <a:r>
              <a:rPr lang="en-US" smtClean="0"/>
              <a:t>dalam </a:t>
            </a:r>
            <a:r>
              <a:rPr lang="en-US"/>
              <a:t>metode p-value. Sebaliknya, probabilitas mendapatkan statistik uji setidaknya seekstrim statistik uji yang diamati (dihitung dari data) dihitung dengan asumsi bahwa hipotesis nol benar.</a:t>
            </a:r>
          </a:p>
        </p:txBody>
      </p:sp>
      <p:sp>
        <p:nvSpPr>
          <p:cNvPr id="4" name="Slide Number Placeholder 3"/>
          <p:cNvSpPr>
            <a:spLocks noGrp="1"/>
          </p:cNvSpPr>
          <p:nvPr>
            <p:ph type="sldNum" sz="quarter" idx="12"/>
          </p:nvPr>
        </p:nvSpPr>
        <p:spPr/>
        <p:txBody>
          <a:bodyPr/>
          <a:lstStyle/>
          <a:p>
            <a:fld id="{4901193B-AFCE-4A2A-92C6-39E061AE732C}" type="slidenum">
              <a:rPr lang="en-US" smtClean="0"/>
              <a:t>45</a:t>
            </a:fld>
            <a:endParaRPr lang="en-US"/>
          </a:p>
        </p:txBody>
      </p:sp>
    </p:spTree>
    <p:extLst>
      <p:ext uri="{BB962C8B-B14F-4D97-AF65-F5344CB8AC3E}">
        <p14:creationId xmlns:p14="http://schemas.microsoft.com/office/powerpoint/2010/main" val="117380860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p-Value untuk Uji Hipotesis</a:t>
            </a:r>
          </a:p>
        </p:txBody>
      </p:sp>
      <p:sp>
        <p:nvSpPr>
          <p:cNvPr id="6" name="Content Placeholder 5"/>
          <p:cNvSpPr>
            <a:spLocks noGrp="1"/>
          </p:cNvSpPr>
          <p:nvPr>
            <p:ph idx="1"/>
          </p:nvPr>
        </p:nvSpPr>
        <p:spPr/>
        <p:txBody>
          <a:bodyPr>
            <a:normAutofit fontScale="92500" lnSpcReduction="20000"/>
          </a:bodyPr>
          <a:lstStyle/>
          <a:p>
            <a:pPr algn="just"/>
            <a:r>
              <a:rPr lang="sv-SE"/>
              <a:t>Hampir setiap program komputer statistik menghasilkan probabilitas ini (p-value). P-value mendefinisikan nilai terkecil dari alpha </a:t>
            </a:r>
            <a:r>
              <a:rPr lang="sv-SE" smtClean="0"/>
              <a:t>di mana </a:t>
            </a:r>
            <a:r>
              <a:rPr lang="sv-SE"/>
              <a:t>hipotesis nol dapat ditolak</a:t>
            </a:r>
            <a:r>
              <a:rPr lang="sv-SE" smtClean="0"/>
              <a:t>.</a:t>
            </a:r>
          </a:p>
          <a:p>
            <a:pPr algn="just"/>
            <a:r>
              <a:rPr lang="en-US"/>
              <a:t>Misalnya, jika p-nilai tes adalah 0,038, hipotesis nol tidak dapat ditolak pada </a:t>
            </a:r>
            <a:r>
              <a:rPr lang="en-US" smtClean="0">
                <a:sym typeface="Symbol" panose="05050102010706020507" pitchFamily="18" charset="2"/>
              </a:rPr>
              <a:t> </a:t>
            </a:r>
            <a:r>
              <a:rPr lang="en-US" smtClean="0"/>
              <a:t>= </a:t>
            </a:r>
            <a:r>
              <a:rPr lang="en-US"/>
              <a:t>0,01 karena 0,038 adalah nilai terkecil dari alpha yang hipotesis nol dapat ditolak. Namun, hipotesis nol dapat ditolak untuk </a:t>
            </a:r>
            <a:r>
              <a:rPr lang="en-US" smtClean="0">
                <a:sym typeface="Symbol" panose="05050102010706020507" pitchFamily="18" charset="2"/>
              </a:rPr>
              <a:t> </a:t>
            </a:r>
            <a:r>
              <a:rPr lang="en-US" smtClean="0"/>
              <a:t>= </a:t>
            </a:r>
            <a:r>
              <a:rPr lang="en-US"/>
              <a:t>0,05.</a:t>
            </a:r>
          </a:p>
        </p:txBody>
      </p:sp>
      <p:sp>
        <p:nvSpPr>
          <p:cNvPr id="4" name="Slide Number Placeholder 3"/>
          <p:cNvSpPr>
            <a:spLocks noGrp="1"/>
          </p:cNvSpPr>
          <p:nvPr>
            <p:ph type="sldNum" sz="quarter" idx="12"/>
          </p:nvPr>
        </p:nvSpPr>
        <p:spPr/>
        <p:txBody>
          <a:bodyPr/>
          <a:lstStyle/>
          <a:p>
            <a:fld id="{4901193B-AFCE-4A2A-92C6-39E061AE732C}" type="slidenum">
              <a:rPr lang="en-US" smtClean="0"/>
              <a:t>46</a:t>
            </a:fld>
            <a:endParaRPr lang="en-US"/>
          </a:p>
        </p:txBody>
      </p:sp>
    </p:spTree>
    <p:extLst>
      <p:ext uri="{BB962C8B-B14F-4D97-AF65-F5344CB8AC3E}">
        <p14:creationId xmlns:p14="http://schemas.microsoft.com/office/powerpoint/2010/main" val="360230008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Menggunakan </a:t>
            </a:r>
            <a:r>
              <a:rPr lang="en-US" smtClean="0"/>
              <a:t>Metode </a:t>
            </a:r>
            <a:r>
              <a:rPr lang="en-US"/>
              <a:t>Nilai </a:t>
            </a:r>
            <a:r>
              <a:rPr lang="en-US" smtClean="0"/>
              <a:t>Kritis untuk Uji Hipotesis</a:t>
            </a:r>
            <a:endParaRPr lang="en-US"/>
          </a:p>
        </p:txBody>
      </p:sp>
      <p:sp>
        <p:nvSpPr>
          <p:cNvPr id="4" name="Slide Number Placeholder 3"/>
          <p:cNvSpPr>
            <a:spLocks noGrp="1"/>
          </p:cNvSpPr>
          <p:nvPr>
            <p:ph type="sldNum" sz="quarter" idx="12"/>
          </p:nvPr>
        </p:nvSpPr>
        <p:spPr/>
        <p:txBody>
          <a:bodyPr/>
          <a:lstStyle/>
          <a:p>
            <a:fld id="{4901193B-AFCE-4A2A-92C6-39E061AE732C}" type="slidenum">
              <a:rPr lang="en-US" smtClean="0"/>
              <a:t>47</a:t>
            </a:fld>
            <a:endParaRPr lang="en-US"/>
          </a:p>
        </p:txBody>
      </p:sp>
    </p:spTree>
    <p:extLst>
      <p:ext uri="{BB962C8B-B14F-4D97-AF65-F5344CB8AC3E}">
        <p14:creationId xmlns:p14="http://schemas.microsoft.com/office/powerpoint/2010/main" val="361199346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Menggunakan Metode Nilai Kritis untuk Uji Hipotesis</a:t>
            </a:r>
          </a:p>
        </p:txBody>
      </p:sp>
      <p:sp>
        <p:nvSpPr>
          <p:cNvPr id="5" name="Content Placeholder 4"/>
          <p:cNvSpPr>
            <a:spLocks noGrp="1"/>
          </p:cNvSpPr>
          <p:nvPr>
            <p:ph idx="1"/>
          </p:nvPr>
        </p:nvSpPr>
        <p:spPr/>
        <p:txBody>
          <a:bodyPr/>
          <a:lstStyle/>
          <a:p>
            <a:pPr algn="just"/>
            <a:r>
              <a:rPr lang="en-US" smtClean="0"/>
              <a:t>Metode lain untuk uji hipotesis adalah metode nilai kritis.</a:t>
            </a:r>
          </a:p>
          <a:p>
            <a:pPr algn="just"/>
            <a:r>
              <a:rPr lang="en-US"/>
              <a:t>Metode nilai kritis menentukan nilai rata-rata kritis </a:t>
            </a:r>
            <a:r>
              <a:rPr lang="en-US" smtClean="0"/>
              <a:t>yang diperlukan z menjadi di </a:t>
            </a:r>
            <a:r>
              <a:rPr lang="en-US"/>
              <a:t>daerah penolakan dan menggunakannya untuk menguji hipotesis.</a:t>
            </a:r>
          </a:p>
        </p:txBody>
      </p:sp>
      <p:sp>
        <p:nvSpPr>
          <p:cNvPr id="3" name="Slide Number Placeholder 2"/>
          <p:cNvSpPr>
            <a:spLocks noGrp="1"/>
          </p:cNvSpPr>
          <p:nvPr>
            <p:ph type="sldNum" sz="quarter" idx="12"/>
          </p:nvPr>
        </p:nvSpPr>
        <p:spPr/>
        <p:txBody>
          <a:bodyPr/>
          <a:lstStyle/>
          <a:p>
            <a:fld id="{4901193B-AFCE-4A2A-92C6-39E061AE732C}" type="slidenum">
              <a:rPr lang="en-US" smtClean="0"/>
              <a:t>48</a:t>
            </a:fld>
            <a:endParaRPr lang="en-US"/>
          </a:p>
        </p:txBody>
      </p:sp>
    </p:spTree>
    <p:extLst>
      <p:ext uri="{BB962C8B-B14F-4D97-AF65-F5344CB8AC3E}">
        <p14:creationId xmlns:p14="http://schemas.microsoft.com/office/powerpoint/2010/main" val="137219725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01193B-AFCE-4A2A-92C6-39E061AE732C}" type="slidenum">
              <a:rPr lang="en-US" smtClean="0"/>
              <a:t>49</a:t>
            </a:fld>
            <a:endParaRPr lang="en-US"/>
          </a:p>
        </p:txBody>
      </p:sp>
      <p:pic>
        <p:nvPicPr>
          <p:cNvPr id="5" name="Picture 4"/>
          <p:cNvPicPr>
            <a:picLocks noChangeAspect="1"/>
          </p:cNvPicPr>
          <p:nvPr/>
        </p:nvPicPr>
        <p:blipFill>
          <a:blip r:embed="rId2">
            <a:lum bright="-20000" contrast="40000"/>
          </a:blip>
          <a:stretch>
            <a:fillRect/>
          </a:stretch>
        </p:blipFill>
        <p:spPr>
          <a:xfrm>
            <a:off x="858760" y="679571"/>
            <a:ext cx="9326880" cy="5790455"/>
          </a:xfrm>
          <a:prstGeom prst="rect">
            <a:avLst/>
          </a:prstGeom>
        </p:spPr>
      </p:pic>
    </p:spTree>
    <p:extLst>
      <p:ext uri="{BB962C8B-B14F-4D97-AF65-F5344CB8AC3E}">
        <p14:creationId xmlns:p14="http://schemas.microsoft.com/office/powerpoint/2010/main" val="14078375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Menggunakan Metode Nilai Kritis untuk Uji Hipotesis</a:t>
            </a:r>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p:txBody>
              <a:bodyPr/>
              <a:lstStyle/>
              <a:p>
                <a:r>
                  <a:rPr lang="en-US" smtClean="0"/>
                  <a:t>Menggunakan rumus yang sama, yaitu</a:t>
                </a:r>
              </a:p>
              <a:p>
                <a:endParaRPr lang="en-US"/>
              </a:p>
              <a:p>
                <a:endParaRPr lang="en-US" smtClean="0"/>
              </a:p>
              <a:p>
                <a:endParaRPr lang="en-US"/>
              </a:p>
              <a:p>
                <a:r>
                  <a:rPr lang="en-US" smtClean="0"/>
                  <a:t>Dengan diketahui z, </a:t>
                </a:r>
                <a:r>
                  <a:rPr lang="en-US" smtClean="0">
                    <a:sym typeface="Symbol" panose="05050102010706020507" pitchFamily="18" charset="2"/>
                  </a:rPr>
                  <a:t>, n, dan , kita akan memperoleh nilai </a:t>
                </a:r>
                <a14:m>
                  <m:oMath xmlns:m="http://schemas.openxmlformats.org/officeDocument/2006/math">
                    <m:acc>
                      <m:accPr>
                        <m:chr m:val="̅"/>
                        <m:ctrlPr>
                          <a:rPr lang="en-US" i="1" smtClean="0">
                            <a:latin typeface="Cambria Math" panose="02040503050406030204" pitchFamily="18" charset="0"/>
                            <a:sym typeface="Symbol" panose="05050102010706020507" pitchFamily="18" charset="2"/>
                          </a:rPr>
                        </m:ctrlPr>
                      </m:accPr>
                      <m:e>
                        <m:r>
                          <a:rPr lang="en-US" b="0" i="1" smtClean="0">
                            <a:latin typeface="Cambria Math" panose="02040503050406030204" pitchFamily="18" charset="0"/>
                            <a:sym typeface="Symbol" panose="05050102010706020507" pitchFamily="18" charset="2"/>
                          </a:rPr>
                          <m:t>𝑥</m:t>
                        </m:r>
                      </m:e>
                    </m:acc>
                  </m:oMath>
                </a14:m>
                <a:endParaRPr lang="en-US"/>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blipFill rotWithShape="0">
                <a:blip r:embed="rId2"/>
                <a:stretch>
                  <a:fillRect l="-930" t="-2357" b="-4040"/>
                </a:stretch>
              </a:blipFill>
            </p:spPr>
            <p:txBody>
              <a:bodyPr/>
              <a:lstStyle/>
              <a:p>
                <a:r>
                  <a:rPr lang="en-US">
                    <a:noFill/>
                  </a:rPr>
                  <a:t> </a:t>
                </a:r>
              </a:p>
            </p:txBody>
          </p:sp>
        </mc:Fallback>
      </mc:AlternateContent>
      <p:sp>
        <p:nvSpPr>
          <p:cNvPr id="2" name="Slide Number Placeholder 1"/>
          <p:cNvSpPr>
            <a:spLocks noGrp="1"/>
          </p:cNvSpPr>
          <p:nvPr>
            <p:ph type="sldNum" sz="quarter" idx="12"/>
          </p:nvPr>
        </p:nvSpPr>
        <p:spPr/>
        <p:txBody>
          <a:bodyPr/>
          <a:lstStyle/>
          <a:p>
            <a:fld id="{4901193B-AFCE-4A2A-92C6-39E061AE732C}" type="slidenum">
              <a:rPr lang="en-US" smtClean="0"/>
              <a:t>50</a:t>
            </a:fld>
            <a:endParaRPr lang="en-US"/>
          </a:p>
        </p:txBody>
      </p:sp>
      <p:pic>
        <p:nvPicPr>
          <p:cNvPr id="5" name="Picture 4"/>
          <p:cNvPicPr>
            <a:picLocks noChangeAspect="1"/>
          </p:cNvPicPr>
          <p:nvPr/>
        </p:nvPicPr>
        <p:blipFill>
          <a:blip r:embed="rId3">
            <a:lum bright="-20000" contrast="40000"/>
          </a:blip>
          <a:stretch>
            <a:fillRect/>
          </a:stretch>
        </p:blipFill>
        <p:spPr>
          <a:xfrm>
            <a:off x="4211417" y="3015366"/>
            <a:ext cx="2711897" cy="1853006"/>
          </a:xfrm>
          <a:prstGeom prst="rect">
            <a:avLst/>
          </a:prstGeom>
        </p:spPr>
      </p:pic>
    </p:spTree>
    <p:extLst>
      <p:ext uri="{BB962C8B-B14F-4D97-AF65-F5344CB8AC3E}">
        <p14:creationId xmlns:p14="http://schemas.microsoft.com/office/powerpoint/2010/main" val="371920585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Menggunakan Metode Nilai Kritis untuk Uji Hipotesis</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4901193B-AFCE-4A2A-92C6-39E061AE732C}" type="slidenum">
              <a:rPr lang="en-US" smtClean="0"/>
              <a:t>51</a:t>
            </a:fld>
            <a:endParaRPr lang="en-US"/>
          </a:p>
        </p:txBody>
      </p:sp>
      <p:pic>
        <p:nvPicPr>
          <p:cNvPr id="5" name="Picture 4"/>
          <p:cNvPicPr>
            <a:picLocks noChangeAspect="1"/>
          </p:cNvPicPr>
          <p:nvPr/>
        </p:nvPicPr>
        <p:blipFill>
          <a:blip r:embed="rId2">
            <a:lum bright="-20000" contrast="40000"/>
          </a:blip>
          <a:stretch>
            <a:fillRect/>
          </a:stretch>
        </p:blipFill>
        <p:spPr>
          <a:xfrm>
            <a:off x="431563" y="2344593"/>
            <a:ext cx="11372417" cy="4306500"/>
          </a:xfrm>
          <a:prstGeom prst="rect">
            <a:avLst/>
          </a:prstGeom>
        </p:spPr>
      </p:pic>
      <p:sp>
        <p:nvSpPr>
          <p:cNvPr id="6" name="TextBox 5"/>
          <p:cNvSpPr txBox="1"/>
          <p:nvPr/>
        </p:nvSpPr>
        <p:spPr>
          <a:xfrm>
            <a:off x="557936" y="4211091"/>
            <a:ext cx="869149" cy="584775"/>
          </a:xfrm>
          <a:prstGeom prst="rect">
            <a:avLst/>
          </a:prstGeom>
          <a:solidFill>
            <a:schemeClr val="bg1"/>
          </a:solidFill>
          <a:ln>
            <a:noFill/>
          </a:ln>
        </p:spPr>
        <p:txBody>
          <a:bodyPr wrap="none" rtlCol="0">
            <a:spAutoFit/>
          </a:bodyPr>
          <a:lstStyle/>
          <a:p>
            <a:r>
              <a:rPr lang="en-US" sz="320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atau</a:t>
            </a:r>
            <a:endParaRPr lang="en-US" sz="320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790021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307355" y="2099732"/>
            <a:ext cx="8825658" cy="2677648"/>
          </a:xfrm>
        </p:spPr>
        <p:txBody>
          <a:bodyPr/>
          <a:lstStyle/>
          <a:p>
            <a:r>
              <a:rPr lang="en-US" sz="4000">
                <a:latin typeface="Times New Roman" panose="02020603050405020304" pitchFamily="18" charset="0"/>
                <a:cs typeface="Times New Roman" panose="02020603050405020304" pitchFamily="18" charset="0"/>
              </a:rPr>
              <a:t>PENGUJIAN HIPOTESIS TENTANG </a:t>
            </a:r>
            <a:r>
              <a:rPr lang="en-US" sz="4000" smtClean="0">
                <a:latin typeface="Times New Roman" panose="02020603050405020304" pitchFamily="18" charset="0"/>
                <a:cs typeface="Times New Roman" panose="02020603050405020304" pitchFamily="18" charset="0"/>
              </a:rPr>
              <a:t>RATA-RATA POPULASI MENGGUNAKAN STATISTIK </a:t>
            </a:r>
            <a:r>
              <a:rPr lang="en-US" sz="4000">
                <a:latin typeface="Times New Roman" panose="02020603050405020304" pitchFamily="18" charset="0"/>
                <a:cs typeface="Times New Roman" panose="02020603050405020304" pitchFamily="18" charset="0"/>
              </a:rPr>
              <a:t>t</a:t>
            </a:r>
            <a:r>
              <a:rPr lang="en-US" sz="4000" smtClean="0">
                <a:latin typeface="Times New Roman" panose="02020603050405020304" pitchFamily="18" charset="0"/>
                <a:cs typeface="Times New Roman" panose="02020603050405020304" pitchFamily="18" charset="0"/>
              </a:rPr>
              <a:t/>
            </a:r>
            <a:br>
              <a:rPr lang="en-US" sz="4000" smtClean="0">
                <a:latin typeface="Times New Roman" panose="02020603050405020304" pitchFamily="18" charset="0"/>
                <a:cs typeface="Times New Roman" panose="02020603050405020304" pitchFamily="18" charset="0"/>
              </a:rPr>
            </a:br>
            <a:r>
              <a:rPr lang="en-US" sz="4000" smtClean="0">
                <a:latin typeface="Times New Roman" panose="02020603050405020304" pitchFamily="18" charset="0"/>
                <a:cs typeface="Times New Roman" panose="02020603050405020304" pitchFamily="18" charset="0"/>
              </a:rPr>
              <a:t>(</a:t>
            </a:r>
            <a:r>
              <a:rPr lang="en-US" sz="4000" smtClean="0">
                <a:latin typeface="Times New Roman" panose="02020603050405020304" pitchFamily="18" charset="0"/>
                <a:cs typeface="Times New Roman" panose="02020603050405020304" pitchFamily="18" charset="0"/>
                <a:sym typeface="Symbol" panose="05050102010706020507" pitchFamily="18" charset="2"/>
              </a:rPr>
              <a:t></a:t>
            </a:r>
            <a:r>
              <a:rPr lang="en-US" sz="4000" smtClean="0">
                <a:latin typeface="Times New Roman" panose="02020603050405020304" pitchFamily="18" charset="0"/>
                <a:cs typeface="Times New Roman" panose="02020603050405020304" pitchFamily="18" charset="0"/>
              </a:rPr>
              <a:t> Tidak Diketahui)</a:t>
            </a:r>
            <a:endParaRPr lang="en-US" sz="400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4901193B-AFCE-4A2A-92C6-39E061AE732C}" type="slidenum">
              <a:rPr lang="en-US" smtClean="0"/>
              <a:t>52</a:t>
            </a:fld>
            <a:endParaRPr lang="en-US"/>
          </a:p>
        </p:txBody>
      </p:sp>
    </p:spTree>
    <p:extLst>
      <p:ext uri="{BB962C8B-B14F-4D97-AF65-F5344CB8AC3E}">
        <p14:creationId xmlns:p14="http://schemas.microsoft.com/office/powerpoint/2010/main" val="129502904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6" name="Content Placeholder 5"/>
          <p:cNvSpPr>
            <a:spLocks noGrp="1"/>
          </p:cNvSpPr>
          <p:nvPr>
            <p:ph idx="1"/>
          </p:nvPr>
        </p:nvSpPr>
        <p:spPr/>
        <p:txBody>
          <a:bodyPr>
            <a:normAutofit fontScale="92500"/>
          </a:bodyPr>
          <a:lstStyle/>
          <a:p>
            <a:pPr algn="just"/>
            <a:r>
              <a:rPr lang="en-US" sz="3600" smtClean="0">
                <a:latin typeface="Times New Roman" panose="02020603050405020304" pitchFamily="18" charset="0"/>
                <a:cs typeface="Times New Roman" panose="02020603050405020304" pitchFamily="18" charset="0"/>
              </a:rPr>
              <a:t>Distribusi </a:t>
            </a:r>
            <a:r>
              <a:rPr lang="en-US" sz="3600">
                <a:latin typeface="Times New Roman" panose="02020603050405020304" pitchFamily="18" charset="0"/>
                <a:cs typeface="Times New Roman" panose="02020603050405020304" pitchFamily="18" charset="0"/>
              </a:rPr>
              <a:t>t, yang dapat digunakan untuk </a:t>
            </a:r>
            <a:r>
              <a:rPr lang="en-US" sz="3600" smtClean="0">
                <a:latin typeface="Times New Roman" panose="02020603050405020304" pitchFamily="18" charset="0"/>
                <a:cs typeface="Times New Roman" panose="02020603050405020304" pitchFamily="18" charset="0"/>
              </a:rPr>
              <a:t>menganalisis </a:t>
            </a:r>
            <a:r>
              <a:rPr lang="en-US" sz="3600">
                <a:latin typeface="Times New Roman" panose="02020603050405020304" pitchFamily="18" charset="0"/>
                <a:cs typeface="Times New Roman" panose="02020603050405020304" pitchFamily="18" charset="0"/>
              </a:rPr>
              <a:t>hipotesis tentang </a:t>
            </a:r>
            <a:r>
              <a:rPr lang="en-US" sz="3600" smtClean="0">
                <a:latin typeface="Times New Roman" panose="02020603050405020304" pitchFamily="18" charset="0"/>
                <a:cs typeface="Times New Roman" panose="02020603050405020304" pitchFamily="18" charset="0"/>
              </a:rPr>
              <a:t>rata-rata populasi </a:t>
            </a:r>
            <a:r>
              <a:rPr lang="en-US" sz="3600">
                <a:latin typeface="Times New Roman" panose="02020603050405020304" pitchFamily="18" charset="0"/>
                <a:cs typeface="Times New Roman" panose="02020603050405020304" pitchFamily="18" charset="0"/>
              </a:rPr>
              <a:t>tunggal </a:t>
            </a:r>
            <a:r>
              <a:rPr lang="en-US" sz="3600" smtClean="0">
                <a:latin typeface="Times New Roman" panose="02020603050405020304" pitchFamily="18" charset="0"/>
                <a:cs typeface="Times New Roman" panose="02020603050405020304" pitchFamily="18" charset="0"/>
              </a:rPr>
              <a:t>bila </a:t>
            </a:r>
            <a:r>
              <a:rPr lang="en-US" sz="3600" smtClean="0">
                <a:latin typeface="Times New Roman" panose="02020603050405020304" pitchFamily="18" charset="0"/>
                <a:cs typeface="Times New Roman" panose="02020603050405020304" pitchFamily="18" charset="0"/>
                <a:sym typeface="Symbol" panose="05050102010706020507" pitchFamily="18" charset="2"/>
              </a:rPr>
              <a:t> </a:t>
            </a:r>
            <a:r>
              <a:rPr lang="en-US" sz="3600" smtClean="0">
                <a:latin typeface="Times New Roman" panose="02020603050405020304" pitchFamily="18" charset="0"/>
                <a:cs typeface="Times New Roman" panose="02020603050405020304" pitchFamily="18" charset="0"/>
              </a:rPr>
              <a:t>tidak </a:t>
            </a:r>
            <a:r>
              <a:rPr lang="en-US" sz="3600">
                <a:latin typeface="Times New Roman" panose="02020603050405020304" pitchFamily="18" charset="0"/>
                <a:cs typeface="Times New Roman" panose="02020603050405020304" pitchFamily="18" charset="0"/>
              </a:rPr>
              <a:t>diketahui </a:t>
            </a:r>
            <a:r>
              <a:rPr lang="en-US" sz="3600" smtClean="0">
                <a:latin typeface="Times New Roman" panose="02020603050405020304" pitchFamily="18" charset="0"/>
                <a:cs typeface="Times New Roman" panose="02020603050405020304" pitchFamily="18" charset="0"/>
              </a:rPr>
              <a:t> dan jika </a:t>
            </a:r>
            <a:r>
              <a:rPr lang="en-US" sz="3600">
                <a:latin typeface="Times New Roman" panose="02020603050405020304" pitchFamily="18" charset="0"/>
                <a:cs typeface="Times New Roman" panose="02020603050405020304" pitchFamily="18" charset="0"/>
              </a:rPr>
              <a:t>populasi terdistribusi normal untuk pengukuran yang sedang dipelajari</a:t>
            </a:r>
            <a:r>
              <a:rPr lang="en-US" sz="3600" smtClean="0">
                <a:latin typeface="Times New Roman" panose="02020603050405020304" pitchFamily="18" charset="0"/>
                <a:cs typeface="Times New Roman" panose="02020603050405020304" pitchFamily="18" charset="0"/>
              </a:rPr>
              <a:t>.</a:t>
            </a:r>
          </a:p>
          <a:p>
            <a:pPr algn="just"/>
            <a:r>
              <a:rPr lang="en-US" sz="3600">
                <a:latin typeface="Times New Roman" panose="02020603050405020304" pitchFamily="18" charset="0"/>
                <a:cs typeface="Times New Roman" panose="02020603050405020304" pitchFamily="18" charset="0"/>
              </a:rPr>
              <a:t>Pada bagian ini, kita akan membahas uji t untuk rata-rata populasi </a:t>
            </a:r>
            <a:r>
              <a:rPr lang="en-US" sz="3600" smtClean="0">
                <a:latin typeface="Times New Roman" panose="02020603050405020304" pitchFamily="18" charset="0"/>
                <a:cs typeface="Times New Roman" panose="02020603050405020304" pitchFamily="18" charset="0"/>
              </a:rPr>
              <a:t>tunggal.</a:t>
            </a:r>
            <a:endParaRPr lang="en-US" sz="360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4901193B-AFCE-4A2A-92C6-39E061AE732C}" type="slidenum">
              <a:rPr lang="en-US" smtClean="0"/>
              <a:t>53</a:t>
            </a:fld>
            <a:endParaRPr lang="en-US"/>
          </a:p>
        </p:txBody>
      </p:sp>
    </p:spTree>
    <p:extLst>
      <p:ext uri="{BB962C8B-B14F-4D97-AF65-F5344CB8AC3E}">
        <p14:creationId xmlns:p14="http://schemas.microsoft.com/office/powerpoint/2010/main" val="178533372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01193B-AFCE-4A2A-92C6-39E061AE732C}" type="slidenum">
              <a:rPr lang="en-US" smtClean="0"/>
              <a:t>54</a:t>
            </a:fld>
            <a:endParaRPr lang="en-US"/>
          </a:p>
        </p:txBody>
      </p:sp>
      <p:grpSp>
        <p:nvGrpSpPr>
          <p:cNvPr id="10" name="Group 9"/>
          <p:cNvGrpSpPr/>
          <p:nvPr/>
        </p:nvGrpSpPr>
        <p:grpSpPr>
          <a:xfrm>
            <a:off x="137160" y="1417320"/>
            <a:ext cx="11871960" cy="4936092"/>
            <a:chOff x="-3517733" y="1063416"/>
            <a:chExt cx="15408308" cy="5872500"/>
          </a:xfrm>
        </p:grpSpPr>
        <p:pic>
          <p:nvPicPr>
            <p:cNvPr id="7" name="Picture 6"/>
            <p:cNvPicPr>
              <a:picLocks noChangeAspect="1"/>
            </p:cNvPicPr>
            <p:nvPr/>
          </p:nvPicPr>
          <p:blipFill rotWithShape="1">
            <a:blip r:embed="rId2"/>
            <a:srcRect l="56806" r="28229"/>
            <a:stretch/>
          </p:blipFill>
          <p:spPr>
            <a:xfrm>
              <a:off x="4422641" y="1063416"/>
              <a:ext cx="5897881" cy="5872500"/>
            </a:xfrm>
            <a:prstGeom prst="rect">
              <a:avLst/>
            </a:prstGeom>
          </p:spPr>
        </p:pic>
        <p:pic>
          <p:nvPicPr>
            <p:cNvPr id="8" name="Picture 7"/>
            <p:cNvPicPr>
              <a:picLocks noChangeAspect="1"/>
            </p:cNvPicPr>
            <p:nvPr/>
          </p:nvPicPr>
          <p:blipFill rotWithShape="1">
            <a:blip r:embed="rId2"/>
            <a:srcRect r="79852"/>
            <a:stretch/>
          </p:blipFill>
          <p:spPr>
            <a:xfrm>
              <a:off x="-3517733" y="1063416"/>
              <a:ext cx="7940374" cy="5872500"/>
            </a:xfrm>
            <a:prstGeom prst="rect">
              <a:avLst/>
            </a:prstGeom>
          </p:spPr>
        </p:pic>
        <p:pic>
          <p:nvPicPr>
            <p:cNvPr id="9" name="Picture 8"/>
            <p:cNvPicPr>
              <a:picLocks noChangeAspect="1"/>
            </p:cNvPicPr>
            <p:nvPr/>
          </p:nvPicPr>
          <p:blipFill rotWithShape="1">
            <a:blip r:embed="rId2"/>
            <a:srcRect l="96016"/>
            <a:stretch/>
          </p:blipFill>
          <p:spPr>
            <a:xfrm>
              <a:off x="10320522" y="1063416"/>
              <a:ext cx="1570053" cy="5872500"/>
            </a:xfrm>
            <a:prstGeom prst="rect">
              <a:avLst/>
            </a:prstGeom>
          </p:spPr>
        </p:pic>
      </p:grpSp>
    </p:spTree>
    <p:extLst>
      <p:ext uri="{BB962C8B-B14F-4D97-AF65-F5344CB8AC3E}">
        <p14:creationId xmlns:p14="http://schemas.microsoft.com/office/powerpoint/2010/main" val="169148820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Contoh</a:t>
            </a:r>
            <a:endParaRPr lang="en-US"/>
          </a:p>
        </p:txBody>
      </p:sp>
      <p:sp>
        <p:nvSpPr>
          <p:cNvPr id="4" name="Content Placeholder 3"/>
          <p:cNvSpPr>
            <a:spLocks noGrp="1"/>
          </p:cNvSpPr>
          <p:nvPr>
            <p:ph idx="1"/>
          </p:nvPr>
        </p:nvSpPr>
        <p:spPr/>
        <p:txBody>
          <a:bodyPr>
            <a:normAutofit fontScale="70000" lnSpcReduction="20000"/>
          </a:bodyPr>
          <a:lstStyle/>
          <a:p>
            <a:pPr algn="just"/>
            <a:r>
              <a:rPr lang="en-US" smtClean="0"/>
              <a:t>Farmers’ Production Company di AS membuat mesin pemanen. Agar mesin pemanen benar-benar </a:t>
            </a:r>
            <a:r>
              <a:rPr lang="en-US"/>
              <a:t>seimbang ketika </a:t>
            </a:r>
            <a:r>
              <a:rPr lang="en-US" smtClean="0"/>
              <a:t>dioperasikan, maka sebuah pelat seberat 25 pon </a:t>
            </a:r>
            <a:r>
              <a:rPr lang="en-US"/>
              <a:t>dipasang pada </a:t>
            </a:r>
            <a:r>
              <a:rPr lang="en-US" smtClean="0"/>
              <a:t>sisi-sisinya</a:t>
            </a:r>
            <a:r>
              <a:rPr lang="en-US"/>
              <a:t>. Mesin yang menghasilkan pelat ini diatur untuk menghasilkan </a:t>
            </a:r>
            <a:r>
              <a:rPr lang="en-US" smtClean="0"/>
              <a:t>pelat </a:t>
            </a:r>
            <a:r>
              <a:rPr lang="en-US"/>
              <a:t>yang </a:t>
            </a:r>
            <a:r>
              <a:rPr lang="en-US" smtClean="0"/>
              <a:t>berat rata-ratanya </a:t>
            </a:r>
            <a:r>
              <a:rPr lang="en-US"/>
              <a:t>25 pon. </a:t>
            </a:r>
            <a:r>
              <a:rPr lang="en-US" smtClean="0"/>
              <a:t>Pelat </a:t>
            </a:r>
            <a:r>
              <a:rPr lang="en-US"/>
              <a:t>yang dihasilkan dari mesin </a:t>
            </a:r>
            <a:r>
              <a:rPr lang="en-US" smtClean="0"/>
              <a:t>berdistribusi </a:t>
            </a:r>
            <a:r>
              <a:rPr lang="en-US"/>
              <a:t>normal. </a:t>
            </a:r>
            <a:r>
              <a:rPr lang="en-US" smtClean="0"/>
              <a:t>Namun</a:t>
            </a:r>
            <a:r>
              <a:rPr lang="en-US"/>
              <a:t>, supervisor toko khawatir bahwa mesin </a:t>
            </a:r>
            <a:r>
              <a:rPr lang="en-US" smtClean="0"/>
              <a:t>sudah tdk sesuai lagi dan </a:t>
            </a:r>
            <a:r>
              <a:rPr lang="en-US"/>
              <a:t>memproduksi </a:t>
            </a:r>
            <a:r>
              <a:rPr lang="en-US" smtClean="0"/>
              <a:t>pelat </a:t>
            </a:r>
            <a:r>
              <a:rPr lang="en-US"/>
              <a:t>yang tidak </a:t>
            </a:r>
            <a:r>
              <a:rPr lang="en-US" smtClean="0"/>
              <a:t>memiliki berat rata-rata </a:t>
            </a:r>
            <a:r>
              <a:rPr lang="en-US"/>
              <a:t>25 pon. Untuk menguji </a:t>
            </a:r>
            <a:r>
              <a:rPr lang="en-US" smtClean="0"/>
              <a:t>masalah </a:t>
            </a:r>
            <a:r>
              <a:rPr lang="en-US"/>
              <a:t>ini, ia secara acak memilih 20 dari </a:t>
            </a:r>
            <a:r>
              <a:rPr lang="en-US" smtClean="0"/>
              <a:t>pelat </a:t>
            </a:r>
            <a:r>
              <a:rPr lang="en-US"/>
              <a:t>yang dihasilkan sehari sebelumnya dan </a:t>
            </a:r>
            <a:r>
              <a:rPr lang="en-US" smtClean="0"/>
              <a:t>menimbangnya. </a:t>
            </a:r>
            <a:r>
              <a:rPr lang="en-US"/>
              <a:t>Tabel 9.1 menunjukkan bobot yang diperoleh, bersama dengan sampel dihitung </a:t>
            </a:r>
            <a:r>
              <a:rPr lang="en-US" smtClean="0"/>
              <a:t>rata2 </a:t>
            </a:r>
            <a:r>
              <a:rPr lang="en-US"/>
              <a:t>dan standar </a:t>
            </a:r>
            <a:r>
              <a:rPr lang="en-US" smtClean="0"/>
              <a:t>deviasi sampel.</a:t>
            </a:r>
          </a:p>
        </p:txBody>
      </p:sp>
      <p:sp>
        <p:nvSpPr>
          <p:cNvPr id="2" name="Slide Number Placeholder 1"/>
          <p:cNvSpPr>
            <a:spLocks noGrp="1"/>
          </p:cNvSpPr>
          <p:nvPr>
            <p:ph type="sldNum" sz="quarter" idx="12"/>
          </p:nvPr>
        </p:nvSpPr>
        <p:spPr/>
        <p:txBody>
          <a:bodyPr/>
          <a:lstStyle/>
          <a:p>
            <a:fld id="{4901193B-AFCE-4A2A-92C6-39E061AE732C}" type="slidenum">
              <a:rPr lang="en-US" smtClean="0"/>
              <a:t>55</a:t>
            </a:fld>
            <a:endParaRPr lang="en-US"/>
          </a:p>
        </p:txBody>
      </p:sp>
    </p:spTree>
    <p:extLst>
      <p:ext uri="{BB962C8B-B14F-4D97-AF65-F5344CB8AC3E}">
        <p14:creationId xmlns:p14="http://schemas.microsoft.com/office/powerpoint/2010/main" val="211088718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01193B-AFCE-4A2A-92C6-39E061AE732C}" type="slidenum">
              <a:rPr lang="en-US" smtClean="0"/>
              <a:t>56</a:t>
            </a:fld>
            <a:endParaRPr lang="en-US"/>
          </a:p>
        </p:txBody>
      </p:sp>
      <p:pic>
        <p:nvPicPr>
          <p:cNvPr id="5" name="Picture 4"/>
          <p:cNvPicPr>
            <a:picLocks noChangeAspect="1"/>
          </p:cNvPicPr>
          <p:nvPr/>
        </p:nvPicPr>
        <p:blipFill>
          <a:blip r:embed="rId2">
            <a:lum bright="-20000" contrast="40000"/>
          </a:blip>
          <a:stretch>
            <a:fillRect/>
          </a:stretch>
        </p:blipFill>
        <p:spPr>
          <a:xfrm>
            <a:off x="1050329" y="0"/>
            <a:ext cx="8250216" cy="6858000"/>
          </a:xfrm>
          <a:prstGeom prst="rect">
            <a:avLst/>
          </a:prstGeom>
        </p:spPr>
      </p:pic>
    </p:spTree>
    <p:extLst>
      <p:ext uri="{BB962C8B-B14F-4D97-AF65-F5344CB8AC3E}">
        <p14:creationId xmlns:p14="http://schemas.microsoft.com/office/powerpoint/2010/main" val="373266722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Contoh</a:t>
            </a:r>
            <a:endParaRPr lang="en-US"/>
          </a:p>
        </p:txBody>
      </p:sp>
      <p:sp>
        <p:nvSpPr>
          <p:cNvPr id="4" name="Content Placeholder 3"/>
          <p:cNvSpPr>
            <a:spLocks noGrp="1"/>
          </p:cNvSpPr>
          <p:nvPr>
            <p:ph idx="1"/>
          </p:nvPr>
        </p:nvSpPr>
        <p:spPr>
          <a:xfrm>
            <a:off x="1154954" y="2402382"/>
            <a:ext cx="10486583" cy="2421078"/>
          </a:xfrm>
        </p:spPr>
        <p:txBody>
          <a:bodyPr>
            <a:normAutofit/>
          </a:bodyPr>
          <a:lstStyle/>
          <a:p>
            <a:pPr algn="just"/>
            <a:r>
              <a:rPr lang="en-US" sz="2800">
                <a:latin typeface="Times New Roman" panose="02020603050405020304" pitchFamily="18" charset="0"/>
                <a:cs typeface="Times New Roman" panose="02020603050405020304" pitchFamily="18" charset="0"/>
              </a:rPr>
              <a:t>Tes ini untuk menentukan apakah mesin </a:t>
            </a:r>
            <a:r>
              <a:rPr lang="en-US" sz="2800" smtClean="0">
                <a:latin typeface="Times New Roman" panose="02020603050405020304" pitchFamily="18" charset="0"/>
                <a:cs typeface="Times New Roman" panose="02020603050405020304" pitchFamily="18" charset="0"/>
              </a:rPr>
              <a:t>out of control atau tidak, </a:t>
            </a:r>
            <a:r>
              <a:rPr lang="en-US" sz="2800">
                <a:latin typeface="Times New Roman" panose="02020603050405020304" pitchFamily="18" charset="0"/>
                <a:cs typeface="Times New Roman" panose="02020603050405020304" pitchFamily="18" charset="0"/>
              </a:rPr>
              <a:t>dan </a:t>
            </a:r>
            <a:r>
              <a:rPr lang="en-US" sz="2800" smtClean="0">
                <a:latin typeface="Times New Roman" panose="02020603050405020304" pitchFamily="18" charset="0"/>
                <a:cs typeface="Times New Roman" panose="02020603050405020304" pitchFamily="18" charset="0"/>
              </a:rPr>
              <a:t>juga pengawas </a:t>
            </a:r>
            <a:r>
              <a:rPr lang="en-US" sz="2800">
                <a:latin typeface="Times New Roman" panose="02020603050405020304" pitchFamily="18" charset="0"/>
                <a:cs typeface="Times New Roman" panose="02020603050405020304" pitchFamily="18" charset="0"/>
              </a:rPr>
              <a:t>toko belum </a:t>
            </a:r>
            <a:r>
              <a:rPr lang="en-US" sz="2800" smtClean="0">
                <a:latin typeface="Times New Roman" panose="02020603050405020304" pitchFamily="18" charset="0"/>
                <a:cs typeface="Times New Roman" panose="02020603050405020304" pitchFamily="18" charset="0"/>
              </a:rPr>
              <a:t>menentukan </a:t>
            </a:r>
            <a:r>
              <a:rPr lang="en-US" sz="2800">
                <a:latin typeface="Times New Roman" panose="02020603050405020304" pitchFamily="18" charset="0"/>
                <a:cs typeface="Times New Roman" panose="02020603050405020304" pitchFamily="18" charset="0"/>
              </a:rPr>
              <a:t>apakah dia percaya mesin memproduksi </a:t>
            </a:r>
            <a:r>
              <a:rPr lang="en-US" sz="2800" smtClean="0">
                <a:latin typeface="Times New Roman" panose="02020603050405020304" pitchFamily="18" charset="0"/>
                <a:cs typeface="Times New Roman" panose="02020603050405020304" pitchFamily="18" charset="0"/>
              </a:rPr>
              <a:t>pelat </a:t>
            </a:r>
            <a:r>
              <a:rPr lang="en-US" sz="2800">
                <a:latin typeface="Times New Roman" panose="02020603050405020304" pitchFamily="18" charset="0"/>
                <a:cs typeface="Times New Roman" panose="02020603050405020304" pitchFamily="18" charset="0"/>
              </a:rPr>
              <a:t>yang </a:t>
            </a:r>
            <a:r>
              <a:rPr lang="en-US" sz="2800" i="1">
                <a:latin typeface="Times New Roman" panose="02020603050405020304" pitchFamily="18" charset="0"/>
                <a:cs typeface="Times New Roman" panose="02020603050405020304" pitchFamily="18" charset="0"/>
              </a:rPr>
              <a:t>terlalu berat </a:t>
            </a:r>
            <a:r>
              <a:rPr lang="en-US" sz="2800">
                <a:latin typeface="Times New Roman" panose="02020603050405020304" pitchFamily="18" charset="0"/>
                <a:cs typeface="Times New Roman" panose="02020603050405020304" pitchFamily="18" charset="0"/>
              </a:rPr>
              <a:t>atau </a:t>
            </a:r>
            <a:r>
              <a:rPr lang="en-US" sz="2800" i="1">
                <a:latin typeface="Times New Roman" panose="02020603050405020304" pitchFamily="18" charset="0"/>
                <a:cs typeface="Times New Roman" panose="02020603050405020304" pitchFamily="18" charset="0"/>
              </a:rPr>
              <a:t>terlalu ringan</a:t>
            </a:r>
            <a:r>
              <a:rPr lang="en-US" sz="2800">
                <a:latin typeface="Times New Roman" panose="02020603050405020304" pitchFamily="18" charset="0"/>
                <a:cs typeface="Times New Roman" panose="02020603050405020304" pitchFamily="18" charset="0"/>
              </a:rPr>
              <a:t>. Jadi uji dua sisi yang tepat. Hipotesis berikut ini diuji.</a:t>
            </a:r>
          </a:p>
        </p:txBody>
      </p:sp>
      <p:sp>
        <p:nvSpPr>
          <p:cNvPr id="2" name="Slide Number Placeholder 1"/>
          <p:cNvSpPr>
            <a:spLocks noGrp="1"/>
          </p:cNvSpPr>
          <p:nvPr>
            <p:ph type="sldNum" sz="quarter" idx="12"/>
          </p:nvPr>
        </p:nvSpPr>
        <p:spPr/>
        <p:txBody>
          <a:bodyPr/>
          <a:lstStyle/>
          <a:p>
            <a:fld id="{4901193B-AFCE-4A2A-92C6-39E061AE732C}" type="slidenum">
              <a:rPr lang="en-US" smtClean="0"/>
              <a:t>57</a:t>
            </a:fld>
            <a:endParaRPr lang="en-US"/>
          </a:p>
        </p:txBody>
      </p:sp>
      <p:pic>
        <p:nvPicPr>
          <p:cNvPr id="5" name="Picture 4"/>
          <p:cNvPicPr>
            <a:picLocks noChangeAspect="1"/>
          </p:cNvPicPr>
          <p:nvPr/>
        </p:nvPicPr>
        <p:blipFill>
          <a:blip r:embed="rId2">
            <a:lum bright="-20000" contrast="40000"/>
          </a:blip>
          <a:stretch>
            <a:fillRect/>
          </a:stretch>
        </p:blipFill>
        <p:spPr>
          <a:xfrm>
            <a:off x="3705616" y="4236286"/>
            <a:ext cx="3660088" cy="1313156"/>
          </a:xfrm>
          <a:prstGeom prst="rect">
            <a:avLst/>
          </a:prstGeom>
        </p:spPr>
      </p:pic>
      <p:sp>
        <p:nvSpPr>
          <p:cNvPr id="6" name="Rectangle 5"/>
          <p:cNvSpPr/>
          <p:nvPr/>
        </p:nvSpPr>
        <p:spPr>
          <a:xfrm>
            <a:off x="1706257" y="5549442"/>
            <a:ext cx="3881191" cy="523220"/>
          </a:xfrm>
          <a:prstGeom prst="rect">
            <a:avLst/>
          </a:prstGeom>
        </p:spPr>
        <p:txBody>
          <a:bodyPr wrap="none">
            <a:spAutoFit/>
          </a:bodyPr>
          <a:lstStyle/>
          <a:p>
            <a:r>
              <a:rPr lang="en-US" sz="2800" smtClean="0">
                <a:solidFill>
                  <a:schemeClr val="bg2">
                    <a:lumMod val="2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 sini digunakan </a:t>
            </a:r>
            <a:r>
              <a:rPr lang="en-US" sz="2800" smtClean="0">
                <a:solidFill>
                  <a:schemeClr val="bg2">
                    <a:lumMod val="2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Symbol" panose="05050102010706020507" pitchFamily="18" charset="2"/>
              </a:rPr>
              <a:t> = </a:t>
            </a:r>
            <a:r>
              <a:rPr lang="en-US" sz="2800" smtClean="0">
                <a:solidFill>
                  <a:schemeClr val="bg2">
                    <a:lumMod val="2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.05</a:t>
            </a:r>
            <a:endParaRPr lang="en-US" sz="2800">
              <a:solidFill>
                <a:schemeClr val="bg2">
                  <a:lumMod val="2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377504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Contoh</a:t>
            </a:r>
            <a:endParaRPr lang="en-US"/>
          </a:p>
        </p:txBody>
      </p:sp>
      <p:sp>
        <p:nvSpPr>
          <p:cNvPr id="3" name="Content Placeholder 2"/>
          <p:cNvSpPr>
            <a:spLocks noGrp="1"/>
          </p:cNvSpPr>
          <p:nvPr>
            <p:ph idx="1"/>
          </p:nvPr>
        </p:nvSpPr>
        <p:spPr/>
        <p:txBody>
          <a:bodyPr>
            <a:normAutofit fontScale="85000" lnSpcReduction="10000"/>
          </a:bodyPr>
          <a:lstStyle/>
          <a:p>
            <a:r>
              <a:rPr lang="en-US"/>
              <a:t>Karena n = 20, </a:t>
            </a:r>
            <a:r>
              <a:rPr lang="en-US" smtClean="0"/>
              <a:t>maka derajat </a:t>
            </a:r>
            <a:r>
              <a:rPr lang="en-US"/>
              <a:t>kebebasan untuk tes ini adalah 19 (20 - 1). </a:t>
            </a:r>
            <a:endParaRPr lang="en-US" smtClean="0"/>
          </a:p>
          <a:p>
            <a:r>
              <a:rPr lang="en-US" smtClean="0"/>
              <a:t>Tabel </a:t>
            </a:r>
            <a:r>
              <a:rPr lang="en-US"/>
              <a:t>distribusi t adalah tabel satu </a:t>
            </a:r>
            <a:r>
              <a:rPr lang="en-US" smtClean="0"/>
              <a:t>ujung, tapi </a:t>
            </a:r>
            <a:r>
              <a:rPr lang="en-US"/>
              <a:t>tes untuk masalah ini adalah dua </a:t>
            </a:r>
            <a:r>
              <a:rPr lang="en-US" smtClean="0"/>
              <a:t>ujung, </a:t>
            </a:r>
            <a:r>
              <a:rPr lang="en-US"/>
              <a:t>sehingga alpha harus dibagi, yang menghasilkan </a:t>
            </a:r>
            <a:r>
              <a:rPr lang="en-US" smtClean="0">
                <a:sym typeface="Symbol" panose="05050102010706020507" pitchFamily="18" charset="2"/>
              </a:rPr>
              <a:t></a:t>
            </a:r>
            <a:r>
              <a:rPr lang="en-US" smtClean="0"/>
              <a:t>2 </a:t>
            </a:r>
            <a:r>
              <a:rPr lang="en-US"/>
              <a:t>= 0,025, nilai di setiap </a:t>
            </a:r>
            <a:r>
              <a:rPr lang="en-US" smtClean="0"/>
              <a:t>ujung</a:t>
            </a:r>
          </a:p>
          <a:p>
            <a:r>
              <a:rPr lang="en-US" smtClean="0"/>
              <a:t>Nilai  t-tabel </a:t>
            </a:r>
            <a:r>
              <a:rPr lang="en-US"/>
              <a:t>untuk contoh ini adalah 2,093. tabel nilai seperti ini sering ditulis dalam bentuk berikut</a:t>
            </a:r>
            <a:r>
              <a:rPr lang="en-US" smtClean="0"/>
              <a:t>:</a:t>
            </a:r>
          </a:p>
          <a:p>
            <a:pPr marL="0" indent="0" algn="ctr">
              <a:buNone/>
            </a:pPr>
            <a:r>
              <a:rPr lang="en-US" i="1"/>
              <a:t>t</a:t>
            </a:r>
            <a:r>
              <a:rPr lang="en-US" baseline="-25000"/>
              <a:t>.025,19</a:t>
            </a:r>
            <a:r>
              <a:rPr lang="en-US"/>
              <a:t> = 2.093</a:t>
            </a:r>
          </a:p>
        </p:txBody>
      </p:sp>
      <p:sp>
        <p:nvSpPr>
          <p:cNvPr id="4" name="Slide Number Placeholder 3"/>
          <p:cNvSpPr>
            <a:spLocks noGrp="1"/>
          </p:cNvSpPr>
          <p:nvPr>
            <p:ph type="sldNum" sz="quarter" idx="12"/>
          </p:nvPr>
        </p:nvSpPr>
        <p:spPr/>
        <p:txBody>
          <a:bodyPr/>
          <a:lstStyle/>
          <a:p>
            <a:fld id="{4901193B-AFCE-4A2A-92C6-39E061AE732C}" type="slidenum">
              <a:rPr lang="en-US" smtClean="0"/>
              <a:t>58</a:t>
            </a:fld>
            <a:endParaRPr lang="en-US"/>
          </a:p>
        </p:txBody>
      </p:sp>
    </p:spTree>
    <p:extLst>
      <p:ext uri="{BB962C8B-B14F-4D97-AF65-F5344CB8AC3E}">
        <p14:creationId xmlns:p14="http://schemas.microsoft.com/office/powerpoint/2010/main" val="262556154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01193B-AFCE-4A2A-92C6-39E061AE732C}" type="slidenum">
              <a:rPr lang="en-US" smtClean="0"/>
              <a:t>59</a:t>
            </a:fld>
            <a:endParaRPr lang="en-US"/>
          </a:p>
        </p:txBody>
      </p:sp>
      <p:pic>
        <p:nvPicPr>
          <p:cNvPr id="5" name="Picture 4"/>
          <p:cNvPicPr>
            <a:picLocks noChangeAspect="1"/>
          </p:cNvPicPr>
          <p:nvPr/>
        </p:nvPicPr>
        <p:blipFill>
          <a:blip r:embed="rId2">
            <a:lum bright="-20000" contrast="40000"/>
          </a:blip>
          <a:stretch>
            <a:fillRect/>
          </a:stretch>
        </p:blipFill>
        <p:spPr>
          <a:xfrm>
            <a:off x="27484" y="1063416"/>
            <a:ext cx="10325056" cy="5446175"/>
          </a:xfrm>
          <a:prstGeom prst="rect">
            <a:avLst/>
          </a:prstGeom>
        </p:spPr>
      </p:pic>
    </p:spTree>
    <p:extLst>
      <p:ext uri="{BB962C8B-B14F-4D97-AF65-F5344CB8AC3E}">
        <p14:creationId xmlns:p14="http://schemas.microsoft.com/office/powerpoint/2010/main" val="146789347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60</a:t>
            </a:fld>
            <a:endParaRPr lang="en-US"/>
          </a:p>
        </p:txBody>
      </p:sp>
      <p:pic>
        <p:nvPicPr>
          <p:cNvPr id="5" name="Picture 4"/>
          <p:cNvPicPr>
            <a:picLocks noChangeAspect="1"/>
          </p:cNvPicPr>
          <p:nvPr/>
        </p:nvPicPr>
        <p:blipFill>
          <a:blip r:embed="rId2">
            <a:lum bright="-20000" contrast="40000"/>
          </a:blip>
          <a:stretch>
            <a:fillRect/>
          </a:stretch>
        </p:blipFill>
        <p:spPr>
          <a:xfrm>
            <a:off x="517452" y="160020"/>
            <a:ext cx="9703216" cy="6634823"/>
          </a:xfrm>
          <a:prstGeom prst="rect">
            <a:avLst/>
          </a:prstGeom>
        </p:spPr>
      </p:pic>
    </p:spTree>
    <p:extLst>
      <p:ext uri="{BB962C8B-B14F-4D97-AF65-F5344CB8AC3E}">
        <p14:creationId xmlns:p14="http://schemas.microsoft.com/office/powerpoint/2010/main" val="350894992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61</a:t>
            </a:fld>
            <a:endParaRPr lang="en-US"/>
          </a:p>
        </p:txBody>
      </p:sp>
      <p:pic>
        <p:nvPicPr>
          <p:cNvPr id="3" name="Picture 2"/>
          <p:cNvPicPr>
            <a:picLocks noChangeAspect="1"/>
          </p:cNvPicPr>
          <p:nvPr/>
        </p:nvPicPr>
        <p:blipFill>
          <a:blip r:embed="rId2">
            <a:lum bright="-20000" contrast="40000"/>
          </a:blip>
          <a:stretch>
            <a:fillRect/>
          </a:stretch>
        </p:blipFill>
        <p:spPr>
          <a:xfrm>
            <a:off x="1187510" y="34506"/>
            <a:ext cx="8333237" cy="10154532"/>
          </a:xfrm>
          <a:prstGeom prst="rect">
            <a:avLst/>
          </a:prstGeom>
        </p:spPr>
      </p:pic>
      <p:sp>
        <p:nvSpPr>
          <p:cNvPr id="4" name="Rectangle 3"/>
          <p:cNvSpPr/>
          <p:nvPr/>
        </p:nvSpPr>
        <p:spPr>
          <a:xfrm>
            <a:off x="6070600" y="5435600"/>
            <a:ext cx="499533" cy="194733"/>
          </a:xfrm>
          <a:prstGeom prst="rect">
            <a:avLst/>
          </a:prstGeom>
          <a:solidFill>
            <a:srgbClr val="92D050">
              <a:alpha val="2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1589649" y="1871003"/>
            <a:ext cx="309489" cy="4783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132084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1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62</a:t>
            </a:fld>
            <a:endParaRPr lang="en-US"/>
          </a:p>
        </p:txBody>
      </p:sp>
      <p:pic>
        <p:nvPicPr>
          <p:cNvPr id="3" name="Picture 2"/>
          <p:cNvPicPr>
            <a:picLocks noChangeAspect="1"/>
          </p:cNvPicPr>
          <p:nvPr/>
        </p:nvPicPr>
        <p:blipFill>
          <a:blip r:embed="rId2">
            <a:lum bright="-20000" contrast="40000"/>
          </a:blip>
          <a:stretch>
            <a:fillRect/>
          </a:stretch>
        </p:blipFill>
        <p:spPr>
          <a:xfrm>
            <a:off x="1187510" y="-6866617"/>
            <a:ext cx="8333237" cy="10154532"/>
          </a:xfrm>
          <a:prstGeom prst="rect">
            <a:avLst/>
          </a:prstGeom>
        </p:spPr>
      </p:pic>
    </p:spTree>
    <p:extLst>
      <p:ext uri="{BB962C8B-B14F-4D97-AF65-F5344CB8AC3E}">
        <p14:creationId xmlns:p14="http://schemas.microsoft.com/office/powerpoint/2010/main" val="1256557554"/>
      </p:ext>
    </p:extLst>
  </p:cSld>
  <p:clrMapOvr>
    <a:masterClrMapping/>
  </p:clrMapOvr>
  <p:transition spd="slow">
    <p:push dir="u"/>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63</a:t>
            </a:fld>
            <a:endParaRPr lang="en-US"/>
          </a:p>
        </p:txBody>
      </p:sp>
      <p:pic>
        <p:nvPicPr>
          <p:cNvPr id="6" name="Picture 5"/>
          <p:cNvPicPr>
            <a:picLocks noChangeAspect="1"/>
          </p:cNvPicPr>
          <p:nvPr/>
        </p:nvPicPr>
        <p:blipFill>
          <a:blip r:embed="rId2"/>
          <a:stretch>
            <a:fillRect/>
          </a:stretch>
        </p:blipFill>
        <p:spPr>
          <a:xfrm>
            <a:off x="1836423" y="3519208"/>
            <a:ext cx="7376157" cy="2187508"/>
          </a:xfrm>
          <a:prstGeom prst="rect">
            <a:avLst/>
          </a:prstGeom>
        </p:spPr>
      </p:pic>
      <p:sp>
        <p:nvSpPr>
          <p:cNvPr id="7" name="Rectangle 6"/>
          <p:cNvSpPr/>
          <p:nvPr/>
        </p:nvSpPr>
        <p:spPr>
          <a:xfrm>
            <a:off x="624840" y="1063416"/>
            <a:ext cx="9544820" cy="1815882"/>
          </a:xfrm>
          <a:prstGeom prst="rect">
            <a:avLst/>
          </a:prstGeom>
        </p:spPr>
        <p:txBody>
          <a:bodyPr wrap="square">
            <a:spAutoFit/>
          </a:bodyPr>
          <a:lstStyle/>
          <a:p>
            <a:pPr algn="just"/>
            <a:r>
              <a:rPr lang="en-US" sz="2800"/>
              <a:t>Dalam hal ini, aturan </a:t>
            </a:r>
            <a:r>
              <a:rPr lang="en-US" sz="2800">
                <a:effectLst>
                  <a:outerShdw blurRad="38100" dist="38100" dir="2700000" algn="tl">
                    <a:srgbClr val="000000">
                      <a:alpha val="43137"/>
                    </a:srgbClr>
                  </a:outerShdw>
                </a:effectLst>
              </a:rPr>
              <a:t>pengambilan</a:t>
            </a:r>
            <a:r>
              <a:rPr lang="en-US" sz="2800"/>
              <a:t> keputusan adalah untuk menolak hipotesis nol jika nilai diamati dari t kurang dari -2,093 atau lebih besar dari 2,093 (di </a:t>
            </a:r>
            <a:r>
              <a:rPr lang="en-US" sz="2800" smtClean="0"/>
              <a:t>ujung </a:t>
            </a:r>
            <a:r>
              <a:rPr lang="en-US" sz="2800"/>
              <a:t>distribusi). Perhitungan hasil uji statistik</a:t>
            </a:r>
          </a:p>
        </p:txBody>
      </p:sp>
    </p:spTree>
    <p:extLst>
      <p:ext uri="{BB962C8B-B14F-4D97-AF65-F5344CB8AC3E}">
        <p14:creationId xmlns:p14="http://schemas.microsoft.com/office/powerpoint/2010/main" val="96920164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Contoh</a:t>
            </a:r>
            <a:endParaRPr lang="en-US"/>
          </a:p>
        </p:txBody>
      </p:sp>
      <p:sp>
        <p:nvSpPr>
          <p:cNvPr id="4" name="Content Placeholder 3"/>
          <p:cNvSpPr>
            <a:spLocks noGrp="1"/>
          </p:cNvSpPr>
          <p:nvPr>
            <p:ph idx="1"/>
          </p:nvPr>
        </p:nvSpPr>
        <p:spPr/>
        <p:txBody>
          <a:bodyPr/>
          <a:lstStyle/>
          <a:p>
            <a:pPr algn="just"/>
            <a:r>
              <a:rPr lang="en-US"/>
              <a:t>Karena nilai </a:t>
            </a:r>
            <a:r>
              <a:rPr lang="en-US" smtClean="0"/>
              <a:t>t yang </a:t>
            </a:r>
            <a:r>
              <a:rPr lang="en-US"/>
              <a:t>diamati adalah 1,04, hipotesis nol tidak rejected</a:t>
            </a:r>
            <a:r>
              <a:rPr lang="en-US" smtClean="0"/>
              <a:t>. Tidak </a:t>
            </a:r>
            <a:r>
              <a:rPr lang="en-US"/>
              <a:t>cukup bukti ditemukan dalam sampel ini untuk menolak </a:t>
            </a:r>
            <a:r>
              <a:rPr lang="en-US" smtClean="0"/>
              <a:t>hipotesis rata-rata populasi </a:t>
            </a:r>
            <a:r>
              <a:rPr lang="en-US"/>
              <a:t>itu </a:t>
            </a:r>
            <a:r>
              <a:rPr lang="en-US" smtClean="0"/>
              <a:t>adalah </a:t>
            </a:r>
            <a:r>
              <a:rPr lang="en-US"/>
              <a:t>25 </a:t>
            </a:r>
            <a:r>
              <a:rPr lang="en-US" smtClean="0"/>
              <a:t>pon.</a:t>
            </a:r>
            <a:endParaRPr lang="en-US"/>
          </a:p>
        </p:txBody>
      </p:sp>
      <p:sp>
        <p:nvSpPr>
          <p:cNvPr id="2" name="Slide Number Placeholder 1"/>
          <p:cNvSpPr>
            <a:spLocks noGrp="1"/>
          </p:cNvSpPr>
          <p:nvPr>
            <p:ph type="sldNum" sz="quarter" idx="12"/>
          </p:nvPr>
        </p:nvSpPr>
        <p:spPr/>
        <p:txBody>
          <a:bodyPr/>
          <a:lstStyle/>
          <a:p>
            <a:fld id="{4901193B-AFCE-4A2A-92C6-39E061AE732C}" type="slidenum">
              <a:rPr lang="en-US" smtClean="0"/>
              <a:t>64</a:t>
            </a:fld>
            <a:endParaRPr lang="en-US"/>
          </a:p>
        </p:txBody>
      </p:sp>
    </p:spTree>
    <p:extLst>
      <p:ext uri="{BB962C8B-B14F-4D97-AF65-F5344CB8AC3E}">
        <p14:creationId xmlns:p14="http://schemas.microsoft.com/office/powerpoint/2010/main" val="268165101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6000" smtClean="0"/>
              <a:t>Uji Hipotesis tentang Proporsi</a:t>
            </a:r>
            <a:endParaRPr lang="en-US" sz="6000"/>
          </a:p>
        </p:txBody>
      </p:sp>
      <p:sp>
        <p:nvSpPr>
          <p:cNvPr id="4" name="Slide Number Placeholder 3"/>
          <p:cNvSpPr>
            <a:spLocks noGrp="1"/>
          </p:cNvSpPr>
          <p:nvPr>
            <p:ph type="sldNum" sz="quarter" idx="12"/>
          </p:nvPr>
        </p:nvSpPr>
        <p:spPr/>
        <p:txBody>
          <a:bodyPr/>
          <a:lstStyle/>
          <a:p>
            <a:fld id="{4901193B-AFCE-4A2A-92C6-39E061AE732C}" type="slidenum">
              <a:rPr lang="en-US" smtClean="0"/>
              <a:t>65</a:t>
            </a:fld>
            <a:endParaRPr lang="en-US"/>
          </a:p>
        </p:txBody>
      </p:sp>
    </p:spTree>
    <p:extLst>
      <p:ext uri="{BB962C8B-B14F-4D97-AF65-F5344CB8AC3E}">
        <p14:creationId xmlns:p14="http://schemas.microsoft.com/office/powerpoint/2010/main" val="328982899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01193B-AFCE-4A2A-92C6-39E061AE732C}" type="slidenum">
              <a:rPr lang="en-US" smtClean="0"/>
              <a:t>66</a:t>
            </a:fld>
            <a:endParaRPr lang="en-US"/>
          </a:p>
        </p:txBody>
      </p:sp>
      <p:grpSp>
        <p:nvGrpSpPr>
          <p:cNvPr id="8" name="Group 7"/>
          <p:cNvGrpSpPr/>
          <p:nvPr/>
        </p:nvGrpSpPr>
        <p:grpSpPr>
          <a:xfrm>
            <a:off x="-157655" y="2017987"/>
            <a:ext cx="12636254" cy="3950214"/>
            <a:chOff x="-4893063" y="295728"/>
            <a:chExt cx="17529317" cy="6019314"/>
          </a:xfrm>
        </p:grpSpPr>
        <p:pic>
          <p:nvPicPr>
            <p:cNvPr id="5" name="Picture 4"/>
            <p:cNvPicPr>
              <a:picLocks noChangeAspect="1"/>
            </p:cNvPicPr>
            <p:nvPr/>
          </p:nvPicPr>
          <p:blipFill rotWithShape="1">
            <a:blip r:embed="rId2"/>
            <a:srcRect r="73717"/>
            <a:stretch/>
          </p:blipFill>
          <p:spPr>
            <a:xfrm>
              <a:off x="-4893063" y="295728"/>
              <a:ext cx="7000122" cy="6019313"/>
            </a:xfrm>
            <a:prstGeom prst="rect">
              <a:avLst/>
            </a:prstGeom>
          </p:spPr>
        </p:pic>
        <p:pic>
          <p:nvPicPr>
            <p:cNvPr id="6" name="Picture 5"/>
            <p:cNvPicPr>
              <a:picLocks noChangeAspect="1"/>
            </p:cNvPicPr>
            <p:nvPr/>
          </p:nvPicPr>
          <p:blipFill rotWithShape="1">
            <a:blip r:embed="rId2"/>
            <a:srcRect l="33085" r="31280"/>
            <a:stretch/>
          </p:blipFill>
          <p:spPr>
            <a:xfrm>
              <a:off x="2112580" y="295729"/>
              <a:ext cx="9490841" cy="6019313"/>
            </a:xfrm>
            <a:prstGeom prst="rect">
              <a:avLst/>
            </a:prstGeom>
          </p:spPr>
        </p:pic>
        <p:pic>
          <p:nvPicPr>
            <p:cNvPr id="7" name="Picture 6"/>
            <p:cNvPicPr>
              <a:picLocks noChangeAspect="1"/>
            </p:cNvPicPr>
            <p:nvPr/>
          </p:nvPicPr>
          <p:blipFill rotWithShape="1">
            <a:blip r:embed="rId2"/>
            <a:srcRect l="96122"/>
            <a:stretch/>
          </p:blipFill>
          <p:spPr>
            <a:xfrm>
              <a:off x="11603421" y="295728"/>
              <a:ext cx="1032833" cy="6019313"/>
            </a:xfrm>
            <a:prstGeom prst="rect">
              <a:avLst/>
            </a:prstGeom>
          </p:spPr>
        </p:pic>
      </p:grpSp>
    </p:spTree>
    <p:extLst>
      <p:ext uri="{BB962C8B-B14F-4D97-AF65-F5344CB8AC3E}">
        <p14:creationId xmlns:p14="http://schemas.microsoft.com/office/powerpoint/2010/main" val="221407499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67</a:t>
            </a:fld>
            <a:endParaRPr lang="en-US"/>
          </a:p>
        </p:txBody>
      </p:sp>
      <p:pic>
        <p:nvPicPr>
          <p:cNvPr id="3" name="Picture 2"/>
          <p:cNvPicPr>
            <a:picLocks noChangeAspect="1"/>
          </p:cNvPicPr>
          <p:nvPr/>
        </p:nvPicPr>
        <p:blipFill>
          <a:blip r:embed="rId2"/>
          <a:stretch>
            <a:fillRect/>
          </a:stretch>
        </p:blipFill>
        <p:spPr>
          <a:xfrm>
            <a:off x="3846602" y="3415326"/>
            <a:ext cx="3300615" cy="1802531"/>
          </a:xfrm>
          <a:prstGeom prst="rect">
            <a:avLst/>
          </a:prstGeom>
        </p:spPr>
      </p:pic>
      <p:sp>
        <p:nvSpPr>
          <p:cNvPr id="4" name="Rectangle 3"/>
          <p:cNvSpPr/>
          <p:nvPr/>
        </p:nvSpPr>
        <p:spPr>
          <a:xfrm>
            <a:off x="546354" y="1599444"/>
            <a:ext cx="11151660" cy="1815882"/>
          </a:xfrm>
          <a:prstGeom prst="rect">
            <a:avLst/>
          </a:prstGeom>
        </p:spPr>
        <p:txBody>
          <a:bodyPr wrap="square">
            <a:spAutoFit/>
          </a:bodyPr>
          <a:lstStyle/>
          <a:p>
            <a:pPr algn="just"/>
            <a:r>
              <a:rPr lang="en-US" sz="2800">
                <a:effectLst>
                  <a:outerShdw blurRad="38100" dist="38100" dir="2700000" algn="tl">
                    <a:srgbClr val="000000">
                      <a:alpha val="43137"/>
                    </a:srgbClr>
                  </a:outerShdw>
                </a:effectLst>
              </a:rPr>
              <a:t>Sebuah produsen percaya persis 8% dari produk-produknya mengandung setidaknya satu cacat. Misalkan seorang peneliti perusahaan ingin menguji keyakinan ini. Hipotesis nol dan alternatif</a:t>
            </a:r>
          </a:p>
        </p:txBody>
      </p:sp>
    </p:spTree>
    <p:extLst>
      <p:ext uri="{BB962C8B-B14F-4D97-AF65-F5344CB8AC3E}">
        <p14:creationId xmlns:p14="http://schemas.microsoft.com/office/powerpoint/2010/main" val="384224168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Contoh</a:t>
            </a:r>
            <a:endParaRPr lang="en-US"/>
          </a:p>
        </p:txBody>
      </p:sp>
      <p:sp>
        <p:nvSpPr>
          <p:cNvPr id="3" name="Content Placeholder 2"/>
          <p:cNvSpPr>
            <a:spLocks noGrp="1"/>
          </p:cNvSpPr>
          <p:nvPr>
            <p:ph idx="1"/>
          </p:nvPr>
        </p:nvSpPr>
        <p:spPr/>
        <p:txBody>
          <a:bodyPr/>
          <a:lstStyle/>
          <a:p>
            <a:pPr algn="just"/>
            <a:r>
              <a:rPr lang="en-US"/>
              <a:t>Tes ini adalah dua </a:t>
            </a:r>
            <a:r>
              <a:rPr lang="en-US" smtClean="0"/>
              <a:t>ujung </a:t>
            </a:r>
            <a:r>
              <a:rPr lang="en-US"/>
              <a:t>karena hipotesis yang diuji adalah apakah proporsi produk dengan setidaknya satu cacat kecil adalah 0,08. Alpha dipilih menjadi 0,10. Gambar 9.15 menunjukkan distribusi, dengan daerah penolakan dan z.05. Karena </a:t>
            </a:r>
            <a:r>
              <a:rPr lang="en-US" smtClean="0">
                <a:sym typeface="Symbol" panose="05050102010706020507" pitchFamily="18" charset="2"/>
              </a:rPr>
              <a:t>  </a:t>
            </a:r>
            <a:r>
              <a:rPr lang="en-US" smtClean="0"/>
              <a:t>dibagi </a:t>
            </a:r>
            <a:r>
              <a:rPr lang="en-US"/>
              <a:t>untuk uji dua sisi, nilai tabel untuk </a:t>
            </a:r>
            <a:r>
              <a:rPr lang="en-US" smtClean="0"/>
              <a:t>wilayah </a:t>
            </a:r>
            <a:r>
              <a:rPr lang="en-US"/>
              <a:t>(</a:t>
            </a:r>
            <a:r>
              <a:rPr lang="en-US" smtClean="0"/>
              <a:t>1/2</a:t>
            </a:r>
            <a:r>
              <a:rPr lang="en-US"/>
              <a:t>)(.10</a:t>
            </a:r>
            <a:r>
              <a:rPr lang="en-US" smtClean="0"/>
              <a:t>) adalah .05 jadi z</a:t>
            </a:r>
            <a:r>
              <a:rPr lang="en-US" baseline="-25000" smtClean="0"/>
              <a:t>.05 </a:t>
            </a:r>
            <a:r>
              <a:rPr lang="en-US" smtClean="0"/>
              <a:t>= 1.645</a:t>
            </a:r>
            <a:endParaRPr lang="en-US" baseline="-25000"/>
          </a:p>
        </p:txBody>
      </p:sp>
      <p:sp>
        <p:nvSpPr>
          <p:cNvPr id="4" name="Slide Number Placeholder 3"/>
          <p:cNvSpPr>
            <a:spLocks noGrp="1"/>
          </p:cNvSpPr>
          <p:nvPr>
            <p:ph type="sldNum" sz="quarter" idx="12"/>
          </p:nvPr>
        </p:nvSpPr>
        <p:spPr/>
        <p:txBody>
          <a:bodyPr/>
          <a:lstStyle/>
          <a:p>
            <a:fld id="{4901193B-AFCE-4A2A-92C6-39E061AE732C}" type="slidenum">
              <a:rPr lang="en-US" smtClean="0"/>
              <a:t>68</a:t>
            </a:fld>
            <a:endParaRPr lang="en-US"/>
          </a:p>
        </p:txBody>
      </p:sp>
    </p:spTree>
    <p:extLst>
      <p:ext uri="{BB962C8B-B14F-4D97-AF65-F5344CB8AC3E}">
        <p14:creationId xmlns:p14="http://schemas.microsoft.com/office/powerpoint/2010/main" val="81876572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sz="2400"/>
              <a:t>Bagi peneliti bisnis untuk menolak hipotesis nol, nilai z diamati harus lebih besar dari 1,645 atau kurang dari -1,645. </a:t>
            </a:r>
            <a:endParaRPr lang="en-US" sz="2400" smtClean="0"/>
          </a:p>
          <a:p>
            <a:pPr algn="just"/>
            <a:r>
              <a:rPr lang="en-US" sz="2400" smtClean="0"/>
              <a:t>Peneliti </a:t>
            </a:r>
            <a:r>
              <a:rPr lang="en-US" sz="2400"/>
              <a:t>bisnis secara acak memilih sampel 200 produk, memeriksa setiap item untuk kelemahan, dan </a:t>
            </a:r>
            <a:r>
              <a:rPr lang="en-US" sz="2400" smtClean="0"/>
              <a:t>menemukan </a:t>
            </a:r>
            <a:r>
              <a:rPr lang="en-US" sz="2400"/>
              <a:t>bahwa 33 item memiliki setidaknya satu cacat kecil. Menghitung proporsi sampel memberikan</a:t>
            </a:r>
          </a:p>
        </p:txBody>
      </p:sp>
      <p:sp>
        <p:nvSpPr>
          <p:cNvPr id="4" name="Slide Number Placeholder 3"/>
          <p:cNvSpPr>
            <a:spLocks noGrp="1"/>
          </p:cNvSpPr>
          <p:nvPr>
            <p:ph type="sldNum" sz="quarter" idx="12"/>
          </p:nvPr>
        </p:nvSpPr>
        <p:spPr/>
        <p:txBody>
          <a:bodyPr/>
          <a:lstStyle/>
          <a:p>
            <a:fld id="{4901193B-AFCE-4A2A-92C6-39E061AE732C}" type="slidenum">
              <a:rPr lang="en-US" smtClean="0"/>
              <a:t>69</a:t>
            </a:fld>
            <a:endParaRPr lang="en-US"/>
          </a:p>
        </p:txBody>
      </p:sp>
    </p:spTree>
    <p:extLst>
      <p:ext uri="{BB962C8B-B14F-4D97-AF65-F5344CB8AC3E}">
        <p14:creationId xmlns:p14="http://schemas.microsoft.com/office/powerpoint/2010/main" val="90582822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01193B-AFCE-4A2A-92C6-39E061AE732C}" type="slidenum">
              <a:rPr lang="en-US" smtClean="0"/>
              <a:t>70</a:t>
            </a:fld>
            <a:endParaRPr lang="en-US"/>
          </a:p>
        </p:txBody>
      </p:sp>
      <p:pic>
        <p:nvPicPr>
          <p:cNvPr id="5" name="Picture 4"/>
          <p:cNvPicPr>
            <a:picLocks noChangeAspect="1"/>
          </p:cNvPicPr>
          <p:nvPr/>
        </p:nvPicPr>
        <p:blipFill>
          <a:blip r:embed="rId2">
            <a:lum bright="-20000" contrast="40000"/>
          </a:blip>
          <a:stretch>
            <a:fillRect/>
          </a:stretch>
        </p:blipFill>
        <p:spPr>
          <a:xfrm>
            <a:off x="1190855" y="1493684"/>
            <a:ext cx="9999884" cy="4942688"/>
          </a:xfrm>
          <a:prstGeom prst="rect">
            <a:avLst/>
          </a:prstGeom>
        </p:spPr>
      </p:pic>
      <p:sp>
        <p:nvSpPr>
          <p:cNvPr id="6" name="TextBox 5"/>
          <p:cNvSpPr txBox="1"/>
          <p:nvPr/>
        </p:nvSpPr>
        <p:spPr>
          <a:xfrm>
            <a:off x="346841" y="3067956"/>
            <a:ext cx="8036174" cy="707886"/>
          </a:xfrm>
          <a:prstGeom prst="rect">
            <a:avLst/>
          </a:prstGeom>
          <a:solidFill>
            <a:schemeClr val="bg1"/>
          </a:solidFill>
          <a:ln>
            <a:noFill/>
          </a:ln>
        </p:spPr>
        <p:txBody>
          <a:bodyPr wrap="none" rtlCol="0">
            <a:spAutoFit/>
          </a:bodyPr>
          <a:lstStyle/>
          <a:p>
            <a:r>
              <a:rPr lang="en-US" sz="4000" smtClean="0">
                <a:solidFill>
                  <a:schemeClr val="bg2">
                    <a:lumMod val="25000"/>
                  </a:schemeClr>
                </a:solidFill>
                <a:latin typeface="Times New Roman" panose="02020603050405020304" pitchFamily="18" charset="0"/>
                <a:cs typeface="Times New Roman" panose="02020603050405020304" pitchFamily="18" charset="0"/>
              </a:rPr>
              <a:t>Nilai z dapat dihitung sebagai berikut:</a:t>
            </a:r>
            <a:endParaRPr lang="en-US" sz="4000">
              <a:solidFill>
                <a:schemeClr val="bg2">
                  <a:lumMod val="2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433333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71</a:t>
            </a:fld>
            <a:endParaRPr lang="en-US"/>
          </a:p>
        </p:txBody>
      </p:sp>
      <p:pic>
        <p:nvPicPr>
          <p:cNvPr id="3" name="Picture 2"/>
          <p:cNvPicPr>
            <a:picLocks noChangeAspect="1"/>
          </p:cNvPicPr>
          <p:nvPr/>
        </p:nvPicPr>
        <p:blipFill>
          <a:blip r:embed="rId2">
            <a:lum bright="-20000" contrast="40000"/>
          </a:blip>
          <a:stretch>
            <a:fillRect/>
          </a:stretch>
        </p:blipFill>
        <p:spPr>
          <a:xfrm>
            <a:off x="819808" y="978746"/>
            <a:ext cx="9595796" cy="5808553"/>
          </a:xfrm>
          <a:prstGeom prst="rect">
            <a:avLst/>
          </a:prstGeom>
        </p:spPr>
      </p:pic>
    </p:spTree>
    <p:extLst>
      <p:ext uri="{BB962C8B-B14F-4D97-AF65-F5344CB8AC3E}">
        <p14:creationId xmlns:p14="http://schemas.microsoft.com/office/powerpoint/2010/main" val="299610417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Menguji dengan nilai kritis</a:t>
            </a:r>
            <a:endParaRPr lang="en-US"/>
          </a:p>
        </p:txBody>
      </p:sp>
      <p:sp>
        <p:nvSpPr>
          <p:cNvPr id="6" name="Text Placeholder 5"/>
          <p:cNvSpPr>
            <a:spLocks noGrp="1"/>
          </p:cNvSpPr>
          <p:nvPr>
            <p:ph type="body" sz="half" idx="13"/>
          </p:nvPr>
        </p:nvSpPr>
        <p:spPr/>
        <p:txBody>
          <a:bodyPr/>
          <a:lstStyle/>
          <a:p>
            <a:endParaRPr lang="en-US"/>
          </a:p>
        </p:txBody>
      </p:sp>
      <p:sp>
        <p:nvSpPr>
          <p:cNvPr id="5" name="Text Placeholder 4"/>
          <p:cNvSpPr>
            <a:spLocks noGrp="1"/>
          </p:cNvSpPr>
          <p:nvPr>
            <p:ph type="body" sz="half" idx="2"/>
          </p:nvPr>
        </p:nvSpPr>
        <p:spPr/>
        <p:txBody>
          <a:bodyPr/>
          <a:lstStyle/>
          <a:p>
            <a:endParaRPr lang="en-US"/>
          </a:p>
        </p:txBody>
      </p:sp>
      <p:sp>
        <p:nvSpPr>
          <p:cNvPr id="2" name="Slide Number Placeholder 1"/>
          <p:cNvSpPr>
            <a:spLocks noGrp="1"/>
          </p:cNvSpPr>
          <p:nvPr>
            <p:ph type="sldNum" sz="quarter" idx="12"/>
          </p:nvPr>
        </p:nvSpPr>
        <p:spPr/>
        <p:txBody>
          <a:bodyPr/>
          <a:lstStyle/>
          <a:p>
            <a:fld id="{4901193B-AFCE-4A2A-92C6-39E061AE732C}" type="slidenum">
              <a:rPr lang="en-US" smtClean="0"/>
              <a:t>72</a:t>
            </a:fld>
            <a:endParaRPr lang="en-US"/>
          </a:p>
        </p:txBody>
      </p:sp>
    </p:spTree>
    <p:extLst>
      <p:ext uri="{BB962C8B-B14F-4D97-AF65-F5344CB8AC3E}">
        <p14:creationId xmlns:p14="http://schemas.microsoft.com/office/powerpoint/2010/main" val="86232373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4901193B-AFCE-4A2A-92C6-39E061AE732C}" type="slidenum">
              <a:rPr lang="en-US" smtClean="0"/>
              <a:t>73</a:t>
            </a:fld>
            <a:endParaRPr lang="en-US"/>
          </a:p>
        </p:txBody>
      </p:sp>
      <p:pic>
        <p:nvPicPr>
          <p:cNvPr id="6" name="Picture 5"/>
          <p:cNvPicPr>
            <a:picLocks noChangeAspect="1"/>
          </p:cNvPicPr>
          <p:nvPr/>
        </p:nvPicPr>
        <p:blipFill>
          <a:blip r:embed="rId2">
            <a:lum bright="-20000" contrast="40000"/>
          </a:blip>
          <a:stretch>
            <a:fillRect/>
          </a:stretch>
        </p:blipFill>
        <p:spPr>
          <a:xfrm>
            <a:off x="756744" y="1063416"/>
            <a:ext cx="9075133" cy="5070822"/>
          </a:xfrm>
          <a:prstGeom prst="rect">
            <a:avLst/>
          </a:prstGeom>
        </p:spPr>
      </p:pic>
    </p:spTree>
    <p:extLst>
      <p:ext uri="{BB962C8B-B14F-4D97-AF65-F5344CB8AC3E}">
        <p14:creationId xmlns:p14="http://schemas.microsoft.com/office/powerpoint/2010/main" val="284173161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74</a:t>
            </a:fld>
            <a:endParaRPr lang="en-US"/>
          </a:p>
        </p:txBody>
      </p:sp>
      <p:pic>
        <p:nvPicPr>
          <p:cNvPr id="3" name="Picture 2"/>
          <p:cNvPicPr>
            <a:picLocks noChangeAspect="1"/>
          </p:cNvPicPr>
          <p:nvPr/>
        </p:nvPicPr>
        <p:blipFill>
          <a:blip r:embed="rId2">
            <a:lum bright="-20000" contrast="40000"/>
          </a:blip>
          <a:stretch>
            <a:fillRect/>
          </a:stretch>
        </p:blipFill>
        <p:spPr>
          <a:xfrm>
            <a:off x="36496" y="1063416"/>
            <a:ext cx="11154243" cy="5727840"/>
          </a:xfrm>
          <a:prstGeom prst="rect">
            <a:avLst/>
          </a:prstGeom>
        </p:spPr>
      </p:pic>
    </p:spTree>
    <p:extLst>
      <p:ext uri="{BB962C8B-B14F-4D97-AF65-F5344CB8AC3E}">
        <p14:creationId xmlns:p14="http://schemas.microsoft.com/office/powerpoint/2010/main" val="223195509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scene3d>
              <a:camera prst="orthographicFront"/>
              <a:lightRig rig="sunset" dir="t">
                <a:rot lat="0" lon="0" rev="4200000"/>
              </a:lightRig>
            </a:scene3d>
            <a:sp3d extrusionH="57150" prstMaterial="metal">
              <a:bevelT w="57150" h="57150"/>
            </a:sp3d>
          </a:bodyPr>
          <a:lstStyle/>
          <a:p>
            <a:r>
              <a:rPr lang="en-US" sz="7200" smtClean="0">
                <a:ln>
                  <a:solidFill>
                    <a:srgbClr val="FFFF00"/>
                  </a:solidFill>
                </a:ln>
                <a:solidFill>
                  <a:srgbClr val="FFFF00"/>
                </a:solidFill>
                <a:effectLst>
                  <a:outerShdw blurRad="203200" dist="177800" dir="2700000" algn="tl" rotWithShape="0">
                    <a:prstClr val="black">
                      <a:alpha val="87000"/>
                    </a:prstClr>
                  </a:outerShdw>
                </a:effectLst>
              </a:rPr>
              <a:t>UJI HIPOTESIS TENTANG VARIAN</a:t>
            </a:r>
            <a:endParaRPr lang="en-US" sz="7200">
              <a:ln>
                <a:solidFill>
                  <a:srgbClr val="FFFF00"/>
                </a:solidFill>
              </a:ln>
              <a:solidFill>
                <a:srgbClr val="FFFF00"/>
              </a:solidFill>
              <a:effectLst>
                <a:outerShdw blurRad="203200" dist="177800" dir="2700000" algn="tl" rotWithShape="0">
                  <a:prstClr val="black">
                    <a:alpha val="87000"/>
                  </a:prstClr>
                </a:outerShdw>
              </a:effectLst>
            </a:endParaRPr>
          </a:p>
        </p:txBody>
      </p:sp>
      <p:sp>
        <p:nvSpPr>
          <p:cNvPr id="2" name="Slide Number Placeholder 1"/>
          <p:cNvSpPr>
            <a:spLocks noGrp="1"/>
          </p:cNvSpPr>
          <p:nvPr>
            <p:ph type="sldNum" sz="quarter" idx="12"/>
          </p:nvPr>
        </p:nvSpPr>
        <p:spPr/>
        <p:txBody>
          <a:bodyPr/>
          <a:lstStyle/>
          <a:p>
            <a:fld id="{4901193B-AFCE-4A2A-92C6-39E061AE732C}" type="slidenum">
              <a:rPr lang="en-US" smtClean="0"/>
              <a:t>75</a:t>
            </a:fld>
            <a:endParaRPr lang="en-US"/>
          </a:p>
        </p:txBody>
      </p:sp>
    </p:spTree>
    <p:extLst>
      <p:ext uri="{BB962C8B-B14F-4D97-AF65-F5344CB8AC3E}">
        <p14:creationId xmlns:p14="http://schemas.microsoft.com/office/powerpoint/2010/main" val="107575052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01193B-AFCE-4A2A-92C6-39E061AE732C}" type="slidenum">
              <a:rPr lang="en-US" smtClean="0"/>
              <a:t>76</a:t>
            </a:fld>
            <a:endParaRPr lang="en-US"/>
          </a:p>
        </p:txBody>
      </p:sp>
      <p:grpSp>
        <p:nvGrpSpPr>
          <p:cNvPr id="9" name="Group 8"/>
          <p:cNvGrpSpPr/>
          <p:nvPr/>
        </p:nvGrpSpPr>
        <p:grpSpPr>
          <a:xfrm>
            <a:off x="-1" y="1430864"/>
            <a:ext cx="12404035" cy="4791031"/>
            <a:chOff x="1402606" y="2066969"/>
            <a:chExt cx="10789394" cy="4791031"/>
          </a:xfrm>
        </p:grpSpPr>
        <p:pic>
          <p:nvPicPr>
            <p:cNvPr id="5" name="Picture 4"/>
            <p:cNvPicPr>
              <a:picLocks noChangeAspect="1"/>
            </p:cNvPicPr>
            <p:nvPr/>
          </p:nvPicPr>
          <p:blipFill rotWithShape="1">
            <a:blip r:embed="rId2"/>
            <a:srcRect l="96712"/>
            <a:stretch/>
          </p:blipFill>
          <p:spPr>
            <a:xfrm>
              <a:off x="11285530" y="2066970"/>
              <a:ext cx="906470" cy="4791029"/>
            </a:xfrm>
            <a:prstGeom prst="rect">
              <a:avLst/>
            </a:prstGeom>
          </p:spPr>
        </p:pic>
        <p:pic>
          <p:nvPicPr>
            <p:cNvPr id="7" name="Picture 6"/>
            <p:cNvPicPr>
              <a:picLocks noChangeAspect="1"/>
            </p:cNvPicPr>
            <p:nvPr/>
          </p:nvPicPr>
          <p:blipFill rotWithShape="1">
            <a:blip r:embed="rId2"/>
            <a:srcRect r="70867"/>
            <a:stretch/>
          </p:blipFill>
          <p:spPr>
            <a:xfrm>
              <a:off x="1402606" y="2066969"/>
              <a:ext cx="5766816" cy="4791029"/>
            </a:xfrm>
            <a:prstGeom prst="rect">
              <a:avLst/>
            </a:prstGeom>
          </p:spPr>
        </p:pic>
        <p:pic>
          <p:nvPicPr>
            <p:cNvPr id="6" name="Picture 5"/>
            <p:cNvPicPr>
              <a:picLocks noChangeAspect="1"/>
            </p:cNvPicPr>
            <p:nvPr/>
          </p:nvPicPr>
          <p:blipFill rotWithShape="1">
            <a:blip r:embed="rId2"/>
            <a:srcRect l="56892" r="28176"/>
            <a:stretch/>
          </p:blipFill>
          <p:spPr>
            <a:xfrm>
              <a:off x="7169422" y="2066971"/>
              <a:ext cx="4116108" cy="4791029"/>
            </a:xfrm>
            <a:prstGeom prst="rect">
              <a:avLst/>
            </a:prstGeom>
          </p:spPr>
        </p:pic>
      </p:grpSp>
    </p:spTree>
    <p:extLst>
      <p:ext uri="{BB962C8B-B14F-4D97-AF65-F5344CB8AC3E}">
        <p14:creationId xmlns:p14="http://schemas.microsoft.com/office/powerpoint/2010/main" val="301800760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Content Placeholder 3"/>
          <p:cNvSpPr>
            <a:spLocks noGrp="1"/>
          </p:cNvSpPr>
          <p:nvPr>
            <p:ph idx="1"/>
          </p:nvPr>
        </p:nvSpPr>
        <p:spPr/>
        <p:txBody>
          <a:bodyPr>
            <a:normAutofit fontScale="55000" lnSpcReduction="20000"/>
          </a:bodyPr>
          <a:lstStyle/>
          <a:p>
            <a:pPr algn="just"/>
            <a:r>
              <a:rPr lang="en-US"/>
              <a:t>Sebagai contoh, sebuah perusahaan manufaktur telah bekerja keras untuk menerapkan sistem persediaan just-in-time untuk lini produksi. Produk akhir membutuhkan instalasi tabung pneumatik di stasiun tertentu di jalur perakitan. </a:t>
            </a:r>
            <a:endParaRPr lang="en-US" smtClean="0"/>
          </a:p>
          <a:p>
            <a:pPr algn="just"/>
            <a:r>
              <a:rPr lang="en-US" smtClean="0"/>
              <a:t>Dengan </a:t>
            </a:r>
            <a:r>
              <a:rPr lang="en-US"/>
              <a:t>sistem persediaan just-in-time, tujuan perusahaan adalah untuk meminimalkan jumlah tabung pneumatik yang menumpuk di stasiun menunggu untuk diinstal. Idealnya, tabung akan tiba tepat sebagai operator membutuhkan mereka. Namun, karena pemasok dan variabel yang terlibat dalam mendapatkan tabung ke garis, sebagian besar waktu akan ada beberapa penumpukan persediaan tabung. </a:t>
            </a:r>
            <a:endParaRPr lang="en-US" smtClean="0"/>
          </a:p>
          <a:p>
            <a:pPr algn="just"/>
            <a:r>
              <a:rPr lang="en-US" smtClean="0"/>
              <a:t>Perusahaan </a:t>
            </a:r>
            <a:r>
              <a:rPr lang="en-US"/>
              <a:t>mengharapkan bahwa, rata-rata, sekitar 20 tabung pneumatik akan berada di stasiun. Namun, pengawas produksi tidak ingin varians persediaan ini lebih besar dari 4. Pada hari tertentu, jumlah tabung pneumatik menumpuk di workstation ditentukan delapan kali dan berikut jumlah tabung dicatat</a:t>
            </a:r>
            <a:r>
              <a:rPr lang="en-US" smtClean="0"/>
              <a:t>.</a:t>
            </a:r>
          </a:p>
          <a:p>
            <a:pPr marL="0" indent="0" algn="ctr">
              <a:buNone/>
            </a:pPr>
            <a:r>
              <a:rPr lang="en-US"/>
              <a:t>23 </a:t>
            </a:r>
            <a:r>
              <a:rPr lang="en-US" smtClean="0"/>
              <a:t>   17    20    </a:t>
            </a:r>
            <a:r>
              <a:rPr lang="en-US"/>
              <a:t>29 </a:t>
            </a:r>
            <a:r>
              <a:rPr lang="en-US" smtClean="0"/>
              <a:t>   21    </a:t>
            </a:r>
            <a:r>
              <a:rPr lang="en-US"/>
              <a:t>14 </a:t>
            </a:r>
            <a:r>
              <a:rPr lang="en-US" smtClean="0"/>
              <a:t>   19    24</a:t>
            </a:r>
            <a:endParaRPr lang="en-US"/>
          </a:p>
        </p:txBody>
      </p:sp>
      <p:sp>
        <p:nvSpPr>
          <p:cNvPr id="2" name="Slide Number Placeholder 1"/>
          <p:cNvSpPr>
            <a:spLocks noGrp="1"/>
          </p:cNvSpPr>
          <p:nvPr>
            <p:ph type="sldNum" sz="quarter" idx="12"/>
          </p:nvPr>
        </p:nvSpPr>
        <p:spPr/>
        <p:txBody>
          <a:bodyPr/>
          <a:lstStyle/>
          <a:p>
            <a:fld id="{4901193B-AFCE-4A2A-92C6-39E061AE732C}" type="slidenum">
              <a:rPr lang="en-US" smtClean="0"/>
              <a:t>77</a:t>
            </a:fld>
            <a:endParaRPr lang="en-US"/>
          </a:p>
        </p:txBody>
      </p:sp>
    </p:spTree>
    <p:extLst>
      <p:ext uri="{BB962C8B-B14F-4D97-AF65-F5344CB8AC3E}">
        <p14:creationId xmlns:p14="http://schemas.microsoft.com/office/powerpoint/2010/main" val="158159285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78</a:t>
            </a:fld>
            <a:endParaRPr lang="en-US"/>
          </a:p>
        </p:txBody>
      </p:sp>
      <p:pic>
        <p:nvPicPr>
          <p:cNvPr id="3" name="Picture 2"/>
          <p:cNvPicPr>
            <a:picLocks noChangeAspect="1"/>
          </p:cNvPicPr>
          <p:nvPr/>
        </p:nvPicPr>
        <p:blipFill>
          <a:blip r:embed="rId2"/>
          <a:stretch>
            <a:fillRect/>
          </a:stretch>
        </p:blipFill>
        <p:spPr>
          <a:xfrm>
            <a:off x="663612" y="498128"/>
            <a:ext cx="2578352" cy="1600277"/>
          </a:xfrm>
          <a:prstGeom prst="rect">
            <a:avLst/>
          </a:prstGeom>
        </p:spPr>
      </p:pic>
      <p:pic>
        <p:nvPicPr>
          <p:cNvPr id="4" name="Picture 3"/>
          <p:cNvPicPr>
            <a:picLocks noChangeAspect="1"/>
          </p:cNvPicPr>
          <p:nvPr/>
        </p:nvPicPr>
        <p:blipFill>
          <a:blip r:embed="rId3"/>
          <a:stretch>
            <a:fillRect/>
          </a:stretch>
        </p:blipFill>
        <p:spPr>
          <a:xfrm>
            <a:off x="663612" y="2338382"/>
            <a:ext cx="3986882" cy="1166344"/>
          </a:xfrm>
          <a:prstGeom prst="rect">
            <a:avLst/>
          </a:prstGeom>
        </p:spPr>
      </p:pic>
      <p:pic>
        <p:nvPicPr>
          <p:cNvPr id="5" name="Picture 4"/>
          <p:cNvPicPr>
            <a:picLocks noChangeAspect="1"/>
          </p:cNvPicPr>
          <p:nvPr/>
        </p:nvPicPr>
        <p:blipFill>
          <a:blip r:embed="rId4"/>
          <a:stretch>
            <a:fillRect/>
          </a:stretch>
        </p:blipFill>
        <p:spPr>
          <a:xfrm>
            <a:off x="663612" y="3744703"/>
            <a:ext cx="9346297" cy="2601844"/>
          </a:xfrm>
          <a:prstGeom prst="rect">
            <a:avLst/>
          </a:prstGeom>
        </p:spPr>
      </p:pic>
    </p:spTree>
    <p:extLst>
      <p:ext uri="{BB962C8B-B14F-4D97-AF65-F5344CB8AC3E}">
        <p14:creationId xmlns:p14="http://schemas.microsoft.com/office/powerpoint/2010/main" val="290082900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79</a:t>
            </a:fld>
            <a:endParaRPr lang="en-US"/>
          </a:p>
        </p:txBody>
      </p:sp>
      <p:pic>
        <p:nvPicPr>
          <p:cNvPr id="3" name="Picture 2"/>
          <p:cNvPicPr>
            <a:picLocks noChangeAspect="1"/>
          </p:cNvPicPr>
          <p:nvPr/>
        </p:nvPicPr>
        <p:blipFill>
          <a:blip r:embed="rId2"/>
          <a:stretch>
            <a:fillRect/>
          </a:stretch>
        </p:blipFill>
        <p:spPr>
          <a:xfrm>
            <a:off x="116392" y="1479666"/>
            <a:ext cx="11768057" cy="908864"/>
          </a:xfrm>
          <a:prstGeom prst="rect">
            <a:avLst/>
          </a:prstGeom>
        </p:spPr>
      </p:pic>
      <p:sp>
        <p:nvSpPr>
          <p:cNvPr id="4" name="Rectangle 3"/>
          <p:cNvSpPr/>
          <p:nvPr/>
        </p:nvSpPr>
        <p:spPr>
          <a:xfrm>
            <a:off x="10105525" y="1934098"/>
            <a:ext cx="1778924" cy="6650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118736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80</a:t>
            </a:fld>
            <a:endParaRPr lang="en-US"/>
          </a:p>
        </p:txBody>
      </p:sp>
      <p:pic>
        <p:nvPicPr>
          <p:cNvPr id="3" name="Picture 2"/>
          <p:cNvPicPr>
            <a:picLocks noChangeAspect="1"/>
          </p:cNvPicPr>
          <p:nvPr/>
        </p:nvPicPr>
        <p:blipFill rotWithShape="1">
          <a:blip r:embed="rId2"/>
          <a:srcRect b="46100"/>
          <a:stretch/>
        </p:blipFill>
        <p:spPr>
          <a:xfrm>
            <a:off x="861926" y="6847"/>
            <a:ext cx="10972800" cy="7125473"/>
          </a:xfrm>
          <a:prstGeom prst="rect">
            <a:avLst/>
          </a:prstGeom>
        </p:spPr>
      </p:pic>
      <p:sp>
        <p:nvSpPr>
          <p:cNvPr id="4" name="Rectangle 3"/>
          <p:cNvSpPr/>
          <p:nvPr/>
        </p:nvSpPr>
        <p:spPr>
          <a:xfrm>
            <a:off x="8260422" y="5167901"/>
            <a:ext cx="678095" cy="287676"/>
          </a:xfrm>
          <a:prstGeom prst="rect">
            <a:avLst/>
          </a:prstGeom>
          <a:solidFill>
            <a:srgbClr val="FFFF00">
              <a:alpha val="2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443531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901193B-AFCE-4A2A-92C6-39E061AE732C}" type="slidenum">
              <a:rPr lang="en-US" smtClean="0"/>
              <a:t>81</a:t>
            </a:fld>
            <a:endParaRPr lang="en-US"/>
          </a:p>
        </p:txBody>
      </p:sp>
      <p:pic>
        <p:nvPicPr>
          <p:cNvPr id="3" name="Picture 2"/>
          <p:cNvPicPr>
            <a:picLocks noChangeAspect="1"/>
          </p:cNvPicPr>
          <p:nvPr/>
        </p:nvPicPr>
        <p:blipFill rotWithShape="1">
          <a:blip r:embed="rId2"/>
          <a:srcRect t="48441"/>
          <a:stretch/>
        </p:blipFill>
        <p:spPr>
          <a:xfrm>
            <a:off x="861926" y="-475488"/>
            <a:ext cx="10972800" cy="6816028"/>
          </a:xfrm>
          <a:prstGeom prst="rect">
            <a:avLst/>
          </a:prstGeom>
        </p:spPr>
      </p:pic>
    </p:spTree>
    <p:extLst>
      <p:ext uri="{BB962C8B-B14F-4D97-AF65-F5344CB8AC3E}">
        <p14:creationId xmlns:p14="http://schemas.microsoft.com/office/powerpoint/2010/main" val="3566909797"/>
      </p:ext>
    </p:extLst>
  </p:cSld>
  <p:clrMapOvr>
    <a:masterClrMapping/>
  </p:clrMapOvr>
  <p:transition spd="slow">
    <p:push di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5917</TotalTime>
  <Words>2307</Words>
  <Application>Microsoft Office PowerPoint</Application>
  <PresentationFormat>Widescreen</PresentationFormat>
  <Paragraphs>237</Paragraphs>
  <Slides>81</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81</vt:i4>
      </vt:variant>
    </vt:vector>
  </HeadingPairs>
  <TitlesOfParts>
    <vt:vector size="91" baseType="lpstr">
      <vt:lpstr>Arial</vt:lpstr>
      <vt:lpstr>Calibri</vt:lpstr>
      <vt:lpstr>Cambria Math</vt:lpstr>
      <vt:lpstr>Century Gothic</vt:lpstr>
      <vt:lpstr>Goudy Old Style</vt:lpstr>
      <vt:lpstr>Symbol</vt:lpstr>
      <vt:lpstr>Times New Roman</vt:lpstr>
      <vt:lpstr>Wingdings</vt:lpstr>
      <vt:lpstr>Wingdings 3</vt:lpstr>
      <vt:lpstr>Ion Boardroom</vt:lpstr>
      <vt:lpstr>PowerPoint Presentation</vt:lpstr>
      <vt:lpstr>INTRODUCTION TO HYPOTHESIS TESTING</vt:lpstr>
      <vt:lpstr>PowerPoint Presentation</vt:lpstr>
      <vt:lpstr>Jenis-jenis Hypotheses</vt:lpstr>
      <vt:lpstr>Hipotesis Penelitian</vt:lpstr>
      <vt:lpstr>Beberapa Contoh Hipotesis Penelitian</vt:lpstr>
      <vt:lpstr>Hipotesis Statistik</vt:lpstr>
      <vt:lpstr>PowerPoint Presentation</vt:lpstr>
      <vt:lpstr>contoh</vt:lpstr>
      <vt:lpstr>Contoh</vt:lpstr>
      <vt:lpstr>PowerPoint Presentation</vt:lpstr>
      <vt:lpstr>UJI DUA UJUNG (TWO TAILED TEST)</vt:lpstr>
      <vt:lpstr>Hipotesis Substantif</vt:lpstr>
      <vt:lpstr>Hipotesis Substantif</vt:lpstr>
      <vt:lpstr>Menggunakan system HTAB untuk menguji Hipotesis</vt:lpstr>
      <vt:lpstr>PowerPoint Presentation</vt:lpstr>
      <vt:lpstr>Sistem HTAB</vt:lpstr>
      <vt:lpstr>The Hypothesis Testing Process</vt:lpstr>
      <vt:lpstr>PowerPoint Presentation</vt:lpstr>
      <vt:lpstr>Rejection and Nonrejection Region</vt:lpstr>
      <vt:lpstr>PowerPoint Presentation</vt:lpstr>
      <vt:lpstr>Type I and  Type II Errors</vt:lpstr>
      <vt:lpstr>Kesalahan Tipe I</vt:lpstr>
      <vt:lpstr>Kesalahan Tipe II</vt:lpstr>
      <vt:lpstr>PowerPoint Presentation</vt:lpstr>
      <vt:lpstr>PENGUJIAN HIPOTESIS TENTANG RATA2 POPULASI MENGGUNAKAN STATISTIK z (  DIKETAHUI)</vt:lpstr>
      <vt:lpstr>PENGUJIAN RATA2 POPULASI ( DIKETAHUI)</vt:lpstr>
      <vt:lpstr>PENGUJIAN RATA2 POPULASI ( DIKETAHUI)</vt:lpstr>
      <vt:lpstr>PowerPoint Presentation</vt:lpstr>
      <vt:lpstr>CONTOH</vt:lpstr>
      <vt:lpstr>Hipotesis</vt:lpstr>
      <vt:lpstr>Test</vt:lpstr>
      <vt:lpstr>Test</vt:lpstr>
      <vt:lpstr>Test</vt:lpstr>
      <vt:lpstr>PowerPoint Presentation</vt:lpstr>
      <vt:lpstr>Test</vt:lpstr>
      <vt:lpstr>Action</vt:lpstr>
      <vt:lpstr>Business Implication</vt:lpstr>
      <vt:lpstr>Business Implication</vt:lpstr>
      <vt:lpstr>PENGUJIAN DENGAN POPULASI TERBATAS (FINITE POPULATION)</vt:lpstr>
      <vt:lpstr>PowerPoint Presentation</vt:lpstr>
      <vt:lpstr>PowerPoint Presentation</vt:lpstr>
      <vt:lpstr>Menggunakan p-Value untuk Uji Hipotesis</vt:lpstr>
      <vt:lpstr>p-Value untuk Uji Hipotesis</vt:lpstr>
      <vt:lpstr>p-Value untuk Uji Hipotesis</vt:lpstr>
      <vt:lpstr>p-Value untuk Uji Hipotesis</vt:lpstr>
      <vt:lpstr>Menggunakan Metode Nilai Kritis untuk Uji Hipotesis</vt:lpstr>
      <vt:lpstr>Menggunakan Metode Nilai Kritis untuk Uji Hipotesis</vt:lpstr>
      <vt:lpstr>PowerPoint Presentation</vt:lpstr>
      <vt:lpstr>Menggunakan Metode Nilai Kritis untuk Uji Hipotesis</vt:lpstr>
      <vt:lpstr>Menggunakan Metode Nilai Kritis untuk Uji Hipotesis</vt:lpstr>
      <vt:lpstr>PENGUJIAN HIPOTESIS TENTANG RATA-RATA POPULASI MENGGUNAKAN STATISTIK t ( Tidak Diketahui)</vt:lpstr>
      <vt:lpstr>PowerPoint Presentation</vt:lpstr>
      <vt:lpstr>PowerPoint Presentation</vt:lpstr>
      <vt:lpstr>Contoh</vt:lpstr>
      <vt:lpstr>PowerPoint Presentation</vt:lpstr>
      <vt:lpstr>Contoh</vt:lpstr>
      <vt:lpstr>Contoh</vt:lpstr>
      <vt:lpstr>PowerPoint Presentation</vt:lpstr>
      <vt:lpstr>PowerPoint Presentation</vt:lpstr>
      <vt:lpstr>PowerPoint Presentation</vt:lpstr>
      <vt:lpstr>PowerPoint Presentation</vt:lpstr>
      <vt:lpstr>PowerPoint Presentation</vt:lpstr>
      <vt:lpstr>Contoh</vt:lpstr>
      <vt:lpstr>Uji Hipotesis tentang Proporsi</vt:lpstr>
      <vt:lpstr>PowerPoint Presentation</vt:lpstr>
      <vt:lpstr>PowerPoint Presentation</vt:lpstr>
      <vt:lpstr>Contoh</vt:lpstr>
      <vt:lpstr>PowerPoint Presentation</vt:lpstr>
      <vt:lpstr>PowerPoint Presentation</vt:lpstr>
      <vt:lpstr>PowerPoint Presentation</vt:lpstr>
      <vt:lpstr>Menguji dengan nilai kritis</vt:lpstr>
      <vt:lpstr>PowerPoint Presentation</vt:lpstr>
      <vt:lpstr>PowerPoint Presentation</vt:lpstr>
      <vt:lpstr>UJI HIPOTESIS TENTANG VARIAN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dc:creator>
  <cp:lastModifiedBy>Jaryono Angga Widagdo</cp:lastModifiedBy>
  <cp:revision>122</cp:revision>
  <dcterms:created xsi:type="dcterms:W3CDTF">2016-10-05T13:50:11Z</dcterms:created>
  <dcterms:modified xsi:type="dcterms:W3CDTF">2020-03-11T06:15:37Z</dcterms:modified>
</cp:coreProperties>
</file>