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66"/>
  </p:notesMasterIdLst>
  <p:sldIdLst>
    <p:sldId id="256" r:id="rId2"/>
    <p:sldId id="257" r:id="rId3"/>
    <p:sldId id="258" r:id="rId4"/>
    <p:sldId id="262" r:id="rId5"/>
    <p:sldId id="263" r:id="rId6"/>
    <p:sldId id="266" r:id="rId7"/>
    <p:sldId id="261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408"/>
    <a:srgbClr val="DB239E"/>
    <a:srgbClr val="92D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9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B8706-366D-4539-A2AF-07F989C002DB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AD0B7-748C-4145-97BB-E3F9F2D7A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9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AD0B7-748C-4145-97BB-E3F9F2D7AC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AD0B7-748C-4145-97BB-E3F9F2D7AC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4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effectLst>
                  <a:outerShdw blurRad="101600" dist="63500" dir="2700000" algn="tl" rotWithShape="0">
                    <a:prstClr val="black">
                      <a:alpha val="74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b="1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31A2402B-042F-45C2-B9A3-1098EAA84325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5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02382"/>
            <a:ext cx="10486583" cy="3617418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83B0-5D58-4816-AD00-39AAC0A7BAAB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9922326" y="402165"/>
              <a:ext cx="1846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6532170" y="2783987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7088975" y="184381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1063416"/>
            <a:ext cx="7519326" cy="4640463"/>
          </a:xfrm>
        </p:spPr>
        <p:txBody>
          <a:bodyPr anchor="ctr"/>
          <a:lstStyle>
            <a:lvl1pPr algn="l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6CDF-4A40-45EB-9DD8-5A7A686EAA30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0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53447-73EF-42EE-9934-394A112E444C}" type="datetime1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7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4F69-3E5E-485D-BC6A-AA57F8A7587C}" type="datetime1">
              <a:rPr lang="en-US" smtClean="0"/>
              <a:t>10/14/2016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4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2C2D-1F43-490C-8FFE-A3B9569D5B71}" type="datetime1">
              <a:rPr lang="en-US" smtClean="0"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1150-3034-4193-9524-350E864F4AFF}" type="datetime1">
              <a:rPr lang="en-US" smtClean="0"/>
              <a:t>10/14/2016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3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FC5F-BFF9-43FA-8581-30F751FC306E}" type="datetime1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8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9335-3E41-40D4-9058-2014D5E3130B}" type="datetime1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6EAE-09B9-4A13-82BA-48BD0D4EBA53}" type="datetime1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6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F4E-5588-4ED5-B81A-669BDD3D24E5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7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9AD95-47AB-4589-AE80-C20335D6CA59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B3B67-6C11-40CB-B88D-16AE380B1036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6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0F37-0DEE-47DB-8689-CFB5DBF12590}" type="datetime1">
              <a:rPr lang="en-US" smtClean="0"/>
              <a:t>10/14/2016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EC54D-43AC-4191-8688-FFDC71076E58}" type="datetime1">
              <a:rPr lang="en-US" smtClean="0"/>
              <a:t>10/14/2016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2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FFA-E4F0-4C04-9B84-F244D0E51C31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D39D-D833-45DD-89AA-C3EF281A6C1C}" type="datetime1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1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402382"/>
            <a:ext cx="10582152" cy="361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27A70EB-CC1E-4EE9-A8A7-B47F1BB18A6C}" type="datetime1">
              <a:rPr lang="en-US" smtClean="0"/>
              <a:t>10/14/2016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effectLst>
                  <a:outerShdw blurRad="101600" dist="76200" dir="2700000" algn="tl" rotWithShape="0">
                    <a:prstClr val="black">
                      <a:alpha val="71000"/>
                    </a:prstClr>
                  </a:outerShdw>
                </a:effectLst>
              </a:defRPr>
            </a:lvl1pPr>
          </a:lstStyle>
          <a:p>
            <a:fld id="{4901193B-AFCE-4A2A-92C6-39E061AE73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bg1"/>
          </a:solidFill>
          <a:effectLst>
            <a:outerShdw blurRad="101600" dist="635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65138" indent="-465138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3200" b="0" i="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914400" indent="-4572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2800" b="0" i="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262063" indent="-347663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2400" b="0" i="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712913" indent="-341313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2000" b="0" i="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235200" indent="-4064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2000" b="0" i="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smtClean="0">
                <a:solidFill>
                  <a:srgbClr val="FFFF00"/>
                </a:solidFill>
              </a:rPr>
              <a:t>BAB 10</a:t>
            </a:r>
            <a:r>
              <a:rPr lang="en-US" sz="4800" smtClean="0"/>
              <a:t/>
            </a:r>
            <a:br>
              <a:rPr lang="en-US" sz="4800" smtClean="0"/>
            </a:br>
            <a:r>
              <a:rPr lang="en-US" sz="4800" smtClean="0"/>
              <a:t>STATISTIK INFEREN TENTANG DUA POPULASI</a:t>
            </a:r>
            <a:endParaRPr lang="en-US" sz="4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7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10034252" cy="267764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sunset" dir="t">
                <a:rot lat="0" lon="0" rev="4200000"/>
              </a:lightRig>
            </a:scene3d>
            <a:sp3d extrusionH="57150" prstMaterial="metal">
              <a:bevelT w="57150" h="57150"/>
            </a:sp3d>
          </a:bodyPr>
          <a:lstStyle/>
          <a:p>
            <a:r>
              <a:rPr lang="en-US" sz="720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203200" dist="177800" dir="2700000" algn="tl" rotWithShape="0">
                    <a:prstClr val="black">
                      <a:alpha val="87000"/>
                    </a:prstClr>
                  </a:outerShdw>
                </a:effectLst>
              </a:rPr>
              <a:t>CONFIDENCE INTERVAL</a:t>
            </a:r>
            <a:endParaRPr lang="en-US" sz="720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203200" dist="177800" dir="2700000" algn="tl" rotWithShape="0">
                  <a:prstClr val="black">
                    <a:alpha val="87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7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94672" cy="1910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58000"/>
            <a:ext cx="8594672" cy="1910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00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16000"/>
            <a:ext cx="8594672" cy="1910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87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10034252" cy="267764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sunset" dir="t">
                <a:rot lat="0" lon="0" rev="4200000"/>
              </a:lightRig>
            </a:scene3d>
            <a:sp3d extrusionH="57150" prstMaterial="metal">
              <a:bevelT w="57150" h="57150"/>
            </a:sp3d>
          </a:bodyPr>
          <a:lstStyle/>
          <a:p>
            <a:r>
              <a:rPr lang="en-US" sz="720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203200" dist="177800" dir="2700000" algn="tl" rotWithShape="0">
                    <a:prstClr val="black">
                      <a:alpha val="87000"/>
                    </a:prstClr>
                  </a:outerShdw>
                </a:effectLst>
              </a:rPr>
              <a:t>HYPOTHESIS TESTS</a:t>
            </a:r>
            <a:endParaRPr lang="en-US" sz="720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203200" dist="177800" dir="2700000" algn="tl" rotWithShape="0">
                  <a:prstClr val="black">
                    <a:alpha val="87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2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799"/>
            <a:ext cx="10972800" cy="203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08799"/>
            <a:ext cx="10972800" cy="203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56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74393"/>
            <a:ext cx="10972800" cy="203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02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smtClean="0"/>
              <a:t>PENGUJIAN HIPOTESIS DAN </a:t>
            </a:r>
            <a:r>
              <a:rPr lang="sv-SE" sz="3600"/>
              <a:t>INTERVAL KEYAKINAN </a:t>
            </a:r>
            <a:r>
              <a:rPr lang="sv-SE" sz="3600" smtClean="0"/>
              <a:t/>
            </a:r>
            <a:br>
              <a:rPr lang="sv-SE" sz="3600" smtClean="0"/>
            </a:br>
            <a:r>
              <a:rPr lang="sv-SE" sz="3600" smtClean="0"/>
              <a:t>TENTANG </a:t>
            </a:r>
            <a:r>
              <a:rPr lang="sv-SE" sz="3600"/>
              <a:t>SELISIH DUA RATA-RATA MENGGUNAKAN z STATISTIK </a:t>
            </a:r>
            <a:r>
              <a:rPr lang="sv-SE" sz="3600" smtClean="0"/>
              <a:t>(VARIANS POPULASI DIKETAHUI</a:t>
            </a:r>
            <a:r>
              <a:rPr lang="sv-SE" sz="3600"/>
              <a:t>)</a:t>
            </a:r>
            <a:endParaRPr lang="en-US" sz="3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2800" smtClean="0"/>
                  <a:t>Teorema limit sentral menyatakan bahwa perbedaan dalam </a:t>
                </a:r>
                <a:r>
                  <a:rPr lang="en-US" sz="2800"/>
                  <a:t>dua </a:t>
                </a:r>
                <a:r>
                  <a:rPr lang="en-US" sz="2800" smtClean="0"/>
                  <a:t>rata-rata sampel,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effectLst/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smtClean="0"/>
                  <a:t>, </a:t>
                </a:r>
                <a:r>
                  <a:rPr lang="en-US" sz="2800"/>
                  <a:t>biasanya didistribusikan untuk ukuran sampel yang besar (baik n1 dan n2 </a:t>
                </a:r>
                <a:r>
                  <a:rPr lang="en-US" sz="2800" smtClean="0"/>
                  <a:t>≥ 30</a:t>
                </a:r>
                <a:r>
                  <a:rPr lang="en-US" sz="2800"/>
                  <a:t>) terlepas dari bentuk populasi. Hal ini juga dapat menunjukkan bahwa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97" t="-1852" r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8365" t="42531" r="34532"/>
          <a:stretch/>
        </p:blipFill>
        <p:spPr>
          <a:xfrm>
            <a:off x="4351283" y="4748408"/>
            <a:ext cx="3330893" cy="163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9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 rotWithShape="1">
          <a:blip r:embed="rId2">
            <a:lum bright="-20000" contrast="40000"/>
          </a:blip>
          <a:srcRect r="20111"/>
          <a:stretch/>
        </p:blipFill>
        <p:spPr>
          <a:xfrm>
            <a:off x="0" y="1562883"/>
            <a:ext cx="11924677" cy="3566160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 rotWithShape="1">
          <a:blip r:embed="rId2">
            <a:lum bright="-20000" contrast="40000"/>
          </a:blip>
          <a:srcRect l="96202"/>
          <a:stretch/>
        </p:blipFill>
        <p:spPr>
          <a:xfrm>
            <a:off x="11632850" y="1564671"/>
            <a:ext cx="566928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9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302" y="1901412"/>
            <a:ext cx="4511787" cy="1722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7333" y="837638"/>
            <a:ext cx="5535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/>
              <a:t>Hipotesis dapat ditulis</a:t>
            </a:r>
            <a:endParaRPr lang="en-US" sz="4000"/>
          </a:p>
        </p:txBody>
      </p:sp>
      <p:sp>
        <p:nvSpPr>
          <p:cNvPr id="5" name="TextBox 4"/>
          <p:cNvSpPr txBox="1"/>
          <p:nvPr/>
        </p:nvSpPr>
        <p:spPr>
          <a:xfrm>
            <a:off x="677333" y="3664240"/>
            <a:ext cx="4576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/>
              <a:t>atau dapat ditulis</a:t>
            </a:r>
            <a:endParaRPr lang="en-US" sz="4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880" y="4372127"/>
            <a:ext cx="4074468" cy="17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055" y="0"/>
            <a:ext cx="8321040" cy="109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7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060" y="-6814441"/>
            <a:ext cx="8321040" cy="109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79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3149" y="944347"/>
            <a:ext cx="11117590" cy="2130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133599" y="2809119"/>
            <a:ext cx="6347012" cy="1827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89736" y="4636942"/>
            <a:ext cx="10881360" cy="195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7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68460" y="0"/>
            <a:ext cx="9784080" cy="1169318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760029" y="6389914"/>
            <a:ext cx="696685" cy="315686"/>
          </a:xfrm>
          <a:prstGeom prst="ellipse">
            <a:avLst/>
          </a:prstGeom>
          <a:solidFill>
            <a:srgbClr val="F5A408">
              <a:alpha val="27843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219200" y="6509657"/>
            <a:ext cx="5540829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0"/>
          </p:cNvCxnSpPr>
          <p:nvPr/>
        </p:nvCxnSpPr>
        <p:spPr>
          <a:xfrm flipH="1" flipV="1">
            <a:off x="7108371" y="1962150"/>
            <a:ext cx="1" cy="4427764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68460" y="6351814"/>
            <a:ext cx="822190" cy="315686"/>
          </a:xfrm>
          <a:prstGeom prst="rect">
            <a:avLst/>
          </a:prstGeom>
          <a:solidFill>
            <a:srgbClr val="DB239E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34524" y="1719943"/>
            <a:ext cx="822190" cy="315686"/>
          </a:xfrm>
          <a:prstGeom prst="rect">
            <a:avLst/>
          </a:prstGeom>
          <a:solidFill>
            <a:srgbClr val="DB239E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30516" y="3760533"/>
            <a:ext cx="2844048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en-US" sz="4800" baseline="-25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.025</a:t>
            </a:r>
            <a:r>
              <a:rPr 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=1.96</a:t>
            </a:r>
            <a:endParaRPr lang="en-US" sz="4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243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08866" y="295720"/>
            <a:ext cx="9875520" cy="600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Confidence Intervals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995796"/>
            <a:ext cx="12070080" cy="144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1937"/>
            <a:ext cx="12192000" cy="383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5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/>
              <a:t>Informasi ini dapat digunakan untuk membangun sebuah selang kepercayaan 98% untuk memperkirakan perbedaan antara jumlah rata-rata disimpan dengan kupon oleh </a:t>
            </a:r>
            <a:r>
              <a:rPr lang="en-US" b="1" i="1"/>
              <a:t>pembeli berpenghasilan menengah </a:t>
            </a:r>
            <a:r>
              <a:rPr lang="en-US"/>
              <a:t>dan jumlah rata-rata disimpan dengan kupon oleh </a:t>
            </a:r>
            <a:r>
              <a:rPr lang="en-US" b="1" i="1"/>
              <a:t>pembeli berpenghasilan rendah</a:t>
            </a:r>
            <a:r>
              <a:rPr lang="en-US"/>
              <a:t>.</a:t>
            </a:r>
          </a:p>
          <a:p>
            <a:pPr algn="just"/>
            <a:r>
              <a:rPr lang="en-US"/>
              <a:t>Nilai z</a:t>
            </a:r>
            <a:r>
              <a:rPr lang="en-US" baseline="-25000"/>
              <a:t>c</a:t>
            </a:r>
            <a:r>
              <a:rPr lang="en-US"/>
              <a:t> terkait dengan tingkat  kepercayaan </a:t>
            </a:r>
            <a:r>
              <a:rPr lang="en-US" smtClean="0"/>
              <a:t>98%  adalah sebesar 2.33. Nilai 2.33, data </a:t>
            </a:r>
            <a:r>
              <a:rPr lang="en-US"/>
              <a:t>yang ditampilkan, dan formula (10,2) dapat digunakan untuk menentukan interval kepercayaan.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04787" y="1834604"/>
            <a:ext cx="11460611" cy="207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0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PENGUJIAN HIPOTESIS DAN </a:t>
            </a:r>
            <a:r>
              <a:rPr lang="en-US" sz="36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INTERVAL KEYAKINAN TENTANG SELISIH DUA RATA-RATA SAMPEL INDEPENDEN DAN </a:t>
            </a: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VARIAN POPULASI TIDAK DIKETAHUI</a:t>
            </a:r>
            <a:endParaRPr lang="en-US" sz="36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8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97023" y="679572"/>
            <a:ext cx="6501083" cy="2209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02349" y="3922210"/>
            <a:ext cx="5490430" cy="1831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074" y="262792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Arial Rounded MT Bold" panose="020F0704030504030204" pitchFamily="34" charset="0"/>
              </a:rPr>
              <a:t>Atau</a:t>
            </a:r>
            <a:endParaRPr lang="en-US" sz="280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2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25641" y="1560722"/>
            <a:ext cx="11000888" cy="18241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97123"/>
          <a:stretch/>
        </p:blipFill>
        <p:spPr>
          <a:xfrm>
            <a:off x="11650245" y="3366552"/>
            <a:ext cx="541755" cy="31642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48221" r="15906"/>
          <a:stretch/>
        </p:blipFill>
        <p:spPr>
          <a:xfrm>
            <a:off x="5022199" y="3366552"/>
            <a:ext cx="6754762" cy="3164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r="73892"/>
          <a:stretch/>
        </p:blipFill>
        <p:spPr>
          <a:xfrm>
            <a:off x="152400" y="3366552"/>
            <a:ext cx="4916129" cy="316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28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400" y="2103211"/>
            <a:ext cx="12161520" cy="2743200"/>
            <a:chOff x="152400" y="2103211"/>
            <a:chExt cx="15585730" cy="368481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l="96185"/>
            <a:stretch/>
          </p:blipFill>
          <p:spPr>
            <a:xfrm>
              <a:off x="14920452" y="2103211"/>
              <a:ext cx="817678" cy="368481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l="41946" r="13882"/>
            <a:stretch/>
          </p:blipFill>
          <p:spPr>
            <a:xfrm>
              <a:off x="5451987" y="2103212"/>
              <a:ext cx="9468465" cy="368481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r="75277"/>
            <a:stretch/>
          </p:blipFill>
          <p:spPr>
            <a:xfrm>
              <a:off x="152400" y="2103212"/>
              <a:ext cx="5299587" cy="3684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402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Confidence Intervals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612"/>
            <a:ext cx="12368721" cy="24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3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08299" y="295729"/>
            <a:ext cx="3986719" cy="63607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603" y="2574388"/>
            <a:ext cx="7069327" cy="174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3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19432" y="1814705"/>
            <a:ext cx="11002298" cy="271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002890" y="-147485"/>
            <a:ext cx="7200537" cy="122671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78770" y="5908431"/>
            <a:ext cx="874206" cy="271305"/>
          </a:xfrm>
          <a:prstGeom prst="roundRect">
            <a:avLst/>
          </a:prstGeom>
          <a:solidFill>
            <a:srgbClr val="F5A408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5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STATISTIKA INFERENSI UNTUK DUA POPULASI BERHUBUNGAN</a:t>
            </a:r>
            <a:r>
              <a:rPr lang="en-US" sz="3600"/>
              <a:t/>
            </a:r>
            <a:br>
              <a:rPr lang="en-US" sz="3600"/>
            </a:br>
            <a:r>
              <a:rPr lang="en-US" sz="3600" smtClean="0"/>
              <a:t>(</a:t>
            </a:r>
            <a:r>
              <a:rPr lang="en-US" sz="3600" i="1" smtClean="0">
                <a:solidFill>
                  <a:srgbClr val="FFFF00"/>
                </a:solidFill>
              </a:rPr>
              <a:t>STATISTICAL </a:t>
            </a:r>
            <a:r>
              <a:rPr lang="en-US" sz="3600" i="1">
                <a:solidFill>
                  <a:srgbClr val="FFFF00"/>
                </a:solidFill>
              </a:rPr>
              <a:t>INFERENCES FOR TWO RELATED </a:t>
            </a:r>
            <a:r>
              <a:rPr lang="en-US" sz="3600" i="1" smtClean="0">
                <a:solidFill>
                  <a:srgbClr val="FFFF00"/>
                </a:solidFill>
              </a:rPr>
              <a:t>POPULATIONS</a:t>
            </a:r>
            <a:r>
              <a:rPr lang="en-US" sz="3600" smtClean="0"/>
              <a:t>)</a:t>
            </a:r>
            <a:endParaRPr lang="en-US" sz="3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8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STATISTIKA INFERENSI UNTUK DUA POPULASI BERHUBUNGAN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/>
              <a:t>Pada bagian ini, metode disajikan untuk menganalisa </a:t>
            </a:r>
            <a:r>
              <a:rPr lang="en-US" smtClean="0"/>
              <a:t>DEPENDENT SAMPLE  </a:t>
            </a:r>
            <a:r>
              <a:rPr lang="en-US"/>
              <a:t>atau </a:t>
            </a:r>
            <a:r>
              <a:rPr lang="en-US" smtClean="0"/>
              <a:t>RELATED SAMPLE. </a:t>
            </a:r>
            <a:r>
              <a:rPr lang="en-US"/>
              <a:t>Beberapa peneliti menyebut tes ini sebagai tes </a:t>
            </a:r>
            <a:r>
              <a:rPr lang="en-US" b="1"/>
              <a:t>matched-pairs</a:t>
            </a:r>
            <a:r>
              <a:rPr lang="en-US" smtClean="0"/>
              <a:t>. Lainnya menyebut </a:t>
            </a:r>
            <a:r>
              <a:rPr lang="en-US" b="1" i="1"/>
              <a:t>t test for </a:t>
            </a:r>
            <a:r>
              <a:rPr lang="en-US" b="1" i="1" smtClean="0"/>
              <a:t>related measures</a:t>
            </a:r>
            <a:r>
              <a:rPr lang="en-US" smtClean="0"/>
              <a:t> </a:t>
            </a:r>
            <a:r>
              <a:rPr lang="en-US"/>
              <a:t>atau uji t yang berkorelasi.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7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1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37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45474" y="1063417"/>
            <a:ext cx="11887199" cy="5391316"/>
            <a:chOff x="0" y="1510433"/>
            <a:chExt cx="11388199" cy="49442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94952"/>
            <a:stretch/>
          </p:blipFill>
          <p:spPr>
            <a:xfrm>
              <a:off x="10640291" y="1510433"/>
              <a:ext cx="747908" cy="494429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r="28190"/>
            <a:stretch/>
          </p:blipFill>
          <p:spPr>
            <a:xfrm>
              <a:off x="0" y="1510433"/>
              <a:ext cx="10640291" cy="4944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23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38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04800" y="2477425"/>
            <a:ext cx="9780400" cy="2586410"/>
            <a:chOff x="304800" y="2477425"/>
            <a:chExt cx="9780400" cy="258641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l="96468"/>
            <a:stretch/>
          </p:blipFill>
          <p:spPr>
            <a:xfrm>
              <a:off x="9538855" y="2477425"/>
              <a:ext cx="546345" cy="258640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l="47383" r="18222"/>
            <a:stretch/>
          </p:blipFill>
          <p:spPr>
            <a:xfrm>
              <a:off x="4218709" y="2477425"/>
              <a:ext cx="5320146" cy="258640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lum bright="-20000" contrast="40000"/>
            </a:blip>
            <a:srcRect r="74696"/>
            <a:stretch/>
          </p:blipFill>
          <p:spPr>
            <a:xfrm>
              <a:off x="304800" y="2477426"/>
              <a:ext cx="3913909" cy="2586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016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39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356968"/>
            <a:ext cx="11995557" cy="357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41153" y="598781"/>
            <a:ext cx="9509694" cy="566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6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15636" y="679572"/>
            <a:ext cx="11604850" cy="584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9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13164" y="212742"/>
            <a:ext cx="8514554" cy="664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36417" y="679572"/>
            <a:ext cx="11118279" cy="571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7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Confidence Intervals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0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95953"/>
          <a:stretch/>
        </p:blipFill>
        <p:spPr>
          <a:xfrm>
            <a:off x="11190739" y="1775516"/>
            <a:ext cx="874644" cy="3671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52024" r="21306"/>
          <a:stretch/>
        </p:blipFill>
        <p:spPr>
          <a:xfrm>
            <a:off x="5426044" y="1775516"/>
            <a:ext cx="5764695" cy="36718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r="74434"/>
          <a:stretch/>
        </p:blipFill>
        <p:spPr>
          <a:xfrm>
            <a:off x="159328" y="1775517"/>
            <a:ext cx="5525856" cy="367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57809" y="2087206"/>
            <a:ext cx="11190739" cy="4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8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smtClean="0"/>
              <a:t>STATISTIKA INFEREN TENTANG DUA PROPORSI POPULASI </a:t>
            </a:r>
            <a:r>
              <a:rPr lang="en-US" sz="3600"/>
              <a:t>, p</a:t>
            </a:r>
            <a:r>
              <a:rPr lang="en-US" sz="3600" baseline="-25000"/>
              <a:t>1</a:t>
            </a:r>
            <a:r>
              <a:rPr lang="en-US" sz="3600"/>
              <a:t> - p</a:t>
            </a:r>
            <a:r>
              <a:rPr lang="en-US" sz="3600" baseline="-25000"/>
              <a:t>2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i="1" smtClean="0">
                <a:solidFill>
                  <a:srgbClr val="FFFF00"/>
                </a:solidFill>
              </a:rPr>
              <a:t>(STATISTICAL </a:t>
            </a:r>
            <a:r>
              <a:rPr lang="en-US" sz="3600" i="1">
                <a:solidFill>
                  <a:srgbClr val="FFFF00"/>
                </a:solidFill>
              </a:rPr>
              <a:t>INFERENCES ABOUT TWO</a:t>
            </a:r>
            <a:br>
              <a:rPr lang="en-US" sz="3600" i="1">
                <a:solidFill>
                  <a:srgbClr val="FFFF00"/>
                </a:solidFill>
              </a:rPr>
            </a:br>
            <a:r>
              <a:rPr lang="en-US" sz="3600" i="1">
                <a:solidFill>
                  <a:srgbClr val="FFFF00"/>
                </a:solidFill>
              </a:rPr>
              <a:t>POPULATION PROPORTIONS, </a:t>
            </a:r>
            <a:r>
              <a:rPr lang="en-US" sz="3600" i="1" smtClean="0">
                <a:solidFill>
                  <a:srgbClr val="FFFF00"/>
                </a:solidFill>
              </a:rPr>
              <a:t>p</a:t>
            </a:r>
            <a:r>
              <a:rPr lang="en-US" sz="3600" i="1" baseline="-25000" smtClean="0">
                <a:solidFill>
                  <a:srgbClr val="FFFF00"/>
                </a:solidFill>
              </a:rPr>
              <a:t>1</a:t>
            </a:r>
            <a:r>
              <a:rPr lang="en-US" sz="3600" i="1" smtClean="0">
                <a:solidFill>
                  <a:srgbClr val="FFFF00"/>
                </a:solidFill>
              </a:rPr>
              <a:t> - p</a:t>
            </a:r>
            <a:r>
              <a:rPr lang="en-US" sz="3600" i="1" baseline="-25000" smtClean="0">
                <a:solidFill>
                  <a:srgbClr val="FFFF00"/>
                </a:solidFill>
              </a:rPr>
              <a:t>2</a:t>
            </a:r>
            <a:r>
              <a:rPr lang="en-US" sz="3600" i="1" smtClean="0">
                <a:solidFill>
                  <a:srgbClr val="FFFF00"/>
                </a:solidFill>
              </a:rPr>
              <a:t>)</a:t>
            </a:r>
            <a:endParaRPr lang="en-US" sz="3600" i="1" baseline="-25000">
              <a:solidFill>
                <a:srgbClr val="FFFF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04610" y="2203599"/>
                <a:ext cx="10486583" cy="3617418"/>
              </a:xfrm>
            </p:spPr>
            <p:txBody>
              <a:bodyPr>
                <a:normAutofit/>
              </a:bodyPr>
              <a:lstStyle/>
              <a:p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Teorema limit sentral menyatakan bahwa untuk sampel besar (masing-masing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8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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sz="2800" baseline="-25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</a:t>
                </a:r>
                <a:r>
                  <a:rPr lang="en-US" sz="28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</a:t>
                </a:r>
                <a:r>
                  <a:rPr lang="en-US" sz="28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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</a:t>
                </a:r>
                <a:r>
                  <a:rPr lang="en-US" sz="28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 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5, di mana </a:t>
                </a:r>
                <a:r>
                  <a:rPr lang="en-US" sz="2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perbedaan proporsi sampel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biasanya didistribusikan </a:t>
                </a:r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 perbedaan rata-rata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4610" y="2203599"/>
                <a:ext cx="10486583" cy="3617418"/>
              </a:xfrm>
              <a:blipFill rotWithShape="0">
                <a:blip r:embed="rId2"/>
                <a:stretch>
                  <a:fillRect l="-756" t="-1852" r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750904" y="3799255"/>
            <a:ext cx="3388808" cy="907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175092" y="5423626"/>
            <a:ext cx="4104638" cy="1135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7994" y="4766713"/>
            <a:ext cx="557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 Standar Deviasi perbedaan proporsi</a:t>
            </a: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/>
              <a:t>Dari informasi ini, rumus z untuk perbedaan proporsi sampel dapat dikembangkan.</a:t>
            </a:r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49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23364" y="2660714"/>
            <a:ext cx="10701346" cy="356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7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1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95209"/>
          <a:stretch/>
        </p:blipFill>
        <p:spPr>
          <a:xfrm>
            <a:off x="11290853" y="2097899"/>
            <a:ext cx="708227" cy="28719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25097"/>
          <a:stretch/>
        </p:blipFill>
        <p:spPr>
          <a:xfrm>
            <a:off x="218661" y="2097899"/>
            <a:ext cx="11072192" cy="287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Confidence Intervals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868556"/>
            <a:ext cx="11907078" cy="335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3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UJI HIPOTESIS TENTANG DUA VARIAN POPULASI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</a:t>
            </a:r>
            <a:r>
              <a:rPr lang="en-US" i="1"/>
              <a:t>ratio of two sample variances </a:t>
            </a:r>
            <a:r>
              <a:rPr lang="en-US" smtClean="0"/>
              <a:t>formulates what </a:t>
            </a:r>
            <a:r>
              <a:rPr lang="en-US"/>
              <a:t>is called an </a:t>
            </a:r>
            <a:r>
              <a:rPr lang="en-US" b="1" i="1"/>
              <a:t>F </a:t>
            </a:r>
            <a:r>
              <a:rPr lang="en-US" b="1"/>
              <a:t>value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482669" y="3657600"/>
            <a:ext cx="2383003" cy="202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0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4290"/>
          <a:stretch/>
        </p:blipFill>
        <p:spPr>
          <a:xfrm>
            <a:off x="11190739" y="2117292"/>
            <a:ext cx="1350881" cy="4572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7667" r="25545"/>
          <a:stretch/>
        </p:blipFill>
        <p:spPr>
          <a:xfrm>
            <a:off x="4853001" y="2117292"/>
            <a:ext cx="6337738" cy="4572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80164"/>
          <a:stretch/>
        </p:blipFill>
        <p:spPr>
          <a:xfrm>
            <a:off x="159829" y="2117292"/>
            <a:ext cx="4693172" cy="45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3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84" y="295729"/>
            <a:ext cx="9303792" cy="621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93617"/>
          <a:stretch/>
        </p:blipFill>
        <p:spPr>
          <a:xfrm>
            <a:off x="9514024" y="2616792"/>
            <a:ext cx="1257615" cy="28831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837" r="26040"/>
          <a:stretch/>
        </p:blipFill>
        <p:spPr>
          <a:xfrm>
            <a:off x="5580994" y="2616793"/>
            <a:ext cx="4162096" cy="28831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72902"/>
          <a:stretch/>
        </p:blipFill>
        <p:spPr>
          <a:xfrm>
            <a:off x="525517" y="2616793"/>
            <a:ext cx="5339255" cy="288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7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59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26752" y="1063416"/>
            <a:ext cx="10991603" cy="39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1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7" y="81455"/>
            <a:ext cx="9864983" cy="125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7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7" y="-6776545"/>
            <a:ext cx="9864983" cy="125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91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71500" y="295729"/>
            <a:ext cx="10619239" cy="591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02250" y="679572"/>
            <a:ext cx="9170400" cy="583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6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193B-AFCE-4A2A-92C6-39E061AE732C}" type="slidenum">
              <a:rPr lang="en-US" smtClean="0"/>
              <a:t>64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00805" y="915874"/>
            <a:ext cx="10151735" cy="572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0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5893</TotalTime>
  <Words>302</Words>
  <Application>Microsoft Office PowerPoint</Application>
  <PresentationFormat>Widescreen</PresentationFormat>
  <Paragraphs>95</Paragraphs>
  <Slides>64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Arial</vt:lpstr>
      <vt:lpstr>Arial Rounded MT Bold</vt:lpstr>
      <vt:lpstr>Calibri</vt:lpstr>
      <vt:lpstr>Cambria Math</vt:lpstr>
      <vt:lpstr>Century Gothic</vt:lpstr>
      <vt:lpstr>Symbol</vt:lpstr>
      <vt:lpstr>Times New Roman</vt:lpstr>
      <vt:lpstr>Wingdings</vt:lpstr>
      <vt:lpstr>Wingdings 3</vt:lpstr>
      <vt:lpstr>Ion Boardroom</vt:lpstr>
      <vt:lpstr>BAB 10 STATISTIK INFEREN TENTANG DUA POPULASI</vt:lpstr>
      <vt:lpstr>CONFIDENCE INTERVAL</vt:lpstr>
      <vt:lpstr>PowerPoint Presentation</vt:lpstr>
      <vt:lpstr>PowerPoint Presentation</vt:lpstr>
      <vt:lpstr>PowerPoint Presentation</vt:lpstr>
      <vt:lpstr>HYPOTHESIS TESTS</vt:lpstr>
      <vt:lpstr>PowerPoint Presentation</vt:lpstr>
      <vt:lpstr>PowerPoint Presentation</vt:lpstr>
      <vt:lpstr>PowerPoint Presentation</vt:lpstr>
      <vt:lpstr>PENGUJIAN HIPOTESIS DAN INTERVAL KEYAKINAN  TENTANG SELISIH DUA RATA-RATA MENGGUNAKAN z STATISTIK (VARIANS POPULASI DIKETAHUI)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Confidence Intervals</vt:lpstr>
      <vt:lpstr>PowerPoint Presentation</vt:lpstr>
      <vt:lpstr>Contoh</vt:lpstr>
      <vt:lpstr>PowerPoint Presentation</vt:lpstr>
      <vt:lpstr>PowerPoint Presentation</vt:lpstr>
      <vt:lpstr>PENGUJIAN HIPOTESIS DAN INTERVAL KEYAKINAN TENTANG SELISIH DUA RATA-RATA SAMPEL INDEPENDEN DAN VARIAN POPULASI TIDAK DIKETAHUI</vt:lpstr>
      <vt:lpstr>Hypothesis Testing</vt:lpstr>
      <vt:lpstr>PowerPoint Presentation</vt:lpstr>
      <vt:lpstr>PowerPoint Presentation</vt:lpstr>
      <vt:lpstr>PowerPoint Presentation</vt:lpstr>
      <vt:lpstr>Confidence Intervals</vt:lpstr>
      <vt:lpstr>PowerPoint Presentation</vt:lpstr>
      <vt:lpstr>PowerPoint Presentation</vt:lpstr>
      <vt:lpstr>PowerPoint Presentation</vt:lpstr>
      <vt:lpstr>PowerPoint Presentation</vt:lpstr>
      <vt:lpstr>STATISTIKA INFERENSI UNTUK DUA POPULASI BERHUBUNGAN (STATISTICAL INFERENCES FOR TWO RELATED POPULATIONS)</vt:lpstr>
      <vt:lpstr>STATISTIKA INFERENSI UNTUK DUA POPULASI BERHUBUNGAN</vt:lpstr>
      <vt:lpstr>Hypothesis Testing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Confidence Intervals</vt:lpstr>
      <vt:lpstr>PowerPoint Presentation</vt:lpstr>
      <vt:lpstr>PowerPoint Presentation</vt:lpstr>
      <vt:lpstr>STATISTIKA INFEREN TENTANG DUA PROPORSI POPULASI , p1 - p2 (STATISTICAL INFERENCES ABOUT TWO POPULATION PROPORTIONS, p1 - p2)</vt:lpstr>
      <vt:lpstr>PowerPoint Presentation</vt:lpstr>
      <vt:lpstr>Dari informasi ini, rumus z untuk perbedaan proporsi sampel dapat dikembangkan.</vt:lpstr>
      <vt:lpstr>Hypothesis Testing</vt:lpstr>
      <vt:lpstr>PowerPoint Presentation</vt:lpstr>
      <vt:lpstr>Confidence Intervals</vt:lpstr>
      <vt:lpstr>PowerPoint Presentation</vt:lpstr>
      <vt:lpstr>UJI HIPOTESIS TENTANG DUA VARIAN POPULASI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147</cp:revision>
  <dcterms:created xsi:type="dcterms:W3CDTF">2016-10-05T13:50:11Z</dcterms:created>
  <dcterms:modified xsi:type="dcterms:W3CDTF">2016-10-14T03:25:12Z</dcterms:modified>
</cp:coreProperties>
</file>