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9" r:id="rId43"/>
    <p:sldId id="298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1" r:id="rId55"/>
    <p:sldId id="310" r:id="rId56"/>
    <p:sldId id="312" r:id="rId57"/>
    <p:sldId id="315" r:id="rId58"/>
    <p:sldId id="313" r:id="rId59"/>
    <p:sldId id="314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2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A028-368D-4B22-9DE4-FD472466CE8B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47A0-E6BE-4B8F-9961-9F80548D514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561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2pPr marL="693737" indent="-685800">
              <a:buFont typeface="Courier New" panose="02070309020205020404" pitchFamily="49" charset="0"/>
              <a:buChar char="o"/>
              <a:defRPr sz="5400"/>
            </a:lvl2pPr>
            <a:lvl3pPr marL="1149350" indent="-571500">
              <a:buFont typeface="Courier New" panose="02070309020205020404" pitchFamily="49" charset="0"/>
              <a:buChar char="o"/>
              <a:defRPr sz="4400"/>
            </a:lvl3pPr>
            <a:lvl4pPr marL="1495425" indent="-571500">
              <a:buFont typeface="Courier New" panose="02070309020205020404" pitchFamily="49" charset="0"/>
              <a:buChar char="o"/>
              <a:defRPr sz="4400"/>
            </a:lvl4pPr>
            <a:lvl5pPr marL="2054225" indent="-571500">
              <a:buFont typeface="Courier New" panose="02070309020205020404" pitchFamily="49" charset="0"/>
              <a:buChar char="o"/>
              <a:defRPr sz="4400"/>
            </a:lvl5pPr>
          </a:lstStyle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A028-368D-4B22-9DE4-FD472466CE8B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47A0-E6BE-4B8F-9961-9F80548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55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A028-368D-4B22-9DE4-FD472466CE8B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47A0-E6BE-4B8F-9961-9F80548D514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521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A028-368D-4B22-9DE4-FD472466CE8B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47A0-E6BE-4B8F-9961-9F80548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21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A028-368D-4B22-9DE4-FD472466CE8B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47A0-E6BE-4B8F-9961-9F80548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16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A028-368D-4B22-9DE4-FD472466CE8B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47A0-E6BE-4B8F-9961-9F80548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732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A028-368D-4B22-9DE4-FD472466CE8B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47A0-E6BE-4B8F-9961-9F80548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13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BE1A028-368D-4B22-9DE4-FD472466CE8B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DC47A0-E6BE-4B8F-9961-9F80548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01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A028-368D-4B22-9DE4-FD472466CE8B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47A0-E6BE-4B8F-9961-9F80548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47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A028-368D-4B22-9DE4-FD472466CE8B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47A0-E6BE-4B8F-9961-9F80548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08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A028-368D-4B22-9DE4-FD472466CE8B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C47A0-E6BE-4B8F-9961-9F80548D5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16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BE1A028-368D-4B22-9DE4-FD472466CE8B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DDC47A0-E6BE-4B8F-9961-9F80548D514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374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4000" kern="1200">
          <a:solidFill>
            <a:schemeClr val="tx1">
              <a:lumMod val="75000"/>
              <a:lumOff val="2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914400" indent="-714375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ourier New" panose="02070309020205020404" pitchFamily="49" charset="0"/>
        <a:buChar char="o"/>
        <a:defRPr sz="6000" kern="1200">
          <a:solidFill>
            <a:schemeClr val="tx1">
              <a:lumMod val="75000"/>
              <a:lumOff val="2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309688" indent="-404813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ourier New" panose="02070309020205020404" pitchFamily="49" charset="0"/>
        <a:buChar char="o"/>
        <a:defRPr sz="4800" kern="1200">
          <a:solidFill>
            <a:schemeClr val="tx1">
              <a:lumMod val="75000"/>
              <a:lumOff val="2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2051050" indent="-52863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ourier New" panose="02070309020205020404" pitchFamily="49" charset="0"/>
        <a:buChar char="o"/>
        <a:defRPr sz="4800" kern="1200">
          <a:solidFill>
            <a:schemeClr val="tx1">
              <a:lumMod val="75000"/>
              <a:lumOff val="2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965450" indent="-923925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ourier New" panose="02070309020205020404" pitchFamily="49" charset="0"/>
        <a:buChar char="o"/>
        <a:defRPr sz="4800" kern="1200">
          <a:solidFill>
            <a:schemeClr val="tx1">
              <a:lumMod val="75000"/>
              <a:lumOff val="2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9704" y="933764"/>
            <a:ext cx="10058400" cy="3566160"/>
          </a:xfrm>
        </p:spPr>
        <p:txBody>
          <a:bodyPr>
            <a:normAutofit fontScale="90000"/>
          </a:bodyPr>
          <a:lstStyle/>
          <a:p>
            <a:r>
              <a:rPr lang="en-US" smtClean="0"/>
              <a:t>BAB 12</a:t>
            </a:r>
            <a:br>
              <a:rPr lang="en-US" smtClean="0"/>
            </a:br>
            <a:r>
              <a:rPr lang="en-US" sz="98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Analisis Regresi Sederhana </a:t>
            </a:r>
            <a:br>
              <a:rPr lang="en-US" sz="98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</a:br>
            <a:r>
              <a:rPr lang="en-US" sz="98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dan Korelasi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5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CORRELATION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70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Korelasi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en-US"/>
              <a:t>Statistik r adalah </a:t>
            </a:r>
            <a:r>
              <a:rPr lang="en-US" b="1" i="1" smtClean="0"/>
              <a:t>Pearson produk-moment correlation coefficient </a:t>
            </a:r>
            <a:r>
              <a:rPr lang="en-US" smtClean="0"/>
              <a:t>, dinamai oleh </a:t>
            </a:r>
            <a:r>
              <a:rPr lang="en-US"/>
              <a:t>Karl Pearson (1857-1936), ahli statistik Inggris yang mengembangkan beberapa koefisien korelasi bersama dengan konsep-konsep statistik yang signifikan lainnya. </a:t>
            </a:r>
            <a:endParaRPr lang="en-US" smtClean="0"/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en-US" smtClean="0"/>
              <a:t>Istilah </a:t>
            </a:r>
            <a:r>
              <a:rPr lang="en-US"/>
              <a:t>r adalah ukuran korelasi linear dua variabel.</a:t>
            </a:r>
          </a:p>
        </p:txBody>
      </p:sp>
    </p:spTree>
    <p:extLst>
      <p:ext uri="{BB962C8B-B14F-4D97-AF65-F5344CB8AC3E}">
        <p14:creationId xmlns:p14="http://schemas.microsoft.com/office/powerpoint/2010/main" val="4070300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67286" y="1868321"/>
            <a:ext cx="11593020" cy="194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48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373" y="0"/>
            <a:ext cx="9418320" cy="1024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45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5" y="-6820930"/>
            <a:ext cx="9418320" cy="1024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5590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0" y="-1"/>
            <a:ext cx="12192000" cy="638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5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ANALISIS REGRESI SEDERHANA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72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022" y="0"/>
            <a:ext cx="9491502" cy="1138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67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023" y="-6919782"/>
            <a:ext cx="9491502" cy="1138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4603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62" y="0"/>
            <a:ext cx="11236278" cy="628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06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RESIDUAL ANALYSIS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RESIDUAL ANALYSIS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16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199505" y="0"/>
            <a:ext cx="8229600" cy="627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9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383956" y="486677"/>
            <a:ext cx="8847439" cy="574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4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9" y="252140"/>
            <a:ext cx="12156722" cy="635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71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27" y="1260389"/>
            <a:ext cx="11486179" cy="266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48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Menggunakan Residual </a:t>
            </a:r>
            <a:r>
              <a:rPr lang="en-US" b="1" smtClean="0"/>
              <a:t>untuk Menguji Asumsi </a:t>
            </a:r>
            <a:r>
              <a:rPr lang="en-US" b="1"/>
              <a:t>Model Regresi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40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49643" y="1504087"/>
            <a:ext cx="108657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Berikut ini adalah asumsi dari analisis regresi sederhana.</a:t>
            </a:r>
          </a:p>
          <a:p>
            <a:r>
              <a:rPr lang="en-US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Model linear.</a:t>
            </a:r>
          </a:p>
          <a:p>
            <a:r>
              <a:rPr lang="en-US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en-US" sz="36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 term </a:t>
            </a:r>
            <a:r>
              <a:rPr lang="en-US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memiliki varians yang konstan.</a:t>
            </a:r>
          </a:p>
          <a:p>
            <a:r>
              <a:rPr lang="en-US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en-US" sz="36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 term </a:t>
            </a:r>
            <a:r>
              <a:rPr lang="en-US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independen.</a:t>
            </a:r>
          </a:p>
          <a:p>
            <a:r>
              <a:rPr lang="en-US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en-US" sz="36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 term </a:t>
            </a:r>
            <a:r>
              <a:rPr lang="en-US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berdistribusi normal.</a:t>
            </a:r>
            <a:endParaRPr 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8742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7451"/>
            <a:ext cx="11763632" cy="25020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616" y="234597"/>
            <a:ext cx="6176399" cy="119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19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7451"/>
            <a:ext cx="11763632" cy="25020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616" y="234597"/>
            <a:ext cx="6176399" cy="119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84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0647" y="2635035"/>
            <a:ext cx="8598867" cy="29150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238" y="1006424"/>
            <a:ext cx="5555491" cy="69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451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STANDARD ERROR OF THE ESTIMATE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556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STANDARD ERROR OF ESTIMATE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68325" indent="-568325" algn="just">
              <a:buFont typeface="Courier New" panose="02070309020205020404" pitchFamily="49" charset="0"/>
              <a:buChar char="o"/>
            </a:pPr>
            <a:r>
              <a:rPr lang="en-US"/>
              <a:t>Residual merupakan kesalahan </a:t>
            </a:r>
            <a:r>
              <a:rPr lang="en-US" smtClean="0"/>
              <a:t>estimasi </a:t>
            </a:r>
            <a:r>
              <a:rPr lang="en-US"/>
              <a:t>untuk poin individu. Dengan </a:t>
            </a:r>
            <a:r>
              <a:rPr lang="en-US" smtClean="0"/>
              <a:t>data sampel besar, </a:t>
            </a:r>
            <a:r>
              <a:rPr lang="en-US"/>
              <a:t>perhitungan residual menjadi melelahkan. Bahkan dengan </a:t>
            </a:r>
            <a:r>
              <a:rPr lang="en-US" smtClean="0"/>
              <a:t>computer sekalipun, </a:t>
            </a:r>
            <a:r>
              <a:rPr lang="en-US"/>
              <a:t>peneliti kadang-kadang memiliki kesulitan bekerja </a:t>
            </a:r>
            <a:r>
              <a:rPr lang="en-US" smtClean="0"/>
              <a:t>dengan banyak </a:t>
            </a:r>
            <a:r>
              <a:rPr lang="en-US"/>
              <a:t>halaman residual dalam upaya untuk memahami kesalahan dari model regresi. </a:t>
            </a:r>
            <a:endParaRPr lang="en-US" smtClean="0"/>
          </a:p>
          <a:p>
            <a:pPr marL="568325" indent="-568325" algn="just">
              <a:buFont typeface="Courier New" panose="02070309020205020404" pitchFamily="49" charset="0"/>
              <a:buChar char="o"/>
            </a:pPr>
            <a:r>
              <a:rPr lang="en-US" smtClean="0"/>
              <a:t>Alternatif </a:t>
            </a:r>
            <a:r>
              <a:rPr lang="en-US"/>
              <a:t>cara memeriksa kesalahan dari model tersebut adalah standard error </a:t>
            </a:r>
            <a:r>
              <a:rPr lang="en-US" smtClean="0"/>
              <a:t>estimasi</a:t>
            </a:r>
            <a:r>
              <a:rPr lang="en-US"/>
              <a:t>, yang menyediakan pengukuran tunggal dari kesalahan regresi.</a:t>
            </a:r>
          </a:p>
        </p:txBody>
      </p:sp>
    </p:spTree>
    <p:extLst>
      <p:ext uri="{BB962C8B-B14F-4D97-AF65-F5344CB8AC3E}">
        <p14:creationId xmlns:p14="http://schemas.microsoft.com/office/powerpoint/2010/main" val="24224707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982303" y="540585"/>
            <a:ext cx="6851881" cy="14040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982303" y="2499104"/>
            <a:ext cx="9809738" cy="194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1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714" y="-136048"/>
            <a:ext cx="12252960" cy="705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5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96422" y="599429"/>
            <a:ext cx="11491923" cy="20748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96422" y="2674299"/>
            <a:ext cx="10107967" cy="261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0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90979" y="354152"/>
            <a:ext cx="11871001" cy="3040498"/>
            <a:chOff x="304801" y="1573354"/>
            <a:chExt cx="11871001" cy="304049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96428"/>
            <a:stretch/>
          </p:blipFill>
          <p:spPr>
            <a:xfrm>
              <a:off x="11074400" y="1573354"/>
              <a:ext cx="1101402" cy="3040498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l="57714" r="29327"/>
            <a:stretch/>
          </p:blipFill>
          <p:spPr>
            <a:xfrm>
              <a:off x="7078133" y="1573354"/>
              <a:ext cx="3996267" cy="3040498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r="76936"/>
            <a:stretch/>
          </p:blipFill>
          <p:spPr>
            <a:xfrm>
              <a:off x="304801" y="1573354"/>
              <a:ext cx="7112000" cy="3040498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90979" y="3394651"/>
            <a:ext cx="11871001" cy="238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79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COEFFICIENT OF DETERMINATION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4266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Koefisien Determinasi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63550" indent="-463550" algn="just">
              <a:buFont typeface="Courier New" panose="02070309020205020404" pitchFamily="49" charset="0"/>
              <a:buChar char="o"/>
            </a:pPr>
            <a:r>
              <a:rPr lang="en-US" smtClean="0"/>
              <a:t>Ukuran yang cocok </a:t>
            </a:r>
            <a:r>
              <a:rPr lang="en-US"/>
              <a:t>untuk model regresi </a:t>
            </a:r>
            <a:r>
              <a:rPr lang="en-US" smtClean="0"/>
              <a:t>yang banyak digunakan adalah </a:t>
            </a:r>
            <a:r>
              <a:rPr lang="en-US" b="1" i="1">
                <a:solidFill>
                  <a:srgbClr val="0070C0"/>
                </a:solidFill>
              </a:rPr>
              <a:t>koefisien determinasi</a:t>
            </a:r>
            <a:r>
              <a:rPr lang="en-US"/>
              <a:t>, atau </a:t>
            </a:r>
            <a:r>
              <a:rPr lang="en-US" i="1" smtClean="0"/>
              <a:t>r</a:t>
            </a:r>
            <a:r>
              <a:rPr lang="en-US" baseline="30000" smtClean="0"/>
              <a:t>2</a:t>
            </a:r>
            <a:r>
              <a:rPr lang="en-US"/>
              <a:t>. </a:t>
            </a:r>
            <a:endParaRPr lang="en-US" smtClean="0"/>
          </a:p>
          <a:p>
            <a:pPr marL="463550" indent="-463550" algn="just">
              <a:buFont typeface="Courier New" panose="02070309020205020404" pitchFamily="49" charset="0"/>
              <a:buChar char="o"/>
            </a:pPr>
            <a:r>
              <a:rPr lang="en-US" smtClean="0"/>
              <a:t>Koefisien </a:t>
            </a:r>
            <a:r>
              <a:rPr lang="en-US"/>
              <a:t>determinasi adalah proporsi variabilitas variabel dependen (y) </a:t>
            </a:r>
            <a:r>
              <a:rPr lang="en-US" smtClean="0"/>
              <a:t>yang disebabkan </a:t>
            </a:r>
            <a:r>
              <a:rPr lang="en-US"/>
              <a:t>atau dijelaskan oleh variabel independen (x</a:t>
            </a:r>
            <a:r>
              <a:rPr lang="en-US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681620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Variabel dependen, </a:t>
            </a:r>
            <a:r>
              <a:rPr 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yang diprediksi dalam model regresi memiliki variasi yang diukur dengan jumlah kuadrat dari </a:t>
            </a:r>
            <a:r>
              <a:rPr 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(SS</a:t>
            </a:r>
            <a:r>
              <a:rPr lang="en-US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yy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 jumlah 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deviasi kuadrat dari nilai-nilai </a:t>
            </a:r>
            <a:r>
              <a:rPr 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dari nilai rata-rata </a:t>
            </a:r>
            <a:r>
              <a:rPr lang="en-US" sz="28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103" y="3003476"/>
            <a:ext cx="6687573" cy="145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610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indent="-463550">
              <a:buFont typeface="Courier New" panose="02070309020205020404" pitchFamily="49" charset="0"/>
              <a:buChar char="o"/>
            </a:pPr>
            <a:r>
              <a:rPr lang="en-US"/>
              <a:t>Variasi ini dapat dibagi menjadi dua </a:t>
            </a:r>
            <a:r>
              <a:rPr lang="en-US" smtClean="0"/>
              <a:t>penjumlahan variasi : </a:t>
            </a:r>
            <a:r>
              <a:rPr lang="en-US"/>
              <a:t>the </a:t>
            </a:r>
            <a:r>
              <a:rPr lang="en-US" i="1"/>
              <a:t>explained variation</a:t>
            </a:r>
            <a:r>
              <a:rPr lang="en-US" smtClean="0"/>
              <a:t>, </a:t>
            </a:r>
            <a:r>
              <a:rPr lang="en-US"/>
              <a:t>diukur dengan </a:t>
            </a:r>
            <a:r>
              <a:rPr lang="en-US" smtClean="0"/>
              <a:t>Sum of Squares Of Regression (</a:t>
            </a:r>
            <a:r>
              <a:rPr lang="en-US"/>
              <a:t>SSR), dan the </a:t>
            </a:r>
            <a:r>
              <a:rPr lang="en-US" i="1"/>
              <a:t>unexplained variation</a:t>
            </a:r>
            <a:r>
              <a:rPr lang="en-US" smtClean="0"/>
              <a:t>, </a:t>
            </a:r>
            <a:r>
              <a:rPr lang="en-US"/>
              <a:t>diukur dengan </a:t>
            </a:r>
            <a:r>
              <a:rPr lang="en-US" smtClean="0"/>
              <a:t>Sum Square Error </a:t>
            </a:r>
            <a:r>
              <a:rPr lang="en-US"/>
              <a:t>(SSE)</a:t>
            </a:r>
          </a:p>
        </p:txBody>
      </p:sp>
    </p:spTree>
    <p:extLst>
      <p:ext uri="{BB962C8B-B14F-4D97-AF65-F5344CB8AC3E}">
        <p14:creationId xmlns:p14="http://schemas.microsoft.com/office/powerpoint/2010/main" val="16261324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67" y="257299"/>
            <a:ext cx="3400821" cy="9238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17" y="1181100"/>
            <a:ext cx="3423805" cy="10895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17" y="2454216"/>
            <a:ext cx="3111856" cy="11072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968" y="3745089"/>
            <a:ext cx="3245206" cy="134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553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5685" y="281686"/>
            <a:ext cx="12166315" cy="17566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909808" y="2371010"/>
            <a:ext cx="10398068" cy="343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8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12618" y="1012210"/>
            <a:ext cx="10964581" cy="2157016"/>
            <a:chOff x="304800" y="2217556"/>
            <a:chExt cx="10964581" cy="215701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95619"/>
            <a:stretch/>
          </p:blipFill>
          <p:spPr>
            <a:xfrm>
              <a:off x="10307782" y="2217556"/>
              <a:ext cx="961599" cy="2157015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l="55731" r="26092"/>
            <a:stretch/>
          </p:blipFill>
          <p:spPr>
            <a:xfrm>
              <a:off x="6317673" y="2217557"/>
              <a:ext cx="3990109" cy="2157015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r="70525"/>
            <a:stretch/>
          </p:blipFill>
          <p:spPr>
            <a:xfrm>
              <a:off x="304800" y="2217557"/>
              <a:ext cx="6470073" cy="2157015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512618" y="3169225"/>
            <a:ext cx="11253253" cy="216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75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Relationship Between </a:t>
            </a:r>
            <a:r>
              <a:rPr lang="en-US" i="1"/>
              <a:t>r</a:t>
            </a:r>
            <a:r>
              <a:rPr lang="en-US"/>
              <a:t> and </a:t>
            </a:r>
            <a:r>
              <a:rPr lang="en-US" i="1" smtClean="0"/>
              <a:t>r</a:t>
            </a:r>
            <a:r>
              <a:rPr lang="en-US" baseline="30000" smtClean="0"/>
              <a:t>2</a:t>
            </a:r>
            <a:endParaRPr lang="en-US" baseline="30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Apakah </a:t>
            </a:r>
            <a:r>
              <a:rPr lang="en-US" i="1"/>
              <a:t>r</a:t>
            </a:r>
            <a:r>
              <a:rPr lang="en-US"/>
              <a:t>, koefisien korelasi </a:t>
            </a:r>
            <a:r>
              <a:rPr lang="en-US" smtClean="0"/>
              <a:t>ada hubungannya </a:t>
            </a:r>
            <a:r>
              <a:rPr lang="en-US"/>
              <a:t>dengan </a:t>
            </a:r>
            <a:r>
              <a:rPr lang="en-US" smtClean="0"/>
              <a:t>r</a:t>
            </a:r>
            <a:r>
              <a:rPr lang="en-US" baseline="30000" smtClean="0"/>
              <a:t>2</a:t>
            </a:r>
            <a:r>
              <a:rPr lang="en-US"/>
              <a:t>, koefisien determinasi dalam regresi linear? </a:t>
            </a:r>
            <a:endParaRPr lang="en-US" smtClean="0"/>
          </a:p>
          <a:p>
            <a:r>
              <a:rPr lang="en-US" smtClean="0"/>
              <a:t>Jawabannya </a:t>
            </a:r>
            <a:r>
              <a:rPr lang="en-US"/>
              <a:t>adalah ya: </a:t>
            </a:r>
            <a:r>
              <a:rPr lang="en-US" i="1" smtClean="0"/>
              <a:t>r</a:t>
            </a:r>
            <a:r>
              <a:rPr lang="en-US" baseline="30000" smtClean="0"/>
              <a:t>2</a:t>
            </a:r>
            <a:r>
              <a:rPr lang="en-US" smtClean="0"/>
              <a:t> </a:t>
            </a:r>
            <a:r>
              <a:rPr lang="en-US"/>
              <a:t>equals (</a:t>
            </a:r>
            <a:r>
              <a:rPr lang="en-US" i="1" smtClean="0"/>
              <a:t>r</a:t>
            </a:r>
            <a:r>
              <a:rPr lang="en-US" smtClean="0"/>
              <a:t>)</a:t>
            </a:r>
            <a:r>
              <a:rPr lang="en-US" baseline="30000" smtClean="0"/>
              <a:t>2</a:t>
            </a:r>
            <a:r>
              <a:rPr lang="en-US" smtClean="0"/>
              <a:t>.</a:t>
            </a:r>
          </a:p>
          <a:p>
            <a:pPr algn="just"/>
            <a:r>
              <a:rPr lang="en-US"/>
              <a:t>Koefisien determinasi adalah kuadrat dari koefisien korelasi.</a:t>
            </a:r>
          </a:p>
        </p:txBody>
      </p:sp>
    </p:spTree>
    <p:extLst>
      <p:ext uri="{BB962C8B-B14F-4D97-AF65-F5344CB8AC3E}">
        <p14:creationId xmlns:p14="http://schemas.microsoft.com/office/powerpoint/2010/main" val="7772821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400" smtClean="0"/>
              <a:t>UJI </a:t>
            </a:r>
            <a:r>
              <a:rPr lang="es-ES" sz="4400"/>
              <a:t>HIPOTESIS </a:t>
            </a:r>
            <a:r>
              <a:rPr lang="es-ES" sz="4400" smtClean="0"/>
              <a:t>SLOPE DARI </a:t>
            </a:r>
            <a:r>
              <a:rPr lang="es-ES" sz="4400"/>
              <a:t>MODEL REGRESI DAN PENGUJIAN </a:t>
            </a:r>
            <a:r>
              <a:rPr lang="es-ES" sz="4400" smtClean="0"/>
              <a:t>KESELURUHAN </a:t>
            </a:r>
            <a:r>
              <a:rPr lang="es-ES" sz="4400"/>
              <a:t>MODEL</a:t>
            </a:r>
            <a:endParaRPr lang="en-US" sz="4400"/>
          </a:p>
        </p:txBody>
      </p:sp>
    </p:spTree>
    <p:extLst>
      <p:ext uri="{BB962C8B-B14F-4D97-AF65-F5344CB8AC3E}">
        <p14:creationId xmlns:p14="http://schemas.microsoft.com/office/powerpoint/2010/main" val="35956829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Uji Slope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7850" indent="-577850" algn="just">
              <a:buFont typeface="Courier New" panose="02070309020205020404" pitchFamily="49" charset="0"/>
              <a:buChar char="o"/>
            </a:pPr>
            <a:r>
              <a:rPr lang="sv-SE"/>
              <a:t>Sebuah uji hipotesis dapat dilakukan di </a:t>
            </a:r>
            <a:r>
              <a:rPr lang="sv-SE" smtClean="0"/>
              <a:t>SLOPE </a:t>
            </a:r>
            <a:r>
              <a:rPr lang="sv-SE"/>
              <a:t>sampel dari model regresi untuk menentukan apakah </a:t>
            </a:r>
            <a:r>
              <a:rPr lang="sv-SE" smtClean="0"/>
              <a:t>SLOPE populasi </a:t>
            </a:r>
            <a:r>
              <a:rPr lang="sv-SE"/>
              <a:t>secara signifikan berbeda dari nol</a:t>
            </a:r>
            <a:r>
              <a:rPr lang="sv-SE" smtClean="0"/>
              <a:t>.</a:t>
            </a:r>
          </a:p>
          <a:p>
            <a:pPr marL="577850" indent="-577850" algn="just">
              <a:buFont typeface="Courier New" panose="02070309020205020404" pitchFamily="49" charset="0"/>
              <a:buChar char="o"/>
            </a:pPr>
            <a:r>
              <a:rPr lang="en-US"/>
              <a:t>Tes ini </a:t>
            </a:r>
            <a:r>
              <a:rPr lang="en-US" smtClean="0"/>
              <a:t>merupakan </a:t>
            </a:r>
            <a:r>
              <a:rPr lang="en-US"/>
              <a:t>cara lain untuk menentukan seberapa baik model regresi cocok dengan data.</a:t>
            </a:r>
          </a:p>
        </p:txBody>
      </p:sp>
    </p:spTree>
    <p:extLst>
      <p:ext uri="{BB962C8B-B14F-4D97-AF65-F5344CB8AC3E}">
        <p14:creationId xmlns:p14="http://schemas.microsoft.com/office/powerpoint/2010/main" val="17753397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Uji Slope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577850" indent="-577850" algn="just">
                  <a:buFont typeface="Courier New" panose="02070309020205020404" pitchFamily="49" charset="0"/>
                  <a:buChar char="o"/>
                </a:pPr>
                <a:r>
                  <a:rPr lang="en-US" smtClean="0"/>
                  <a:t>Jika sebelumnya kita buat estimasi rata-rata populasi dengan rata-rata sampel, maka sekarang kita dapat pula membuat estimasi y dengan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smtClean="0"/>
                  <a:t> untuk berbagai nilai x yang diketahui. Karena nilai rata-rata sama untuk setiap nilai x, maka slope garis tersebut adalah 0 (Garis horisontal).</a:t>
                </a:r>
              </a:p>
              <a:p>
                <a:pPr marL="577850" indent="-577850" algn="just">
                  <a:buFont typeface="Courier New" panose="02070309020205020404" pitchFamily="49" charset="0"/>
                  <a:buChar char="o"/>
                </a:pPr>
                <a:r>
                  <a:rPr lang="en-US" smtClean="0"/>
                  <a:t>Uji Slope pada dasarnya untuk menguji apakah slope dari garis regresi yang dipelajari tidak sama dengan nol.</a:t>
                </a:r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727" t="-5909" r="-3212" b="-2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5500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Uji Slope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smtClean="0"/>
              <a:t>Hipotesis statistik untuk uji dua ujung dapat dituliskan sebagai berikut: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sz="2800"/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sz="280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/>
              <a:t>Hipotesis statistik untuk uji </a:t>
            </a:r>
            <a:r>
              <a:rPr lang="en-US" sz="2800" smtClean="0"/>
              <a:t>satu ujung positif, dapat </a:t>
            </a:r>
            <a:r>
              <a:rPr lang="en-US" sz="2800"/>
              <a:t>dituliskan sebagai berikut: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sz="2800"/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sz="280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686" y="2430575"/>
            <a:ext cx="2327478" cy="14268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245" y="5041881"/>
            <a:ext cx="1651674" cy="93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188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Uji Slope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smtClean="0"/>
              <a:t>Hipotesis statistik untuk uji satu ujung (hubungan negative) dapat dituliskan sebagai berikut: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sz="2800"/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sz="280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709" y="2681834"/>
            <a:ext cx="1730745" cy="109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5624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735076"/>
            <a:ext cx="12192001" cy="426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4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90979" y="354152"/>
            <a:ext cx="11871001" cy="3040498"/>
            <a:chOff x="304801" y="1573354"/>
            <a:chExt cx="11871001" cy="304049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l="96428"/>
            <a:stretch/>
          </p:blipFill>
          <p:spPr>
            <a:xfrm>
              <a:off x="11074400" y="1573354"/>
              <a:ext cx="1101402" cy="3040498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57714" r="29327"/>
            <a:stretch/>
          </p:blipFill>
          <p:spPr>
            <a:xfrm>
              <a:off x="7078133" y="1573354"/>
              <a:ext cx="3996267" cy="304049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r="76936"/>
            <a:stretch/>
          </p:blipFill>
          <p:spPr>
            <a:xfrm>
              <a:off x="304801" y="1573354"/>
              <a:ext cx="7112000" cy="30404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3062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336" y="573408"/>
            <a:ext cx="5359415" cy="14110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336" y="1984439"/>
            <a:ext cx="4640469" cy="1239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lum bright="-20000" contrast="40000"/>
          </a:blip>
          <a:srcRect r="46576"/>
          <a:stretch/>
        </p:blipFill>
        <p:spPr>
          <a:xfrm>
            <a:off x="6604336" y="3213268"/>
            <a:ext cx="5357005" cy="213902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085577" y="6293796"/>
            <a:ext cx="6087761" cy="719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lum bright="-20000" contrast="40000"/>
          </a:blip>
          <a:srcRect l="52644" t="63329"/>
          <a:stretch/>
        </p:blipFill>
        <p:spPr>
          <a:xfrm>
            <a:off x="7443438" y="5165124"/>
            <a:ext cx="4748562" cy="7844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6373676" cy="690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9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5983" y="0"/>
            <a:ext cx="11904743" cy="61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004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0" y="642155"/>
            <a:ext cx="11901653" cy="508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7413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Testing the Overall Model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935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Uji Keseluruhan Model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/>
              <a:t>Hal ini umum dalam analisis regresi untuk menghitung uji F untuk mengetahui signifikansi keseluruhan model. Sebagian besar paket perangkat lunak komputer meliputi uji F dan </a:t>
            </a:r>
            <a:r>
              <a:rPr lang="en-US" smtClean="0"/>
              <a:t>Tabel </a:t>
            </a:r>
            <a:r>
              <a:rPr lang="en-US"/>
              <a:t>ANOVA yang terkait sebagai output regresi standar. Dalam regresi </a:t>
            </a:r>
            <a:r>
              <a:rPr lang="en-US" smtClean="0"/>
              <a:t>berganda (multiple regression), </a:t>
            </a:r>
            <a:r>
              <a:rPr lang="en-US"/>
              <a:t>tes ini menentukan apakah setidaknya satu dari koefisien regresi (dari beberapa prediktor) berbeda dari nol.</a:t>
            </a:r>
          </a:p>
        </p:txBody>
      </p:sp>
    </p:spTree>
    <p:extLst>
      <p:ext uri="{BB962C8B-B14F-4D97-AF65-F5344CB8AC3E}">
        <p14:creationId xmlns:p14="http://schemas.microsoft.com/office/powerpoint/2010/main" val="23177549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Hipotesis Statistik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987950"/>
            <a:ext cx="3176140" cy="162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8712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79918" y="330579"/>
            <a:ext cx="11709815" cy="526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0769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5983" y="1152104"/>
            <a:ext cx="12220427" cy="252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6437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75" y="1350861"/>
            <a:ext cx="10558510" cy="341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479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INTERPRETING THE OUTPUT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0995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INTERPRETING THE OUTPUT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8838" indent="-858838">
              <a:buFont typeface="Courier New" panose="02070309020205020404" pitchFamily="49" charset="0"/>
              <a:buChar char="o"/>
            </a:pPr>
            <a:r>
              <a:rPr lang="en-US"/>
              <a:t>Meskipun perhitungan manual dapat dilakukan, sebagian besar masalah regresi dianalisis dengan menggunakan komputer. </a:t>
            </a:r>
            <a:endParaRPr lang="en-US" smtClean="0"/>
          </a:p>
          <a:p>
            <a:pPr marL="858838" indent="-858838">
              <a:buFont typeface="Courier New" panose="02070309020205020404" pitchFamily="49" charset="0"/>
              <a:buChar char="o"/>
            </a:pPr>
            <a:r>
              <a:rPr lang="en-US" smtClean="0"/>
              <a:t>Pada </a:t>
            </a:r>
            <a:r>
              <a:rPr lang="en-US"/>
              <a:t>bagian ini, output komputer dari kedua Minitab dan Excel akan disajikan dan dibahas.</a:t>
            </a:r>
          </a:p>
        </p:txBody>
      </p:sp>
    </p:spTree>
    <p:extLst>
      <p:ext uri="{BB962C8B-B14F-4D97-AF65-F5344CB8AC3E}">
        <p14:creationId xmlns:p14="http://schemas.microsoft.com/office/powerpoint/2010/main" val="150652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976696"/>
              </p:ext>
            </p:extLst>
          </p:nvPr>
        </p:nvGraphicFramePr>
        <p:xfrm>
          <a:off x="3971365" y="1045790"/>
          <a:ext cx="3612777" cy="4705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4259"/>
                <a:gridCol w="1204259"/>
                <a:gridCol w="1204259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 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smtClean="0">
                          <a:effectLst/>
                        </a:rPr>
                        <a:t>No of Passenger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Cost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Obs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i="1" u="none" strike="noStrike">
                          <a:effectLst/>
                        </a:rPr>
                        <a:t>x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i="1" u="none" strike="noStrike">
                          <a:effectLst/>
                        </a:rPr>
                        <a:t>y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4.28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4.08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4.42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4.17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4.48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4.30</a:t>
                      </a: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4.82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4.70</a:t>
                      </a: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5.11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5.13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5.64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5.56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30535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354956"/>
              </p:ext>
            </p:extLst>
          </p:nvPr>
        </p:nvGraphicFramePr>
        <p:xfrm>
          <a:off x="422649" y="503985"/>
          <a:ext cx="11599020" cy="4343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3979"/>
                <a:gridCol w="1150584"/>
                <a:gridCol w="1251867"/>
                <a:gridCol w="1604337"/>
                <a:gridCol w="1251867"/>
                <a:gridCol w="1251867"/>
                <a:gridCol w="1118173"/>
                <a:gridCol w="1118173"/>
                <a:gridCol w="1118173"/>
              </a:tblGrid>
              <a:tr h="185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SUMMARY OUTPUT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1948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18555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Regression Statistics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185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Multiple 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0.948200328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185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 Square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0.899083862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185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Adjusted R Square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0.888992248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185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Standard Error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0.177217457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1948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Observations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18555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1948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ANOVA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185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df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SS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MS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F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Significance F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3358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Regression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2.798031394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2.798031394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89.09217882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0.000002692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185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Residual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0.314060272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0.031406027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1948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Total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3.112091667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1948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185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Coefficients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Standard Error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t Stat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P-value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Lower 95%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Upper 95%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Lower 95.0%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Upper 95.0%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15797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Intercept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1.569792777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0.338082961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4.643217666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0.000917481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0.816496996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2.323088557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0.816496996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2.323088557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0.040701599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0.004312128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9.438865335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0.000002692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0.031093578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0.050309619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0.031093578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0.050309619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8" marR="9278" marT="9278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862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1670" y="722548"/>
            <a:ext cx="107442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Baris berikutnya output adalah standard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estimasi Se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0.177217; koefisien determinasi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sz="2400" baseline="30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R-Sq = 89,9%;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Adjusted r</a:t>
            </a:r>
            <a:r>
              <a:rPr lang="en-US" sz="2400" baseline="30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R-Sq (adj) =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88,9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%. Berikut ini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adalah analisis tabel varians. Perhatikan bahwa nilai F = 89,09 digunakan untuk menguji model keseluruhan dari garis regresi. Item akhir dari output adalah </a:t>
            </a: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nilai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prediksi.</a:t>
            </a: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665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824011"/>
              </p:ext>
            </p:extLst>
          </p:nvPr>
        </p:nvGraphicFramePr>
        <p:xfrm>
          <a:off x="685800" y="2030508"/>
          <a:ext cx="10179423" cy="23190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06554"/>
                <a:gridCol w="2362150"/>
                <a:gridCol w="1598546"/>
                <a:gridCol w="2066046"/>
                <a:gridCol w="1146127"/>
              </a:tblGrid>
              <a:tr h="340927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Variables Entered/Removed</a:t>
                      </a:r>
                      <a:r>
                        <a:rPr lang="en-US" sz="2000" u="none" strike="noStrike" baseline="30000"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rial Bold" panose="020B07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0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Model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Variables Entered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Variables Removed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Method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03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NoOfPassengers</a:t>
                      </a:r>
                      <a:r>
                        <a:rPr lang="en-US" sz="2000" u="none" strike="noStrike" baseline="30000">
                          <a:effectLst/>
                        </a:rPr>
                        <a:t>b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 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Enter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927">
                <a:tc gridSpan="4"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a. Dependent Variable: Cost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927">
                <a:tc gridSpan="4"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b. All requested variables entered.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83117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2438"/>
              </p:ext>
            </p:extLst>
          </p:nvPr>
        </p:nvGraphicFramePr>
        <p:xfrm>
          <a:off x="596151" y="815789"/>
          <a:ext cx="10521007" cy="15462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6816"/>
                <a:gridCol w="920223"/>
                <a:gridCol w="1001229"/>
                <a:gridCol w="1283129"/>
                <a:gridCol w="1001229"/>
                <a:gridCol w="1001229"/>
                <a:gridCol w="894302"/>
                <a:gridCol w="894302"/>
                <a:gridCol w="894302"/>
                <a:gridCol w="622123"/>
                <a:gridCol w="622123"/>
              </a:tblGrid>
              <a:tr h="184424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Model Summary</a:t>
                      </a:r>
                      <a:r>
                        <a:rPr lang="en-US" sz="1400" u="none" strike="noStrike" baseline="30000">
                          <a:effectLst/>
                        </a:rPr>
                        <a:t>b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 Bold" panose="020B0704020202020204" pitchFamily="34" charset="0"/>
                      </a:endParaRPr>
                    </a:p>
                  </a:txBody>
                  <a:tcPr marL="8782" marR="8782" marT="8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424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Model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R Square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Adjusted R Square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Std. Error of the Estimate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Change Statistics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Durbin-Watson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R Square Change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F Change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df1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df2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Sig. F Change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320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.948</a:t>
                      </a:r>
                      <a:r>
                        <a:rPr lang="en-US" sz="1400" u="none" strike="noStrike" baseline="30000">
                          <a:effectLst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.899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.889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.17722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.899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89.092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.000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2.962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24">
                <a:tc gridSpan="11"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a. Predictors: (Constant), NoOfPassengers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5641">
                <a:tc gridSpan="11"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b. Dependent Variable: Cost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2" marR="8782" marT="878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819852"/>
              </p:ext>
            </p:extLst>
          </p:nvPr>
        </p:nvGraphicFramePr>
        <p:xfrm>
          <a:off x="589429" y="2648735"/>
          <a:ext cx="6629400" cy="1560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6664"/>
                <a:gridCol w="1309409"/>
                <a:gridCol w="713724"/>
                <a:gridCol w="845489"/>
                <a:gridCol w="848234"/>
                <a:gridCol w="848234"/>
                <a:gridCol w="757646"/>
              </a:tblGrid>
              <a:tr h="20002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ANOVA</a:t>
                      </a:r>
                      <a:r>
                        <a:rPr lang="en-US" sz="1200" u="none" strike="noStrike" baseline="30000">
                          <a:effectLst/>
                        </a:rPr>
                        <a:t>a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 Bold" panose="020B07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95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Model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Sum of Squares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df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Mean Square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Sig.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Regression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2.798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2.798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89.092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.000</a:t>
                      </a:r>
                      <a:r>
                        <a:rPr lang="en-US" sz="1200" u="none" strike="noStrike" baseline="30000">
                          <a:effectLst/>
                        </a:rPr>
                        <a:t>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Residual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.314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.031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Total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3.112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 gridSpan="7"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a. Dependent Variable: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7083">
                <a:tc gridSpan="7"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b. Predictors: (Constant), NoOfPassengers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887954"/>
              </p:ext>
            </p:extLst>
          </p:nvPr>
        </p:nvGraphicFramePr>
        <p:xfrm>
          <a:off x="582704" y="4434448"/>
          <a:ext cx="10578354" cy="13754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625"/>
                <a:gridCol w="1505781"/>
                <a:gridCol w="820761"/>
                <a:gridCol w="972287"/>
                <a:gridCol w="975444"/>
                <a:gridCol w="975444"/>
                <a:gridCol w="871270"/>
                <a:gridCol w="871270"/>
                <a:gridCol w="871270"/>
                <a:gridCol w="741556"/>
                <a:gridCol w="470646"/>
              </a:tblGrid>
              <a:tr h="200025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Coefficients</a:t>
                      </a:r>
                      <a:r>
                        <a:rPr lang="en-US" sz="1200" u="none" strike="noStrike" baseline="30000">
                          <a:effectLst/>
                        </a:rPr>
                        <a:t>a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 Bold" panose="020B07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850">
                <a:tc rowSpan="2"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Model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Unstandardized Coefficients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Standardized Coefficients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Sig.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95.0</a:t>
                      </a:r>
                      <a:r>
                        <a:rPr lang="en-US" sz="1200" u="none" strike="noStrike">
                          <a:effectLst/>
                        </a:rPr>
                        <a:t>% </a:t>
                      </a:r>
                      <a:r>
                        <a:rPr lang="en-US" sz="1200" u="none" strike="noStrike" smtClean="0">
                          <a:effectLst/>
                        </a:rPr>
                        <a:t>Confidence</a:t>
                      </a:r>
                    </a:p>
                    <a:p>
                      <a:pPr algn="ctr" fontAlgn="b"/>
                      <a:r>
                        <a:rPr lang="en-US" sz="1200" u="none" strike="noStrike" smtClean="0">
                          <a:effectLst/>
                        </a:rPr>
                        <a:t>Interval </a:t>
                      </a:r>
                      <a:r>
                        <a:rPr lang="en-US" sz="1200" u="none" strike="noStrike">
                          <a:effectLst/>
                        </a:rPr>
                        <a:t>for 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Collinearity Statistics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0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Std. Error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Beta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Lower Bound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Upper Bound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Tolerance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VIF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(Constant)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1.570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.338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4.643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.001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.816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2.323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NoOfPassengers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.041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.004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.948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9.439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.031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.050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1.000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1.000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 gridSpan="11"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a. Dependent Variable: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01382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734938"/>
              </p:ext>
            </p:extLst>
          </p:nvPr>
        </p:nvGraphicFramePr>
        <p:xfrm>
          <a:off x="730623" y="642378"/>
          <a:ext cx="9601200" cy="15506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3823"/>
                <a:gridCol w="1366688"/>
                <a:gridCol w="744945"/>
                <a:gridCol w="882474"/>
                <a:gridCol w="885339"/>
                <a:gridCol w="885339"/>
                <a:gridCol w="790788"/>
                <a:gridCol w="790788"/>
                <a:gridCol w="790788"/>
                <a:gridCol w="550114"/>
                <a:gridCol w="550114"/>
              </a:tblGrid>
              <a:tr h="200025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Coefficients</a:t>
                      </a:r>
                      <a:r>
                        <a:rPr lang="en-US" sz="1200" u="none" strike="noStrike" baseline="30000">
                          <a:effectLst/>
                        </a:rPr>
                        <a:t>a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 Bold" panose="020B07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850">
                <a:tc rowSpan="2"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Model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Unstandardized Coefficients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Standardized Coefficients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Sig.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95.0% Confidence Interval for 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Collinearity Statistics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0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Std. Error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Beta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Lower Bound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Upper Bound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Tolerance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VIF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(Constant)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1.570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.338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4.643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.001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.816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2.323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NoOfPassengers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.041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.004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.948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9.439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.031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.050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1.000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1.000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 gridSpan="11"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a. Dependent Variable: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749932"/>
              </p:ext>
            </p:extLst>
          </p:nvPr>
        </p:nvGraphicFramePr>
        <p:xfrm>
          <a:off x="745565" y="2626099"/>
          <a:ext cx="5994400" cy="1394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2072"/>
                <a:gridCol w="824190"/>
                <a:gridCol w="824190"/>
                <a:gridCol w="979519"/>
                <a:gridCol w="979519"/>
                <a:gridCol w="874910"/>
              </a:tblGrid>
              <a:tr h="20002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Residuals Statistics</a:t>
                      </a:r>
                      <a:r>
                        <a:rPr lang="en-US" sz="1200" u="none" strike="noStrike" baseline="30000">
                          <a:effectLst/>
                        </a:rPr>
                        <a:t>a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 Bold" panose="020B07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Minimum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Maximum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Mean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Std. Deviation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Predicted Value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4.0526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5.5178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4.7242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.50435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Residual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-.28171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.22741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.00000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.16897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Std. Predicted Value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-1.332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1.574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.000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1.000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Std. Residual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-1.590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1.283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.000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.953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 gridSpan="6"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a. Dependent Variable: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13415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216</TotalTime>
  <Words>1024</Words>
  <Application>Microsoft Office PowerPoint</Application>
  <PresentationFormat>Widescreen</PresentationFormat>
  <Paragraphs>333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8" baseType="lpstr">
      <vt:lpstr>Arial</vt:lpstr>
      <vt:lpstr>Arial Bold</vt:lpstr>
      <vt:lpstr>Bauhaus 93</vt:lpstr>
      <vt:lpstr>Calibri</vt:lpstr>
      <vt:lpstr>Calibri Light</vt:lpstr>
      <vt:lpstr>Cambria Math</vt:lpstr>
      <vt:lpstr>Courier New</vt:lpstr>
      <vt:lpstr>Times New Roman</vt:lpstr>
      <vt:lpstr>Retrospect</vt:lpstr>
      <vt:lpstr>BAB 12 Analisis Regresi Sederhana  dan Korelasi</vt:lpstr>
      <vt:lpstr>CORRELATION</vt:lpstr>
      <vt:lpstr>Korelasi</vt:lpstr>
      <vt:lpstr>PowerPoint Presentation</vt:lpstr>
      <vt:lpstr>PowerPoint Presentation</vt:lpstr>
      <vt:lpstr>PowerPoint Presentation</vt:lpstr>
      <vt:lpstr>PowerPoint Presentation</vt:lpstr>
      <vt:lpstr>ANALISIS REGRESI SEDERHANA</vt:lpstr>
      <vt:lpstr>PowerPoint Presentation</vt:lpstr>
      <vt:lpstr>PowerPoint Presentation</vt:lpstr>
      <vt:lpstr>PowerPoint Presentation</vt:lpstr>
      <vt:lpstr>RESIDUAL ANALYSIS</vt:lpstr>
      <vt:lpstr>PowerPoint Presentation</vt:lpstr>
      <vt:lpstr>PowerPoint Presentation</vt:lpstr>
      <vt:lpstr>PowerPoint Presentation</vt:lpstr>
      <vt:lpstr>PowerPoint Presentation</vt:lpstr>
      <vt:lpstr>Menggunakan Residual untuk Menguji Asumsi Model Regresi</vt:lpstr>
      <vt:lpstr>PowerPoint Presentation</vt:lpstr>
      <vt:lpstr>PowerPoint Presentation</vt:lpstr>
      <vt:lpstr>PowerPoint Presentation</vt:lpstr>
      <vt:lpstr>PowerPoint Presentation</vt:lpstr>
      <vt:lpstr>STANDARD ERROR OF THE ESTIMATE</vt:lpstr>
      <vt:lpstr>STANDARD ERROR OF ESTIMATE</vt:lpstr>
      <vt:lpstr>PowerPoint Presentation</vt:lpstr>
      <vt:lpstr>PowerPoint Presentation</vt:lpstr>
      <vt:lpstr>PowerPoint Presentation</vt:lpstr>
      <vt:lpstr>PowerPoint Presentation</vt:lpstr>
      <vt:lpstr>COEFFICIENT OF DETERMINATION</vt:lpstr>
      <vt:lpstr>Koefisien Determinasi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Relationship Between r and r2</vt:lpstr>
      <vt:lpstr>UJI HIPOTESIS SLOPE DARI MODEL REGRESI DAN PENGUJIAN KESELURUHAN MODEL</vt:lpstr>
      <vt:lpstr>Uji Slope</vt:lpstr>
      <vt:lpstr>Uji Slope</vt:lpstr>
      <vt:lpstr>Uji Slope</vt:lpstr>
      <vt:lpstr>Uji Slope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Testing the Overall Model</vt:lpstr>
      <vt:lpstr>Uji Keseluruhan Model</vt:lpstr>
      <vt:lpstr>Hipotesis Statistik</vt:lpstr>
      <vt:lpstr>PowerPoint Presentation</vt:lpstr>
      <vt:lpstr>PowerPoint Presentation</vt:lpstr>
      <vt:lpstr>PowerPoint Presentation</vt:lpstr>
      <vt:lpstr>INTERPRETING THE OUTPUT</vt:lpstr>
      <vt:lpstr>INTERPRETING THE OUTPUT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 12 Analisis Regresi Sederhana  dan Korelasi</dc:title>
  <dc:creator>Microsoft</dc:creator>
  <cp:lastModifiedBy>Microsoft</cp:lastModifiedBy>
  <cp:revision>37</cp:revision>
  <dcterms:created xsi:type="dcterms:W3CDTF">2016-10-07T03:02:29Z</dcterms:created>
  <dcterms:modified xsi:type="dcterms:W3CDTF">2016-10-07T07:51:51Z</dcterms:modified>
</cp:coreProperties>
</file>