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5" r:id="rId2"/>
  </p:sldMasterIdLst>
  <p:notesMasterIdLst>
    <p:notesMasterId r:id="rId34"/>
  </p:notesMasterIdLst>
  <p:handoutMasterIdLst>
    <p:handoutMasterId r:id="rId35"/>
  </p:handoutMasterIdLst>
  <p:sldIdLst>
    <p:sldId id="276" r:id="rId3"/>
    <p:sldId id="351" r:id="rId4"/>
    <p:sldId id="342" r:id="rId5"/>
    <p:sldId id="352" r:id="rId6"/>
    <p:sldId id="353" r:id="rId7"/>
    <p:sldId id="354" r:id="rId8"/>
    <p:sldId id="355" r:id="rId9"/>
    <p:sldId id="356" r:id="rId10"/>
    <p:sldId id="357" r:id="rId11"/>
    <p:sldId id="358" r:id="rId12"/>
    <p:sldId id="359" r:id="rId13"/>
    <p:sldId id="360" r:id="rId14"/>
    <p:sldId id="361" r:id="rId15"/>
    <p:sldId id="362" r:id="rId16"/>
    <p:sldId id="363" r:id="rId17"/>
    <p:sldId id="36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8" r:id="rId31"/>
    <p:sldId id="379" r:id="rId32"/>
    <p:sldId id="377" r:id="rId33"/>
  </p:sldIdLst>
  <p:sldSz cx="12188825" cy="6858000"/>
  <p:notesSz cx="7102475" cy="9388475"/>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57">
          <p15:clr>
            <a:srgbClr val="A4A3A4"/>
          </p15:clr>
        </p15:guide>
        <p15:guide id="4"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FBED"/>
    <a:srgbClr val="10CF9B"/>
    <a:srgbClr val="FFFF00"/>
    <a:srgbClr val="0F6F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p:scale>
          <a:sx n="26" d="100"/>
          <a:sy n="26" d="100"/>
        </p:scale>
        <p:origin x="2364" y="105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5" tIns="47113" rIns="94225" bIns="47113" rtlCol="0"/>
          <a:lstStyle>
            <a:lvl1pPr algn="l">
              <a:defRPr sz="1300"/>
            </a:lvl1pPr>
          </a:lstStyle>
          <a:p>
            <a:endParaRPr/>
          </a:p>
        </p:txBody>
      </p:sp>
      <p:sp>
        <p:nvSpPr>
          <p:cNvPr id="3" name="Date Placeholder 2"/>
          <p:cNvSpPr>
            <a:spLocks noGrp="1"/>
          </p:cNvSpPr>
          <p:nvPr>
            <p:ph type="dt" sz="quarter" idx="1"/>
          </p:nvPr>
        </p:nvSpPr>
        <p:spPr>
          <a:xfrm>
            <a:off x="4023092" y="0"/>
            <a:ext cx="3077739" cy="469424"/>
          </a:xfrm>
          <a:prstGeom prst="rect">
            <a:avLst/>
          </a:prstGeom>
        </p:spPr>
        <p:txBody>
          <a:bodyPr vert="horz" lIns="94225" tIns="47113" rIns="94225" bIns="47113" rtlCol="0"/>
          <a:lstStyle>
            <a:lvl1pPr algn="r">
              <a:defRPr sz="1300"/>
            </a:lvl1pPr>
          </a:lstStyle>
          <a:p>
            <a:fld id="{1C482589-CB2F-4003-801D-095B67490E73}" type="datetimeFigureOut">
              <a:rPr lang="en-US"/>
              <a:t>3/31/2020</a:t>
            </a:fld>
            <a:endParaRPr/>
          </a:p>
        </p:txBody>
      </p:sp>
      <p:sp>
        <p:nvSpPr>
          <p:cNvPr id="4" name="Footer Placeholder 3"/>
          <p:cNvSpPr>
            <a:spLocks noGrp="1"/>
          </p:cNvSpPr>
          <p:nvPr>
            <p:ph type="ftr" sz="quarter" idx="2"/>
          </p:nvPr>
        </p:nvSpPr>
        <p:spPr>
          <a:xfrm>
            <a:off x="0" y="8917422"/>
            <a:ext cx="3077739" cy="469424"/>
          </a:xfrm>
          <a:prstGeom prst="rect">
            <a:avLst/>
          </a:prstGeom>
        </p:spPr>
        <p:txBody>
          <a:bodyPr vert="horz" lIns="94225" tIns="47113" rIns="94225" bIns="47113" rtlCol="0" anchor="b"/>
          <a:lstStyle>
            <a:lvl1pPr algn="l">
              <a:defRPr sz="1300"/>
            </a:lvl1pPr>
          </a:lstStyle>
          <a:p>
            <a:endParaRPr/>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5" tIns="47113" rIns="94225" bIns="47113" rtlCol="0" anchor="b"/>
          <a:lstStyle>
            <a:lvl1pPr algn="r">
              <a:defRPr sz="13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5" tIns="47113" rIns="94225" bIns="47113" rtlCol="0"/>
          <a:lstStyle>
            <a:lvl1pPr algn="l">
              <a:defRPr sz="1300"/>
            </a:lvl1pPr>
          </a:lstStyle>
          <a:p>
            <a:endParaRPr/>
          </a:p>
        </p:txBody>
      </p:sp>
      <p:sp>
        <p:nvSpPr>
          <p:cNvPr id="3" name="Date Placeholder 2"/>
          <p:cNvSpPr>
            <a:spLocks noGrp="1"/>
          </p:cNvSpPr>
          <p:nvPr>
            <p:ph type="dt" idx="1"/>
          </p:nvPr>
        </p:nvSpPr>
        <p:spPr>
          <a:xfrm>
            <a:off x="4023092" y="0"/>
            <a:ext cx="3077739" cy="469424"/>
          </a:xfrm>
          <a:prstGeom prst="rect">
            <a:avLst/>
          </a:prstGeom>
        </p:spPr>
        <p:txBody>
          <a:bodyPr vert="horz" lIns="94225" tIns="47113" rIns="94225" bIns="47113" rtlCol="0"/>
          <a:lstStyle>
            <a:lvl1pPr algn="r">
              <a:defRPr sz="1300"/>
            </a:lvl1pPr>
          </a:lstStyle>
          <a:p>
            <a:fld id="{2A7D4DBF-746C-4C25-853D-8A1CBE8404F4}" type="datetimeFigureOut">
              <a:rPr lang="en-US"/>
              <a:t>3/31/2020</a:t>
            </a:fld>
            <a:endParaRPr/>
          </a:p>
        </p:txBody>
      </p:sp>
      <p:sp>
        <p:nvSpPr>
          <p:cNvPr id="4" name="Slide Image Placeholder 3"/>
          <p:cNvSpPr>
            <a:spLocks noGrp="1" noRot="1" noChangeAspect="1"/>
          </p:cNvSpPr>
          <p:nvPr>
            <p:ph type="sldImg" idx="2"/>
          </p:nvPr>
        </p:nvSpPr>
        <p:spPr>
          <a:xfrm>
            <a:off x="422275" y="704850"/>
            <a:ext cx="6257925" cy="3521075"/>
          </a:xfrm>
          <a:prstGeom prst="rect">
            <a:avLst/>
          </a:prstGeom>
          <a:noFill/>
          <a:ln w="12700">
            <a:solidFill>
              <a:prstClr val="black"/>
            </a:solidFill>
          </a:ln>
        </p:spPr>
        <p:txBody>
          <a:bodyPr vert="horz" lIns="94225" tIns="47113" rIns="94225" bIns="47113" rtlCol="0" anchor="ctr"/>
          <a:lstStyle/>
          <a:p>
            <a:endParaRPr/>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5" tIns="47113" rIns="94225" bIns="47113"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5" tIns="47113" rIns="94225" bIns="47113" rtlCol="0" anchor="b"/>
          <a:lstStyle>
            <a:lvl1pPr algn="l">
              <a:defRPr sz="1300"/>
            </a:lvl1pPr>
          </a:lstStyle>
          <a:p>
            <a:endParaRPr/>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5" tIns="47113" rIns="94225" bIns="47113" rtlCol="0" anchor="b"/>
          <a:lstStyle>
            <a:lvl1pPr algn="r">
              <a:defRPr sz="13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210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0558" y="609601"/>
            <a:ext cx="8673963"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0558" y="3886200"/>
            <a:ext cx="8673963"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11561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w="3175" cmpd="sng">
                  <a:noFill/>
                </a:ln>
                <a:effectLst>
                  <a:glow rad="38100">
                    <a:schemeClr val="bg1">
                      <a:lumMod val="65000"/>
                      <a:lumOff val="35000"/>
                      <a:alpha val="40000"/>
                    </a:schemeClr>
                  </a:glow>
                  <a:outerShdw blurRad="88900" dist="101600" dir="2700000" algn="tl" rotWithShape="0">
                    <a:prstClr val="black">
                      <a:alpha val="8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a:defRPr sz="3200" b="1">
                <a:ln>
                  <a:noFill/>
                </a:ln>
                <a:effectLst>
                  <a:glow rad="38100">
                    <a:schemeClr val="bg1">
                      <a:lumMod val="50000"/>
                      <a:lumOff val="50000"/>
                      <a:alpha val="20000"/>
                    </a:schemeClr>
                  </a:glow>
                  <a:outerShdw blurRad="76200" dist="63500" dir="2700000" algn="tl" rotWithShape="0">
                    <a:prstClr val="black">
                      <a:alpha val="64000"/>
                    </a:prstClr>
                  </a:outerShdw>
                </a:effectLst>
              </a:defRPr>
            </a:lvl1pPr>
            <a:lvl2pPr>
              <a:defRPr sz="2800" b="1">
                <a:ln>
                  <a:noFill/>
                </a:ln>
                <a:effectLst>
                  <a:glow rad="38100">
                    <a:schemeClr val="bg1">
                      <a:lumMod val="50000"/>
                      <a:lumOff val="50000"/>
                      <a:alpha val="20000"/>
                    </a:schemeClr>
                  </a:glow>
                  <a:outerShdw blurRad="76200" dist="63500" dir="2700000" algn="tl" rotWithShape="0">
                    <a:prstClr val="black">
                      <a:alpha val="64000"/>
                    </a:prstClr>
                  </a:outerShdw>
                </a:effectLst>
              </a:defRPr>
            </a:lvl2pPr>
            <a:lvl3pPr>
              <a:defRPr sz="2400" b="1">
                <a:ln>
                  <a:noFill/>
                </a:ln>
                <a:effectLst>
                  <a:glow rad="38100">
                    <a:schemeClr val="bg1">
                      <a:lumMod val="50000"/>
                      <a:lumOff val="50000"/>
                      <a:alpha val="20000"/>
                    </a:schemeClr>
                  </a:glow>
                  <a:outerShdw blurRad="76200" dist="63500" dir="2700000" algn="tl" rotWithShape="0">
                    <a:prstClr val="black">
                      <a:alpha val="64000"/>
                    </a:prstClr>
                  </a:outerShdw>
                </a:effectLst>
              </a:defRPr>
            </a:lvl3pPr>
            <a:lvl4pPr>
              <a:defRPr sz="2000" b="1">
                <a:ln>
                  <a:noFill/>
                </a:ln>
                <a:effectLst>
                  <a:glow rad="38100">
                    <a:schemeClr val="bg1">
                      <a:lumMod val="50000"/>
                      <a:lumOff val="50000"/>
                      <a:alpha val="20000"/>
                    </a:schemeClr>
                  </a:glow>
                  <a:outerShdw blurRad="76200" dist="63500" dir="2700000" algn="tl" rotWithShape="0">
                    <a:prstClr val="black">
                      <a:alpha val="64000"/>
                    </a:prstClr>
                  </a:outerShdw>
                </a:effectLst>
              </a:defRPr>
            </a:lvl4pPr>
            <a:lvl5pPr>
              <a:defRPr sz="2000" b="1">
                <a:ln>
                  <a:noFill/>
                </a:ln>
                <a:effectLst>
                  <a:glow rad="38100">
                    <a:schemeClr val="bg1">
                      <a:lumMod val="50000"/>
                      <a:lumOff val="50000"/>
                      <a:alpha val="20000"/>
                    </a:schemeClr>
                  </a:glow>
                  <a:outerShdw blurRad="76200" dist="63500" dir="2700000" algn="tl" rotWithShape="0">
                    <a:prstClr val="black">
                      <a:alpha val="64000"/>
                    </a:prst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2122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0557" y="3308581"/>
            <a:ext cx="8684538"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0557" y="4777381"/>
            <a:ext cx="8684539"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57839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115" y="2667004"/>
            <a:ext cx="487553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69005" y="2667000"/>
            <a:ext cx="487553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r>
              <a:rPr lang="en-US" smtClean="0"/>
              <a:t>10-</a:t>
            </a:r>
            <a:fld id="{4C0BDC54-7FBA-410E-843C-F866E66B0366}" type="slidenum">
              <a:rPr lang="en-US" smtClean="0"/>
              <a:pPr/>
              <a:t>‹#›</a:t>
            </a:fld>
            <a:endParaRPr lang="en-US" dirty="0"/>
          </a:p>
        </p:txBody>
      </p:sp>
    </p:spTree>
    <p:extLst>
      <p:ext uri="{BB962C8B-B14F-4D97-AF65-F5344CB8AC3E}">
        <p14:creationId xmlns:p14="http://schemas.microsoft.com/office/powerpoint/2010/main" val="44959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8908" y="2658533"/>
            <a:ext cx="4587736"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115" y="3243267"/>
            <a:ext cx="487553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1455" y="2667000"/>
            <a:ext cx="460308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9008" y="3243267"/>
            <a:ext cx="487553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71187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70635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00947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6" y="1600200"/>
            <a:ext cx="3548197"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2485" y="609601"/>
            <a:ext cx="5942053"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116" y="2971800"/>
            <a:ext cx="3548197"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38103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4" y="1600200"/>
            <a:ext cx="5332612"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1797" y="-18288"/>
            <a:ext cx="3275746"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114" y="2971800"/>
            <a:ext cx="5332612"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10739817" y="5883280"/>
            <a:ext cx="322483" cy="365125"/>
          </a:xfr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6257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6" y="4732865"/>
            <a:ext cx="990342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096" y="932112"/>
            <a:ext cx="8223802"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116" y="5299603"/>
            <a:ext cx="990342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2457028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7" y="609606"/>
            <a:ext cx="990341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114" y="4343400"/>
            <a:ext cx="990342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289604951"/>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394" y="786824"/>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5096" y="2743200"/>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5836" y="609606"/>
            <a:ext cx="9293977"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376" y="3352800"/>
            <a:ext cx="88369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114" y="4343400"/>
            <a:ext cx="990342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650872328"/>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115" y="3308581"/>
            <a:ext cx="990342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115" y="4777381"/>
            <a:ext cx="990342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86322633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394" y="786824"/>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5096" y="2743200"/>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5836" y="609606"/>
            <a:ext cx="9293977"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115" y="3886200"/>
            <a:ext cx="990342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114" y="4775200"/>
            <a:ext cx="990342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538727013"/>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117" y="609606"/>
            <a:ext cx="990341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115" y="3505200"/>
            <a:ext cx="990342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114" y="4343400"/>
            <a:ext cx="990342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093021482"/>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116" y="609600"/>
            <a:ext cx="990341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27840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597" y="609604"/>
            <a:ext cx="220993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117" y="609600"/>
            <a:ext cx="7541835"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91720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71285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microsoft.com/office/2007/relationships/hdphoto" Target="../media/hdphoto1.wdp"/><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duotone>
              <a:schemeClr val="bg1">
                <a:shade val="28000"/>
                <a:satMod val="94000"/>
                <a:lumMod val="20000"/>
              </a:schemeClr>
              <a:schemeClr val="bg1">
                <a:tint val="94000"/>
                <a:shade val="84000"/>
                <a:satMod val="148000"/>
                <a:lumMod val="114000"/>
              </a:schemeClr>
            </a:duotone>
            <a:lum/>
            <a:extLst>
              <a:ext uri="{BEBA8EAE-BF5A-486C-A8C5-ECC9F3942E4B}">
                <a14:imgProps xmlns:a14="http://schemas.microsoft.com/office/drawing/2010/main">
                  <a14:imgLayer r:embed="rId21">
                    <a14:imgEffect>
                      <a14:colorTemperature colorTemp="8250"/>
                    </a14:imgEffect>
                    <a14:imgEffect>
                      <a14:saturation sat="2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116" y="609600"/>
            <a:ext cx="9903418" cy="1524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116" y="2362200"/>
            <a:ext cx="9903418" cy="3429003"/>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11334589" y="6248400"/>
            <a:ext cx="551023" cy="365125"/>
          </a:xfrm>
          <a:prstGeom prst="rect">
            <a:avLst/>
          </a:prstGeom>
        </p:spPr>
        <p:txBody>
          <a:bodyPr vert="horz" lIns="91440" tIns="45720" rIns="91440" bIns="45720" rtlCol="0" anchor="ctr"/>
          <a:lstStyle>
            <a:lvl1pPr algn="r">
              <a:defRPr sz="1100" b="1" i="0">
                <a:solidFill>
                  <a:schemeClr val="tx1">
                    <a:lumMod val="75000"/>
                  </a:schemeClr>
                </a:solidFill>
                <a:effectLst>
                  <a:outerShdw blurRad="50800" dist="38100" dir="2700000" algn="tl" rotWithShape="0">
                    <a:srgbClr val="000000">
                      <a:alpha val="43000"/>
                    </a:srgbClr>
                  </a:outerShdw>
                </a:effectLst>
                <a:latin typeface="+mn-lt"/>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197061007"/>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457200" rtl="0" eaLnBrk="1" latinLnBrk="0" hangingPunct="1">
        <a:spcBef>
          <a:spcPct val="0"/>
        </a:spcBef>
        <a:buNone/>
        <a:defRPr sz="3600" b="1" kern="1200" cap="all">
          <a:ln w="3175" cmpd="sng">
            <a:solidFill>
              <a:schemeClr val="tx1"/>
            </a:solidFill>
          </a:ln>
          <a:solidFill>
            <a:schemeClr val="tx1"/>
          </a:solidFill>
          <a:effectLst>
            <a:glow rad="38100">
              <a:schemeClr val="bg1">
                <a:lumMod val="65000"/>
                <a:lumOff val="35000"/>
                <a:alpha val="40000"/>
              </a:schemeClr>
            </a:glow>
            <a:outerShdw blurRad="50800" dist="38100" dir="2700000" algn="tl" rotWithShape="0">
              <a:prstClr val="black">
                <a:alpha val="40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4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0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8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6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6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511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5212" y="2514600"/>
            <a:ext cx="10058400" cy="1905000"/>
          </a:xfrm>
        </p:spPr>
        <p:txBody>
          <a:bodyPr>
            <a:noAutofit/>
          </a:bodyPr>
          <a:lstStyle/>
          <a:p>
            <a:pPr algn="l"/>
            <a:r>
              <a:rPr lang="en-US" sz="7200" b="0" cap="none" smtClean="0">
                <a:ln w="18415" cmpd="sng">
                  <a:noFill/>
                  <a:prstDash val="solid"/>
                </a:ln>
                <a:solidFill>
                  <a:srgbClr val="FFFF00"/>
                </a:solidFill>
                <a:effectLst>
                  <a:outerShdw blurRad="152400" dist="165100" dir="2700000" algn="tl" rotWithShape="0">
                    <a:prstClr val="black">
                      <a:alpha val="74000"/>
                    </a:prstClr>
                  </a:outerShdw>
                </a:effectLst>
                <a:latin typeface="Gill Sans Ultra Bold" pitchFamily="34" charset="0"/>
              </a:rPr>
              <a:t/>
            </a:r>
            <a:br>
              <a:rPr lang="en-US" sz="7200" b="0" cap="none" smtClean="0">
                <a:ln w="18415" cmpd="sng">
                  <a:noFill/>
                  <a:prstDash val="solid"/>
                </a:ln>
                <a:solidFill>
                  <a:srgbClr val="FFFF00"/>
                </a:solidFill>
                <a:effectLst>
                  <a:outerShdw blurRad="152400" dist="165100" dir="2700000" algn="tl" rotWithShape="0">
                    <a:prstClr val="black">
                      <a:alpha val="74000"/>
                    </a:prstClr>
                  </a:outerShdw>
                </a:effectLst>
                <a:latin typeface="Gill Sans Ultra Bold" pitchFamily="34" charset="0"/>
              </a:rPr>
            </a:br>
            <a:r>
              <a:rPr lang="en-US" sz="7200" b="0" cap="none">
                <a:ln w="18415" cmpd="sng">
                  <a:noFill/>
                  <a:prstDash val="solid"/>
                </a:ln>
                <a:solidFill>
                  <a:srgbClr val="FFFF00"/>
                </a:solidFill>
                <a:effectLst>
                  <a:outerShdw blurRad="152400" dist="165100" dir="2700000" algn="tl" rotWithShape="0">
                    <a:prstClr val="black">
                      <a:alpha val="74000"/>
                    </a:prstClr>
                  </a:outerShdw>
                </a:effectLst>
                <a:latin typeface="Gill Sans Ultra Bold" pitchFamily="34" charset="0"/>
              </a:rPr>
              <a:t/>
            </a:r>
            <a:br>
              <a:rPr lang="en-US" sz="7200" b="0" cap="none">
                <a:ln w="18415" cmpd="sng">
                  <a:noFill/>
                  <a:prstDash val="solid"/>
                </a:ln>
                <a:solidFill>
                  <a:srgbClr val="FFFF00"/>
                </a:solidFill>
                <a:effectLst>
                  <a:outerShdw blurRad="152400" dist="165100" dir="2700000" algn="tl" rotWithShape="0">
                    <a:prstClr val="black">
                      <a:alpha val="74000"/>
                    </a:prstClr>
                  </a:outerShdw>
                </a:effectLst>
                <a:latin typeface="Gill Sans Ultra Bold" pitchFamily="34" charset="0"/>
              </a:rPr>
            </a:br>
            <a:r>
              <a:rPr lang="en-US" sz="8800" b="0" cap="none" smtClean="0">
                <a:ln w="18415" cmpd="sng">
                  <a:noFill/>
                  <a:prstDash val="solid"/>
                </a:ln>
                <a:solidFill>
                  <a:srgbClr val="FFFF00"/>
                </a:solidFill>
                <a:effectLst>
                  <a:outerShdw blurRad="152400" dist="165100" dir="2700000" algn="tl" rotWithShape="0">
                    <a:prstClr val="black">
                      <a:alpha val="74000"/>
                    </a:prstClr>
                  </a:outerShdw>
                </a:effectLst>
                <a:latin typeface="Broadway" panose="04040905080B02020502" pitchFamily="82" charset="0"/>
                <a:cs typeface="Aharoni" panose="02010803020104030203" pitchFamily="2" charset="-79"/>
              </a:rPr>
              <a:t>Network Models</a:t>
            </a:r>
            <a:r>
              <a:rPr lang="en-US" sz="7200" b="0" cap="none" smtClean="0">
                <a:ln w="18415" cmpd="sng">
                  <a:noFill/>
                  <a:prstDash val="solid"/>
                </a:ln>
                <a:solidFill>
                  <a:srgbClr val="FFFF00"/>
                </a:solidFill>
                <a:effectLst>
                  <a:outerShdw blurRad="152400" dist="165100" dir="2700000" algn="tl" rotWithShape="0">
                    <a:prstClr val="black">
                      <a:alpha val="74000"/>
                    </a:prstClr>
                  </a:outerShdw>
                </a:effectLst>
                <a:latin typeface="Broadway" panose="04040905080B02020502" pitchFamily="82" charset="0"/>
                <a:cs typeface="Aharoni" panose="02010803020104030203" pitchFamily="2" charset="-79"/>
              </a:rPr>
              <a:t/>
            </a:r>
            <a:br>
              <a:rPr lang="en-US" sz="7200" b="0" cap="none" smtClean="0">
                <a:ln w="18415" cmpd="sng">
                  <a:noFill/>
                  <a:prstDash val="solid"/>
                </a:ln>
                <a:solidFill>
                  <a:srgbClr val="FFFF00"/>
                </a:solidFill>
                <a:effectLst>
                  <a:outerShdw blurRad="152400" dist="165100" dir="2700000" algn="tl" rotWithShape="0">
                    <a:prstClr val="black">
                      <a:alpha val="74000"/>
                    </a:prstClr>
                  </a:outerShdw>
                </a:effectLst>
                <a:latin typeface="Broadway" panose="04040905080B02020502" pitchFamily="82" charset="0"/>
                <a:cs typeface="Aharoni" panose="02010803020104030203" pitchFamily="2" charset="-79"/>
              </a:rPr>
            </a:br>
            <a:endParaRPr lang="en-US" sz="2800" b="0" cap="none" dirty="0">
              <a:ln w="18415" cmpd="sng">
                <a:noFill/>
                <a:prstDash val="solid"/>
              </a:ln>
              <a:solidFill>
                <a:srgbClr val="FFFF00"/>
              </a:solidFill>
              <a:effectLst>
                <a:outerShdw blurRad="152400" dist="165100" dir="2700000" algn="tl" rotWithShape="0">
                  <a:prstClr val="black">
                    <a:alpha val="74000"/>
                  </a:prstClr>
                </a:outerShdw>
              </a:effectLst>
              <a:latin typeface="Broadway" panose="04040905080B02020502" pitchFamily="82" charset="0"/>
              <a:cs typeface="Aharoni" panose="02010803020104030203" pitchFamily="2" charset="-79"/>
            </a:endParaRPr>
          </a:p>
        </p:txBody>
      </p:sp>
      <p:sp>
        <p:nvSpPr>
          <p:cNvPr id="3" name="Subtitle 2"/>
          <p:cNvSpPr>
            <a:spLocks noGrp="1"/>
          </p:cNvSpPr>
          <p:nvPr>
            <p:ph type="subTitle" idx="1"/>
          </p:nvPr>
        </p:nvSpPr>
        <p:spPr>
          <a:xfrm>
            <a:off x="1065212" y="838200"/>
            <a:ext cx="7162799" cy="1524000"/>
          </a:xfrm>
        </p:spPr>
        <p:txBody>
          <a:bodyPr>
            <a:noAutofit/>
          </a:bodyPr>
          <a:lstStyle/>
          <a:p>
            <a:pPr algn="l">
              <a:spcBef>
                <a:spcPts val="0"/>
              </a:spcBef>
              <a:spcAft>
                <a:spcPts val="0"/>
              </a:spcAft>
            </a:pPr>
            <a:r>
              <a:rPr lang="en-US" sz="5400" b="1" smtClean="0">
                <a:ln>
                  <a:noFill/>
                </a:ln>
                <a:solidFill>
                  <a:srgbClr val="FFFF00"/>
                </a:solidFill>
                <a:effectLst>
                  <a:outerShdw blurRad="38100" dist="38100" dir="2700000" algn="tl">
                    <a:srgbClr val="000000">
                      <a:alpha val="43137"/>
                    </a:srgbClr>
                  </a:outerShdw>
                </a:effectLst>
              </a:rPr>
              <a:t>CH 06</a:t>
            </a:r>
            <a:r>
              <a:rPr lang="en-US" sz="8800" b="1" smtClean="0">
                <a:ln>
                  <a:noFill/>
                </a:ln>
                <a:solidFill>
                  <a:srgbClr val="FFFF00"/>
                </a:solidFill>
                <a:effectLst>
                  <a:outerShdw blurRad="38100" dist="38100" dir="2700000" algn="tl">
                    <a:srgbClr val="000000">
                      <a:alpha val="43137"/>
                    </a:srgbClr>
                  </a:outerShdw>
                </a:effectLst>
              </a:rPr>
              <a:t> </a:t>
            </a:r>
            <a:endParaRPr lang="en-US" sz="8800" b="1" dirty="0">
              <a:ln>
                <a:noFill/>
              </a:ln>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294967295"/>
          </p:nvPr>
        </p:nvSpPr>
        <p:spPr>
          <a:xfrm>
            <a:off x="9345613" y="6356350"/>
            <a:ext cx="2843212" cy="363538"/>
          </a:xfrm>
          <a:prstGeom prst="rect">
            <a:avLst/>
          </a:prstGeom>
        </p:spPr>
        <p:txBody>
          <a:bodyPr/>
          <a:lstStyle/>
          <a:p>
            <a:r>
              <a:rPr lang="en-US" dirty="0">
                <a:solidFill>
                  <a:schemeClr val="tx1"/>
                </a:solidFill>
              </a:rPr>
              <a:t>12-</a:t>
            </a:r>
            <a:fld id="{4C0BDC54-7FBA-410E-843C-F866E66B0366}" type="slidenum">
              <a:rPr lang="en-US">
                <a:solidFill>
                  <a:schemeClr val="tx1"/>
                </a:solidFill>
              </a:rPr>
              <a:pPr/>
              <a:t>1</a:t>
            </a:fld>
            <a:endParaRPr lang="en-US" dirty="0">
              <a:solidFill>
                <a:schemeClr val="tx1"/>
              </a:solidFill>
            </a:endParaRP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sz="6000" b="0" smtClean="0"/>
              <a:t>DEFINITION </a:t>
            </a:r>
            <a:r>
              <a:rPr lang="en-US" sz="6000" b="0"/>
              <a:t>OF </a:t>
            </a:r>
            <a:r>
              <a:rPr lang="en-US" sz="8800" b="0" smtClean="0"/>
              <a:t>NETWORK</a:t>
            </a:r>
            <a:endParaRPr lang="en-US" sz="8800" b="0" cap="none" dirty="0">
              <a:ln w="18415" cmpd="sng">
                <a:solidFill>
                  <a:schemeClr val="tx1"/>
                </a:solidFill>
                <a:prstDash val="solid"/>
              </a:ln>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218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en-US"/>
          </a:p>
        </p:txBody>
      </p:sp>
      <p:sp>
        <p:nvSpPr>
          <p:cNvPr id="3" name="Content Placeholder 2"/>
          <p:cNvSpPr>
            <a:spLocks noGrp="1"/>
          </p:cNvSpPr>
          <p:nvPr>
            <p:ph idx="1"/>
          </p:nvPr>
        </p:nvSpPr>
        <p:spPr>
          <a:xfrm>
            <a:off x="1141116" y="2362201"/>
            <a:ext cx="9903418" cy="990600"/>
          </a:xfrm>
        </p:spPr>
        <p:txBody>
          <a:bodyPr>
            <a:noAutofit/>
          </a:bodyPr>
          <a:lstStyle/>
          <a:p>
            <a:pPr marL="0" indent="0">
              <a:lnSpc>
                <a:spcPct val="110000"/>
              </a:lnSpc>
              <a:spcBef>
                <a:spcPts val="0"/>
              </a:spcBef>
              <a:spcAft>
                <a:spcPts val="0"/>
              </a:spcAft>
              <a:buNone/>
            </a:pPr>
            <a:r>
              <a:rPr lang="en-US" sz="4800" smtClean="0">
                <a:latin typeface="Times New Roman" pitchFamily="18" charset="0"/>
                <a:cs typeface="Times New Roman" pitchFamily="18" charset="0"/>
              </a:rPr>
              <a:t>A network consists of a set of </a:t>
            </a:r>
            <a:r>
              <a:rPr lang="en-US" sz="4800" b="1" smtClean="0">
                <a:ln>
                  <a:solidFill>
                    <a:srgbClr val="FFC000"/>
                  </a:solidFill>
                </a:ln>
                <a:solidFill>
                  <a:srgbClr val="FFC000"/>
                </a:solidFill>
                <a:latin typeface="Times New Roman" pitchFamily="18" charset="0"/>
                <a:cs typeface="Times New Roman" pitchFamily="18" charset="0"/>
              </a:rPr>
              <a:t>nodes</a:t>
            </a:r>
            <a:r>
              <a:rPr lang="en-US" sz="4800" smtClean="0">
                <a:latin typeface="Times New Roman" pitchFamily="18" charset="0"/>
                <a:cs typeface="Times New Roman" pitchFamily="18" charset="0"/>
              </a:rPr>
              <a:t> linked by </a:t>
            </a:r>
            <a:r>
              <a:rPr lang="en-US" sz="4800" b="1" smtClean="0">
                <a:ln>
                  <a:solidFill>
                    <a:srgbClr val="FFC000"/>
                  </a:solidFill>
                </a:ln>
                <a:solidFill>
                  <a:srgbClr val="FFC000"/>
                </a:solidFill>
                <a:latin typeface="Times New Roman" pitchFamily="18" charset="0"/>
                <a:cs typeface="Times New Roman" pitchFamily="18" charset="0"/>
              </a:rPr>
              <a:t>arcs</a:t>
            </a:r>
            <a:r>
              <a:rPr lang="en-US" sz="4800" b="1" smtClean="0">
                <a:latin typeface="Times New Roman" pitchFamily="18" charset="0"/>
                <a:cs typeface="Times New Roman" pitchFamily="18" charset="0"/>
              </a:rPr>
              <a:t> </a:t>
            </a:r>
            <a:r>
              <a:rPr lang="en-US" sz="4800" smtClean="0">
                <a:latin typeface="Times New Roman" pitchFamily="18" charset="0"/>
                <a:cs typeface="Times New Roman" pitchFamily="18" charset="0"/>
              </a:rPr>
              <a:t>(or </a:t>
            </a:r>
            <a:r>
              <a:rPr lang="en-US" sz="4800" b="1" smtClean="0">
                <a:ln>
                  <a:solidFill>
                    <a:srgbClr val="FFC000"/>
                  </a:solidFill>
                </a:ln>
                <a:solidFill>
                  <a:srgbClr val="FFC000"/>
                </a:solidFill>
                <a:latin typeface="Times New Roman" pitchFamily="18" charset="0"/>
                <a:cs typeface="Times New Roman" pitchFamily="18" charset="0"/>
              </a:rPr>
              <a:t>brances</a:t>
            </a:r>
            <a:r>
              <a:rPr lang="en-US" sz="4800" smtClean="0">
                <a:latin typeface="Times New Roman" pitchFamily="18" charset="0"/>
                <a:cs typeface="Times New Roman" pitchFamily="18" charset="0"/>
              </a:rPr>
              <a:t>).</a:t>
            </a:r>
            <a:endParaRPr lang="en-US" sz="4800">
              <a:latin typeface="Times New Roman" pitchFamily="18" charset="0"/>
              <a:cs typeface="Times New Roman" pitchFamily="18" charset="0"/>
            </a:endParaRPr>
          </a:p>
        </p:txBody>
      </p:sp>
    </p:spTree>
    <p:extLst>
      <p:ext uri="{BB962C8B-B14F-4D97-AF65-F5344CB8AC3E}">
        <p14:creationId xmlns:p14="http://schemas.microsoft.com/office/powerpoint/2010/main" val="257413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en-US"/>
          </a:p>
        </p:txBody>
      </p:sp>
      <p:sp>
        <p:nvSpPr>
          <p:cNvPr id="3" name="Content Placeholder 2"/>
          <p:cNvSpPr>
            <a:spLocks noGrp="1"/>
          </p:cNvSpPr>
          <p:nvPr>
            <p:ph idx="1"/>
          </p:nvPr>
        </p:nvSpPr>
        <p:spPr/>
        <p:txBody>
          <a:bodyPr>
            <a:normAutofit fontScale="55000" lnSpcReduction="20000"/>
          </a:bodyPr>
          <a:lstStyle/>
          <a:p>
            <a:pPr marL="514350" lvl="0" indent="-514350">
              <a:lnSpc>
                <a:spcPct val="120000"/>
              </a:lnSpc>
              <a:spcBef>
                <a:spcPts val="0"/>
              </a:spcBef>
              <a:spcAft>
                <a:spcPts val="0"/>
              </a:spcAft>
              <a:buFont typeface="+mj-lt"/>
              <a:buAutoNum type="arabicPeriod"/>
            </a:pPr>
            <a:r>
              <a:rPr lang="en-US">
                <a:effectLst/>
              </a:rPr>
              <a:t>Design of an offshore natural-gas pipeline network connecting well heads in the Gulf of Mexico to an inshore delivery point. The objective of the model is to minimize the cost of constructing the pipeline.</a:t>
            </a:r>
          </a:p>
          <a:p>
            <a:pPr marL="514350" lvl="0" indent="-514350">
              <a:lnSpc>
                <a:spcPct val="120000"/>
              </a:lnSpc>
              <a:spcBef>
                <a:spcPts val="0"/>
              </a:spcBef>
              <a:spcAft>
                <a:spcPts val="0"/>
              </a:spcAft>
              <a:buFont typeface="+mj-lt"/>
              <a:buAutoNum type="arabicPeriod"/>
            </a:pPr>
            <a:r>
              <a:rPr lang="en-US">
                <a:effectLst/>
              </a:rPr>
              <a:t>Determination of the shortest route between two cities in an existing network of roads.</a:t>
            </a:r>
          </a:p>
          <a:p>
            <a:pPr marL="514350" lvl="0" indent="-514350">
              <a:lnSpc>
                <a:spcPct val="120000"/>
              </a:lnSpc>
              <a:spcBef>
                <a:spcPts val="0"/>
              </a:spcBef>
              <a:spcAft>
                <a:spcPts val="0"/>
              </a:spcAft>
              <a:buFont typeface="+mj-lt"/>
              <a:buAutoNum type="arabicPeriod"/>
            </a:pPr>
            <a:r>
              <a:rPr lang="en-US">
                <a:effectLst/>
              </a:rPr>
              <a:t>Determination of the maximum capacity (in tons per year) of a coal slurry pipeline network joining coal mines in Wyoming with power plants in Houston. (Slurry pipelines transport coal by pumping water through specially designed pipes.)</a:t>
            </a:r>
          </a:p>
          <a:p>
            <a:pPr marL="514350" lvl="0" indent="-514350">
              <a:lnSpc>
                <a:spcPct val="120000"/>
              </a:lnSpc>
              <a:spcBef>
                <a:spcPts val="0"/>
              </a:spcBef>
              <a:spcAft>
                <a:spcPts val="0"/>
              </a:spcAft>
              <a:buFont typeface="+mj-lt"/>
              <a:buAutoNum type="arabicPeriod"/>
            </a:pPr>
            <a:r>
              <a:rPr lang="en-US">
                <a:effectLst/>
              </a:rPr>
              <a:t>Determination of the time schedule (start and completion dates) for the activities of a construction project.</a:t>
            </a:r>
          </a:p>
          <a:p>
            <a:pPr marL="514350" lvl="0" indent="-514350">
              <a:lnSpc>
                <a:spcPct val="120000"/>
              </a:lnSpc>
              <a:spcBef>
                <a:spcPts val="0"/>
              </a:spcBef>
              <a:spcAft>
                <a:spcPts val="0"/>
              </a:spcAft>
              <a:buFont typeface="+mj-lt"/>
              <a:buAutoNum type="arabicPeriod"/>
            </a:pPr>
            <a:r>
              <a:rPr lang="en-US">
                <a:effectLst/>
              </a:rPr>
              <a:t>Determination of the minimum-cost flow schedule from oil fields to refineries through a pipeline network.</a:t>
            </a:r>
          </a:p>
          <a:p>
            <a:pPr marL="514350" indent="-514350">
              <a:lnSpc>
                <a:spcPct val="120000"/>
              </a:lnSpc>
              <a:spcBef>
                <a:spcPts val="0"/>
              </a:spcBef>
              <a:spcAft>
                <a:spcPts val="0"/>
              </a:spcAft>
              <a:buFont typeface="+mj-lt"/>
              <a:buAutoNum type="arabicPeriod"/>
            </a:pPr>
            <a:endParaRPr lang="en-US"/>
          </a:p>
        </p:txBody>
      </p:sp>
    </p:spTree>
    <p:extLst>
      <p:ext uri="{BB962C8B-B14F-4D97-AF65-F5344CB8AC3E}">
        <p14:creationId xmlns:p14="http://schemas.microsoft.com/office/powerpoint/2010/main" val="385039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Network optimization algorithms</a:t>
            </a:r>
            <a:endParaRPr lang="en-US"/>
          </a:p>
        </p:txBody>
      </p:sp>
      <p:sp>
        <p:nvSpPr>
          <p:cNvPr id="3" name="Content Placeholder 2"/>
          <p:cNvSpPr>
            <a:spLocks noGrp="1"/>
          </p:cNvSpPr>
          <p:nvPr>
            <p:ph idx="1"/>
          </p:nvPr>
        </p:nvSpPr>
        <p:spPr/>
        <p:txBody>
          <a:bodyPr>
            <a:normAutofit lnSpcReduction="10000"/>
          </a:bodyPr>
          <a:lstStyle/>
          <a:p>
            <a:pPr marL="0" indent="0">
              <a:buNone/>
            </a:pPr>
            <a:r>
              <a:rPr lang="en-US" smtClean="0">
                <a:ln>
                  <a:solidFill>
                    <a:srgbClr val="00B0F0"/>
                  </a:solidFill>
                </a:ln>
                <a:solidFill>
                  <a:srgbClr val="00B0F0"/>
                </a:solidFill>
              </a:rPr>
              <a:t>There are variety of network optimization algorithm, and this chapter present 4 of these:</a:t>
            </a:r>
          </a:p>
          <a:p>
            <a:pPr marL="682625" indent="-682625">
              <a:buFont typeface="+mj-lt"/>
              <a:buAutoNum type="alphaUcPeriod"/>
            </a:pPr>
            <a:r>
              <a:rPr lang="en-US" smtClean="0"/>
              <a:t>Minimal spanning tree (situation 1)</a:t>
            </a:r>
          </a:p>
          <a:p>
            <a:pPr marL="682625" indent="-682625">
              <a:buFont typeface="+mj-lt"/>
              <a:buAutoNum type="alphaUcPeriod"/>
            </a:pPr>
            <a:r>
              <a:rPr lang="en-US" smtClean="0"/>
              <a:t>Shortest-route algorithm (situation 2)</a:t>
            </a:r>
          </a:p>
          <a:p>
            <a:pPr marL="682625" indent="-682625">
              <a:buFont typeface="+mj-lt"/>
              <a:buAutoNum type="alphaUcPeriod"/>
            </a:pPr>
            <a:r>
              <a:rPr lang="en-US" smtClean="0"/>
              <a:t>Maximal-flow algorithm (situation 3)</a:t>
            </a:r>
          </a:p>
          <a:p>
            <a:pPr marL="682625" indent="-682625">
              <a:buFont typeface="+mj-lt"/>
              <a:buAutoNum type="alphaUcPeriod"/>
            </a:pPr>
            <a:r>
              <a:rPr lang="en-US" smtClean="0"/>
              <a:t>Critical path (CPM) algorithm (situation 4)</a:t>
            </a:r>
            <a:endParaRPr lang="en-US"/>
          </a:p>
        </p:txBody>
      </p:sp>
    </p:spTree>
    <p:extLst>
      <p:ext uri="{BB962C8B-B14F-4D97-AF65-F5344CB8AC3E}">
        <p14:creationId xmlns:p14="http://schemas.microsoft.com/office/powerpoint/2010/main" val="119784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Minimal spanning tree algorithm</a:t>
            </a:r>
            <a:endParaRPr lang="en-US"/>
          </a:p>
        </p:txBody>
      </p:sp>
      <p:sp>
        <p:nvSpPr>
          <p:cNvPr id="3" name="Content Placeholder 2"/>
          <p:cNvSpPr>
            <a:spLocks noGrp="1"/>
          </p:cNvSpPr>
          <p:nvPr>
            <p:ph idx="1"/>
          </p:nvPr>
        </p:nvSpPr>
        <p:spPr/>
        <p:txBody>
          <a:bodyPr/>
          <a:lstStyle/>
          <a:p>
            <a:r>
              <a:rPr lang="en-US" smtClean="0"/>
              <a:t>The minimal spanning tree algorithm deals with linking the nodes of a network, directly or indirectly, usning the shortest total length of connecting branches.</a:t>
            </a:r>
            <a:endParaRPr lang="en-US"/>
          </a:p>
        </p:txBody>
      </p:sp>
    </p:spTree>
    <p:extLst>
      <p:ext uri="{BB962C8B-B14F-4D97-AF65-F5344CB8AC3E}">
        <p14:creationId xmlns:p14="http://schemas.microsoft.com/office/powerpoint/2010/main" val="9161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step of the procedure</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mtClean="0"/>
                  <a:t>Let </a:t>
                </a:r>
                <a:r>
                  <a:rPr lang="en-US" i="1" smtClean="0"/>
                  <a:t>N = </a:t>
                </a:r>
                <a:r>
                  <a:rPr lang="en-US" smtClean="0"/>
                  <a:t>{1, 2, ….n} be the set of nodes of the network and define</a:t>
                </a:r>
              </a:p>
              <a:p>
                <a:pPr marL="1320800" lvl="1" indent="-863600">
                  <a:buNone/>
                </a:pPr>
                <a:r>
                  <a:rPr lang="en-US" i="1" smtClean="0">
                    <a:latin typeface="Times New Roman" panose="02020603050405020304" pitchFamily="18" charset="0"/>
                    <a:cs typeface="Times New Roman" panose="02020603050405020304" pitchFamily="18" charset="0"/>
                  </a:rPr>
                  <a:t>C</a:t>
                </a:r>
                <a:r>
                  <a:rPr lang="en-US" i="1" baseline="-25000" smtClean="0">
                    <a:latin typeface="Times New Roman" panose="02020603050405020304" pitchFamily="18" charset="0"/>
                    <a:cs typeface="Times New Roman" panose="02020603050405020304" pitchFamily="18" charset="0"/>
                  </a:rPr>
                  <a:t>k</a:t>
                </a:r>
                <a:r>
                  <a:rPr lang="en-US" baseline="-25000" smtClean="0">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 	Set of nodes that have been permanently connected at iteration </a:t>
                </a:r>
                <a:r>
                  <a:rPr lang="en-US" i="1" smtClean="0">
                    <a:latin typeface="Times New Roman" panose="02020603050405020304" pitchFamily="18" charset="0"/>
                    <a:cs typeface="Times New Roman" panose="02020603050405020304" pitchFamily="18" charset="0"/>
                  </a:rPr>
                  <a:t>k.</a:t>
                </a:r>
              </a:p>
              <a:p>
                <a:pPr marL="1320800" lvl="1" indent="-863600">
                  <a:buNone/>
                </a:pP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acc>
                          <m:accPr>
                            <m:chr m:val="̅"/>
                            <m:ctrlPr>
                              <a:rPr lang="en-US" i="1" smtClean="0">
                                <a:latin typeface="Cambria Math" panose="02040503050406030204" pitchFamily="18" charset="0"/>
                                <a:cs typeface="Times New Roman" panose="02020603050405020304" pitchFamily="18" charset="0"/>
                              </a:rPr>
                            </m:ctrlPr>
                          </m:accPr>
                          <m:e>
                            <m:r>
                              <a:rPr lang="en-US" b="0" i="1" smtClean="0">
                                <a:latin typeface="Cambria Math" panose="02040503050406030204" pitchFamily="18" charset="0"/>
                                <a:cs typeface="Times New Roman" panose="02020603050405020304" pitchFamily="18" charset="0"/>
                              </a:rPr>
                              <m:t>𝐶</m:t>
                            </m:r>
                          </m:e>
                        </m:acc>
                      </m:e>
                      <m:sub>
                        <m:r>
                          <a:rPr lang="en-US" b="0" i="1" smtClean="0">
                            <a:latin typeface="Cambria Math" panose="02040503050406030204" pitchFamily="18" charset="0"/>
                            <a:cs typeface="Times New Roman" panose="02020603050405020304" pitchFamily="18" charset="0"/>
                          </a:rPr>
                          <m:t>𝑘</m:t>
                        </m:r>
                      </m:sub>
                    </m:sSub>
                  </m:oMath>
                </a14:m>
                <a:r>
                  <a:rPr lang="en-US" smtClean="0">
                    <a:latin typeface="Times New Roman" panose="02020603050405020304" pitchFamily="18" charset="0"/>
                    <a:cs typeface="Times New Roman" panose="02020603050405020304" pitchFamily="18" charset="0"/>
                  </a:rPr>
                  <a:t>= 	Set of nodes as yet to be connected permanently after iteration k</a:t>
                </a:r>
                <a:endParaRPr lang="en-US">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789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step of the procedure</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41116" y="1828800"/>
                <a:ext cx="9903418" cy="4343400"/>
              </a:xfrm>
            </p:spPr>
            <p:txBody>
              <a:bodyPr>
                <a:normAutofit fontScale="85000" lnSpcReduction="20000"/>
              </a:bodyPr>
              <a:lstStyle/>
              <a:p>
                <a:pPr marL="1828800" indent="-1828800">
                  <a:lnSpc>
                    <a:spcPct val="120000"/>
                  </a:lnSpc>
                  <a:buNone/>
                </a:pPr>
                <a:r>
                  <a:rPr lang="en-US" smtClean="0">
                    <a:ln>
                      <a:solidFill>
                        <a:srgbClr val="00B0F0"/>
                      </a:solidFill>
                    </a:ln>
                    <a:solidFill>
                      <a:srgbClr val="00B0F0"/>
                    </a:solidFill>
                    <a:latin typeface="Times New Roman" panose="02020603050405020304" pitchFamily="18" charset="0"/>
                    <a:cs typeface="Times New Roman" panose="02020603050405020304" pitchFamily="18" charset="0"/>
                  </a:rPr>
                  <a:t>Step 0</a:t>
                </a:r>
                <a:r>
                  <a:rPr lang="en-US" smtClean="0">
                    <a:ln>
                      <a:solidFill>
                        <a:srgbClr val="00B0F0"/>
                      </a:solidFill>
                    </a:ln>
                    <a:solidFill>
                      <a:srgbClr val="00B0F0"/>
                    </a:solidFill>
                  </a:rPr>
                  <a:t>.</a:t>
                </a:r>
                <a:r>
                  <a:rPr lang="en-US" smtClean="0"/>
                  <a:t>	</a:t>
                </a:r>
                <a:r>
                  <a:rPr lang="en-US" smtClean="0">
                    <a:latin typeface="Times New Roman" panose="02020603050405020304" pitchFamily="18" charset="0"/>
                    <a:cs typeface="Times New Roman" panose="02020603050405020304" pitchFamily="18" charset="0"/>
                  </a:rPr>
                  <a:t>Set </a:t>
                </a:r>
                <a:r>
                  <a:rPr lang="en-US" i="1" smtClean="0">
                    <a:latin typeface="Times New Roman" panose="02020603050405020304" pitchFamily="18" charset="0"/>
                    <a:cs typeface="Times New Roman" panose="02020603050405020304" pitchFamily="18" charset="0"/>
                  </a:rPr>
                  <a:t>C</a:t>
                </a:r>
                <a:r>
                  <a:rPr lang="en-US" baseline="-25000" smtClean="0">
                    <a:latin typeface="Times New Roman" panose="02020603050405020304" pitchFamily="18" charset="0"/>
                    <a:cs typeface="Times New Roman" panose="02020603050405020304" pitchFamily="18" charset="0"/>
                  </a:rPr>
                  <a:t>0 </a:t>
                </a:r>
                <a:r>
                  <a:rPr lang="en-US" smtClean="0">
                    <a:latin typeface="Times New Roman" panose="02020603050405020304" pitchFamily="18" charset="0"/>
                    <a:cs typeface="Times New Roman" panose="02020603050405020304" pitchFamily="18" charset="0"/>
                  </a:rPr>
                  <a:t>=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sym typeface="Symbol" panose="05050102010706020507" pitchFamily="18" charset="2"/>
                      </a:rPr>
                      <m:t>∅</m:t>
                    </m:r>
                  </m:oMath>
                </a14:m>
                <a:r>
                  <a:rPr lang="en-US" smtClean="0">
                    <a:latin typeface="Times New Roman" panose="02020603050405020304" pitchFamily="18" charset="0"/>
                    <a:cs typeface="Times New Roman" panose="02020603050405020304" pitchFamily="18" charset="0"/>
                    <a:sym typeface="Symbol" panose="05050102010706020507" pitchFamily="18" charset="2"/>
                  </a:rPr>
                  <a:t>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b="0" i="1" smtClean="0">
                            <a:latin typeface="Cambria Math" panose="02040503050406030204" pitchFamily="18" charset="0"/>
                            <a:cs typeface="Times New Roman" panose="02020603050405020304" pitchFamily="18" charset="0"/>
                          </a:rPr>
                          <m:t>0</m:t>
                        </m:r>
                      </m:sub>
                    </m:sSub>
                  </m:oMath>
                </a14:m>
                <a:r>
                  <a:rPr lang="en-US">
                    <a:latin typeface="Times New Roman" panose="02020603050405020304" pitchFamily="18" charset="0"/>
                    <a:cs typeface="Times New Roman" panose="02020603050405020304" pitchFamily="18" charset="0"/>
                  </a:rPr>
                  <a:t>=</a:t>
                </a:r>
                <a:r>
                  <a:rPr lang="en-US" smtClean="0">
                    <a:latin typeface="Times New Roman" panose="02020603050405020304" pitchFamily="18" charset="0"/>
                    <a:cs typeface="Times New Roman" panose="02020603050405020304" pitchFamily="18" charset="0"/>
                    <a:sym typeface="Symbol" panose="05050102010706020507" pitchFamily="18" charset="2"/>
                  </a:rPr>
                  <a:t> </a:t>
                </a:r>
                <a:r>
                  <a:rPr lang="en-US" i="1" smtClean="0">
                    <a:latin typeface="Times New Roman" panose="02020603050405020304" pitchFamily="18" charset="0"/>
                    <a:cs typeface="Times New Roman" panose="02020603050405020304" pitchFamily="18" charset="0"/>
                    <a:sym typeface="Symbol" panose="05050102010706020507" pitchFamily="18" charset="2"/>
                  </a:rPr>
                  <a:t>N</a:t>
                </a:r>
              </a:p>
              <a:p>
                <a:pPr marL="1828800" indent="-1828800">
                  <a:lnSpc>
                    <a:spcPct val="120000"/>
                  </a:lnSpc>
                  <a:buNone/>
                </a:pPr>
                <a:r>
                  <a:rPr lang="en-US" smtClean="0">
                    <a:ln>
                      <a:solidFill>
                        <a:srgbClr val="00B0F0"/>
                      </a:solidFill>
                    </a:ln>
                    <a:solidFill>
                      <a:srgbClr val="00B0F0"/>
                    </a:solidFill>
                    <a:latin typeface="Times New Roman" panose="02020603050405020304" pitchFamily="18" charset="0"/>
                    <a:cs typeface="Times New Roman" panose="02020603050405020304" pitchFamily="18" charset="0"/>
                    <a:sym typeface="Symbol" panose="05050102010706020507" pitchFamily="18" charset="2"/>
                  </a:rPr>
                  <a:t>Step 1.</a:t>
                </a:r>
                <a:r>
                  <a:rPr lang="en-US" smtClean="0">
                    <a:latin typeface="Times New Roman" panose="02020603050405020304" pitchFamily="18" charset="0"/>
                    <a:cs typeface="Times New Roman" panose="02020603050405020304" pitchFamily="18" charset="0"/>
                    <a:sym typeface="Symbol" panose="05050102010706020507" pitchFamily="18" charset="2"/>
                  </a:rPr>
                  <a:t>	Start with </a:t>
                </a:r>
                <a:r>
                  <a:rPr lang="en-US" i="1" smtClean="0">
                    <a:latin typeface="Times New Roman" panose="02020603050405020304" pitchFamily="18" charset="0"/>
                    <a:cs typeface="Times New Roman" panose="02020603050405020304" pitchFamily="18" charset="0"/>
                    <a:sym typeface="Symbol" panose="05050102010706020507" pitchFamily="18" charset="2"/>
                  </a:rPr>
                  <a:t>any</a:t>
                </a:r>
                <a:r>
                  <a:rPr lang="en-US" smtClean="0">
                    <a:latin typeface="Times New Roman" panose="02020603050405020304" pitchFamily="18" charset="0"/>
                    <a:cs typeface="Times New Roman" panose="02020603050405020304" pitchFamily="18" charset="0"/>
                    <a:sym typeface="Symbol" panose="05050102010706020507" pitchFamily="18" charset="2"/>
                  </a:rPr>
                  <a:t> node </a:t>
                </a:r>
                <a:r>
                  <a:rPr lang="en-US" i="1" smtClean="0">
                    <a:latin typeface="Times New Roman" panose="02020603050405020304" pitchFamily="18" charset="0"/>
                    <a:cs typeface="Times New Roman" panose="02020603050405020304" pitchFamily="18" charset="0"/>
                    <a:sym typeface="Symbol" panose="05050102010706020507" pitchFamily="18" charset="2"/>
                  </a:rPr>
                  <a:t>i</a:t>
                </a:r>
                <a:r>
                  <a:rPr lang="en-US" smtClean="0">
                    <a:latin typeface="Times New Roman" panose="02020603050405020304" pitchFamily="18" charset="0"/>
                    <a:cs typeface="Times New Roman" panose="02020603050405020304" pitchFamily="18" charset="0"/>
                    <a:sym typeface="Symbol" panose="05050102010706020507" pitchFamily="18" charset="2"/>
                  </a:rPr>
                  <a:t> in the unconnected set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i="1">
                            <a:latin typeface="Cambria Math" panose="02040503050406030204" pitchFamily="18" charset="0"/>
                            <a:cs typeface="Times New Roman" panose="02020603050405020304" pitchFamily="18" charset="0"/>
                          </a:rPr>
                          <m:t>0</m:t>
                        </m:r>
                      </m:sub>
                    </m:sSub>
                  </m:oMath>
                </a14:m>
                <a:r>
                  <a:rPr lang="en-US" smtClean="0">
                    <a:latin typeface="Times New Roman" panose="02020603050405020304" pitchFamily="18" charset="0"/>
                    <a:cs typeface="Times New Roman" panose="02020603050405020304" pitchFamily="18" charset="0"/>
                  </a:rPr>
                  <a:t> and set </a:t>
                </a:r>
                <a:r>
                  <a:rPr lang="en-US" i="1" smtClean="0">
                    <a:latin typeface="Times New Roman" panose="02020603050405020304" pitchFamily="18" charset="0"/>
                    <a:cs typeface="Times New Roman" panose="02020603050405020304" pitchFamily="18" charset="0"/>
                  </a:rPr>
                  <a:t>C</a:t>
                </a:r>
                <a:r>
                  <a:rPr lang="en-US" baseline="-25000" smtClean="0">
                    <a:latin typeface="Times New Roman" panose="02020603050405020304" pitchFamily="18" charset="0"/>
                    <a:cs typeface="Times New Roman" panose="02020603050405020304" pitchFamily="18" charset="0"/>
                  </a:rPr>
                  <a:t>1 </a:t>
                </a:r>
                <a:r>
                  <a:rPr lang="en-US" smtClean="0">
                    <a:latin typeface="Times New Roman" panose="02020603050405020304" pitchFamily="18" charset="0"/>
                    <a:cs typeface="Times New Roman" panose="02020603050405020304" pitchFamily="18" charset="0"/>
                  </a:rPr>
                  <a:t>= {</a:t>
                </a:r>
                <a:r>
                  <a:rPr lang="en-US" i="1" smtClean="0">
                    <a:latin typeface="Times New Roman" panose="02020603050405020304" pitchFamily="18" charset="0"/>
                    <a:cs typeface="Times New Roman" panose="02020603050405020304" pitchFamily="18" charset="0"/>
                  </a:rPr>
                  <a:t>i</a:t>
                </a:r>
                <a:r>
                  <a:rPr lang="en-US" smtClean="0">
                    <a:latin typeface="Times New Roman" panose="02020603050405020304" pitchFamily="18" charset="0"/>
                    <a:cs typeface="Times New Roman" panose="02020603050405020304" pitchFamily="18" charset="0"/>
                  </a:rPr>
                  <a:t>}, which render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b="0" i="1" smtClean="0">
                            <a:latin typeface="Cambria Math" panose="02040503050406030204" pitchFamily="18" charset="0"/>
                            <a:cs typeface="Times New Roman" panose="02020603050405020304" pitchFamily="18" charset="0"/>
                          </a:rPr>
                          <m:t>1</m:t>
                        </m:r>
                      </m:sub>
                    </m:sSub>
                  </m:oMath>
                </a14:m>
                <a:r>
                  <a:rPr lang="en-US" smtClean="0">
                    <a:latin typeface="Times New Roman" panose="02020603050405020304" pitchFamily="18" charset="0"/>
                    <a:cs typeface="Times New Roman" panose="02020603050405020304" pitchFamily="18" charset="0"/>
                  </a:rPr>
                  <a:t> = N – {</a:t>
                </a:r>
                <a:r>
                  <a:rPr lang="en-US" i="1" smtClean="0">
                    <a:latin typeface="Times New Roman" panose="02020603050405020304" pitchFamily="18" charset="0"/>
                    <a:cs typeface="Times New Roman" panose="02020603050405020304" pitchFamily="18" charset="0"/>
                  </a:rPr>
                  <a:t>i</a:t>
                </a:r>
                <a:r>
                  <a:rPr lang="en-US" smtClean="0">
                    <a:latin typeface="Times New Roman" panose="02020603050405020304" pitchFamily="18" charset="0"/>
                    <a:cs typeface="Times New Roman" panose="02020603050405020304" pitchFamily="18" charset="0"/>
                  </a:rPr>
                  <a:t>}. Set </a:t>
                </a:r>
                <a:r>
                  <a:rPr lang="en-US" i="1" smtClean="0">
                    <a:latin typeface="Times New Roman" panose="02020603050405020304" pitchFamily="18" charset="0"/>
                    <a:cs typeface="Times New Roman" panose="02020603050405020304" pitchFamily="18" charset="0"/>
                  </a:rPr>
                  <a:t>k =</a:t>
                </a:r>
                <a:r>
                  <a:rPr lang="en-US" smtClean="0">
                    <a:latin typeface="Times New Roman" panose="02020603050405020304" pitchFamily="18" charset="0"/>
                    <a:cs typeface="Times New Roman" panose="02020603050405020304" pitchFamily="18" charset="0"/>
                  </a:rPr>
                  <a:t> 2.</a:t>
                </a:r>
              </a:p>
              <a:p>
                <a:pPr marL="1828800" indent="-1828800">
                  <a:lnSpc>
                    <a:spcPct val="120000"/>
                  </a:lnSpc>
                  <a:buNone/>
                </a:pPr>
                <a:r>
                  <a:rPr lang="en-US" smtClean="0">
                    <a:ln>
                      <a:solidFill>
                        <a:srgbClr val="00B0F0"/>
                      </a:solidFill>
                    </a:ln>
                    <a:solidFill>
                      <a:srgbClr val="00B0F0"/>
                    </a:solidFill>
                    <a:latin typeface="Times New Roman" panose="02020603050405020304" pitchFamily="18" charset="0"/>
                    <a:cs typeface="Times New Roman" panose="02020603050405020304" pitchFamily="18" charset="0"/>
                  </a:rPr>
                  <a:t>General step </a:t>
                </a:r>
                <a:r>
                  <a:rPr lang="en-US" i="1" smtClean="0">
                    <a:ln>
                      <a:solidFill>
                        <a:srgbClr val="00B0F0"/>
                      </a:solidFill>
                    </a:ln>
                    <a:solidFill>
                      <a:srgbClr val="00B0F0"/>
                    </a:solidFill>
                    <a:latin typeface="Times New Roman" panose="02020603050405020304" pitchFamily="18" charset="0"/>
                    <a:cs typeface="Times New Roman" panose="02020603050405020304" pitchFamily="18" charset="0"/>
                  </a:rPr>
                  <a:t>k. </a:t>
                </a:r>
                <a:r>
                  <a:rPr lang="en-US" i="1" smtClean="0">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Select a node, </a:t>
                </a:r>
                <a:r>
                  <a:rPr lang="en-US" i="1" smtClean="0">
                    <a:latin typeface="Times New Roman" panose="02020603050405020304" pitchFamily="18" charset="0"/>
                    <a:cs typeface="Times New Roman" panose="02020603050405020304" pitchFamily="18" charset="0"/>
                  </a:rPr>
                  <a:t>j</a:t>
                </a:r>
                <a:r>
                  <a:rPr lang="en-US" smtClean="0">
                    <a:latin typeface="Times New Roman" panose="02020603050405020304" pitchFamily="18" charset="0"/>
                    <a:cs typeface="Times New Roman" panose="02020603050405020304" pitchFamily="18" charset="0"/>
                  </a:rPr>
                  <a:t>*, in the unconnected set </a:t>
                </a:r>
                <a:r>
                  <a:rPr lang="en-US" i="1" smtClean="0">
                    <a:latin typeface="Times New Roman" panose="02020603050405020304" pitchFamily="18" charset="0"/>
                    <a:cs typeface="Times New Roman" panose="02020603050405020304" pitchFamily="18" charset="0"/>
                  </a:rPr>
                  <a:t>C</a:t>
                </a:r>
                <a:r>
                  <a:rPr lang="en-US" i="1" baseline="-25000" smtClean="0">
                    <a:latin typeface="Times New Roman" panose="02020603050405020304" pitchFamily="18" charset="0"/>
                    <a:cs typeface="Times New Roman" panose="02020603050405020304" pitchFamily="18" charset="0"/>
                  </a:rPr>
                  <a:t>k</a:t>
                </a:r>
                <a:r>
                  <a:rPr lang="en-US" baseline="-25000" smtClean="0">
                    <a:latin typeface="Times New Roman" panose="02020603050405020304" pitchFamily="18" charset="0"/>
                    <a:cs typeface="Times New Roman" panose="02020603050405020304" pitchFamily="18" charset="0"/>
                  </a:rPr>
                  <a:t>-1 </a:t>
                </a:r>
                <a:r>
                  <a:rPr lang="en-US" smtClean="0">
                    <a:latin typeface="Times New Roman" panose="02020603050405020304" pitchFamily="18" charset="0"/>
                    <a:cs typeface="Times New Roman" panose="02020603050405020304" pitchFamily="18" charset="0"/>
                  </a:rPr>
                  <a:t>and remove it from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i="1">
                            <a:latin typeface="Cambria Math" panose="02040503050406030204" pitchFamily="18" charset="0"/>
                            <a:cs typeface="Times New Roman" panose="02020603050405020304" pitchFamily="18" charset="0"/>
                          </a:rPr>
                          <m:t>𝑘</m:t>
                        </m:r>
                        <m:r>
                          <a:rPr lang="en-US" i="1">
                            <a:latin typeface="Cambria Math" panose="02040503050406030204" pitchFamily="18" charset="0"/>
                            <a:cs typeface="Times New Roman" panose="02020603050405020304" pitchFamily="18" charset="0"/>
                          </a:rPr>
                          <m:t>−1</m:t>
                        </m:r>
                      </m:sub>
                    </m:sSub>
                  </m:oMath>
                </a14:m>
                <a:r>
                  <a:rPr lang="en-US" smtClean="0">
                    <a:latin typeface="Times New Roman" panose="02020603050405020304" pitchFamily="18" charset="0"/>
                    <a:cs typeface="Times New Roman" panose="02020603050405020304" pitchFamily="18" charset="0"/>
                  </a:rPr>
                  <a:t>; that is</a:t>
                </a:r>
              </a:p>
              <a:p>
                <a:pPr marL="1828800" indent="-1828800">
                  <a:lnSpc>
                    <a:spcPct val="120000"/>
                  </a:lnSpc>
                  <a:buNone/>
                </a:pPr>
                <a:r>
                  <a:rPr lang="en-US">
                    <a:latin typeface="Times New Roman" panose="02020603050405020304" pitchFamily="18" charset="0"/>
                    <a:cs typeface="Times New Roman" panose="02020603050405020304" pitchFamily="18" charset="0"/>
                  </a:rPr>
                  <a:t>	</a:t>
                </a:r>
                <a:r>
                  <a:rPr lang="en-US" i="1" smtClean="0">
                    <a:latin typeface="Times New Roman" panose="02020603050405020304" pitchFamily="18" charset="0"/>
                    <a:cs typeface="Times New Roman" panose="02020603050405020304" pitchFamily="18" charset="0"/>
                  </a:rPr>
                  <a:t>C</a:t>
                </a:r>
                <a:r>
                  <a:rPr lang="en-US" i="1" baseline="-25000" smtClean="0">
                    <a:latin typeface="Times New Roman" panose="02020603050405020304" pitchFamily="18" charset="0"/>
                    <a:cs typeface="Times New Roman" panose="02020603050405020304" pitchFamily="18" charset="0"/>
                  </a:rPr>
                  <a:t>k </a:t>
                </a:r>
                <a:r>
                  <a:rPr lang="en-US" i="1" smtClean="0">
                    <a:latin typeface="Times New Roman" panose="02020603050405020304" pitchFamily="18" charset="0"/>
                    <a:cs typeface="Times New Roman" panose="02020603050405020304" pitchFamily="18" charset="0"/>
                  </a:rPr>
                  <a:t>= C</a:t>
                </a:r>
                <a:r>
                  <a:rPr lang="en-US" i="1" baseline="-25000" smtClean="0">
                    <a:latin typeface="Times New Roman" panose="02020603050405020304" pitchFamily="18" charset="0"/>
                    <a:cs typeface="Times New Roman" panose="02020603050405020304" pitchFamily="18" charset="0"/>
                  </a:rPr>
                  <a:t>k-</a:t>
                </a:r>
                <a:r>
                  <a:rPr lang="en-US" baseline="-25000" smtClean="0">
                    <a:latin typeface="Times New Roman" panose="02020603050405020304" pitchFamily="18" charset="0"/>
                    <a:cs typeface="Times New Roman" panose="02020603050405020304" pitchFamily="18" charset="0"/>
                  </a:rPr>
                  <a:t>1  </a:t>
                </a:r>
                <a:r>
                  <a:rPr lang="en-US" smtClean="0">
                    <a:latin typeface="Times New Roman" panose="02020603050405020304" pitchFamily="18" charset="0"/>
                    <a:cs typeface="Times New Roman" panose="02020603050405020304" pitchFamily="18" charset="0"/>
                  </a:rPr>
                  <a:t>+ {</a:t>
                </a:r>
                <a:r>
                  <a:rPr lang="en-US" i="1" smtClean="0">
                    <a:latin typeface="Times New Roman" panose="02020603050405020304" pitchFamily="18" charset="0"/>
                    <a:cs typeface="Times New Roman" panose="02020603050405020304" pitchFamily="18" charset="0"/>
                  </a:rPr>
                  <a:t>j*</a:t>
                </a:r>
                <a:r>
                  <a:rPr lang="en-US" smtClean="0">
                    <a:latin typeface="Times New Roman" panose="02020603050405020304" pitchFamily="18" charset="0"/>
                    <a:cs typeface="Times New Roman" panose="02020603050405020304" pitchFamily="18" charset="0"/>
                  </a:rPr>
                  <a:t>}, </a:t>
                </a:r>
                <a:r>
                  <a:rPr lang="en-US" i="1" baseline="-2500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i="1">
                            <a:latin typeface="Cambria Math" panose="02040503050406030204" pitchFamily="18" charset="0"/>
                            <a:cs typeface="Times New Roman" panose="02020603050405020304" pitchFamily="18" charset="0"/>
                          </a:rPr>
                          <m:t>𝑘</m:t>
                        </m:r>
                      </m:sub>
                    </m:sSub>
                  </m:oMath>
                </a14:m>
                <a:r>
                  <a:rPr lang="en-US" i="1" smtClean="0">
                    <a:latin typeface="Times New Roman" panose="02020603050405020304" pitchFamily="18" charset="0"/>
                    <a:cs typeface="Times New Roman" panose="02020603050405020304" pitchFamily="18" charset="0"/>
                  </a:rPr>
                  <a:t> =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i="1">
                            <a:latin typeface="Cambria Math" panose="02040503050406030204" pitchFamily="18" charset="0"/>
                            <a:cs typeface="Times New Roman" panose="02020603050405020304" pitchFamily="18" charset="0"/>
                          </a:rPr>
                          <m:t>𝑘</m:t>
                        </m:r>
                        <m:r>
                          <a:rPr lang="en-US" b="0" i="1" smtClean="0">
                            <a:latin typeface="Cambria Math" panose="02040503050406030204" pitchFamily="18" charset="0"/>
                            <a:cs typeface="Times New Roman" panose="02020603050405020304" pitchFamily="18" charset="0"/>
                          </a:rPr>
                          <m:t>−1</m:t>
                        </m:r>
                      </m:sub>
                    </m:sSub>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𝑗</m:t>
                    </m:r>
                  </m:oMath>
                </a14:m>
                <a:r>
                  <a:rPr lang="en-US" i="1" smtClean="0">
                    <a:latin typeface="Times New Roman" panose="02020603050405020304" pitchFamily="18" charset="0"/>
                    <a:cs typeface="Times New Roman" panose="02020603050405020304" pitchFamily="18" charset="0"/>
                  </a:rPr>
                  <a:t>*</a:t>
                </a:r>
                <a:r>
                  <a:rPr lang="en-US" smtClean="0">
                    <a:latin typeface="Times New Roman" panose="02020603050405020304" pitchFamily="18" charset="0"/>
                    <a:cs typeface="Times New Roman" panose="02020603050405020304" pitchFamily="18" charset="0"/>
                  </a:rPr>
                  <a:t>}</a:t>
                </a:r>
              </a:p>
              <a:p>
                <a:pPr marL="1828800" indent="-1828800">
                  <a:lnSpc>
                    <a:spcPct val="120000"/>
                  </a:lnSpc>
                  <a:buNone/>
                </a:pPr>
                <a:r>
                  <a:rPr lang="en-US">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If the set of unconnected nodes,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acc>
                          <m:accPr>
                            <m:chr m:val="̅"/>
                            <m:ctrlPr>
                              <a:rPr lang="en-US" i="1">
                                <a:latin typeface="Cambria Math" panose="02040503050406030204" pitchFamily="18" charset="0"/>
                                <a:cs typeface="Times New Roman" panose="02020603050405020304" pitchFamily="18" charset="0"/>
                              </a:rPr>
                            </m:ctrlPr>
                          </m:accPr>
                          <m:e>
                            <m:r>
                              <a:rPr lang="en-US" i="1">
                                <a:latin typeface="Cambria Math" panose="02040503050406030204" pitchFamily="18" charset="0"/>
                                <a:cs typeface="Times New Roman" panose="02020603050405020304" pitchFamily="18" charset="0"/>
                              </a:rPr>
                              <m:t>𝐶</m:t>
                            </m:r>
                          </m:e>
                        </m:acc>
                      </m:e>
                      <m:sub>
                        <m:r>
                          <a:rPr lang="en-US" i="1">
                            <a:latin typeface="Cambria Math" panose="02040503050406030204" pitchFamily="18" charset="0"/>
                            <a:cs typeface="Times New Roman" panose="02020603050405020304" pitchFamily="18" charset="0"/>
                          </a:rPr>
                          <m:t>𝑘</m:t>
                        </m:r>
                      </m:sub>
                    </m:sSub>
                  </m:oMath>
                </a14:m>
                <a:r>
                  <a:rPr lang="en-US" smtClean="0">
                    <a:latin typeface="Times New Roman" panose="02020603050405020304" pitchFamily="18" charset="0"/>
                    <a:cs typeface="Times New Roman" panose="02020603050405020304" pitchFamily="18" charset="0"/>
                  </a:rPr>
                  <a:t> is empty, stop. Otherwise, set </a:t>
                </a:r>
                <a:r>
                  <a:rPr lang="en-US" i="1" smtClean="0">
                    <a:latin typeface="Times New Roman" panose="02020603050405020304" pitchFamily="18" charset="0"/>
                    <a:cs typeface="Times New Roman" panose="02020603050405020304" pitchFamily="18" charset="0"/>
                  </a:rPr>
                  <a:t>k = k </a:t>
                </a:r>
                <a:r>
                  <a:rPr lang="en-US" smtClean="0">
                    <a:latin typeface="Times New Roman" panose="02020603050405020304" pitchFamily="18" charset="0"/>
                    <a:cs typeface="Times New Roman" panose="02020603050405020304" pitchFamily="18" charset="0"/>
                  </a:rPr>
                  <a:t>+ 1 and repeat the step.</a:t>
                </a:r>
                <a:endParaRPr lang="en-US">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41116" y="1828800"/>
                <a:ext cx="9903418" cy="4343400"/>
              </a:xfrm>
              <a:blipFill rotWithShape="0">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9454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en-US"/>
          </a:p>
        </p:txBody>
      </p:sp>
      <p:sp>
        <p:nvSpPr>
          <p:cNvPr id="3" name="Content Placeholder 2"/>
          <p:cNvSpPr>
            <a:spLocks noGrp="1"/>
          </p:cNvSpPr>
          <p:nvPr>
            <p:ph idx="1"/>
          </p:nvPr>
        </p:nvSpPr>
        <p:spPr>
          <a:xfrm>
            <a:off x="1141116" y="2362200"/>
            <a:ext cx="4724696" cy="3429003"/>
          </a:xfrm>
        </p:spPr>
        <p:txBody>
          <a:bodyPr>
            <a:normAutofit fontScale="70000" lnSpcReduction="20000"/>
          </a:bodyPr>
          <a:lstStyle/>
          <a:p>
            <a:pPr marL="0" indent="0" algn="just">
              <a:lnSpc>
                <a:spcPct val="120000"/>
              </a:lnSpc>
              <a:spcBef>
                <a:spcPts val="0"/>
              </a:spcBef>
              <a:spcAft>
                <a:spcPts val="0"/>
              </a:spcAft>
              <a:buNone/>
            </a:pPr>
            <a:r>
              <a:rPr lang="en-US" smtClean="0"/>
              <a:t>Midwest TV Cable Company is in the process of providing cable service to five new housing development areas. Figure 6.6 depicts possible TV linkages among the five areas. The cable miles are shown on each arc. Determine the most economical cable network.</a:t>
            </a:r>
            <a:endParaRPr lang="en-US"/>
          </a:p>
        </p:txBody>
      </p:sp>
      <p:cxnSp>
        <p:nvCxnSpPr>
          <p:cNvPr id="11" name="Straight Connector 10"/>
          <p:cNvCxnSpPr>
            <a:stCxn id="4" idx="6"/>
            <a:endCxn id="7" idx="2"/>
          </p:cNvCxnSpPr>
          <p:nvPr/>
        </p:nvCxnSpPr>
        <p:spPr>
          <a:xfrm>
            <a:off x="7344092" y="3680461"/>
            <a:ext cx="3246120" cy="284844"/>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p:cNvCxnSpPr>
            <a:endCxn id="8" idx="3"/>
          </p:cNvCxnSpPr>
          <p:nvPr/>
        </p:nvCxnSpPr>
        <p:spPr>
          <a:xfrm flipV="1">
            <a:off x="7344092" y="2066352"/>
            <a:ext cx="3474140" cy="1488139"/>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a:endCxn id="5" idx="3"/>
          </p:cNvCxnSpPr>
          <p:nvPr/>
        </p:nvCxnSpPr>
        <p:spPr>
          <a:xfrm flipV="1">
            <a:off x="7137203" y="2588502"/>
            <a:ext cx="422547" cy="807115"/>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p:cNvCxnSpPr>
            <a:stCxn id="9" idx="0"/>
            <a:endCxn id="5" idx="4"/>
          </p:cNvCxnSpPr>
          <p:nvPr/>
        </p:nvCxnSpPr>
        <p:spPr>
          <a:xfrm flipH="1" flipV="1">
            <a:off x="7786052" y="2682240"/>
            <a:ext cx="640080" cy="2057402"/>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23" name="Straight Connector 22"/>
          <p:cNvCxnSpPr>
            <a:stCxn id="9" idx="1"/>
            <a:endCxn id="4" idx="5"/>
          </p:cNvCxnSpPr>
          <p:nvPr/>
        </p:nvCxnSpPr>
        <p:spPr>
          <a:xfrm flipH="1" flipV="1">
            <a:off x="7250354" y="3906763"/>
            <a:ext cx="949476" cy="926617"/>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28" name="Straight Connector 27"/>
          <p:cNvCxnSpPr/>
          <p:nvPr/>
        </p:nvCxnSpPr>
        <p:spPr>
          <a:xfrm flipV="1">
            <a:off x="8382121" y="3906763"/>
            <a:ext cx="326731" cy="946878"/>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31" name="Straight Connector 30"/>
          <p:cNvCxnSpPr/>
          <p:nvPr/>
        </p:nvCxnSpPr>
        <p:spPr>
          <a:xfrm flipV="1">
            <a:off x="8544734" y="4065727"/>
            <a:ext cx="2179760" cy="1006172"/>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34" name="Straight Connector 33"/>
          <p:cNvCxnSpPr/>
          <p:nvPr/>
        </p:nvCxnSpPr>
        <p:spPr>
          <a:xfrm flipV="1">
            <a:off x="8558696" y="2133600"/>
            <a:ext cx="2368224" cy="2877643"/>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cxnSp>
        <p:nvCxnSpPr>
          <p:cNvPr id="38" name="Straight Connector 37"/>
          <p:cNvCxnSpPr>
            <a:endCxn id="5" idx="5"/>
          </p:cNvCxnSpPr>
          <p:nvPr/>
        </p:nvCxnSpPr>
        <p:spPr>
          <a:xfrm flipH="1" flipV="1">
            <a:off x="8012354" y="2588502"/>
            <a:ext cx="717155" cy="1038560"/>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grpSp>
        <p:nvGrpSpPr>
          <p:cNvPr id="50" name="Group 49"/>
          <p:cNvGrpSpPr/>
          <p:nvPr/>
        </p:nvGrpSpPr>
        <p:grpSpPr>
          <a:xfrm>
            <a:off x="6704012" y="1520010"/>
            <a:ext cx="4660562" cy="3859712"/>
            <a:chOff x="6704012" y="1520010"/>
            <a:chExt cx="4660562" cy="3859712"/>
          </a:xfrm>
        </p:grpSpPr>
        <p:sp>
          <p:nvSpPr>
            <p:cNvPr id="6" name="Oval 5"/>
            <p:cNvSpPr/>
            <p:nvPr/>
          </p:nvSpPr>
          <p:spPr>
            <a:xfrm>
              <a:off x="8440094" y="34392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3</a:t>
              </a:r>
              <a:endParaRPr lang="en-US" b="1"/>
            </a:p>
          </p:txBody>
        </p:sp>
        <p:sp>
          <p:nvSpPr>
            <p:cNvPr id="7" name="Oval 6"/>
            <p:cNvSpPr/>
            <p:nvPr/>
          </p:nvSpPr>
          <p:spPr>
            <a:xfrm>
              <a:off x="10590212" y="3645265"/>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6</a:t>
              </a:r>
              <a:endParaRPr lang="en-US" b="1"/>
            </a:p>
          </p:txBody>
        </p:sp>
        <p:sp>
          <p:nvSpPr>
            <p:cNvPr id="9" name="Oval 8"/>
            <p:cNvSpPr/>
            <p:nvPr/>
          </p:nvSpPr>
          <p:spPr>
            <a:xfrm>
              <a:off x="8106092" y="4739642"/>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4</a:t>
              </a:r>
              <a:endParaRPr lang="en-US" b="1"/>
            </a:p>
          </p:txBody>
        </p:sp>
        <p:sp>
          <p:nvSpPr>
            <p:cNvPr id="4" name="Oval 3"/>
            <p:cNvSpPr/>
            <p:nvPr/>
          </p:nvSpPr>
          <p:spPr>
            <a:xfrm>
              <a:off x="6704012" y="3360421"/>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1</a:t>
              </a:r>
              <a:endParaRPr lang="en-US" b="1"/>
            </a:p>
          </p:txBody>
        </p:sp>
        <p:sp>
          <p:nvSpPr>
            <p:cNvPr id="8" name="Oval 7"/>
            <p:cNvSpPr/>
            <p:nvPr/>
          </p:nvSpPr>
          <p:spPr>
            <a:xfrm>
              <a:off x="10724494" y="152001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5</a:t>
              </a:r>
              <a:endParaRPr lang="en-US" b="1"/>
            </a:p>
          </p:txBody>
        </p:sp>
        <p:sp>
          <p:nvSpPr>
            <p:cNvPr id="5" name="Oval 4"/>
            <p:cNvSpPr/>
            <p:nvPr/>
          </p:nvSpPr>
          <p:spPr>
            <a:xfrm>
              <a:off x="7466012" y="204216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2</a:t>
              </a:r>
              <a:endParaRPr lang="en-US" b="1"/>
            </a:p>
          </p:txBody>
        </p:sp>
      </p:grpSp>
      <p:cxnSp>
        <p:nvCxnSpPr>
          <p:cNvPr id="56" name="Straight Connector 55"/>
          <p:cNvCxnSpPr>
            <a:stCxn id="5" idx="6"/>
            <a:endCxn id="8" idx="2"/>
          </p:cNvCxnSpPr>
          <p:nvPr/>
        </p:nvCxnSpPr>
        <p:spPr>
          <a:xfrm flipV="1">
            <a:off x="8106092" y="1840050"/>
            <a:ext cx="2618402" cy="522150"/>
          </a:xfrm>
          <a:prstGeom prst="line">
            <a:avLst/>
          </a:prstGeom>
          <a:ln>
            <a:solidFill>
              <a:srgbClr val="FFC000"/>
            </a:solidFill>
          </a:ln>
        </p:spPr>
        <p:style>
          <a:lnRef idx="3">
            <a:schemeClr val="accent2"/>
          </a:lnRef>
          <a:fillRef idx="0">
            <a:schemeClr val="accent2"/>
          </a:fillRef>
          <a:effectRef idx="2">
            <a:schemeClr val="accent2"/>
          </a:effectRef>
          <a:fontRef idx="minor">
            <a:schemeClr val="tx1"/>
          </a:fontRef>
        </p:style>
      </p:cxnSp>
      <p:grpSp>
        <p:nvGrpSpPr>
          <p:cNvPr id="65" name="Group 64"/>
          <p:cNvGrpSpPr/>
          <p:nvPr/>
        </p:nvGrpSpPr>
        <p:grpSpPr>
          <a:xfrm>
            <a:off x="7018601" y="1816290"/>
            <a:ext cx="3317096" cy="3224855"/>
            <a:chOff x="7018601" y="1816290"/>
            <a:chExt cx="3317096" cy="3224855"/>
          </a:xfrm>
        </p:grpSpPr>
        <p:sp>
          <p:nvSpPr>
            <p:cNvPr id="51" name="TextBox 50"/>
            <p:cNvSpPr txBox="1"/>
            <p:nvPr/>
          </p:nvSpPr>
          <p:spPr>
            <a:xfrm>
              <a:off x="7018601" y="2789796"/>
              <a:ext cx="312906" cy="369332"/>
            </a:xfrm>
            <a:prstGeom prst="rect">
              <a:avLst/>
            </a:prstGeom>
            <a:noFill/>
          </p:spPr>
          <p:txBody>
            <a:bodyPr wrap="none" rtlCol="0">
              <a:spAutoFit/>
            </a:bodyPr>
            <a:lstStyle/>
            <a:p>
              <a:r>
                <a:rPr lang="en-US" smtClean="0"/>
                <a:t>1</a:t>
              </a:r>
              <a:endParaRPr lang="en-US"/>
            </a:p>
          </p:txBody>
        </p:sp>
        <p:sp>
          <p:nvSpPr>
            <p:cNvPr id="52" name="TextBox 51"/>
            <p:cNvSpPr txBox="1"/>
            <p:nvPr/>
          </p:nvSpPr>
          <p:spPr>
            <a:xfrm>
              <a:off x="8883669" y="2852651"/>
              <a:ext cx="312906" cy="369332"/>
            </a:xfrm>
            <a:prstGeom prst="rect">
              <a:avLst/>
            </a:prstGeom>
            <a:noFill/>
          </p:spPr>
          <p:txBody>
            <a:bodyPr wrap="none" rtlCol="0">
              <a:spAutoFit/>
            </a:bodyPr>
            <a:lstStyle/>
            <a:p>
              <a:r>
                <a:rPr lang="en-US" smtClean="0"/>
                <a:t>9</a:t>
              </a:r>
              <a:endParaRPr lang="en-US"/>
            </a:p>
          </p:txBody>
        </p:sp>
        <p:sp>
          <p:nvSpPr>
            <p:cNvPr id="53" name="TextBox 52"/>
            <p:cNvSpPr txBox="1"/>
            <p:nvPr/>
          </p:nvSpPr>
          <p:spPr>
            <a:xfrm>
              <a:off x="7570376" y="3747921"/>
              <a:ext cx="312906" cy="369332"/>
            </a:xfrm>
            <a:prstGeom prst="rect">
              <a:avLst/>
            </a:prstGeom>
            <a:noFill/>
          </p:spPr>
          <p:txBody>
            <a:bodyPr wrap="none" rtlCol="0">
              <a:spAutoFit/>
            </a:bodyPr>
            <a:lstStyle/>
            <a:p>
              <a:r>
                <a:rPr lang="en-US" smtClean="0"/>
                <a:t>5</a:t>
              </a:r>
              <a:endParaRPr lang="en-US"/>
            </a:p>
          </p:txBody>
        </p:sp>
        <p:sp>
          <p:nvSpPr>
            <p:cNvPr id="54" name="TextBox 53"/>
            <p:cNvSpPr txBox="1"/>
            <p:nvPr/>
          </p:nvSpPr>
          <p:spPr>
            <a:xfrm>
              <a:off x="7373996" y="4275440"/>
              <a:ext cx="312906" cy="369332"/>
            </a:xfrm>
            <a:prstGeom prst="rect">
              <a:avLst/>
            </a:prstGeom>
            <a:noFill/>
          </p:spPr>
          <p:txBody>
            <a:bodyPr wrap="none" rtlCol="0">
              <a:spAutoFit/>
            </a:bodyPr>
            <a:lstStyle/>
            <a:p>
              <a:r>
                <a:rPr lang="en-US" smtClean="0"/>
                <a:t>7</a:t>
              </a:r>
              <a:endParaRPr lang="en-US"/>
            </a:p>
          </p:txBody>
        </p:sp>
        <p:sp>
          <p:nvSpPr>
            <p:cNvPr id="55" name="TextBox 54"/>
            <p:cNvSpPr txBox="1"/>
            <p:nvPr/>
          </p:nvSpPr>
          <p:spPr>
            <a:xfrm>
              <a:off x="8923721" y="1816290"/>
              <a:ext cx="312906" cy="369332"/>
            </a:xfrm>
            <a:prstGeom prst="rect">
              <a:avLst/>
            </a:prstGeom>
            <a:noFill/>
          </p:spPr>
          <p:txBody>
            <a:bodyPr wrap="none" rtlCol="0">
              <a:spAutoFit/>
            </a:bodyPr>
            <a:lstStyle/>
            <a:p>
              <a:r>
                <a:rPr lang="en-US" smtClean="0"/>
                <a:t>3</a:t>
              </a:r>
              <a:endParaRPr lang="en-US"/>
            </a:p>
          </p:txBody>
        </p:sp>
        <p:sp>
          <p:nvSpPr>
            <p:cNvPr id="59" name="TextBox 58"/>
            <p:cNvSpPr txBox="1"/>
            <p:nvPr/>
          </p:nvSpPr>
          <p:spPr>
            <a:xfrm>
              <a:off x="7595912" y="2857165"/>
              <a:ext cx="312906" cy="369332"/>
            </a:xfrm>
            <a:prstGeom prst="rect">
              <a:avLst/>
            </a:prstGeom>
            <a:noFill/>
          </p:spPr>
          <p:txBody>
            <a:bodyPr wrap="none" rtlCol="0">
              <a:spAutoFit/>
            </a:bodyPr>
            <a:lstStyle/>
            <a:p>
              <a:r>
                <a:rPr lang="en-US" smtClean="0"/>
                <a:t>4</a:t>
              </a:r>
              <a:endParaRPr lang="en-US"/>
            </a:p>
          </p:txBody>
        </p:sp>
        <p:sp>
          <p:nvSpPr>
            <p:cNvPr id="60" name="TextBox 59"/>
            <p:cNvSpPr txBox="1"/>
            <p:nvPr/>
          </p:nvSpPr>
          <p:spPr>
            <a:xfrm>
              <a:off x="8168466" y="2632436"/>
              <a:ext cx="312906" cy="369332"/>
            </a:xfrm>
            <a:prstGeom prst="rect">
              <a:avLst/>
            </a:prstGeom>
            <a:noFill/>
          </p:spPr>
          <p:txBody>
            <a:bodyPr wrap="none" rtlCol="0">
              <a:spAutoFit/>
            </a:bodyPr>
            <a:lstStyle/>
            <a:p>
              <a:r>
                <a:rPr lang="en-US" smtClean="0"/>
                <a:t>6</a:t>
              </a:r>
              <a:endParaRPr lang="en-US"/>
            </a:p>
          </p:txBody>
        </p:sp>
        <p:sp>
          <p:nvSpPr>
            <p:cNvPr id="61" name="TextBox 60"/>
            <p:cNvSpPr txBox="1"/>
            <p:nvPr/>
          </p:nvSpPr>
          <p:spPr>
            <a:xfrm>
              <a:off x="8502298" y="4185405"/>
              <a:ext cx="312906" cy="369332"/>
            </a:xfrm>
            <a:prstGeom prst="rect">
              <a:avLst/>
            </a:prstGeom>
            <a:noFill/>
          </p:spPr>
          <p:txBody>
            <a:bodyPr wrap="none" rtlCol="0">
              <a:spAutoFit/>
            </a:bodyPr>
            <a:lstStyle/>
            <a:p>
              <a:r>
                <a:rPr lang="en-US" smtClean="0"/>
                <a:t>5</a:t>
              </a:r>
              <a:endParaRPr lang="en-US"/>
            </a:p>
          </p:txBody>
        </p:sp>
        <p:sp>
          <p:nvSpPr>
            <p:cNvPr id="62" name="TextBox 61"/>
            <p:cNvSpPr txBox="1"/>
            <p:nvPr/>
          </p:nvSpPr>
          <p:spPr>
            <a:xfrm>
              <a:off x="9141511" y="4104250"/>
              <a:ext cx="312906" cy="369332"/>
            </a:xfrm>
            <a:prstGeom prst="rect">
              <a:avLst/>
            </a:prstGeom>
            <a:noFill/>
          </p:spPr>
          <p:txBody>
            <a:bodyPr wrap="none" rtlCol="0">
              <a:spAutoFit/>
            </a:bodyPr>
            <a:lstStyle/>
            <a:p>
              <a:r>
                <a:rPr lang="en-US" smtClean="0"/>
                <a:t>8</a:t>
              </a:r>
              <a:endParaRPr lang="en-US"/>
            </a:p>
          </p:txBody>
        </p:sp>
        <p:sp>
          <p:nvSpPr>
            <p:cNvPr id="63" name="TextBox 62"/>
            <p:cNvSpPr txBox="1"/>
            <p:nvPr/>
          </p:nvSpPr>
          <p:spPr>
            <a:xfrm>
              <a:off x="9894551" y="3569128"/>
              <a:ext cx="441146" cy="369332"/>
            </a:xfrm>
            <a:prstGeom prst="rect">
              <a:avLst/>
            </a:prstGeom>
            <a:noFill/>
          </p:spPr>
          <p:txBody>
            <a:bodyPr wrap="none" rtlCol="0">
              <a:spAutoFit/>
            </a:bodyPr>
            <a:lstStyle/>
            <a:p>
              <a:r>
                <a:rPr lang="en-US" smtClean="0"/>
                <a:t>10</a:t>
              </a:r>
              <a:endParaRPr lang="en-US"/>
            </a:p>
          </p:txBody>
        </p:sp>
        <p:sp>
          <p:nvSpPr>
            <p:cNvPr id="64" name="TextBox 63"/>
            <p:cNvSpPr txBox="1"/>
            <p:nvPr/>
          </p:nvSpPr>
          <p:spPr>
            <a:xfrm>
              <a:off x="9336626" y="4671813"/>
              <a:ext cx="312906" cy="369332"/>
            </a:xfrm>
            <a:prstGeom prst="rect">
              <a:avLst/>
            </a:prstGeom>
            <a:noFill/>
          </p:spPr>
          <p:txBody>
            <a:bodyPr wrap="none" rtlCol="0">
              <a:spAutoFit/>
            </a:bodyPr>
            <a:lstStyle/>
            <a:p>
              <a:r>
                <a:rPr lang="en-US" smtClean="0"/>
                <a:t>3</a:t>
              </a:r>
              <a:endParaRPr lang="en-US"/>
            </a:p>
          </p:txBody>
        </p:sp>
      </p:grpSp>
    </p:spTree>
    <p:extLst>
      <p:ext uri="{BB962C8B-B14F-4D97-AF65-F5344CB8AC3E}">
        <p14:creationId xmlns:p14="http://schemas.microsoft.com/office/powerpoint/2010/main" val="419383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52"/>
          <p:cNvSpPr/>
          <p:nvPr/>
        </p:nvSpPr>
        <p:spPr>
          <a:xfrm>
            <a:off x="6423335" y="1715662"/>
            <a:ext cx="2077249" cy="2474190"/>
          </a:xfrm>
          <a:custGeom>
            <a:avLst/>
            <a:gdLst>
              <a:gd name="connsiteX0" fmla="*/ 164319 w 4435290"/>
              <a:gd name="connsiteY0" fmla="*/ 770580 h 4430212"/>
              <a:gd name="connsiteX1" fmla="*/ 4661 w 4435290"/>
              <a:gd name="connsiteY1" fmla="*/ 1046351 h 4430212"/>
              <a:gd name="connsiteX2" fmla="*/ 62719 w 4435290"/>
              <a:gd name="connsiteY2" fmla="*/ 1351151 h 4430212"/>
              <a:gd name="connsiteX3" fmla="*/ 265919 w 4435290"/>
              <a:gd name="connsiteY3" fmla="*/ 1612408 h 4430212"/>
              <a:gd name="connsiteX4" fmla="*/ 715861 w 4435290"/>
              <a:gd name="connsiteY4" fmla="*/ 1888180 h 4430212"/>
              <a:gd name="connsiteX5" fmla="*/ 991633 w 4435290"/>
              <a:gd name="connsiteY5" fmla="*/ 2265551 h 4430212"/>
              <a:gd name="connsiteX6" fmla="*/ 1035176 w 4435290"/>
              <a:gd name="connsiteY6" fmla="*/ 2628408 h 4430212"/>
              <a:gd name="connsiteX7" fmla="*/ 948090 w 4435290"/>
              <a:gd name="connsiteY7" fmla="*/ 3136408 h 4430212"/>
              <a:gd name="connsiteX8" fmla="*/ 759404 w 4435290"/>
              <a:gd name="connsiteY8" fmla="*/ 3542808 h 4430212"/>
              <a:gd name="connsiteX9" fmla="*/ 657804 w 4435290"/>
              <a:gd name="connsiteY9" fmla="*/ 4050808 h 4430212"/>
              <a:gd name="connsiteX10" fmla="*/ 948090 w 4435290"/>
              <a:gd name="connsiteY10" fmla="*/ 4384637 h 4430212"/>
              <a:gd name="connsiteX11" fmla="*/ 1485119 w 4435290"/>
              <a:gd name="connsiteY11" fmla="*/ 4283037 h 4430212"/>
              <a:gd name="connsiteX12" fmla="*/ 4054147 w 4435290"/>
              <a:gd name="connsiteY12" fmla="*/ 3078351 h 4430212"/>
              <a:gd name="connsiteX13" fmla="*/ 4402490 w 4435290"/>
              <a:gd name="connsiteY13" fmla="*/ 407722 h 4430212"/>
              <a:gd name="connsiteX14" fmla="*/ 4315404 w 4435290"/>
              <a:gd name="connsiteY14" fmla="*/ 248065 h 4430212"/>
              <a:gd name="connsiteX15" fmla="*/ 3473576 w 4435290"/>
              <a:gd name="connsiteY15" fmla="*/ 1322 h 4430212"/>
              <a:gd name="connsiteX16" fmla="*/ 1006147 w 4435290"/>
              <a:gd name="connsiteY16" fmla="*/ 364180 h 4430212"/>
              <a:gd name="connsiteX17" fmla="*/ 164319 w 4435290"/>
              <a:gd name="connsiteY17" fmla="*/ 770580 h 4430212"/>
              <a:gd name="connsiteX0" fmla="*/ 164319 w 4425898"/>
              <a:gd name="connsiteY0" fmla="*/ 775709 h 4435341"/>
              <a:gd name="connsiteX1" fmla="*/ 4661 w 4425898"/>
              <a:gd name="connsiteY1" fmla="*/ 1051480 h 4435341"/>
              <a:gd name="connsiteX2" fmla="*/ 62719 w 4425898"/>
              <a:gd name="connsiteY2" fmla="*/ 1356280 h 4435341"/>
              <a:gd name="connsiteX3" fmla="*/ 265919 w 4425898"/>
              <a:gd name="connsiteY3" fmla="*/ 1617537 h 4435341"/>
              <a:gd name="connsiteX4" fmla="*/ 715861 w 4425898"/>
              <a:gd name="connsiteY4" fmla="*/ 1893309 h 4435341"/>
              <a:gd name="connsiteX5" fmla="*/ 991633 w 4425898"/>
              <a:gd name="connsiteY5" fmla="*/ 2270680 h 4435341"/>
              <a:gd name="connsiteX6" fmla="*/ 1035176 w 4425898"/>
              <a:gd name="connsiteY6" fmla="*/ 2633537 h 4435341"/>
              <a:gd name="connsiteX7" fmla="*/ 948090 w 4425898"/>
              <a:gd name="connsiteY7" fmla="*/ 3141537 h 4435341"/>
              <a:gd name="connsiteX8" fmla="*/ 759404 w 4425898"/>
              <a:gd name="connsiteY8" fmla="*/ 3547937 h 4435341"/>
              <a:gd name="connsiteX9" fmla="*/ 657804 w 4425898"/>
              <a:gd name="connsiteY9" fmla="*/ 4055937 h 4435341"/>
              <a:gd name="connsiteX10" fmla="*/ 948090 w 4425898"/>
              <a:gd name="connsiteY10" fmla="*/ 4389766 h 4435341"/>
              <a:gd name="connsiteX11" fmla="*/ 1485119 w 4425898"/>
              <a:gd name="connsiteY11" fmla="*/ 4288166 h 4435341"/>
              <a:gd name="connsiteX12" fmla="*/ 4054147 w 4425898"/>
              <a:gd name="connsiteY12" fmla="*/ 3083480 h 4435341"/>
              <a:gd name="connsiteX13" fmla="*/ 4402490 w 4425898"/>
              <a:gd name="connsiteY13" fmla="*/ 412851 h 4435341"/>
              <a:gd name="connsiteX14" fmla="*/ 3981575 w 4425898"/>
              <a:gd name="connsiteY14" fmla="*/ 79022 h 4435341"/>
              <a:gd name="connsiteX15" fmla="*/ 3473576 w 4425898"/>
              <a:gd name="connsiteY15" fmla="*/ 6451 h 4435341"/>
              <a:gd name="connsiteX16" fmla="*/ 1006147 w 4425898"/>
              <a:gd name="connsiteY16" fmla="*/ 369309 h 4435341"/>
              <a:gd name="connsiteX17" fmla="*/ 164319 w 4425898"/>
              <a:gd name="connsiteY17" fmla="*/ 775709 h 4435341"/>
              <a:gd name="connsiteX0" fmla="*/ 164319 w 4425898"/>
              <a:gd name="connsiteY0" fmla="*/ 788427 h 4448059"/>
              <a:gd name="connsiteX1" fmla="*/ 4661 w 4425898"/>
              <a:gd name="connsiteY1" fmla="*/ 1064198 h 4448059"/>
              <a:gd name="connsiteX2" fmla="*/ 62719 w 4425898"/>
              <a:gd name="connsiteY2" fmla="*/ 1368998 h 4448059"/>
              <a:gd name="connsiteX3" fmla="*/ 265919 w 4425898"/>
              <a:gd name="connsiteY3" fmla="*/ 1630255 h 4448059"/>
              <a:gd name="connsiteX4" fmla="*/ 715861 w 4425898"/>
              <a:gd name="connsiteY4" fmla="*/ 1906027 h 4448059"/>
              <a:gd name="connsiteX5" fmla="*/ 991633 w 4425898"/>
              <a:gd name="connsiteY5" fmla="*/ 2283398 h 4448059"/>
              <a:gd name="connsiteX6" fmla="*/ 1035176 w 4425898"/>
              <a:gd name="connsiteY6" fmla="*/ 2646255 h 4448059"/>
              <a:gd name="connsiteX7" fmla="*/ 948090 w 4425898"/>
              <a:gd name="connsiteY7" fmla="*/ 3154255 h 4448059"/>
              <a:gd name="connsiteX8" fmla="*/ 759404 w 4425898"/>
              <a:gd name="connsiteY8" fmla="*/ 3560655 h 4448059"/>
              <a:gd name="connsiteX9" fmla="*/ 657804 w 4425898"/>
              <a:gd name="connsiteY9" fmla="*/ 4068655 h 4448059"/>
              <a:gd name="connsiteX10" fmla="*/ 948090 w 4425898"/>
              <a:gd name="connsiteY10" fmla="*/ 4402484 h 4448059"/>
              <a:gd name="connsiteX11" fmla="*/ 1485119 w 4425898"/>
              <a:gd name="connsiteY11" fmla="*/ 4300884 h 4448059"/>
              <a:gd name="connsiteX12" fmla="*/ 4054147 w 4425898"/>
              <a:gd name="connsiteY12" fmla="*/ 3096198 h 4448059"/>
              <a:gd name="connsiteX13" fmla="*/ 4402490 w 4425898"/>
              <a:gd name="connsiteY13" fmla="*/ 425569 h 4448059"/>
              <a:gd name="connsiteX14" fmla="*/ 3981575 w 4425898"/>
              <a:gd name="connsiteY14" fmla="*/ 91740 h 4448059"/>
              <a:gd name="connsiteX15" fmla="*/ 3473576 w 4425898"/>
              <a:gd name="connsiteY15" fmla="*/ 19169 h 4448059"/>
              <a:gd name="connsiteX16" fmla="*/ 1006147 w 4425898"/>
              <a:gd name="connsiteY16" fmla="*/ 382027 h 4448059"/>
              <a:gd name="connsiteX17" fmla="*/ 164319 w 4425898"/>
              <a:gd name="connsiteY17" fmla="*/ 788427 h 4448059"/>
              <a:gd name="connsiteX0" fmla="*/ 164319 w 4472062"/>
              <a:gd name="connsiteY0" fmla="*/ 784827 h 4444459"/>
              <a:gd name="connsiteX1" fmla="*/ 4661 w 4472062"/>
              <a:gd name="connsiteY1" fmla="*/ 1060598 h 4444459"/>
              <a:gd name="connsiteX2" fmla="*/ 62719 w 4472062"/>
              <a:gd name="connsiteY2" fmla="*/ 1365398 h 4444459"/>
              <a:gd name="connsiteX3" fmla="*/ 265919 w 4472062"/>
              <a:gd name="connsiteY3" fmla="*/ 1626655 h 4444459"/>
              <a:gd name="connsiteX4" fmla="*/ 715861 w 4472062"/>
              <a:gd name="connsiteY4" fmla="*/ 1902427 h 4444459"/>
              <a:gd name="connsiteX5" fmla="*/ 991633 w 4472062"/>
              <a:gd name="connsiteY5" fmla="*/ 2279798 h 4444459"/>
              <a:gd name="connsiteX6" fmla="*/ 1035176 w 4472062"/>
              <a:gd name="connsiteY6" fmla="*/ 2642655 h 4444459"/>
              <a:gd name="connsiteX7" fmla="*/ 948090 w 4472062"/>
              <a:gd name="connsiteY7" fmla="*/ 3150655 h 4444459"/>
              <a:gd name="connsiteX8" fmla="*/ 759404 w 4472062"/>
              <a:gd name="connsiteY8" fmla="*/ 3557055 h 4444459"/>
              <a:gd name="connsiteX9" fmla="*/ 657804 w 4472062"/>
              <a:gd name="connsiteY9" fmla="*/ 4065055 h 4444459"/>
              <a:gd name="connsiteX10" fmla="*/ 948090 w 4472062"/>
              <a:gd name="connsiteY10" fmla="*/ 4398884 h 4444459"/>
              <a:gd name="connsiteX11" fmla="*/ 1485119 w 4472062"/>
              <a:gd name="connsiteY11" fmla="*/ 4297284 h 4444459"/>
              <a:gd name="connsiteX12" fmla="*/ 4054147 w 4472062"/>
              <a:gd name="connsiteY12" fmla="*/ 3092598 h 4444459"/>
              <a:gd name="connsiteX13" fmla="*/ 4460547 w 4472062"/>
              <a:gd name="connsiteY13" fmla="*/ 697741 h 4444459"/>
              <a:gd name="connsiteX14" fmla="*/ 3981575 w 4472062"/>
              <a:gd name="connsiteY14" fmla="*/ 88140 h 4444459"/>
              <a:gd name="connsiteX15" fmla="*/ 3473576 w 4472062"/>
              <a:gd name="connsiteY15" fmla="*/ 15569 h 4444459"/>
              <a:gd name="connsiteX16" fmla="*/ 1006147 w 4472062"/>
              <a:gd name="connsiteY16" fmla="*/ 378427 h 4444459"/>
              <a:gd name="connsiteX17" fmla="*/ 164319 w 4472062"/>
              <a:gd name="connsiteY17" fmla="*/ 784827 h 4444459"/>
              <a:gd name="connsiteX0" fmla="*/ 164319 w 4472062"/>
              <a:gd name="connsiteY0" fmla="*/ 772269 h 4431901"/>
              <a:gd name="connsiteX1" fmla="*/ 4661 w 4472062"/>
              <a:gd name="connsiteY1" fmla="*/ 1048040 h 4431901"/>
              <a:gd name="connsiteX2" fmla="*/ 62719 w 4472062"/>
              <a:gd name="connsiteY2" fmla="*/ 1352840 h 4431901"/>
              <a:gd name="connsiteX3" fmla="*/ 265919 w 4472062"/>
              <a:gd name="connsiteY3" fmla="*/ 1614097 h 4431901"/>
              <a:gd name="connsiteX4" fmla="*/ 715861 w 4472062"/>
              <a:gd name="connsiteY4" fmla="*/ 1889869 h 4431901"/>
              <a:gd name="connsiteX5" fmla="*/ 991633 w 4472062"/>
              <a:gd name="connsiteY5" fmla="*/ 2267240 h 4431901"/>
              <a:gd name="connsiteX6" fmla="*/ 1035176 w 4472062"/>
              <a:gd name="connsiteY6" fmla="*/ 2630097 h 4431901"/>
              <a:gd name="connsiteX7" fmla="*/ 948090 w 4472062"/>
              <a:gd name="connsiteY7" fmla="*/ 3138097 h 4431901"/>
              <a:gd name="connsiteX8" fmla="*/ 759404 w 4472062"/>
              <a:gd name="connsiteY8" fmla="*/ 3544497 h 4431901"/>
              <a:gd name="connsiteX9" fmla="*/ 657804 w 4472062"/>
              <a:gd name="connsiteY9" fmla="*/ 4052497 h 4431901"/>
              <a:gd name="connsiteX10" fmla="*/ 948090 w 4472062"/>
              <a:gd name="connsiteY10" fmla="*/ 4386326 h 4431901"/>
              <a:gd name="connsiteX11" fmla="*/ 1485119 w 4472062"/>
              <a:gd name="connsiteY11" fmla="*/ 4284726 h 4431901"/>
              <a:gd name="connsiteX12" fmla="*/ 4054147 w 4472062"/>
              <a:gd name="connsiteY12" fmla="*/ 3080040 h 4431901"/>
              <a:gd name="connsiteX13" fmla="*/ 4460547 w 4472062"/>
              <a:gd name="connsiteY13" fmla="*/ 685183 h 4431901"/>
              <a:gd name="connsiteX14" fmla="*/ 3981575 w 4472062"/>
              <a:gd name="connsiteY14" fmla="*/ 75582 h 4431901"/>
              <a:gd name="connsiteX15" fmla="*/ 3473576 w 4472062"/>
              <a:gd name="connsiteY15" fmla="*/ 3011 h 4431901"/>
              <a:gd name="connsiteX16" fmla="*/ 1006147 w 4472062"/>
              <a:gd name="connsiteY16" fmla="*/ 365869 h 4431901"/>
              <a:gd name="connsiteX17" fmla="*/ 164319 w 4472062"/>
              <a:gd name="connsiteY17" fmla="*/ 772269 h 4431901"/>
              <a:gd name="connsiteX0" fmla="*/ 164319 w 4472062"/>
              <a:gd name="connsiteY0" fmla="*/ 772269 h 4431901"/>
              <a:gd name="connsiteX1" fmla="*/ 4661 w 4472062"/>
              <a:gd name="connsiteY1" fmla="*/ 1048040 h 4431901"/>
              <a:gd name="connsiteX2" fmla="*/ 62719 w 4472062"/>
              <a:gd name="connsiteY2" fmla="*/ 1352840 h 4431901"/>
              <a:gd name="connsiteX3" fmla="*/ 265919 w 4472062"/>
              <a:gd name="connsiteY3" fmla="*/ 1614097 h 4431901"/>
              <a:gd name="connsiteX4" fmla="*/ 1847975 w 4472062"/>
              <a:gd name="connsiteY4" fmla="*/ 1759240 h 4431901"/>
              <a:gd name="connsiteX5" fmla="*/ 991633 w 4472062"/>
              <a:gd name="connsiteY5" fmla="*/ 2267240 h 4431901"/>
              <a:gd name="connsiteX6" fmla="*/ 1035176 w 4472062"/>
              <a:gd name="connsiteY6" fmla="*/ 2630097 h 4431901"/>
              <a:gd name="connsiteX7" fmla="*/ 948090 w 4472062"/>
              <a:gd name="connsiteY7" fmla="*/ 3138097 h 4431901"/>
              <a:gd name="connsiteX8" fmla="*/ 759404 w 4472062"/>
              <a:gd name="connsiteY8" fmla="*/ 3544497 h 4431901"/>
              <a:gd name="connsiteX9" fmla="*/ 657804 w 4472062"/>
              <a:gd name="connsiteY9" fmla="*/ 4052497 h 4431901"/>
              <a:gd name="connsiteX10" fmla="*/ 948090 w 4472062"/>
              <a:gd name="connsiteY10" fmla="*/ 4386326 h 4431901"/>
              <a:gd name="connsiteX11" fmla="*/ 1485119 w 4472062"/>
              <a:gd name="connsiteY11" fmla="*/ 4284726 h 4431901"/>
              <a:gd name="connsiteX12" fmla="*/ 4054147 w 4472062"/>
              <a:gd name="connsiteY12" fmla="*/ 3080040 h 4431901"/>
              <a:gd name="connsiteX13" fmla="*/ 4460547 w 4472062"/>
              <a:gd name="connsiteY13" fmla="*/ 685183 h 4431901"/>
              <a:gd name="connsiteX14" fmla="*/ 3981575 w 4472062"/>
              <a:gd name="connsiteY14" fmla="*/ 75582 h 4431901"/>
              <a:gd name="connsiteX15" fmla="*/ 3473576 w 4472062"/>
              <a:gd name="connsiteY15" fmla="*/ 3011 h 4431901"/>
              <a:gd name="connsiteX16" fmla="*/ 1006147 w 4472062"/>
              <a:gd name="connsiteY16" fmla="*/ 365869 h 4431901"/>
              <a:gd name="connsiteX17" fmla="*/ 164319 w 4472062"/>
              <a:gd name="connsiteY17" fmla="*/ 772269 h 4431901"/>
              <a:gd name="connsiteX0" fmla="*/ 289237 w 4596980"/>
              <a:gd name="connsiteY0" fmla="*/ 772269 h 4431901"/>
              <a:gd name="connsiteX1" fmla="*/ 129579 w 4596980"/>
              <a:gd name="connsiteY1" fmla="*/ 1048040 h 4431901"/>
              <a:gd name="connsiteX2" fmla="*/ 187637 w 4596980"/>
              <a:gd name="connsiteY2" fmla="*/ 1352840 h 4431901"/>
              <a:gd name="connsiteX3" fmla="*/ 2379294 w 4596980"/>
              <a:gd name="connsiteY3" fmla="*/ 1323811 h 4431901"/>
              <a:gd name="connsiteX4" fmla="*/ 1972893 w 4596980"/>
              <a:gd name="connsiteY4" fmla="*/ 1759240 h 4431901"/>
              <a:gd name="connsiteX5" fmla="*/ 1116551 w 4596980"/>
              <a:gd name="connsiteY5" fmla="*/ 2267240 h 4431901"/>
              <a:gd name="connsiteX6" fmla="*/ 1160094 w 4596980"/>
              <a:gd name="connsiteY6" fmla="*/ 2630097 h 4431901"/>
              <a:gd name="connsiteX7" fmla="*/ 1073008 w 4596980"/>
              <a:gd name="connsiteY7" fmla="*/ 3138097 h 4431901"/>
              <a:gd name="connsiteX8" fmla="*/ 884322 w 4596980"/>
              <a:gd name="connsiteY8" fmla="*/ 3544497 h 4431901"/>
              <a:gd name="connsiteX9" fmla="*/ 782722 w 4596980"/>
              <a:gd name="connsiteY9" fmla="*/ 4052497 h 4431901"/>
              <a:gd name="connsiteX10" fmla="*/ 1073008 w 4596980"/>
              <a:gd name="connsiteY10" fmla="*/ 4386326 h 4431901"/>
              <a:gd name="connsiteX11" fmla="*/ 1610037 w 4596980"/>
              <a:gd name="connsiteY11" fmla="*/ 4284726 h 4431901"/>
              <a:gd name="connsiteX12" fmla="*/ 4179065 w 4596980"/>
              <a:gd name="connsiteY12" fmla="*/ 3080040 h 4431901"/>
              <a:gd name="connsiteX13" fmla="*/ 4585465 w 4596980"/>
              <a:gd name="connsiteY13" fmla="*/ 685183 h 4431901"/>
              <a:gd name="connsiteX14" fmla="*/ 4106493 w 4596980"/>
              <a:gd name="connsiteY14" fmla="*/ 75582 h 4431901"/>
              <a:gd name="connsiteX15" fmla="*/ 3598494 w 4596980"/>
              <a:gd name="connsiteY15" fmla="*/ 3011 h 4431901"/>
              <a:gd name="connsiteX16" fmla="*/ 1131065 w 4596980"/>
              <a:gd name="connsiteY16" fmla="*/ 365869 h 4431901"/>
              <a:gd name="connsiteX17" fmla="*/ 289237 w 4596980"/>
              <a:gd name="connsiteY17" fmla="*/ 772269 h 4431901"/>
              <a:gd name="connsiteX0" fmla="*/ 350310 w 4658053"/>
              <a:gd name="connsiteY0" fmla="*/ 772269 h 4431901"/>
              <a:gd name="connsiteX1" fmla="*/ 190652 w 4658053"/>
              <a:gd name="connsiteY1" fmla="*/ 1048040 h 4431901"/>
              <a:gd name="connsiteX2" fmla="*/ 2977395 w 4658053"/>
              <a:gd name="connsiteY2" fmla="*/ 670669 h 4431901"/>
              <a:gd name="connsiteX3" fmla="*/ 2440367 w 4658053"/>
              <a:gd name="connsiteY3" fmla="*/ 1323811 h 4431901"/>
              <a:gd name="connsiteX4" fmla="*/ 2033966 w 4658053"/>
              <a:gd name="connsiteY4" fmla="*/ 1759240 h 4431901"/>
              <a:gd name="connsiteX5" fmla="*/ 1177624 w 4658053"/>
              <a:gd name="connsiteY5" fmla="*/ 2267240 h 4431901"/>
              <a:gd name="connsiteX6" fmla="*/ 1221167 w 4658053"/>
              <a:gd name="connsiteY6" fmla="*/ 2630097 h 4431901"/>
              <a:gd name="connsiteX7" fmla="*/ 1134081 w 4658053"/>
              <a:gd name="connsiteY7" fmla="*/ 3138097 h 4431901"/>
              <a:gd name="connsiteX8" fmla="*/ 945395 w 4658053"/>
              <a:gd name="connsiteY8" fmla="*/ 3544497 h 4431901"/>
              <a:gd name="connsiteX9" fmla="*/ 843795 w 4658053"/>
              <a:gd name="connsiteY9" fmla="*/ 4052497 h 4431901"/>
              <a:gd name="connsiteX10" fmla="*/ 1134081 w 4658053"/>
              <a:gd name="connsiteY10" fmla="*/ 4386326 h 4431901"/>
              <a:gd name="connsiteX11" fmla="*/ 1671110 w 4658053"/>
              <a:gd name="connsiteY11" fmla="*/ 4284726 h 4431901"/>
              <a:gd name="connsiteX12" fmla="*/ 4240138 w 4658053"/>
              <a:gd name="connsiteY12" fmla="*/ 3080040 h 4431901"/>
              <a:gd name="connsiteX13" fmla="*/ 4646538 w 4658053"/>
              <a:gd name="connsiteY13" fmla="*/ 685183 h 4431901"/>
              <a:gd name="connsiteX14" fmla="*/ 4167566 w 4658053"/>
              <a:gd name="connsiteY14" fmla="*/ 75582 h 4431901"/>
              <a:gd name="connsiteX15" fmla="*/ 3659567 w 4658053"/>
              <a:gd name="connsiteY15" fmla="*/ 3011 h 4431901"/>
              <a:gd name="connsiteX16" fmla="*/ 1192138 w 4658053"/>
              <a:gd name="connsiteY16" fmla="*/ 365869 h 4431901"/>
              <a:gd name="connsiteX17" fmla="*/ 350310 w 4658053"/>
              <a:gd name="connsiteY17" fmla="*/ 772269 h 4431901"/>
              <a:gd name="connsiteX0" fmla="*/ 93876 w 4401619"/>
              <a:gd name="connsiteY0" fmla="*/ 772269 h 4431901"/>
              <a:gd name="connsiteX1" fmla="*/ 2938675 w 4401619"/>
              <a:gd name="connsiteY1" fmla="*/ 293297 h 4431901"/>
              <a:gd name="connsiteX2" fmla="*/ 2720961 w 4401619"/>
              <a:gd name="connsiteY2" fmla="*/ 670669 h 4431901"/>
              <a:gd name="connsiteX3" fmla="*/ 2183933 w 4401619"/>
              <a:gd name="connsiteY3" fmla="*/ 1323811 h 4431901"/>
              <a:gd name="connsiteX4" fmla="*/ 1777532 w 4401619"/>
              <a:gd name="connsiteY4" fmla="*/ 1759240 h 4431901"/>
              <a:gd name="connsiteX5" fmla="*/ 921190 w 4401619"/>
              <a:gd name="connsiteY5" fmla="*/ 2267240 h 4431901"/>
              <a:gd name="connsiteX6" fmla="*/ 964733 w 4401619"/>
              <a:gd name="connsiteY6" fmla="*/ 2630097 h 4431901"/>
              <a:gd name="connsiteX7" fmla="*/ 877647 w 4401619"/>
              <a:gd name="connsiteY7" fmla="*/ 3138097 h 4431901"/>
              <a:gd name="connsiteX8" fmla="*/ 688961 w 4401619"/>
              <a:gd name="connsiteY8" fmla="*/ 3544497 h 4431901"/>
              <a:gd name="connsiteX9" fmla="*/ 587361 w 4401619"/>
              <a:gd name="connsiteY9" fmla="*/ 4052497 h 4431901"/>
              <a:gd name="connsiteX10" fmla="*/ 877647 w 4401619"/>
              <a:gd name="connsiteY10" fmla="*/ 4386326 h 4431901"/>
              <a:gd name="connsiteX11" fmla="*/ 1414676 w 4401619"/>
              <a:gd name="connsiteY11" fmla="*/ 4284726 h 4431901"/>
              <a:gd name="connsiteX12" fmla="*/ 3983704 w 4401619"/>
              <a:gd name="connsiteY12" fmla="*/ 3080040 h 4431901"/>
              <a:gd name="connsiteX13" fmla="*/ 4390104 w 4401619"/>
              <a:gd name="connsiteY13" fmla="*/ 685183 h 4431901"/>
              <a:gd name="connsiteX14" fmla="*/ 3911132 w 4401619"/>
              <a:gd name="connsiteY14" fmla="*/ 75582 h 4431901"/>
              <a:gd name="connsiteX15" fmla="*/ 3403133 w 4401619"/>
              <a:gd name="connsiteY15" fmla="*/ 3011 h 4431901"/>
              <a:gd name="connsiteX16" fmla="*/ 935704 w 4401619"/>
              <a:gd name="connsiteY16" fmla="*/ 365869 h 4431901"/>
              <a:gd name="connsiteX17" fmla="*/ 93876 w 4401619"/>
              <a:gd name="connsiteY17" fmla="*/ 772269 h 4431901"/>
              <a:gd name="connsiteX0" fmla="*/ 93876 w 4401619"/>
              <a:gd name="connsiteY0" fmla="*/ 772269 h 4431901"/>
              <a:gd name="connsiteX1" fmla="*/ 2938675 w 4401619"/>
              <a:gd name="connsiteY1" fmla="*/ 293297 h 4431901"/>
              <a:gd name="connsiteX2" fmla="*/ 2720961 w 4401619"/>
              <a:gd name="connsiteY2" fmla="*/ 670669 h 4431901"/>
              <a:gd name="connsiteX3" fmla="*/ 2183933 w 4401619"/>
              <a:gd name="connsiteY3" fmla="*/ 1323811 h 4431901"/>
              <a:gd name="connsiteX4" fmla="*/ 1777532 w 4401619"/>
              <a:gd name="connsiteY4" fmla="*/ 1759240 h 4431901"/>
              <a:gd name="connsiteX5" fmla="*/ 921190 w 4401619"/>
              <a:gd name="connsiteY5" fmla="*/ 2267240 h 4431901"/>
              <a:gd name="connsiteX6" fmla="*/ 964733 w 4401619"/>
              <a:gd name="connsiteY6" fmla="*/ 2630097 h 4431901"/>
              <a:gd name="connsiteX7" fmla="*/ 877647 w 4401619"/>
              <a:gd name="connsiteY7" fmla="*/ 3138097 h 4431901"/>
              <a:gd name="connsiteX8" fmla="*/ 688961 w 4401619"/>
              <a:gd name="connsiteY8" fmla="*/ 3544497 h 4431901"/>
              <a:gd name="connsiteX9" fmla="*/ 587361 w 4401619"/>
              <a:gd name="connsiteY9" fmla="*/ 4052497 h 4431901"/>
              <a:gd name="connsiteX10" fmla="*/ 877647 w 4401619"/>
              <a:gd name="connsiteY10" fmla="*/ 4386326 h 4431901"/>
              <a:gd name="connsiteX11" fmla="*/ 1414676 w 4401619"/>
              <a:gd name="connsiteY11" fmla="*/ 4284726 h 4431901"/>
              <a:gd name="connsiteX12" fmla="*/ 3983704 w 4401619"/>
              <a:gd name="connsiteY12" fmla="*/ 3080040 h 4431901"/>
              <a:gd name="connsiteX13" fmla="*/ 4390104 w 4401619"/>
              <a:gd name="connsiteY13" fmla="*/ 685183 h 4431901"/>
              <a:gd name="connsiteX14" fmla="*/ 3911132 w 4401619"/>
              <a:gd name="connsiteY14" fmla="*/ 75582 h 4431901"/>
              <a:gd name="connsiteX15" fmla="*/ 3403133 w 4401619"/>
              <a:gd name="connsiteY15" fmla="*/ 3011 h 4431901"/>
              <a:gd name="connsiteX16" fmla="*/ 935704 w 4401619"/>
              <a:gd name="connsiteY16" fmla="*/ 365869 h 4431901"/>
              <a:gd name="connsiteX17" fmla="*/ 93876 w 4401619"/>
              <a:gd name="connsiteY17" fmla="*/ 772269 h 4431901"/>
              <a:gd name="connsiteX0" fmla="*/ 2590373 w 3821087"/>
              <a:gd name="connsiteY0" fmla="*/ 148155 h 4431901"/>
              <a:gd name="connsiteX1" fmla="*/ 2358143 w 3821087"/>
              <a:gd name="connsiteY1" fmla="*/ 293297 h 4431901"/>
              <a:gd name="connsiteX2" fmla="*/ 2140429 w 3821087"/>
              <a:gd name="connsiteY2" fmla="*/ 670669 h 4431901"/>
              <a:gd name="connsiteX3" fmla="*/ 1603401 w 3821087"/>
              <a:gd name="connsiteY3" fmla="*/ 1323811 h 4431901"/>
              <a:gd name="connsiteX4" fmla="*/ 1197000 w 3821087"/>
              <a:gd name="connsiteY4" fmla="*/ 1759240 h 4431901"/>
              <a:gd name="connsiteX5" fmla="*/ 340658 w 3821087"/>
              <a:gd name="connsiteY5" fmla="*/ 2267240 h 4431901"/>
              <a:gd name="connsiteX6" fmla="*/ 384201 w 3821087"/>
              <a:gd name="connsiteY6" fmla="*/ 2630097 h 4431901"/>
              <a:gd name="connsiteX7" fmla="*/ 297115 w 3821087"/>
              <a:gd name="connsiteY7" fmla="*/ 3138097 h 4431901"/>
              <a:gd name="connsiteX8" fmla="*/ 108429 w 3821087"/>
              <a:gd name="connsiteY8" fmla="*/ 3544497 h 4431901"/>
              <a:gd name="connsiteX9" fmla="*/ 6829 w 3821087"/>
              <a:gd name="connsiteY9" fmla="*/ 4052497 h 4431901"/>
              <a:gd name="connsiteX10" fmla="*/ 297115 w 3821087"/>
              <a:gd name="connsiteY10" fmla="*/ 4386326 h 4431901"/>
              <a:gd name="connsiteX11" fmla="*/ 834144 w 3821087"/>
              <a:gd name="connsiteY11" fmla="*/ 4284726 h 4431901"/>
              <a:gd name="connsiteX12" fmla="*/ 3403172 w 3821087"/>
              <a:gd name="connsiteY12" fmla="*/ 3080040 h 4431901"/>
              <a:gd name="connsiteX13" fmla="*/ 3809572 w 3821087"/>
              <a:gd name="connsiteY13" fmla="*/ 685183 h 4431901"/>
              <a:gd name="connsiteX14" fmla="*/ 3330600 w 3821087"/>
              <a:gd name="connsiteY14" fmla="*/ 75582 h 4431901"/>
              <a:gd name="connsiteX15" fmla="*/ 2822601 w 3821087"/>
              <a:gd name="connsiteY15" fmla="*/ 3011 h 4431901"/>
              <a:gd name="connsiteX16" fmla="*/ 355172 w 3821087"/>
              <a:gd name="connsiteY16" fmla="*/ 365869 h 4431901"/>
              <a:gd name="connsiteX17" fmla="*/ 2590373 w 3821087"/>
              <a:gd name="connsiteY17" fmla="*/ 148155 h 4431901"/>
              <a:gd name="connsiteX0" fmla="*/ 2590373 w 3821087"/>
              <a:gd name="connsiteY0" fmla="*/ 148155 h 4431901"/>
              <a:gd name="connsiteX1" fmla="*/ 2358143 w 3821087"/>
              <a:gd name="connsiteY1" fmla="*/ 293297 h 4431901"/>
              <a:gd name="connsiteX2" fmla="*/ 2140429 w 3821087"/>
              <a:gd name="connsiteY2" fmla="*/ 670669 h 4431901"/>
              <a:gd name="connsiteX3" fmla="*/ 1603401 w 3821087"/>
              <a:gd name="connsiteY3" fmla="*/ 1323811 h 4431901"/>
              <a:gd name="connsiteX4" fmla="*/ 1197000 w 3821087"/>
              <a:gd name="connsiteY4" fmla="*/ 1759240 h 4431901"/>
              <a:gd name="connsiteX5" fmla="*/ 340658 w 3821087"/>
              <a:gd name="connsiteY5" fmla="*/ 2267240 h 4431901"/>
              <a:gd name="connsiteX6" fmla="*/ 384201 w 3821087"/>
              <a:gd name="connsiteY6" fmla="*/ 2630097 h 4431901"/>
              <a:gd name="connsiteX7" fmla="*/ 297115 w 3821087"/>
              <a:gd name="connsiteY7" fmla="*/ 3138097 h 4431901"/>
              <a:gd name="connsiteX8" fmla="*/ 108429 w 3821087"/>
              <a:gd name="connsiteY8" fmla="*/ 3544497 h 4431901"/>
              <a:gd name="connsiteX9" fmla="*/ 6829 w 3821087"/>
              <a:gd name="connsiteY9" fmla="*/ 4052497 h 4431901"/>
              <a:gd name="connsiteX10" fmla="*/ 297115 w 3821087"/>
              <a:gd name="connsiteY10" fmla="*/ 4386326 h 4431901"/>
              <a:gd name="connsiteX11" fmla="*/ 834144 w 3821087"/>
              <a:gd name="connsiteY11" fmla="*/ 4284726 h 4431901"/>
              <a:gd name="connsiteX12" fmla="*/ 3403172 w 3821087"/>
              <a:gd name="connsiteY12" fmla="*/ 3080040 h 4431901"/>
              <a:gd name="connsiteX13" fmla="*/ 3809572 w 3821087"/>
              <a:gd name="connsiteY13" fmla="*/ 685183 h 4431901"/>
              <a:gd name="connsiteX14" fmla="*/ 3330600 w 3821087"/>
              <a:gd name="connsiteY14" fmla="*/ 75582 h 4431901"/>
              <a:gd name="connsiteX15" fmla="*/ 2822601 w 3821087"/>
              <a:gd name="connsiteY15" fmla="*/ 3011 h 4431901"/>
              <a:gd name="connsiteX16" fmla="*/ 2967744 w 3821087"/>
              <a:gd name="connsiteY16" fmla="*/ 32041 h 4431901"/>
              <a:gd name="connsiteX17" fmla="*/ 2590373 w 3821087"/>
              <a:gd name="connsiteY17" fmla="*/ 148155 h 4431901"/>
              <a:gd name="connsiteX0" fmla="*/ 2590373 w 3821087"/>
              <a:gd name="connsiteY0" fmla="*/ 321324 h 4605070"/>
              <a:gd name="connsiteX1" fmla="*/ 2358143 w 3821087"/>
              <a:gd name="connsiteY1" fmla="*/ 466466 h 4605070"/>
              <a:gd name="connsiteX2" fmla="*/ 2140429 w 3821087"/>
              <a:gd name="connsiteY2" fmla="*/ 843838 h 4605070"/>
              <a:gd name="connsiteX3" fmla="*/ 1603401 w 3821087"/>
              <a:gd name="connsiteY3" fmla="*/ 1496980 h 4605070"/>
              <a:gd name="connsiteX4" fmla="*/ 1197000 w 3821087"/>
              <a:gd name="connsiteY4" fmla="*/ 1932409 h 4605070"/>
              <a:gd name="connsiteX5" fmla="*/ 340658 w 3821087"/>
              <a:gd name="connsiteY5" fmla="*/ 2440409 h 4605070"/>
              <a:gd name="connsiteX6" fmla="*/ 384201 w 3821087"/>
              <a:gd name="connsiteY6" fmla="*/ 2803266 h 4605070"/>
              <a:gd name="connsiteX7" fmla="*/ 297115 w 3821087"/>
              <a:gd name="connsiteY7" fmla="*/ 3311266 h 4605070"/>
              <a:gd name="connsiteX8" fmla="*/ 108429 w 3821087"/>
              <a:gd name="connsiteY8" fmla="*/ 3717666 h 4605070"/>
              <a:gd name="connsiteX9" fmla="*/ 6829 w 3821087"/>
              <a:gd name="connsiteY9" fmla="*/ 4225666 h 4605070"/>
              <a:gd name="connsiteX10" fmla="*/ 297115 w 3821087"/>
              <a:gd name="connsiteY10" fmla="*/ 4559495 h 4605070"/>
              <a:gd name="connsiteX11" fmla="*/ 834144 w 3821087"/>
              <a:gd name="connsiteY11" fmla="*/ 4457895 h 4605070"/>
              <a:gd name="connsiteX12" fmla="*/ 3403172 w 3821087"/>
              <a:gd name="connsiteY12" fmla="*/ 3253209 h 4605070"/>
              <a:gd name="connsiteX13" fmla="*/ 3809572 w 3821087"/>
              <a:gd name="connsiteY13" fmla="*/ 858352 h 4605070"/>
              <a:gd name="connsiteX14" fmla="*/ 3330600 w 3821087"/>
              <a:gd name="connsiteY14" fmla="*/ 248751 h 4605070"/>
              <a:gd name="connsiteX15" fmla="*/ 3258030 w 3821087"/>
              <a:gd name="connsiteY15" fmla="*/ 2008 h 4605070"/>
              <a:gd name="connsiteX16" fmla="*/ 2967744 w 3821087"/>
              <a:gd name="connsiteY16" fmla="*/ 205210 h 4605070"/>
              <a:gd name="connsiteX17" fmla="*/ 2590373 w 3821087"/>
              <a:gd name="connsiteY17" fmla="*/ 321324 h 4605070"/>
              <a:gd name="connsiteX0" fmla="*/ 2590373 w 3820327"/>
              <a:gd name="connsiteY0" fmla="*/ 320076 h 4603822"/>
              <a:gd name="connsiteX1" fmla="*/ 2358143 w 3820327"/>
              <a:gd name="connsiteY1" fmla="*/ 465218 h 4603822"/>
              <a:gd name="connsiteX2" fmla="*/ 2140429 w 3820327"/>
              <a:gd name="connsiteY2" fmla="*/ 842590 h 4603822"/>
              <a:gd name="connsiteX3" fmla="*/ 1603401 w 3820327"/>
              <a:gd name="connsiteY3" fmla="*/ 1495732 h 4603822"/>
              <a:gd name="connsiteX4" fmla="*/ 1197000 w 3820327"/>
              <a:gd name="connsiteY4" fmla="*/ 1931161 h 4603822"/>
              <a:gd name="connsiteX5" fmla="*/ 340658 w 3820327"/>
              <a:gd name="connsiteY5" fmla="*/ 2439161 h 4603822"/>
              <a:gd name="connsiteX6" fmla="*/ 384201 w 3820327"/>
              <a:gd name="connsiteY6" fmla="*/ 2802018 h 4603822"/>
              <a:gd name="connsiteX7" fmla="*/ 297115 w 3820327"/>
              <a:gd name="connsiteY7" fmla="*/ 3310018 h 4603822"/>
              <a:gd name="connsiteX8" fmla="*/ 108429 w 3820327"/>
              <a:gd name="connsiteY8" fmla="*/ 3716418 h 4603822"/>
              <a:gd name="connsiteX9" fmla="*/ 6829 w 3820327"/>
              <a:gd name="connsiteY9" fmla="*/ 4224418 h 4603822"/>
              <a:gd name="connsiteX10" fmla="*/ 297115 w 3820327"/>
              <a:gd name="connsiteY10" fmla="*/ 4558247 h 4603822"/>
              <a:gd name="connsiteX11" fmla="*/ 834144 w 3820327"/>
              <a:gd name="connsiteY11" fmla="*/ 4456647 h 4603822"/>
              <a:gd name="connsiteX12" fmla="*/ 3403172 w 3820327"/>
              <a:gd name="connsiteY12" fmla="*/ 3251961 h 4603822"/>
              <a:gd name="connsiteX13" fmla="*/ 3809572 w 3820327"/>
              <a:gd name="connsiteY13" fmla="*/ 857104 h 4603822"/>
              <a:gd name="connsiteX14" fmla="*/ 3664428 w 3820327"/>
              <a:gd name="connsiteY14" fmla="*/ 479731 h 4603822"/>
              <a:gd name="connsiteX15" fmla="*/ 3258030 w 3820327"/>
              <a:gd name="connsiteY15" fmla="*/ 760 h 4603822"/>
              <a:gd name="connsiteX16" fmla="*/ 2967744 w 3820327"/>
              <a:gd name="connsiteY16" fmla="*/ 203962 h 4603822"/>
              <a:gd name="connsiteX17" fmla="*/ 2590373 w 3820327"/>
              <a:gd name="connsiteY17" fmla="*/ 320076 h 4603822"/>
              <a:gd name="connsiteX0" fmla="*/ 2590373 w 3825041"/>
              <a:gd name="connsiteY0" fmla="*/ 120580 h 4404326"/>
              <a:gd name="connsiteX1" fmla="*/ 2358143 w 3825041"/>
              <a:gd name="connsiteY1" fmla="*/ 265722 h 4404326"/>
              <a:gd name="connsiteX2" fmla="*/ 2140429 w 3825041"/>
              <a:gd name="connsiteY2" fmla="*/ 643094 h 4404326"/>
              <a:gd name="connsiteX3" fmla="*/ 1603401 w 3825041"/>
              <a:gd name="connsiteY3" fmla="*/ 1296236 h 4404326"/>
              <a:gd name="connsiteX4" fmla="*/ 1197000 w 3825041"/>
              <a:gd name="connsiteY4" fmla="*/ 1731665 h 4404326"/>
              <a:gd name="connsiteX5" fmla="*/ 340658 w 3825041"/>
              <a:gd name="connsiteY5" fmla="*/ 2239665 h 4404326"/>
              <a:gd name="connsiteX6" fmla="*/ 384201 w 3825041"/>
              <a:gd name="connsiteY6" fmla="*/ 2602522 h 4404326"/>
              <a:gd name="connsiteX7" fmla="*/ 297115 w 3825041"/>
              <a:gd name="connsiteY7" fmla="*/ 3110522 h 4404326"/>
              <a:gd name="connsiteX8" fmla="*/ 108429 w 3825041"/>
              <a:gd name="connsiteY8" fmla="*/ 3516922 h 4404326"/>
              <a:gd name="connsiteX9" fmla="*/ 6829 w 3825041"/>
              <a:gd name="connsiteY9" fmla="*/ 4024922 h 4404326"/>
              <a:gd name="connsiteX10" fmla="*/ 297115 w 3825041"/>
              <a:gd name="connsiteY10" fmla="*/ 4358751 h 4404326"/>
              <a:gd name="connsiteX11" fmla="*/ 834144 w 3825041"/>
              <a:gd name="connsiteY11" fmla="*/ 4257151 h 4404326"/>
              <a:gd name="connsiteX12" fmla="*/ 3403172 w 3825041"/>
              <a:gd name="connsiteY12" fmla="*/ 3052465 h 4404326"/>
              <a:gd name="connsiteX13" fmla="*/ 3809572 w 3825041"/>
              <a:gd name="connsiteY13" fmla="*/ 657608 h 4404326"/>
              <a:gd name="connsiteX14" fmla="*/ 3664428 w 3825041"/>
              <a:gd name="connsiteY14" fmla="*/ 280235 h 4404326"/>
              <a:gd name="connsiteX15" fmla="*/ 2967744 w 3825041"/>
              <a:gd name="connsiteY15" fmla="*/ 4466 h 4404326"/>
              <a:gd name="connsiteX16" fmla="*/ 2590373 w 3825041"/>
              <a:gd name="connsiteY16" fmla="*/ 120580 h 4404326"/>
              <a:gd name="connsiteX0" fmla="*/ 2590373 w 3825041"/>
              <a:gd name="connsiteY0" fmla="*/ 71 h 4283817"/>
              <a:gd name="connsiteX1" fmla="*/ 2358143 w 3825041"/>
              <a:gd name="connsiteY1" fmla="*/ 145213 h 4283817"/>
              <a:gd name="connsiteX2" fmla="*/ 2140429 w 3825041"/>
              <a:gd name="connsiteY2" fmla="*/ 522585 h 4283817"/>
              <a:gd name="connsiteX3" fmla="*/ 1603401 w 3825041"/>
              <a:gd name="connsiteY3" fmla="*/ 1175727 h 4283817"/>
              <a:gd name="connsiteX4" fmla="*/ 1197000 w 3825041"/>
              <a:gd name="connsiteY4" fmla="*/ 1611156 h 4283817"/>
              <a:gd name="connsiteX5" fmla="*/ 340658 w 3825041"/>
              <a:gd name="connsiteY5" fmla="*/ 2119156 h 4283817"/>
              <a:gd name="connsiteX6" fmla="*/ 384201 w 3825041"/>
              <a:gd name="connsiteY6" fmla="*/ 2482013 h 4283817"/>
              <a:gd name="connsiteX7" fmla="*/ 297115 w 3825041"/>
              <a:gd name="connsiteY7" fmla="*/ 2990013 h 4283817"/>
              <a:gd name="connsiteX8" fmla="*/ 108429 w 3825041"/>
              <a:gd name="connsiteY8" fmla="*/ 3396413 h 4283817"/>
              <a:gd name="connsiteX9" fmla="*/ 6829 w 3825041"/>
              <a:gd name="connsiteY9" fmla="*/ 3904413 h 4283817"/>
              <a:gd name="connsiteX10" fmla="*/ 297115 w 3825041"/>
              <a:gd name="connsiteY10" fmla="*/ 4238242 h 4283817"/>
              <a:gd name="connsiteX11" fmla="*/ 834144 w 3825041"/>
              <a:gd name="connsiteY11" fmla="*/ 4136642 h 4283817"/>
              <a:gd name="connsiteX12" fmla="*/ 3403172 w 3825041"/>
              <a:gd name="connsiteY12" fmla="*/ 2931956 h 4283817"/>
              <a:gd name="connsiteX13" fmla="*/ 3809572 w 3825041"/>
              <a:gd name="connsiteY13" fmla="*/ 537099 h 4283817"/>
              <a:gd name="connsiteX14" fmla="*/ 3664428 w 3825041"/>
              <a:gd name="connsiteY14" fmla="*/ 159726 h 4283817"/>
              <a:gd name="connsiteX15" fmla="*/ 2590373 w 3825041"/>
              <a:gd name="connsiteY15" fmla="*/ 71 h 4283817"/>
              <a:gd name="connsiteX0" fmla="*/ 3069345 w 3823072"/>
              <a:gd name="connsiteY0" fmla="*/ 44 h 4327333"/>
              <a:gd name="connsiteX1" fmla="*/ 2358143 w 3823072"/>
              <a:gd name="connsiteY1" fmla="*/ 188729 h 4327333"/>
              <a:gd name="connsiteX2" fmla="*/ 2140429 w 3823072"/>
              <a:gd name="connsiteY2" fmla="*/ 566101 h 4327333"/>
              <a:gd name="connsiteX3" fmla="*/ 1603401 w 3823072"/>
              <a:gd name="connsiteY3" fmla="*/ 1219243 h 4327333"/>
              <a:gd name="connsiteX4" fmla="*/ 1197000 w 3823072"/>
              <a:gd name="connsiteY4" fmla="*/ 1654672 h 4327333"/>
              <a:gd name="connsiteX5" fmla="*/ 340658 w 3823072"/>
              <a:gd name="connsiteY5" fmla="*/ 2162672 h 4327333"/>
              <a:gd name="connsiteX6" fmla="*/ 384201 w 3823072"/>
              <a:gd name="connsiteY6" fmla="*/ 2525529 h 4327333"/>
              <a:gd name="connsiteX7" fmla="*/ 297115 w 3823072"/>
              <a:gd name="connsiteY7" fmla="*/ 3033529 h 4327333"/>
              <a:gd name="connsiteX8" fmla="*/ 108429 w 3823072"/>
              <a:gd name="connsiteY8" fmla="*/ 3439929 h 4327333"/>
              <a:gd name="connsiteX9" fmla="*/ 6829 w 3823072"/>
              <a:gd name="connsiteY9" fmla="*/ 3947929 h 4327333"/>
              <a:gd name="connsiteX10" fmla="*/ 297115 w 3823072"/>
              <a:gd name="connsiteY10" fmla="*/ 4281758 h 4327333"/>
              <a:gd name="connsiteX11" fmla="*/ 834144 w 3823072"/>
              <a:gd name="connsiteY11" fmla="*/ 4180158 h 4327333"/>
              <a:gd name="connsiteX12" fmla="*/ 3403172 w 3823072"/>
              <a:gd name="connsiteY12" fmla="*/ 2975472 h 4327333"/>
              <a:gd name="connsiteX13" fmla="*/ 3809572 w 3823072"/>
              <a:gd name="connsiteY13" fmla="*/ 580615 h 4327333"/>
              <a:gd name="connsiteX14" fmla="*/ 3664428 w 3823072"/>
              <a:gd name="connsiteY14" fmla="*/ 203242 h 4327333"/>
              <a:gd name="connsiteX15" fmla="*/ 3069345 w 3823072"/>
              <a:gd name="connsiteY15" fmla="*/ 44 h 4327333"/>
              <a:gd name="connsiteX0" fmla="*/ 3069345 w 3823072"/>
              <a:gd name="connsiteY0" fmla="*/ 44 h 4327333"/>
              <a:gd name="connsiteX1" fmla="*/ 2358143 w 3823072"/>
              <a:gd name="connsiteY1" fmla="*/ 188729 h 4327333"/>
              <a:gd name="connsiteX2" fmla="*/ 2140429 w 3823072"/>
              <a:gd name="connsiteY2" fmla="*/ 566101 h 4327333"/>
              <a:gd name="connsiteX3" fmla="*/ 1603401 w 3823072"/>
              <a:gd name="connsiteY3" fmla="*/ 1219243 h 4327333"/>
              <a:gd name="connsiteX4" fmla="*/ 1197000 w 3823072"/>
              <a:gd name="connsiteY4" fmla="*/ 1654672 h 4327333"/>
              <a:gd name="connsiteX5" fmla="*/ 384201 w 3823072"/>
              <a:gd name="connsiteY5" fmla="*/ 2525529 h 4327333"/>
              <a:gd name="connsiteX6" fmla="*/ 297115 w 3823072"/>
              <a:gd name="connsiteY6" fmla="*/ 3033529 h 4327333"/>
              <a:gd name="connsiteX7" fmla="*/ 108429 w 3823072"/>
              <a:gd name="connsiteY7" fmla="*/ 3439929 h 4327333"/>
              <a:gd name="connsiteX8" fmla="*/ 6829 w 3823072"/>
              <a:gd name="connsiteY8" fmla="*/ 3947929 h 4327333"/>
              <a:gd name="connsiteX9" fmla="*/ 297115 w 3823072"/>
              <a:gd name="connsiteY9" fmla="*/ 4281758 h 4327333"/>
              <a:gd name="connsiteX10" fmla="*/ 834144 w 3823072"/>
              <a:gd name="connsiteY10" fmla="*/ 4180158 h 4327333"/>
              <a:gd name="connsiteX11" fmla="*/ 3403172 w 3823072"/>
              <a:gd name="connsiteY11" fmla="*/ 2975472 h 4327333"/>
              <a:gd name="connsiteX12" fmla="*/ 3809572 w 3823072"/>
              <a:gd name="connsiteY12" fmla="*/ 580615 h 4327333"/>
              <a:gd name="connsiteX13" fmla="*/ 3664428 w 3823072"/>
              <a:gd name="connsiteY13" fmla="*/ 203242 h 4327333"/>
              <a:gd name="connsiteX14" fmla="*/ 3069345 w 3823072"/>
              <a:gd name="connsiteY14" fmla="*/ 44 h 4327333"/>
              <a:gd name="connsiteX0" fmla="*/ 3069345 w 3823072"/>
              <a:gd name="connsiteY0" fmla="*/ 44 h 4327333"/>
              <a:gd name="connsiteX1" fmla="*/ 2358143 w 3823072"/>
              <a:gd name="connsiteY1" fmla="*/ 188729 h 4327333"/>
              <a:gd name="connsiteX2" fmla="*/ 2140429 w 3823072"/>
              <a:gd name="connsiteY2" fmla="*/ 566101 h 4327333"/>
              <a:gd name="connsiteX3" fmla="*/ 1603401 w 3823072"/>
              <a:gd name="connsiteY3" fmla="*/ 1219243 h 4327333"/>
              <a:gd name="connsiteX4" fmla="*/ 776086 w 3823072"/>
              <a:gd name="connsiteY4" fmla="*/ 1915929 h 4327333"/>
              <a:gd name="connsiteX5" fmla="*/ 384201 w 3823072"/>
              <a:gd name="connsiteY5" fmla="*/ 2525529 h 4327333"/>
              <a:gd name="connsiteX6" fmla="*/ 297115 w 3823072"/>
              <a:gd name="connsiteY6" fmla="*/ 3033529 h 4327333"/>
              <a:gd name="connsiteX7" fmla="*/ 108429 w 3823072"/>
              <a:gd name="connsiteY7" fmla="*/ 3439929 h 4327333"/>
              <a:gd name="connsiteX8" fmla="*/ 6829 w 3823072"/>
              <a:gd name="connsiteY8" fmla="*/ 3947929 h 4327333"/>
              <a:gd name="connsiteX9" fmla="*/ 297115 w 3823072"/>
              <a:gd name="connsiteY9" fmla="*/ 4281758 h 4327333"/>
              <a:gd name="connsiteX10" fmla="*/ 834144 w 3823072"/>
              <a:gd name="connsiteY10" fmla="*/ 4180158 h 4327333"/>
              <a:gd name="connsiteX11" fmla="*/ 3403172 w 3823072"/>
              <a:gd name="connsiteY11" fmla="*/ 2975472 h 4327333"/>
              <a:gd name="connsiteX12" fmla="*/ 3809572 w 3823072"/>
              <a:gd name="connsiteY12" fmla="*/ 580615 h 4327333"/>
              <a:gd name="connsiteX13" fmla="*/ 3664428 w 3823072"/>
              <a:gd name="connsiteY13" fmla="*/ 203242 h 4327333"/>
              <a:gd name="connsiteX14" fmla="*/ 3069345 w 3823072"/>
              <a:gd name="connsiteY14" fmla="*/ 44 h 4327333"/>
              <a:gd name="connsiteX0" fmla="*/ 3069345 w 3823072"/>
              <a:gd name="connsiteY0" fmla="*/ 44 h 4327333"/>
              <a:gd name="connsiteX1" fmla="*/ 2358143 w 3823072"/>
              <a:gd name="connsiteY1" fmla="*/ 188729 h 4327333"/>
              <a:gd name="connsiteX2" fmla="*/ 2140429 w 3823072"/>
              <a:gd name="connsiteY2" fmla="*/ 566101 h 4327333"/>
              <a:gd name="connsiteX3" fmla="*/ 776086 w 3823072"/>
              <a:gd name="connsiteY3" fmla="*/ 1915929 h 4327333"/>
              <a:gd name="connsiteX4" fmla="*/ 384201 w 3823072"/>
              <a:gd name="connsiteY4" fmla="*/ 2525529 h 4327333"/>
              <a:gd name="connsiteX5" fmla="*/ 297115 w 3823072"/>
              <a:gd name="connsiteY5" fmla="*/ 3033529 h 4327333"/>
              <a:gd name="connsiteX6" fmla="*/ 108429 w 3823072"/>
              <a:gd name="connsiteY6" fmla="*/ 3439929 h 4327333"/>
              <a:gd name="connsiteX7" fmla="*/ 6829 w 3823072"/>
              <a:gd name="connsiteY7" fmla="*/ 3947929 h 4327333"/>
              <a:gd name="connsiteX8" fmla="*/ 297115 w 3823072"/>
              <a:gd name="connsiteY8" fmla="*/ 4281758 h 4327333"/>
              <a:gd name="connsiteX9" fmla="*/ 834144 w 3823072"/>
              <a:gd name="connsiteY9" fmla="*/ 4180158 h 4327333"/>
              <a:gd name="connsiteX10" fmla="*/ 3403172 w 3823072"/>
              <a:gd name="connsiteY10" fmla="*/ 2975472 h 4327333"/>
              <a:gd name="connsiteX11" fmla="*/ 3809572 w 3823072"/>
              <a:gd name="connsiteY11" fmla="*/ 580615 h 4327333"/>
              <a:gd name="connsiteX12" fmla="*/ 3664428 w 3823072"/>
              <a:gd name="connsiteY12" fmla="*/ 203242 h 4327333"/>
              <a:gd name="connsiteX13" fmla="*/ 3069345 w 3823072"/>
              <a:gd name="connsiteY13" fmla="*/ 44 h 4327333"/>
              <a:gd name="connsiteX0" fmla="*/ 3069345 w 3823072"/>
              <a:gd name="connsiteY0" fmla="*/ 0 h 4327289"/>
              <a:gd name="connsiteX1" fmla="*/ 2140429 w 3823072"/>
              <a:gd name="connsiteY1" fmla="*/ 566057 h 4327289"/>
              <a:gd name="connsiteX2" fmla="*/ 776086 w 3823072"/>
              <a:gd name="connsiteY2" fmla="*/ 1915885 h 4327289"/>
              <a:gd name="connsiteX3" fmla="*/ 384201 w 3823072"/>
              <a:gd name="connsiteY3" fmla="*/ 2525485 h 4327289"/>
              <a:gd name="connsiteX4" fmla="*/ 297115 w 3823072"/>
              <a:gd name="connsiteY4" fmla="*/ 3033485 h 4327289"/>
              <a:gd name="connsiteX5" fmla="*/ 108429 w 3823072"/>
              <a:gd name="connsiteY5" fmla="*/ 3439885 h 4327289"/>
              <a:gd name="connsiteX6" fmla="*/ 6829 w 3823072"/>
              <a:gd name="connsiteY6" fmla="*/ 3947885 h 4327289"/>
              <a:gd name="connsiteX7" fmla="*/ 297115 w 3823072"/>
              <a:gd name="connsiteY7" fmla="*/ 4281714 h 4327289"/>
              <a:gd name="connsiteX8" fmla="*/ 834144 w 3823072"/>
              <a:gd name="connsiteY8" fmla="*/ 4180114 h 4327289"/>
              <a:gd name="connsiteX9" fmla="*/ 3403172 w 3823072"/>
              <a:gd name="connsiteY9" fmla="*/ 2975428 h 4327289"/>
              <a:gd name="connsiteX10" fmla="*/ 3809572 w 3823072"/>
              <a:gd name="connsiteY10" fmla="*/ 580571 h 4327289"/>
              <a:gd name="connsiteX11" fmla="*/ 3664428 w 3823072"/>
              <a:gd name="connsiteY11" fmla="*/ 203198 h 4327289"/>
              <a:gd name="connsiteX12" fmla="*/ 3069345 w 3823072"/>
              <a:gd name="connsiteY12" fmla="*/ 0 h 4327289"/>
              <a:gd name="connsiteX0" fmla="*/ 3069345 w 3918838"/>
              <a:gd name="connsiteY0" fmla="*/ 0 h 4327289"/>
              <a:gd name="connsiteX1" fmla="*/ 2140429 w 3918838"/>
              <a:gd name="connsiteY1" fmla="*/ 566057 h 4327289"/>
              <a:gd name="connsiteX2" fmla="*/ 776086 w 3918838"/>
              <a:gd name="connsiteY2" fmla="*/ 1915885 h 4327289"/>
              <a:gd name="connsiteX3" fmla="*/ 384201 w 3918838"/>
              <a:gd name="connsiteY3" fmla="*/ 2525485 h 4327289"/>
              <a:gd name="connsiteX4" fmla="*/ 297115 w 3918838"/>
              <a:gd name="connsiteY4" fmla="*/ 3033485 h 4327289"/>
              <a:gd name="connsiteX5" fmla="*/ 108429 w 3918838"/>
              <a:gd name="connsiteY5" fmla="*/ 3439885 h 4327289"/>
              <a:gd name="connsiteX6" fmla="*/ 6829 w 3918838"/>
              <a:gd name="connsiteY6" fmla="*/ 3947885 h 4327289"/>
              <a:gd name="connsiteX7" fmla="*/ 297115 w 3918838"/>
              <a:gd name="connsiteY7" fmla="*/ 4281714 h 4327289"/>
              <a:gd name="connsiteX8" fmla="*/ 834144 w 3918838"/>
              <a:gd name="connsiteY8" fmla="*/ 4180114 h 4327289"/>
              <a:gd name="connsiteX9" fmla="*/ 3403172 w 3918838"/>
              <a:gd name="connsiteY9" fmla="*/ 2975428 h 4327289"/>
              <a:gd name="connsiteX10" fmla="*/ 3911172 w 3918838"/>
              <a:gd name="connsiteY10" fmla="*/ 638628 h 4327289"/>
              <a:gd name="connsiteX11" fmla="*/ 3664428 w 3918838"/>
              <a:gd name="connsiteY11" fmla="*/ 203198 h 4327289"/>
              <a:gd name="connsiteX12" fmla="*/ 3069345 w 3918838"/>
              <a:gd name="connsiteY12" fmla="*/ 0 h 4327289"/>
              <a:gd name="connsiteX0" fmla="*/ 3069345 w 3921726"/>
              <a:gd name="connsiteY0" fmla="*/ 25199 h 4352488"/>
              <a:gd name="connsiteX1" fmla="*/ 2140429 w 3921726"/>
              <a:gd name="connsiteY1" fmla="*/ 591256 h 4352488"/>
              <a:gd name="connsiteX2" fmla="*/ 776086 w 3921726"/>
              <a:gd name="connsiteY2" fmla="*/ 1941084 h 4352488"/>
              <a:gd name="connsiteX3" fmla="*/ 384201 w 3921726"/>
              <a:gd name="connsiteY3" fmla="*/ 2550684 h 4352488"/>
              <a:gd name="connsiteX4" fmla="*/ 297115 w 3921726"/>
              <a:gd name="connsiteY4" fmla="*/ 3058684 h 4352488"/>
              <a:gd name="connsiteX5" fmla="*/ 108429 w 3921726"/>
              <a:gd name="connsiteY5" fmla="*/ 3465084 h 4352488"/>
              <a:gd name="connsiteX6" fmla="*/ 6829 w 3921726"/>
              <a:gd name="connsiteY6" fmla="*/ 3973084 h 4352488"/>
              <a:gd name="connsiteX7" fmla="*/ 297115 w 3921726"/>
              <a:gd name="connsiteY7" fmla="*/ 4306913 h 4352488"/>
              <a:gd name="connsiteX8" fmla="*/ 834144 w 3921726"/>
              <a:gd name="connsiteY8" fmla="*/ 4205313 h 4352488"/>
              <a:gd name="connsiteX9" fmla="*/ 3403172 w 3921726"/>
              <a:gd name="connsiteY9" fmla="*/ 3000627 h 4352488"/>
              <a:gd name="connsiteX10" fmla="*/ 3911172 w 3921726"/>
              <a:gd name="connsiteY10" fmla="*/ 663827 h 4352488"/>
              <a:gd name="connsiteX11" fmla="*/ 3693456 w 3921726"/>
              <a:gd name="connsiteY11" fmla="*/ 155826 h 4352488"/>
              <a:gd name="connsiteX12" fmla="*/ 3069345 w 3921726"/>
              <a:gd name="connsiteY12" fmla="*/ 25199 h 4352488"/>
              <a:gd name="connsiteX0" fmla="*/ 3069345 w 3919685"/>
              <a:gd name="connsiteY0" fmla="*/ 21763 h 4349052"/>
              <a:gd name="connsiteX1" fmla="*/ 2140429 w 3919685"/>
              <a:gd name="connsiteY1" fmla="*/ 587820 h 4349052"/>
              <a:gd name="connsiteX2" fmla="*/ 776086 w 3919685"/>
              <a:gd name="connsiteY2" fmla="*/ 1937648 h 4349052"/>
              <a:gd name="connsiteX3" fmla="*/ 384201 w 3919685"/>
              <a:gd name="connsiteY3" fmla="*/ 2547248 h 4349052"/>
              <a:gd name="connsiteX4" fmla="*/ 297115 w 3919685"/>
              <a:gd name="connsiteY4" fmla="*/ 3055248 h 4349052"/>
              <a:gd name="connsiteX5" fmla="*/ 108429 w 3919685"/>
              <a:gd name="connsiteY5" fmla="*/ 3461648 h 4349052"/>
              <a:gd name="connsiteX6" fmla="*/ 6829 w 3919685"/>
              <a:gd name="connsiteY6" fmla="*/ 3969648 h 4349052"/>
              <a:gd name="connsiteX7" fmla="*/ 297115 w 3919685"/>
              <a:gd name="connsiteY7" fmla="*/ 4303477 h 4349052"/>
              <a:gd name="connsiteX8" fmla="*/ 834144 w 3919685"/>
              <a:gd name="connsiteY8" fmla="*/ 4201877 h 4349052"/>
              <a:gd name="connsiteX9" fmla="*/ 3403172 w 3919685"/>
              <a:gd name="connsiteY9" fmla="*/ 2997191 h 4349052"/>
              <a:gd name="connsiteX10" fmla="*/ 3911172 w 3919685"/>
              <a:gd name="connsiteY10" fmla="*/ 660391 h 4349052"/>
              <a:gd name="connsiteX11" fmla="*/ 3693456 w 3919685"/>
              <a:gd name="connsiteY11" fmla="*/ 152390 h 4349052"/>
              <a:gd name="connsiteX12" fmla="*/ 3069345 w 3919685"/>
              <a:gd name="connsiteY12" fmla="*/ 21763 h 4349052"/>
              <a:gd name="connsiteX0" fmla="*/ 3069345 w 3917606"/>
              <a:gd name="connsiteY0" fmla="*/ 21763 h 4349052"/>
              <a:gd name="connsiteX1" fmla="*/ 2140429 w 3917606"/>
              <a:gd name="connsiteY1" fmla="*/ 587820 h 4349052"/>
              <a:gd name="connsiteX2" fmla="*/ 776086 w 3917606"/>
              <a:gd name="connsiteY2" fmla="*/ 1937648 h 4349052"/>
              <a:gd name="connsiteX3" fmla="*/ 384201 w 3917606"/>
              <a:gd name="connsiteY3" fmla="*/ 2547248 h 4349052"/>
              <a:gd name="connsiteX4" fmla="*/ 297115 w 3917606"/>
              <a:gd name="connsiteY4" fmla="*/ 3055248 h 4349052"/>
              <a:gd name="connsiteX5" fmla="*/ 108429 w 3917606"/>
              <a:gd name="connsiteY5" fmla="*/ 3461648 h 4349052"/>
              <a:gd name="connsiteX6" fmla="*/ 6829 w 3917606"/>
              <a:gd name="connsiteY6" fmla="*/ 3969648 h 4349052"/>
              <a:gd name="connsiteX7" fmla="*/ 297115 w 3917606"/>
              <a:gd name="connsiteY7" fmla="*/ 4303477 h 4349052"/>
              <a:gd name="connsiteX8" fmla="*/ 834144 w 3917606"/>
              <a:gd name="connsiteY8" fmla="*/ 4201877 h 4349052"/>
              <a:gd name="connsiteX9" fmla="*/ 3403172 w 3917606"/>
              <a:gd name="connsiteY9" fmla="*/ 2997191 h 4349052"/>
              <a:gd name="connsiteX10" fmla="*/ 3911172 w 3917606"/>
              <a:gd name="connsiteY10" fmla="*/ 660391 h 4349052"/>
              <a:gd name="connsiteX11" fmla="*/ 3693456 w 3917606"/>
              <a:gd name="connsiteY11" fmla="*/ 152390 h 4349052"/>
              <a:gd name="connsiteX12" fmla="*/ 3069345 w 3917606"/>
              <a:gd name="connsiteY12" fmla="*/ 21763 h 4349052"/>
              <a:gd name="connsiteX0" fmla="*/ 3069345 w 3986846"/>
              <a:gd name="connsiteY0" fmla="*/ 21763 h 4400364"/>
              <a:gd name="connsiteX1" fmla="*/ 2140429 w 3986846"/>
              <a:gd name="connsiteY1" fmla="*/ 587820 h 4400364"/>
              <a:gd name="connsiteX2" fmla="*/ 776086 w 3986846"/>
              <a:gd name="connsiteY2" fmla="*/ 1937648 h 4400364"/>
              <a:gd name="connsiteX3" fmla="*/ 384201 w 3986846"/>
              <a:gd name="connsiteY3" fmla="*/ 2547248 h 4400364"/>
              <a:gd name="connsiteX4" fmla="*/ 297115 w 3986846"/>
              <a:gd name="connsiteY4" fmla="*/ 3055248 h 4400364"/>
              <a:gd name="connsiteX5" fmla="*/ 108429 w 3986846"/>
              <a:gd name="connsiteY5" fmla="*/ 3461648 h 4400364"/>
              <a:gd name="connsiteX6" fmla="*/ 6829 w 3986846"/>
              <a:gd name="connsiteY6" fmla="*/ 3969648 h 4400364"/>
              <a:gd name="connsiteX7" fmla="*/ 297115 w 3986846"/>
              <a:gd name="connsiteY7" fmla="*/ 4303477 h 4400364"/>
              <a:gd name="connsiteX8" fmla="*/ 834144 w 3986846"/>
              <a:gd name="connsiteY8" fmla="*/ 4201877 h 4400364"/>
              <a:gd name="connsiteX9" fmla="*/ 2329115 w 3986846"/>
              <a:gd name="connsiteY9" fmla="*/ 2213420 h 4400364"/>
              <a:gd name="connsiteX10" fmla="*/ 3911172 w 3986846"/>
              <a:gd name="connsiteY10" fmla="*/ 660391 h 4400364"/>
              <a:gd name="connsiteX11" fmla="*/ 3693456 w 3986846"/>
              <a:gd name="connsiteY11" fmla="*/ 152390 h 4400364"/>
              <a:gd name="connsiteX12" fmla="*/ 3069345 w 3986846"/>
              <a:gd name="connsiteY12" fmla="*/ 21763 h 4400364"/>
              <a:gd name="connsiteX0" fmla="*/ 3069345 w 3713074"/>
              <a:gd name="connsiteY0" fmla="*/ 99087 h 4477688"/>
              <a:gd name="connsiteX1" fmla="*/ 2140429 w 3713074"/>
              <a:gd name="connsiteY1" fmla="*/ 665144 h 4477688"/>
              <a:gd name="connsiteX2" fmla="*/ 776086 w 3713074"/>
              <a:gd name="connsiteY2" fmla="*/ 2014972 h 4477688"/>
              <a:gd name="connsiteX3" fmla="*/ 384201 w 3713074"/>
              <a:gd name="connsiteY3" fmla="*/ 2624572 h 4477688"/>
              <a:gd name="connsiteX4" fmla="*/ 297115 w 3713074"/>
              <a:gd name="connsiteY4" fmla="*/ 3132572 h 4477688"/>
              <a:gd name="connsiteX5" fmla="*/ 108429 w 3713074"/>
              <a:gd name="connsiteY5" fmla="*/ 3538972 h 4477688"/>
              <a:gd name="connsiteX6" fmla="*/ 6829 w 3713074"/>
              <a:gd name="connsiteY6" fmla="*/ 4046972 h 4477688"/>
              <a:gd name="connsiteX7" fmla="*/ 297115 w 3713074"/>
              <a:gd name="connsiteY7" fmla="*/ 4380801 h 4477688"/>
              <a:gd name="connsiteX8" fmla="*/ 834144 w 3713074"/>
              <a:gd name="connsiteY8" fmla="*/ 4279201 h 4477688"/>
              <a:gd name="connsiteX9" fmla="*/ 2329115 w 3713074"/>
              <a:gd name="connsiteY9" fmla="*/ 2290744 h 4477688"/>
              <a:gd name="connsiteX10" fmla="*/ 3693456 w 3713074"/>
              <a:gd name="connsiteY10" fmla="*/ 229714 h 4477688"/>
              <a:gd name="connsiteX11" fmla="*/ 3069345 w 3713074"/>
              <a:gd name="connsiteY11" fmla="*/ 99087 h 4477688"/>
              <a:gd name="connsiteX0" fmla="*/ 3069345 w 3071090"/>
              <a:gd name="connsiteY0" fmla="*/ 75855 h 4454456"/>
              <a:gd name="connsiteX1" fmla="*/ 2140429 w 3071090"/>
              <a:gd name="connsiteY1" fmla="*/ 641912 h 4454456"/>
              <a:gd name="connsiteX2" fmla="*/ 776086 w 3071090"/>
              <a:gd name="connsiteY2" fmla="*/ 1991740 h 4454456"/>
              <a:gd name="connsiteX3" fmla="*/ 384201 w 3071090"/>
              <a:gd name="connsiteY3" fmla="*/ 2601340 h 4454456"/>
              <a:gd name="connsiteX4" fmla="*/ 297115 w 3071090"/>
              <a:gd name="connsiteY4" fmla="*/ 3109340 h 4454456"/>
              <a:gd name="connsiteX5" fmla="*/ 108429 w 3071090"/>
              <a:gd name="connsiteY5" fmla="*/ 3515740 h 4454456"/>
              <a:gd name="connsiteX6" fmla="*/ 6829 w 3071090"/>
              <a:gd name="connsiteY6" fmla="*/ 4023740 h 4454456"/>
              <a:gd name="connsiteX7" fmla="*/ 297115 w 3071090"/>
              <a:gd name="connsiteY7" fmla="*/ 4357569 h 4454456"/>
              <a:gd name="connsiteX8" fmla="*/ 834144 w 3071090"/>
              <a:gd name="connsiteY8" fmla="*/ 4255969 h 4454456"/>
              <a:gd name="connsiteX9" fmla="*/ 2329115 w 3071090"/>
              <a:gd name="connsiteY9" fmla="*/ 2267512 h 4454456"/>
              <a:gd name="connsiteX10" fmla="*/ 3069345 w 3071090"/>
              <a:gd name="connsiteY10" fmla="*/ 75855 h 4454456"/>
              <a:gd name="connsiteX0" fmla="*/ 2329115 w 2434493"/>
              <a:gd name="connsiteY0" fmla="*/ 1627038 h 3813982"/>
              <a:gd name="connsiteX1" fmla="*/ 2140429 w 2434493"/>
              <a:gd name="connsiteY1" fmla="*/ 1438 h 3813982"/>
              <a:gd name="connsiteX2" fmla="*/ 776086 w 2434493"/>
              <a:gd name="connsiteY2" fmla="*/ 1351266 h 3813982"/>
              <a:gd name="connsiteX3" fmla="*/ 384201 w 2434493"/>
              <a:gd name="connsiteY3" fmla="*/ 1960866 h 3813982"/>
              <a:gd name="connsiteX4" fmla="*/ 297115 w 2434493"/>
              <a:gd name="connsiteY4" fmla="*/ 2468866 h 3813982"/>
              <a:gd name="connsiteX5" fmla="*/ 108429 w 2434493"/>
              <a:gd name="connsiteY5" fmla="*/ 2875266 h 3813982"/>
              <a:gd name="connsiteX6" fmla="*/ 6829 w 2434493"/>
              <a:gd name="connsiteY6" fmla="*/ 3383266 h 3813982"/>
              <a:gd name="connsiteX7" fmla="*/ 297115 w 2434493"/>
              <a:gd name="connsiteY7" fmla="*/ 3717095 h 3813982"/>
              <a:gd name="connsiteX8" fmla="*/ 834144 w 2434493"/>
              <a:gd name="connsiteY8" fmla="*/ 3615495 h 3813982"/>
              <a:gd name="connsiteX9" fmla="*/ 2329115 w 2434493"/>
              <a:gd name="connsiteY9" fmla="*/ 1627038 h 3813982"/>
              <a:gd name="connsiteX0" fmla="*/ 2329115 w 2352195"/>
              <a:gd name="connsiteY0" fmla="*/ 422756 h 2609700"/>
              <a:gd name="connsiteX1" fmla="*/ 1675971 w 2352195"/>
              <a:gd name="connsiteY1" fmla="*/ 16356 h 2609700"/>
              <a:gd name="connsiteX2" fmla="*/ 776086 w 2352195"/>
              <a:gd name="connsiteY2" fmla="*/ 146984 h 2609700"/>
              <a:gd name="connsiteX3" fmla="*/ 384201 w 2352195"/>
              <a:gd name="connsiteY3" fmla="*/ 756584 h 2609700"/>
              <a:gd name="connsiteX4" fmla="*/ 297115 w 2352195"/>
              <a:gd name="connsiteY4" fmla="*/ 1264584 h 2609700"/>
              <a:gd name="connsiteX5" fmla="*/ 108429 w 2352195"/>
              <a:gd name="connsiteY5" fmla="*/ 1670984 h 2609700"/>
              <a:gd name="connsiteX6" fmla="*/ 6829 w 2352195"/>
              <a:gd name="connsiteY6" fmla="*/ 2178984 h 2609700"/>
              <a:gd name="connsiteX7" fmla="*/ 297115 w 2352195"/>
              <a:gd name="connsiteY7" fmla="*/ 2512813 h 2609700"/>
              <a:gd name="connsiteX8" fmla="*/ 834144 w 2352195"/>
              <a:gd name="connsiteY8" fmla="*/ 2411213 h 2609700"/>
              <a:gd name="connsiteX9" fmla="*/ 2329115 w 2352195"/>
              <a:gd name="connsiteY9" fmla="*/ 422756 h 2609700"/>
              <a:gd name="connsiteX0" fmla="*/ 2329115 w 2351172"/>
              <a:gd name="connsiteY0" fmla="*/ 407796 h 2594740"/>
              <a:gd name="connsiteX1" fmla="*/ 1675971 w 2351172"/>
              <a:gd name="connsiteY1" fmla="*/ 1396 h 2594740"/>
              <a:gd name="connsiteX2" fmla="*/ 964771 w 2351172"/>
              <a:gd name="connsiteY2" fmla="*/ 291681 h 2594740"/>
              <a:gd name="connsiteX3" fmla="*/ 384201 w 2351172"/>
              <a:gd name="connsiteY3" fmla="*/ 741624 h 2594740"/>
              <a:gd name="connsiteX4" fmla="*/ 297115 w 2351172"/>
              <a:gd name="connsiteY4" fmla="*/ 1249624 h 2594740"/>
              <a:gd name="connsiteX5" fmla="*/ 108429 w 2351172"/>
              <a:gd name="connsiteY5" fmla="*/ 1656024 h 2594740"/>
              <a:gd name="connsiteX6" fmla="*/ 6829 w 2351172"/>
              <a:gd name="connsiteY6" fmla="*/ 2164024 h 2594740"/>
              <a:gd name="connsiteX7" fmla="*/ 297115 w 2351172"/>
              <a:gd name="connsiteY7" fmla="*/ 2497853 h 2594740"/>
              <a:gd name="connsiteX8" fmla="*/ 834144 w 2351172"/>
              <a:gd name="connsiteY8" fmla="*/ 2396253 h 2594740"/>
              <a:gd name="connsiteX9" fmla="*/ 2329115 w 2351172"/>
              <a:gd name="connsiteY9" fmla="*/ 407796 h 2594740"/>
              <a:gd name="connsiteX0" fmla="*/ 2329115 w 2351172"/>
              <a:gd name="connsiteY0" fmla="*/ 408773 h 2595717"/>
              <a:gd name="connsiteX1" fmla="*/ 1675971 w 2351172"/>
              <a:gd name="connsiteY1" fmla="*/ 2373 h 2595717"/>
              <a:gd name="connsiteX2" fmla="*/ 964771 w 2351172"/>
              <a:gd name="connsiteY2" fmla="*/ 292658 h 2595717"/>
              <a:gd name="connsiteX3" fmla="*/ 384201 w 2351172"/>
              <a:gd name="connsiteY3" fmla="*/ 742601 h 2595717"/>
              <a:gd name="connsiteX4" fmla="*/ 297115 w 2351172"/>
              <a:gd name="connsiteY4" fmla="*/ 1250601 h 2595717"/>
              <a:gd name="connsiteX5" fmla="*/ 108429 w 2351172"/>
              <a:gd name="connsiteY5" fmla="*/ 1657001 h 2595717"/>
              <a:gd name="connsiteX6" fmla="*/ 6829 w 2351172"/>
              <a:gd name="connsiteY6" fmla="*/ 2165001 h 2595717"/>
              <a:gd name="connsiteX7" fmla="*/ 297115 w 2351172"/>
              <a:gd name="connsiteY7" fmla="*/ 2498830 h 2595717"/>
              <a:gd name="connsiteX8" fmla="*/ 834144 w 2351172"/>
              <a:gd name="connsiteY8" fmla="*/ 2397230 h 2595717"/>
              <a:gd name="connsiteX9" fmla="*/ 2329115 w 2351172"/>
              <a:gd name="connsiteY9" fmla="*/ 408773 h 2595717"/>
              <a:gd name="connsiteX0" fmla="*/ 2329115 w 2351172"/>
              <a:gd name="connsiteY0" fmla="*/ 408730 h 2595674"/>
              <a:gd name="connsiteX1" fmla="*/ 1675971 w 2351172"/>
              <a:gd name="connsiteY1" fmla="*/ 2330 h 2595674"/>
              <a:gd name="connsiteX2" fmla="*/ 964771 w 2351172"/>
              <a:gd name="connsiteY2" fmla="*/ 292615 h 2595674"/>
              <a:gd name="connsiteX3" fmla="*/ 297115 w 2351172"/>
              <a:gd name="connsiteY3" fmla="*/ 1250558 h 2595674"/>
              <a:gd name="connsiteX4" fmla="*/ 108429 w 2351172"/>
              <a:gd name="connsiteY4" fmla="*/ 1656958 h 2595674"/>
              <a:gd name="connsiteX5" fmla="*/ 6829 w 2351172"/>
              <a:gd name="connsiteY5" fmla="*/ 2164958 h 2595674"/>
              <a:gd name="connsiteX6" fmla="*/ 297115 w 2351172"/>
              <a:gd name="connsiteY6" fmla="*/ 2498787 h 2595674"/>
              <a:gd name="connsiteX7" fmla="*/ 834144 w 2351172"/>
              <a:gd name="connsiteY7" fmla="*/ 2397187 h 2595674"/>
              <a:gd name="connsiteX8" fmla="*/ 2329115 w 2351172"/>
              <a:gd name="connsiteY8" fmla="*/ 408730 h 2595674"/>
              <a:gd name="connsiteX0" fmla="*/ 2346110 w 2368167"/>
              <a:gd name="connsiteY0" fmla="*/ 410886 h 2597830"/>
              <a:gd name="connsiteX1" fmla="*/ 1692966 w 2368167"/>
              <a:gd name="connsiteY1" fmla="*/ 4486 h 2597830"/>
              <a:gd name="connsiteX2" fmla="*/ 981766 w 2368167"/>
              <a:gd name="connsiteY2" fmla="*/ 294771 h 2597830"/>
              <a:gd name="connsiteX3" fmla="*/ 125424 w 2368167"/>
              <a:gd name="connsiteY3" fmla="*/ 1659114 h 2597830"/>
              <a:gd name="connsiteX4" fmla="*/ 23824 w 2368167"/>
              <a:gd name="connsiteY4" fmla="*/ 2167114 h 2597830"/>
              <a:gd name="connsiteX5" fmla="*/ 314110 w 2368167"/>
              <a:gd name="connsiteY5" fmla="*/ 2500943 h 2597830"/>
              <a:gd name="connsiteX6" fmla="*/ 851139 w 2368167"/>
              <a:gd name="connsiteY6" fmla="*/ 2399343 h 2597830"/>
              <a:gd name="connsiteX7" fmla="*/ 2346110 w 2368167"/>
              <a:gd name="connsiteY7" fmla="*/ 410886 h 2597830"/>
              <a:gd name="connsiteX0" fmla="*/ 2346110 w 2368167"/>
              <a:gd name="connsiteY0" fmla="*/ 410886 h 2597830"/>
              <a:gd name="connsiteX1" fmla="*/ 1692966 w 2368167"/>
              <a:gd name="connsiteY1" fmla="*/ 4486 h 2597830"/>
              <a:gd name="connsiteX2" fmla="*/ 981766 w 2368167"/>
              <a:gd name="connsiteY2" fmla="*/ 294771 h 2597830"/>
              <a:gd name="connsiteX3" fmla="*/ 125424 w 2368167"/>
              <a:gd name="connsiteY3" fmla="*/ 1659114 h 2597830"/>
              <a:gd name="connsiteX4" fmla="*/ 23824 w 2368167"/>
              <a:gd name="connsiteY4" fmla="*/ 2167114 h 2597830"/>
              <a:gd name="connsiteX5" fmla="*/ 314110 w 2368167"/>
              <a:gd name="connsiteY5" fmla="*/ 2500943 h 2597830"/>
              <a:gd name="connsiteX6" fmla="*/ 851139 w 2368167"/>
              <a:gd name="connsiteY6" fmla="*/ 2399343 h 2597830"/>
              <a:gd name="connsiteX7" fmla="*/ 2346110 w 2368167"/>
              <a:gd name="connsiteY7" fmla="*/ 410886 h 2597830"/>
              <a:gd name="connsiteX0" fmla="*/ 2055825 w 2090106"/>
              <a:gd name="connsiteY0" fmla="*/ 395618 h 2598080"/>
              <a:gd name="connsiteX1" fmla="*/ 1692966 w 2090106"/>
              <a:gd name="connsiteY1" fmla="*/ 3732 h 2598080"/>
              <a:gd name="connsiteX2" fmla="*/ 981766 w 2090106"/>
              <a:gd name="connsiteY2" fmla="*/ 294017 h 2598080"/>
              <a:gd name="connsiteX3" fmla="*/ 125424 w 2090106"/>
              <a:gd name="connsiteY3" fmla="*/ 1658360 h 2598080"/>
              <a:gd name="connsiteX4" fmla="*/ 23824 w 2090106"/>
              <a:gd name="connsiteY4" fmla="*/ 2166360 h 2598080"/>
              <a:gd name="connsiteX5" fmla="*/ 314110 w 2090106"/>
              <a:gd name="connsiteY5" fmla="*/ 2500189 h 2598080"/>
              <a:gd name="connsiteX6" fmla="*/ 851139 w 2090106"/>
              <a:gd name="connsiteY6" fmla="*/ 2398589 h 2598080"/>
              <a:gd name="connsiteX7" fmla="*/ 2055825 w 2090106"/>
              <a:gd name="connsiteY7" fmla="*/ 395618 h 2598080"/>
              <a:gd name="connsiteX0" fmla="*/ 2055825 w 2056121"/>
              <a:gd name="connsiteY0" fmla="*/ 395618 h 2598080"/>
              <a:gd name="connsiteX1" fmla="*/ 1692966 w 2056121"/>
              <a:gd name="connsiteY1" fmla="*/ 3732 h 2598080"/>
              <a:gd name="connsiteX2" fmla="*/ 981766 w 2056121"/>
              <a:gd name="connsiteY2" fmla="*/ 294017 h 2598080"/>
              <a:gd name="connsiteX3" fmla="*/ 125424 w 2056121"/>
              <a:gd name="connsiteY3" fmla="*/ 1658360 h 2598080"/>
              <a:gd name="connsiteX4" fmla="*/ 23824 w 2056121"/>
              <a:gd name="connsiteY4" fmla="*/ 2166360 h 2598080"/>
              <a:gd name="connsiteX5" fmla="*/ 314110 w 2056121"/>
              <a:gd name="connsiteY5" fmla="*/ 2500189 h 2598080"/>
              <a:gd name="connsiteX6" fmla="*/ 851139 w 2056121"/>
              <a:gd name="connsiteY6" fmla="*/ 2398589 h 2598080"/>
              <a:gd name="connsiteX7" fmla="*/ 2055825 w 2056121"/>
              <a:gd name="connsiteY7" fmla="*/ 395618 h 2598080"/>
              <a:gd name="connsiteX0" fmla="*/ 2056878 w 2057173"/>
              <a:gd name="connsiteY0" fmla="*/ 395618 h 2578569"/>
              <a:gd name="connsiteX1" fmla="*/ 1694019 w 2057173"/>
              <a:gd name="connsiteY1" fmla="*/ 3732 h 2578569"/>
              <a:gd name="connsiteX2" fmla="*/ 982819 w 2057173"/>
              <a:gd name="connsiteY2" fmla="*/ 294017 h 2578569"/>
              <a:gd name="connsiteX3" fmla="*/ 126477 w 2057173"/>
              <a:gd name="connsiteY3" fmla="*/ 1658360 h 2578569"/>
              <a:gd name="connsiteX4" fmla="*/ 24877 w 2057173"/>
              <a:gd name="connsiteY4" fmla="*/ 2166360 h 2578569"/>
              <a:gd name="connsiteX5" fmla="*/ 329677 w 2057173"/>
              <a:gd name="connsiteY5" fmla="*/ 2456647 h 2578569"/>
              <a:gd name="connsiteX6" fmla="*/ 852192 w 2057173"/>
              <a:gd name="connsiteY6" fmla="*/ 2398589 h 2578569"/>
              <a:gd name="connsiteX7" fmla="*/ 2056878 w 2057173"/>
              <a:gd name="connsiteY7" fmla="*/ 395618 h 2578569"/>
              <a:gd name="connsiteX0" fmla="*/ 2095213 w 2095525"/>
              <a:gd name="connsiteY0" fmla="*/ 395618 h 2504234"/>
              <a:gd name="connsiteX1" fmla="*/ 1732354 w 2095525"/>
              <a:gd name="connsiteY1" fmla="*/ 3732 h 2504234"/>
              <a:gd name="connsiteX2" fmla="*/ 1021154 w 2095525"/>
              <a:gd name="connsiteY2" fmla="*/ 294017 h 2504234"/>
              <a:gd name="connsiteX3" fmla="*/ 164812 w 2095525"/>
              <a:gd name="connsiteY3" fmla="*/ 1658360 h 2504234"/>
              <a:gd name="connsiteX4" fmla="*/ 63212 w 2095525"/>
              <a:gd name="connsiteY4" fmla="*/ 2166360 h 2504234"/>
              <a:gd name="connsiteX5" fmla="*/ 890527 w 2095525"/>
              <a:gd name="connsiteY5" fmla="*/ 2398589 h 2504234"/>
              <a:gd name="connsiteX6" fmla="*/ 2095213 w 2095525"/>
              <a:gd name="connsiteY6" fmla="*/ 395618 h 2504234"/>
              <a:gd name="connsiteX0" fmla="*/ 2092003 w 2128852"/>
              <a:gd name="connsiteY0" fmla="*/ 395618 h 2504234"/>
              <a:gd name="connsiteX1" fmla="*/ 1729144 w 2128852"/>
              <a:gd name="connsiteY1" fmla="*/ 3732 h 2504234"/>
              <a:gd name="connsiteX2" fmla="*/ 1017944 w 2128852"/>
              <a:gd name="connsiteY2" fmla="*/ 294017 h 2504234"/>
              <a:gd name="connsiteX3" fmla="*/ 161602 w 2128852"/>
              <a:gd name="connsiteY3" fmla="*/ 1658360 h 2504234"/>
              <a:gd name="connsiteX4" fmla="*/ 60002 w 2128852"/>
              <a:gd name="connsiteY4" fmla="*/ 2166360 h 2504234"/>
              <a:gd name="connsiteX5" fmla="*/ 843774 w 2128852"/>
              <a:gd name="connsiteY5" fmla="*/ 2398589 h 2504234"/>
              <a:gd name="connsiteX6" fmla="*/ 2092003 w 2128852"/>
              <a:gd name="connsiteY6" fmla="*/ 395618 h 2504234"/>
              <a:gd name="connsiteX0" fmla="*/ 2092003 w 2128852"/>
              <a:gd name="connsiteY0" fmla="*/ 395618 h 2461634"/>
              <a:gd name="connsiteX1" fmla="*/ 1729144 w 2128852"/>
              <a:gd name="connsiteY1" fmla="*/ 3732 h 2461634"/>
              <a:gd name="connsiteX2" fmla="*/ 1017944 w 2128852"/>
              <a:gd name="connsiteY2" fmla="*/ 294017 h 2461634"/>
              <a:gd name="connsiteX3" fmla="*/ 161602 w 2128852"/>
              <a:gd name="connsiteY3" fmla="*/ 1658360 h 2461634"/>
              <a:gd name="connsiteX4" fmla="*/ 60002 w 2128852"/>
              <a:gd name="connsiteY4" fmla="*/ 2166360 h 2461634"/>
              <a:gd name="connsiteX5" fmla="*/ 843774 w 2128852"/>
              <a:gd name="connsiteY5" fmla="*/ 2398589 h 2461634"/>
              <a:gd name="connsiteX6" fmla="*/ 2092003 w 2128852"/>
              <a:gd name="connsiteY6" fmla="*/ 395618 h 2461634"/>
              <a:gd name="connsiteX0" fmla="*/ 2083451 w 2127303"/>
              <a:gd name="connsiteY0" fmla="*/ 395618 h 2436141"/>
              <a:gd name="connsiteX1" fmla="*/ 1720592 w 2127303"/>
              <a:gd name="connsiteY1" fmla="*/ 3732 h 2436141"/>
              <a:gd name="connsiteX2" fmla="*/ 1009392 w 2127303"/>
              <a:gd name="connsiteY2" fmla="*/ 294017 h 2436141"/>
              <a:gd name="connsiteX3" fmla="*/ 153050 w 2127303"/>
              <a:gd name="connsiteY3" fmla="*/ 1658360 h 2436141"/>
              <a:gd name="connsiteX4" fmla="*/ 51450 w 2127303"/>
              <a:gd name="connsiteY4" fmla="*/ 2166360 h 2436141"/>
              <a:gd name="connsiteX5" fmla="*/ 719108 w 2127303"/>
              <a:gd name="connsiteY5" fmla="*/ 2369560 h 2436141"/>
              <a:gd name="connsiteX6" fmla="*/ 2083451 w 2127303"/>
              <a:gd name="connsiteY6" fmla="*/ 395618 h 2436141"/>
              <a:gd name="connsiteX0" fmla="*/ 2072921 w 2116773"/>
              <a:gd name="connsiteY0" fmla="*/ 395618 h 2465919"/>
              <a:gd name="connsiteX1" fmla="*/ 1710062 w 2116773"/>
              <a:gd name="connsiteY1" fmla="*/ 3732 h 2465919"/>
              <a:gd name="connsiteX2" fmla="*/ 998862 w 2116773"/>
              <a:gd name="connsiteY2" fmla="*/ 294017 h 2465919"/>
              <a:gd name="connsiteX3" fmla="*/ 142520 w 2116773"/>
              <a:gd name="connsiteY3" fmla="*/ 1658360 h 2465919"/>
              <a:gd name="connsiteX4" fmla="*/ 55434 w 2116773"/>
              <a:gd name="connsiteY4" fmla="*/ 2108302 h 2465919"/>
              <a:gd name="connsiteX5" fmla="*/ 708578 w 2116773"/>
              <a:gd name="connsiteY5" fmla="*/ 2369560 h 2465919"/>
              <a:gd name="connsiteX6" fmla="*/ 2072921 w 2116773"/>
              <a:gd name="connsiteY6" fmla="*/ 395618 h 2465919"/>
              <a:gd name="connsiteX0" fmla="*/ 2054112 w 2097964"/>
              <a:gd name="connsiteY0" fmla="*/ 395618 h 2474190"/>
              <a:gd name="connsiteX1" fmla="*/ 1691253 w 2097964"/>
              <a:gd name="connsiteY1" fmla="*/ 3732 h 2474190"/>
              <a:gd name="connsiteX2" fmla="*/ 980053 w 2097964"/>
              <a:gd name="connsiteY2" fmla="*/ 294017 h 2474190"/>
              <a:gd name="connsiteX3" fmla="*/ 123711 w 2097964"/>
              <a:gd name="connsiteY3" fmla="*/ 1658360 h 2474190"/>
              <a:gd name="connsiteX4" fmla="*/ 36625 w 2097964"/>
              <a:gd name="connsiteY4" fmla="*/ 2108302 h 2474190"/>
              <a:gd name="connsiteX5" fmla="*/ 689769 w 2097964"/>
              <a:gd name="connsiteY5" fmla="*/ 2369560 h 2474190"/>
              <a:gd name="connsiteX6" fmla="*/ 2054112 w 2097964"/>
              <a:gd name="connsiteY6" fmla="*/ 395618 h 2474190"/>
              <a:gd name="connsiteX0" fmla="*/ 2033397 w 2077249"/>
              <a:gd name="connsiteY0" fmla="*/ 395618 h 2474190"/>
              <a:gd name="connsiteX1" fmla="*/ 1670538 w 2077249"/>
              <a:gd name="connsiteY1" fmla="*/ 3732 h 2474190"/>
              <a:gd name="connsiteX2" fmla="*/ 959338 w 2077249"/>
              <a:gd name="connsiteY2" fmla="*/ 294017 h 2474190"/>
              <a:gd name="connsiteX3" fmla="*/ 102996 w 2077249"/>
              <a:gd name="connsiteY3" fmla="*/ 1658360 h 2474190"/>
              <a:gd name="connsiteX4" fmla="*/ 15910 w 2077249"/>
              <a:gd name="connsiteY4" fmla="*/ 2108302 h 2474190"/>
              <a:gd name="connsiteX5" fmla="*/ 669054 w 2077249"/>
              <a:gd name="connsiteY5" fmla="*/ 2369560 h 2474190"/>
              <a:gd name="connsiteX6" fmla="*/ 2033397 w 2077249"/>
              <a:gd name="connsiteY6" fmla="*/ 395618 h 247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7249" h="2474190">
                <a:moveTo>
                  <a:pt x="2033397" y="395618"/>
                </a:moveTo>
                <a:cubicBezTo>
                  <a:pt x="2200311" y="1313"/>
                  <a:pt x="1849548" y="20665"/>
                  <a:pt x="1670538" y="3732"/>
                </a:cubicBezTo>
                <a:cubicBezTo>
                  <a:pt x="1491528" y="-13201"/>
                  <a:pt x="1220595" y="18246"/>
                  <a:pt x="959338" y="294017"/>
                </a:cubicBezTo>
                <a:cubicBezTo>
                  <a:pt x="698081" y="569788"/>
                  <a:pt x="158634" y="1486607"/>
                  <a:pt x="102996" y="1658360"/>
                </a:cubicBezTo>
                <a:cubicBezTo>
                  <a:pt x="47358" y="1830113"/>
                  <a:pt x="-34890" y="1931712"/>
                  <a:pt x="15910" y="2108302"/>
                </a:cubicBezTo>
                <a:cubicBezTo>
                  <a:pt x="66710" y="2284892"/>
                  <a:pt x="332806" y="2655007"/>
                  <a:pt x="669054" y="2369560"/>
                </a:cubicBezTo>
                <a:cubicBezTo>
                  <a:pt x="1005302" y="2084113"/>
                  <a:pt x="1866483" y="789923"/>
                  <a:pt x="2033397" y="395618"/>
                </a:cubicBezTo>
                <a:close/>
              </a:path>
            </a:pathLst>
          </a:custGeom>
          <a:solidFill>
            <a:srgbClr val="CAFBED">
              <a:alpha val="4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p:cNvSpPr/>
          <p:nvPr/>
        </p:nvSpPr>
        <p:spPr>
          <a:xfrm>
            <a:off x="7818583" y="1168408"/>
            <a:ext cx="3917606" cy="4349052"/>
          </a:xfrm>
          <a:custGeom>
            <a:avLst/>
            <a:gdLst>
              <a:gd name="connsiteX0" fmla="*/ 164319 w 4435290"/>
              <a:gd name="connsiteY0" fmla="*/ 770580 h 4430212"/>
              <a:gd name="connsiteX1" fmla="*/ 4661 w 4435290"/>
              <a:gd name="connsiteY1" fmla="*/ 1046351 h 4430212"/>
              <a:gd name="connsiteX2" fmla="*/ 62719 w 4435290"/>
              <a:gd name="connsiteY2" fmla="*/ 1351151 h 4430212"/>
              <a:gd name="connsiteX3" fmla="*/ 265919 w 4435290"/>
              <a:gd name="connsiteY3" fmla="*/ 1612408 h 4430212"/>
              <a:gd name="connsiteX4" fmla="*/ 715861 w 4435290"/>
              <a:gd name="connsiteY4" fmla="*/ 1888180 h 4430212"/>
              <a:gd name="connsiteX5" fmla="*/ 991633 w 4435290"/>
              <a:gd name="connsiteY5" fmla="*/ 2265551 h 4430212"/>
              <a:gd name="connsiteX6" fmla="*/ 1035176 w 4435290"/>
              <a:gd name="connsiteY6" fmla="*/ 2628408 h 4430212"/>
              <a:gd name="connsiteX7" fmla="*/ 948090 w 4435290"/>
              <a:gd name="connsiteY7" fmla="*/ 3136408 h 4430212"/>
              <a:gd name="connsiteX8" fmla="*/ 759404 w 4435290"/>
              <a:gd name="connsiteY8" fmla="*/ 3542808 h 4430212"/>
              <a:gd name="connsiteX9" fmla="*/ 657804 w 4435290"/>
              <a:gd name="connsiteY9" fmla="*/ 4050808 h 4430212"/>
              <a:gd name="connsiteX10" fmla="*/ 948090 w 4435290"/>
              <a:gd name="connsiteY10" fmla="*/ 4384637 h 4430212"/>
              <a:gd name="connsiteX11" fmla="*/ 1485119 w 4435290"/>
              <a:gd name="connsiteY11" fmla="*/ 4283037 h 4430212"/>
              <a:gd name="connsiteX12" fmla="*/ 4054147 w 4435290"/>
              <a:gd name="connsiteY12" fmla="*/ 3078351 h 4430212"/>
              <a:gd name="connsiteX13" fmla="*/ 4402490 w 4435290"/>
              <a:gd name="connsiteY13" fmla="*/ 407722 h 4430212"/>
              <a:gd name="connsiteX14" fmla="*/ 4315404 w 4435290"/>
              <a:gd name="connsiteY14" fmla="*/ 248065 h 4430212"/>
              <a:gd name="connsiteX15" fmla="*/ 3473576 w 4435290"/>
              <a:gd name="connsiteY15" fmla="*/ 1322 h 4430212"/>
              <a:gd name="connsiteX16" fmla="*/ 1006147 w 4435290"/>
              <a:gd name="connsiteY16" fmla="*/ 364180 h 4430212"/>
              <a:gd name="connsiteX17" fmla="*/ 164319 w 4435290"/>
              <a:gd name="connsiteY17" fmla="*/ 770580 h 4430212"/>
              <a:gd name="connsiteX0" fmla="*/ 164319 w 4425898"/>
              <a:gd name="connsiteY0" fmla="*/ 775709 h 4435341"/>
              <a:gd name="connsiteX1" fmla="*/ 4661 w 4425898"/>
              <a:gd name="connsiteY1" fmla="*/ 1051480 h 4435341"/>
              <a:gd name="connsiteX2" fmla="*/ 62719 w 4425898"/>
              <a:gd name="connsiteY2" fmla="*/ 1356280 h 4435341"/>
              <a:gd name="connsiteX3" fmla="*/ 265919 w 4425898"/>
              <a:gd name="connsiteY3" fmla="*/ 1617537 h 4435341"/>
              <a:gd name="connsiteX4" fmla="*/ 715861 w 4425898"/>
              <a:gd name="connsiteY4" fmla="*/ 1893309 h 4435341"/>
              <a:gd name="connsiteX5" fmla="*/ 991633 w 4425898"/>
              <a:gd name="connsiteY5" fmla="*/ 2270680 h 4435341"/>
              <a:gd name="connsiteX6" fmla="*/ 1035176 w 4425898"/>
              <a:gd name="connsiteY6" fmla="*/ 2633537 h 4435341"/>
              <a:gd name="connsiteX7" fmla="*/ 948090 w 4425898"/>
              <a:gd name="connsiteY7" fmla="*/ 3141537 h 4435341"/>
              <a:gd name="connsiteX8" fmla="*/ 759404 w 4425898"/>
              <a:gd name="connsiteY8" fmla="*/ 3547937 h 4435341"/>
              <a:gd name="connsiteX9" fmla="*/ 657804 w 4425898"/>
              <a:gd name="connsiteY9" fmla="*/ 4055937 h 4435341"/>
              <a:gd name="connsiteX10" fmla="*/ 948090 w 4425898"/>
              <a:gd name="connsiteY10" fmla="*/ 4389766 h 4435341"/>
              <a:gd name="connsiteX11" fmla="*/ 1485119 w 4425898"/>
              <a:gd name="connsiteY11" fmla="*/ 4288166 h 4435341"/>
              <a:gd name="connsiteX12" fmla="*/ 4054147 w 4425898"/>
              <a:gd name="connsiteY12" fmla="*/ 3083480 h 4435341"/>
              <a:gd name="connsiteX13" fmla="*/ 4402490 w 4425898"/>
              <a:gd name="connsiteY13" fmla="*/ 412851 h 4435341"/>
              <a:gd name="connsiteX14" fmla="*/ 3981575 w 4425898"/>
              <a:gd name="connsiteY14" fmla="*/ 79022 h 4435341"/>
              <a:gd name="connsiteX15" fmla="*/ 3473576 w 4425898"/>
              <a:gd name="connsiteY15" fmla="*/ 6451 h 4435341"/>
              <a:gd name="connsiteX16" fmla="*/ 1006147 w 4425898"/>
              <a:gd name="connsiteY16" fmla="*/ 369309 h 4435341"/>
              <a:gd name="connsiteX17" fmla="*/ 164319 w 4425898"/>
              <a:gd name="connsiteY17" fmla="*/ 775709 h 4435341"/>
              <a:gd name="connsiteX0" fmla="*/ 164319 w 4425898"/>
              <a:gd name="connsiteY0" fmla="*/ 788427 h 4448059"/>
              <a:gd name="connsiteX1" fmla="*/ 4661 w 4425898"/>
              <a:gd name="connsiteY1" fmla="*/ 1064198 h 4448059"/>
              <a:gd name="connsiteX2" fmla="*/ 62719 w 4425898"/>
              <a:gd name="connsiteY2" fmla="*/ 1368998 h 4448059"/>
              <a:gd name="connsiteX3" fmla="*/ 265919 w 4425898"/>
              <a:gd name="connsiteY3" fmla="*/ 1630255 h 4448059"/>
              <a:gd name="connsiteX4" fmla="*/ 715861 w 4425898"/>
              <a:gd name="connsiteY4" fmla="*/ 1906027 h 4448059"/>
              <a:gd name="connsiteX5" fmla="*/ 991633 w 4425898"/>
              <a:gd name="connsiteY5" fmla="*/ 2283398 h 4448059"/>
              <a:gd name="connsiteX6" fmla="*/ 1035176 w 4425898"/>
              <a:gd name="connsiteY6" fmla="*/ 2646255 h 4448059"/>
              <a:gd name="connsiteX7" fmla="*/ 948090 w 4425898"/>
              <a:gd name="connsiteY7" fmla="*/ 3154255 h 4448059"/>
              <a:gd name="connsiteX8" fmla="*/ 759404 w 4425898"/>
              <a:gd name="connsiteY8" fmla="*/ 3560655 h 4448059"/>
              <a:gd name="connsiteX9" fmla="*/ 657804 w 4425898"/>
              <a:gd name="connsiteY9" fmla="*/ 4068655 h 4448059"/>
              <a:gd name="connsiteX10" fmla="*/ 948090 w 4425898"/>
              <a:gd name="connsiteY10" fmla="*/ 4402484 h 4448059"/>
              <a:gd name="connsiteX11" fmla="*/ 1485119 w 4425898"/>
              <a:gd name="connsiteY11" fmla="*/ 4300884 h 4448059"/>
              <a:gd name="connsiteX12" fmla="*/ 4054147 w 4425898"/>
              <a:gd name="connsiteY12" fmla="*/ 3096198 h 4448059"/>
              <a:gd name="connsiteX13" fmla="*/ 4402490 w 4425898"/>
              <a:gd name="connsiteY13" fmla="*/ 425569 h 4448059"/>
              <a:gd name="connsiteX14" fmla="*/ 3981575 w 4425898"/>
              <a:gd name="connsiteY14" fmla="*/ 91740 h 4448059"/>
              <a:gd name="connsiteX15" fmla="*/ 3473576 w 4425898"/>
              <a:gd name="connsiteY15" fmla="*/ 19169 h 4448059"/>
              <a:gd name="connsiteX16" fmla="*/ 1006147 w 4425898"/>
              <a:gd name="connsiteY16" fmla="*/ 382027 h 4448059"/>
              <a:gd name="connsiteX17" fmla="*/ 164319 w 4425898"/>
              <a:gd name="connsiteY17" fmla="*/ 788427 h 4448059"/>
              <a:gd name="connsiteX0" fmla="*/ 164319 w 4472062"/>
              <a:gd name="connsiteY0" fmla="*/ 784827 h 4444459"/>
              <a:gd name="connsiteX1" fmla="*/ 4661 w 4472062"/>
              <a:gd name="connsiteY1" fmla="*/ 1060598 h 4444459"/>
              <a:gd name="connsiteX2" fmla="*/ 62719 w 4472062"/>
              <a:gd name="connsiteY2" fmla="*/ 1365398 h 4444459"/>
              <a:gd name="connsiteX3" fmla="*/ 265919 w 4472062"/>
              <a:gd name="connsiteY3" fmla="*/ 1626655 h 4444459"/>
              <a:gd name="connsiteX4" fmla="*/ 715861 w 4472062"/>
              <a:gd name="connsiteY4" fmla="*/ 1902427 h 4444459"/>
              <a:gd name="connsiteX5" fmla="*/ 991633 w 4472062"/>
              <a:gd name="connsiteY5" fmla="*/ 2279798 h 4444459"/>
              <a:gd name="connsiteX6" fmla="*/ 1035176 w 4472062"/>
              <a:gd name="connsiteY6" fmla="*/ 2642655 h 4444459"/>
              <a:gd name="connsiteX7" fmla="*/ 948090 w 4472062"/>
              <a:gd name="connsiteY7" fmla="*/ 3150655 h 4444459"/>
              <a:gd name="connsiteX8" fmla="*/ 759404 w 4472062"/>
              <a:gd name="connsiteY8" fmla="*/ 3557055 h 4444459"/>
              <a:gd name="connsiteX9" fmla="*/ 657804 w 4472062"/>
              <a:gd name="connsiteY9" fmla="*/ 4065055 h 4444459"/>
              <a:gd name="connsiteX10" fmla="*/ 948090 w 4472062"/>
              <a:gd name="connsiteY10" fmla="*/ 4398884 h 4444459"/>
              <a:gd name="connsiteX11" fmla="*/ 1485119 w 4472062"/>
              <a:gd name="connsiteY11" fmla="*/ 4297284 h 4444459"/>
              <a:gd name="connsiteX12" fmla="*/ 4054147 w 4472062"/>
              <a:gd name="connsiteY12" fmla="*/ 3092598 h 4444459"/>
              <a:gd name="connsiteX13" fmla="*/ 4460547 w 4472062"/>
              <a:gd name="connsiteY13" fmla="*/ 697741 h 4444459"/>
              <a:gd name="connsiteX14" fmla="*/ 3981575 w 4472062"/>
              <a:gd name="connsiteY14" fmla="*/ 88140 h 4444459"/>
              <a:gd name="connsiteX15" fmla="*/ 3473576 w 4472062"/>
              <a:gd name="connsiteY15" fmla="*/ 15569 h 4444459"/>
              <a:gd name="connsiteX16" fmla="*/ 1006147 w 4472062"/>
              <a:gd name="connsiteY16" fmla="*/ 378427 h 4444459"/>
              <a:gd name="connsiteX17" fmla="*/ 164319 w 4472062"/>
              <a:gd name="connsiteY17" fmla="*/ 784827 h 4444459"/>
              <a:gd name="connsiteX0" fmla="*/ 164319 w 4472062"/>
              <a:gd name="connsiteY0" fmla="*/ 772269 h 4431901"/>
              <a:gd name="connsiteX1" fmla="*/ 4661 w 4472062"/>
              <a:gd name="connsiteY1" fmla="*/ 1048040 h 4431901"/>
              <a:gd name="connsiteX2" fmla="*/ 62719 w 4472062"/>
              <a:gd name="connsiteY2" fmla="*/ 1352840 h 4431901"/>
              <a:gd name="connsiteX3" fmla="*/ 265919 w 4472062"/>
              <a:gd name="connsiteY3" fmla="*/ 1614097 h 4431901"/>
              <a:gd name="connsiteX4" fmla="*/ 715861 w 4472062"/>
              <a:gd name="connsiteY4" fmla="*/ 1889869 h 4431901"/>
              <a:gd name="connsiteX5" fmla="*/ 991633 w 4472062"/>
              <a:gd name="connsiteY5" fmla="*/ 2267240 h 4431901"/>
              <a:gd name="connsiteX6" fmla="*/ 1035176 w 4472062"/>
              <a:gd name="connsiteY6" fmla="*/ 2630097 h 4431901"/>
              <a:gd name="connsiteX7" fmla="*/ 948090 w 4472062"/>
              <a:gd name="connsiteY7" fmla="*/ 3138097 h 4431901"/>
              <a:gd name="connsiteX8" fmla="*/ 759404 w 4472062"/>
              <a:gd name="connsiteY8" fmla="*/ 3544497 h 4431901"/>
              <a:gd name="connsiteX9" fmla="*/ 657804 w 4472062"/>
              <a:gd name="connsiteY9" fmla="*/ 4052497 h 4431901"/>
              <a:gd name="connsiteX10" fmla="*/ 948090 w 4472062"/>
              <a:gd name="connsiteY10" fmla="*/ 4386326 h 4431901"/>
              <a:gd name="connsiteX11" fmla="*/ 1485119 w 4472062"/>
              <a:gd name="connsiteY11" fmla="*/ 4284726 h 4431901"/>
              <a:gd name="connsiteX12" fmla="*/ 4054147 w 4472062"/>
              <a:gd name="connsiteY12" fmla="*/ 3080040 h 4431901"/>
              <a:gd name="connsiteX13" fmla="*/ 4460547 w 4472062"/>
              <a:gd name="connsiteY13" fmla="*/ 685183 h 4431901"/>
              <a:gd name="connsiteX14" fmla="*/ 3981575 w 4472062"/>
              <a:gd name="connsiteY14" fmla="*/ 75582 h 4431901"/>
              <a:gd name="connsiteX15" fmla="*/ 3473576 w 4472062"/>
              <a:gd name="connsiteY15" fmla="*/ 3011 h 4431901"/>
              <a:gd name="connsiteX16" fmla="*/ 1006147 w 4472062"/>
              <a:gd name="connsiteY16" fmla="*/ 365869 h 4431901"/>
              <a:gd name="connsiteX17" fmla="*/ 164319 w 4472062"/>
              <a:gd name="connsiteY17" fmla="*/ 772269 h 4431901"/>
              <a:gd name="connsiteX0" fmla="*/ 164319 w 4472062"/>
              <a:gd name="connsiteY0" fmla="*/ 772269 h 4431901"/>
              <a:gd name="connsiteX1" fmla="*/ 4661 w 4472062"/>
              <a:gd name="connsiteY1" fmla="*/ 1048040 h 4431901"/>
              <a:gd name="connsiteX2" fmla="*/ 62719 w 4472062"/>
              <a:gd name="connsiteY2" fmla="*/ 1352840 h 4431901"/>
              <a:gd name="connsiteX3" fmla="*/ 265919 w 4472062"/>
              <a:gd name="connsiteY3" fmla="*/ 1614097 h 4431901"/>
              <a:gd name="connsiteX4" fmla="*/ 1847975 w 4472062"/>
              <a:gd name="connsiteY4" fmla="*/ 1759240 h 4431901"/>
              <a:gd name="connsiteX5" fmla="*/ 991633 w 4472062"/>
              <a:gd name="connsiteY5" fmla="*/ 2267240 h 4431901"/>
              <a:gd name="connsiteX6" fmla="*/ 1035176 w 4472062"/>
              <a:gd name="connsiteY6" fmla="*/ 2630097 h 4431901"/>
              <a:gd name="connsiteX7" fmla="*/ 948090 w 4472062"/>
              <a:gd name="connsiteY7" fmla="*/ 3138097 h 4431901"/>
              <a:gd name="connsiteX8" fmla="*/ 759404 w 4472062"/>
              <a:gd name="connsiteY8" fmla="*/ 3544497 h 4431901"/>
              <a:gd name="connsiteX9" fmla="*/ 657804 w 4472062"/>
              <a:gd name="connsiteY9" fmla="*/ 4052497 h 4431901"/>
              <a:gd name="connsiteX10" fmla="*/ 948090 w 4472062"/>
              <a:gd name="connsiteY10" fmla="*/ 4386326 h 4431901"/>
              <a:gd name="connsiteX11" fmla="*/ 1485119 w 4472062"/>
              <a:gd name="connsiteY11" fmla="*/ 4284726 h 4431901"/>
              <a:gd name="connsiteX12" fmla="*/ 4054147 w 4472062"/>
              <a:gd name="connsiteY12" fmla="*/ 3080040 h 4431901"/>
              <a:gd name="connsiteX13" fmla="*/ 4460547 w 4472062"/>
              <a:gd name="connsiteY13" fmla="*/ 685183 h 4431901"/>
              <a:gd name="connsiteX14" fmla="*/ 3981575 w 4472062"/>
              <a:gd name="connsiteY14" fmla="*/ 75582 h 4431901"/>
              <a:gd name="connsiteX15" fmla="*/ 3473576 w 4472062"/>
              <a:gd name="connsiteY15" fmla="*/ 3011 h 4431901"/>
              <a:gd name="connsiteX16" fmla="*/ 1006147 w 4472062"/>
              <a:gd name="connsiteY16" fmla="*/ 365869 h 4431901"/>
              <a:gd name="connsiteX17" fmla="*/ 164319 w 4472062"/>
              <a:gd name="connsiteY17" fmla="*/ 772269 h 4431901"/>
              <a:gd name="connsiteX0" fmla="*/ 289237 w 4596980"/>
              <a:gd name="connsiteY0" fmla="*/ 772269 h 4431901"/>
              <a:gd name="connsiteX1" fmla="*/ 129579 w 4596980"/>
              <a:gd name="connsiteY1" fmla="*/ 1048040 h 4431901"/>
              <a:gd name="connsiteX2" fmla="*/ 187637 w 4596980"/>
              <a:gd name="connsiteY2" fmla="*/ 1352840 h 4431901"/>
              <a:gd name="connsiteX3" fmla="*/ 2379294 w 4596980"/>
              <a:gd name="connsiteY3" fmla="*/ 1323811 h 4431901"/>
              <a:gd name="connsiteX4" fmla="*/ 1972893 w 4596980"/>
              <a:gd name="connsiteY4" fmla="*/ 1759240 h 4431901"/>
              <a:gd name="connsiteX5" fmla="*/ 1116551 w 4596980"/>
              <a:gd name="connsiteY5" fmla="*/ 2267240 h 4431901"/>
              <a:gd name="connsiteX6" fmla="*/ 1160094 w 4596980"/>
              <a:gd name="connsiteY6" fmla="*/ 2630097 h 4431901"/>
              <a:gd name="connsiteX7" fmla="*/ 1073008 w 4596980"/>
              <a:gd name="connsiteY7" fmla="*/ 3138097 h 4431901"/>
              <a:gd name="connsiteX8" fmla="*/ 884322 w 4596980"/>
              <a:gd name="connsiteY8" fmla="*/ 3544497 h 4431901"/>
              <a:gd name="connsiteX9" fmla="*/ 782722 w 4596980"/>
              <a:gd name="connsiteY9" fmla="*/ 4052497 h 4431901"/>
              <a:gd name="connsiteX10" fmla="*/ 1073008 w 4596980"/>
              <a:gd name="connsiteY10" fmla="*/ 4386326 h 4431901"/>
              <a:gd name="connsiteX11" fmla="*/ 1610037 w 4596980"/>
              <a:gd name="connsiteY11" fmla="*/ 4284726 h 4431901"/>
              <a:gd name="connsiteX12" fmla="*/ 4179065 w 4596980"/>
              <a:gd name="connsiteY12" fmla="*/ 3080040 h 4431901"/>
              <a:gd name="connsiteX13" fmla="*/ 4585465 w 4596980"/>
              <a:gd name="connsiteY13" fmla="*/ 685183 h 4431901"/>
              <a:gd name="connsiteX14" fmla="*/ 4106493 w 4596980"/>
              <a:gd name="connsiteY14" fmla="*/ 75582 h 4431901"/>
              <a:gd name="connsiteX15" fmla="*/ 3598494 w 4596980"/>
              <a:gd name="connsiteY15" fmla="*/ 3011 h 4431901"/>
              <a:gd name="connsiteX16" fmla="*/ 1131065 w 4596980"/>
              <a:gd name="connsiteY16" fmla="*/ 365869 h 4431901"/>
              <a:gd name="connsiteX17" fmla="*/ 289237 w 4596980"/>
              <a:gd name="connsiteY17" fmla="*/ 772269 h 4431901"/>
              <a:gd name="connsiteX0" fmla="*/ 350310 w 4658053"/>
              <a:gd name="connsiteY0" fmla="*/ 772269 h 4431901"/>
              <a:gd name="connsiteX1" fmla="*/ 190652 w 4658053"/>
              <a:gd name="connsiteY1" fmla="*/ 1048040 h 4431901"/>
              <a:gd name="connsiteX2" fmla="*/ 2977395 w 4658053"/>
              <a:gd name="connsiteY2" fmla="*/ 670669 h 4431901"/>
              <a:gd name="connsiteX3" fmla="*/ 2440367 w 4658053"/>
              <a:gd name="connsiteY3" fmla="*/ 1323811 h 4431901"/>
              <a:gd name="connsiteX4" fmla="*/ 2033966 w 4658053"/>
              <a:gd name="connsiteY4" fmla="*/ 1759240 h 4431901"/>
              <a:gd name="connsiteX5" fmla="*/ 1177624 w 4658053"/>
              <a:gd name="connsiteY5" fmla="*/ 2267240 h 4431901"/>
              <a:gd name="connsiteX6" fmla="*/ 1221167 w 4658053"/>
              <a:gd name="connsiteY6" fmla="*/ 2630097 h 4431901"/>
              <a:gd name="connsiteX7" fmla="*/ 1134081 w 4658053"/>
              <a:gd name="connsiteY7" fmla="*/ 3138097 h 4431901"/>
              <a:gd name="connsiteX8" fmla="*/ 945395 w 4658053"/>
              <a:gd name="connsiteY8" fmla="*/ 3544497 h 4431901"/>
              <a:gd name="connsiteX9" fmla="*/ 843795 w 4658053"/>
              <a:gd name="connsiteY9" fmla="*/ 4052497 h 4431901"/>
              <a:gd name="connsiteX10" fmla="*/ 1134081 w 4658053"/>
              <a:gd name="connsiteY10" fmla="*/ 4386326 h 4431901"/>
              <a:gd name="connsiteX11" fmla="*/ 1671110 w 4658053"/>
              <a:gd name="connsiteY11" fmla="*/ 4284726 h 4431901"/>
              <a:gd name="connsiteX12" fmla="*/ 4240138 w 4658053"/>
              <a:gd name="connsiteY12" fmla="*/ 3080040 h 4431901"/>
              <a:gd name="connsiteX13" fmla="*/ 4646538 w 4658053"/>
              <a:gd name="connsiteY13" fmla="*/ 685183 h 4431901"/>
              <a:gd name="connsiteX14" fmla="*/ 4167566 w 4658053"/>
              <a:gd name="connsiteY14" fmla="*/ 75582 h 4431901"/>
              <a:gd name="connsiteX15" fmla="*/ 3659567 w 4658053"/>
              <a:gd name="connsiteY15" fmla="*/ 3011 h 4431901"/>
              <a:gd name="connsiteX16" fmla="*/ 1192138 w 4658053"/>
              <a:gd name="connsiteY16" fmla="*/ 365869 h 4431901"/>
              <a:gd name="connsiteX17" fmla="*/ 350310 w 4658053"/>
              <a:gd name="connsiteY17" fmla="*/ 772269 h 4431901"/>
              <a:gd name="connsiteX0" fmla="*/ 93876 w 4401619"/>
              <a:gd name="connsiteY0" fmla="*/ 772269 h 4431901"/>
              <a:gd name="connsiteX1" fmla="*/ 2938675 w 4401619"/>
              <a:gd name="connsiteY1" fmla="*/ 293297 h 4431901"/>
              <a:gd name="connsiteX2" fmla="*/ 2720961 w 4401619"/>
              <a:gd name="connsiteY2" fmla="*/ 670669 h 4431901"/>
              <a:gd name="connsiteX3" fmla="*/ 2183933 w 4401619"/>
              <a:gd name="connsiteY3" fmla="*/ 1323811 h 4431901"/>
              <a:gd name="connsiteX4" fmla="*/ 1777532 w 4401619"/>
              <a:gd name="connsiteY4" fmla="*/ 1759240 h 4431901"/>
              <a:gd name="connsiteX5" fmla="*/ 921190 w 4401619"/>
              <a:gd name="connsiteY5" fmla="*/ 2267240 h 4431901"/>
              <a:gd name="connsiteX6" fmla="*/ 964733 w 4401619"/>
              <a:gd name="connsiteY6" fmla="*/ 2630097 h 4431901"/>
              <a:gd name="connsiteX7" fmla="*/ 877647 w 4401619"/>
              <a:gd name="connsiteY7" fmla="*/ 3138097 h 4431901"/>
              <a:gd name="connsiteX8" fmla="*/ 688961 w 4401619"/>
              <a:gd name="connsiteY8" fmla="*/ 3544497 h 4431901"/>
              <a:gd name="connsiteX9" fmla="*/ 587361 w 4401619"/>
              <a:gd name="connsiteY9" fmla="*/ 4052497 h 4431901"/>
              <a:gd name="connsiteX10" fmla="*/ 877647 w 4401619"/>
              <a:gd name="connsiteY10" fmla="*/ 4386326 h 4431901"/>
              <a:gd name="connsiteX11" fmla="*/ 1414676 w 4401619"/>
              <a:gd name="connsiteY11" fmla="*/ 4284726 h 4431901"/>
              <a:gd name="connsiteX12" fmla="*/ 3983704 w 4401619"/>
              <a:gd name="connsiteY12" fmla="*/ 3080040 h 4431901"/>
              <a:gd name="connsiteX13" fmla="*/ 4390104 w 4401619"/>
              <a:gd name="connsiteY13" fmla="*/ 685183 h 4431901"/>
              <a:gd name="connsiteX14" fmla="*/ 3911132 w 4401619"/>
              <a:gd name="connsiteY14" fmla="*/ 75582 h 4431901"/>
              <a:gd name="connsiteX15" fmla="*/ 3403133 w 4401619"/>
              <a:gd name="connsiteY15" fmla="*/ 3011 h 4431901"/>
              <a:gd name="connsiteX16" fmla="*/ 935704 w 4401619"/>
              <a:gd name="connsiteY16" fmla="*/ 365869 h 4431901"/>
              <a:gd name="connsiteX17" fmla="*/ 93876 w 4401619"/>
              <a:gd name="connsiteY17" fmla="*/ 772269 h 4431901"/>
              <a:gd name="connsiteX0" fmla="*/ 93876 w 4401619"/>
              <a:gd name="connsiteY0" fmla="*/ 772269 h 4431901"/>
              <a:gd name="connsiteX1" fmla="*/ 2938675 w 4401619"/>
              <a:gd name="connsiteY1" fmla="*/ 293297 h 4431901"/>
              <a:gd name="connsiteX2" fmla="*/ 2720961 w 4401619"/>
              <a:gd name="connsiteY2" fmla="*/ 670669 h 4431901"/>
              <a:gd name="connsiteX3" fmla="*/ 2183933 w 4401619"/>
              <a:gd name="connsiteY3" fmla="*/ 1323811 h 4431901"/>
              <a:gd name="connsiteX4" fmla="*/ 1777532 w 4401619"/>
              <a:gd name="connsiteY4" fmla="*/ 1759240 h 4431901"/>
              <a:gd name="connsiteX5" fmla="*/ 921190 w 4401619"/>
              <a:gd name="connsiteY5" fmla="*/ 2267240 h 4431901"/>
              <a:gd name="connsiteX6" fmla="*/ 964733 w 4401619"/>
              <a:gd name="connsiteY6" fmla="*/ 2630097 h 4431901"/>
              <a:gd name="connsiteX7" fmla="*/ 877647 w 4401619"/>
              <a:gd name="connsiteY7" fmla="*/ 3138097 h 4431901"/>
              <a:gd name="connsiteX8" fmla="*/ 688961 w 4401619"/>
              <a:gd name="connsiteY8" fmla="*/ 3544497 h 4431901"/>
              <a:gd name="connsiteX9" fmla="*/ 587361 w 4401619"/>
              <a:gd name="connsiteY9" fmla="*/ 4052497 h 4431901"/>
              <a:gd name="connsiteX10" fmla="*/ 877647 w 4401619"/>
              <a:gd name="connsiteY10" fmla="*/ 4386326 h 4431901"/>
              <a:gd name="connsiteX11" fmla="*/ 1414676 w 4401619"/>
              <a:gd name="connsiteY11" fmla="*/ 4284726 h 4431901"/>
              <a:gd name="connsiteX12" fmla="*/ 3983704 w 4401619"/>
              <a:gd name="connsiteY12" fmla="*/ 3080040 h 4431901"/>
              <a:gd name="connsiteX13" fmla="*/ 4390104 w 4401619"/>
              <a:gd name="connsiteY13" fmla="*/ 685183 h 4431901"/>
              <a:gd name="connsiteX14" fmla="*/ 3911132 w 4401619"/>
              <a:gd name="connsiteY14" fmla="*/ 75582 h 4431901"/>
              <a:gd name="connsiteX15" fmla="*/ 3403133 w 4401619"/>
              <a:gd name="connsiteY15" fmla="*/ 3011 h 4431901"/>
              <a:gd name="connsiteX16" fmla="*/ 935704 w 4401619"/>
              <a:gd name="connsiteY16" fmla="*/ 365869 h 4431901"/>
              <a:gd name="connsiteX17" fmla="*/ 93876 w 4401619"/>
              <a:gd name="connsiteY17" fmla="*/ 772269 h 4431901"/>
              <a:gd name="connsiteX0" fmla="*/ 2590373 w 3821087"/>
              <a:gd name="connsiteY0" fmla="*/ 148155 h 4431901"/>
              <a:gd name="connsiteX1" fmla="*/ 2358143 w 3821087"/>
              <a:gd name="connsiteY1" fmla="*/ 293297 h 4431901"/>
              <a:gd name="connsiteX2" fmla="*/ 2140429 w 3821087"/>
              <a:gd name="connsiteY2" fmla="*/ 670669 h 4431901"/>
              <a:gd name="connsiteX3" fmla="*/ 1603401 w 3821087"/>
              <a:gd name="connsiteY3" fmla="*/ 1323811 h 4431901"/>
              <a:gd name="connsiteX4" fmla="*/ 1197000 w 3821087"/>
              <a:gd name="connsiteY4" fmla="*/ 1759240 h 4431901"/>
              <a:gd name="connsiteX5" fmla="*/ 340658 w 3821087"/>
              <a:gd name="connsiteY5" fmla="*/ 2267240 h 4431901"/>
              <a:gd name="connsiteX6" fmla="*/ 384201 w 3821087"/>
              <a:gd name="connsiteY6" fmla="*/ 2630097 h 4431901"/>
              <a:gd name="connsiteX7" fmla="*/ 297115 w 3821087"/>
              <a:gd name="connsiteY7" fmla="*/ 3138097 h 4431901"/>
              <a:gd name="connsiteX8" fmla="*/ 108429 w 3821087"/>
              <a:gd name="connsiteY8" fmla="*/ 3544497 h 4431901"/>
              <a:gd name="connsiteX9" fmla="*/ 6829 w 3821087"/>
              <a:gd name="connsiteY9" fmla="*/ 4052497 h 4431901"/>
              <a:gd name="connsiteX10" fmla="*/ 297115 w 3821087"/>
              <a:gd name="connsiteY10" fmla="*/ 4386326 h 4431901"/>
              <a:gd name="connsiteX11" fmla="*/ 834144 w 3821087"/>
              <a:gd name="connsiteY11" fmla="*/ 4284726 h 4431901"/>
              <a:gd name="connsiteX12" fmla="*/ 3403172 w 3821087"/>
              <a:gd name="connsiteY12" fmla="*/ 3080040 h 4431901"/>
              <a:gd name="connsiteX13" fmla="*/ 3809572 w 3821087"/>
              <a:gd name="connsiteY13" fmla="*/ 685183 h 4431901"/>
              <a:gd name="connsiteX14" fmla="*/ 3330600 w 3821087"/>
              <a:gd name="connsiteY14" fmla="*/ 75582 h 4431901"/>
              <a:gd name="connsiteX15" fmla="*/ 2822601 w 3821087"/>
              <a:gd name="connsiteY15" fmla="*/ 3011 h 4431901"/>
              <a:gd name="connsiteX16" fmla="*/ 355172 w 3821087"/>
              <a:gd name="connsiteY16" fmla="*/ 365869 h 4431901"/>
              <a:gd name="connsiteX17" fmla="*/ 2590373 w 3821087"/>
              <a:gd name="connsiteY17" fmla="*/ 148155 h 4431901"/>
              <a:gd name="connsiteX0" fmla="*/ 2590373 w 3821087"/>
              <a:gd name="connsiteY0" fmla="*/ 148155 h 4431901"/>
              <a:gd name="connsiteX1" fmla="*/ 2358143 w 3821087"/>
              <a:gd name="connsiteY1" fmla="*/ 293297 h 4431901"/>
              <a:gd name="connsiteX2" fmla="*/ 2140429 w 3821087"/>
              <a:gd name="connsiteY2" fmla="*/ 670669 h 4431901"/>
              <a:gd name="connsiteX3" fmla="*/ 1603401 w 3821087"/>
              <a:gd name="connsiteY3" fmla="*/ 1323811 h 4431901"/>
              <a:gd name="connsiteX4" fmla="*/ 1197000 w 3821087"/>
              <a:gd name="connsiteY4" fmla="*/ 1759240 h 4431901"/>
              <a:gd name="connsiteX5" fmla="*/ 340658 w 3821087"/>
              <a:gd name="connsiteY5" fmla="*/ 2267240 h 4431901"/>
              <a:gd name="connsiteX6" fmla="*/ 384201 w 3821087"/>
              <a:gd name="connsiteY6" fmla="*/ 2630097 h 4431901"/>
              <a:gd name="connsiteX7" fmla="*/ 297115 w 3821087"/>
              <a:gd name="connsiteY7" fmla="*/ 3138097 h 4431901"/>
              <a:gd name="connsiteX8" fmla="*/ 108429 w 3821087"/>
              <a:gd name="connsiteY8" fmla="*/ 3544497 h 4431901"/>
              <a:gd name="connsiteX9" fmla="*/ 6829 w 3821087"/>
              <a:gd name="connsiteY9" fmla="*/ 4052497 h 4431901"/>
              <a:gd name="connsiteX10" fmla="*/ 297115 w 3821087"/>
              <a:gd name="connsiteY10" fmla="*/ 4386326 h 4431901"/>
              <a:gd name="connsiteX11" fmla="*/ 834144 w 3821087"/>
              <a:gd name="connsiteY11" fmla="*/ 4284726 h 4431901"/>
              <a:gd name="connsiteX12" fmla="*/ 3403172 w 3821087"/>
              <a:gd name="connsiteY12" fmla="*/ 3080040 h 4431901"/>
              <a:gd name="connsiteX13" fmla="*/ 3809572 w 3821087"/>
              <a:gd name="connsiteY13" fmla="*/ 685183 h 4431901"/>
              <a:gd name="connsiteX14" fmla="*/ 3330600 w 3821087"/>
              <a:gd name="connsiteY14" fmla="*/ 75582 h 4431901"/>
              <a:gd name="connsiteX15" fmla="*/ 2822601 w 3821087"/>
              <a:gd name="connsiteY15" fmla="*/ 3011 h 4431901"/>
              <a:gd name="connsiteX16" fmla="*/ 2967744 w 3821087"/>
              <a:gd name="connsiteY16" fmla="*/ 32041 h 4431901"/>
              <a:gd name="connsiteX17" fmla="*/ 2590373 w 3821087"/>
              <a:gd name="connsiteY17" fmla="*/ 148155 h 4431901"/>
              <a:gd name="connsiteX0" fmla="*/ 2590373 w 3821087"/>
              <a:gd name="connsiteY0" fmla="*/ 321324 h 4605070"/>
              <a:gd name="connsiteX1" fmla="*/ 2358143 w 3821087"/>
              <a:gd name="connsiteY1" fmla="*/ 466466 h 4605070"/>
              <a:gd name="connsiteX2" fmla="*/ 2140429 w 3821087"/>
              <a:gd name="connsiteY2" fmla="*/ 843838 h 4605070"/>
              <a:gd name="connsiteX3" fmla="*/ 1603401 w 3821087"/>
              <a:gd name="connsiteY3" fmla="*/ 1496980 h 4605070"/>
              <a:gd name="connsiteX4" fmla="*/ 1197000 w 3821087"/>
              <a:gd name="connsiteY4" fmla="*/ 1932409 h 4605070"/>
              <a:gd name="connsiteX5" fmla="*/ 340658 w 3821087"/>
              <a:gd name="connsiteY5" fmla="*/ 2440409 h 4605070"/>
              <a:gd name="connsiteX6" fmla="*/ 384201 w 3821087"/>
              <a:gd name="connsiteY6" fmla="*/ 2803266 h 4605070"/>
              <a:gd name="connsiteX7" fmla="*/ 297115 w 3821087"/>
              <a:gd name="connsiteY7" fmla="*/ 3311266 h 4605070"/>
              <a:gd name="connsiteX8" fmla="*/ 108429 w 3821087"/>
              <a:gd name="connsiteY8" fmla="*/ 3717666 h 4605070"/>
              <a:gd name="connsiteX9" fmla="*/ 6829 w 3821087"/>
              <a:gd name="connsiteY9" fmla="*/ 4225666 h 4605070"/>
              <a:gd name="connsiteX10" fmla="*/ 297115 w 3821087"/>
              <a:gd name="connsiteY10" fmla="*/ 4559495 h 4605070"/>
              <a:gd name="connsiteX11" fmla="*/ 834144 w 3821087"/>
              <a:gd name="connsiteY11" fmla="*/ 4457895 h 4605070"/>
              <a:gd name="connsiteX12" fmla="*/ 3403172 w 3821087"/>
              <a:gd name="connsiteY12" fmla="*/ 3253209 h 4605070"/>
              <a:gd name="connsiteX13" fmla="*/ 3809572 w 3821087"/>
              <a:gd name="connsiteY13" fmla="*/ 858352 h 4605070"/>
              <a:gd name="connsiteX14" fmla="*/ 3330600 w 3821087"/>
              <a:gd name="connsiteY14" fmla="*/ 248751 h 4605070"/>
              <a:gd name="connsiteX15" fmla="*/ 3258030 w 3821087"/>
              <a:gd name="connsiteY15" fmla="*/ 2008 h 4605070"/>
              <a:gd name="connsiteX16" fmla="*/ 2967744 w 3821087"/>
              <a:gd name="connsiteY16" fmla="*/ 205210 h 4605070"/>
              <a:gd name="connsiteX17" fmla="*/ 2590373 w 3821087"/>
              <a:gd name="connsiteY17" fmla="*/ 321324 h 4605070"/>
              <a:gd name="connsiteX0" fmla="*/ 2590373 w 3820327"/>
              <a:gd name="connsiteY0" fmla="*/ 320076 h 4603822"/>
              <a:gd name="connsiteX1" fmla="*/ 2358143 w 3820327"/>
              <a:gd name="connsiteY1" fmla="*/ 465218 h 4603822"/>
              <a:gd name="connsiteX2" fmla="*/ 2140429 w 3820327"/>
              <a:gd name="connsiteY2" fmla="*/ 842590 h 4603822"/>
              <a:gd name="connsiteX3" fmla="*/ 1603401 w 3820327"/>
              <a:gd name="connsiteY3" fmla="*/ 1495732 h 4603822"/>
              <a:gd name="connsiteX4" fmla="*/ 1197000 w 3820327"/>
              <a:gd name="connsiteY4" fmla="*/ 1931161 h 4603822"/>
              <a:gd name="connsiteX5" fmla="*/ 340658 w 3820327"/>
              <a:gd name="connsiteY5" fmla="*/ 2439161 h 4603822"/>
              <a:gd name="connsiteX6" fmla="*/ 384201 w 3820327"/>
              <a:gd name="connsiteY6" fmla="*/ 2802018 h 4603822"/>
              <a:gd name="connsiteX7" fmla="*/ 297115 w 3820327"/>
              <a:gd name="connsiteY7" fmla="*/ 3310018 h 4603822"/>
              <a:gd name="connsiteX8" fmla="*/ 108429 w 3820327"/>
              <a:gd name="connsiteY8" fmla="*/ 3716418 h 4603822"/>
              <a:gd name="connsiteX9" fmla="*/ 6829 w 3820327"/>
              <a:gd name="connsiteY9" fmla="*/ 4224418 h 4603822"/>
              <a:gd name="connsiteX10" fmla="*/ 297115 w 3820327"/>
              <a:gd name="connsiteY10" fmla="*/ 4558247 h 4603822"/>
              <a:gd name="connsiteX11" fmla="*/ 834144 w 3820327"/>
              <a:gd name="connsiteY11" fmla="*/ 4456647 h 4603822"/>
              <a:gd name="connsiteX12" fmla="*/ 3403172 w 3820327"/>
              <a:gd name="connsiteY12" fmla="*/ 3251961 h 4603822"/>
              <a:gd name="connsiteX13" fmla="*/ 3809572 w 3820327"/>
              <a:gd name="connsiteY13" fmla="*/ 857104 h 4603822"/>
              <a:gd name="connsiteX14" fmla="*/ 3664428 w 3820327"/>
              <a:gd name="connsiteY14" fmla="*/ 479731 h 4603822"/>
              <a:gd name="connsiteX15" fmla="*/ 3258030 w 3820327"/>
              <a:gd name="connsiteY15" fmla="*/ 760 h 4603822"/>
              <a:gd name="connsiteX16" fmla="*/ 2967744 w 3820327"/>
              <a:gd name="connsiteY16" fmla="*/ 203962 h 4603822"/>
              <a:gd name="connsiteX17" fmla="*/ 2590373 w 3820327"/>
              <a:gd name="connsiteY17" fmla="*/ 320076 h 4603822"/>
              <a:gd name="connsiteX0" fmla="*/ 2590373 w 3825041"/>
              <a:gd name="connsiteY0" fmla="*/ 120580 h 4404326"/>
              <a:gd name="connsiteX1" fmla="*/ 2358143 w 3825041"/>
              <a:gd name="connsiteY1" fmla="*/ 265722 h 4404326"/>
              <a:gd name="connsiteX2" fmla="*/ 2140429 w 3825041"/>
              <a:gd name="connsiteY2" fmla="*/ 643094 h 4404326"/>
              <a:gd name="connsiteX3" fmla="*/ 1603401 w 3825041"/>
              <a:gd name="connsiteY3" fmla="*/ 1296236 h 4404326"/>
              <a:gd name="connsiteX4" fmla="*/ 1197000 w 3825041"/>
              <a:gd name="connsiteY4" fmla="*/ 1731665 h 4404326"/>
              <a:gd name="connsiteX5" fmla="*/ 340658 w 3825041"/>
              <a:gd name="connsiteY5" fmla="*/ 2239665 h 4404326"/>
              <a:gd name="connsiteX6" fmla="*/ 384201 w 3825041"/>
              <a:gd name="connsiteY6" fmla="*/ 2602522 h 4404326"/>
              <a:gd name="connsiteX7" fmla="*/ 297115 w 3825041"/>
              <a:gd name="connsiteY7" fmla="*/ 3110522 h 4404326"/>
              <a:gd name="connsiteX8" fmla="*/ 108429 w 3825041"/>
              <a:gd name="connsiteY8" fmla="*/ 3516922 h 4404326"/>
              <a:gd name="connsiteX9" fmla="*/ 6829 w 3825041"/>
              <a:gd name="connsiteY9" fmla="*/ 4024922 h 4404326"/>
              <a:gd name="connsiteX10" fmla="*/ 297115 w 3825041"/>
              <a:gd name="connsiteY10" fmla="*/ 4358751 h 4404326"/>
              <a:gd name="connsiteX11" fmla="*/ 834144 w 3825041"/>
              <a:gd name="connsiteY11" fmla="*/ 4257151 h 4404326"/>
              <a:gd name="connsiteX12" fmla="*/ 3403172 w 3825041"/>
              <a:gd name="connsiteY12" fmla="*/ 3052465 h 4404326"/>
              <a:gd name="connsiteX13" fmla="*/ 3809572 w 3825041"/>
              <a:gd name="connsiteY13" fmla="*/ 657608 h 4404326"/>
              <a:gd name="connsiteX14" fmla="*/ 3664428 w 3825041"/>
              <a:gd name="connsiteY14" fmla="*/ 280235 h 4404326"/>
              <a:gd name="connsiteX15" fmla="*/ 2967744 w 3825041"/>
              <a:gd name="connsiteY15" fmla="*/ 4466 h 4404326"/>
              <a:gd name="connsiteX16" fmla="*/ 2590373 w 3825041"/>
              <a:gd name="connsiteY16" fmla="*/ 120580 h 4404326"/>
              <a:gd name="connsiteX0" fmla="*/ 2590373 w 3825041"/>
              <a:gd name="connsiteY0" fmla="*/ 71 h 4283817"/>
              <a:gd name="connsiteX1" fmla="*/ 2358143 w 3825041"/>
              <a:gd name="connsiteY1" fmla="*/ 145213 h 4283817"/>
              <a:gd name="connsiteX2" fmla="*/ 2140429 w 3825041"/>
              <a:gd name="connsiteY2" fmla="*/ 522585 h 4283817"/>
              <a:gd name="connsiteX3" fmla="*/ 1603401 w 3825041"/>
              <a:gd name="connsiteY3" fmla="*/ 1175727 h 4283817"/>
              <a:gd name="connsiteX4" fmla="*/ 1197000 w 3825041"/>
              <a:gd name="connsiteY4" fmla="*/ 1611156 h 4283817"/>
              <a:gd name="connsiteX5" fmla="*/ 340658 w 3825041"/>
              <a:gd name="connsiteY5" fmla="*/ 2119156 h 4283817"/>
              <a:gd name="connsiteX6" fmla="*/ 384201 w 3825041"/>
              <a:gd name="connsiteY6" fmla="*/ 2482013 h 4283817"/>
              <a:gd name="connsiteX7" fmla="*/ 297115 w 3825041"/>
              <a:gd name="connsiteY7" fmla="*/ 2990013 h 4283817"/>
              <a:gd name="connsiteX8" fmla="*/ 108429 w 3825041"/>
              <a:gd name="connsiteY8" fmla="*/ 3396413 h 4283817"/>
              <a:gd name="connsiteX9" fmla="*/ 6829 w 3825041"/>
              <a:gd name="connsiteY9" fmla="*/ 3904413 h 4283817"/>
              <a:gd name="connsiteX10" fmla="*/ 297115 w 3825041"/>
              <a:gd name="connsiteY10" fmla="*/ 4238242 h 4283817"/>
              <a:gd name="connsiteX11" fmla="*/ 834144 w 3825041"/>
              <a:gd name="connsiteY11" fmla="*/ 4136642 h 4283817"/>
              <a:gd name="connsiteX12" fmla="*/ 3403172 w 3825041"/>
              <a:gd name="connsiteY12" fmla="*/ 2931956 h 4283817"/>
              <a:gd name="connsiteX13" fmla="*/ 3809572 w 3825041"/>
              <a:gd name="connsiteY13" fmla="*/ 537099 h 4283817"/>
              <a:gd name="connsiteX14" fmla="*/ 3664428 w 3825041"/>
              <a:gd name="connsiteY14" fmla="*/ 159726 h 4283817"/>
              <a:gd name="connsiteX15" fmla="*/ 2590373 w 3825041"/>
              <a:gd name="connsiteY15" fmla="*/ 71 h 4283817"/>
              <a:gd name="connsiteX0" fmla="*/ 3069345 w 3823072"/>
              <a:gd name="connsiteY0" fmla="*/ 44 h 4327333"/>
              <a:gd name="connsiteX1" fmla="*/ 2358143 w 3823072"/>
              <a:gd name="connsiteY1" fmla="*/ 188729 h 4327333"/>
              <a:gd name="connsiteX2" fmla="*/ 2140429 w 3823072"/>
              <a:gd name="connsiteY2" fmla="*/ 566101 h 4327333"/>
              <a:gd name="connsiteX3" fmla="*/ 1603401 w 3823072"/>
              <a:gd name="connsiteY3" fmla="*/ 1219243 h 4327333"/>
              <a:gd name="connsiteX4" fmla="*/ 1197000 w 3823072"/>
              <a:gd name="connsiteY4" fmla="*/ 1654672 h 4327333"/>
              <a:gd name="connsiteX5" fmla="*/ 340658 w 3823072"/>
              <a:gd name="connsiteY5" fmla="*/ 2162672 h 4327333"/>
              <a:gd name="connsiteX6" fmla="*/ 384201 w 3823072"/>
              <a:gd name="connsiteY6" fmla="*/ 2525529 h 4327333"/>
              <a:gd name="connsiteX7" fmla="*/ 297115 w 3823072"/>
              <a:gd name="connsiteY7" fmla="*/ 3033529 h 4327333"/>
              <a:gd name="connsiteX8" fmla="*/ 108429 w 3823072"/>
              <a:gd name="connsiteY8" fmla="*/ 3439929 h 4327333"/>
              <a:gd name="connsiteX9" fmla="*/ 6829 w 3823072"/>
              <a:gd name="connsiteY9" fmla="*/ 3947929 h 4327333"/>
              <a:gd name="connsiteX10" fmla="*/ 297115 w 3823072"/>
              <a:gd name="connsiteY10" fmla="*/ 4281758 h 4327333"/>
              <a:gd name="connsiteX11" fmla="*/ 834144 w 3823072"/>
              <a:gd name="connsiteY11" fmla="*/ 4180158 h 4327333"/>
              <a:gd name="connsiteX12" fmla="*/ 3403172 w 3823072"/>
              <a:gd name="connsiteY12" fmla="*/ 2975472 h 4327333"/>
              <a:gd name="connsiteX13" fmla="*/ 3809572 w 3823072"/>
              <a:gd name="connsiteY13" fmla="*/ 580615 h 4327333"/>
              <a:gd name="connsiteX14" fmla="*/ 3664428 w 3823072"/>
              <a:gd name="connsiteY14" fmla="*/ 203242 h 4327333"/>
              <a:gd name="connsiteX15" fmla="*/ 3069345 w 3823072"/>
              <a:gd name="connsiteY15" fmla="*/ 44 h 4327333"/>
              <a:gd name="connsiteX0" fmla="*/ 3069345 w 3823072"/>
              <a:gd name="connsiteY0" fmla="*/ 44 h 4327333"/>
              <a:gd name="connsiteX1" fmla="*/ 2358143 w 3823072"/>
              <a:gd name="connsiteY1" fmla="*/ 188729 h 4327333"/>
              <a:gd name="connsiteX2" fmla="*/ 2140429 w 3823072"/>
              <a:gd name="connsiteY2" fmla="*/ 566101 h 4327333"/>
              <a:gd name="connsiteX3" fmla="*/ 1603401 w 3823072"/>
              <a:gd name="connsiteY3" fmla="*/ 1219243 h 4327333"/>
              <a:gd name="connsiteX4" fmla="*/ 1197000 w 3823072"/>
              <a:gd name="connsiteY4" fmla="*/ 1654672 h 4327333"/>
              <a:gd name="connsiteX5" fmla="*/ 384201 w 3823072"/>
              <a:gd name="connsiteY5" fmla="*/ 2525529 h 4327333"/>
              <a:gd name="connsiteX6" fmla="*/ 297115 w 3823072"/>
              <a:gd name="connsiteY6" fmla="*/ 3033529 h 4327333"/>
              <a:gd name="connsiteX7" fmla="*/ 108429 w 3823072"/>
              <a:gd name="connsiteY7" fmla="*/ 3439929 h 4327333"/>
              <a:gd name="connsiteX8" fmla="*/ 6829 w 3823072"/>
              <a:gd name="connsiteY8" fmla="*/ 3947929 h 4327333"/>
              <a:gd name="connsiteX9" fmla="*/ 297115 w 3823072"/>
              <a:gd name="connsiteY9" fmla="*/ 4281758 h 4327333"/>
              <a:gd name="connsiteX10" fmla="*/ 834144 w 3823072"/>
              <a:gd name="connsiteY10" fmla="*/ 4180158 h 4327333"/>
              <a:gd name="connsiteX11" fmla="*/ 3403172 w 3823072"/>
              <a:gd name="connsiteY11" fmla="*/ 2975472 h 4327333"/>
              <a:gd name="connsiteX12" fmla="*/ 3809572 w 3823072"/>
              <a:gd name="connsiteY12" fmla="*/ 580615 h 4327333"/>
              <a:gd name="connsiteX13" fmla="*/ 3664428 w 3823072"/>
              <a:gd name="connsiteY13" fmla="*/ 203242 h 4327333"/>
              <a:gd name="connsiteX14" fmla="*/ 3069345 w 3823072"/>
              <a:gd name="connsiteY14" fmla="*/ 44 h 4327333"/>
              <a:gd name="connsiteX0" fmla="*/ 3069345 w 3823072"/>
              <a:gd name="connsiteY0" fmla="*/ 44 h 4327333"/>
              <a:gd name="connsiteX1" fmla="*/ 2358143 w 3823072"/>
              <a:gd name="connsiteY1" fmla="*/ 188729 h 4327333"/>
              <a:gd name="connsiteX2" fmla="*/ 2140429 w 3823072"/>
              <a:gd name="connsiteY2" fmla="*/ 566101 h 4327333"/>
              <a:gd name="connsiteX3" fmla="*/ 1603401 w 3823072"/>
              <a:gd name="connsiteY3" fmla="*/ 1219243 h 4327333"/>
              <a:gd name="connsiteX4" fmla="*/ 776086 w 3823072"/>
              <a:gd name="connsiteY4" fmla="*/ 1915929 h 4327333"/>
              <a:gd name="connsiteX5" fmla="*/ 384201 w 3823072"/>
              <a:gd name="connsiteY5" fmla="*/ 2525529 h 4327333"/>
              <a:gd name="connsiteX6" fmla="*/ 297115 w 3823072"/>
              <a:gd name="connsiteY6" fmla="*/ 3033529 h 4327333"/>
              <a:gd name="connsiteX7" fmla="*/ 108429 w 3823072"/>
              <a:gd name="connsiteY7" fmla="*/ 3439929 h 4327333"/>
              <a:gd name="connsiteX8" fmla="*/ 6829 w 3823072"/>
              <a:gd name="connsiteY8" fmla="*/ 3947929 h 4327333"/>
              <a:gd name="connsiteX9" fmla="*/ 297115 w 3823072"/>
              <a:gd name="connsiteY9" fmla="*/ 4281758 h 4327333"/>
              <a:gd name="connsiteX10" fmla="*/ 834144 w 3823072"/>
              <a:gd name="connsiteY10" fmla="*/ 4180158 h 4327333"/>
              <a:gd name="connsiteX11" fmla="*/ 3403172 w 3823072"/>
              <a:gd name="connsiteY11" fmla="*/ 2975472 h 4327333"/>
              <a:gd name="connsiteX12" fmla="*/ 3809572 w 3823072"/>
              <a:gd name="connsiteY12" fmla="*/ 580615 h 4327333"/>
              <a:gd name="connsiteX13" fmla="*/ 3664428 w 3823072"/>
              <a:gd name="connsiteY13" fmla="*/ 203242 h 4327333"/>
              <a:gd name="connsiteX14" fmla="*/ 3069345 w 3823072"/>
              <a:gd name="connsiteY14" fmla="*/ 44 h 4327333"/>
              <a:gd name="connsiteX0" fmla="*/ 3069345 w 3823072"/>
              <a:gd name="connsiteY0" fmla="*/ 44 h 4327333"/>
              <a:gd name="connsiteX1" fmla="*/ 2358143 w 3823072"/>
              <a:gd name="connsiteY1" fmla="*/ 188729 h 4327333"/>
              <a:gd name="connsiteX2" fmla="*/ 2140429 w 3823072"/>
              <a:gd name="connsiteY2" fmla="*/ 566101 h 4327333"/>
              <a:gd name="connsiteX3" fmla="*/ 776086 w 3823072"/>
              <a:gd name="connsiteY3" fmla="*/ 1915929 h 4327333"/>
              <a:gd name="connsiteX4" fmla="*/ 384201 w 3823072"/>
              <a:gd name="connsiteY4" fmla="*/ 2525529 h 4327333"/>
              <a:gd name="connsiteX5" fmla="*/ 297115 w 3823072"/>
              <a:gd name="connsiteY5" fmla="*/ 3033529 h 4327333"/>
              <a:gd name="connsiteX6" fmla="*/ 108429 w 3823072"/>
              <a:gd name="connsiteY6" fmla="*/ 3439929 h 4327333"/>
              <a:gd name="connsiteX7" fmla="*/ 6829 w 3823072"/>
              <a:gd name="connsiteY7" fmla="*/ 3947929 h 4327333"/>
              <a:gd name="connsiteX8" fmla="*/ 297115 w 3823072"/>
              <a:gd name="connsiteY8" fmla="*/ 4281758 h 4327333"/>
              <a:gd name="connsiteX9" fmla="*/ 834144 w 3823072"/>
              <a:gd name="connsiteY9" fmla="*/ 4180158 h 4327333"/>
              <a:gd name="connsiteX10" fmla="*/ 3403172 w 3823072"/>
              <a:gd name="connsiteY10" fmla="*/ 2975472 h 4327333"/>
              <a:gd name="connsiteX11" fmla="*/ 3809572 w 3823072"/>
              <a:gd name="connsiteY11" fmla="*/ 580615 h 4327333"/>
              <a:gd name="connsiteX12" fmla="*/ 3664428 w 3823072"/>
              <a:gd name="connsiteY12" fmla="*/ 203242 h 4327333"/>
              <a:gd name="connsiteX13" fmla="*/ 3069345 w 3823072"/>
              <a:gd name="connsiteY13" fmla="*/ 44 h 4327333"/>
              <a:gd name="connsiteX0" fmla="*/ 3069345 w 3823072"/>
              <a:gd name="connsiteY0" fmla="*/ 0 h 4327289"/>
              <a:gd name="connsiteX1" fmla="*/ 2140429 w 3823072"/>
              <a:gd name="connsiteY1" fmla="*/ 566057 h 4327289"/>
              <a:gd name="connsiteX2" fmla="*/ 776086 w 3823072"/>
              <a:gd name="connsiteY2" fmla="*/ 1915885 h 4327289"/>
              <a:gd name="connsiteX3" fmla="*/ 384201 w 3823072"/>
              <a:gd name="connsiteY3" fmla="*/ 2525485 h 4327289"/>
              <a:gd name="connsiteX4" fmla="*/ 297115 w 3823072"/>
              <a:gd name="connsiteY4" fmla="*/ 3033485 h 4327289"/>
              <a:gd name="connsiteX5" fmla="*/ 108429 w 3823072"/>
              <a:gd name="connsiteY5" fmla="*/ 3439885 h 4327289"/>
              <a:gd name="connsiteX6" fmla="*/ 6829 w 3823072"/>
              <a:gd name="connsiteY6" fmla="*/ 3947885 h 4327289"/>
              <a:gd name="connsiteX7" fmla="*/ 297115 w 3823072"/>
              <a:gd name="connsiteY7" fmla="*/ 4281714 h 4327289"/>
              <a:gd name="connsiteX8" fmla="*/ 834144 w 3823072"/>
              <a:gd name="connsiteY8" fmla="*/ 4180114 h 4327289"/>
              <a:gd name="connsiteX9" fmla="*/ 3403172 w 3823072"/>
              <a:gd name="connsiteY9" fmla="*/ 2975428 h 4327289"/>
              <a:gd name="connsiteX10" fmla="*/ 3809572 w 3823072"/>
              <a:gd name="connsiteY10" fmla="*/ 580571 h 4327289"/>
              <a:gd name="connsiteX11" fmla="*/ 3664428 w 3823072"/>
              <a:gd name="connsiteY11" fmla="*/ 203198 h 4327289"/>
              <a:gd name="connsiteX12" fmla="*/ 3069345 w 3823072"/>
              <a:gd name="connsiteY12" fmla="*/ 0 h 4327289"/>
              <a:gd name="connsiteX0" fmla="*/ 3069345 w 3918838"/>
              <a:gd name="connsiteY0" fmla="*/ 0 h 4327289"/>
              <a:gd name="connsiteX1" fmla="*/ 2140429 w 3918838"/>
              <a:gd name="connsiteY1" fmla="*/ 566057 h 4327289"/>
              <a:gd name="connsiteX2" fmla="*/ 776086 w 3918838"/>
              <a:gd name="connsiteY2" fmla="*/ 1915885 h 4327289"/>
              <a:gd name="connsiteX3" fmla="*/ 384201 w 3918838"/>
              <a:gd name="connsiteY3" fmla="*/ 2525485 h 4327289"/>
              <a:gd name="connsiteX4" fmla="*/ 297115 w 3918838"/>
              <a:gd name="connsiteY4" fmla="*/ 3033485 h 4327289"/>
              <a:gd name="connsiteX5" fmla="*/ 108429 w 3918838"/>
              <a:gd name="connsiteY5" fmla="*/ 3439885 h 4327289"/>
              <a:gd name="connsiteX6" fmla="*/ 6829 w 3918838"/>
              <a:gd name="connsiteY6" fmla="*/ 3947885 h 4327289"/>
              <a:gd name="connsiteX7" fmla="*/ 297115 w 3918838"/>
              <a:gd name="connsiteY7" fmla="*/ 4281714 h 4327289"/>
              <a:gd name="connsiteX8" fmla="*/ 834144 w 3918838"/>
              <a:gd name="connsiteY8" fmla="*/ 4180114 h 4327289"/>
              <a:gd name="connsiteX9" fmla="*/ 3403172 w 3918838"/>
              <a:gd name="connsiteY9" fmla="*/ 2975428 h 4327289"/>
              <a:gd name="connsiteX10" fmla="*/ 3911172 w 3918838"/>
              <a:gd name="connsiteY10" fmla="*/ 638628 h 4327289"/>
              <a:gd name="connsiteX11" fmla="*/ 3664428 w 3918838"/>
              <a:gd name="connsiteY11" fmla="*/ 203198 h 4327289"/>
              <a:gd name="connsiteX12" fmla="*/ 3069345 w 3918838"/>
              <a:gd name="connsiteY12" fmla="*/ 0 h 4327289"/>
              <a:gd name="connsiteX0" fmla="*/ 3069345 w 3921726"/>
              <a:gd name="connsiteY0" fmla="*/ 25199 h 4352488"/>
              <a:gd name="connsiteX1" fmla="*/ 2140429 w 3921726"/>
              <a:gd name="connsiteY1" fmla="*/ 591256 h 4352488"/>
              <a:gd name="connsiteX2" fmla="*/ 776086 w 3921726"/>
              <a:gd name="connsiteY2" fmla="*/ 1941084 h 4352488"/>
              <a:gd name="connsiteX3" fmla="*/ 384201 w 3921726"/>
              <a:gd name="connsiteY3" fmla="*/ 2550684 h 4352488"/>
              <a:gd name="connsiteX4" fmla="*/ 297115 w 3921726"/>
              <a:gd name="connsiteY4" fmla="*/ 3058684 h 4352488"/>
              <a:gd name="connsiteX5" fmla="*/ 108429 w 3921726"/>
              <a:gd name="connsiteY5" fmla="*/ 3465084 h 4352488"/>
              <a:gd name="connsiteX6" fmla="*/ 6829 w 3921726"/>
              <a:gd name="connsiteY6" fmla="*/ 3973084 h 4352488"/>
              <a:gd name="connsiteX7" fmla="*/ 297115 w 3921726"/>
              <a:gd name="connsiteY7" fmla="*/ 4306913 h 4352488"/>
              <a:gd name="connsiteX8" fmla="*/ 834144 w 3921726"/>
              <a:gd name="connsiteY8" fmla="*/ 4205313 h 4352488"/>
              <a:gd name="connsiteX9" fmla="*/ 3403172 w 3921726"/>
              <a:gd name="connsiteY9" fmla="*/ 3000627 h 4352488"/>
              <a:gd name="connsiteX10" fmla="*/ 3911172 w 3921726"/>
              <a:gd name="connsiteY10" fmla="*/ 663827 h 4352488"/>
              <a:gd name="connsiteX11" fmla="*/ 3693456 w 3921726"/>
              <a:gd name="connsiteY11" fmla="*/ 155826 h 4352488"/>
              <a:gd name="connsiteX12" fmla="*/ 3069345 w 3921726"/>
              <a:gd name="connsiteY12" fmla="*/ 25199 h 4352488"/>
              <a:gd name="connsiteX0" fmla="*/ 3069345 w 3919685"/>
              <a:gd name="connsiteY0" fmla="*/ 21763 h 4349052"/>
              <a:gd name="connsiteX1" fmla="*/ 2140429 w 3919685"/>
              <a:gd name="connsiteY1" fmla="*/ 587820 h 4349052"/>
              <a:gd name="connsiteX2" fmla="*/ 776086 w 3919685"/>
              <a:gd name="connsiteY2" fmla="*/ 1937648 h 4349052"/>
              <a:gd name="connsiteX3" fmla="*/ 384201 w 3919685"/>
              <a:gd name="connsiteY3" fmla="*/ 2547248 h 4349052"/>
              <a:gd name="connsiteX4" fmla="*/ 297115 w 3919685"/>
              <a:gd name="connsiteY4" fmla="*/ 3055248 h 4349052"/>
              <a:gd name="connsiteX5" fmla="*/ 108429 w 3919685"/>
              <a:gd name="connsiteY5" fmla="*/ 3461648 h 4349052"/>
              <a:gd name="connsiteX6" fmla="*/ 6829 w 3919685"/>
              <a:gd name="connsiteY6" fmla="*/ 3969648 h 4349052"/>
              <a:gd name="connsiteX7" fmla="*/ 297115 w 3919685"/>
              <a:gd name="connsiteY7" fmla="*/ 4303477 h 4349052"/>
              <a:gd name="connsiteX8" fmla="*/ 834144 w 3919685"/>
              <a:gd name="connsiteY8" fmla="*/ 4201877 h 4349052"/>
              <a:gd name="connsiteX9" fmla="*/ 3403172 w 3919685"/>
              <a:gd name="connsiteY9" fmla="*/ 2997191 h 4349052"/>
              <a:gd name="connsiteX10" fmla="*/ 3911172 w 3919685"/>
              <a:gd name="connsiteY10" fmla="*/ 660391 h 4349052"/>
              <a:gd name="connsiteX11" fmla="*/ 3693456 w 3919685"/>
              <a:gd name="connsiteY11" fmla="*/ 152390 h 4349052"/>
              <a:gd name="connsiteX12" fmla="*/ 3069345 w 3919685"/>
              <a:gd name="connsiteY12" fmla="*/ 21763 h 4349052"/>
              <a:gd name="connsiteX0" fmla="*/ 3069345 w 3917606"/>
              <a:gd name="connsiteY0" fmla="*/ 21763 h 4349052"/>
              <a:gd name="connsiteX1" fmla="*/ 2140429 w 3917606"/>
              <a:gd name="connsiteY1" fmla="*/ 587820 h 4349052"/>
              <a:gd name="connsiteX2" fmla="*/ 776086 w 3917606"/>
              <a:gd name="connsiteY2" fmla="*/ 1937648 h 4349052"/>
              <a:gd name="connsiteX3" fmla="*/ 384201 w 3917606"/>
              <a:gd name="connsiteY3" fmla="*/ 2547248 h 4349052"/>
              <a:gd name="connsiteX4" fmla="*/ 297115 w 3917606"/>
              <a:gd name="connsiteY4" fmla="*/ 3055248 h 4349052"/>
              <a:gd name="connsiteX5" fmla="*/ 108429 w 3917606"/>
              <a:gd name="connsiteY5" fmla="*/ 3461648 h 4349052"/>
              <a:gd name="connsiteX6" fmla="*/ 6829 w 3917606"/>
              <a:gd name="connsiteY6" fmla="*/ 3969648 h 4349052"/>
              <a:gd name="connsiteX7" fmla="*/ 297115 w 3917606"/>
              <a:gd name="connsiteY7" fmla="*/ 4303477 h 4349052"/>
              <a:gd name="connsiteX8" fmla="*/ 834144 w 3917606"/>
              <a:gd name="connsiteY8" fmla="*/ 4201877 h 4349052"/>
              <a:gd name="connsiteX9" fmla="*/ 3403172 w 3917606"/>
              <a:gd name="connsiteY9" fmla="*/ 2997191 h 4349052"/>
              <a:gd name="connsiteX10" fmla="*/ 3911172 w 3917606"/>
              <a:gd name="connsiteY10" fmla="*/ 660391 h 4349052"/>
              <a:gd name="connsiteX11" fmla="*/ 3693456 w 3917606"/>
              <a:gd name="connsiteY11" fmla="*/ 152390 h 4349052"/>
              <a:gd name="connsiteX12" fmla="*/ 3069345 w 3917606"/>
              <a:gd name="connsiteY12" fmla="*/ 21763 h 434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7606" h="4349052">
                <a:moveTo>
                  <a:pt x="3069345" y="21763"/>
                </a:moveTo>
                <a:cubicBezTo>
                  <a:pt x="2810507" y="94335"/>
                  <a:pt x="2522639" y="268506"/>
                  <a:pt x="2140429" y="587820"/>
                </a:cubicBezTo>
                <a:cubicBezTo>
                  <a:pt x="1758219" y="907134"/>
                  <a:pt x="1068791" y="1611077"/>
                  <a:pt x="776086" y="1937648"/>
                </a:cubicBezTo>
                <a:cubicBezTo>
                  <a:pt x="483381" y="2264219"/>
                  <a:pt x="464029" y="2360981"/>
                  <a:pt x="384201" y="2547248"/>
                </a:cubicBezTo>
                <a:cubicBezTo>
                  <a:pt x="304373" y="2733515"/>
                  <a:pt x="343077" y="2902848"/>
                  <a:pt x="297115" y="3055248"/>
                </a:cubicBezTo>
                <a:cubicBezTo>
                  <a:pt x="251153" y="3207648"/>
                  <a:pt x="156810" y="3309248"/>
                  <a:pt x="108429" y="3461648"/>
                </a:cubicBezTo>
                <a:cubicBezTo>
                  <a:pt x="60048" y="3614048"/>
                  <a:pt x="-24619" y="3829343"/>
                  <a:pt x="6829" y="3969648"/>
                </a:cubicBezTo>
                <a:cubicBezTo>
                  <a:pt x="38277" y="4109953"/>
                  <a:pt x="159229" y="4264772"/>
                  <a:pt x="297115" y="4303477"/>
                </a:cubicBezTo>
                <a:cubicBezTo>
                  <a:pt x="435001" y="4342182"/>
                  <a:pt x="316468" y="4419591"/>
                  <a:pt x="834144" y="4201877"/>
                </a:cubicBezTo>
                <a:cubicBezTo>
                  <a:pt x="1351820" y="3984163"/>
                  <a:pt x="2890334" y="3587439"/>
                  <a:pt x="3403172" y="2997191"/>
                </a:cubicBezTo>
                <a:cubicBezTo>
                  <a:pt x="3916010" y="2406943"/>
                  <a:pt x="3935362" y="858753"/>
                  <a:pt x="3911172" y="660391"/>
                </a:cubicBezTo>
                <a:cubicBezTo>
                  <a:pt x="3886982" y="462029"/>
                  <a:pt x="3790218" y="229799"/>
                  <a:pt x="3693456" y="152390"/>
                </a:cubicBezTo>
                <a:cubicBezTo>
                  <a:pt x="3596694" y="74981"/>
                  <a:pt x="3328183" y="-50809"/>
                  <a:pt x="3069345" y="21763"/>
                </a:cubicBezTo>
                <a:close/>
              </a:path>
            </a:pathLst>
          </a:custGeom>
          <a:solidFill>
            <a:srgbClr val="CAFBED">
              <a:alpha val="4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19775" y="3038384"/>
            <a:ext cx="1021080" cy="1009650"/>
          </a:xfrm>
          <a:prstGeom prst="ellipse">
            <a:avLst/>
          </a:prstGeom>
          <a:solidFill>
            <a:srgbClr val="CAFBED">
              <a:alpha val="4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1185510" y="1085559"/>
            <a:ext cx="4472062" cy="4431901"/>
          </a:xfrm>
          <a:custGeom>
            <a:avLst/>
            <a:gdLst>
              <a:gd name="connsiteX0" fmla="*/ 164319 w 4435290"/>
              <a:gd name="connsiteY0" fmla="*/ 770580 h 4430212"/>
              <a:gd name="connsiteX1" fmla="*/ 4661 w 4435290"/>
              <a:gd name="connsiteY1" fmla="*/ 1046351 h 4430212"/>
              <a:gd name="connsiteX2" fmla="*/ 62719 w 4435290"/>
              <a:gd name="connsiteY2" fmla="*/ 1351151 h 4430212"/>
              <a:gd name="connsiteX3" fmla="*/ 265919 w 4435290"/>
              <a:gd name="connsiteY3" fmla="*/ 1612408 h 4430212"/>
              <a:gd name="connsiteX4" fmla="*/ 715861 w 4435290"/>
              <a:gd name="connsiteY4" fmla="*/ 1888180 h 4430212"/>
              <a:gd name="connsiteX5" fmla="*/ 991633 w 4435290"/>
              <a:gd name="connsiteY5" fmla="*/ 2265551 h 4430212"/>
              <a:gd name="connsiteX6" fmla="*/ 1035176 w 4435290"/>
              <a:gd name="connsiteY6" fmla="*/ 2628408 h 4430212"/>
              <a:gd name="connsiteX7" fmla="*/ 948090 w 4435290"/>
              <a:gd name="connsiteY7" fmla="*/ 3136408 h 4430212"/>
              <a:gd name="connsiteX8" fmla="*/ 759404 w 4435290"/>
              <a:gd name="connsiteY8" fmla="*/ 3542808 h 4430212"/>
              <a:gd name="connsiteX9" fmla="*/ 657804 w 4435290"/>
              <a:gd name="connsiteY9" fmla="*/ 4050808 h 4430212"/>
              <a:gd name="connsiteX10" fmla="*/ 948090 w 4435290"/>
              <a:gd name="connsiteY10" fmla="*/ 4384637 h 4430212"/>
              <a:gd name="connsiteX11" fmla="*/ 1485119 w 4435290"/>
              <a:gd name="connsiteY11" fmla="*/ 4283037 h 4430212"/>
              <a:gd name="connsiteX12" fmla="*/ 4054147 w 4435290"/>
              <a:gd name="connsiteY12" fmla="*/ 3078351 h 4430212"/>
              <a:gd name="connsiteX13" fmla="*/ 4402490 w 4435290"/>
              <a:gd name="connsiteY13" fmla="*/ 407722 h 4430212"/>
              <a:gd name="connsiteX14" fmla="*/ 4315404 w 4435290"/>
              <a:gd name="connsiteY14" fmla="*/ 248065 h 4430212"/>
              <a:gd name="connsiteX15" fmla="*/ 3473576 w 4435290"/>
              <a:gd name="connsiteY15" fmla="*/ 1322 h 4430212"/>
              <a:gd name="connsiteX16" fmla="*/ 1006147 w 4435290"/>
              <a:gd name="connsiteY16" fmla="*/ 364180 h 4430212"/>
              <a:gd name="connsiteX17" fmla="*/ 164319 w 4435290"/>
              <a:gd name="connsiteY17" fmla="*/ 770580 h 4430212"/>
              <a:gd name="connsiteX0" fmla="*/ 164319 w 4425898"/>
              <a:gd name="connsiteY0" fmla="*/ 775709 h 4435341"/>
              <a:gd name="connsiteX1" fmla="*/ 4661 w 4425898"/>
              <a:gd name="connsiteY1" fmla="*/ 1051480 h 4435341"/>
              <a:gd name="connsiteX2" fmla="*/ 62719 w 4425898"/>
              <a:gd name="connsiteY2" fmla="*/ 1356280 h 4435341"/>
              <a:gd name="connsiteX3" fmla="*/ 265919 w 4425898"/>
              <a:gd name="connsiteY3" fmla="*/ 1617537 h 4435341"/>
              <a:gd name="connsiteX4" fmla="*/ 715861 w 4425898"/>
              <a:gd name="connsiteY4" fmla="*/ 1893309 h 4435341"/>
              <a:gd name="connsiteX5" fmla="*/ 991633 w 4425898"/>
              <a:gd name="connsiteY5" fmla="*/ 2270680 h 4435341"/>
              <a:gd name="connsiteX6" fmla="*/ 1035176 w 4425898"/>
              <a:gd name="connsiteY6" fmla="*/ 2633537 h 4435341"/>
              <a:gd name="connsiteX7" fmla="*/ 948090 w 4425898"/>
              <a:gd name="connsiteY7" fmla="*/ 3141537 h 4435341"/>
              <a:gd name="connsiteX8" fmla="*/ 759404 w 4425898"/>
              <a:gd name="connsiteY8" fmla="*/ 3547937 h 4435341"/>
              <a:gd name="connsiteX9" fmla="*/ 657804 w 4425898"/>
              <a:gd name="connsiteY9" fmla="*/ 4055937 h 4435341"/>
              <a:gd name="connsiteX10" fmla="*/ 948090 w 4425898"/>
              <a:gd name="connsiteY10" fmla="*/ 4389766 h 4435341"/>
              <a:gd name="connsiteX11" fmla="*/ 1485119 w 4425898"/>
              <a:gd name="connsiteY11" fmla="*/ 4288166 h 4435341"/>
              <a:gd name="connsiteX12" fmla="*/ 4054147 w 4425898"/>
              <a:gd name="connsiteY12" fmla="*/ 3083480 h 4435341"/>
              <a:gd name="connsiteX13" fmla="*/ 4402490 w 4425898"/>
              <a:gd name="connsiteY13" fmla="*/ 412851 h 4435341"/>
              <a:gd name="connsiteX14" fmla="*/ 3981575 w 4425898"/>
              <a:gd name="connsiteY14" fmla="*/ 79022 h 4435341"/>
              <a:gd name="connsiteX15" fmla="*/ 3473576 w 4425898"/>
              <a:gd name="connsiteY15" fmla="*/ 6451 h 4435341"/>
              <a:gd name="connsiteX16" fmla="*/ 1006147 w 4425898"/>
              <a:gd name="connsiteY16" fmla="*/ 369309 h 4435341"/>
              <a:gd name="connsiteX17" fmla="*/ 164319 w 4425898"/>
              <a:gd name="connsiteY17" fmla="*/ 775709 h 4435341"/>
              <a:gd name="connsiteX0" fmla="*/ 164319 w 4425898"/>
              <a:gd name="connsiteY0" fmla="*/ 788427 h 4448059"/>
              <a:gd name="connsiteX1" fmla="*/ 4661 w 4425898"/>
              <a:gd name="connsiteY1" fmla="*/ 1064198 h 4448059"/>
              <a:gd name="connsiteX2" fmla="*/ 62719 w 4425898"/>
              <a:gd name="connsiteY2" fmla="*/ 1368998 h 4448059"/>
              <a:gd name="connsiteX3" fmla="*/ 265919 w 4425898"/>
              <a:gd name="connsiteY3" fmla="*/ 1630255 h 4448059"/>
              <a:gd name="connsiteX4" fmla="*/ 715861 w 4425898"/>
              <a:gd name="connsiteY4" fmla="*/ 1906027 h 4448059"/>
              <a:gd name="connsiteX5" fmla="*/ 991633 w 4425898"/>
              <a:gd name="connsiteY5" fmla="*/ 2283398 h 4448059"/>
              <a:gd name="connsiteX6" fmla="*/ 1035176 w 4425898"/>
              <a:gd name="connsiteY6" fmla="*/ 2646255 h 4448059"/>
              <a:gd name="connsiteX7" fmla="*/ 948090 w 4425898"/>
              <a:gd name="connsiteY7" fmla="*/ 3154255 h 4448059"/>
              <a:gd name="connsiteX8" fmla="*/ 759404 w 4425898"/>
              <a:gd name="connsiteY8" fmla="*/ 3560655 h 4448059"/>
              <a:gd name="connsiteX9" fmla="*/ 657804 w 4425898"/>
              <a:gd name="connsiteY9" fmla="*/ 4068655 h 4448059"/>
              <a:gd name="connsiteX10" fmla="*/ 948090 w 4425898"/>
              <a:gd name="connsiteY10" fmla="*/ 4402484 h 4448059"/>
              <a:gd name="connsiteX11" fmla="*/ 1485119 w 4425898"/>
              <a:gd name="connsiteY11" fmla="*/ 4300884 h 4448059"/>
              <a:gd name="connsiteX12" fmla="*/ 4054147 w 4425898"/>
              <a:gd name="connsiteY12" fmla="*/ 3096198 h 4448059"/>
              <a:gd name="connsiteX13" fmla="*/ 4402490 w 4425898"/>
              <a:gd name="connsiteY13" fmla="*/ 425569 h 4448059"/>
              <a:gd name="connsiteX14" fmla="*/ 3981575 w 4425898"/>
              <a:gd name="connsiteY14" fmla="*/ 91740 h 4448059"/>
              <a:gd name="connsiteX15" fmla="*/ 3473576 w 4425898"/>
              <a:gd name="connsiteY15" fmla="*/ 19169 h 4448059"/>
              <a:gd name="connsiteX16" fmla="*/ 1006147 w 4425898"/>
              <a:gd name="connsiteY16" fmla="*/ 382027 h 4448059"/>
              <a:gd name="connsiteX17" fmla="*/ 164319 w 4425898"/>
              <a:gd name="connsiteY17" fmla="*/ 788427 h 4448059"/>
              <a:gd name="connsiteX0" fmla="*/ 164319 w 4472062"/>
              <a:gd name="connsiteY0" fmla="*/ 784827 h 4444459"/>
              <a:gd name="connsiteX1" fmla="*/ 4661 w 4472062"/>
              <a:gd name="connsiteY1" fmla="*/ 1060598 h 4444459"/>
              <a:gd name="connsiteX2" fmla="*/ 62719 w 4472062"/>
              <a:gd name="connsiteY2" fmla="*/ 1365398 h 4444459"/>
              <a:gd name="connsiteX3" fmla="*/ 265919 w 4472062"/>
              <a:gd name="connsiteY3" fmla="*/ 1626655 h 4444459"/>
              <a:gd name="connsiteX4" fmla="*/ 715861 w 4472062"/>
              <a:gd name="connsiteY4" fmla="*/ 1902427 h 4444459"/>
              <a:gd name="connsiteX5" fmla="*/ 991633 w 4472062"/>
              <a:gd name="connsiteY5" fmla="*/ 2279798 h 4444459"/>
              <a:gd name="connsiteX6" fmla="*/ 1035176 w 4472062"/>
              <a:gd name="connsiteY6" fmla="*/ 2642655 h 4444459"/>
              <a:gd name="connsiteX7" fmla="*/ 948090 w 4472062"/>
              <a:gd name="connsiteY7" fmla="*/ 3150655 h 4444459"/>
              <a:gd name="connsiteX8" fmla="*/ 759404 w 4472062"/>
              <a:gd name="connsiteY8" fmla="*/ 3557055 h 4444459"/>
              <a:gd name="connsiteX9" fmla="*/ 657804 w 4472062"/>
              <a:gd name="connsiteY9" fmla="*/ 4065055 h 4444459"/>
              <a:gd name="connsiteX10" fmla="*/ 948090 w 4472062"/>
              <a:gd name="connsiteY10" fmla="*/ 4398884 h 4444459"/>
              <a:gd name="connsiteX11" fmla="*/ 1485119 w 4472062"/>
              <a:gd name="connsiteY11" fmla="*/ 4297284 h 4444459"/>
              <a:gd name="connsiteX12" fmla="*/ 4054147 w 4472062"/>
              <a:gd name="connsiteY12" fmla="*/ 3092598 h 4444459"/>
              <a:gd name="connsiteX13" fmla="*/ 4460547 w 4472062"/>
              <a:gd name="connsiteY13" fmla="*/ 697741 h 4444459"/>
              <a:gd name="connsiteX14" fmla="*/ 3981575 w 4472062"/>
              <a:gd name="connsiteY14" fmla="*/ 88140 h 4444459"/>
              <a:gd name="connsiteX15" fmla="*/ 3473576 w 4472062"/>
              <a:gd name="connsiteY15" fmla="*/ 15569 h 4444459"/>
              <a:gd name="connsiteX16" fmla="*/ 1006147 w 4472062"/>
              <a:gd name="connsiteY16" fmla="*/ 378427 h 4444459"/>
              <a:gd name="connsiteX17" fmla="*/ 164319 w 4472062"/>
              <a:gd name="connsiteY17" fmla="*/ 784827 h 4444459"/>
              <a:gd name="connsiteX0" fmla="*/ 164319 w 4472062"/>
              <a:gd name="connsiteY0" fmla="*/ 772269 h 4431901"/>
              <a:gd name="connsiteX1" fmla="*/ 4661 w 4472062"/>
              <a:gd name="connsiteY1" fmla="*/ 1048040 h 4431901"/>
              <a:gd name="connsiteX2" fmla="*/ 62719 w 4472062"/>
              <a:gd name="connsiteY2" fmla="*/ 1352840 h 4431901"/>
              <a:gd name="connsiteX3" fmla="*/ 265919 w 4472062"/>
              <a:gd name="connsiteY3" fmla="*/ 1614097 h 4431901"/>
              <a:gd name="connsiteX4" fmla="*/ 715861 w 4472062"/>
              <a:gd name="connsiteY4" fmla="*/ 1889869 h 4431901"/>
              <a:gd name="connsiteX5" fmla="*/ 991633 w 4472062"/>
              <a:gd name="connsiteY5" fmla="*/ 2267240 h 4431901"/>
              <a:gd name="connsiteX6" fmla="*/ 1035176 w 4472062"/>
              <a:gd name="connsiteY6" fmla="*/ 2630097 h 4431901"/>
              <a:gd name="connsiteX7" fmla="*/ 948090 w 4472062"/>
              <a:gd name="connsiteY7" fmla="*/ 3138097 h 4431901"/>
              <a:gd name="connsiteX8" fmla="*/ 759404 w 4472062"/>
              <a:gd name="connsiteY8" fmla="*/ 3544497 h 4431901"/>
              <a:gd name="connsiteX9" fmla="*/ 657804 w 4472062"/>
              <a:gd name="connsiteY9" fmla="*/ 4052497 h 4431901"/>
              <a:gd name="connsiteX10" fmla="*/ 948090 w 4472062"/>
              <a:gd name="connsiteY10" fmla="*/ 4386326 h 4431901"/>
              <a:gd name="connsiteX11" fmla="*/ 1485119 w 4472062"/>
              <a:gd name="connsiteY11" fmla="*/ 4284726 h 4431901"/>
              <a:gd name="connsiteX12" fmla="*/ 4054147 w 4472062"/>
              <a:gd name="connsiteY12" fmla="*/ 3080040 h 4431901"/>
              <a:gd name="connsiteX13" fmla="*/ 4460547 w 4472062"/>
              <a:gd name="connsiteY13" fmla="*/ 685183 h 4431901"/>
              <a:gd name="connsiteX14" fmla="*/ 3981575 w 4472062"/>
              <a:gd name="connsiteY14" fmla="*/ 75582 h 4431901"/>
              <a:gd name="connsiteX15" fmla="*/ 3473576 w 4472062"/>
              <a:gd name="connsiteY15" fmla="*/ 3011 h 4431901"/>
              <a:gd name="connsiteX16" fmla="*/ 1006147 w 4472062"/>
              <a:gd name="connsiteY16" fmla="*/ 365869 h 4431901"/>
              <a:gd name="connsiteX17" fmla="*/ 164319 w 4472062"/>
              <a:gd name="connsiteY17" fmla="*/ 772269 h 443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72062" h="4431901">
                <a:moveTo>
                  <a:pt x="164319" y="772269"/>
                </a:moveTo>
                <a:cubicBezTo>
                  <a:pt x="-2595" y="885964"/>
                  <a:pt x="21594" y="951278"/>
                  <a:pt x="4661" y="1048040"/>
                </a:cubicBezTo>
                <a:cubicBezTo>
                  <a:pt x="-12272" y="1144802"/>
                  <a:pt x="19176" y="1258497"/>
                  <a:pt x="62719" y="1352840"/>
                </a:cubicBezTo>
                <a:cubicBezTo>
                  <a:pt x="106262" y="1447183"/>
                  <a:pt x="157062" y="1524592"/>
                  <a:pt x="265919" y="1614097"/>
                </a:cubicBezTo>
                <a:cubicBezTo>
                  <a:pt x="374776" y="1703602"/>
                  <a:pt x="594909" y="1781012"/>
                  <a:pt x="715861" y="1889869"/>
                </a:cubicBezTo>
                <a:cubicBezTo>
                  <a:pt x="836813" y="1998726"/>
                  <a:pt x="938414" y="2143869"/>
                  <a:pt x="991633" y="2267240"/>
                </a:cubicBezTo>
                <a:cubicBezTo>
                  <a:pt x="1044852" y="2390611"/>
                  <a:pt x="1042433" y="2484954"/>
                  <a:pt x="1035176" y="2630097"/>
                </a:cubicBezTo>
                <a:cubicBezTo>
                  <a:pt x="1027919" y="2775240"/>
                  <a:pt x="994052" y="2985697"/>
                  <a:pt x="948090" y="3138097"/>
                </a:cubicBezTo>
                <a:cubicBezTo>
                  <a:pt x="902128" y="3290497"/>
                  <a:pt x="807785" y="3392097"/>
                  <a:pt x="759404" y="3544497"/>
                </a:cubicBezTo>
                <a:cubicBezTo>
                  <a:pt x="711023" y="3696897"/>
                  <a:pt x="626356" y="3912192"/>
                  <a:pt x="657804" y="4052497"/>
                </a:cubicBezTo>
                <a:cubicBezTo>
                  <a:pt x="689252" y="4192802"/>
                  <a:pt x="810204" y="4347621"/>
                  <a:pt x="948090" y="4386326"/>
                </a:cubicBezTo>
                <a:cubicBezTo>
                  <a:pt x="1085976" y="4425031"/>
                  <a:pt x="967443" y="4502440"/>
                  <a:pt x="1485119" y="4284726"/>
                </a:cubicBezTo>
                <a:cubicBezTo>
                  <a:pt x="2002795" y="4067012"/>
                  <a:pt x="3558242" y="3679964"/>
                  <a:pt x="4054147" y="3080040"/>
                </a:cubicBezTo>
                <a:cubicBezTo>
                  <a:pt x="4550052" y="2480116"/>
                  <a:pt x="4472642" y="1185926"/>
                  <a:pt x="4460547" y="685183"/>
                </a:cubicBezTo>
                <a:cubicBezTo>
                  <a:pt x="4448452" y="184440"/>
                  <a:pt x="4146070" y="87677"/>
                  <a:pt x="3981575" y="75582"/>
                </a:cubicBezTo>
                <a:cubicBezTo>
                  <a:pt x="3817080" y="63487"/>
                  <a:pt x="4025119" y="-16342"/>
                  <a:pt x="3473576" y="3011"/>
                </a:cubicBezTo>
                <a:cubicBezTo>
                  <a:pt x="2922033" y="22363"/>
                  <a:pt x="1560109" y="230402"/>
                  <a:pt x="1006147" y="365869"/>
                </a:cubicBezTo>
                <a:cubicBezTo>
                  <a:pt x="452185" y="501336"/>
                  <a:pt x="331233" y="658574"/>
                  <a:pt x="164319" y="772269"/>
                </a:cubicBezTo>
                <a:close/>
              </a:path>
            </a:pathLst>
          </a:custGeom>
          <a:solidFill>
            <a:srgbClr val="CAFBED">
              <a:alpha val="4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608012" y="1371600"/>
            <a:ext cx="4660562" cy="3859712"/>
            <a:chOff x="6704012" y="1520010"/>
            <a:chExt cx="4660562" cy="3859712"/>
          </a:xfrm>
        </p:grpSpPr>
        <p:sp>
          <p:nvSpPr>
            <p:cNvPr id="5" name="Oval 4"/>
            <p:cNvSpPr/>
            <p:nvPr/>
          </p:nvSpPr>
          <p:spPr>
            <a:xfrm>
              <a:off x="8440094" y="34392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3</a:t>
              </a:r>
              <a:endParaRPr lang="en-US" b="1"/>
            </a:p>
          </p:txBody>
        </p:sp>
        <p:sp>
          <p:nvSpPr>
            <p:cNvPr id="6" name="Oval 5"/>
            <p:cNvSpPr/>
            <p:nvPr/>
          </p:nvSpPr>
          <p:spPr>
            <a:xfrm>
              <a:off x="10590212" y="3645265"/>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6</a:t>
              </a:r>
              <a:endParaRPr lang="en-US" b="1"/>
            </a:p>
          </p:txBody>
        </p:sp>
        <p:sp>
          <p:nvSpPr>
            <p:cNvPr id="7" name="Oval 6"/>
            <p:cNvSpPr/>
            <p:nvPr/>
          </p:nvSpPr>
          <p:spPr>
            <a:xfrm>
              <a:off x="8106092" y="4739642"/>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4</a:t>
              </a:r>
              <a:endParaRPr lang="en-US" b="1"/>
            </a:p>
          </p:txBody>
        </p:sp>
        <p:sp>
          <p:nvSpPr>
            <p:cNvPr id="8" name="Oval 7"/>
            <p:cNvSpPr/>
            <p:nvPr/>
          </p:nvSpPr>
          <p:spPr>
            <a:xfrm>
              <a:off x="6704012" y="3360421"/>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1</a:t>
              </a:r>
              <a:endParaRPr lang="en-US" b="1"/>
            </a:p>
          </p:txBody>
        </p:sp>
        <p:sp>
          <p:nvSpPr>
            <p:cNvPr id="9" name="Oval 8"/>
            <p:cNvSpPr/>
            <p:nvPr/>
          </p:nvSpPr>
          <p:spPr>
            <a:xfrm>
              <a:off x="10724494" y="152001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5</a:t>
              </a:r>
              <a:endParaRPr lang="en-US" b="1"/>
            </a:p>
          </p:txBody>
        </p:sp>
        <p:sp>
          <p:nvSpPr>
            <p:cNvPr id="10" name="Oval 9"/>
            <p:cNvSpPr/>
            <p:nvPr/>
          </p:nvSpPr>
          <p:spPr>
            <a:xfrm>
              <a:off x="7466012" y="204216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2</a:t>
              </a:r>
              <a:endParaRPr lang="en-US" b="1"/>
            </a:p>
          </p:txBody>
        </p:sp>
      </p:grpSp>
      <p:cxnSp>
        <p:nvCxnSpPr>
          <p:cNvPr id="12" name="Straight Connector 11"/>
          <p:cNvCxnSpPr/>
          <p:nvPr/>
        </p:nvCxnSpPr>
        <p:spPr>
          <a:xfrm flipV="1">
            <a:off x="1065212" y="2533830"/>
            <a:ext cx="457200" cy="678181"/>
          </a:xfrm>
          <a:prstGeom prst="line">
            <a:avLst/>
          </a:prstGeom>
          <a:ln w="38100">
            <a:solidFill>
              <a:srgbClr val="10CF9B"/>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217612" y="1855649"/>
            <a:ext cx="3410882" cy="1508763"/>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8" idx="6"/>
            <a:endCxn id="5" idx="2"/>
          </p:cNvCxnSpPr>
          <p:nvPr/>
        </p:nvCxnSpPr>
        <p:spPr>
          <a:xfrm>
            <a:off x="1248092" y="3532051"/>
            <a:ext cx="1096002" cy="78802"/>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8" idx="5"/>
            <a:endCxn id="7" idx="1"/>
          </p:cNvCxnSpPr>
          <p:nvPr/>
        </p:nvCxnSpPr>
        <p:spPr>
          <a:xfrm>
            <a:off x="1154354" y="3758353"/>
            <a:ext cx="949476" cy="926617"/>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p:cNvSpPr/>
              <p:nvPr/>
            </p:nvSpPr>
            <p:spPr>
              <a:xfrm>
                <a:off x="2397434" y="762000"/>
                <a:ext cx="533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acc>
                            <m:accPr>
                              <m:chr m:val="̅"/>
                              <m:ctrlPr>
                                <a:rPr lang="en-US" sz="2400" i="1">
                                  <a:latin typeface="Cambria Math" panose="02040503050406030204" pitchFamily="18" charset="0"/>
                                  <a:cs typeface="Times New Roman" panose="02020603050405020304" pitchFamily="18" charset="0"/>
                                </a:rPr>
                              </m:ctrlPr>
                            </m:accPr>
                            <m:e>
                              <m:r>
                                <a:rPr lang="en-US" sz="2400" i="1">
                                  <a:latin typeface="Cambria Math" panose="02040503050406030204" pitchFamily="18" charset="0"/>
                                  <a:cs typeface="Times New Roman" panose="02020603050405020304" pitchFamily="18" charset="0"/>
                                </a:rPr>
                                <m:t>𝐶</m:t>
                              </m:r>
                            </m:e>
                          </m:acc>
                        </m:e>
                        <m:sub>
                          <m:r>
                            <a:rPr lang="en-US" sz="2400" i="1">
                              <a:latin typeface="Cambria Math" panose="02040503050406030204" pitchFamily="18" charset="0"/>
                              <a:cs typeface="Times New Roman" panose="02020603050405020304" pitchFamily="18" charset="0"/>
                            </a:rPr>
                            <m:t>1</m:t>
                          </m:r>
                        </m:sub>
                      </m:sSub>
                    </m:oMath>
                  </m:oMathPara>
                </a14:m>
                <a:endParaRPr lang="en-US" sz="2400"/>
              </a:p>
            </p:txBody>
          </p:sp>
        </mc:Choice>
        <mc:Fallback xmlns="">
          <p:sp>
            <p:nvSpPr>
              <p:cNvPr id="25" name="Rectangle 24"/>
              <p:cNvSpPr>
                <a:spLocks noRot="1" noChangeAspect="1" noMove="1" noResize="1" noEditPoints="1" noAdjustHandles="1" noChangeArrowheads="1" noChangeShapeType="1" noTextEdit="1"/>
              </p:cNvSpPr>
              <p:nvPr/>
            </p:nvSpPr>
            <p:spPr>
              <a:xfrm>
                <a:off x="2397434" y="762000"/>
                <a:ext cx="533400" cy="609600"/>
              </a:xfrm>
              <a:prstGeom prst="rect">
                <a:avLst/>
              </a:prstGeom>
              <a:blipFill rotWithShape="0">
                <a:blip r:embed="rId2"/>
                <a:stretch>
                  <a:fillRect l="-5682" r="-20455"/>
                </a:stretch>
              </a:blipFill>
              <a:ln>
                <a:noFill/>
              </a:ln>
            </p:spPr>
            <p:txBody>
              <a:bodyPr/>
              <a:lstStyle/>
              <a:p>
                <a:r>
                  <a:rPr lang="en-US">
                    <a:noFill/>
                  </a:rPr>
                  <a:t> </a:t>
                </a:r>
              </a:p>
            </p:txBody>
          </p:sp>
        </mc:Fallback>
      </mc:AlternateContent>
      <p:sp>
        <p:nvSpPr>
          <p:cNvPr id="26" name="TextBox 25"/>
          <p:cNvSpPr txBox="1"/>
          <p:nvPr/>
        </p:nvSpPr>
        <p:spPr>
          <a:xfrm>
            <a:off x="224257" y="2727450"/>
            <a:ext cx="492443" cy="461665"/>
          </a:xfrm>
          <a:prstGeom prst="rect">
            <a:avLst/>
          </a:prstGeom>
          <a:noFill/>
        </p:spPr>
        <p:txBody>
          <a:bodyPr wrap="none" rtlCol="0">
            <a:spAutoFit/>
          </a:bodyPr>
          <a:lstStyle/>
          <a:p>
            <a:r>
              <a:rPr lang="en-US" sz="2400" i="1">
                <a:latin typeface="Times New Roman" panose="02020603050405020304" pitchFamily="18" charset="0"/>
                <a:cs typeface="Times New Roman" panose="02020603050405020304" pitchFamily="18" charset="0"/>
              </a:rPr>
              <a:t>C</a:t>
            </a:r>
            <a:r>
              <a:rPr lang="en-US" sz="2400" baseline="-25000">
                <a:latin typeface="Times New Roman" panose="02020603050405020304" pitchFamily="18" charset="0"/>
                <a:cs typeface="Times New Roman" panose="02020603050405020304" pitchFamily="18" charset="0"/>
              </a:rPr>
              <a:t>1</a:t>
            </a:r>
            <a:endParaRPr lang="en-US" sz="2400"/>
          </a:p>
        </p:txBody>
      </p:sp>
      <p:grpSp>
        <p:nvGrpSpPr>
          <p:cNvPr id="27" name="Group 26"/>
          <p:cNvGrpSpPr/>
          <p:nvPr/>
        </p:nvGrpSpPr>
        <p:grpSpPr>
          <a:xfrm>
            <a:off x="6770275" y="1371964"/>
            <a:ext cx="4660562" cy="3859712"/>
            <a:chOff x="6704012" y="1520010"/>
            <a:chExt cx="4660562" cy="3859712"/>
          </a:xfrm>
        </p:grpSpPr>
        <p:sp>
          <p:nvSpPr>
            <p:cNvPr id="28" name="Oval 27"/>
            <p:cNvSpPr/>
            <p:nvPr/>
          </p:nvSpPr>
          <p:spPr>
            <a:xfrm>
              <a:off x="8440094" y="34392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3</a:t>
              </a:r>
              <a:endParaRPr lang="en-US" b="1"/>
            </a:p>
          </p:txBody>
        </p:sp>
        <p:sp>
          <p:nvSpPr>
            <p:cNvPr id="29" name="Oval 28"/>
            <p:cNvSpPr/>
            <p:nvPr/>
          </p:nvSpPr>
          <p:spPr>
            <a:xfrm>
              <a:off x="10590212" y="3645265"/>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6</a:t>
              </a:r>
              <a:endParaRPr lang="en-US" b="1"/>
            </a:p>
          </p:txBody>
        </p:sp>
        <p:sp>
          <p:nvSpPr>
            <p:cNvPr id="30" name="Oval 29"/>
            <p:cNvSpPr/>
            <p:nvPr/>
          </p:nvSpPr>
          <p:spPr>
            <a:xfrm>
              <a:off x="8106092" y="4739642"/>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4</a:t>
              </a:r>
              <a:endParaRPr lang="en-US" b="1"/>
            </a:p>
          </p:txBody>
        </p:sp>
        <p:sp>
          <p:nvSpPr>
            <p:cNvPr id="31" name="Oval 30"/>
            <p:cNvSpPr/>
            <p:nvPr/>
          </p:nvSpPr>
          <p:spPr>
            <a:xfrm>
              <a:off x="6704012" y="3360421"/>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1</a:t>
              </a:r>
              <a:endParaRPr lang="en-US" b="1"/>
            </a:p>
          </p:txBody>
        </p:sp>
        <p:sp>
          <p:nvSpPr>
            <p:cNvPr id="32" name="Oval 31"/>
            <p:cNvSpPr/>
            <p:nvPr/>
          </p:nvSpPr>
          <p:spPr>
            <a:xfrm>
              <a:off x="10724494" y="152001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5</a:t>
              </a:r>
              <a:endParaRPr lang="en-US" b="1"/>
            </a:p>
          </p:txBody>
        </p:sp>
        <p:sp>
          <p:nvSpPr>
            <p:cNvPr id="33" name="Oval 32"/>
            <p:cNvSpPr/>
            <p:nvPr/>
          </p:nvSpPr>
          <p:spPr>
            <a:xfrm>
              <a:off x="7466012" y="204216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2</a:t>
              </a:r>
              <a:endParaRPr lang="en-US" b="1"/>
            </a:p>
          </p:txBody>
        </p:sp>
      </p:grpSp>
      <p:cxnSp>
        <p:nvCxnSpPr>
          <p:cNvPr id="34" name="Straight Connector 33"/>
          <p:cNvCxnSpPr/>
          <p:nvPr/>
        </p:nvCxnSpPr>
        <p:spPr>
          <a:xfrm flipV="1">
            <a:off x="7272556" y="2529596"/>
            <a:ext cx="457200" cy="678181"/>
          </a:xfrm>
          <a:prstGeom prst="line">
            <a:avLst/>
          </a:prstGeom>
          <a:ln w="38100">
            <a:solidFill>
              <a:srgbClr val="10CF9B"/>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7440996" y="1918001"/>
            <a:ext cx="3410882" cy="1508763"/>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31" idx="6"/>
            <a:endCxn id="28" idx="2"/>
          </p:cNvCxnSpPr>
          <p:nvPr/>
        </p:nvCxnSpPr>
        <p:spPr>
          <a:xfrm>
            <a:off x="7410355" y="3532415"/>
            <a:ext cx="1096002" cy="78802"/>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31" idx="5"/>
            <a:endCxn id="30" idx="1"/>
          </p:cNvCxnSpPr>
          <p:nvPr/>
        </p:nvCxnSpPr>
        <p:spPr>
          <a:xfrm>
            <a:off x="7316617" y="3758717"/>
            <a:ext cx="949476" cy="926617"/>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3" idx="4"/>
          </p:cNvCxnSpPr>
          <p:nvPr/>
        </p:nvCxnSpPr>
        <p:spPr>
          <a:xfrm>
            <a:off x="7852315" y="2534194"/>
            <a:ext cx="517521" cy="2057038"/>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3" idx="5"/>
          </p:cNvCxnSpPr>
          <p:nvPr/>
        </p:nvCxnSpPr>
        <p:spPr>
          <a:xfrm>
            <a:off x="8078617" y="2440456"/>
            <a:ext cx="596180" cy="850357"/>
          </a:xfrm>
          <a:prstGeom prst="line">
            <a:avLst/>
          </a:prstGeom>
          <a:ln w="28575">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endCxn id="32" idx="2"/>
          </p:cNvCxnSpPr>
          <p:nvPr/>
        </p:nvCxnSpPr>
        <p:spPr>
          <a:xfrm flipV="1">
            <a:off x="8172355" y="1692004"/>
            <a:ext cx="2618402" cy="409181"/>
          </a:xfrm>
          <a:prstGeom prst="line">
            <a:avLst/>
          </a:prstGeom>
          <a:ln w="38100">
            <a:solidFill>
              <a:srgbClr val="10CF9B"/>
            </a:solidFill>
            <a:prstDash val="sysDash"/>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935997" y="1628361"/>
            <a:ext cx="2089851" cy="2828482"/>
            <a:chOff x="7018601" y="1816290"/>
            <a:chExt cx="2089851" cy="2828482"/>
          </a:xfrm>
        </p:grpSpPr>
        <p:sp>
          <p:nvSpPr>
            <p:cNvPr id="55" name="TextBox 54"/>
            <p:cNvSpPr txBox="1"/>
            <p:nvPr/>
          </p:nvSpPr>
          <p:spPr>
            <a:xfrm>
              <a:off x="7018601" y="2789796"/>
              <a:ext cx="312906" cy="369332"/>
            </a:xfrm>
            <a:prstGeom prst="rect">
              <a:avLst/>
            </a:prstGeom>
            <a:noFill/>
          </p:spPr>
          <p:txBody>
            <a:bodyPr wrap="none" rtlCol="0">
              <a:spAutoFit/>
            </a:bodyPr>
            <a:lstStyle/>
            <a:p>
              <a:r>
                <a:rPr lang="en-US" smtClean="0"/>
                <a:t>1</a:t>
              </a:r>
              <a:endParaRPr lang="en-US"/>
            </a:p>
          </p:txBody>
        </p:sp>
        <p:sp>
          <p:nvSpPr>
            <p:cNvPr id="57" name="TextBox 56"/>
            <p:cNvSpPr txBox="1"/>
            <p:nvPr/>
          </p:nvSpPr>
          <p:spPr>
            <a:xfrm>
              <a:off x="7570376" y="3747921"/>
              <a:ext cx="312906" cy="369332"/>
            </a:xfrm>
            <a:prstGeom prst="rect">
              <a:avLst/>
            </a:prstGeom>
            <a:noFill/>
          </p:spPr>
          <p:txBody>
            <a:bodyPr wrap="none" rtlCol="0">
              <a:spAutoFit/>
            </a:bodyPr>
            <a:lstStyle/>
            <a:p>
              <a:r>
                <a:rPr lang="en-US" smtClean="0"/>
                <a:t>5</a:t>
              </a:r>
              <a:endParaRPr lang="en-US"/>
            </a:p>
          </p:txBody>
        </p:sp>
        <p:sp>
          <p:nvSpPr>
            <p:cNvPr id="58" name="TextBox 57"/>
            <p:cNvSpPr txBox="1"/>
            <p:nvPr/>
          </p:nvSpPr>
          <p:spPr>
            <a:xfrm>
              <a:off x="7373996" y="4275440"/>
              <a:ext cx="312906" cy="369332"/>
            </a:xfrm>
            <a:prstGeom prst="rect">
              <a:avLst/>
            </a:prstGeom>
            <a:noFill/>
          </p:spPr>
          <p:txBody>
            <a:bodyPr wrap="none" rtlCol="0">
              <a:spAutoFit/>
            </a:bodyPr>
            <a:lstStyle/>
            <a:p>
              <a:r>
                <a:rPr lang="en-US" smtClean="0"/>
                <a:t>7</a:t>
              </a:r>
              <a:endParaRPr lang="en-US"/>
            </a:p>
          </p:txBody>
        </p:sp>
        <p:sp>
          <p:nvSpPr>
            <p:cNvPr id="59" name="TextBox 58"/>
            <p:cNvSpPr txBox="1"/>
            <p:nvPr/>
          </p:nvSpPr>
          <p:spPr>
            <a:xfrm>
              <a:off x="8923721" y="1816290"/>
              <a:ext cx="184731" cy="369332"/>
            </a:xfrm>
            <a:prstGeom prst="rect">
              <a:avLst/>
            </a:prstGeom>
            <a:noFill/>
          </p:spPr>
          <p:txBody>
            <a:bodyPr wrap="none" rtlCol="0">
              <a:spAutoFit/>
            </a:bodyPr>
            <a:lstStyle/>
            <a:p>
              <a:endParaRPr lang="en-US"/>
            </a:p>
          </p:txBody>
        </p:sp>
        <p:sp>
          <p:nvSpPr>
            <p:cNvPr id="60" name="TextBox 59"/>
            <p:cNvSpPr txBox="1"/>
            <p:nvPr/>
          </p:nvSpPr>
          <p:spPr>
            <a:xfrm>
              <a:off x="7565791" y="3001403"/>
              <a:ext cx="312906" cy="369332"/>
            </a:xfrm>
            <a:prstGeom prst="rect">
              <a:avLst/>
            </a:prstGeom>
            <a:noFill/>
          </p:spPr>
          <p:txBody>
            <a:bodyPr wrap="none" rtlCol="0">
              <a:spAutoFit/>
            </a:bodyPr>
            <a:lstStyle/>
            <a:p>
              <a:r>
                <a:rPr lang="en-US" smtClean="0"/>
                <a:t>9</a:t>
              </a:r>
              <a:endParaRPr lang="en-US"/>
            </a:p>
          </p:txBody>
        </p:sp>
      </p:grpSp>
      <p:grpSp>
        <p:nvGrpSpPr>
          <p:cNvPr id="66" name="Group 65"/>
          <p:cNvGrpSpPr/>
          <p:nvPr/>
        </p:nvGrpSpPr>
        <p:grpSpPr>
          <a:xfrm>
            <a:off x="7219623" y="1595349"/>
            <a:ext cx="2218026" cy="2914543"/>
            <a:chOff x="7018601" y="1816290"/>
            <a:chExt cx="2218026" cy="2914543"/>
          </a:xfrm>
        </p:grpSpPr>
        <p:sp>
          <p:nvSpPr>
            <p:cNvPr id="67" name="TextBox 66"/>
            <p:cNvSpPr txBox="1"/>
            <p:nvPr/>
          </p:nvSpPr>
          <p:spPr>
            <a:xfrm>
              <a:off x="7018601" y="2789796"/>
              <a:ext cx="312906" cy="369332"/>
            </a:xfrm>
            <a:prstGeom prst="rect">
              <a:avLst/>
            </a:prstGeom>
            <a:noFill/>
          </p:spPr>
          <p:txBody>
            <a:bodyPr wrap="none" rtlCol="0">
              <a:spAutoFit/>
            </a:bodyPr>
            <a:lstStyle/>
            <a:p>
              <a:r>
                <a:rPr lang="en-US" smtClean="0"/>
                <a:t>1</a:t>
              </a:r>
              <a:endParaRPr lang="en-US"/>
            </a:p>
          </p:txBody>
        </p:sp>
        <p:sp>
          <p:nvSpPr>
            <p:cNvPr id="68" name="TextBox 67"/>
            <p:cNvSpPr txBox="1"/>
            <p:nvPr/>
          </p:nvSpPr>
          <p:spPr>
            <a:xfrm>
              <a:off x="8883669" y="2852651"/>
              <a:ext cx="312906" cy="369332"/>
            </a:xfrm>
            <a:prstGeom prst="rect">
              <a:avLst/>
            </a:prstGeom>
            <a:noFill/>
          </p:spPr>
          <p:txBody>
            <a:bodyPr wrap="none" rtlCol="0">
              <a:spAutoFit/>
            </a:bodyPr>
            <a:lstStyle/>
            <a:p>
              <a:r>
                <a:rPr lang="en-US" smtClean="0"/>
                <a:t>9</a:t>
              </a:r>
              <a:endParaRPr lang="en-US"/>
            </a:p>
          </p:txBody>
        </p:sp>
        <p:sp>
          <p:nvSpPr>
            <p:cNvPr id="69" name="TextBox 68"/>
            <p:cNvSpPr txBox="1"/>
            <p:nvPr/>
          </p:nvSpPr>
          <p:spPr>
            <a:xfrm>
              <a:off x="7556273" y="3831794"/>
              <a:ext cx="312906" cy="369332"/>
            </a:xfrm>
            <a:prstGeom prst="rect">
              <a:avLst/>
            </a:prstGeom>
            <a:noFill/>
          </p:spPr>
          <p:txBody>
            <a:bodyPr wrap="none" rtlCol="0">
              <a:spAutoFit/>
            </a:bodyPr>
            <a:lstStyle/>
            <a:p>
              <a:r>
                <a:rPr lang="en-US" smtClean="0"/>
                <a:t>5</a:t>
              </a:r>
              <a:endParaRPr lang="en-US"/>
            </a:p>
          </p:txBody>
        </p:sp>
        <p:sp>
          <p:nvSpPr>
            <p:cNvPr id="70" name="TextBox 69"/>
            <p:cNvSpPr txBox="1"/>
            <p:nvPr/>
          </p:nvSpPr>
          <p:spPr>
            <a:xfrm>
              <a:off x="7257470" y="4361501"/>
              <a:ext cx="312906" cy="369332"/>
            </a:xfrm>
            <a:prstGeom prst="rect">
              <a:avLst/>
            </a:prstGeom>
            <a:noFill/>
          </p:spPr>
          <p:txBody>
            <a:bodyPr wrap="none" rtlCol="0">
              <a:spAutoFit/>
            </a:bodyPr>
            <a:lstStyle/>
            <a:p>
              <a:r>
                <a:rPr lang="en-US" smtClean="0"/>
                <a:t>7</a:t>
              </a:r>
              <a:endParaRPr lang="en-US"/>
            </a:p>
          </p:txBody>
        </p:sp>
        <p:sp>
          <p:nvSpPr>
            <p:cNvPr id="71" name="TextBox 70"/>
            <p:cNvSpPr txBox="1"/>
            <p:nvPr/>
          </p:nvSpPr>
          <p:spPr>
            <a:xfrm>
              <a:off x="8923721" y="1816290"/>
              <a:ext cx="312906" cy="369332"/>
            </a:xfrm>
            <a:prstGeom prst="rect">
              <a:avLst/>
            </a:prstGeom>
            <a:noFill/>
          </p:spPr>
          <p:txBody>
            <a:bodyPr wrap="none" rtlCol="0">
              <a:spAutoFit/>
            </a:bodyPr>
            <a:lstStyle/>
            <a:p>
              <a:r>
                <a:rPr lang="en-US" smtClean="0"/>
                <a:t>3</a:t>
              </a:r>
              <a:endParaRPr lang="en-US"/>
            </a:p>
          </p:txBody>
        </p:sp>
        <p:sp>
          <p:nvSpPr>
            <p:cNvPr id="72" name="TextBox 71"/>
            <p:cNvSpPr txBox="1"/>
            <p:nvPr/>
          </p:nvSpPr>
          <p:spPr>
            <a:xfrm>
              <a:off x="7668482" y="2886193"/>
              <a:ext cx="312906" cy="369332"/>
            </a:xfrm>
            <a:prstGeom prst="rect">
              <a:avLst/>
            </a:prstGeom>
            <a:noFill/>
          </p:spPr>
          <p:txBody>
            <a:bodyPr wrap="none" rtlCol="0">
              <a:spAutoFit/>
            </a:bodyPr>
            <a:lstStyle/>
            <a:p>
              <a:r>
                <a:rPr lang="en-US" smtClean="0"/>
                <a:t>4</a:t>
              </a:r>
              <a:endParaRPr lang="en-US"/>
            </a:p>
          </p:txBody>
        </p:sp>
        <p:sp>
          <p:nvSpPr>
            <p:cNvPr id="73" name="TextBox 72"/>
            <p:cNvSpPr txBox="1"/>
            <p:nvPr/>
          </p:nvSpPr>
          <p:spPr>
            <a:xfrm>
              <a:off x="8168466" y="2632436"/>
              <a:ext cx="312906" cy="369332"/>
            </a:xfrm>
            <a:prstGeom prst="rect">
              <a:avLst/>
            </a:prstGeom>
            <a:noFill/>
          </p:spPr>
          <p:txBody>
            <a:bodyPr wrap="none" rtlCol="0">
              <a:spAutoFit/>
            </a:bodyPr>
            <a:lstStyle/>
            <a:p>
              <a:r>
                <a:rPr lang="en-US" smtClean="0"/>
                <a:t>6</a:t>
              </a:r>
              <a:endParaRPr lang="en-US"/>
            </a:p>
          </p:txBody>
        </p:sp>
      </p:grpSp>
      <p:sp>
        <p:nvSpPr>
          <p:cNvPr id="78" name="TextBox 77"/>
          <p:cNvSpPr txBox="1"/>
          <p:nvPr/>
        </p:nvSpPr>
        <p:spPr>
          <a:xfrm>
            <a:off x="1796093" y="5979354"/>
            <a:ext cx="1423788" cy="400110"/>
          </a:xfrm>
          <a:prstGeom prst="rect">
            <a:avLst/>
          </a:prstGeom>
          <a:noFill/>
        </p:spPr>
        <p:txBody>
          <a:bodyPr wrap="none" rtlCol="0">
            <a:spAutoFit/>
          </a:bodyPr>
          <a:lstStyle/>
          <a:p>
            <a:r>
              <a:rPr lang="en-US" sz="2000" b="1" smtClean="0"/>
              <a:t>Iteration 1</a:t>
            </a:r>
            <a:endParaRPr lang="en-US" sz="2000" b="1"/>
          </a:p>
        </p:txBody>
      </p:sp>
      <p:sp>
        <p:nvSpPr>
          <p:cNvPr id="79" name="TextBox 78"/>
          <p:cNvSpPr txBox="1"/>
          <p:nvPr/>
        </p:nvSpPr>
        <p:spPr>
          <a:xfrm>
            <a:off x="8376707" y="5979354"/>
            <a:ext cx="1423788" cy="400110"/>
          </a:xfrm>
          <a:prstGeom prst="rect">
            <a:avLst/>
          </a:prstGeom>
          <a:noFill/>
        </p:spPr>
        <p:txBody>
          <a:bodyPr wrap="none" rtlCol="0">
            <a:spAutoFit/>
          </a:bodyPr>
          <a:lstStyle/>
          <a:p>
            <a:r>
              <a:rPr lang="en-US" sz="2000" b="1" smtClean="0"/>
              <a:t>Iteration 2</a:t>
            </a:r>
            <a:endParaRPr lang="en-US" sz="2000" b="1"/>
          </a:p>
        </p:txBody>
      </p:sp>
      <mc:AlternateContent xmlns:mc="http://schemas.openxmlformats.org/markup-compatibility/2006" xmlns:a14="http://schemas.microsoft.com/office/drawing/2010/main">
        <mc:Choice Requires="a14">
          <p:sp>
            <p:nvSpPr>
              <p:cNvPr id="80" name="Rectangle 79"/>
              <p:cNvSpPr/>
              <p:nvPr/>
            </p:nvSpPr>
            <p:spPr>
              <a:xfrm>
                <a:off x="10053243" y="856109"/>
                <a:ext cx="533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cs typeface="Times New Roman" panose="02020603050405020304" pitchFamily="18" charset="0"/>
                            </a:rPr>
                          </m:ctrlPr>
                        </m:sSubPr>
                        <m:e>
                          <m:acc>
                            <m:accPr>
                              <m:chr m:val="̅"/>
                              <m:ctrlPr>
                                <a:rPr lang="en-US" sz="2400" i="1">
                                  <a:latin typeface="Cambria Math" panose="02040503050406030204" pitchFamily="18" charset="0"/>
                                  <a:cs typeface="Times New Roman" panose="02020603050405020304" pitchFamily="18" charset="0"/>
                                </a:rPr>
                              </m:ctrlPr>
                            </m:accPr>
                            <m:e>
                              <m:r>
                                <a:rPr lang="en-US" sz="2400" i="1">
                                  <a:latin typeface="Cambria Math" panose="02040503050406030204" pitchFamily="18" charset="0"/>
                                  <a:cs typeface="Times New Roman" panose="02020603050405020304" pitchFamily="18" charset="0"/>
                                </a:rPr>
                                <m:t>𝐶</m:t>
                              </m:r>
                            </m:e>
                          </m:acc>
                        </m:e>
                        <m:sub>
                          <m:r>
                            <a:rPr lang="en-US" sz="2400" b="0" i="1" smtClean="0">
                              <a:latin typeface="Cambria Math" panose="02040503050406030204" pitchFamily="18" charset="0"/>
                              <a:cs typeface="Times New Roman" panose="02020603050405020304" pitchFamily="18" charset="0"/>
                            </a:rPr>
                            <m:t>2</m:t>
                          </m:r>
                        </m:sub>
                      </m:sSub>
                    </m:oMath>
                  </m:oMathPara>
                </a14:m>
                <a:endParaRPr lang="en-US" sz="2400"/>
              </a:p>
            </p:txBody>
          </p:sp>
        </mc:Choice>
        <mc:Fallback xmlns="">
          <p:sp>
            <p:nvSpPr>
              <p:cNvPr id="80" name="Rectangle 79"/>
              <p:cNvSpPr>
                <a:spLocks noRot="1" noChangeAspect="1" noMove="1" noResize="1" noEditPoints="1" noAdjustHandles="1" noChangeArrowheads="1" noChangeShapeType="1" noTextEdit="1"/>
              </p:cNvSpPr>
              <p:nvPr/>
            </p:nvSpPr>
            <p:spPr>
              <a:xfrm>
                <a:off x="10053243" y="856109"/>
                <a:ext cx="533400" cy="609600"/>
              </a:xfrm>
              <a:prstGeom prst="rect">
                <a:avLst/>
              </a:prstGeom>
              <a:blipFill rotWithShape="0">
                <a:blip r:embed="rId3"/>
                <a:stretch>
                  <a:fillRect l="-5682" r="-20455"/>
                </a:stretch>
              </a:blipFill>
              <a:ln>
                <a:noFill/>
              </a:ln>
            </p:spPr>
            <p:txBody>
              <a:bodyPr/>
              <a:lstStyle/>
              <a:p>
                <a:r>
                  <a:rPr lang="en-US">
                    <a:noFill/>
                  </a:rPr>
                  <a:t> </a:t>
                </a:r>
              </a:p>
            </p:txBody>
          </p:sp>
        </mc:Fallback>
      </mc:AlternateContent>
      <p:sp>
        <p:nvSpPr>
          <p:cNvPr id="81" name="TextBox 80"/>
          <p:cNvSpPr txBox="1"/>
          <p:nvPr/>
        </p:nvSpPr>
        <p:spPr>
          <a:xfrm>
            <a:off x="6472364" y="2203587"/>
            <a:ext cx="492443" cy="461665"/>
          </a:xfrm>
          <a:prstGeom prst="rect">
            <a:avLst/>
          </a:prstGeom>
          <a:noFill/>
        </p:spPr>
        <p:txBody>
          <a:bodyPr wrap="none" rtlCol="0">
            <a:spAutoFit/>
          </a:bodyPr>
          <a:lstStyle/>
          <a:p>
            <a:r>
              <a:rPr lang="en-US" sz="2400" i="1" smtClean="0">
                <a:latin typeface="Times New Roman" panose="02020603050405020304" pitchFamily="18" charset="0"/>
                <a:cs typeface="Times New Roman" panose="02020603050405020304" pitchFamily="18" charset="0"/>
              </a:rPr>
              <a:t>C</a:t>
            </a:r>
            <a:r>
              <a:rPr lang="en-US" sz="2400" baseline="-25000" smtClean="0">
                <a:latin typeface="Times New Roman" panose="02020603050405020304" pitchFamily="18" charset="0"/>
                <a:cs typeface="Times New Roman" panose="02020603050405020304" pitchFamily="18" charset="0"/>
              </a:rPr>
              <a:t>2</a:t>
            </a:r>
            <a:endParaRPr lang="en-US" sz="2400"/>
          </a:p>
        </p:txBody>
      </p:sp>
    </p:spTree>
    <p:extLst>
      <p:ext uri="{BB962C8B-B14F-4D97-AF65-F5344CB8AC3E}">
        <p14:creationId xmlns:p14="http://schemas.microsoft.com/office/powerpoint/2010/main" val="328264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0BDC54-7FBA-410E-843C-F866E66B0366}" type="slidenum">
              <a:rPr lang="en-US" smtClean="0"/>
              <a:pPr/>
              <a:t>11</a:t>
            </a:fld>
            <a:endParaRPr lang="en-US" dirty="0"/>
          </a:p>
        </p:txBody>
      </p:sp>
      <p:pic>
        <p:nvPicPr>
          <p:cNvPr id="3" name="Picture 2"/>
          <p:cNvPicPr>
            <a:picLocks noChangeAspect="1"/>
          </p:cNvPicPr>
          <p:nvPr/>
        </p:nvPicPr>
        <p:blipFill>
          <a:blip r:embed="rId2"/>
          <a:stretch>
            <a:fillRect/>
          </a:stretch>
        </p:blipFill>
        <p:spPr>
          <a:xfrm>
            <a:off x="1296532" y="-57150"/>
            <a:ext cx="9809047" cy="11444803"/>
          </a:xfrm>
          <a:prstGeom prst="rect">
            <a:avLst/>
          </a:prstGeom>
        </p:spPr>
      </p:pic>
    </p:spTree>
    <p:extLst>
      <p:ext uri="{BB962C8B-B14F-4D97-AF65-F5344CB8AC3E}">
        <p14:creationId xmlns:p14="http://schemas.microsoft.com/office/powerpoint/2010/main" val="4110183127"/>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0BDC54-7FBA-410E-843C-F866E66B0366}" type="slidenum">
              <a:rPr lang="en-US" smtClean="0"/>
              <a:pPr/>
              <a:t>12</a:t>
            </a:fld>
            <a:endParaRPr lang="en-US" dirty="0"/>
          </a:p>
        </p:txBody>
      </p:sp>
      <p:pic>
        <p:nvPicPr>
          <p:cNvPr id="3" name="Picture 2"/>
          <p:cNvPicPr>
            <a:picLocks noChangeAspect="1"/>
          </p:cNvPicPr>
          <p:nvPr/>
        </p:nvPicPr>
        <p:blipFill>
          <a:blip r:embed="rId2"/>
          <a:stretch>
            <a:fillRect/>
          </a:stretch>
        </p:blipFill>
        <p:spPr>
          <a:xfrm>
            <a:off x="1296532" y="-7101403"/>
            <a:ext cx="9809047" cy="11444803"/>
          </a:xfrm>
          <a:prstGeom prst="rect">
            <a:avLst/>
          </a:prstGeom>
        </p:spPr>
      </p:pic>
    </p:spTree>
    <p:extLst>
      <p:ext uri="{BB962C8B-B14F-4D97-AF65-F5344CB8AC3E}">
        <p14:creationId xmlns:p14="http://schemas.microsoft.com/office/powerpoint/2010/main" val="212768769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b. shortest-route problem</a:t>
            </a:r>
            <a:endParaRPr lang="en-US"/>
          </a:p>
        </p:txBody>
      </p:sp>
      <p:sp>
        <p:nvSpPr>
          <p:cNvPr id="4" name="Content Placeholder 3"/>
          <p:cNvSpPr>
            <a:spLocks noGrp="1"/>
          </p:cNvSpPr>
          <p:nvPr>
            <p:ph idx="1"/>
          </p:nvPr>
        </p:nvSpPr>
        <p:spPr/>
        <p:txBody>
          <a:bodyPr/>
          <a:lstStyle/>
          <a:p>
            <a:r>
              <a:rPr lang="en-US" smtClean="0"/>
              <a:t>The shortest-route problem determines the shortest route between a source and destination in a transportation network. </a:t>
            </a:r>
          </a:p>
          <a:p>
            <a:r>
              <a:rPr lang="en-US" smtClean="0"/>
              <a:t>Other situations can be representated by the same model, as illustrated by the following example.</a:t>
            </a:r>
            <a:endParaRPr lang="en-US"/>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13</a:t>
            </a:fld>
            <a:endParaRPr lang="en-US" dirty="0"/>
          </a:p>
        </p:txBody>
      </p:sp>
    </p:spTree>
    <p:extLst>
      <p:ext uri="{BB962C8B-B14F-4D97-AF65-F5344CB8AC3E}">
        <p14:creationId xmlns:p14="http://schemas.microsoft.com/office/powerpoint/2010/main" val="137778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en-US"/>
          </a:p>
        </p:txBody>
      </p:sp>
      <p:sp>
        <p:nvSpPr>
          <p:cNvPr id="3" name="Content Placeholder 2"/>
          <p:cNvSpPr>
            <a:spLocks noGrp="1"/>
          </p:cNvSpPr>
          <p:nvPr>
            <p:ph idx="1"/>
          </p:nvPr>
        </p:nvSpPr>
        <p:spPr>
          <a:xfrm>
            <a:off x="1141116" y="2115457"/>
            <a:ext cx="9903418" cy="1524000"/>
          </a:xfrm>
        </p:spPr>
        <p:txBody>
          <a:bodyPr>
            <a:normAutofit lnSpcReduction="10000"/>
          </a:bodyPr>
          <a:lstStyle/>
          <a:p>
            <a:pPr marL="0" indent="0" algn="just">
              <a:lnSpc>
                <a:spcPct val="110000"/>
              </a:lnSpc>
              <a:spcBef>
                <a:spcPts val="0"/>
              </a:spcBef>
              <a:spcAft>
                <a:spcPts val="0"/>
              </a:spcAft>
              <a:buNone/>
            </a:pPr>
            <a:r>
              <a:rPr lang="en-US" sz="1800" smtClean="0"/>
              <a:t>RentCar is developing a replacement policy for its car fleet for a 4-year planning horizon. At the start of each year, a decision is made as to whether a car should be kept in operation or replaced. A car must be in service a minimum of 1 year and a maximum of 3 years. The following table provides the replacement cost as a function of the year a car is acquired and the number of years in operations.</a:t>
            </a:r>
          </a:p>
          <a:p>
            <a:pPr marL="0" indent="0" algn="just">
              <a:lnSpc>
                <a:spcPct val="110000"/>
              </a:lnSpc>
              <a:spcBef>
                <a:spcPts val="0"/>
              </a:spcBef>
              <a:spcAft>
                <a:spcPts val="0"/>
              </a:spcAft>
              <a:buNone/>
            </a:pPr>
            <a:endParaRPr lang="en-US" sz="1800"/>
          </a:p>
        </p:txBody>
      </p:sp>
      <p:graphicFrame>
        <p:nvGraphicFramePr>
          <p:cNvPr id="4" name="Table 3"/>
          <p:cNvGraphicFramePr>
            <a:graphicFrameLocks noGrp="1"/>
          </p:cNvGraphicFramePr>
          <p:nvPr>
            <p:extLst>
              <p:ext uri="{D42A27DB-BD31-4B8C-83A1-F6EECF244321}">
                <p14:modId xmlns:p14="http://schemas.microsoft.com/office/powerpoint/2010/main" val="1361532094"/>
              </p:ext>
            </p:extLst>
          </p:nvPr>
        </p:nvGraphicFramePr>
        <p:xfrm>
          <a:off x="1254126" y="3886200"/>
          <a:ext cx="9677398" cy="2225040"/>
        </p:xfrm>
        <a:graphic>
          <a:graphicData uri="http://schemas.openxmlformats.org/drawingml/2006/table">
            <a:tbl>
              <a:tblPr firstRow="1" bandRow="1">
                <a:tableStyleId>{5C22544A-7EE6-4342-B048-85BDC9FD1C3A}</a:tableStyleId>
              </a:tblPr>
              <a:tblGrid>
                <a:gridCol w="3297853"/>
                <a:gridCol w="2126515"/>
                <a:gridCol w="2126515"/>
                <a:gridCol w="2126515"/>
              </a:tblGrid>
              <a:tr h="370840">
                <a:tc rowSpan="2">
                  <a:txBody>
                    <a:bodyPr/>
                    <a:lstStyle/>
                    <a:p>
                      <a:pPr algn="ctr"/>
                      <a:r>
                        <a:rPr lang="en-US" smtClean="0">
                          <a:solidFill>
                            <a:schemeClr val="bg1"/>
                          </a:solidFill>
                        </a:rPr>
                        <a:t>Equipment</a:t>
                      </a:r>
                    </a:p>
                    <a:p>
                      <a:pPr algn="ctr"/>
                      <a:r>
                        <a:rPr lang="en-US" smtClean="0">
                          <a:solidFill>
                            <a:schemeClr val="bg1"/>
                          </a:solidFill>
                        </a:rPr>
                        <a:t>Acquired at start of year</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gridSpan="3">
                  <a:txBody>
                    <a:bodyPr/>
                    <a:lstStyle/>
                    <a:p>
                      <a:pPr algn="ctr"/>
                      <a:r>
                        <a:rPr lang="en-US" smtClean="0">
                          <a:solidFill>
                            <a:schemeClr val="bg1"/>
                          </a:solidFill>
                        </a:rPr>
                        <a:t>Replacement cost ($) for given years in operation</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90000"/>
                      </a:schemeClr>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90000"/>
                      </a:schemeClr>
                    </a:solidFill>
                  </a:tcPr>
                </a:tc>
              </a:tr>
              <a:tr h="370840">
                <a:tc vMerge="1">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1</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2</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3</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r>
              <a:tr h="370840">
                <a:tc>
                  <a:txBody>
                    <a:bodyPr/>
                    <a:lstStyle/>
                    <a:p>
                      <a:pPr algn="ctr"/>
                      <a:r>
                        <a:rPr lang="en-US" smtClean="0">
                          <a:solidFill>
                            <a:schemeClr val="bg1"/>
                          </a:solidFill>
                        </a:rPr>
                        <a:t>1</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4000</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5400</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9800</a:t>
                      </a:r>
                      <a:endParaRPr lang="en-US">
                        <a:solidFill>
                          <a:schemeClr val="bg1"/>
                        </a:solidFill>
                      </a:endParaRPr>
                    </a:p>
                  </a:txBody>
                  <a:tcPr anchor="ctr">
                    <a:lnL w="12700" cmpd="sng">
                      <a:noFill/>
                    </a:lnL>
                    <a:lnR w="12700" cmpd="sng">
                      <a:noFill/>
                    </a:lnR>
                    <a:lnT w="12700" cap="flat" cmpd="sng" algn="ctr">
                      <a:solidFill>
                        <a:srgbClr val="7030A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90000"/>
                      </a:schemeClr>
                    </a:solidFill>
                  </a:tcPr>
                </a:tc>
              </a:tr>
              <a:tr h="370840">
                <a:tc>
                  <a:txBody>
                    <a:bodyPr/>
                    <a:lstStyle/>
                    <a:p>
                      <a:pPr algn="ctr"/>
                      <a:r>
                        <a:rPr lang="en-US" smtClean="0">
                          <a:solidFill>
                            <a:schemeClr val="bg1"/>
                          </a:solidFill>
                        </a:rPr>
                        <a:t>2</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4300</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6200</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8700</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r>
              <a:tr h="370840">
                <a:tc>
                  <a:txBody>
                    <a:bodyPr/>
                    <a:lstStyle/>
                    <a:p>
                      <a:pPr algn="ctr"/>
                      <a:r>
                        <a:rPr lang="en-US" smtClean="0">
                          <a:solidFill>
                            <a:schemeClr val="bg1"/>
                          </a:solidFill>
                        </a:rPr>
                        <a:t>3</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4800</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7100</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a:t>
                      </a:r>
                      <a:endParaRPr lang="en-US">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r>
              <a:tr h="370840">
                <a:tc>
                  <a:txBody>
                    <a:bodyPr/>
                    <a:lstStyle/>
                    <a:p>
                      <a:pPr algn="ctr"/>
                      <a:r>
                        <a:rPr lang="en-US" smtClean="0">
                          <a:solidFill>
                            <a:schemeClr val="bg1"/>
                          </a:solidFill>
                        </a:rPr>
                        <a:t>4</a:t>
                      </a:r>
                      <a:endParaRPr lang="en-US">
                        <a:solidFill>
                          <a:schemeClr val="bg1"/>
                        </a:solidFill>
                      </a:endParaRPr>
                    </a:p>
                  </a:txBody>
                  <a:tcPr anchor="ctr">
                    <a:lnL w="12700" cmpd="sng">
                      <a:noFill/>
                    </a:lnL>
                    <a:lnR w="12700" cmpd="sng">
                      <a:noFill/>
                    </a:lnR>
                    <a:lnT w="12700" cmpd="sng">
                      <a:noFill/>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4900</a:t>
                      </a:r>
                      <a:endParaRPr lang="en-US">
                        <a:solidFill>
                          <a:schemeClr val="bg1"/>
                        </a:solidFill>
                      </a:endParaRPr>
                    </a:p>
                  </a:txBody>
                  <a:tcPr anchor="ctr">
                    <a:lnL w="12700" cmpd="sng">
                      <a:noFill/>
                    </a:lnL>
                    <a:lnR w="12700" cmpd="sng">
                      <a:noFill/>
                    </a:lnR>
                    <a:lnT w="12700" cmpd="sng">
                      <a:noFill/>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a:t>
                      </a:r>
                      <a:endParaRPr lang="en-US">
                        <a:solidFill>
                          <a:schemeClr val="bg1"/>
                        </a:solidFill>
                      </a:endParaRPr>
                    </a:p>
                  </a:txBody>
                  <a:tcPr anchor="ctr">
                    <a:lnL w="12700" cmpd="sng">
                      <a:noFill/>
                    </a:lnL>
                    <a:lnR w="12700" cmpd="sng">
                      <a:noFill/>
                    </a:lnR>
                    <a:lnT w="12700" cmpd="sng">
                      <a:noFill/>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p>
                      <a:pPr algn="ctr"/>
                      <a:r>
                        <a:rPr lang="en-US" smtClean="0">
                          <a:solidFill>
                            <a:schemeClr val="bg1"/>
                          </a:solidFill>
                        </a:rPr>
                        <a:t>-</a:t>
                      </a:r>
                      <a:endParaRPr lang="en-US">
                        <a:solidFill>
                          <a:schemeClr val="bg1"/>
                        </a:solidFill>
                      </a:endParaRPr>
                    </a:p>
                  </a:txBody>
                  <a:tcPr anchor="ctr">
                    <a:lnL w="12700" cmpd="sng">
                      <a:noFill/>
                    </a:lnL>
                    <a:lnR w="12700" cmpd="sng">
                      <a:noFill/>
                    </a:lnR>
                    <a:lnT w="12700" cmpd="sng">
                      <a:noFill/>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r>
            </a:tbl>
          </a:graphicData>
        </a:graphic>
      </p:graphicFrame>
    </p:spTree>
    <p:extLst>
      <p:ext uri="{BB962C8B-B14F-4D97-AF65-F5344CB8AC3E}">
        <p14:creationId xmlns:p14="http://schemas.microsoft.com/office/powerpoint/2010/main" val="44580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2" y="914400"/>
            <a:ext cx="9903418" cy="1371600"/>
          </a:xfrm>
        </p:spPr>
        <p:txBody>
          <a:bodyPr>
            <a:noAutofit/>
          </a:bodyPr>
          <a:lstStyle/>
          <a:p>
            <a:r>
              <a:rPr lang="en-US" sz="2000" smtClean="0"/>
              <a:t>The problem can be formulated as a network in which nodes 1 to 5 represent the start of years 1 to 5. Arcs from node 1 (year 1) can reach only nodes 2, 3, and 4 because a car must be in operations between 1 and 3 years. The arcs from the other nodes can be interpreted similarly. The length of each are equals the repolacement cost. The solution of the problem is equivalent to finding the shortest route between node 1 and 5.</a:t>
            </a:r>
            <a:endParaRPr lang="en-US" sz="2000"/>
          </a:p>
        </p:txBody>
      </p:sp>
      <p:sp>
        <p:nvSpPr>
          <p:cNvPr id="4" name="Oval 3"/>
          <p:cNvSpPr/>
          <p:nvPr/>
        </p:nvSpPr>
        <p:spPr>
          <a:xfrm>
            <a:off x="1370012" y="449580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1</a:t>
            </a:r>
            <a:endParaRPr lang="en-US" sz="2400" b="1"/>
          </a:p>
        </p:txBody>
      </p:sp>
      <p:sp>
        <p:nvSpPr>
          <p:cNvPr id="5" name="Oval 4"/>
          <p:cNvSpPr/>
          <p:nvPr/>
        </p:nvSpPr>
        <p:spPr>
          <a:xfrm>
            <a:off x="3484562" y="4499429"/>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2</a:t>
            </a:r>
            <a:endParaRPr lang="en-US" sz="2400" b="1"/>
          </a:p>
        </p:txBody>
      </p:sp>
      <p:sp>
        <p:nvSpPr>
          <p:cNvPr id="6" name="Oval 5"/>
          <p:cNvSpPr/>
          <p:nvPr/>
        </p:nvSpPr>
        <p:spPr>
          <a:xfrm>
            <a:off x="5599112" y="449580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3</a:t>
            </a:r>
            <a:endParaRPr lang="en-US" sz="2400" b="1"/>
          </a:p>
        </p:txBody>
      </p:sp>
      <p:sp>
        <p:nvSpPr>
          <p:cNvPr id="7" name="Oval 6"/>
          <p:cNvSpPr/>
          <p:nvPr/>
        </p:nvSpPr>
        <p:spPr>
          <a:xfrm>
            <a:off x="7713662" y="449580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4</a:t>
            </a:r>
            <a:endParaRPr lang="en-US" sz="2400" b="1"/>
          </a:p>
        </p:txBody>
      </p:sp>
      <p:sp>
        <p:nvSpPr>
          <p:cNvPr id="8" name="Oval 7"/>
          <p:cNvSpPr/>
          <p:nvPr/>
        </p:nvSpPr>
        <p:spPr>
          <a:xfrm>
            <a:off x="9828212" y="4484914"/>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5</a:t>
            </a:r>
            <a:endParaRPr lang="en-US" sz="2400" b="1"/>
          </a:p>
        </p:txBody>
      </p:sp>
      <p:cxnSp>
        <p:nvCxnSpPr>
          <p:cNvPr id="10" name="Straight Arrow Connector 9"/>
          <p:cNvCxnSpPr>
            <a:stCxn id="4" idx="6"/>
            <a:endCxn id="5" idx="2"/>
          </p:cNvCxnSpPr>
          <p:nvPr/>
        </p:nvCxnSpPr>
        <p:spPr>
          <a:xfrm>
            <a:off x="2010092" y="4815840"/>
            <a:ext cx="1474470" cy="3629"/>
          </a:xfrm>
          <a:prstGeom prst="straightConnector1">
            <a:avLst/>
          </a:prstGeom>
          <a:ln>
            <a:solidFill>
              <a:srgbClr val="FFC000"/>
            </a:solidFill>
            <a:tailEnd type="triangle"/>
          </a:ln>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p:nvPr/>
        </p:nvCxnSpPr>
        <p:spPr>
          <a:xfrm>
            <a:off x="4124642" y="4815840"/>
            <a:ext cx="1474470" cy="3629"/>
          </a:xfrm>
          <a:prstGeom prst="straightConnector1">
            <a:avLst/>
          </a:prstGeom>
          <a:ln>
            <a:solidFill>
              <a:srgbClr val="FFC000"/>
            </a:solidFill>
            <a:tailEnd type="triangle"/>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a:xfrm>
            <a:off x="6239192" y="4815840"/>
            <a:ext cx="1474470" cy="3629"/>
          </a:xfrm>
          <a:prstGeom prst="straightConnector1">
            <a:avLst/>
          </a:prstGeom>
          <a:ln>
            <a:solidFill>
              <a:srgbClr val="FFC000"/>
            </a:solidFill>
            <a:tailEnd type="triangle"/>
          </a:ln>
        </p:spPr>
        <p:style>
          <a:lnRef idx="3">
            <a:schemeClr val="accent3"/>
          </a:lnRef>
          <a:fillRef idx="0">
            <a:schemeClr val="accent3"/>
          </a:fillRef>
          <a:effectRef idx="2">
            <a:schemeClr val="accent3"/>
          </a:effectRef>
          <a:fontRef idx="minor">
            <a:schemeClr val="tx1"/>
          </a:fontRef>
        </p:style>
      </p:cxnSp>
      <p:cxnSp>
        <p:nvCxnSpPr>
          <p:cNvPr id="13" name="Straight Arrow Connector 12"/>
          <p:cNvCxnSpPr/>
          <p:nvPr/>
        </p:nvCxnSpPr>
        <p:spPr>
          <a:xfrm>
            <a:off x="8353742" y="4815840"/>
            <a:ext cx="1474470" cy="3629"/>
          </a:xfrm>
          <a:prstGeom prst="straightConnector1">
            <a:avLst/>
          </a:prstGeom>
          <a:ln>
            <a:solidFill>
              <a:srgbClr val="FFC000"/>
            </a:solidFill>
            <a:tailEnd type="triangle"/>
          </a:ln>
        </p:spPr>
        <p:style>
          <a:lnRef idx="3">
            <a:schemeClr val="accent3"/>
          </a:lnRef>
          <a:fillRef idx="0">
            <a:schemeClr val="accent3"/>
          </a:fillRef>
          <a:effectRef idx="2">
            <a:schemeClr val="accent3"/>
          </a:effectRef>
          <a:fontRef idx="minor">
            <a:schemeClr val="tx1"/>
          </a:fontRef>
        </p:style>
      </p:cxnSp>
      <p:sp>
        <p:nvSpPr>
          <p:cNvPr id="15" name="Arc 14"/>
          <p:cNvSpPr/>
          <p:nvPr/>
        </p:nvSpPr>
        <p:spPr>
          <a:xfrm>
            <a:off x="1903412" y="3962401"/>
            <a:ext cx="3916181" cy="1696174"/>
          </a:xfrm>
          <a:prstGeom prst="arc">
            <a:avLst>
              <a:gd name="adj1" fmla="val 11256096"/>
              <a:gd name="adj2" fmla="val 21120626"/>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15"/>
          <p:cNvSpPr/>
          <p:nvPr/>
        </p:nvSpPr>
        <p:spPr>
          <a:xfrm>
            <a:off x="1764483" y="3403008"/>
            <a:ext cx="6162539" cy="3032670"/>
          </a:xfrm>
          <a:prstGeom prst="arc">
            <a:avLst>
              <a:gd name="adj1" fmla="val 11194548"/>
              <a:gd name="adj2" fmla="val 21172276"/>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p:cNvSpPr/>
          <p:nvPr/>
        </p:nvSpPr>
        <p:spPr>
          <a:xfrm>
            <a:off x="6025833" y="3962400"/>
            <a:ext cx="4123304" cy="1696175"/>
          </a:xfrm>
          <a:prstGeom prst="arc">
            <a:avLst>
              <a:gd name="adj1" fmla="val 11312502"/>
              <a:gd name="adj2" fmla="val 21120626"/>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p:cNvSpPr/>
          <p:nvPr/>
        </p:nvSpPr>
        <p:spPr>
          <a:xfrm flipV="1">
            <a:off x="3864621" y="3967752"/>
            <a:ext cx="4123304" cy="1696175"/>
          </a:xfrm>
          <a:prstGeom prst="arc">
            <a:avLst>
              <a:gd name="adj1" fmla="val 11312502"/>
              <a:gd name="adj2" fmla="val 21120626"/>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p:cNvSpPr/>
          <p:nvPr/>
        </p:nvSpPr>
        <p:spPr>
          <a:xfrm flipV="1">
            <a:off x="3776844" y="3288619"/>
            <a:ext cx="6162539" cy="3032670"/>
          </a:xfrm>
          <a:prstGeom prst="arc">
            <a:avLst>
              <a:gd name="adj1" fmla="val 11194548"/>
              <a:gd name="adj2" fmla="val 21172276"/>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a:off x="2316944" y="4838688"/>
            <a:ext cx="697627" cy="369332"/>
          </a:xfrm>
          <a:prstGeom prst="rect">
            <a:avLst/>
          </a:prstGeom>
          <a:noFill/>
        </p:spPr>
        <p:txBody>
          <a:bodyPr wrap="none" rtlCol="0">
            <a:spAutoFit/>
          </a:bodyPr>
          <a:lstStyle/>
          <a:p>
            <a:r>
              <a:rPr lang="en-US" smtClean="0"/>
              <a:t>4000</a:t>
            </a:r>
            <a:endParaRPr lang="en-US"/>
          </a:p>
        </p:txBody>
      </p:sp>
      <p:sp>
        <p:nvSpPr>
          <p:cNvPr id="21" name="TextBox 20"/>
          <p:cNvSpPr txBox="1"/>
          <p:nvPr/>
        </p:nvSpPr>
        <p:spPr>
          <a:xfrm>
            <a:off x="4572232" y="4824820"/>
            <a:ext cx="697627" cy="369332"/>
          </a:xfrm>
          <a:prstGeom prst="rect">
            <a:avLst/>
          </a:prstGeom>
          <a:noFill/>
        </p:spPr>
        <p:txBody>
          <a:bodyPr wrap="none" rtlCol="0">
            <a:spAutoFit/>
          </a:bodyPr>
          <a:lstStyle/>
          <a:p>
            <a:r>
              <a:rPr lang="en-US" smtClean="0"/>
              <a:t>4300</a:t>
            </a:r>
            <a:endParaRPr lang="en-US"/>
          </a:p>
        </p:txBody>
      </p:sp>
      <p:sp>
        <p:nvSpPr>
          <p:cNvPr id="22" name="TextBox 21"/>
          <p:cNvSpPr txBox="1"/>
          <p:nvPr/>
        </p:nvSpPr>
        <p:spPr>
          <a:xfrm>
            <a:off x="6509299" y="4804954"/>
            <a:ext cx="697627" cy="369332"/>
          </a:xfrm>
          <a:prstGeom prst="rect">
            <a:avLst/>
          </a:prstGeom>
          <a:noFill/>
        </p:spPr>
        <p:txBody>
          <a:bodyPr wrap="none" rtlCol="0">
            <a:spAutoFit/>
          </a:bodyPr>
          <a:lstStyle/>
          <a:p>
            <a:r>
              <a:rPr lang="en-US" smtClean="0"/>
              <a:t>4800</a:t>
            </a:r>
            <a:endParaRPr lang="en-US"/>
          </a:p>
        </p:txBody>
      </p:sp>
      <p:sp>
        <p:nvSpPr>
          <p:cNvPr id="23" name="TextBox 22"/>
          <p:cNvSpPr txBox="1"/>
          <p:nvPr/>
        </p:nvSpPr>
        <p:spPr>
          <a:xfrm>
            <a:off x="8557786" y="4825331"/>
            <a:ext cx="697627" cy="369332"/>
          </a:xfrm>
          <a:prstGeom prst="rect">
            <a:avLst/>
          </a:prstGeom>
          <a:noFill/>
        </p:spPr>
        <p:txBody>
          <a:bodyPr wrap="none" rtlCol="0">
            <a:spAutoFit/>
          </a:bodyPr>
          <a:lstStyle/>
          <a:p>
            <a:r>
              <a:rPr lang="en-US" smtClean="0"/>
              <a:t>4900</a:t>
            </a:r>
            <a:endParaRPr lang="en-US"/>
          </a:p>
        </p:txBody>
      </p:sp>
      <p:sp>
        <p:nvSpPr>
          <p:cNvPr id="24" name="TextBox 23"/>
          <p:cNvSpPr txBox="1"/>
          <p:nvPr/>
        </p:nvSpPr>
        <p:spPr>
          <a:xfrm>
            <a:off x="3427015" y="3990690"/>
            <a:ext cx="697627" cy="369332"/>
          </a:xfrm>
          <a:prstGeom prst="rect">
            <a:avLst/>
          </a:prstGeom>
          <a:noFill/>
        </p:spPr>
        <p:txBody>
          <a:bodyPr wrap="none" rtlCol="0">
            <a:spAutoFit/>
          </a:bodyPr>
          <a:lstStyle/>
          <a:p>
            <a:r>
              <a:rPr lang="en-US" smtClean="0"/>
              <a:t>5400</a:t>
            </a:r>
            <a:endParaRPr lang="en-US"/>
          </a:p>
        </p:txBody>
      </p:sp>
      <p:sp>
        <p:nvSpPr>
          <p:cNvPr id="25" name="TextBox 24"/>
          <p:cNvSpPr txBox="1"/>
          <p:nvPr/>
        </p:nvSpPr>
        <p:spPr>
          <a:xfrm>
            <a:off x="4577664" y="3396302"/>
            <a:ext cx="697627" cy="369332"/>
          </a:xfrm>
          <a:prstGeom prst="rect">
            <a:avLst/>
          </a:prstGeom>
          <a:noFill/>
        </p:spPr>
        <p:txBody>
          <a:bodyPr wrap="none" rtlCol="0">
            <a:spAutoFit/>
          </a:bodyPr>
          <a:lstStyle/>
          <a:p>
            <a:r>
              <a:rPr lang="en-US" smtClean="0"/>
              <a:t>9800</a:t>
            </a:r>
            <a:endParaRPr lang="en-US"/>
          </a:p>
        </p:txBody>
      </p:sp>
      <p:sp>
        <p:nvSpPr>
          <p:cNvPr id="26" name="TextBox 25"/>
          <p:cNvSpPr txBox="1"/>
          <p:nvPr/>
        </p:nvSpPr>
        <p:spPr>
          <a:xfrm>
            <a:off x="7928135" y="3954690"/>
            <a:ext cx="697627" cy="369332"/>
          </a:xfrm>
          <a:prstGeom prst="rect">
            <a:avLst/>
          </a:prstGeom>
          <a:noFill/>
        </p:spPr>
        <p:txBody>
          <a:bodyPr wrap="none" rtlCol="0">
            <a:spAutoFit/>
          </a:bodyPr>
          <a:lstStyle/>
          <a:p>
            <a:r>
              <a:rPr lang="en-US" smtClean="0"/>
              <a:t>7100</a:t>
            </a:r>
            <a:endParaRPr lang="en-US"/>
          </a:p>
        </p:txBody>
      </p:sp>
      <p:sp>
        <p:nvSpPr>
          <p:cNvPr id="27" name="TextBox 26"/>
          <p:cNvSpPr txBox="1"/>
          <p:nvPr/>
        </p:nvSpPr>
        <p:spPr>
          <a:xfrm>
            <a:off x="5570338" y="5674813"/>
            <a:ext cx="697627" cy="369332"/>
          </a:xfrm>
          <a:prstGeom prst="rect">
            <a:avLst/>
          </a:prstGeom>
          <a:noFill/>
        </p:spPr>
        <p:txBody>
          <a:bodyPr wrap="none" rtlCol="0">
            <a:spAutoFit/>
          </a:bodyPr>
          <a:lstStyle/>
          <a:p>
            <a:r>
              <a:rPr lang="en-US" smtClean="0"/>
              <a:t>6200</a:t>
            </a:r>
            <a:endParaRPr lang="en-US"/>
          </a:p>
        </p:txBody>
      </p:sp>
      <p:sp>
        <p:nvSpPr>
          <p:cNvPr id="28" name="TextBox 27"/>
          <p:cNvSpPr txBox="1"/>
          <p:nvPr/>
        </p:nvSpPr>
        <p:spPr>
          <a:xfrm>
            <a:off x="6627613" y="6409218"/>
            <a:ext cx="697627" cy="369332"/>
          </a:xfrm>
          <a:prstGeom prst="rect">
            <a:avLst/>
          </a:prstGeom>
          <a:noFill/>
        </p:spPr>
        <p:txBody>
          <a:bodyPr wrap="none" rtlCol="0">
            <a:spAutoFit/>
          </a:bodyPr>
          <a:lstStyle/>
          <a:p>
            <a:r>
              <a:rPr lang="en-US" smtClean="0"/>
              <a:t>8700</a:t>
            </a:r>
            <a:endParaRPr lang="en-US"/>
          </a:p>
        </p:txBody>
      </p:sp>
    </p:spTree>
    <p:extLst>
      <p:ext uri="{BB962C8B-B14F-4D97-AF65-F5344CB8AC3E}">
        <p14:creationId xmlns:p14="http://schemas.microsoft.com/office/powerpoint/2010/main" val="196015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reliable route</a:t>
            </a:r>
            <a:endParaRPr lang="en-US"/>
          </a:p>
        </p:txBody>
      </p:sp>
      <p:sp>
        <p:nvSpPr>
          <p:cNvPr id="3" name="Content Placeholder 2"/>
          <p:cNvSpPr>
            <a:spLocks noGrp="1"/>
          </p:cNvSpPr>
          <p:nvPr>
            <p:ph idx="1"/>
          </p:nvPr>
        </p:nvSpPr>
        <p:spPr/>
        <p:txBody>
          <a:bodyPr>
            <a:normAutofit lnSpcReduction="10000"/>
          </a:bodyPr>
          <a:lstStyle/>
          <a:p>
            <a:pPr algn="just"/>
            <a:r>
              <a:rPr lang="en-US" sz="1800" smtClean="0"/>
              <a:t>IQ Smart drives daily to work. Having just completed a course in network analysis, Smart is able to determine the shortest route to work. Unfortunately, the selected route is heavily patrolled by police, and with all the fines paid for speeding, the shortest route may not be the best choice. Smart has thus decided to choose a route that maximizes the probability of not being stopped by police. </a:t>
            </a:r>
          </a:p>
          <a:p>
            <a:pPr algn="just"/>
            <a:r>
              <a:rPr lang="en-US" sz="1800" smtClean="0"/>
              <a:t>The network in figure 6.11 shows the possible routes between home and work, and the associated probabilities of not being stopped on each segment. The probability of not being stopped on a route is the p;roduct of the probabilities associated with its segments.  The probability of not being stopped on a route is the product of the probabilities associated with its segments. For example, the probability of not receiving a fine on the route 1-3-5-7 is .9 x .3 x .25 = .0675. Smart’s objective is to select the route that </a:t>
            </a:r>
            <a:r>
              <a:rPr lang="en-US" sz="1800" i="1" smtClean="0"/>
              <a:t>maximizes</a:t>
            </a:r>
            <a:r>
              <a:rPr lang="en-US" sz="1800" smtClean="0"/>
              <a:t> the probability of not being fined.</a:t>
            </a:r>
            <a:endParaRPr lang="en-US" sz="1800"/>
          </a:p>
        </p:txBody>
      </p:sp>
    </p:spTree>
    <p:extLst>
      <p:ext uri="{BB962C8B-B14F-4D97-AF65-F5344CB8AC3E}">
        <p14:creationId xmlns:p14="http://schemas.microsoft.com/office/powerpoint/2010/main" val="246916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1751012" y="459463"/>
            <a:ext cx="7879080" cy="2178750"/>
            <a:chOff x="1751012" y="459463"/>
            <a:chExt cx="7879080" cy="2178750"/>
          </a:xfrm>
        </p:grpSpPr>
        <p:grpSp>
          <p:nvGrpSpPr>
            <p:cNvPr id="46" name="Group 45"/>
            <p:cNvGrpSpPr/>
            <p:nvPr/>
          </p:nvGrpSpPr>
          <p:grpSpPr>
            <a:xfrm>
              <a:off x="1751012" y="533400"/>
              <a:ext cx="7879080" cy="2104813"/>
              <a:chOff x="912812" y="438090"/>
              <a:chExt cx="7879080" cy="2104813"/>
            </a:xfrm>
          </p:grpSpPr>
          <p:grpSp>
            <p:nvGrpSpPr>
              <p:cNvPr id="45" name="Group 44"/>
              <p:cNvGrpSpPr/>
              <p:nvPr/>
            </p:nvGrpSpPr>
            <p:grpSpPr>
              <a:xfrm>
                <a:off x="912812" y="438090"/>
                <a:ext cx="7879080" cy="2104813"/>
                <a:chOff x="912812" y="438090"/>
                <a:chExt cx="7879080" cy="2104813"/>
              </a:xfrm>
            </p:grpSpPr>
            <p:sp>
              <p:nvSpPr>
                <p:cNvPr id="4" name="Oval 3"/>
                <p:cNvSpPr/>
                <p:nvPr/>
              </p:nvSpPr>
              <p:spPr>
                <a:xfrm>
                  <a:off x="912812" y="129540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1</a:t>
                  </a:r>
                  <a:endParaRPr lang="en-US" sz="2400" b="1"/>
                </a:p>
              </p:txBody>
            </p:sp>
            <p:sp>
              <p:nvSpPr>
                <p:cNvPr id="5" name="Oval 4"/>
                <p:cNvSpPr/>
                <p:nvPr/>
              </p:nvSpPr>
              <p:spPr>
                <a:xfrm>
                  <a:off x="2375852" y="43809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2</a:t>
                  </a:r>
                  <a:endParaRPr lang="en-US" sz="2400" b="1"/>
                </a:p>
              </p:txBody>
            </p:sp>
            <p:sp>
              <p:nvSpPr>
                <p:cNvPr id="6" name="Oval 5"/>
                <p:cNvSpPr/>
                <p:nvPr/>
              </p:nvSpPr>
              <p:spPr>
                <a:xfrm>
                  <a:off x="3579812" y="19028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3</a:t>
                  </a:r>
                  <a:endParaRPr lang="en-US" sz="2400" b="1"/>
                </a:p>
              </p:txBody>
            </p:sp>
            <p:sp>
              <p:nvSpPr>
                <p:cNvPr id="7" name="Oval 6"/>
                <p:cNvSpPr/>
                <p:nvPr/>
              </p:nvSpPr>
              <p:spPr>
                <a:xfrm>
                  <a:off x="3933945" y="43809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4</a:t>
                  </a:r>
                  <a:endParaRPr lang="en-US" sz="2400" b="1"/>
                </a:p>
              </p:txBody>
            </p:sp>
            <p:sp>
              <p:nvSpPr>
                <p:cNvPr id="8" name="Oval 7"/>
                <p:cNvSpPr/>
                <p:nvPr/>
              </p:nvSpPr>
              <p:spPr>
                <a:xfrm>
                  <a:off x="5926772" y="19028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5</a:t>
                  </a:r>
                  <a:endParaRPr lang="en-US" sz="2400" b="1"/>
                </a:p>
              </p:txBody>
            </p:sp>
            <p:sp>
              <p:nvSpPr>
                <p:cNvPr id="9" name="Oval 8"/>
                <p:cNvSpPr/>
                <p:nvPr/>
              </p:nvSpPr>
              <p:spPr>
                <a:xfrm>
                  <a:off x="5943327" y="43809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6</a:t>
                  </a:r>
                  <a:endParaRPr lang="en-US" sz="2400" b="1"/>
                </a:p>
              </p:txBody>
            </p:sp>
            <p:sp>
              <p:nvSpPr>
                <p:cNvPr id="10" name="Oval 9"/>
                <p:cNvSpPr/>
                <p:nvPr/>
              </p:nvSpPr>
              <p:spPr>
                <a:xfrm>
                  <a:off x="8151812" y="116332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7</a:t>
                  </a:r>
                  <a:endParaRPr lang="en-US" sz="2400" b="1"/>
                </a:p>
              </p:txBody>
            </p:sp>
          </p:grpSp>
          <p:grpSp>
            <p:nvGrpSpPr>
              <p:cNvPr id="44" name="Group 43"/>
              <p:cNvGrpSpPr/>
              <p:nvPr/>
            </p:nvGrpSpPr>
            <p:grpSpPr>
              <a:xfrm>
                <a:off x="1552892" y="758130"/>
                <a:ext cx="6692658" cy="1464733"/>
                <a:chOff x="1552892" y="758130"/>
                <a:chExt cx="6692658" cy="1464733"/>
              </a:xfrm>
            </p:grpSpPr>
            <p:cxnSp>
              <p:nvCxnSpPr>
                <p:cNvPr id="12" name="Straight Arrow Connector 11"/>
                <p:cNvCxnSpPr>
                  <a:endCxn id="5" idx="3"/>
                </p:cNvCxnSpPr>
                <p:nvPr/>
              </p:nvCxnSpPr>
              <p:spPr>
                <a:xfrm flipV="1">
                  <a:off x="1568132" y="984432"/>
                  <a:ext cx="901458" cy="47981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5" idx="6"/>
                  <a:endCxn id="7" idx="2"/>
                </p:cNvCxnSpPr>
                <p:nvPr/>
              </p:nvCxnSpPr>
              <p:spPr>
                <a:xfrm>
                  <a:off x="3015932" y="758130"/>
                  <a:ext cx="918013"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6"/>
                  <a:endCxn id="9" idx="2"/>
                </p:cNvCxnSpPr>
                <p:nvPr/>
              </p:nvCxnSpPr>
              <p:spPr>
                <a:xfrm>
                  <a:off x="4574025" y="758130"/>
                  <a:ext cx="1369302"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6"/>
                  <a:endCxn id="10" idx="1"/>
                </p:cNvCxnSpPr>
                <p:nvPr/>
              </p:nvCxnSpPr>
              <p:spPr>
                <a:xfrm>
                  <a:off x="6583407" y="758130"/>
                  <a:ext cx="1662143" cy="49892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6" idx="2"/>
                </p:cNvCxnSpPr>
                <p:nvPr/>
              </p:nvCxnSpPr>
              <p:spPr>
                <a:xfrm>
                  <a:off x="1552892" y="1803400"/>
                  <a:ext cx="2026920" cy="419463"/>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6" idx="1"/>
                </p:cNvCxnSpPr>
                <p:nvPr/>
              </p:nvCxnSpPr>
              <p:spPr>
                <a:xfrm>
                  <a:off x="2886392" y="1120745"/>
                  <a:ext cx="787158" cy="875816"/>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7" idx="4"/>
                </p:cNvCxnSpPr>
                <p:nvPr/>
              </p:nvCxnSpPr>
              <p:spPr>
                <a:xfrm flipV="1">
                  <a:off x="4037995" y="1078170"/>
                  <a:ext cx="215990" cy="78207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6"/>
                  <a:endCxn id="8" idx="2"/>
                </p:cNvCxnSpPr>
                <p:nvPr/>
              </p:nvCxnSpPr>
              <p:spPr>
                <a:xfrm>
                  <a:off x="4219892" y="2222863"/>
                  <a:ext cx="1706880"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7" idx="5"/>
                  <a:endCxn id="8" idx="1"/>
                </p:cNvCxnSpPr>
                <p:nvPr/>
              </p:nvCxnSpPr>
              <p:spPr>
                <a:xfrm>
                  <a:off x="4480287" y="984432"/>
                  <a:ext cx="1540223" cy="101212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8" idx="6"/>
                  <a:endCxn id="10" idx="3"/>
                </p:cNvCxnSpPr>
                <p:nvPr/>
              </p:nvCxnSpPr>
              <p:spPr>
                <a:xfrm flipV="1">
                  <a:off x="6566852" y="1709662"/>
                  <a:ext cx="1678698" cy="51320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57" name="Group 56"/>
            <p:cNvGrpSpPr/>
            <p:nvPr/>
          </p:nvGrpSpPr>
          <p:grpSpPr>
            <a:xfrm>
              <a:off x="2434369" y="459463"/>
              <a:ext cx="6006822" cy="1892819"/>
              <a:chOff x="2434369" y="459463"/>
              <a:chExt cx="6006822" cy="1892819"/>
            </a:xfrm>
          </p:grpSpPr>
          <p:sp>
            <p:nvSpPr>
              <p:cNvPr id="47" name="TextBox 46"/>
              <p:cNvSpPr txBox="1"/>
              <p:nvPr/>
            </p:nvSpPr>
            <p:spPr>
              <a:xfrm>
                <a:off x="2434369" y="974840"/>
                <a:ext cx="377026" cy="369332"/>
              </a:xfrm>
              <a:prstGeom prst="rect">
                <a:avLst/>
              </a:prstGeom>
              <a:noFill/>
            </p:spPr>
            <p:txBody>
              <a:bodyPr wrap="none" rtlCol="0">
                <a:spAutoFit/>
              </a:bodyPr>
              <a:lstStyle/>
              <a:p>
                <a:r>
                  <a:rPr lang="en-US" smtClean="0"/>
                  <a:t>.2</a:t>
                </a:r>
                <a:endParaRPr lang="en-US"/>
              </a:p>
            </p:txBody>
          </p:sp>
          <p:sp>
            <p:nvSpPr>
              <p:cNvPr id="48" name="TextBox 47"/>
              <p:cNvSpPr txBox="1"/>
              <p:nvPr/>
            </p:nvSpPr>
            <p:spPr>
              <a:xfrm>
                <a:off x="4036486" y="459463"/>
                <a:ext cx="377026" cy="369332"/>
              </a:xfrm>
              <a:prstGeom prst="rect">
                <a:avLst/>
              </a:prstGeom>
              <a:noFill/>
            </p:spPr>
            <p:txBody>
              <a:bodyPr wrap="none" rtlCol="0">
                <a:spAutoFit/>
              </a:bodyPr>
              <a:lstStyle/>
              <a:p>
                <a:r>
                  <a:rPr lang="en-US" smtClean="0"/>
                  <a:t>.8</a:t>
                </a:r>
                <a:endParaRPr lang="en-US"/>
              </a:p>
            </p:txBody>
          </p:sp>
          <p:sp>
            <p:nvSpPr>
              <p:cNvPr id="49" name="TextBox 48"/>
              <p:cNvSpPr txBox="1"/>
              <p:nvPr/>
            </p:nvSpPr>
            <p:spPr>
              <a:xfrm>
                <a:off x="3066018" y="1722539"/>
                <a:ext cx="377026" cy="369332"/>
              </a:xfrm>
              <a:prstGeom prst="rect">
                <a:avLst/>
              </a:prstGeom>
              <a:noFill/>
            </p:spPr>
            <p:txBody>
              <a:bodyPr wrap="none" rtlCol="0">
                <a:spAutoFit/>
              </a:bodyPr>
              <a:lstStyle/>
              <a:p>
                <a:r>
                  <a:rPr lang="en-US" smtClean="0"/>
                  <a:t>.9</a:t>
                </a:r>
                <a:endParaRPr lang="en-US"/>
              </a:p>
            </p:txBody>
          </p:sp>
          <p:sp>
            <p:nvSpPr>
              <p:cNvPr id="50" name="TextBox 49"/>
              <p:cNvSpPr txBox="1"/>
              <p:nvPr/>
            </p:nvSpPr>
            <p:spPr>
              <a:xfrm>
                <a:off x="4055784" y="1258630"/>
                <a:ext cx="377026" cy="369332"/>
              </a:xfrm>
              <a:prstGeom prst="rect">
                <a:avLst/>
              </a:prstGeom>
              <a:noFill/>
            </p:spPr>
            <p:txBody>
              <a:bodyPr wrap="none" rtlCol="0">
                <a:spAutoFit/>
              </a:bodyPr>
              <a:lstStyle/>
              <a:p>
                <a:r>
                  <a:rPr lang="en-US" smtClean="0"/>
                  <a:t>.6</a:t>
                </a:r>
                <a:endParaRPr lang="en-US"/>
              </a:p>
            </p:txBody>
          </p:sp>
          <p:sp>
            <p:nvSpPr>
              <p:cNvPr id="51" name="TextBox 50"/>
              <p:cNvSpPr txBox="1"/>
              <p:nvPr/>
            </p:nvSpPr>
            <p:spPr>
              <a:xfrm>
                <a:off x="4937883" y="1493428"/>
                <a:ext cx="377026" cy="369332"/>
              </a:xfrm>
              <a:prstGeom prst="rect">
                <a:avLst/>
              </a:prstGeom>
              <a:noFill/>
            </p:spPr>
            <p:txBody>
              <a:bodyPr wrap="none" rtlCol="0">
                <a:spAutoFit/>
              </a:bodyPr>
              <a:lstStyle/>
              <a:p>
                <a:r>
                  <a:rPr lang="en-US" smtClean="0"/>
                  <a:t>.1</a:t>
                </a:r>
                <a:endParaRPr lang="en-US"/>
              </a:p>
            </p:txBody>
          </p:sp>
          <p:sp>
            <p:nvSpPr>
              <p:cNvPr id="52" name="TextBox 51"/>
              <p:cNvSpPr txBox="1"/>
              <p:nvPr/>
            </p:nvSpPr>
            <p:spPr>
              <a:xfrm>
                <a:off x="5653781" y="1982950"/>
                <a:ext cx="377026" cy="369332"/>
              </a:xfrm>
              <a:prstGeom prst="rect">
                <a:avLst/>
              </a:prstGeom>
              <a:noFill/>
            </p:spPr>
            <p:txBody>
              <a:bodyPr wrap="none" rtlCol="0">
                <a:spAutoFit/>
              </a:bodyPr>
              <a:lstStyle/>
              <a:p>
                <a:r>
                  <a:rPr lang="en-US" smtClean="0"/>
                  <a:t>.3</a:t>
                </a:r>
                <a:endParaRPr lang="en-US"/>
              </a:p>
            </p:txBody>
          </p:sp>
          <p:sp>
            <p:nvSpPr>
              <p:cNvPr id="53" name="TextBox 52"/>
              <p:cNvSpPr txBox="1"/>
              <p:nvPr/>
            </p:nvSpPr>
            <p:spPr>
              <a:xfrm>
                <a:off x="6096710" y="1173480"/>
                <a:ext cx="377026" cy="369332"/>
              </a:xfrm>
              <a:prstGeom prst="rect">
                <a:avLst/>
              </a:prstGeom>
              <a:noFill/>
            </p:spPr>
            <p:txBody>
              <a:bodyPr wrap="none" rtlCol="0">
                <a:spAutoFit/>
              </a:bodyPr>
              <a:lstStyle/>
              <a:p>
                <a:r>
                  <a:rPr lang="en-US" smtClean="0"/>
                  <a:t>.4</a:t>
                </a:r>
                <a:endParaRPr lang="en-US"/>
              </a:p>
            </p:txBody>
          </p:sp>
          <p:sp>
            <p:nvSpPr>
              <p:cNvPr id="54" name="TextBox 53"/>
              <p:cNvSpPr txBox="1"/>
              <p:nvPr/>
            </p:nvSpPr>
            <p:spPr>
              <a:xfrm>
                <a:off x="5866270" y="470046"/>
                <a:ext cx="505267" cy="369332"/>
              </a:xfrm>
              <a:prstGeom prst="rect">
                <a:avLst/>
              </a:prstGeom>
              <a:noFill/>
            </p:spPr>
            <p:txBody>
              <a:bodyPr wrap="none" rtlCol="0">
                <a:spAutoFit/>
              </a:bodyPr>
              <a:lstStyle/>
              <a:p>
                <a:r>
                  <a:rPr lang="en-US" smtClean="0"/>
                  <a:t>.35</a:t>
                </a:r>
                <a:endParaRPr lang="en-US"/>
              </a:p>
            </p:txBody>
          </p:sp>
          <p:sp>
            <p:nvSpPr>
              <p:cNvPr id="55" name="TextBox 54"/>
              <p:cNvSpPr txBox="1"/>
              <p:nvPr/>
            </p:nvSpPr>
            <p:spPr>
              <a:xfrm>
                <a:off x="8064165" y="668774"/>
                <a:ext cx="377026" cy="369332"/>
              </a:xfrm>
              <a:prstGeom prst="rect">
                <a:avLst/>
              </a:prstGeom>
              <a:noFill/>
            </p:spPr>
            <p:txBody>
              <a:bodyPr wrap="none" rtlCol="0">
                <a:spAutoFit/>
              </a:bodyPr>
              <a:lstStyle/>
              <a:p>
                <a:r>
                  <a:rPr lang="en-US" smtClean="0"/>
                  <a:t>.5</a:t>
                </a:r>
                <a:endParaRPr lang="en-US"/>
              </a:p>
            </p:txBody>
          </p:sp>
          <p:sp>
            <p:nvSpPr>
              <p:cNvPr id="56" name="TextBox 55"/>
              <p:cNvSpPr txBox="1"/>
              <p:nvPr/>
            </p:nvSpPr>
            <p:spPr>
              <a:xfrm>
                <a:off x="7820506" y="1692240"/>
                <a:ext cx="505267" cy="369332"/>
              </a:xfrm>
              <a:prstGeom prst="rect">
                <a:avLst/>
              </a:prstGeom>
              <a:noFill/>
            </p:spPr>
            <p:txBody>
              <a:bodyPr wrap="none" rtlCol="0">
                <a:spAutoFit/>
              </a:bodyPr>
              <a:lstStyle/>
              <a:p>
                <a:r>
                  <a:rPr lang="en-US" smtClean="0"/>
                  <a:t>.25</a:t>
                </a:r>
                <a:endParaRPr lang="en-US"/>
              </a:p>
            </p:txBody>
          </p:sp>
        </p:grpSp>
      </p:grpSp>
      <p:sp>
        <p:nvSpPr>
          <p:cNvPr id="60" name="Content Placeholder 59"/>
          <p:cNvSpPr>
            <a:spLocks noGrp="1"/>
          </p:cNvSpPr>
          <p:nvPr>
            <p:ph idx="1"/>
          </p:nvPr>
        </p:nvSpPr>
        <p:spPr>
          <a:xfrm>
            <a:off x="1141116" y="3043402"/>
            <a:ext cx="9903418" cy="2747801"/>
          </a:xfrm>
        </p:spPr>
        <p:txBody>
          <a:bodyPr>
            <a:normAutofit/>
          </a:bodyPr>
          <a:lstStyle/>
          <a:p>
            <a:r>
              <a:rPr lang="en-US" sz="1800" smtClean="0"/>
              <a:t>The problem can be formulated as a shortest-route model by using a logarithmic transformation that converts the product probability into the sum of the logarithms of probabilities, that is, if </a:t>
            </a:r>
            <a:r>
              <a:rPr lang="en-US" sz="1800" i="1" smtClean="0"/>
              <a:t>p</a:t>
            </a:r>
            <a:r>
              <a:rPr lang="en-US" sz="1800" baseline="-25000" smtClean="0"/>
              <a:t>1k</a:t>
            </a:r>
            <a:r>
              <a:rPr lang="en-US" sz="1800" smtClean="0"/>
              <a:t> = </a:t>
            </a:r>
            <a:r>
              <a:rPr lang="en-US" sz="1800" i="1" smtClean="0"/>
              <a:t>p</a:t>
            </a:r>
            <a:r>
              <a:rPr lang="en-US" sz="1800" baseline="-25000" smtClean="0"/>
              <a:t>1</a:t>
            </a:r>
            <a:r>
              <a:rPr lang="en-US" sz="1800" smtClean="0"/>
              <a:t> x </a:t>
            </a:r>
            <a:r>
              <a:rPr lang="en-US" sz="1800" i="1" smtClean="0"/>
              <a:t>p</a:t>
            </a:r>
            <a:r>
              <a:rPr lang="en-US" sz="1800" baseline="-25000" smtClean="0"/>
              <a:t>2</a:t>
            </a:r>
            <a:r>
              <a:rPr lang="en-US" sz="1800" smtClean="0"/>
              <a:t> x … x </a:t>
            </a:r>
            <a:r>
              <a:rPr lang="en-US" sz="1800" i="1" smtClean="0"/>
              <a:t>p</a:t>
            </a:r>
            <a:r>
              <a:rPr lang="en-US" sz="1800" baseline="-25000" smtClean="0"/>
              <a:t>k</a:t>
            </a:r>
            <a:r>
              <a:rPr lang="en-US" sz="1800" smtClean="0"/>
              <a:t> </a:t>
            </a:r>
            <a:r>
              <a:rPr lang="en-US" sz="1800" baseline="-25000" smtClean="0"/>
              <a:t> </a:t>
            </a:r>
            <a:r>
              <a:rPr lang="en-US" sz="1800" smtClean="0"/>
              <a:t>is the probability of not being stopped, then log </a:t>
            </a:r>
            <a:r>
              <a:rPr lang="en-US" sz="1800" i="1" smtClean="0"/>
              <a:t>p</a:t>
            </a:r>
            <a:r>
              <a:rPr lang="en-US" sz="1800" baseline="-25000" smtClean="0"/>
              <a:t>1k </a:t>
            </a:r>
            <a:r>
              <a:rPr lang="en-US" sz="1800" smtClean="0"/>
              <a:t>= log </a:t>
            </a:r>
            <a:r>
              <a:rPr lang="en-US" sz="1800" i="1" smtClean="0"/>
              <a:t>p</a:t>
            </a:r>
            <a:r>
              <a:rPr lang="en-US" sz="1800" baseline="-25000" smtClean="0"/>
              <a:t>1</a:t>
            </a:r>
            <a:r>
              <a:rPr lang="en-US" sz="1800" smtClean="0"/>
              <a:t> + log </a:t>
            </a:r>
            <a:r>
              <a:rPr lang="en-US" sz="1800" i="1" smtClean="0"/>
              <a:t>p</a:t>
            </a:r>
            <a:r>
              <a:rPr lang="en-US" sz="1800" baseline="-25000" smtClean="0"/>
              <a:t>2</a:t>
            </a:r>
            <a:r>
              <a:rPr lang="en-US" sz="1800" smtClean="0"/>
              <a:t> + </a:t>
            </a:r>
            <a:r>
              <a:rPr lang="en-US" sz="1800"/>
              <a:t>… </a:t>
            </a:r>
            <a:r>
              <a:rPr lang="en-US" sz="1800" smtClean="0"/>
              <a:t> + log </a:t>
            </a:r>
            <a:r>
              <a:rPr lang="en-US" sz="1800" i="1" smtClean="0"/>
              <a:t>p</a:t>
            </a:r>
            <a:r>
              <a:rPr lang="en-US" sz="1800" baseline="-25000" smtClean="0"/>
              <a:t>k</a:t>
            </a:r>
            <a:r>
              <a:rPr lang="en-US" sz="1800" smtClean="0"/>
              <a:t> </a:t>
            </a:r>
          </a:p>
          <a:p>
            <a:r>
              <a:rPr lang="en-US" sz="1800" smtClean="0"/>
              <a:t>Mathematially, the maximization of log  </a:t>
            </a:r>
            <a:r>
              <a:rPr lang="en-US" sz="1800" i="1" smtClean="0"/>
              <a:t>p</a:t>
            </a:r>
            <a:r>
              <a:rPr lang="en-US" sz="1800" baseline="-25000" smtClean="0"/>
              <a:t>1k  </a:t>
            </a:r>
            <a:r>
              <a:rPr lang="en-US" sz="1800" smtClean="0"/>
              <a:t>is equivalent to the minimization of – log </a:t>
            </a:r>
            <a:r>
              <a:rPr lang="en-US" sz="1800" i="1" smtClean="0"/>
              <a:t>p</a:t>
            </a:r>
            <a:r>
              <a:rPr lang="en-US" sz="1800" baseline="-25000" smtClean="0"/>
              <a:t>1k</a:t>
            </a:r>
            <a:r>
              <a:rPr lang="en-US" sz="1800" smtClean="0"/>
              <a:t>.  Because log p</a:t>
            </a:r>
            <a:r>
              <a:rPr lang="en-US" sz="1800" baseline="-25000" smtClean="0"/>
              <a:t>ik</a:t>
            </a:r>
            <a:r>
              <a:rPr lang="en-US" sz="1800" smtClean="0"/>
              <a:t>  ≤ 0, the maximization of log </a:t>
            </a:r>
            <a:r>
              <a:rPr lang="en-US" sz="1800"/>
              <a:t>p</a:t>
            </a:r>
            <a:r>
              <a:rPr lang="en-US" sz="1800" baseline="-25000"/>
              <a:t>ik</a:t>
            </a:r>
            <a:r>
              <a:rPr lang="en-US" sz="1800" smtClean="0"/>
              <a:t>  is equivalent to the minimization of – log p</a:t>
            </a:r>
            <a:r>
              <a:rPr lang="en-US" sz="1800" baseline="-25000" smtClean="0"/>
              <a:t>ik </a:t>
            </a:r>
            <a:r>
              <a:rPr lang="en-US" sz="1800" smtClean="0"/>
              <a:t> . Using this transformation, the individual probabilities </a:t>
            </a:r>
            <a:r>
              <a:rPr lang="en-US" sz="1800" i="1" smtClean="0"/>
              <a:t>p</a:t>
            </a:r>
            <a:r>
              <a:rPr lang="en-US" sz="1800" baseline="-25000" smtClean="0"/>
              <a:t>j</a:t>
            </a:r>
            <a:r>
              <a:rPr lang="en-US" sz="1800" smtClean="0"/>
              <a:t> in Figurre 6.11 are replaced with –log p</a:t>
            </a:r>
            <a:r>
              <a:rPr lang="en-US" sz="1800" baseline="-25000" smtClean="0"/>
              <a:t>ik  </a:t>
            </a:r>
            <a:r>
              <a:rPr lang="en-US" sz="1800" smtClean="0"/>
              <a:t>for all </a:t>
            </a:r>
            <a:r>
              <a:rPr lang="en-US" sz="1800" i="1" smtClean="0"/>
              <a:t>j</a:t>
            </a:r>
            <a:r>
              <a:rPr lang="en-US" sz="1800" smtClean="0"/>
              <a:t> in the network, thus yielding the shortest-route network in Figure 6.12</a:t>
            </a:r>
            <a:endParaRPr lang="en-US" sz="1800"/>
          </a:p>
        </p:txBody>
      </p:sp>
      <p:sp>
        <p:nvSpPr>
          <p:cNvPr id="61" name="TextBox 60"/>
          <p:cNvSpPr txBox="1"/>
          <p:nvPr/>
        </p:nvSpPr>
        <p:spPr>
          <a:xfrm>
            <a:off x="10358288" y="348734"/>
            <a:ext cx="1372492" cy="369332"/>
          </a:xfrm>
          <a:prstGeom prst="rect">
            <a:avLst/>
          </a:prstGeom>
          <a:noFill/>
        </p:spPr>
        <p:txBody>
          <a:bodyPr wrap="none" rtlCol="0">
            <a:spAutoFit/>
          </a:bodyPr>
          <a:lstStyle/>
          <a:p>
            <a:r>
              <a:rPr lang="en-US" smtClean="0"/>
              <a:t>Figure 6.11</a:t>
            </a:r>
            <a:endParaRPr lang="en-US"/>
          </a:p>
        </p:txBody>
      </p:sp>
    </p:spTree>
    <p:extLst>
      <p:ext uri="{BB962C8B-B14F-4D97-AF65-F5344CB8AC3E}">
        <p14:creationId xmlns:p14="http://schemas.microsoft.com/office/powerpoint/2010/main" val="278343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51012" y="459463"/>
            <a:ext cx="7879080" cy="2178750"/>
            <a:chOff x="1751012" y="459463"/>
            <a:chExt cx="7879080" cy="2178750"/>
          </a:xfrm>
        </p:grpSpPr>
        <p:grpSp>
          <p:nvGrpSpPr>
            <p:cNvPr id="5" name="Group 4"/>
            <p:cNvGrpSpPr/>
            <p:nvPr/>
          </p:nvGrpSpPr>
          <p:grpSpPr>
            <a:xfrm>
              <a:off x="1751012" y="533400"/>
              <a:ext cx="7879080" cy="2104813"/>
              <a:chOff x="912812" y="438090"/>
              <a:chExt cx="7879080" cy="2104813"/>
            </a:xfrm>
          </p:grpSpPr>
          <p:grpSp>
            <p:nvGrpSpPr>
              <p:cNvPr id="17" name="Group 16"/>
              <p:cNvGrpSpPr/>
              <p:nvPr/>
            </p:nvGrpSpPr>
            <p:grpSpPr>
              <a:xfrm>
                <a:off x="912812" y="438090"/>
                <a:ext cx="7879080" cy="2104813"/>
                <a:chOff x="912812" y="438090"/>
                <a:chExt cx="7879080" cy="2104813"/>
              </a:xfrm>
            </p:grpSpPr>
            <p:sp>
              <p:nvSpPr>
                <p:cNvPr id="29" name="Oval 28"/>
                <p:cNvSpPr/>
                <p:nvPr/>
              </p:nvSpPr>
              <p:spPr>
                <a:xfrm>
                  <a:off x="912812" y="129540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1</a:t>
                  </a:r>
                  <a:endParaRPr lang="en-US" sz="2400" b="1"/>
                </a:p>
              </p:txBody>
            </p:sp>
            <p:sp>
              <p:nvSpPr>
                <p:cNvPr id="30" name="Oval 29"/>
                <p:cNvSpPr/>
                <p:nvPr/>
              </p:nvSpPr>
              <p:spPr>
                <a:xfrm>
                  <a:off x="2375852" y="43809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2</a:t>
                  </a:r>
                  <a:endParaRPr lang="en-US" sz="2400" b="1"/>
                </a:p>
              </p:txBody>
            </p:sp>
            <p:sp>
              <p:nvSpPr>
                <p:cNvPr id="31" name="Oval 30"/>
                <p:cNvSpPr/>
                <p:nvPr/>
              </p:nvSpPr>
              <p:spPr>
                <a:xfrm>
                  <a:off x="3579812" y="19028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3</a:t>
                  </a:r>
                  <a:endParaRPr lang="en-US" sz="2400" b="1"/>
                </a:p>
              </p:txBody>
            </p:sp>
            <p:sp>
              <p:nvSpPr>
                <p:cNvPr id="32" name="Oval 31"/>
                <p:cNvSpPr/>
                <p:nvPr/>
              </p:nvSpPr>
              <p:spPr>
                <a:xfrm>
                  <a:off x="3933945" y="43809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4</a:t>
                  </a:r>
                  <a:endParaRPr lang="en-US" sz="2400" b="1"/>
                </a:p>
              </p:txBody>
            </p:sp>
            <p:sp>
              <p:nvSpPr>
                <p:cNvPr id="33" name="Oval 32"/>
                <p:cNvSpPr/>
                <p:nvPr/>
              </p:nvSpPr>
              <p:spPr>
                <a:xfrm>
                  <a:off x="5926772" y="1902823"/>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5</a:t>
                  </a:r>
                  <a:endParaRPr lang="en-US" sz="2400" b="1"/>
                </a:p>
              </p:txBody>
            </p:sp>
            <p:sp>
              <p:nvSpPr>
                <p:cNvPr id="34" name="Oval 33"/>
                <p:cNvSpPr/>
                <p:nvPr/>
              </p:nvSpPr>
              <p:spPr>
                <a:xfrm>
                  <a:off x="5943327" y="43809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6</a:t>
                  </a:r>
                  <a:endParaRPr lang="en-US" sz="2400" b="1"/>
                </a:p>
              </p:txBody>
            </p:sp>
            <p:sp>
              <p:nvSpPr>
                <p:cNvPr id="35" name="Oval 34"/>
                <p:cNvSpPr/>
                <p:nvPr/>
              </p:nvSpPr>
              <p:spPr>
                <a:xfrm>
                  <a:off x="8151812" y="1163320"/>
                  <a:ext cx="640080" cy="64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7</a:t>
                  </a:r>
                  <a:endParaRPr lang="en-US" sz="2400" b="1"/>
                </a:p>
              </p:txBody>
            </p:sp>
          </p:grpSp>
          <p:grpSp>
            <p:nvGrpSpPr>
              <p:cNvPr id="18" name="Group 17"/>
              <p:cNvGrpSpPr/>
              <p:nvPr/>
            </p:nvGrpSpPr>
            <p:grpSpPr>
              <a:xfrm>
                <a:off x="1552892" y="758130"/>
                <a:ext cx="6692658" cy="1464733"/>
                <a:chOff x="1552892" y="758130"/>
                <a:chExt cx="6692658" cy="1464733"/>
              </a:xfrm>
            </p:grpSpPr>
            <p:cxnSp>
              <p:nvCxnSpPr>
                <p:cNvPr id="19" name="Straight Arrow Connector 18"/>
                <p:cNvCxnSpPr>
                  <a:endCxn id="30" idx="3"/>
                </p:cNvCxnSpPr>
                <p:nvPr/>
              </p:nvCxnSpPr>
              <p:spPr>
                <a:xfrm flipV="1">
                  <a:off x="1568132" y="984432"/>
                  <a:ext cx="901458" cy="47981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30" idx="6"/>
                  <a:endCxn id="32" idx="2"/>
                </p:cNvCxnSpPr>
                <p:nvPr/>
              </p:nvCxnSpPr>
              <p:spPr>
                <a:xfrm>
                  <a:off x="3015932" y="758130"/>
                  <a:ext cx="918013"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32" idx="6"/>
                  <a:endCxn id="34" idx="2"/>
                </p:cNvCxnSpPr>
                <p:nvPr/>
              </p:nvCxnSpPr>
              <p:spPr>
                <a:xfrm>
                  <a:off x="4574025" y="758130"/>
                  <a:ext cx="1369302"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34" idx="6"/>
                  <a:endCxn id="35" idx="1"/>
                </p:cNvCxnSpPr>
                <p:nvPr/>
              </p:nvCxnSpPr>
              <p:spPr>
                <a:xfrm>
                  <a:off x="6583407" y="758130"/>
                  <a:ext cx="1662143" cy="49892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31" idx="2"/>
                </p:cNvCxnSpPr>
                <p:nvPr/>
              </p:nvCxnSpPr>
              <p:spPr>
                <a:xfrm>
                  <a:off x="1552892" y="1803400"/>
                  <a:ext cx="2026920" cy="419463"/>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31" idx="1"/>
                </p:cNvCxnSpPr>
                <p:nvPr/>
              </p:nvCxnSpPr>
              <p:spPr>
                <a:xfrm>
                  <a:off x="2886392" y="1120745"/>
                  <a:ext cx="787158" cy="875816"/>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32" idx="4"/>
                </p:cNvCxnSpPr>
                <p:nvPr/>
              </p:nvCxnSpPr>
              <p:spPr>
                <a:xfrm flipV="1">
                  <a:off x="4037995" y="1078170"/>
                  <a:ext cx="215990" cy="78207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1" idx="6"/>
                  <a:endCxn id="33" idx="2"/>
                </p:cNvCxnSpPr>
                <p:nvPr/>
              </p:nvCxnSpPr>
              <p:spPr>
                <a:xfrm>
                  <a:off x="4219892" y="2222863"/>
                  <a:ext cx="1706880"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32" idx="5"/>
                  <a:endCxn id="33" idx="1"/>
                </p:cNvCxnSpPr>
                <p:nvPr/>
              </p:nvCxnSpPr>
              <p:spPr>
                <a:xfrm>
                  <a:off x="4480287" y="984432"/>
                  <a:ext cx="1540223" cy="101212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3" idx="6"/>
                  <a:endCxn id="35" idx="3"/>
                </p:cNvCxnSpPr>
                <p:nvPr/>
              </p:nvCxnSpPr>
              <p:spPr>
                <a:xfrm flipV="1">
                  <a:off x="6566852" y="1709662"/>
                  <a:ext cx="1678698" cy="51320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6" name="Group 5"/>
            <p:cNvGrpSpPr/>
            <p:nvPr/>
          </p:nvGrpSpPr>
          <p:grpSpPr>
            <a:xfrm>
              <a:off x="2234830" y="459463"/>
              <a:ext cx="6719322" cy="1892819"/>
              <a:chOff x="2234830" y="459463"/>
              <a:chExt cx="6719322" cy="1892819"/>
            </a:xfrm>
          </p:grpSpPr>
          <p:sp>
            <p:nvSpPr>
              <p:cNvPr id="7" name="TextBox 6"/>
              <p:cNvSpPr txBox="1"/>
              <p:nvPr/>
            </p:nvSpPr>
            <p:spPr>
              <a:xfrm>
                <a:off x="2234830" y="916763"/>
                <a:ext cx="889987" cy="369332"/>
              </a:xfrm>
              <a:prstGeom prst="rect">
                <a:avLst/>
              </a:prstGeom>
              <a:noFill/>
            </p:spPr>
            <p:txBody>
              <a:bodyPr wrap="none" rtlCol="0">
                <a:spAutoFit/>
              </a:bodyPr>
              <a:lstStyle/>
              <a:p>
                <a:r>
                  <a:rPr lang="en-US" smtClean="0"/>
                  <a:t>.69897</a:t>
                </a:r>
                <a:endParaRPr lang="en-US"/>
              </a:p>
            </p:txBody>
          </p:sp>
          <p:sp>
            <p:nvSpPr>
              <p:cNvPr id="8" name="TextBox 7"/>
              <p:cNvSpPr txBox="1"/>
              <p:nvPr/>
            </p:nvSpPr>
            <p:spPr>
              <a:xfrm>
                <a:off x="4036486" y="459463"/>
                <a:ext cx="889987" cy="369332"/>
              </a:xfrm>
              <a:prstGeom prst="rect">
                <a:avLst/>
              </a:prstGeom>
              <a:noFill/>
            </p:spPr>
            <p:txBody>
              <a:bodyPr wrap="none" rtlCol="0">
                <a:spAutoFit/>
              </a:bodyPr>
              <a:lstStyle/>
              <a:p>
                <a:r>
                  <a:rPr lang="en-US" smtClean="0"/>
                  <a:t>.09691</a:t>
                </a:r>
                <a:endParaRPr lang="en-US"/>
              </a:p>
            </p:txBody>
          </p:sp>
          <p:sp>
            <p:nvSpPr>
              <p:cNvPr id="9" name="TextBox 8"/>
              <p:cNvSpPr txBox="1"/>
              <p:nvPr/>
            </p:nvSpPr>
            <p:spPr>
              <a:xfrm>
                <a:off x="3066018" y="1722539"/>
                <a:ext cx="889987" cy="369332"/>
              </a:xfrm>
              <a:prstGeom prst="rect">
                <a:avLst/>
              </a:prstGeom>
              <a:noFill/>
            </p:spPr>
            <p:txBody>
              <a:bodyPr wrap="none" rtlCol="0">
                <a:spAutoFit/>
              </a:bodyPr>
              <a:lstStyle/>
              <a:p>
                <a:r>
                  <a:rPr lang="en-US" smtClean="0"/>
                  <a:t>.04576</a:t>
                </a:r>
                <a:endParaRPr lang="en-US"/>
              </a:p>
            </p:txBody>
          </p:sp>
          <p:sp>
            <p:nvSpPr>
              <p:cNvPr id="10" name="TextBox 9"/>
              <p:cNvSpPr txBox="1"/>
              <p:nvPr/>
            </p:nvSpPr>
            <p:spPr>
              <a:xfrm>
                <a:off x="4055784" y="1258630"/>
                <a:ext cx="889987" cy="369332"/>
              </a:xfrm>
              <a:prstGeom prst="rect">
                <a:avLst/>
              </a:prstGeom>
              <a:noFill/>
            </p:spPr>
            <p:txBody>
              <a:bodyPr wrap="none" rtlCol="0">
                <a:spAutoFit/>
              </a:bodyPr>
              <a:lstStyle/>
              <a:p>
                <a:r>
                  <a:rPr lang="en-US" smtClean="0"/>
                  <a:t>.22185</a:t>
                </a:r>
                <a:endParaRPr lang="en-US"/>
              </a:p>
            </p:txBody>
          </p:sp>
          <p:sp>
            <p:nvSpPr>
              <p:cNvPr id="11" name="TextBox 10"/>
              <p:cNvSpPr txBox="1"/>
              <p:nvPr/>
            </p:nvSpPr>
            <p:spPr>
              <a:xfrm>
                <a:off x="4937883" y="1493428"/>
                <a:ext cx="505267" cy="369332"/>
              </a:xfrm>
              <a:prstGeom prst="rect">
                <a:avLst/>
              </a:prstGeom>
              <a:noFill/>
            </p:spPr>
            <p:txBody>
              <a:bodyPr wrap="none" rtlCol="0">
                <a:spAutoFit/>
              </a:bodyPr>
              <a:lstStyle/>
              <a:p>
                <a:r>
                  <a:rPr lang="en-US" smtClean="0"/>
                  <a:t>1.0</a:t>
                </a:r>
                <a:endParaRPr lang="en-US"/>
              </a:p>
            </p:txBody>
          </p:sp>
          <p:sp>
            <p:nvSpPr>
              <p:cNvPr id="12" name="TextBox 11"/>
              <p:cNvSpPr txBox="1"/>
              <p:nvPr/>
            </p:nvSpPr>
            <p:spPr>
              <a:xfrm>
                <a:off x="5653781" y="1982950"/>
                <a:ext cx="889987" cy="369332"/>
              </a:xfrm>
              <a:prstGeom prst="rect">
                <a:avLst/>
              </a:prstGeom>
              <a:noFill/>
            </p:spPr>
            <p:txBody>
              <a:bodyPr wrap="none" rtlCol="0">
                <a:spAutoFit/>
              </a:bodyPr>
              <a:lstStyle/>
              <a:p>
                <a:r>
                  <a:rPr lang="en-US" smtClean="0"/>
                  <a:t>.52288</a:t>
                </a:r>
                <a:endParaRPr lang="en-US"/>
              </a:p>
            </p:txBody>
          </p:sp>
          <p:sp>
            <p:nvSpPr>
              <p:cNvPr id="13" name="TextBox 12"/>
              <p:cNvSpPr txBox="1"/>
              <p:nvPr/>
            </p:nvSpPr>
            <p:spPr>
              <a:xfrm>
                <a:off x="6096710" y="1173480"/>
                <a:ext cx="889987" cy="369332"/>
              </a:xfrm>
              <a:prstGeom prst="rect">
                <a:avLst/>
              </a:prstGeom>
              <a:noFill/>
            </p:spPr>
            <p:txBody>
              <a:bodyPr wrap="none" rtlCol="0">
                <a:spAutoFit/>
              </a:bodyPr>
              <a:lstStyle/>
              <a:p>
                <a:r>
                  <a:rPr lang="en-US" smtClean="0"/>
                  <a:t>.39794</a:t>
                </a:r>
                <a:endParaRPr lang="en-US"/>
              </a:p>
            </p:txBody>
          </p:sp>
          <p:sp>
            <p:nvSpPr>
              <p:cNvPr id="14" name="TextBox 13"/>
              <p:cNvSpPr txBox="1"/>
              <p:nvPr/>
            </p:nvSpPr>
            <p:spPr>
              <a:xfrm>
                <a:off x="5866270" y="470046"/>
                <a:ext cx="889987" cy="369332"/>
              </a:xfrm>
              <a:prstGeom prst="rect">
                <a:avLst/>
              </a:prstGeom>
              <a:noFill/>
            </p:spPr>
            <p:txBody>
              <a:bodyPr wrap="none" rtlCol="0">
                <a:spAutoFit/>
              </a:bodyPr>
              <a:lstStyle/>
              <a:p>
                <a:r>
                  <a:rPr lang="en-US" smtClean="0"/>
                  <a:t>.45593</a:t>
                </a:r>
                <a:endParaRPr lang="en-US"/>
              </a:p>
            </p:txBody>
          </p:sp>
          <p:sp>
            <p:nvSpPr>
              <p:cNvPr id="15" name="TextBox 14"/>
              <p:cNvSpPr txBox="1"/>
              <p:nvPr/>
            </p:nvSpPr>
            <p:spPr>
              <a:xfrm>
                <a:off x="8064165" y="668774"/>
                <a:ext cx="889987" cy="369332"/>
              </a:xfrm>
              <a:prstGeom prst="rect">
                <a:avLst/>
              </a:prstGeom>
              <a:noFill/>
            </p:spPr>
            <p:txBody>
              <a:bodyPr wrap="none" rtlCol="0">
                <a:spAutoFit/>
              </a:bodyPr>
              <a:lstStyle/>
              <a:p>
                <a:r>
                  <a:rPr lang="en-US" smtClean="0"/>
                  <a:t>.30103</a:t>
                </a:r>
                <a:endParaRPr lang="en-US"/>
              </a:p>
            </p:txBody>
          </p:sp>
          <p:sp>
            <p:nvSpPr>
              <p:cNvPr id="16" name="TextBox 15"/>
              <p:cNvSpPr txBox="1"/>
              <p:nvPr/>
            </p:nvSpPr>
            <p:spPr>
              <a:xfrm>
                <a:off x="7820506" y="1692240"/>
                <a:ext cx="889987" cy="369332"/>
              </a:xfrm>
              <a:prstGeom prst="rect">
                <a:avLst/>
              </a:prstGeom>
              <a:noFill/>
            </p:spPr>
            <p:txBody>
              <a:bodyPr wrap="none" rtlCol="0">
                <a:spAutoFit/>
              </a:bodyPr>
              <a:lstStyle/>
              <a:p>
                <a:r>
                  <a:rPr lang="en-US" smtClean="0"/>
                  <a:t>.60206</a:t>
                </a:r>
                <a:endParaRPr lang="en-US"/>
              </a:p>
            </p:txBody>
          </p:sp>
        </p:grpSp>
      </p:grpSp>
      <p:sp>
        <p:nvSpPr>
          <p:cNvPr id="36" name="TextBox 35"/>
          <p:cNvSpPr txBox="1"/>
          <p:nvPr/>
        </p:nvSpPr>
        <p:spPr>
          <a:xfrm>
            <a:off x="10133012" y="348734"/>
            <a:ext cx="1372492" cy="369332"/>
          </a:xfrm>
          <a:prstGeom prst="rect">
            <a:avLst/>
          </a:prstGeom>
          <a:noFill/>
        </p:spPr>
        <p:txBody>
          <a:bodyPr wrap="none" rtlCol="0">
            <a:spAutoFit/>
          </a:bodyPr>
          <a:lstStyle/>
          <a:p>
            <a:r>
              <a:rPr lang="en-US" smtClean="0"/>
              <a:t>Figure 6.12</a:t>
            </a:r>
            <a:endParaRPr lang="en-US"/>
          </a:p>
        </p:txBody>
      </p:sp>
      <p:sp>
        <p:nvSpPr>
          <p:cNvPr id="38" name="Content Placeholder 37"/>
          <p:cNvSpPr>
            <a:spLocks noGrp="1"/>
          </p:cNvSpPr>
          <p:nvPr>
            <p:ph idx="1"/>
          </p:nvPr>
        </p:nvSpPr>
        <p:spPr>
          <a:xfrm>
            <a:off x="1145001" y="3286510"/>
            <a:ext cx="9903418" cy="2697669"/>
          </a:xfrm>
        </p:spPr>
        <p:txBody>
          <a:bodyPr>
            <a:normAutofit/>
          </a:bodyPr>
          <a:lstStyle/>
          <a:p>
            <a:pPr algn="just"/>
            <a:r>
              <a:rPr lang="en-US" sz="2000"/>
              <a:t>the shortest route in Figure 6.12 is defined by the nodes 1,3,5, and 7 with </a:t>
            </a:r>
            <a:r>
              <a:rPr lang="en-US" sz="2000" smtClean="0"/>
              <a:t>a corresponding </a:t>
            </a:r>
            <a:r>
              <a:rPr lang="en-US" sz="2000"/>
              <a:t>"length" of 1.1707 (= -log </a:t>
            </a:r>
            <a:r>
              <a:rPr lang="en-US" sz="2000" i="1"/>
              <a:t>P</a:t>
            </a:r>
            <a:r>
              <a:rPr lang="en-US" sz="2000" baseline="-25000"/>
              <a:t>I7</a:t>
            </a:r>
            <a:r>
              <a:rPr lang="en-US" sz="2000" i="1"/>
              <a:t>). </a:t>
            </a:r>
            <a:r>
              <a:rPr lang="en-US" sz="2000"/>
              <a:t>Thus, the maximum probability of not </a:t>
            </a:r>
            <a:r>
              <a:rPr lang="en-US" sz="2000" smtClean="0"/>
              <a:t>being stopped </a:t>
            </a:r>
            <a:r>
              <a:rPr lang="en-US" sz="2000"/>
              <a:t>is </a:t>
            </a:r>
            <a:r>
              <a:rPr lang="en-US" sz="2000" i="1"/>
              <a:t>P</a:t>
            </a:r>
            <a:r>
              <a:rPr lang="en-US" sz="2000" i="1" baseline="-25000"/>
              <a:t>17</a:t>
            </a:r>
            <a:r>
              <a:rPr lang="en-US" sz="2000" i="1"/>
              <a:t> </a:t>
            </a:r>
            <a:r>
              <a:rPr lang="en-US" sz="2000"/>
              <a:t>= .0675 only, not very encouraging news for Smart!</a:t>
            </a:r>
          </a:p>
        </p:txBody>
      </p:sp>
    </p:spTree>
    <p:extLst>
      <p:ext uri="{BB962C8B-B14F-4D97-AF65-F5344CB8AC3E}">
        <p14:creationId xmlns:p14="http://schemas.microsoft.com/office/powerpoint/2010/main" val="192390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Shortest-route algorithm</a:t>
            </a:r>
            <a:endParaRPr lang="en-US"/>
          </a:p>
        </p:txBody>
      </p:sp>
      <p:sp>
        <p:nvSpPr>
          <p:cNvPr id="3" name="Content Placeholder 2"/>
          <p:cNvSpPr>
            <a:spLocks noGrp="1"/>
          </p:cNvSpPr>
          <p:nvPr>
            <p:ph idx="1"/>
          </p:nvPr>
        </p:nvSpPr>
        <p:spPr/>
        <p:txBody>
          <a:bodyPr/>
          <a:lstStyle/>
          <a:p>
            <a:pPr marL="0" indent="0">
              <a:buNone/>
            </a:pPr>
            <a:r>
              <a:rPr lang="en-US" smtClean="0"/>
              <a:t>This time we will discusse two algorithm:</a:t>
            </a:r>
          </a:p>
          <a:p>
            <a:pPr marL="514350" indent="-514350">
              <a:buFont typeface="+mj-lt"/>
              <a:buAutoNum type="arabicPeriod"/>
            </a:pPr>
            <a:r>
              <a:rPr lang="en-US" b="1" smtClean="0"/>
              <a:t>Dijkstra’s algorithm</a:t>
            </a:r>
          </a:p>
          <a:p>
            <a:pPr marL="514350" indent="-514350">
              <a:buFont typeface="+mj-lt"/>
              <a:buAutoNum type="arabicPeriod"/>
            </a:pPr>
            <a:r>
              <a:rPr lang="en-US" b="1" smtClean="0"/>
              <a:t>Floyd’s algorithm</a:t>
            </a:r>
            <a:endParaRPr lang="en-US" b="1"/>
          </a:p>
        </p:txBody>
      </p:sp>
    </p:spTree>
    <p:extLst>
      <p:ext uri="{BB962C8B-B14F-4D97-AF65-F5344CB8AC3E}">
        <p14:creationId xmlns:p14="http://schemas.microsoft.com/office/powerpoint/2010/main" val="199251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smtClean="0"/>
              <a:t>Dijkstra’s Algorithm</a:t>
            </a:r>
            <a:endParaRPr lang="en-US" cap="none"/>
          </a:p>
        </p:txBody>
      </p:sp>
      <p:sp>
        <p:nvSpPr>
          <p:cNvPr id="3" name="Content Placeholder 2"/>
          <p:cNvSpPr>
            <a:spLocks noGrp="1"/>
          </p:cNvSpPr>
          <p:nvPr>
            <p:ph idx="1"/>
          </p:nvPr>
        </p:nvSpPr>
        <p:spPr/>
        <p:txBody>
          <a:bodyPr>
            <a:normAutofit fontScale="77500" lnSpcReduction="20000"/>
          </a:bodyPr>
          <a:lstStyle/>
          <a:p>
            <a:r>
              <a:rPr lang="en-US" smtClean="0"/>
              <a:t>Dijkstra’s Algorithm is designed to determine the shortest routes between the source node and every other node in the network. </a:t>
            </a:r>
          </a:p>
          <a:p>
            <a:r>
              <a:rPr lang="en-US" smtClean="0"/>
              <a:t>Let </a:t>
            </a:r>
            <a:r>
              <a:rPr lang="en-US" i="1" smtClean="0">
                <a:latin typeface="Times New Roman" panose="02020603050405020304" pitchFamily="18" charset="0"/>
                <a:cs typeface="Times New Roman" panose="02020603050405020304" pitchFamily="18" charset="0"/>
              </a:rPr>
              <a:t>u</a:t>
            </a:r>
            <a:r>
              <a:rPr lang="en-US" baseline="-25000" smtClean="0">
                <a:latin typeface="Times New Roman" panose="02020603050405020304" pitchFamily="18" charset="0"/>
                <a:cs typeface="Times New Roman" panose="02020603050405020304" pitchFamily="18" charset="0"/>
              </a:rPr>
              <a:t>i</a:t>
            </a:r>
            <a:r>
              <a:rPr lang="en-US" baseline="-25000" smtClean="0"/>
              <a:t> </a:t>
            </a:r>
            <a:r>
              <a:rPr lang="en-US" smtClean="0"/>
              <a:t>be the shortest distance from source node 1 to node </a:t>
            </a:r>
            <a:r>
              <a:rPr lang="en-US" i="1" smtClean="0">
                <a:latin typeface="Times New Roman" panose="02020603050405020304" pitchFamily="18" charset="0"/>
                <a:cs typeface="Times New Roman" panose="02020603050405020304" pitchFamily="18" charset="0"/>
              </a:rPr>
              <a:t>i, </a:t>
            </a:r>
            <a:r>
              <a:rPr lang="en-US" smtClean="0"/>
              <a:t>and define </a:t>
            </a:r>
            <a:r>
              <a:rPr lang="en-US" i="1" smtClean="0">
                <a:latin typeface="Times New Roman" panose="02020603050405020304" pitchFamily="18" charset="0"/>
                <a:cs typeface="Times New Roman" panose="02020603050405020304" pitchFamily="18" charset="0"/>
              </a:rPr>
              <a:t>d</a:t>
            </a:r>
            <a:r>
              <a:rPr lang="en-US" i="1" baseline="-25000" smtClean="0">
                <a:latin typeface="Times New Roman" panose="02020603050405020304" pitchFamily="18" charset="0"/>
                <a:cs typeface="Times New Roman" panose="02020603050405020304" pitchFamily="18" charset="0"/>
              </a:rPr>
              <a:t>ij  </a:t>
            </a:r>
            <a:r>
              <a:rPr lang="en-US" smtClean="0">
                <a:latin typeface="Times New Roman" panose="02020603050405020304" pitchFamily="18" charset="0"/>
                <a:cs typeface="Times New Roman" panose="02020603050405020304" pitchFamily="18" charset="0"/>
              </a:rPr>
              <a:t>(≥0)</a:t>
            </a:r>
            <a:r>
              <a:rPr lang="en-US" i="1" baseline="-25000" smtClean="0">
                <a:latin typeface="Times New Roman" panose="02020603050405020304" pitchFamily="18" charset="0"/>
                <a:cs typeface="Times New Roman" panose="02020603050405020304" pitchFamily="18" charset="0"/>
              </a:rPr>
              <a:t>    </a:t>
            </a:r>
            <a:r>
              <a:rPr lang="en-US" smtClean="0"/>
              <a:t>fas the length of (</a:t>
            </a:r>
            <a:r>
              <a:rPr lang="en-US" i="1" smtClean="0">
                <a:latin typeface="Times New Roman" panose="02020603050405020304" pitchFamily="18" charset="0"/>
                <a:cs typeface="Times New Roman" panose="02020603050405020304" pitchFamily="18" charset="0"/>
              </a:rPr>
              <a:t>ij</a:t>
            </a:r>
            <a:r>
              <a:rPr lang="en-US" smtClean="0"/>
              <a:t>). Then the algorithm defines the label for an immediately succeeding node </a:t>
            </a:r>
            <a:r>
              <a:rPr lang="en-US" i="1" smtClean="0"/>
              <a:t>j </a:t>
            </a:r>
            <a:r>
              <a:rPr lang="en-US" smtClean="0"/>
              <a:t>as</a:t>
            </a:r>
          </a:p>
          <a:p>
            <a:pPr marL="0" indent="0" algn="ctr">
              <a:buNone/>
            </a:pPr>
            <a:r>
              <a:rPr lang="en-US" smtClean="0">
                <a:latin typeface="Times New Roman" panose="02020603050405020304" pitchFamily="18" charset="0"/>
                <a:cs typeface="Times New Roman" panose="02020603050405020304" pitchFamily="18" charset="0"/>
              </a:rPr>
              <a:t>[</a:t>
            </a:r>
            <a:r>
              <a:rPr lang="en-US" i="1" smtClean="0">
                <a:latin typeface="Times New Roman" panose="02020603050405020304" pitchFamily="18" charset="0"/>
                <a:cs typeface="Times New Roman" panose="02020603050405020304" pitchFamily="18" charset="0"/>
              </a:rPr>
              <a:t>u</a:t>
            </a:r>
            <a:r>
              <a:rPr lang="en-US" i="1" baseline="-25000" smtClean="0">
                <a:latin typeface="Times New Roman" panose="02020603050405020304" pitchFamily="18" charset="0"/>
                <a:cs typeface="Times New Roman" panose="02020603050405020304" pitchFamily="18" charset="0"/>
              </a:rPr>
              <a:t>j</a:t>
            </a:r>
            <a:r>
              <a:rPr lang="en-US" i="1" smtClean="0">
                <a:latin typeface="Times New Roman" panose="02020603050405020304" pitchFamily="18" charset="0"/>
                <a:cs typeface="Times New Roman" panose="02020603050405020304" pitchFamily="18" charset="0"/>
              </a:rPr>
              <a:t>, i</a:t>
            </a:r>
            <a:r>
              <a:rPr lang="en-US" smtClean="0">
                <a:latin typeface="Times New Roman" panose="02020603050405020304" pitchFamily="18" charset="0"/>
                <a:cs typeface="Times New Roman" panose="02020603050405020304" pitchFamily="18" charset="0"/>
              </a:rPr>
              <a:t>]</a:t>
            </a:r>
            <a:r>
              <a:rPr lang="en-US" i="1" smtClean="0">
                <a:latin typeface="Times New Roman" panose="02020603050405020304" pitchFamily="18" charset="0"/>
                <a:cs typeface="Times New Roman" panose="02020603050405020304" pitchFamily="18" charset="0"/>
              </a:rPr>
              <a:t> = </a:t>
            </a:r>
            <a:r>
              <a:rPr lang="en-US" smtClean="0">
                <a:latin typeface="Times New Roman" panose="02020603050405020304" pitchFamily="18" charset="0"/>
                <a:cs typeface="Times New Roman" panose="02020603050405020304" pitchFamily="18" charset="0"/>
              </a:rPr>
              <a:t>[</a:t>
            </a:r>
            <a:r>
              <a:rPr lang="en-US" i="1" smtClean="0">
                <a:latin typeface="Times New Roman" panose="02020603050405020304" pitchFamily="18" charset="0"/>
                <a:cs typeface="Times New Roman" panose="02020603050405020304" pitchFamily="18" charset="0"/>
              </a:rPr>
              <a:t>u</a:t>
            </a:r>
            <a:r>
              <a:rPr lang="en-US" i="1" baseline="-25000" smtClean="0">
                <a:latin typeface="Times New Roman" panose="02020603050405020304" pitchFamily="18" charset="0"/>
                <a:cs typeface="Times New Roman" panose="02020603050405020304" pitchFamily="18" charset="0"/>
              </a:rPr>
              <a:t>i</a:t>
            </a:r>
            <a:r>
              <a:rPr lang="en-US" i="1" smtClean="0">
                <a:latin typeface="Times New Roman" panose="02020603050405020304" pitchFamily="18" charset="0"/>
                <a:cs typeface="Times New Roman" panose="02020603050405020304" pitchFamily="18" charset="0"/>
              </a:rPr>
              <a:t> + d</a:t>
            </a:r>
            <a:r>
              <a:rPr lang="en-US" i="1" baseline="-25000" smtClean="0">
                <a:latin typeface="Times New Roman" panose="02020603050405020304" pitchFamily="18" charset="0"/>
                <a:cs typeface="Times New Roman" panose="02020603050405020304" pitchFamily="18" charset="0"/>
              </a:rPr>
              <a:t>ij</a:t>
            </a:r>
            <a:r>
              <a:rPr lang="en-US" i="1" smtClean="0">
                <a:latin typeface="Times New Roman" panose="02020603050405020304" pitchFamily="18" charset="0"/>
                <a:cs typeface="Times New Roman" panose="02020603050405020304" pitchFamily="18" charset="0"/>
              </a:rPr>
              <a:t>, i</a:t>
            </a:r>
            <a:r>
              <a:rPr lang="en-US" smtClean="0">
                <a:latin typeface="Times New Roman" panose="02020603050405020304" pitchFamily="18" charset="0"/>
                <a:cs typeface="Times New Roman" panose="02020603050405020304" pitchFamily="18" charset="0"/>
              </a:rPr>
              <a:t>]</a:t>
            </a:r>
            <a:r>
              <a:rPr lang="en-US" i="1" smtClean="0">
                <a:latin typeface="Times New Roman" panose="02020603050405020304" pitchFamily="18" charset="0"/>
                <a:cs typeface="Times New Roman" panose="02020603050405020304" pitchFamily="18" charset="0"/>
              </a:rPr>
              <a:t>, d</a:t>
            </a:r>
            <a:r>
              <a:rPr lang="en-US" i="1" baseline="-25000" smtClean="0">
                <a:latin typeface="Times New Roman" panose="02020603050405020304" pitchFamily="18" charset="0"/>
                <a:cs typeface="Times New Roman" panose="02020603050405020304" pitchFamily="18" charset="0"/>
              </a:rPr>
              <a:t>ij</a:t>
            </a:r>
            <a:r>
              <a:rPr lang="en-US" i="1" smtClean="0">
                <a:latin typeface="Times New Roman" panose="02020603050405020304" pitchFamily="18" charset="0"/>
                <a:cs typeface="Times New Roman" panose="02020603050405020304" pitchFamily="18" charset="0"/>
              </a:rPr>
              <a:t> ≥ </a:t>
            </a:r>
            <a:r>
              <a:rPr lang="en-US" smtClean="0">
                <a:latin typeface="Times New Roman" panose="02020603050405020304" pitchFamily="18" charset="0"/>
                <a:cs typeface="Times New Roman" panose="02020603050405020304" pitchFamily="18" charset="0"/>
              </a:rPr>
              <a:t>0</a:t>
            </a:r>
          </a:p>
          <a:p>
            <a:r>
              <a:rPr lang="en-US"/>
              <a:t>The label for the starting node is </a:t>
            </a:r>
            <a:r>
              <a:rPr lang="en-US">
                <a:latin typeface="Times New Roman" panose="02020603050405020304" pitchFamily="18" charset="0"/>
                <a:cs typeface="Times New Roman" panose="02020603050405020304" pitchFamily="18" charset="0"/>
              </a:rPr>
              <a:t>[0, </a:t>
            </a:r>
            <a:r>
              <a:rPr lang="en-US">
                <a:latin typeface="Times New Roman" panose="02020603050405020304" pitchFamily="18" charset="0"/>
                <a:cs typeface="Times New Roman" panose="02020603050405020304" pitchFamily="18" charset="0"/>
                <a:sym typeface="Symbol" panose="05050102010706020507" pitchFamily="18" charset="2"/>
              </a:rPr>
              <a:t>]</a:t>
            </a:r>
            <a:r>
              <a:rPr lang="en-US">
                <a:sym typeface="Symbol" panose="05050102010706020507" pitchFamily="18" charset="2"/>
              </a:rPr>
              <a:t>, indicating that the node has no predecessor.</a:t>
            </a:r>
            <a:endParaRPr lang="en-US"/>
          </a:p>
        </p:txBody>
      </p:sp>
    </p:spTree>
    <p:extLst>
      <p:ext uri="{BB962C8B-B14F-4D97-AF65-F5344CB8AC3E}">
        <p14:creationId xmlns:p14="http://schemas.microsoft.com/office/powerpoint/2010/main" val="419988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a:t>Dijkstra’s Algorithm</a:t>
            </a:r>
            <a:endParaRPr lang="en-US"/>
          </a:p>
        </p:txBody>
      </p:sp>
      <p:sp>
        <p:nvSpPr>
          <p:cNvPr id="3" name="Content Placeholder 2"/>
          <p:cNvSpPr>
            <a:spLocks noGrp="1"/>
          </p:cNvSpPr>
          <p:nvPr>
            <p:ph idx="1"/>
          </p:nvPr>
        </p:nvSpPr>
        <p:spPr>
          <a:xfrm>
            <a:off x="1141116" y="2057400"/>
            <a:ext cx="9903418" cy="4038600"/>
          </a:xfrm>
        </p:spPr>
        <p:txBody>
          <a:bodyPr>
            <a:normAutofit/>
          </a:bodyPr>
          <a:lstStyle/>
          <a:p>
            <a:r>
              <a:rPr lang="en-US" sz="2000" smtClean="0"/>
              <a:t>Node labels in Dijkstra’s algorithm are of two types: </a:t>
            </a:r>
            <a:r>
              <a:rPr lang="en-US" sz="2000" i="1" smtClean="0"/>
              <a:t>temporary </a:t>
            </a:r>
            <a:r>
              <a:rPr lang="en-US" sz="2000" smtClean="0"/>
              <a:t>and </a:t>
            </a:r>
            <a:r>
              <a:rPr lang="en-US" sz="2000" i="1" smtClean="0"/>
              <a:t>permanent. </a:t>
            </a:r>
            <a:r>
              <a:rPr lang="en-US" sz="2000" smtClean="0"/>
              <a:t>A temporary label is modified if a shorter route to a node can be found. If no better route can be found, the status of the temporary label is changed to permanent.</a:t>
            </a:r>
          </a:p>
          <a:p>
            <a:pPr marL="914400" indent="-914400">
              <a:buNone/>
            </a:pPr>
            <a:r>
              <a:rPr lang="en-US" sz="2000" smtClean="0">
                <a:solidFill>
                  <a:srgbClr val="00B0F0"/>
                </a:solidFill>
                <a:latin typeface="Times New Roman" panose="02020603050405020304" pitchFamily="18" charset="0"/>
                <a:cs typeface="Times New Roman" panose="02020603050405020304" pitchFamily="18" charset="0"/>
              </a:rPr>
              <a:t>Step 0.</a:t>
            </a:r>
            <a:r>
              <a:rPr lang="en-US" sz="2000" smtClean="0">
                <a:latin typeface="Times New Roman" panose="02020603050405020304" pitchFamily="18" charset="0"/>
                <a:cs typeface="Times New Roman" panose="02020603050405020304" pitchFamily="18" charset="0"/>
              </a:rPr>
              <a:t>	</a:t>
            </a:r>
            <a:r>
              <a:rPr lang="en-US" sz="2000" b="0" smtClean="0">
                <a:latin typeface="Times New Roman" panose="02020603050405020304" pitchFamily="18" charset="0"/>
                <a:cs typeface="Times New Roman" panose="02020603050405020304" pitchFamily="18" charset="0"/>
              </a:rPr>
              <a:t>Label </a:t>
            </a:r>
            <a:r>
              <a:rPr lang="en-US" sz="2000" b="0">
                <a:latin typeface="Times New Roman" panose="02020603050405020304" pitchFamily="18" charset="0"/>
                <a:cs typeface="Times New Roman" panose="02020603050405020304" pitchFamily="18" charset="0"/>
              </a:rPr>
              <a:t>the source node (node 1) with the </a:t>
            </a:r>
            <a:r>
              <a:rPr lang="en-US" sz="2000" b="0" i="1">
                <a:latin typeface="Times New Roman" panose="02020603050405020304" pitchFamily="18" charset="0"/>
                <a:cs typeface="Times New Roman" panose="02020603050405020304" pitchFamily="18" charset="0"/>
              </a:rPr>
              <a:t>permanent </a:t>
            </a:r>
            <a:r>
              <a:rPr lang="en-US" sz="2000" b="0">
                <a:latin typeface="Times New Roman" panose="02020603050405020304" pitchFamily="18" charset="0"/>
                <a:cs typeface="Times New Roman" panose="02020603050405020304" pitchFamily="18" charset="0"/>
              </a:rPr>
              <a:t>label [0, -]. Set </a:t>
            </a:r>
            <a:r>
              <a:rPr lang="en-US" sz="2000" b="0" i="1">
                <a:latin typeface="Times New Roman" panose="02020603050405020304" pitchFamily="18" charset="0"/>
                <a:cs typeface="Times New Roman" panose="02020603050405020304" pitchFamily="18" charset="0"/>
              </a:rPr>
              <a:t>i </a:t>
            </a:r>
            <a:r>
              <a:rPr lang="en-US" sz="2000" b="0">
                <a:latin typeface="Times New Roman" panose="02020603050405020304" pitchFamily="18" charset="0"/>
                <a:cs typeface="Times New Roman" panose="02020603050405020304" pitchFamily="18" charset="0"/>
              </a:rPr>
              <a:t>= l</a:t>
            </a:r>
            <a:r>
              <a:rPr lang="en-US" sz="2000" b="0" smtClean="0">
                <a:latin typeface="Times New Roman" panose="02020603050405020304" pitchFamily="18" charset="0"/>
                <a:cs typeface="Times New Roman" panose="02020603050405020304" pitchFamily="18" charset="0"/>
              </a:rPr>
              <a:t>.</a:t>
            </a:r>
          </a:p>
          <a:p>
            <a:pPr marL="860425" indent="-860425" algn="just">
              <a:buNone/>
            </a:pPr>
            <a:r>
              <a:rPr lang="en-US" sz="2000" smtClean="0">
                <a:solidFill>
                  <a:srgbClr val="00B0F0"/>
                </a:solidFill>
                <a:latin typeface="Times New Roman" panose="02020603050405020304" pitchFamily="18" charset="0"/>
                <a:cs typeface="Times New Roman" panose="02020603050405020304" pitchFamily="18" charset="0"/>
              </a:rPr>
              <a:t>Step 1. 	</a:t>
            </a:r>
            <a:r>
              <a:rPr lang="en-US" sz="2000">
                <a:latin typeface="Times New Roman" panose="02020603050405020304" pitchFamily="18" charset="0"/>
                <a:cs typeface="Times New Roman" panose="02020603050405020304" pitchFamily="18" charset="0"/>
              </a:rPr>
              <a:t>(a) </a:t>
            </a:r>
            <a:r>
              <a:rPr lang="en-US" sz="2000" b="0">
                <a:latin typeface="Times New Roman" panose="02020603050405020304" pitchFamily="18" charset="0"/>
                <a:cs typeface="Times New Roman" panose="02020603050405020304" pitchFamily="18" charset="0"/>
              </a:rPr>
              <a:t>Compute the </a:t>
            </a:r>
            <a:r>
              <a:rPr lang="en-US" sz="2000" b="0" i="1">
                <a:latin typeface="Times New Roman" panose="02020603050405020304" pitchFamily="18" charset="0"/>
                <a:cs typeface="Times New Roman" panose="02020603050405020304" pitchFamily="18" charset="0"/>
              </a:rPr>
              <a:t>temporary </a:t>
            </a:r>
            <a:r>
              <a:rPr lang="en-US" sz="2000" b="0">
                <a:latin typeface="Times New Roman" panose="02020603050405020304" pitchFamily="18" charset="0"/>
                <a:cs typeface="Times New Roman" panose="02020603050405020304" pitchFamily="18" charset="0"/>
              </a:rPr>
              <a:t>labels </a:t>
            </a:r>
            <a:r>
              <a:rPr lang="en-US" sz="2000" b="0" smtClean="0">
                <a:latin typeface="Times New Roman" panose="02020603050405020304" pitchFamily="18" charset="0"/>
                <a:cs typeface="Times New Roman" panose="02020603050405020304" pitchFamily="18" charset="0"/>
              </a:rPr>
              <a:t>[</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i</a:t>
            </a:r>
            <a:r>
              <a:rPr lang="en-US" sz="2000" b="0" i="1" smtClean="0">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 </a:t>
            </a:r>
            <a:r>
              <a:rPr lang="en-US" sz="2000" b="0" i="1">
                <a:latin typeface="Times New Roman" panose="02020603050405020304" pitchFamily="18" charset="0"/>
                <a:cs typeface="Times New Roman" panose="02020603050405020304" pitchFamily="18" charset="0"/>
              </a:rPr>
              <a:t>d</a:t>
            </a:r>
            <a:r>
              <a:rPr lang="en-US" sz="2000" b="0" i="1" baseline="-25000">
                <a:latin typeface="Times New Roman" panose="02020603050405020304" pitchFamily="18" charset="0"/>
                <a:cs typeface="Times New Roman" panose="02020603050405020304" pitchFamily="18" charset="0"/>
              </a:rPr>
              <a:t>ij</a:t>
            </a:r>
            <a:r>
              <a:rPr lang="en-US" sz="2000" b="0" i="1">
                <a:latin typeface="Times New Roman" panose="02020603050405020304" pitchFamily="18" charset="0"/>
                <a:cs typeface="Times New Roman" panose="02020603050405020304" pitchFamily="18" charset="0"/>
              </a:rPr>
              <a:t> , i</a:t>
            </a:r>
            <a:r>
              <a:rPr lang="en-US" sz="2000" b="0">
                <a:latin typeface="Times New Roman" panose="02020603050405020304" pitchFamily="18" charset="0"/>
                <a:cs typeface="Times New Roman" panose="02020603050405020304" pitchFamily="18" charset="0"/>
              </a:rPr>
              <a:t>]</a:t>
            </a:r>
            <a:r>
              <a:rPr lang="en-US" sz="2000" b="0" i="1">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for each node </a:t>
            </a:r>
            <a:r>
              <a:rPr lang="en-US" sz="2000" b="0" i="1">
                <a:latin typeface="Times New Roman" panose="02020603050405020304" pitchFamily="18" charset="0"/>
                <a:cs typeface="Times New Roman" panose="02020603050405020304" pitchFamily="18" charset="0"/>
              </a:rPr>
              <a:t>j </a:t>
            </a:r>
            <a:r>
              <a:rPr lang="en-US" sz="2000" b="0">
                <a:latin typeface="Times New Roman" panose="02020603050405020304" pitchFamily="18" charset="0"/>
                <a:cs typeface="Times New Roman" panose="02020603050405020304" pitchFamily="18" charset="0"/>
              </a:rPr>
              <a:t>that can </a:t>
            </a:r>
            <a:r>
              <a:rPr lang="en-US" sz="2000" b="0" smtClean="0">
                <a:latin typeface="Times New Roman" panose="02020603050405020304" pitchFamily="18" charset="0"/>
                <a:cs typeface="Times New Roman" panose="02020603050405020304" pitchFamily="18" charset="0"/>
              </a:rPr>
              <a:t>be reached </a:t>
            </a:r>
            <a:r>
              <a:rPr lang="en-US" sz="2000" b="0">
                <a:latin typeface="Times New Roman" panose="02020603050405020304" pitchFamily="18" charset="0"/>
                <a:cs typeface="Times New Roman" panose="02020603050405020304" pitchFamily="18" charset="0"/>
              </a:rPr>
              <a:t>from node </a:t>
            </a:r>
            <a:r>
              <a:rPr lang="en-US" sz="2000" b="0" i="1">
                <a:latin typeface="Times New Roman" panose="02020603050405020304" pitchFamily="18" charset="0"/>
                <a:cs typeface="Times New Roman" panose="02020603050405020304" pitchFamily="18" charset="0"/>
              </a:rPr>
              <a:t>i, provided j is not </a:t>
            </a:r>
            <a:r>
              <a:rPr lang="en-US" sz="2000" b="0" i="1" smtClean="0">
                <a:latin typeface="Times New Roman" panose="02020603050405020304" pitchFamily="18" charset="0"/>
                <a:cs typeface="Times New Roman" panose="02020603050405020304" pitchFamily="18" charset="0"/>
              </a:rPr>
              <a:t>permanently labeled</a:t>
            </a:r>
            <a:r>
              <a:rPr lang="en-US" sz="2000" b="0" i="1">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If node </a:t>
            </a:r>
            <a:r>
              <a:rPr lang="en-US" sz="2000" b="0" i="1">
                <a:latin typeface="Times New Roman" panose="02020603050405020304" pitchFamily="18" charset="0"/>
                <a:cs typeface="Times New Roman" panose="02020603050405020304" pitchFamily="18" charset="0"/>
              </a:rPr>
              <a:t>j </a:t>
            </a:r>
            <a:r>
              <a:rPr lang="en-US" sz="2000" b="0" smtClean="0">
                <a:latin typeface="Times New Roman" panose="02020603050405020304" pitchFamily="18" charset="0"/>
                <a:cs typeface="Times New Roman" panose="02020603050405020304" pitchFamily="18" charset="0"/>
              </a:rPr>
              <a:t>is already </a:t>
            </a:r>
            <a:r>
              <a:rPr lang="en-US" sz="2000" b="0">
                <a:latin typeface="Times New Roman" panose="02020603050405020304" pitchFamily="18" charset="0"/>
                <a:cs typeface="Times New Roman" panose="02020603050405020304" pitchFamily="18" charset="0"/>
              </a:rPr>
              <a:t>labeled with </a:t>
            </a:r>
            <a:r>
              <a:rPr lang="en-US" sz="2000" b="0" smtClean="0">
                <a:latin typeface="Times New Roman" panose="02020603050405020304" pitchFamily="18" charset="0"/>
                <a:cs typeface="Times New Roman" panose="02020603050405020304" pitchFamily="18" charset="0"/>
              </a:rPr>
              <a:t>[</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j</a:t>
            </a:r>
            <a:r>
              <a:rPr lang="en-US" sz="2000" b="0" i="1" smtClean="0">
                <a:latin typeface="Times New Roman" panose="02020603050405020304" pitchFamily="18" charset="0"/>
                <a:cs typeface="Times New Roman" panose="02020603050405020304" pitchFamily="18" charset="0"/>
              </a:rPr>
              <a:t>, </a:t>
            </a:r>
            <a:r>
              <a:rPr lang="en-US" sz="2000" b="0" i="1">
                <a:latin typeface="Times New Roman" panose="02020603050405020304" pitchFamily="18" charset="0"/>
                <a:cs typeface="Times New Roman" panose="02020603050405020304" pitchFamily="18" charset="0"/>
              </a:rPr>
              <a:t>k</a:t>
            </a:r>
            <a:r>
              <a:rPr lang="en-US" sz="2000" b="0">
                <a:latin typeface="Times New Roman" panose="02020603050405020304" pitchFamily="18" charset="0"/>
                <a:cs typeface="Times New Roman" panose="02020603050405020304" pitchFamily="18" charset="0"/>
              </a:rPr>
              <a:t>]</a:t>
            </a:r>
            <a:r>
              <a:rPr lang="en-US" sz="2000" b="0" i="1">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through another node </a:t>
            </a:r>
            <a:r>
              <a:rPr lang="en-US" sz="2000" b="0" i="1">
                <a:latin typeface="Times New Roman" panose="02020603050405020304" pitchFamily="18" charset="0"/>
                <a:cs typeface="Times New Roman" panose="02020603050405020304" pitchFamily="18" charset="0"/>
              </a:rPr>
              <a:t>k </a:t>
            </a:r>
            <a:r>
              <a:rPr lang="en-US" sz="2000" b="0">
                <a:latin typeface="Times New Roman" panose="02020603050405020304" pitchFamily="18" charset="0"/>
                <a:cs typeface="Times New Roman" panose="02020603050405020304" pitchFamily="18" charset="0"/>
              </a:rPr>
              <a:t>and if </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i</a:t>
            </a:r>
            <a:r>
              <a:rPr lang="en-US" sz="2000" b="0" i="1" smtClean="0">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 </a:t>
            </a:r>
            <a:r>
              <a:rPr lang="en-US" sz="2000" b="0" i="1">
                <a:latin typeface="Times New Roman" panose="02020603050405020304" pitchFamily="18" charset="0"/>
                <a:cs typeface="Times New Roman" panose="02020603050405020304" pitchFamily="18" charset="0"/>
              </a:rPr>
              <a:t>d</a:t>
            </a:r>
            <a:r>
              <a:rPr lang="en-US" sz="2000" b="0" i="1" baseline="-25000">
                <a:latin typeface="Times New Roman" panose="02020603050405020304" pitchFamily="18" charset="0"/>
                <a:cs typeface="Times New Roman" panose="02020603050405020304" pitchFamily="18" charset="0"/>
              </a:rPr>
              <a:t>ij</a:t>
            </a:r>
            <a:r>
              <a:rPr lang="en-US" sz="2000" b="0" i="1">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&lt; </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j</a:t>
            </a:r>
            <a:r>
              <a:rPr lang="en-US" sz="2000" b="0" i="1" smtClean="0">
                <a:latin typeface="Times New Roman" panose="02020603050405020304" pitchFamily="18" charset="0"/>
                <a:cs typeface="Times New Roman" panose="02020603050405020304" pitchFamily="18" charset="0"/>
              </a:rPr>
              <a:t>, </a:t>
            </a:r>
            <a:r>
              <a:rPr lang="en-US" sz="2000" b="0" smtClean="0">
                <a:latin typeface="Times New Roman" panose="02020603050405020304" pitchFamily="18" charset="0"/>
                <a:cs typeface="Times New Roman" panose="02020603050405020304" pitchFamily="18" charset="0"/>
              </a:rPr>
              <a:t>replace [</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j</a:t>
            </a:r>
            <a:r>
              <a:rPr lang="en-US" sz="2000" b="0" i="1">
                <a:latin typeface="Times New Roman" panose="02020603050405020304" pitchFamily="18" charset="0"/>
                <a:cs typeface="Times New Roman" panose="02020603050405020304" pitchFamily="18" charset="0"/>
              </a:rPr>
              <a:t>, k</a:t>
            </a:r>
            <a:r>
              <a:rPr lang="en-US" sz="2000" b="0">
                <a:latin typeface="Times New Roman" panose="02020603050405020304" pitchFamily="18" charset="0"/>
                <a:cs typeface="Times New Roman" panose="02020603050405020304" pitchFamily="18" charset="0"/>
              </a:rPr>
              <a:t>]</a:t>
            </a:r>
            <a:r>
              <a:rPr lang="en-US" sz="2000" b="0" i="1">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with </a:t>
            </a:r>
            <a:r>
              <a:rPr lang="en-US" sz="2000" b="0" smtClean="0">
                <a:latin typeface="Times New Roman" panose="02020603050405020304" pitchFamily="18" charset="0"/>
                <a:cs typeface="Times New Roman" panose="02020603050405020304" pitchFamily="18" charset="0"/>
              </a:rPr>
              <a:t>[</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i</a:t>
            </a:r>
            <a:r>
              <a:rPr lang="en-US" sz="2000" b="0" i="1" smtClean="0">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 </a:t>
            </a:r>
            <a:r>
              <a:rPr lang="en-US" sz="2000" b="0" i="1">
                <a:latin typeface="Times New Roman" panose="02020603050405020304" pitchFamily="18" charset="0"/>
                <a:cs typeface="Times New Roman" panose="02020603050405020304" pitchFamily="18" charset="0"/>
              </a:rPr>
              <a:t>d</a:t>
            </a:r>
            <a:r>
              <a:rPr lang="en-US" sz="2000" b="0" i="1" baseline="-25000">
                <a:latin typeface="Times New Roman" panose="02020603050405020304" pitchFamily="18" charset="0"/>
                <a:cs typeface="Times New Roman" panose="02020603050405020304" pitchFamily="18" charset="0"/>
              </a:rPr>
              <a:t>ij</a:t>
            </a:r>
            <a:r>
              <a:rPr lang="en-US" sz="2000" b="0" i="1">
                <a:latin typeface="Times New Roman" panose="02020603050405020304" pitchFamily="18" charset="0"/>
                <a:cs typeface="Times New Roman" panose="02020603050405020304" pitchFamily="18" charset="0"/>
              </a:rPr>
              <a:t> , i</a:t>
            </a:r>
            <a:r>
              <a:rPr lang="en-US" sz="2000" b="0">
                <a:latin typeface="Times New Roman" panose="02020603050405020304" pitchFamily="18" charset="0"/>
                <a:cs typeface="Times New Roman" panose="02020603050405020304" pitchFamily="18" charset="0"/>
              </a:rPr>
              <a:t>]</a:t>
            </a:r>
            <a:r>
              <a:rPr lang="en-US" sz="2000" b="0" i="1">
                <a:latin typeface="Times New Roman" panose="02020603050405020304" pitchFamily="18" charset="0"/>
                <a:cs typeface="Times New Roman" panose="02020603050405020304" pitchFamily="18" charset="0"/>
              </a:rPr>
              <a:t>.</a:t>
            </a:r>
          </a:p>
          <a:p>
            <a:pPr marL="860425" indent="-860425" algn="just">
              <a:buNone/>
            </a:pPr>
            <a:r>
              <a:rPr lang="en-US" sz="2000" smtClean="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b) </a:t>
            </a:r>
            <a:r>
              <a:rPr lang="en-US" sz="2000" b="0">
                <a:latin typeface="Times New Roman" panose="02020603050405020304" pitchFamily="18" charset="0"/>
                <a:cs typeface="Times New Roman" panose="02020603050405020304" pitchFamily="18" charset="0"/>
              </a:rPr>
              <a:t>If </a:t>
            </a:r>
            <a:r>
              <a:rPr lang="en-US" sz="2000" b="0" i="1" smtClean="0">
                <a:latin typeface="Times New Roman" panose="02020603050405020304" pitchFamily="18" charset="0"/>
                <a:cs typeface="Times New Roman" panose="02020603050405020304" pitchFamily="18" charset="0"/>
              </a:rPr>
              <a:t>all </a:t>
            </a:r>
            <a:r>
              <a:rPr lang="en-US" sz="2000" b="0">
                <a:latin typeface="Times New Roman" panose="02020603050405020304" pitchFamily="18" charset="0"/>
                <a:cs typeface="Times New Roman" panose="02020603050405020304" pitchFamily="18" charset="0"/>
              </a:rPr>
              <a:t>the nodes have </a:t>
            </a:r>
            <a:r>
              <a:rPr lang="en-US" sz="2000" b="0" i="1">
                <a:latin typeface="Times New Roman" panose="02020603050405020304" pitchFamily="18" charset="0"/>
                <a:cs typeface="Times New Roman" panose="02020603050405020304" pitchFamily="18" charset="0"/>
              </a:rPr>
              <a:t>permanent </a:t>
            </a:r>
            <a:r>
              <a:rPr lang="en-US" sz="2000" b="0">
                <a:latin typeface="Times New Roman" panose="02020603050405020304" pitchFamily="18" charset="0"/>
                <a:cs typeface="Times New Roman" panose="02020603050405020304" pitchFamily="18" charset="0"/>
              </a:rPr>
              <a:t>labels, stop. Otherwise, select the </a:t>
            </a:r>
            <a:r>
              <a:rPr lang="en-US" sz="2000" b="0" smtClean="0">
                <a:latin typeface="Times New Roman" panose="02020603050405020304" pitchFamily="18" charset="0"/>
                <a:cs typeface="Times New Roman" panose="02020603050405020304" pitchFamily="18" charset="0"/>
              </a:rPr>
              <a:t>label [</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r</a:t>
            </a:r>
            <a:r>
              <a:rPr lang="en-US" sz="2000" b="0" i="1">
                <a:latin typeface="Times New Roman" panose="02020603050405020304" pitchFamily="18" charset="0"/>
                <a:cs typeface="Times New Roman" panose="02020603050405020304" pitchFamily="18" charset="0"/>
              </a:rPr>
              <a:t>&gt; s</a:t>
            </a:r>
            <a:r>
              <a:rPr lang="en-US" sz="2000" b="0">
                <a:latin typeface="Times New Roman" panose="02020603050405020304" pitchFamily="18" charset="0"/>
                <a:cs typeface="Times New Roman" panose="02020603050405020304" pitchFamily="18" charset="0"/>
              </a:rPr>
              <a:t>]</a:t>
            </a:r>
            <a:r>
              <a:rPr lang="en-US" sz="2000" b="0" i="1">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having the shortest distance (= </a:t>
            </a:r>
            <a:r>
              <a:rPr lang="en-US" sz="2000" b="0" i="1" smtClean="0">
                <a:latin typeface="Times New Roman" panose="02020603050405020304" pitchFamily="18" charset="0"/>
                <a:cs typeface="Times New Roman" panose="02020603050405020304" pitchFamily="18" charset="0"/>
              </a:rPr>
              <a:t>u</a:t>
            </a:r>
            <a:r>
              <a:rPr lang="en-US" sz="2000" b="0" i="1" baseline="-25000" smtClean="0">
                <a:latin typeface="Times New Roman" panose="02020603050405020304" pitchFamily="18" charset="0"/>
                <a:cs typeface="Times New Roman" panose="02020603050405020304" pitchFamily="18" charset="0"/>
              </a:rPr>
              <a:t>r</a:t>
            </a:r>
            <a:r>
              <a:rPr lang="en-US" sz="2000" b="0" smtClean="0">
                <a:latin typeface="Times New Roman" panose="02020603050405020304" pitchFamily="18" charset="0"/>
                <a:cs typeface="Times New Roman" panose="02020603050405020304" pitchFamily="18" charset="0"/>
              </a:rPr>
              <a:t>)</a:t>
            </a:r>
            <a:r>
              <a:rPr lang="en-US" sz="2000" b="0" i="1" smtClean="0">
                <a:latin typeface="Times New Roman" panose="02020603050405020304" pitchFamily="18" charset="0"/>
                <a:cs typeface="Times New Roman" panose="02020603050405020304" pitchFamily="18" charset="0"/>
              </a:rPr>
              <a:t> </a:t>
            </a:r>
            <a:r>
              <a:rPr lang="en-US" sz="2000" b="0">
                <a:latin typeface="Times New Roman" panose="02020603050405020304" pitchFamily="18" charset="0"/>
                <a:cs typeface="Times New Roman" panose="02020603050405020304" pitchFamily="18" charset="0"/>
              </a:rPr>
              <a:t>among all the </a:t>
            </a:r>
            <a:r>
              <a:rPr lang="en-US" sz="2000" b="0" i="1">
                <a:latin typeface="Times New Roman" panose="02020603050405020304" pitchFamily="18" charset="0"/>
                <a:cs typeface="Times New Roman" panose="02020603050405020304" pitchFamily="18" charset="0"/>
              </a:rPr>
              <a:t>temporary </a:t>
            </a:r>
            <a:r>
              <a:rPr lang="en-US" sz="2000" b="0" smtClean="0">
                <a:latin typeface="Times New Roman" panose="02020603050405020304" pitchFamily="18" charset="0"/>
                <a:cs typeface="Times New Roman" panose="02020603050405020304" pitchFamily="18" charset="0"/>
              </a:rPr>
              <a:t>labels (</a:t>
            </a:r>
            <a:r>
              <a:rPr lang="en-US" sz="2000" b="0">
                <a:latin typeface="Times New Roman" panose="02020603050405020304" pitchFamily="18" charset="0"/>
                <a:cs typeface="Times New Roman" panose="02020603050405020304" pitchFamily="18" charset="0"/>
              </a:rPr>
              <a:t>break ties arbitrarily). Set </a:t>
            </a:r>
            <a:r>
              <a:rPr lang="en-US" sz="2000" b="0" i="1">
                <a:latin typeface="Times New Roman" panose="02020603050405020304" pitchFamily="18" charset="0"/>
                <a:cs typeface="Times New Roman" panose="02020603050405020304" pitchFamily="18" charset="0"/>
              </a:rPr>
              <a:t>i </a:t>
            </a:r>
            <a:r>
              <a:rPr lang="en-US" sz="2000" b="0">
                <a:latin typeface="Times New Roman" panose="02020603050405020304" pitchFamily="18" charset="0"/>
                <a:cs typeface="Times New Roman" panose="02020603050405020304" pitchFamily="18" charset="0"/>
              </a:rPr>
              <a:t>= </a:t>
            </a:r>
            <a:r>
              <a:rPr lang="en-US" sz="2000" b="0" i="1">
                <a:latin typeface="Times New Roman" panose="02020603050405020304" pitchFamily="18" charset="0"/>
                <a:cs typeface="Times New Roman" panose="02020603050405020304" pitchFamily="18" charset="0"/>
              </a:rPr>
              <a:t>r </a:t>
            </a:r>
            <a:r>
              <a:rPr lang="en-US" sz="2000" b="0">
                <a:latin typeface="Times New Roman" panose="02020603050405020304" pitchFamily="18" charset="0"/>
                <a:cs typeface="Times New Roman" panose="02020603050405020304" pitchFamily="18" charset="0"/>
              </a:rPr>
              <a:t>and repeat step </a:t>
            </a:r>
            <a:r>
              <a:rPr lang="en-US" sz="2000" b="0" i="1">
                <a:latin typeface="Times New Roman" panose="02020603050405020304" pitchFamily="18" charset="0"/>
                <a:cs typeface="Times New Roman" panose="02020603050405020304" pitchFamily="18" charset="0"/>
              </a:rPr>
              <a:t>i.</a:t>
            </a:r>
            <a:endParaRPr lang="en-US" sz="2000" b="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8382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smtClean="0"/>
              <a:t>Floyd’s Algorithm</a:t>
            </a:r>
            <a:endParaRPr lang="en-US" cap="none"/>
          </a:p>
        </p:txBody>
      </p:sp>
      <p:sp>
        <p:nvSpPr>
          <p:cNvPr id="3" name="Content Placeholder 2"/>
          <p:cNvSpPr>
            <a:spLocks noGrp="1"/>
          </p:cNvSpPr>
          <p:nvPr>
            <p:ph idx="1"/>
          </p:nvPr>
        </p:nvSpPr>
        <p:spPr/>
        <p:txBody>
          <a:bodyPr>
            <a:noAutofit/>
          </a:bodyPr>
          <a:lstStyle/>
          <a:p>
            <a:pPr algn="just"/>
            <a:r>
              <a:rPr lang="en-US" sz="2400" b="0">
                <a:latin typeface="Times New Roman" panose="02020603050405020304" pitchFamily="18" charset="0"/>
                <a:cs typeface="Times New Roman" panose="02020603050405020304" pitchFamily="18" charset="0"/>
              </a:rPr>
              <a:t>Floyd's algorithm is more general than Dijkstra's because </a:t>
            </a:r>
            <a:r>
              <a:rPr lang="en-US" sz="2400" b="0" smtClean="0">
                <a:latin typeface="Times New Roman" panose="02020603050405020304" pitchFamily="18" charset="0"/>
                <a:cs typeface="Times New Roman" panose="02020603050405020304" pitchFamily="18" charset="0"/>
              </a:rPr>
              <a:t>it determines </a:t>
            </a:r>
            <a:r>
              <a:rPr lang="en-US" sz="2400" b="0">
                <a:latin typeface="Times New Roman" panose="02020603050405020304" pitchFamily="18" charset="0"/>
                <a:cs typeface="Times New Roman" panose="02020603050405020304" pitchFamily="18" charset="0"/>
              </a:rPr>
              <a:t>the shortest route between </a:t>
            </a:r>
            <a:r>
              <a:rPr lang="en-US" sz="2400" b="0" i="1">
                <a:latin typeface="Times New Roman" panose="02020603050405020304" pitchFamily="18" charset="0"/>
                <a:cs typeface="Times New Roman" panose="02020603050405020304" pitchFamily="18" charset="0"/>
              </a:rPr>
              <a:t>any </a:t>
            </a:r>
            <a:r>
              <a:rPr lang="en-US" sz="2400" b="0">
                <a:latin typeface="Times New Roman" panose="02020603050405020304" pitchFamily="18" charset="0"/>
                <a:cs typeface="Times New Roman" panose="02020603050405020304" pitchFamily="18" charset="0"/>
              </a:rPr>
              <a:t>two nodes in the network. The </a:t>
            </a:r>
            <a:r>
              <a:rPr lang="en-US" sz="2400" b="0" smtClean="0">
                <a:latin typeface="Times New Roman" panose="02020603050405020304" pitchFamily="18" charset="0"/>
                <a:cs typeface="Times New Roman" panose="02020603050405020304" pitchFamily="18" charset="0"/>
              </a:rPr>
              <a:t>algorithm represents </a:t>
            </a:r>
            <a:r>
              <a:rPr lang="en-US" sz="2400" b="0">
                <a:latin typeface="Times New Roman" panose="02020603050405020304" pitchFamily="18" charset="0"/>
                <a:cs typeface="Times New Roman" panose="02020603050405020304" pitchFamily="18" charset="0"/>
              </a:rPr>
              <a:t>an </a:t>
            </a:r>
            <a:r>
              <a:rPr lang="en-US" sz="2400" b="0" i="1">
                <a:latin typeface="Times New Roman" panose="02020603050405020304" pitchFamily="18" charset="0"/>
                <a:cs typeface="Times New Roman" panose="02020603050405020304" pitchFamily="18" charset="0"/>
              </a:rPr>
              <a:t>n-</a:t>
            </a:r>
            <a:r>
              <a:rPr lang="en-US" sz="2400" b="0">
                <a:latin typeface="Times New Roman" panose="02020603050405020304" pitchFamily="18" charset="0"/>
                <a:cs typeface="Times New Roman" panose="02020603050405020304" pitchFamily="18" charset="0"/>
              </a:rPr>
              <a:t>node</a:t>
            </a:r>
            <a:r>
              <a:rPr lang="en-US" sz="2400" b="0" i="1">
                <a:latin typeface="Times New Roman" panose="02020603050405020304" pitchFamily="18" charset="0"/>
                <a:cs typeface="Times New Roman" panose="02020603050405020304" pitchFamily="18" charset="0"/>
              </a:rPr>
              <a:t> </a:t>
            </a:r>
            <a:r>
              <a:rPr lang="en-US" sz="2400" b="0">
                <a:latin typeface="Times New Roman" panose="02020603050405020304" pitchFamily="18" charset="0"/>
                <a:cs typeface="Times New Roman" panose="02020603050405020304" pitchFamily="18" charset="0"/>
              </a:rPr>
              <a:t>network as a square matrix with </a:t>
            </a:r>
            <a:r>
              <a:rPr lang="en-US" sz="2400" b="0" i="1">
                <a:latin typeface="Times New Roman" panose="02020603050405020304" pitchFamily="18" charset="0"/>
                <a:cs typeface="Times New Roman" panose="02020603050405020304" pitchFamily="18" charset="0"/>
              </a:rPr>
              <a:t>n </a:t>
            </a:r>
            <a:r>
              <a:rPr lang="en-US" sz="2400" b="0">
                <a:latin typeface="Times New Roman" panose="02020603050405020304" pitchFamily="18" charset="0"/>
                <a:cs typeface="Times New Roman" panose="02020603050405020304" pitchFamily="18" charset="0"/>
              </a:rPr>
              <a:t>rows and </a:t>
            </a:r>
            <a:r>
              <a:rPr lang="en-US" sz="2400" b="0" i="1">
                <a:latin typeface="Times New Roman" panose="02020603050405020304" pitchFamily="18" charset="0"/>
                <a:cs typeface="Times New Roman" panose="02020603050405020304" pitchFamily="18" charset="0"/>
              </a:rPr>
              <a:t>n </a:t>
            </a:r>
            <a:r>
              <a:rPr lang="en-US" sz="2400" b="0">
                <a:latin typeface="Times New Roman" panose="02020603050405020304" pitchFamily="18" charset="0"/>
                <a:cs typeface="Times New Roman" panose="02020603050405020304" pitchFamily="18" charset="0"/>
              </a:rPr>
              <a:t>columns. Entry </a:t>
            </a:r>
            <a:r>
              <a:rPr lang="en-US" sz="2400" b="0" smtClean="0">
                <a:latin typeface="Times New Roman" panose="02020603050405020304" pitchFamily="18" charset="0"/>
                <a:cs typeface="Times New Roman" panose="02020603050405020304" pitchFamily="18" charset="0"/>
              </a:rPr>
              <a:t>(</a:t>
            </a:r>
            <a:r>
              <a:rPr lang="en-US" sz="2400" b="0" i="1" smtClean="0">
                <a:latin typeface="Times New Roman" panose="02020603050405020304" pitchFamily="18" charset="0"/>
                <a:cs typeface="Times New Roman" panose="02020603050405020304" pitchFamily="18" charset="0"/>
              </a:rPr>
              <a:t>i</a:t>
            </a:r>
            <a:r>
              <a:rPr lang="en-US" sz="2400" b="0" smtClean="0">
                <a:latin typeface="Times New Roman" panose="02020603050405020304" pitchFamily="18" charset="0"/>
                <a:cs typeface="Times New Roman" panose="02020603050405020304" pitchFamily="18" charset="0"/>
              </a:rPr>
              <a:t>, </a:t>
            </a:r>
            <a:r>
              <a:rPr lang="en-US" sz="2400" b="0" i="1" smtClean="0">
                <a:latin typeface="Times New Roman" panose="02020603050405020304" pitchFamily="18" charset="0"/>
                <a:cs typeface="Times New Roman" panose="02020603050405020304" pitchFamily="18" charset="0"/>
              </a:rPr>
              <a:t>j</a:t>
            </a:r>
            <a:r>
              <a:rPr lang="en-US" sz="2400" b="0" smtClean="0">
                <a:latin typeface="Times New Roman" panose="02020603050405020304" pitchFamily="18" charset="0"/>
                <a:cs typeface="Times New Roman" panose="02020603050405020304" pitchFamily="18" charset="0"/>
              </a:rPr>
              <a:t>) of </a:t>
            </a:r>
            <a:r>
              <a:rPr lang="en-US" sz="2400" b="0">
                <a:latin typeface="Times New Roman" panose="02020603050405020304" pitchFamily="18" charset="0"/>
                <a:cs typeface="Times New Roman" panose="02020603050405020304" pitchFamily="18" charset="0"/>
              </a:rPr>
              <a:t>the matrix gives the distance </a:t>
            </a:r>
            <a:r>
              <a:rPr lang="en-US" sz="2400" b="0" i="1">
                <a:latin typeface="Times New Roman" panose="02020603050405020304" pitchFamily="18" charset="0"/>
                <a:cs typeface="Times New Roman" panose="02020603050405020304" pitchFamily="18" charset="0"/>
              </a:rPr>
              <a:t>d</a:t>
            </a:r>
            <a:r>
              <a:rPr lang="en-US" sz="2400" b="0" i="1" baseline="-25000">
                <a:latin typeface="Times New Roman" panose="02020603050405020304" pitchFamily="18" charset="0"/>
                <a:cs typeface="Times New Roman" panose="02020603050405020304" pitchFamily="18" charset="0"/>
              </a:rPr>
              <a:t>ij</a:t>
            </a:r>
            <a:r>
              <a:rPr lang="en-US" sz="2400" b="0" i="1">
                <a:latin typeface="Times New Roman" panose="02020603050405020304" pitchFamily="18" charset="0"/>
                <a:cs typeface="Times New Roman" panose="02020603050405020304" pitchFamily="18" charset="0"/>
              </a:rPr>
              <a:t> </a:t>
            </a:r>
            <a:r>
              <a:rPr lang="en-US" sz="2400" b="0">
                <a:latin typeface="Times New Roman" panose="02020603050405020304" pitchFamily="18" charset="0"/>
                <a:cs typeface="Times New Roman" panose="02020603050405020304" pitchFamily="18" charset="0"/>
              </a:rPr>
              <a:t>from node </a:t>
            </a:r>
            <a:r>
              <a:rPr lang="en-US" sz="2400" b="0" i="1">
                <a:latin typeface="Times New Roman" panose="02020603050405020304" pitchFamily="18" charset="0"/>
                <a:cs typeface="Times New Roman" panose="02020603050405020304" pitchFamily="18" charset="0"/>
              </a:rPr>
              <a:t>i </a:t>
            </a:r>
            <a:r>
              <a:rPr lang="en-US" sz="2400" b="0">
                <a:latin typeface="Times New Roman" panose="02020603050405020304" pitchFamily="18" charset="0"/>
                <a:cs typeface="Times New Roman" panose="02020603050405020304" pitchFamily="18" charset="0"/>
              </a:rPr>
              <a:t>to node j, which is finite if </a:t>
            </a:r>
            <a:r>
              <a:rPr lang="en-US" sz="2400" b="0" i="1">
                <a:latin typeface="Times New Roman" panose="02020603050405020304" pitchFamily="18" charset="0"/>
                <a:cs typeface="Times New Roman" panose="02020603050405020304" pitchFamily="18" charset="0"/>
              </a:rPr>
              <a:t>i </a:t>
            </a:r>
            <a:r>
              <a:rPr lang="en-US" sz="2400" b="0">
                <a:latin typeface="Times New Roman" panose="02020603050405020304" pitchFamily="18" charset="0"/>
                <a:cs typeface="Times New Roman" panose="02020603050405020304" pitchFamily="18" charset="0"/>
              </a:rPr>
              <a:t>is </a:t>
            </a:r>
            <a:r>
              <a:rPr lang="en-US" sz="2400" b="0" smtClean="0">
                <a:latin typeface="Times New Roman" panose="02020603050405020304" pitchFamily="18" charset="0"/>
                <a:cs typeface="Times New Roman" panose="02020603050405020304" pitchFamily="18" charset="0"/>
              </a:rPr>
              <a:t>linked directly </a:t>
            </a:r>
            <a:r>
              <a:rPr lang="en-US" sz="2400" b="0">
                <a:latin typeface="Times New Roman" panose="02020603050405020304" pitchFamily="18" charset="0"/>
                <a:cs typeface="Times New Roman" panose="02020603050405020304" pitchFamily="18" charset="0"/>
              </a:rPr>
              <a:t>to j, and infinite otherwise</a:t>
            </a:r>
            <a:r>
              <a:rPr lang="en-US" sz="2400" b="0" smtClean="0">
                <a:latin typeface="Times New Roman" panose="02020603050405020304" pitchFamily="18" charset="0"/>
                <a:cs typeface="Times New Roman" panose="02020603050405020304" pitchFamily="18" charset="0"/>
              </a:rPr>
              <a:t>.</a:t>
            </a:r>
          </a:p>
          <a:p>
            <a:r>
              <a:rPr lang="en-US" sz="2400" b="0">
                <a:latin typeface="Times New Roman" panose="02020603050405020304" pitchFamily="18" charset="0"/>
                <a:cs typeface="Times New Roman" panose="02020603050405020304" pitchFamily="18" charset="0"/>
              </a:rPr>
              <a:t>The idea of Floyd's algorithm is straightforward. Given three nodes </a:t>
            </a:r>
            <a:r>
              <a:rPr lang="en-US" sz="2400" b="0" i="1" smtClean="0">
                <a:latin typeface="Times New Roman" panose="02020603050405020304" pitchFamily="18" charset="0"/>
                <a:cs typeface="Times New Roman" panose="02020603050405020304" pitchFamily="18" charset="0"/>
              </a:rPr>
              <a:t>i</a:t>
            </a:r>
            <a:r>
              <a:rPr lang="en-US" sz="2400" b="0" smtClean="0">
                <a:latin typeface="Times New Roman" panose="02020603050405020304" pitchFamily="18" charset="0"/>
                <a:cs typeface="Times New Roman" panose="02020603050405020304" pitchFamily="18" charset="0"/>
              </a:rPr>
              <a:t>, </a:t>
            </a:r>
            <a:r>
              <a:rPr lang="en-US" sz="2400" b="0" i="1">
                <a:latin typeface="Times New Roman" panose="02020603050405020304" pitchFamily="18" charset="0"/>
                <a:cs typeface="Times New Roman" panose="02020603050405020304" pitchFamily="18" charset="0"/>
              </a:rPr>
              <a:t>j</a:t>
            </a:r>
            <a:r>
              <a:rPr lang="en-US" sz="2400" b="0">
                <a:latin typeface="Times New Roman" panose="02020603050405020304" pitchFamily="18" charset="0"/>
                <a:cs typeface="Times New Roman" panose="02020603050405020304" pitchFamily="18" charset="0"/>
              </a:rPr>
              <a:t>, and </a:t>
            </a:r>
            <a:r>
              <a:rPr lang="en-US" sz="2400" b="0" i="1">
                <a:latin typeface="Times New Roman" panose="02020603050405020304" pitchFamily="18" charset="0"/>
                <a:cs typeface="Times New Roman" panose="02020603050405020304" pitchFamily="18" charset="0"/>
              </a:rPr>
              <a:t>k </a:t>
            </a:r>
            <a:r>
              <a:rPr lang="en-US" sz="2400" b="0" smtClean="0">
                <a:latin typeface="Times New Roman" panose="02020603050405020304" pitchFamily="18" charset="0"/>
                <a:cs typeface="Times New Roman" panose="02020603050405020304" pitchFamily="18" charset="0"/>
              </a:rPr>
              <a:t>in Figure </a:t>
            </a:r>
            <a:r>
              <a:rPr lang="en-US" sz="2400" b="0">
                <a:latin typeface="Times New Roman" panose="02020603050405020304" pitchFamily="18" charset="0"/>
                <a:cs typeface="Times New Roman" panose="02020603050405020304" pitchFamily="18" charset="0"/>
              </a:rPr>
              <a:t>6.19 with the connecting distances shown on the three arcs, it is shorter to </a:t>
            </a:r>
            <a:r>
              <a:rPr lang="en-US" sz="2400" b="0" smtClean="0">
                <a:latin typeface="Times New Roman" panose="02020603050405020304" pitchFamily="18" charset="0"/>
                <a:cs typeface="Times New Roman" panose="02020603050405020304" pitchFamily="18" charset="0"/>
              </a:rPr>
              <a:t>reach </a:t>
            </a:r>
            <a:r>
              <a:rPr lang="en-US" sz="2400" b="0" i="1" smtClean="0">
                <a:latin typeface="Times New Roman" panose="02020603050405020304" pitchFamily="18" charset="0"/>
                <a:cs typeface="Times New Roman" panose="02020603050405020304" pitchFamily="18" charset="0"/>
              </a:rPr>
              <a:t>j </a:t>
            </a:r>
            <a:r>
              <a:rPr lang="en-US" sz="2400" b="0">
                <a:latin typeface="Times New Roman" panose="02020603050405020304" pitchFamily="18" charset="0"/>
                <a:cs typeface="Times New Roman" panose="02020603050405020304" pitchFamily="18" charset="0"/>
              </a:rPr>
              <a:t>from </a:t>
            </a:r>
            <a:r>
              <a:rPr lang="en-US" sz="2400" b="0" i="1">
                <a:latin typeface="Times New Roman" panose="02020603050405020304" pitchFamily="18" charset="0"/>
                <a:cs typeface="Times New Roman" panose="02020603050405020304" pitchFamily="18" charset="0"/>
              </a:rPr>
              <a:t>i </a:t>
            </a:r>
            <a:r>
              <a:rPr lang="en-US" sz="2400" b="0">
                <a:latin typeface="Times New Roman" panose="02020603050405020304" pitchFamily="18" charset="0"/>
                <a:cs typeface="Times New Roman" panose="02020603050405020304" pitchFamily="18" charset="0"/>
              </a:rPr>
              <a:t>passing through </a:t>
            </a:r>
            <a:r>
              <a:rPr lang="en-US" sz="2400" b="0" i="1">
                <a:latin typeface="Times New Roman" panose="02020603050405020304" pitchFamily="18" charset="0"/>
                <a:cs typeface="Times New Roman" panose="02020603050405020304" pitchFamily="18" charset="0"/>
              </a:rPr>
              <a:t>k </a:t>
            </a:r>
            <a:r>
              <a:rPr lang="en-US" sz="2400" b="0" smtClean="0">
                <a:latin typeface="Times New Roman" panose="02020603050405020304" pitchFamily="18" charset="0"/>
                <a:cs typeface="Times New Roman" panose="02020603050405020304" pitchFamily="18" charset="0"/>
              </a:rPr>
              <a:t>if</a:t>
            </a:r>
          </a:p>
          <a:p>
            <a:pPr marL="0" indent="0" algn="ctr">
              <a:buNone/>
            </a:pPr>
            <a:r>
              <a:rPr lang="en-US" sz="2400" b="0" i="1" smtClean="0">
                <a:latin typeface="Times New Roman" panose="02020603050405020304" pitchFamily="18" charset="0"/>
                <a:cs typeface="Times New Roman" panose="02020603050405020304" pitchFamily="18" charset="0"/>
              </a:rPr>
              <a:t>d</a:t>
            </a:r>
            <a:r>
              <a:rPr lang="en-US" sz="2400" b="0" i="1" baseline="-25000" smtClean="0">
                <a:latin typeface="Times New Roman" panose="02020603050405020304" pitchFamily="18" charset="0"/>
                <a:cs typeface="Times New Roman" panose="02020603050405020304" pitchFamily="18" charset="0"/>
              </a:rPr>
              <a:t>ik</a:t>
            </a:r>
            <a:r>
              <a:rPr lang="en-US" sz="2400" b="0" i="1" smtClean="0">
                <a:latin typeface="Times New Roman" panose="02020603050405020304" pitchFamily="18" charset="0"/>
                <a:cs typeface="Times New Roman" panose="02020603050405020304" pitchFamily="18" charset="0"/>
              </a:rPr>
              <a:t> + d</a:t>
            </a:r>
            <a:r>
              <a:rPr lang="en-US" sz="2400" b="0" i="1" baseline="-25000" smtClean="0">
                <a:latin typeface="Times New Roman" panose="02020603050405020304" pitchFamily="18" charset="0"/>
                <a:cs typeface="Times New Roman" panose="02020603050405020304" pitchFamily="18" charset="0"/>
              </a:rPr>
              <a:t>kj</a:t>
            </a:r>
            <a:r>
              <a:rPr lang="en-US" sz="2400" b="0" i="1" smtClean="0">
                <a:latin typeface="Times New Roman" panose="02020603050405020304" pitchFamily="18" charset="0"/>
                <a:cs typeface="Times New Roman" panose="02020603050405020304" pitchFamily="18" charset="0"/>
              </a:rPr>
              <a:t> &lt; d</a:t>
            </a:r>
            <a:r>
              <a:rPr lang="en-US" sz="2400" b="0" i="1" baseline="-25000" smtClean="0">
                <a:latin typeface="Times New Roman" panose="02020603050405020304" pitchFamily="18" charset="0"/>
                <a:cs typeface="Times New Roman" panose="02020603050405020304" pitchFamily="18" charset="0"/>
              </a:rPr>
              <a:t>ij</a:t>
            </a:r>
            <a:endParaRPr lang="en-US" sz="2400" b="0" i="1" baseline="-25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323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2" y="2751904"/>
            <a:ext cx="10591800" cy="2667003"/>
          </a:xfrm>
        </p:spPr>
        <p:txBody>
          <a:bodyPr>
            <a:noAutofit/>
          </a:bodyPr>
          <a:lstStyle/>
          <a:p>
            <a:pPr algn="just"/>
            <a:r>
              <a:rPr lang="en-US" sz="1800" b="0" smtClean="0">
                <a:latin typeface="Times New Roman" panose="02020603050405020304" pitchFamily="18" charset="0"/>
                <a:cs typeface="Times New Roman" panose="02020603050405020304" pitchFamily="18" charset="0"/>
              </a:rPr>
              <a:t>In this case, it is optimal to replace the direct route from </a:t>
            </a:r>
            <a:r>
              <a:rPr lang="en-US" sz="1800" b="0" i="1" smtClean="0">
                <a:latin typeface="Times New Roman" panose="02020603050405020304" pitchFamily="18" charset="0"/>
                <a:cs typeface="Times New Roman" panose="02020603050405020304" pitchFamily="18" charset="0"/>
              </a:rPr>
              <a:t>i</a:t>
            </a:r>
            <a:r>
              <a:rPr lang="en-US" sz="1800" b="0" smtClean="0">
                <a:latin typeface="Times New Roman" panose="02020603050405020304" pitchFamily="18" charset="0"/>
                <a:cs typeface="Times New Roman" panose="02020603050405020304" pitchFamily="18" charset="0"/>
              </a:rPr>
              <a:t>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a:t>
            </a:r>
            <a:r>
              <a:rPr lang="en-US" sz="1800" b="0" i="1" smtClean="0">
                <a:latin typeface="Times New Roman" panose="02020603050405020304" pitchFamily="18" charset="0"/>
                <a:cs typeface="Times New Roman" panose="02020603050405020304" pitchFamily="18" charset="0"/>
                <a:sym typeface="Wingdings" panose="05000000000000000000" pitchFamily="2" charset="2"/>
              </a:rPr>
              <a:t>j</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with the  indirect   route </a:t>
            </a:r>
            <a:r>
              <a:rPr lang="en-US" sz="1800" b="0" i="1" smtClean="0">
                <a:latin typeface="Times New Roman" panose="02020603050405020304" pitchFamily="18" charset="0"/>
                <a:cs typeface="Times New Roman" panose="02020603050405020304" pitchFamily="18" charset="0"/>
                <a:sym typeface="Wingdings" panose="05000000000000000000" pitchFamily="2" charset="2"/>
              </a:rPr>
              <a:t>i </a:t>
            </a:r>
            <a:r>
              <a:rPr lang="en-US" sz="1800" b="0">
                <a:latin typeface="Times New Roman" panose="02020603050405020304" pitchFamily="18" charset="0"/>
                <a:cs typeface="Times New Roman" panose="02020603050405020304" pitchFamily="18" charset="0"/>
                <a:sym typeface="Symbol" panose="05050102010706020507" pitchFamily="18" charset="2"/>
              </a:rPr>
              <a:t></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a:t>
            </a:r>
            <a:r>
              <a:rPr lang="en-US" sz="1800" b="0" i="1" smtClean="0">
                <a:latin typeface="Times New Roman" panose="02020603050405020304" pitchFamily="18" charset="0"/>
                <a:cs typeface="Times New Roman" panose="02020603050405020304" pitchFamily="18" charset="0"/>
                <a:sym typeface="Wingdings" panose="05000000000000000000" pitchFamily="2" charset="2"/>
              </a:rPr>
              <a:t>k</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a:t>
            </a:r>
            <a:r>
              <a:rPr lang="en-US" sz="1800" b="0">
                <a:latin typeface="Times New Roman" panose="02020603050405020304" pitchFamily="18" charset="0"/>
                <a:cs typeface="Times New Roman" panose="02020603050405020304" pitchFamily="18" charset="0"/>
                <a:sym typeface="Symbol" panose="05050102010706020507" pitchFamily="18" charset="2"/>
              </a:rPr>
              <a:t></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a:t>
            </a:r>
            <a:r>
              <a:rPr lang="en-US" sz="1800" b="0" i="1" smtClean="0">
                <a:latin typeface="Times New Roman" panose="02020603050405020304" pitchFamily="18" charset="0"/>
                <a:cs typeface="Times New Roman" panose="02020603050405020304" pitchFamily="18" charset="0"/>
                <a:sym typeface="Wingdings" panose="05000000000000000000" pitchFamily="2" charset="2"/>
              </a:rPr>
              <a:t>j</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This </a:t>
            </a:r>
            <a:r>
              <a:rPr lang="en-US" sz="1800" smtClean="0">
                <a:latin typeface="Times New Roman" panose="02020603050405020304" pitchFamily="18" charset="0"/>
                <a:cs typeface="Times New Roman" panose="02020603050405020304" pitchFamily="18" charset="0"/>
                <a:sym typeface="Wingdings" panose="05000000000000000000" pitchFamily="2" charset="2"/>
              </a:rPr>
              <a:t>triple operation </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exchange is applied systematically to the network using the following steps:</a:t>
            </a:r>
          </a:p>
          <a:p>
            <a:pPr marL="914400" indent="-914400" algn="just">
              <a:buNone/>
            </a:pPr>
            <a:r>
              <a:rPr lang="en-US" sz="1800" smtClean="0">
                <a:latin typeface="Times New Roman" panose="02020603050405020304" pitchFamily="18" charset="0"/>
                <a:cs typeface="Times New Roman" panose="02020603050405020304" pitchFamily="18" charset="0"/>
                <a:sym typeface="Wingdings" panose="05000000000000000000" pitchFamily="2" charset="2"/>
              </a:rPr>
              <a:t>Step 0.	</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Define the starting distance matrix </a:t>
            </a:r>
            <a:r>
              <a:rPr lang="en-US" sz="1800" b="0" i="1" smtClean="0">
                <a:latin typeface="Times New Roman" panose="02020603050405020304" pitchFamily="18" charset="0"/>
                <a:cs typeface="Times New Roman" panose="02020603050405020304" pitchFamily="18" charset="0"/>
                <a:sym typeface="Wingdings" panose="05000000000000000000" pitchFamily="2" charset="2"/>
              </a:rPr>
              <a:t>D</a:t>
            </a:r>
            <a:r>
              <a:rPr lang="en-US" sz="1800" b="0" baseline="-25000" smtClean="0">
                <a:latin typeface="Times New Roman" panose="02020603050405020304" pitchFamily="18" charset="0"/>
                <a:cs typeface="Times New Roman" panose="02020603050405020304" pitchFamily="18" charset="0"/>
                <a:sym typeface="Wingdings" panose="05000000000000000000" pitchFamily="2" charset="2"/>
              </a:rPr>
              <a:t>0</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and node sequence matrix </a:t>
            </a:r>
            <a:r>
              <a:rPr lang="en-US" sz="1800" b="0" i="1" smtClean="0">
                <a:latin typeface="Times New Roman" panose="02020603050405020304" pitchFamily="18" charset="0"/>
                <a:cs typeface="Times New Roman" panose="02020603050405020304" pitchFamily="18" charset="0"/>
                <a:sym typeface="Wingdings" panose="05000000000000000000" pitchFamily="2" charset="2"/>
              </a:rPr>
              <a:t>S</a:t>
            </a:r>
            <a:r>
              <a:rPr lang="en-US" sz="1800" b="0" baseline="-25000" smtClean="0">
                <a:latin typeface="Times New Roman" panose="02020603050405020304" pitchFamily="18" charset="0"/>
                <a:cs typeface="Times New Roman" panose="02020603050405020304" pitchFamily="18" charset="0"/>
                <a:sym typeface="Wingdings" panose="05000000000000000000" pitchFamily="2" charset="2"/>
              </a:rPr>
              <a:t>0</a:t>
            </a:r>
            <a:r>
              <a:rPr lang="en-US" sz="1800" b="0" smtClean="0">
                <a:latin typeface="Times New Roman" panose="02020603050405020304" pitchFamily="18" charset="0"/>
                <a:cs typeface="Times New Roman" panose="02020603050405020304" pitchFamily="18" charset="0"/>
                <a:sym typeface="Wingdings" panose="05000000000000000000" pitchFamily="2" charset="2"/>
              </a:rPr>
              <a:t> as given below. The diagonal elements are marked with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to indicate that they are blocked. Set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k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1.</a:t>
            </a:r>
          </a:p>
          <a:p>
            <a:pPr marL="914400" indent="-914400" algn="just">
              <a:buNone/>
            </a:pPr>
            <a:r>
              <a:rPr lang="en-US" sz="1800" smtClean="0">
                <a:latin typeface="Times New Roman" panose="02020603050405020304" pitchFamily="18" charset="0"/>
                <a:cs typeface="Times New Roman" panose="02020603050405020304" pitchFamily="18" charset="0"/>
                <a:sym typeface="Symbol" panose="05050102010706020507" pitchFamily="18" charset="2"/>
              </a:rPr>
              <a:t>General step </a:t>
            </a:r>
            <a:r>
              <a:rPr lang="en-US" sz="1800" i="1"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Define row k and column k as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pivot row</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and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pivot column.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Apply the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triple operation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to each element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dij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in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baseline="-25000" smtClean="0">
                <a:latin typeface="Times New Roman" panose="02020603050405020304" pitchFamily="18" charset="0"/>
                <a:cs typeface="Times New Roman" panose="02020603050405020304" pitchFamily="18" charset="0"/>
                <a:sym typeface="Symbol" panose="05050102010706020507" pitchFamily="18" charset="2"/>
              </a:rPr>
              <a:t>1</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for all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i</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and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j.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If the condition</a:t>
            </a:r>
          </a:p>
          <a:p>
            <a:pPr marL="914400" indent="-914400" algn="ctr">
              <a:buNone/>
            </a:pPr>
            <a:r>
              <a:rPr lang="en-US" sz="1800" b="0" i="1" smtClean="0">
                <a:latin typeface="Times New Roman" panose="02020603050405020304" pitchFamily="18" charset="0"/>
                <a:cs typeface="Times New Roman" panose="02020603050405020304" pitchFamily="18" charset="0"/>
                <a:sym typeface="Symbol" panose="05050102010706020507" pitchFamily="18" charset="2"/>
              </a:rPr>
              <a:t>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ik</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 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kj</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&lt; 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ij</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a:t>
            </a:r>
            <a:r>
              <a:rPr lang="en-US" sz="1800" b="0" i="1">
                <a:latin typeface="Times New Roman" panose="02020603050405020304" pitchFamily="18" charset="0"/>
                <a:cs typeface="Times New Roman" panose="02020603050405020304" pitchFamily="18" charset="0"/>
                <a:sym typeface="Symbol" panose="05050102010706020507" pitchFamily="18" charset="2"/>
              </a:rPr>
              <a:t>i</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 k, j </a:t>
            </a:r>
            <a:r>
              <a:rPr lang="en-US" sz="1800" b="0" i="1">
                <a:latin typeface="Times New Roman" panose="02020603050405020304" pitchFamily="18" charset="0"/>
                <a:cs typeface="Times New Roman" panose="02020603050405020304" pitchFamily="18" charset="0"/>
                <a:sym typeface="Symbol" panose="05050102010706020507" pitchFamily="18" charset="2"/>
              </a:rPr>
              <a:t>≠</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k, and i </a:t>
            </a:r>
            <a:r>
              <a:rPr lang="en-US" sz="1800" b="0" i="1">
                <a:latin typeface="Times New Roman" panose="02020603050405020304" pitchFamily="18" charset="0"/>
                <a:cs typeface="Times New Roman" panose="02020603050405020304" pitchFamily="18" charset="0"/>
                <a:sym typeface="Symbol" panose="05050102010706020507" pitchFamily="18" charset="2"/>
              </a:rPr>
              <a:t>≠</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j</a:t>
            </a:r>
            <a:r>
              <a:rPr lang="en-US" sz="1800" b="0" smtClean="0">
                <a:latin typeface="Times New Roman" panose="02020603050405020304" pitchFamily="18" charset="0"/>
                <a:cs typeface="Times New Roman" panose="02020603050405020304" pitchFamily="18" charset="0"/>
                <a:sym typeface="Symbol" panose="05050102010706020507" pitchFamily="18" charset="2"/>
              </a:rPr>
              <a:t>)</a:t>
            </a:r>
          </a:p>
          <a:p>
            <a:pPr marL="914400" indent="-914400" algn="just">
              <a:buNone/>
            </a:pPr>
            <a:r>
              <a:rPr lang="en-US" sz="1800" b="0" i="1">
                <a:latin typeface="Times New Roman" panose="02020603050405020304" pitchFamily="18" charset="0"/>
                <a:cs typeface="Times New Roman" panose="02020603050405020304" pitchFamily="18" charset="0"/>
                <a:sym typeface="Symbol" panose="05050102010706020507" pitchFamily="18" charset="2"/>
              </a:rPr>
              <a:t>	</a:t>
            </a:r>
            <a:r>
              <a:rPr lang="en-US" sz="1800" b="0" smtClean="0">
                <a:latin typeface="Times New Roman" panose="02020603050405020304" pitchFamily="18" charset="0"/>
                <a:cs typeface="Times New Roman" panose="02020603050405020304" pitchFamily="18" charset="0"/>
                <a:sym typeface="Symbol" panose="05050102010706020507" pitchFamily="18" charset="2"/>
              </a:rPr>
              <a:t>is  satisfied, make the following changes:</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a:t>
            </a:r>
          </a:p>
          <a:p>
            <a:pPr marL="1263650" indent="-349250" algn="just">
              <a:spcBef>
                <a:spcPts val="0"/>
              </a:spcBef>
              <a:spcAft>
                <a:spcPts val="0"/>
              </a:spcAft>
              <a:buAutoNum type="alphaLcParenBoth"/>
            </a:pPr>
            <a:r>
              <a:rPr lang="en-US" sz="1800" b="0" smtClean="0">
                <a:latin typeface="Times New Roman" panose="02020603050405020304" pitchFamily="18" charset="0"/>
                <a:cs typeface="Times New Roman" panose="02020603050405020304" pitchFamily="18" charset="0"/>
                <a:sym typeface="Symbol" panose="05050102010706020507" pitchFamily="18" charset="2"/>
              </a:rPr>
              <a:t>Create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by replacing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ij</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in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baseline="-25000" smtClean="0">
                <a:latin typeface="Times New Roman" panose="02020603050405020304" pitchFamily="18" charset="0"/>
                <a:cs typeface="Times New Roman" panose="02020603050405020304" pitchFamily="18" charset="0"/>
                <a:sym typeface="Symbol" panose="05050102010706020507" pitchFamily="18" charset="2"/>
              </a:rPr>
              <a:t>-1</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with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ik</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 + d</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kj</a:t>
            </a:r>
          </a:p>
          <a:p>
            <a:pPr marL="1263650" indent="-349250" algn="just">
              <a:spcBef>
                <a:spcPts val="0"/>
              </a:spcBef>
              <a:spcAft>
                <a:spcPts val="0"/>
              </a:spcAft>
              <a:buAutoNum type="alphaLcParenBoth"/>
            </a:pPr>
            <a:r>
              <a:rPr lang="en-US" sz="1800" b="0" smtClean="0">
                <a:latin typeface="Times New Roman" panose="02020603050405020304" pitchFamily="18" charset="0"/>
                <a:cs typeface="Times New Roman" panose="02020603050405020304" pitchFamily="18" charset="0"/>
                <a:sym typeface="Symbol" panose="05050102010706020507" pitchFamily="18" charset="2"/>
              </a:rPr>
              <a:t>Create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S</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by replacing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s</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ij</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in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S</a:t>
            </a:r>
            <a:r>
              <a:rPr lang="en-US" sz="1800" b="0" i="1" baseline="-25000"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baseline="-25000" smtClean="0">
                <a:latin typeface="Times New Roman" panose="02020603050405020304" pitchFamily="18" charset="0"/>
                <a:cs typeface="Times New Roman" panose="02020603050405020304" pitchFamily="18" charset="0"/>
                <a:sym typeface="Symbol" panose="05050102010706020507" pitchFamily="18" charset="2"/>
              </a:rPr>
              <a:t>-1</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with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Set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+1. If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 =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n</a:t>
            </a:r>
            <a:r>
              <a:rPr lang="en-US" sz="1800" b="0" smtClean="0">
                <a:latin typeface="Times New Roman" panose="02020603050405020304" pitchFamily="18" charset="0"/>
                <a:cs typeface="Times New Roman" panose="02020603050405020304" pitchFamily="18" charset="0"/>
                <a:sym typeface="Symbol" panose="05050102010706020507" pitchFamily="18" charset="2"/>
              </a:rPr>
              <a:t>+1, stop; else repeat step </a:t>
            </a:r>
            <a:r>
              <a:rPr lang="en-US" sz="18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1800" b="0" smtClean="0">
                <a:latin typeface="Times New Roman" panose="02020603050405020304" pitchFamily="18" charset="0"/>
                <a:cs typeface="Times New Roman" panose="02020603050405020304" pitchFamily="18" charset="0"/>
                <a:sym typeface="Symbol" panose="05050102010706020507" pitchFamily="18" charset="2"/>
              </a:rPr>
              <a:t>.</a:t>
            </a:r>
            <a:r>
              <a:rPr lang="en-US" sz="1800" b="0">
                <a:latin typeface="Times New Roman" panose="02020603050405020304" pitchFamily="18" charset="0"/>
                <a:cs typeface="Times New Roman" panose="02020603050405020304" pitchFamily="18" charset="0"/>
                <a:sym typeface="Symbol" panose="05050102010706020507" pitchFamily="18" charset="2"/>
              </a:rPr>
              <a:t>	</a:t>
            </a:r>
            <a:endParaRPr lang="en-US" sz="1800" b="0">
              <a:latin typeface="Times New Roman" panose="02020603050405020304" pitchFamily="18" charset="0"/>
              <a:cs typeface="Times New Roman" panose="02020603050405020304" pitchFamily="18" charset="0"/>
            </a:endParaRPr>
          </a:p>
        </p:txBody>
      </p:sp>
      <p:sp>
        <p:nvSpPr>
          <p:cNvPr id="4" name="Oval 3"/>
          <p:cNvSpPr/>
          <p:nvPr/>
        </p:nvSpPr>
        <p:spPr>
          <a:xfrm>
            <a:off x="3808412" y="1752600"/>
            <a:ext cx="640080" cy="640080"/>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a:solidFill>
                  <a:schemeClr val="bg1"/>
                </a:solidFill>
                <a:latin typeface="Times New Roman" panose="02020603050405020304" pitchFamily="18" charset="0"/>
                <a:cs typeface="Times New Roman" panose="02020603050405020304" pitchFamily="18" charset="0"/>
              </a:rPr>
              <a:t>i</a:t>
            </a:r>
            <a:endParaRPr lang="en-US" sz="2400" i="1">
              <a:solidFill>
                <a:schemeClr val="bg1"/>
              </a:solidFill>
              <a:latin typeface="Times New Roman" panose="02020603050405020304" pitchFamily="18" charset="0"/>
              <a:cs typeface="Times New Roman" panose="02020603050405020304" pitchFamily="18" charset="0"/>
            </a:endParaRPr>
          </a:p>
        </p:txBody>
      </p:sp>
      <p:sp>
        <p:nvSpPr>
          <p:cNvPr id="5" name="Oval 4"/>
          <p:cNvSpPr/>
          <p:nvPr/>
        </p:nvSpPr>
        <p:spPr>
          <a:xfrm>
            <a:off x="8471852" y="1752600"/>
            <a:ext cx="640080" cy="640080"/>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smtClean="0">
                <a:solidFill>
                  <a:schemeClr val="bg1"/>
                </a:solidFill>
                <a:latin typeface="Times New Roman" panose="02020603050405020304" pitchFamily="18" charset="0"/>
                <a:cs typeface="Times New Roman" panose="02020603050405020304" pitchFamily="18" charset="0"/>
              </a:rPr>
              <a:t>j</a:t>
            </a:r>
            <a:endParaRPr lang="en-US" sz="2400" i="1">
              <a:solidFill>
                <a:schemeClr val="bg1"/>
              </a:solidFill>
              <a:latin typeface="Times New Roman" panose="02020603050405020304" pitchFamily="18" charset="0"/>
              <a:cs typeface="Times New Roman" panose="02020603050405020304" pitchFamily="18" charset="0"/>
            </a:endParaRPr>
          </a:p>
        </p:txBody>
      </p:sp>
      <p:sp>
        <p:nvSpPr>
          <p:cNvPr id="6" name="Oval 5"/>
          <p:cNvSpPr/>
          <p:nvPr/>
        </p:nvSpPr>
        <p:spPr>
          <a:xfrm>
            <a:off x="6092825" y="609600"/>
            <a:ext cx="640080" cy="640080"/>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smtClean="0">
                <a:solidFill>
                  <a:schemeClr val="bg1"/>
                </a:solidFill>
                <a:latin typeface="Times New Roman" panose="02020603050405020304" pitchFamily="18" charset="0"/>
                <a:cs typeface="Times New Roman" panose="02020603050405020304" pitchFamily="18" charset="0"/>
              </a:rPr>
              <a:t>k</a:t>
            </a:r>
            <a:endParaRPr lang="en-US" sz="2400" i="1">
              <a:solidFill>
                <a:schemeClr val="bg1"/>
              </a:solidFill>
              <a:latin typeface="Times New Roman" panose="02020603050405020304" pitchFamily="18" charset="0"/>
              <a:cs typeface="Times New Roman" panose="02020603050405020304" pitchFamily="18" charset="0"/>
            </a:endParaRPr>
          </a:p>
        </p:txBody>
      </p:sp>
      <p:cxnSp>
        <p:nvCxnSpPr>
          <p:cNvPr id="8" name="Straight Arrow Connector 7"/>
          <p:cNvCxnSpPr>
            <a:endCxn id="6" idx="2"/>
          </p:cNvCxnSpPr>
          <p:nvPr/>
        </p:nvCxnSpPr>
        <p:spPr>
          <a:xfrm flipV="1">
            <a:off x="4448492" y="929640"/>
            <a:ext cx="1644333" cy="979251"/>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6" idx="6"/>
          </p:cNvCxnSpPr>
          <p:nvPr/>
        </p:nvCxnSpPr>
        <p:spPr>
          <a:xfrm>
            <a:off x="6732905" y="929640"/>
            <a:ext cx="1738947" cy="979251"/>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6"/>
            <a:endCxn id="5" idx="2"/>
          </p:cNvCxnSpPr>
          <p:nvPr/>
        </p:nvCxnSpPr>
        <p:spPr>
          <a:xfrm>
            <a:off x="4448492" y="2072640"/>
            <a:ext cx="4023360"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798397" y="923745"/>
            <a:ext cx="487634" cy="461665"/>
          </a:xfrm>
          <a:prstGeom prst="rect">
            <a:avLst/>
          </a:prstGeom>
        </p:spPr>
        <p:txBody>
          <a:bodyPr wrap="none">
            <a:spAutoFit/>
          </a:bodyPr>
          <a:lstStyle/>
          <a:p>
            <a:r>
              <a:rPr lang="en-US" sz="2400" i="1">
                <a:latin typeface="Times New Roman" panose="02020603050405020304" pitchFamily="18" charset="0"/>
                <a:cs typeface="Times New Roman" panose="02020603050405020304" pitchFamily="18" charset="0"/>
              </a:rPr>
              <a:t>d</a:t>
            </a:r>
            <a:r>
              <a:rPr lang="en-US" sz="2400" i="1" baseline="-25000">
                <a:latin typeface="Times New Roman" panose="02020603050405020304" pitchFamily="18" charset="0"/>
                <a:cs typeface="Times New Roman" panose="02020603050405020304" pitchFamily="18" charset="0"/>
              </a:rPr>
              <a:t>ik</a:t>
            </a:r>
            <a:endParaRPr lang="en-US" sz="2400"/>
          </a:p>
        </p:txBody>
      </p:sp>
      <p:sp>
        <p:nvSpPr>
          <p:cNvPr id="17" name="Rectangle 16"/>
          <p:cNvSpPr/>
          <p:nvPr/>
        </p:nvSpPr>
        <p:spPr>
          <a:xfrm>
            <a:off x="7129168" y="736908"/>
            <a:ext cx="487634" cy="461665"/>
          </a:xfrm>
          <a:prstGeom prst="rect">
            <a:avLst/>
          </a:prstGeom>
        </p:spPr>
        <p:txBody>
          <a:bodyPr wrap="none">
            <a:spAutoFit/>
          </a:bodyPr>
          <a:lstStyle/>
          <a:p>
            <a:r>
              <a:rPr lang="en-US" sz="2400" i="1" smtClean="0">
                <a:latin typeface="Times New Roman" panose="02020603050405020304" pitchFamily="18" charset="0"/>
                <a:cs typeface="Times New Roman" panose="02020603050405020304" pitchFamily="18" charset="0"/>
              </a:rPr>
              <a:t>d</a:t>
            </a:r>
            <a:r>
              <a:rPr lang="en-US" sz="2400" i="1" baseline="-25000" smtClean="0">
                <a:latin typeface="Times New Roman" panose="02020603050405020304" pitchFamily="18" charset="0"/>
                <a:cs typeface="Times New Roman" panose="02020603050405020304" pitchFamily="18" charset="0"/>
              </a:rPr>
              <a:t>kj</a:t>
            </a:r>
            <a:endParaRPr lang="en-US" sz="2400"/>
          </a:p>
        </p:txBody>
      </p:sp>
      <p:sp>
        <p:nvSpPr>
          <p:cNvPr id="18" name="Rectangle 17"/>
          <p:cNvSpPr/>
          <p:nvPr/>
        </p:nvSpPr>
        <p:spPr>
          <a:xfrm>
            <a:off x="5849008" y="1965626"/>
            <a:ext cx="453970" cy="461665"/>
          </a:xfrm>
          <a:prstGeom prst="rect">
            <a:avLst/>
          </a:prstGeom>
        </p:spPr>
        <p:txBody>
          <a:bodyPr wrap="none">
            <a:spAutoFit/>
          </a:bodyPr>
          <a:lstStyle/>
          <a:p>
            <a:r>
              <a:rPr lang="en-US" sz="2400" i="1" smtClean="0">
                <a:latin typeface="Times New Roman" panose="02020603050405020304" pitchFamily="18" charset="0"/>
                <a:cs typeface="Times New Roman" panose="02020603050405020304" pitchFamily="18" charset="0"/>
              </a:rPr>
              <a:t>d</a:t>
            </a:r>
            <a:r>
              <a:rPr lang="en-US" sz="2400" i="1" baseline="-25000" smtClean="0">
                <a:latin typeface="Times New Roman" panose="02020603050405020304" pitchFamily="18" charset="0"/>
                <a:cs typeface="Times New Roman" panose="02020603050405020304" pitchFamily="18" charset="0"/>
              </a:rPr>
              <a:t>ij</a:t>
            </a:r>
            <a:endParaRPr lang="en-US" sz="2400"/>
          </a:p>
        </p:txBody>
      </p:sp>
      <p:sp>
        <p:nvSpPr>
          <p:cNvPr id="23" name="TextBox 22"/>
          <p:cNvSpPr txBox="1"/>
          <p:nvPr/>
        </p:nvSpPr>
        <p:spPr>
          <a:xfrm>
            <a:off x="379412" y="1154577"/>
            <a:ext cx="2481770" cy="584775"/>
          </a:xfrm>
          <a:prstGeom prst="rect">
            <a:avLst/>
          </a:prstGeom>
          <a:noFill/>
        </p:spPr>
        <p:txBody>
          <a:bodyPr wrap="none" rtlCol="0">
            <a:spAutoFit/>
          </a:bodyPr>
          <a:lstStyle/>
          <a:p>
            <a:r>
              <a:rPr lang="en-US" sz="3200" smtClean="0"/>
              <a:t>FIGURE 6.19</a:t>
            </a:r>
            <a:endParaRPr lang="en-US" sz="3200"/>
          </a:p>
        </p:txBody>
      </p:sp>
    </p:spTree>
    <p:extLst>
      <p:ext uri="{BB962C8B-B14F-4D97-AF65-F5344CB8AC3E}">
        <p14:creationId xmlns:p14="http://schemas.microsoft.com/office/powerpoint/2010/main" val="930914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0"/>
            <a:ext cx="12188824" cy="6858000"/>
          </a:xfrm>
          <a:prstGeom prst="roundRect">
            <a:avLst>
              <a:gd name="adj" fmla="val 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graphicFrame>
            <p:nvGraphicFramePr>
              <p:cNvPr id="4" name="Table 3"/>
              <p:cNvGraphicFramePr>
                <a:graphicFrameLocks noGrp="1"/>
              </p:cNvGraphicFramePr>
              <p:nvPr>
                <p:extLst>
                  <p:ext uri="{D42A27DB-BD31-4B8C-83A1-F6EECF244321}">
                    <p14:modId xmlns:p14="http://schemas.microsoft.com/office/powerpoint/2010/main" val="2417522908"/>
                  </p:ext>
                </p:extLst>
              </p:nvPr>
            </p:nvGraphicFramePr>
            <p:xfrm>
              <a:off x="2208212" y="533400"/>
              <a:ext cx="5867400" cy="2595880"/>
            </p:xfrm>
            <a:graphic>
              <a:graphicData uri="http://schemas.openxmlformats.org/drawingml/2006/table">
                <a:tbl>
                  <a:tblPr firstRow="1" bandRow="1">
                    <a:tableStyleId>{5C22544A-7EE6-4342-B048-85BDC9FD1C3A}</a:tableStyleId>
                  </a:tblPr>
                  <a:tblGrid>
                    <a:gridCol w="533400"/>
                    <a:gridCol w="685800"/>
                    <a:gridCol w="981075"/>
                    <a:gridCol w="733425"/>
                    <a:gridCol w="733425"/>
                    <a:gridCol w="733425"/>
                    <a:gridCol w="733425"/>
                    <a:gridCol w="733425"/>
                  </a:tblGrid>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1</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2</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j</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n</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1</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12</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1</a:t>
                          </a:r>
                          <a:r>
                            <a:rPr lang="en-US" sz="1400" i="1" baseline="-25000"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1</a:t>
                          </a:r>
                          <a:r>
                            <a:rPr lang="en-US" sz="1400" i="1" baseline="-25000"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2</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1" smtClean="0">
                              <a:solidFill>
                                <a:schemeClr val="bg1"/>
                              </a:solidFill>
                              <a:latin typeface="Times New Roman" panose="02020603050405020304" pitchFamily="18" charset="0"/>
                              <a:cs typeface="Times New Roman" panose="02020603050405020304" pitchFamily="18" charset="0"/>
                            </a:rPr>
                            <a:t>d</a:t>
                          </a:r>
                          <a:r>
                            <a:rPr lang="en-US" sz="1400" baseline="-25000" smtClean="0">
                              <a:solidFill>
                                <a:schemeClr val="bg1"/>
                              </a:solidFill>
                              <a:latin typeface="Times New Roman" panose="02020603050405020304" pitchFamily="18" charset="0"/>
                              <a:cs typeface="Times New Roman" panose="02020603050405020304" pitchFamily="18" charset="0"/>
                            </a:rPr>
                            <a:t>21</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2</a:t>
                          </a:r>
                          <a:r>
                            <a:rPr lang="en-US" sz="1400" i="1" baseline="-25000"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baseline="-25000" smtClean="0">
                              <a:solidFill>
                                <a:schemeClr val="bg1"/>
                              </a:solidFill>
                              <a:latin typeface="Times New Roman" panose="02020603050405020304" pitchFamily="18" charset="0"/>
                              <a:cs typeface="Times New Roman" panose="02020603050405020304" pitchFamily="18" charset="0"/>
                            </a:rPr>
                            <a:t>2</a:t>
                          </a:r>
                          <a:r>
                            <a:rPr lang="en-US" sz="1400" i="1" baseline="-25000"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r"/>
                          <a:r>
                            <a:rPr lang="en-US" sz="1400" i="1" smtClean="0">
                              <a:solidFill>
                                <a:schemeClr val="bg1"/>
                              </a:solidFill>
                              <a:latin typeface="Times New Roman" panose="02020603050405020304" pitchFamily="18" charset="0"/>
                              <a:cs typeface="Times New Roman" panose="02020603050405020304" pitchFamily="18" charset="0"/>
                            </a:rPr>
                            <a:t>D</a:t>
                          </a:r>
                          <a:r>
                            <a:rPr lang="en-US" sz="1400" baseline="-25000" smtClean="0">
                              <a:solidFill>
                                <a:schemeClr val="bg1"/>
                              </a:solidFill>
                              <a:latin typeface="Times New Roman" panose="02020603050405020304" pitchFamily="18" charset="0"/>
                              <a:cs typeface="Times New Roman" panose="02020603050405020304" pitchFamily="18" charset="0"/>
                            </a:rPr>
                            <a:t>0 </a:t>
                          </a:r>
                          <a:r>
                            <a:rPr lang="en-US" sz="1400" baseline="0" smtClean="0">
                              <a:solidFill>
                                <a:schemeClr val="bg1"/>
                              </a:solidFill>
                              <a:latin typeface="Times New Roman" panose="02020603050405020304" pitchFamily="18" charset="0"/>
                              <a:cs typeface="Times New Roman" panose="02020603050405020304" pitchFamily="18" charset="0"/>
                            </a:rPr>
                            <a:t>=</a:t>
                          </a:r>
                          <a:endParaRPr lang="en-US" sz="1400" baseline="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b="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i</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a:t>
                          </a:r>
                          <a:r>
                            <a:rPr lang="en-US" sz="1400" baseline="-25000" smtClean="0">
                              <a:solidFill>
                                <a:schemeClr val="bg1"/>
                              </a:solidFill>
                              <a:latin typeface="Times New Roman" panose="02020603050405020304" pitchFamily="18" charset="0"/>
                              <a:cs typeface="Times New Roman" panose="02020603050405020304" pitchFamily="18" charset="0"/>
                            </a:rPr>
                            <a:t>1</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a:t>
                          </a:r>
                          <a:r>
                            <a:rPr lang="en-US" sz="1400" baseline="-25000" smtClean="0">
                              <a:solidFill>
                                <a:schemeClr val="bg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ij</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n</a:t>
                          </a:r>
                          <a:r>
                            <a:rPr lang="en-US" sz="1400" baseline="-25000" smtClean="0">
                              <a:solidFill>
                                <a:schemeClr val="bg1"/>
                              </a:solidFill>
                              <a:latin typeface="Times New Roman" panose="02020603050405020304" pitchFamily="18" charset="0"/>
                              <a:cs typeface="Times New Roman" panose="02020603050405020304" pitchFamily="18" charset="0"/>
                            </a:rPr>
                            <a:t>1</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n</a:t>
                          </a:r>
                          <a:r>
                            <a:rPr lang="en-US" sz="1400" baseline="-25000" smtClean="0">
                              <a:solidFill>
                                <a:schemeClr val="bg1"/>
                              </a:solidFill>
                              <a:latin typeface="Times New Roman" panose="02020603050405020304" pitchFamily="18" charset="0"/>
                              <a:cs typeface="Times New Roman" panose="02020603050405020304" pitchFamily="18" charset="0"/>
                            </a:rPr>
                            <a:t>2</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nj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bl>
              </a:graphicData>
            </a:graphic>
          </p:graphicFrame>
        </mc:Choice>
        <mc:Fallback>
          <p:graphicFrame>
            <p:nvGraphicFramePr>
              <p:cNvPr id="4" name="Table 3"/>
              <p:cNvGraphicFramePr>
                <a:graphicFrameLocks noGrp="1"/>
              </p:cNvGraphicFramePr>
              <p:nvPr>
                <p:extLst>
                  <p:ext uri="{D42A27DB-BD31-4B8C-83A1-F6EECF244321}">
                    <p14:modId xmlns:p14="http://schemas.microsoft.com/office/powerpoint/2010/main" val="2417522908"/>
                  </p:ext>
                </p:extLst>
              </p:nvPr>
            </p:nvGraphicFramePr>
            <p:xfrm>
              <a:off x="2208212" y="533400"/>
              <a:ext cx="5867400" cy="2595880"/>
            </p:xfrm>
            <a:graphic>
              <a:graphicData uri="http://schemas.openxmlformats.org/drawingml/2006/table">
                <a:tbl>
                  <a:tblPr firstRow="1" bandRow="1">
                    <a:tableStyleId>{5C22544A-7EE6-4342-B048-85BDC9FD1C3A}</a:tableStyleId>
                  </a:tblPr>
                  <a:tblGrid>
                    <a:gridCol w="533400"/>
                    <a:gridCol w="685800"/>
                    <a:gridCol w="981075"/>
                    <a:gridCol w="733425"/>
                    <a:gridCol w="733425"/>
                    <a:gridCol w="733425"/>
                    <a:gridCol w="733425"/>
                    <a:gridCol w="733425"/>
                  </a:tblGrid>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1</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2</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r="-302500" b="-606557"/>
                          </a:stretch>
                        </a:blip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j</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r="-100826" b="-606557"/>
                          </a:stretch>
                        </a:blip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n</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1</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12</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t="-100000" r="-302500" b="-5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1</a:t>
                          </a:r>
                          <a:r>
                            <a:rPr lang="en-US" sz="1400" i="1" baseline="-25000"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t="-100000" r="-100826" b="-5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1</a:t>
                          </a:r>
                          <a:r>
                            <a:rPr lang="en-US" sz="1400" i="1" baseline="-25000"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2</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1" smtClean="0">
                              <a:solidFill>
                                <a:schemeClr val="bg1"/>
                              </a:solidFill>
                              <a:latin typeface="Times New Roman" panose="02020603050405020304" pitchFamily="18" charset="0"/>
                              <a:cs typeface="Times New Roman" panose="02020603050405020304" pitchFamily="18" charset="0"/>
                            </a:rPr>
                            <a:t>d</a:t>
                          </a:r>
                          <a:r>
                            <a:rPr lang="en-US" sz="1400" baseline="-25000" smtClean="0">
                              <a:solidFill>
                                <a:schemeClr val="bg1"/>
                              </a:solidFill>
                              <a:latin typeface="Times New Roman" panose="02020603050405020304" pitchFamily="18" charset="0"/>
                              <a:cs typeface="Times New Roman" panose="02020603050405020304" pitchFamily="18" charset="0"/>
                            </a:rPr>
                            <a:t>21</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t="-200000" r="-302500" b="-4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0" baseline="-25000" smtClean="0">
                              <a:solidFill>
                                <a:schemeClr val="bg1"/>
                              </a:solidFill>
                              <a:latin typeface="Times New Roman" panose="02020603050405020304" pitchFamily="18" charset="0"/>
                              <a:cs typeface="Times New Roman" panose="02020603050405020304" pitchFamily="18" charset="0"/>
                            </a:rPr>
                            <a:t>2</a:t>
                          </a:r>
                          <a:r>
                            <a:rPr lang="en-US" sz="1400" i="1" baseline="-25000"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t="-200000" r="-100826" b="-4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baseline="-25000" smtClean="0">
                              <a:solidFill>
                                <a:schemeClr val="bg1"/>
                              </a:solidFill>
                              <a:latin typeface="Times New Roman" panose="02020603050405020304" pitchFamily="18" charset="0"/>
                              <a:cs typeface="Times New Roman" panose="02020603050405020304" pitchFamily="18" charset="0"/>
                            </a:rPr>
                            <a:t>2</a:t>
                          </a:r>
                          <a:r>
                            <a:rPr lang="en-US" sz="1400" i="1" baseline="-25000"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r"/>
                          <a:r>
                            <a:rPr lang="en-US" sz="1400" i="1" smtClean="0">
                              <a:solidFill>
                                <a:schemeClr val="bg1"/>
                              </a:solidFill>
                              <a:latin typeface="Times New Roman" panose="02020603050405020304" pitchFamily="18" charset="0"/>
                              <a:cs typeface="Times New Roman" panose="02020603050405020304" pitchFamily="18" charset="0"/>
                            </a:rPr>
                            <a:t>D</a:t>
                          </a:r>
                          <a:r>
                            <a:rPr lang="en-US" sz="1400" baseline="-25000" smtClean="0">
                              <a:solidFill>
                                <a:schemeClr val="bg1"/>
                              </a:solidFill>
                              <a:latin typeface="Times New Roman" panose="02020603050405020304" pitchFamily="18" charset="0"/>
                              <a:cs typeface="Times New Roman" panose="02020603050405020304" pitchFamily="18" charset="0"/>
                            </a:rPr>
                            <a:t>0 </a:t>
                          </a:r>
                          <a:r>
                            <a:rPr lang="en-US" sz="1400" baseline="0" smtClean="0">
                              <a:solidFill>
                                <a:schemeClr val="bg1"/>
                              </a:solidFill>
                              <a:latin typeface="Times New Roman" panose="02020603050405020304" pitchFamily="18" charset="0"/>
                              <a:cs typeface="Times New Roman" panose="02020603050405020304" pitchFamily="18" charset="0"/>
                            </a:rPr>
                            <a:t>=</a:t>
                          </a:r>
                          <a:endParaRPr lang="en-US" sz="1400" baseline="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78571" t="-300000" r="-683036" b="-306557"/>
                          </a:stretch>
                        </a:blipFill>
                      </a:tcPr>
                    </a:tc>
                    <a:tc>
                      <a:txBody>
                        <a:bodyPr/>
                        <a:lstStyle/>
                        <a:p>
                          <a:endParaRPr lang="en-US"/>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124224" t="-300000" r="-375155"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298347" t="-300000" r="-399174"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t="-300000" r="-302500"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01667" t="-300000" r="-202500"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t="-300000" r="-100826"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702500" t="-300000" r="-1667" b="-306557"/>
                          </a:stretch>
                        </a:blip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i</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a:t>
                          </a:r>
                          <a:r>
                            <a:rPr lang="en-US" sz="1400" baseline="-25000" smtClean="0">
                              <a:solidFill>
                                <a:schemeClr val="bg1"/>
                              </a:solidFill>
                              <a:latin typeface="Times New Roman" panose="02020603050405020304" pitchFamily="18" charset="0"/>
                              <a:cs typeface="Times New Roman" panose="02020603050405020304" pitchFamily="18" charset="0"/>
                            </a:rPr>
                            <a:t>1</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a:t>
                          </a:r>
                          <a:r>
                            <a:rPr lang="en-US" sz="1400" baseline="-25000" smtClean="0">
                              <a:solidFill>
                                <a:schemeClr val="bg1"/>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t="-400000" r="-302500" b="-206557"/>
                          </a:stretch>
                        </a:blip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ij</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t="-400000" r="-100826" b="-2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in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78571" t="-500000" r="-683036" b="-106557"/>
                          </a:stretch>
                        </a:blipFill>
                      </a:tcPr>
                    </a:tc>
                    <a:tc>
                      <a:txBody>
                        <a:bodyPr/>
                        <a:lstStyle/>
                        <a:p>
                          <a:endParaRPr lang="en-US"/>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124224" t="-500000" r="-375155"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298347" t="-500000" r="-399174"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t="-500000" r="-302500"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01667" t="-500000" r="-202500"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t="-500000" r="-100826"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702500" t="-500000" r="-1667" b="-106557"/>
                          </a:stretch>
                        </a:blip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n</a:t>
                          </a:r>
                          <a:r>
                            <a:rPr lang="en-US" sz="1400" baseline="-25000" smtClean="0">
                              <a:solidFill>
                                <a:schemeClr val="bg1"/>
                              </a:solidFill>
                              <a:latin typeface="Times New Roman" panose="02020603050405020304" pitchFamily="18" charset="0"/>
                              <a:cs typeface="Times New Roman" panose="02020603050405020304" pitchFamily="18" charset="0"/>
                            </a:rPr>
                            <a:t>1</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n</a:t>
                          </a:r>
                          <a:r>
                            <a:rPr lang="en-US" sz="1400" baseline="-25000" smtClean="0">
                              <a:solidFill>
                                <a:schemeClr val="bg1"/>
                              </a:solidFill>
                              <a:latin typeface="Times New Roman" panose="02020603050405020304" pitchFamily="18" charset="0"/>
                              <a:cs typeface="Times New Roman" panose="02020603050405020304" pitchFamily="18" charset="0"/>
                            </a:rPr>
                            <a:t>2</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401667" t="-600000" r="-302500" b="-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d</a:t>
                          </a:r>
                          <a:r>
                            <a:rPr lang="en-US" sz="1400" i="1" baseline="-25000" smtClean="0">
                              <a:solidFill>
                                <a:schemeClr val="bg1"/>
                              </a:solidFill>
                              <a:latin typeface="Times New Roman" panose="02020603050405020304" pitchFamily="18" charset="0"/>
                              <a:cs typeface="Times New Roman" panose="02020603050405020304" pitchFamily="18" charset="0"/>
                            </a:rPr>
                            <a:t>nj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2"/>
                          <a:stretch>
                            <a:fillRect l="-596694" t="-600000" r="-100826" b="-6557"/>
                          </a:stretch>
                        </a:blip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bl>
              </a:graphicData>
            </a:graphic>
          </p:graphicFrame>
        </mc:Fallback>
      </mc:AlternateContent>
      <mc:AlternateContent xmlns:mc="http://schemas.openxmlformats.org/markup-compatibility/2006">
        <mc:Choice xmlns:a14="http://schemas.microsoft.com/office/drawing/2010/main" Requires="a14">
          <p:graphicFrame>
            <p:nvGraphicFramePr>
              <p:cNvPr id="6" name="Table 5"/>
              <p:cNvGraphicFramePr>
                <a:graphicFrameLocks noGrp="1"/>
              </p:cNvGraphicFramePr>
              <p:nvPr>
                <p:extLst>
                  <p:ext uri="{D42A27DB-BD31-4B8C-83A1-F6EECF244321}">
                    <p14:modId xmlns:p14="http://schemas.microsoft.com/office/powerpoint/2010/main" val="4250034901"/>
                  </p:ext>
                </p:extLst>
              </p:nvPr>
            </p:nvGraphicFramePr>
            <p:xfrm>
              <a:off x="2208212" y="3581400"/>
              <a:ext cx="5867400" cy="2595880"/>
            </p:xfrm>
            <a:graphic>
              <a:graphicData uri="http://schemas.openxmlformats.org/drawingml/2006/table">
                <a:tbl>
                  <a:tblPr firstRow="1" bandRow="1">
                    <a:tableStyleId>{5C22544A-7EE6-4342-B048-85BDC9FD1C3A}</a:tableStyleId>
                  </a:tblPr>
                  <a:tblGrid>
                    <a:gridCol w="533400"/>
                    <a:gridCol w="685800"/>
                    <a:gridCol w="981075"/>
                    <a:gridCol w="733425"/>
                    <a:gridCol w="733425"/>
                    <a:gridCol w="733425"/>
                    <a:gridCol w="733425"/>
                    <a:gridCol w="733425"/>
                  </a:tblGrid>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1</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2</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j</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n</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1</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0" smtClean="0">
                              <a:solidFill>
                                <a:schemeClr val="bg1"/>
                              </a:solidFill>
                              <a:latin typeface="Times New Roman" panose="02020603050405020304" pitchFamily="18" charset="0"/>
                              <a:cs typeface="Times New Roman" panose="02020603050405020304" pitchFamily="18" charset="0"/>
                            </a:rPr>
                            <a:t>2</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2</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0" smtClean="0">
                              <a:solidFill>
                                <a:schemeClr val="bg1"/>
                              </a:solidFill>
                              <a:latin typeface="Times New Roman" panose="02020603050405020304" pitchFamily="18" charset="0"/>
                              <a:cs typeface="Times New Roman" panose="02020603050405020304" pitchFamily="18" charset="0"/>
                            </a:rPr>
                            <a:t>1</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r"/>
                          <a:r>
                            <a:rPr lang="en-US" sz="1400" i="1" baseline="0" smtClean="0">
                              <a:solidFill>
                                <a:schemeClr val="bg1"/>
                              </a:solidFill>
                              <a:latin typeface="Times New Roman" panose="02020603050405020304" pitchFamily="18" charset="0"/>
                              <a:cs typeface="Times New Roman" panose="02020603050405020304" pitchFamily="18" charset="0"/>
                            </a:rPr>
                            <a:t>S</a:t>
                          </a:r>
                          <a:r>
                            <a:rPr lang="en-US" sz="1400" i="0" baseline="-25000" smtClean="0">
                              <a:solidFill>
                                <a:schemeClr val="bg1"/>
                              </a:solidFill>
                              <a:latin typeface="Times New Roman" panose="02020603050405020304" pitchFamily="18" charset="0"/>
                              <a:cs typeface="Times New Roman" panose="02020603050405020304" pitchFamily="18" charset="0"/>
                            </a:rPr>
                            <a:t>n</a:t>
                          </a:r>
                          <a:r>
                            <a:rPr lang="en-US" sz="1400" baseline="-25000" smtClean="0">
                              <a:solidFill>
                                <a:schemeClr val="bg1"/>
                              </a:solidFill>
                              <a:latin typeface="Times New Roman" panose="02020603050405020304" pitchFamily="18" charset="0"/>
                              <a:cs typeface="Times New Roman" panose="02020603050405020304" pitchFamily="18" charset="0"/>
                            </a:rPr>
                            <a:t> </a:t>
                          </a:r>
                          <a:r>
                            <a:rPr lang="en-US" sz="1400" baseline="0" smtClean="0">
                              <a:solidFill>
                                <a:schemeClr val="bg1"/>
                              </a:solidFill>
                              <a:latin typeface="Times New Roman" panose="02020603050405020304" pitchFamily="18" charset="0"/>
                              <a:cs typeface="Times New Roman" panose="02020603050405020304" pitchFamily="18" charset="0"/>
                            </a:rPr>
                            <a:t>=</a:t>
                          </a:r>
                          <a:endParaRPr lang="en-US" sz="1400" baseline="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b="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i</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0" smtClean="0">
                              <a:solidFill>
                                <a:schemeClr val="bg1"/>
                              </a:solidFill>
                              <a:latin typeface="Times New Roman" panose="02020603050405020304" pitchFamily="18" charset="0"/>
                              <a:cs typeface="Times New Roman" panose="02020603050405020304" pitchFamily="18" charset="0"/>
                            </a:rPr>
                            <a:t>1</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0" smtClean="0">
                              <a:solidFill>
                                <a:schemeClr val="bg1"/>
                              </a:solidFill>
                              <a:latin typeface="Times New Roman" panose="02020603050405020304" pitchFamily="18" charset="0"/>
                              <a:cs typeface="Times New Roman" panose="02020603050405020304" pitchFamily="18" charset="0"/>
                            </a:rPr>
                            <a:t>2</a:t>
                          </a:r>
                          <a:endParaRPr lang="en-US" sz="1400" baseline="-250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0" smtClean="0">
                              <a:solidFill>
                                <a:schemeClr val="bg1"/>
                              </a:solidFill>
                              <a:latin typeface="Times New Roman" panose="02020603050405020304" pitchFamily="18" charset="0"/>
                              <a:cs typeface="Times New Roman" panose="02020603050405020304" pitchFamily="18" charset="0"/>
                            </a:rPr>
                            <a:t>1</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0" smtClean="0">
                              <a:solidFill>
                                <a:schemeClr val="bg1"/>
                              </a:solidFill>
                              <a:latin typeface="Times New Roman" panose="02020603050405020304" pitchFamily="18" charset="0"/>
                              <a:cs typeface="Times New Roman" panose="02020603050405020304" pitchFamily="18" charset="0"/>
                            </a:rPr>
                            <a:t>2</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bl>
              </a:graphicData>
            </a:graphic>
          </p:graphicFrame>
        </mc:Choice>
        <mc:Fallback>
          <p:graphicFrame>
            <p:nvGraphicFramePr>
              <p:cNvPr id="6" name="Table 5"/>
              <p:cNvGraphicFramePr>
                <a:graphicFrameLocks noGrp="1"/>
              </p:cNvGraphicFramePr>
              <p:nvPr>
                <p:extLst>
                  <p:ext uri="{D42A27DB-BD31-4B8C-83A1-F6EECF244321}">
                    <p14:modId xmlns:p14="http://schemas.microsoft.com/office/powerpoint/2010/main" val="4250034901"/>
                  </p:ext>
                </p:extLst>
              </p:nvPr>
            </p:nvGraphicFramePr>
            <p:xfrm>
              <a:off x="2208212" y="3581400"/>
              <a:ext cx="5867400" cy="2595880"/>
            </p:xfrm>
            <a:graphic>
              <a:graphicData uri="http://schemas.openxmlformats.org/drawingml/2006/table">
                <a:tbl>
                  <a:tblPr firstRow="1" bandRow="1">
                    <a:tableStyleId>{5C22544A-7EE6-4342-B048-85BDC9FD1C3A}</a:tableStyleId>
                  </a:tblPr>
                  <a:tblGrid>
                    <a:gridCol w="533400"/>
                    <a:gridCol w="685800"/>
                    <a:gridCol w="981075"/>
                    <a:gridCol w="733425"/>
                    <a:gridCol w="733425"/>
                    <a:gridCol w="733425"/>
                    <a:gridCol w="733425"/>
                    <a:gridCol w="733425"/>
                  </a:tblGrid>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1</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smtClean="0">
                              <a:solidFill>
                                <a:schemeClr val="bg1"/>
                              </a:solidFill>
                              <a:latin typeface="Times New Roman" panose="02020603050405020304" pitchFamily="18" charset="0"/>
                              <a:cs typeface="Times New Roman" panose="02020603050405020304" pitchFamily="18" charset="0"/>
                            </a:rPr>
                            <a:t>2</a:t>
                          </a:r>
                          <a:endParaRPr lang="en-US" sz="1400" b="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r="-302500" b="-606557"/>
                          </a:stretch>
                        </a:blip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j</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r="-100826" b="-606557"/>
                          </a:stretch>
                        </a:blipFill>
                      </a:tcPr>
                    </a:tc>
                    <a:tc>
                      <a:txBody>
                        <a:bodyPr/>
                        <a:lstStyle/>
                        <a:p>
                          <a:pPr algn="ctr"/>
                          <a:r>
                            <a:rPr lang="en-US" sz="1400" b="0" i="1" smtClean="0">
                              <a:solidFill>
                                <a:schemeClr val="bg1"/>
                              </a:solidFill>
                              <a:latin typeface="Times New Roman" panose="02020603050405020304" pitchFamily="18" charset="0"/>
                              <a:cs typeface="Times New Roman" panose="02020603050405020304" pitchFamily="18" charset="0"/>
                            </a:rPr>
                            <a:t>n</a:t>
                          </a:r>
                          <a:endParaRPr lang="en-US" sz="1400" b="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1</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0" smtClean="0">
                              <a:solidFill>
                                <a:schemeClr val="bg1"/>
                              </a:solidFill>
                              <a:latin typeface="Times New Roman" panose="02020603050405020304" pitchFamily="18" charset="0"/>
                              <a:cs typeface="Times New Roman" panose="02020603050405020304" pitchFamily="18" charset="0"/>
                            </a:rPr>
                            <a:t>2</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t="-100000" r="-302500" b="-5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t="-100000" r="-100826" b="-5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smtClean="0">
                              <a:solidFill>
                                <a:schemeClr val="bg1"/>
                              </a:solidFill>
                              <a:latin typeface="Times New Roman" panose="02020603050405020304" pitchFamily="18" charset="0"/>
                              <a:cs typeface="Times New Roman" panose="02020603050405020304" pitchFamily="18" charset="0"/>
                            </a:rPr>
                            <a:t>2</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0" smtClean="0">
                              <a:solidFill>
                                <a:schemeClr val="bg1"/>
                              </a:solidFill>
                              <a:latin typeface="Times New Roman" panose="02020603050405020304" pitchFamily="18" charset="0"/>
                              <a:cs typeface="Times New Roman" panose="02020603050405020304" pitchFamily="18" charset="0"/>
                            </a:rPr>
                            <a:t>1</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t="-200000" r="-302500" b="-4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t="-200000" r="-100826" b="-4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r"/>
                          <a:r>
                            <a:rPr lang="en-US" sz="1400" i="1" baseline="0" smtClean="0">
                              <a:solidFill>
                                <a:schemeClr val="bg1"/>
                              </a:solidFill>
                              <a:latin typeface="Times New Roman" panose="02020603050405020304" pitchFamily="18" charset="0"/>
                              <a:cs typeface="Times New Roman" panose="02020603050405020304" pitchFamily="18" charset="0"/>
                            </a:rPr>
                            <a:t>S</a:t>
                          </a:r>
                          <a:r>
                            <a:rPr lang="en-US" sz="1400" i="0" baseline="-25000" smtClean="0">
                              <a:solidFill>
                                <a:schemeClr val="bg1"/>
                              </a:solidFill>
                              <a:latin typeface="Times New Roman" panose="02020603050405020304" pitchFamily="18" charset="0"/>
                              <a:cs typeface="Times New Roman" panose="02020603050405020304" pitchFamily="18" charset="0"/>
                            </a:rPr>
                            <a:t>n</a:t>
                          </a:r>
                          <a:r>
                            <a:rPr lang="en-US" sz="1400" baseline="-25000" smtClean="0">
                              <a:solidFill>
                                <a:schemeClr val="bg1"/>
                              </a:solidFill>
                              <a:latin typeface="Times New Roman" panose="02020603050405020304" pitchFamily="18" charset="0"/>
                              <a:cs typeface="Times New Roman" panose="02020603050405020304" pitchFamily="18" charset="0"/>
                            </a:rPr>
                            <a:t> </a:t>
                          </a:r>
                          <a:r>
                            <a:rPr lang="en-US" sz="1400" baseline="0" smtClean="0">
                              <a:solidFill>
                                <a:schemeClr val="bg1"/>
                              </a:solidFill>
                              <a:latin typeface="Times New Roman" panose="02020603050405020304" pitchFamily="18" charset="0"/>
                              <a:cs typeface="Times New Roman" panose="02020603050405020304" pitchFamily="18" charset="0"/>
                            </a:rPr>
                            <a:t>=</a:t>
                          </a:r>
                          <a:endParaRPr lang="en-US" sz="1400" baseline="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8571" t="-300000" r="-683036" b="-306557"/>
                          </a:stretch>
                        </a:blipFill>
                      </a:tcPr>
                    </a:tc>
                    <a:tc>
                      <a:txBody>
                        <a:bodyPr/>
                        <a:lstStyle/>
                        <a:p>
                          <a:endParaRPr lang="en-US"/>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124224" t="-300000" r="-375155"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298347" t="-300000" r="-399174"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t="-300000" r="-302500"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01667" t="-300000" r="-202500"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t="-300000" r="-100826" b="-3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02500" t="-300000" r="-1667" b="-306557"/>
                          </a:stretch>
                        </a:blip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i</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0" smtClean="0">
                              <a:solidFill>
                                <a:schemeClr val="bg1"/>
                              </a:solidFill>
                              <a:latin typeface="Times New Roman" panose="02020603050405020304" pitchFamily="18" charset="0"/>
                              <a:cs typeface="Times New Roman" panose="02020603050405020304" pitchFamily="18" charset="0"/>
                            </a:rPr>
                            <a:t>1</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0" smtClean="0">
                              <a:solidFill>
                                <a:schemeClr val="bg1"/>
                              </a:solidFill>
                              <a:latin typeface="Times New Roman" panose="02020603050405020304" pitchFamily="18" charset="0"/>
                              <a:cs typeface="Times New Roman" panose="02020603050405020304" pitchFamily="18" charset="0"/>
                            </a:rPr>
                            <a:t>2</a:t>
                          </a:r>
                          <a:endParaRPr lang="en-US" sz="1400" baseline="-250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t="-400000" r="-302500" b="-206557"/>
                          </a:stretch>
                        </a:blip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t="-400000" r="-100826" b="-20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8571" t="-500000" r="-683036" b="-106557"/>
                          </a:stretch>
                        </a:blipFill>
                      </a:tcPr>
                    </a:tc>
                    <a:tc>
                      <a:txBody>
                        <a:bodyPr/>
                        <a:lstStyle/>
                        <a:p>
                          <a:endParaRPr lang="en-US"/>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124224" t="-500000" r="-375155"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298347" t="-500000" r="-399174"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t="-500000" r="-302500"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01667" t="-500000" r="-202500"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t="-500000" r="-100826" b="-10655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702500" t="-500000" r="-1667" b="-106557"/>
                          </a:stretch>
                        </a:blipFill>
                      </a:tcPr>
                    </a:tc>
                  </a:tr>
                  <a:tr h="370840">
                    <a:tc>
                      <a:txBody>
                        <a:bodyPr/>
                        <a:lstStyle/>
                        <a:p>
                          <a:pPr algn="ctr"/>
                          <a:endParaRPr lang="en-US" sz="14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n</a:t>
                          </a:r>
                          <a:endParaRPr lang="en-US" sz="1400" i="1">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rtl="0"/>
                          <a:r>
                            <a:rPr lang="en-US" sz="1400" i="0" smtClean="0">
                              <a:solidFill>
                                <a:schemeClr val="bg1"/>
                              </a:solidFill>
                              <a:latin typeface="Times New Roman" panose="02020603050405020304" pitchFamily="18" charset="0"/>
                              <a:cs typeface="Times New Roman" panose="02020603050405020304" pitchFamily="18" charset="0"/>
                            </a:rPr>
                            <a:t>1</a:t>
                          </a:r>
                          <a:endParaRPr lang="en-US" sz="1400" i="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i="0" smtClean="0">
                              <a:solidFill>
                                <a:schemeClr val="bg1"/>
                              </a:solidFill>
                              <a:latin typeface="Times New Roman" panose="02020603050405020304" pitchFamily="18" charset="0"/>
                              <a:cs typeface="Times New Roman" panose="02020603050405020304" pitchFamily="18" charset="0"/>
                            </a:rPr>
                            <a:t>2</a:t>
                          </a:r>
                          <a:endParaRPr lang="en-US" sz="1400"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401667" t="-600000" r="-302500" b="-6557"/>
                          </a:stretch>
                        </a:blipFill>
                      </a:tcPr>
                    </a:tc>
                    <a:tc>
                      <a:txBody>
                        <a:bodyPr/>
                        <a:lstStyle/>
                        <a:p>
                          <a:pPr algn="ctr"/>
                          <a:r>
                            <a:rPr lang="en-US" sz="1400" i="1" smtClean="0">
                              <a:solidFill>
                                <a:schemeClr val="bg1"/>
                              </a:solidFill>
                              <a:latin typeface="Times New Roman" panose="02020603050405020304" pitchFamily="18" charset="0"/>
                              <a:cs typeface="Times New Roman" panose="02020603050405020304" pitchFamily="18" charset="0"/>
                            </a:rPr>
                            <a:t>j</a:t>
                          </a:r>
                          <a:endParaRPr lang="en-US" sz="1400" i="1" baseline="-2500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596694" t="-600000" r="-100826" b="-6557"/>
                          </a:stretch>
                        </a:blip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endParaRPr lang="en-US" sz="1400" smtClean="0">
                            <a:solidFill>
                              <a:schemeClr val="bg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bl>
              </a:graphicData>
            </a:graphic>
          </p:graphicFrame>
        </mc:Fallback>
      </mc:AlternateContent>
    </p:spTree>
    <p:extLst>
      <p:ext uri="{BB962C8B-B14F-4D97-AF65-F5344CB8AC3E}">
        <p14:creationId xmlns:p14="http://schemas.microsoft.com/office/powerpoint/2010/main" val="224385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6612" y="609600"/>
            <a:ext cx="10591800" cy="5181603"/>
          </a:xfrm>
        </p:spPr>
        <p:txBody>
          <a:bodyPr>
            <a:noAutofit/>
          </a:bodyPr>
          <a:lstStyle/>
          <a:p>
            <a:pPr marL="0" indent="0" algn="just">
              <a:buNone/>
            </a:pPr>
            <a:r>
              <a:rPr lang="en-US" sz="2000" b="0" smtClean="0">
                <a:latin typeface="Times New Roman" panose="02020603050405020304" pitchFamily="18" charset="0"/>
                <a:cs typeface="Times New Roman" panose="02020603050405020304" pitchFamily="18" charset="0"/>
              </a:rPr>
              <a:t>	Step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 of the algorithm can be explained by representing </a:t>
            </a:r>
            <a:r>
              <a:rPr lang="en-US" sz="2000" b="0" i="1" smtClean="0">
                <a:latin typeface="Times New Roman" panose="02020603050405020304" pitchFamily="18" charset="0"/>
                <a:cs typeface="Times New Roman" panose="02020603050405020304" pitchFamily="18" charset="0"/>
              </a:rPr>
              <a:t>d</a:t>
            </a:r>
            <a:r>
              <a:rPr lang="en-US" sz="2000" b="0" i="1" baseline="-25000" smtClean="0">
                <a:latin typeface="Times New Roman" panose="02020603050405020304" pitchFamily="18" charset="0"/>
                <a:cs typeface="Times New Roman" panose="02020603050405020304" pitchFamily="18" charset="0"/>
              </a:rPr>
              <a:t>k</a:t>
            </a:r>
            <a:r>
              <a:rPr lang="en-US" sz="2000" b="0" baseline="-25000" smtClean="0">
                <a:latin typeface="Times New Roman" panose="02020603050405020304" pitchFamily="18" charset="0"/>
                <a:cs typeface="Times New Roman" panose="02020603050405020304" pitchFamily="18" charset="0"/>
              </a:rPr>
              <a:t>-1 </a:t>
            </a:r>
            <a:r>
              <a:rPr lang="en-US" sz="2000" b="0" smtClean="0">
                <a:latin typeface="Times New Roman" panose="02020603050405020304" pitchFamily="18" charset="0"/>
                <a:cs typeface="Times New Roman" panose="02020603050405020304" pitchFamily="18" charset="0"/>
              </a:rPr>
              <a:t>as shown in Figure 6.20. Here, row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 and column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 define the current pivot row and column. Row </a:t>
            </a:r>
            <a:r>
              <a:rPr lang="en-US" sz="2000" b="0" i="1" smtClean="0">
                <a:latin typeface="Times New Roman" panose="02020603050405020304" pitchFamily="18" charset="0"/>
                <a:cs typeface="Times New Roman" panose="02020603050405020304" pitchFamily="18" charset="0"/>
              </a:rPr>
              <a:t>i </a:t>
            </a:r>
            <a:r>
              <a:rPr lang="en-US" sz="2000" b="0" smtClean="0">
                <a:latin typeface="Times New Roman" panose="02020603050405020304" pitchFamily="18" charset="0"/>
                <a:cs typeface="Times New Roman" panose="02020603050405020304" pitchFamily="18" charset="0"/>
              </a:rPr>
              <a:t>represents any of the rows 1, 2, … , and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-1, and row p represents any of the rows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+1,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+2, …, and </a:t>
            </a:r>
            <a:r>
              <a:rPr lang="en-US" sz="2000" b="0" i="1"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Similarly, column </a:t>
            </a:r>
            <a:r>
              <a:rPr lang="en-US" sz="2000" b="0" i="1" smtClean="0">
                <a:latin typeface="Times New Roman" panose="02020603050405020304" pitchFamily="18" charset="0"/>
                <a:cs typeface="Times New Roman" panose="02020603050405020304" pitchFamily="18" charset="0"/>
              </a:rPr>
              <a:t>j</a:t>
            </a:r>
            <a:r>
              <a:rPr lang="en-US" sz="2000" b="0" smtClean="0">
                <a:latin typeface="Times New Roman" panose="02020603050405020304" pitchFamily="18" charset="0"/>
                <a:cs typeface="Times New Roman" panose="02020603050405020304" pitchFamily="18" charset="0"/>
              </a:rPr>
              <a:t> represents any of the columns 1, 2, …, and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-1, and column q represents any of the columns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+1</a:t>
            </a:r>
            <a:r>
              <a:rPr lang="en-US" sz="2000" b="0" i="1" smtClean="0">
                <a:latin typeface="Times New Roman" panose="02020603050405020304" pitchFamily="18" charset="0"/>
                <a:cs typeface="Times New Roman" panose="02020603050405020304" pitchFamily="18" charset="0"/>
              </a:rPr>
              <a:t>, k</a:t>
            </a:r>
            <a:r>
              <a:rPr lang="en-US" sz="2000" b="0" smtClean="0">
                <a:latin typeface="Times New Roman" panose="02020603050405020304" pitchFamily="18" charset="0"/>
                <a:cs typeface="Times New Roman" panose="02020603050405020304" pitchFamily="18" charset="0"/>
              </a:rPr>
              <a:t>+2, …, and </a:t>
            </a:r>
            <a:r>
              <a:rPr lang="en-US" sz="2000" b="0" i="1"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The triple operation can be applied as follows. If the sum of the elements on the pivot row and the pivot column (shown by squares) is smaller than the associated intersection element (shown by a circle), then it is optimal to replace the intersection distance by the sum of the pivot distances.</a:t>
            </a:r>
          </a:p>
          <a:p>
            <a:pPr marL="0" indent="0" algn="just">
              <a:buNone/>
            </a:pPr>
            <a:r>
              <a:rPr lang="en-US" sz="2000" b="0">
                <a:latin typeface="Times New Roman" panose="02020603050405020304" pitchFamily="18" charset="0"/>
                <a:cs typeface="Times New Roman" panose="02020603050405020304" pitchFamily="18" charset="0"/>
              </a:rPr>
              <a:t>	</a:t>
            </a:r>
            <a:r>
              <a:rPr lang="en-US" sz="2000" b="0" smtClean="0">
                <a:latin typeface="Times New Roman" panose="02020603050405020304" pitchFamily="18" charset="0"/>
                <a:cs typeface="Times New Roman" panose="02020603050405020304" pitchFamily="18" charset="0"/>
              </a:rPr>
              <a:t>After </a:t>
            </a:r>
            <a:r>
              <a:rPr lang="en-US" sz="2000" b="0" i="1"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steps, we can determine the shortest route between nodes </a:t>
            </a:r>
            <a:r>
              <a:rPr lang="en-US" sz="2000" b="0" i="1" smtClean="0">
                <a:latin typeface="Times New Roman" panose="02020603050405020304" pitchFamily="18" charset="0"/>
                <a:cs typeface="Times New Roman" panose="02020603050405020304" pitchFamily="18" charset="0"/>
              </a:rPr>
              <a:t>i </a:t>
            </a:r>
            <a:r>
              <a:rPr lang="en-US" sz="2000" b="0" smtClean="0">
                <a:latin typeface="Times New Roman" panose="02020603050405020304" pitchFamily="18" charset="0"/>
                <a:cs typeface="Times New Roman" panose="02020603050405020304" pitchFamily="18" charset="0"/>
              </a:rPr>
              <a:t>and </a:t>
            </a:r>
            <a:r>
              <a:rPr lang="en-US" sz="2000" b="0" i="1" smtClean="0">
                <a:latin typeface="Times New Roman" panose="02020603050405020304" pitchFamily="18" charset="0"/>
                <a:cs typeface="Times New Roman" panose="02020603050405020304" pitchFamily="18" charset="0"/>
              </a:rPr>
              <a:t>j</a:t>
            </a:r>
            <a:r>
              <a:rPr lang="en-US" sz="2000" b="0" smtClean="0">
                <a:latin typeface="Times New Roman" panose="02020603050405020304" pitchFamily="18" charset="0"/>
                <a:cs typeface="Times New Roman" panose="02020603050405020304" pitchFamily="18" charset="0"/>
              </a:rPr>
              <a:t> from the matrices </a:t>
            </a:r>
            <a:r>
              <a:rPr lang="en-US" sz="2000" b="0" i="1" smtClean="0">
                <a:latin typeface="Times New Roman" panose="02020603050405020304" pitchFamily="18" charset="0"/>
                <a:cs typeface="Times New Roman" panose="02020603050405020304" pitchFamily="18" charset="0"/>
              </a:rPr>
              <a:t>D</a:t>
            </a:r>
            <a:r>
              <a:rPr lang="en-US" sz="2000" b="0" baseline="-25000"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and </a:t>
            </a:r>
            <a:r>
              <a:rPr lang="en-US" sz="2000" b="0" i="1" smtClean="0">
                <a:latin typeface="Times New Roman" panose="02020603050405020304" pitchFamily="18" charset="0"/>
                <a:cs typeface="Times New Roman" panose="02020603050405020304" pitchFamily="18" charset="0"/>
              </a:rPr>
              <a:t>S</a:t>
            </a:r>
            <a:r>
              <a:rPr lang="en-US" sz="2000" b="0" baseline="-25000"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using the following rules:</a:t>
            </a:r>
          </a:p>
          <a:p>
            <a:pPr marL="457200" indent="-457200" algn="just">
              <a:buAutoNum type="arabicPeriod"/>
            </a:pPr>
            <a:r>
              <a:rPr lang="en-US" sz="2000" b="0" smtClean="0">
                <a:latin typeface="Times New Roman" panose="02020603050405020304" pitchFamily="18" charset="0"/>
                <a:cs typeface="Times New Roman" panose="02020603050405020304" pitchFamily="18" charset="0"/>
              </a:rPr>
              <a:t>From </a:t>
            </a:r>
            <a:r>
              <a:rPr lang="en-US" sz="2000" b="0" i="1" smtClean="0">
                <a:latin typeface="Times New Roman" panose="02020603050405020304" pitchFamily="18" charset="0"/>
                <a:cs typeface="Times New Roman" panose="02020603050405020304" pitchFamily="18" charset="0"/>
              </a:rPr>
              <a:t>D</a:t>
            </a:r>
            <a:r>
              <a:rPr lang="en-US" sz="2000" b="0" baseline="-25000"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a:t>
            </a:r>
            <a:r>
              <a:rPr lang="en-US" sz="2000" b="0" i="1" smtClean="0">
                <a:latin typeface="Times New Roman" panose="02020603050405020304" pitchFamily="18" charset="0"/>
                <a:cs typeface="Times New Roman" panose="02020603050405020304" pitchFamily="18" charset="0"/>
              </a:rPr>
              <a:t>d</a:t>
            </a:r>
            <a:r>
              <a:rPr lang="en-US" sz="2000" b="0" baseline="-25000" smtClean="0">
                <a:latin typeface="Times New Roman" panose="02020603050405020304" pitchFamily="18" charset="0"/>
                <a:cs typeface="Times New Roman" panose="02020603050405020304" pitchFamily="18" charset="0"/>
              </a:rPr>
              <a:t>ij</a:t>
            </a:r>
            <a:r>
              <a:rPr lang="en-US" sz="2000" b="0" smtClean="0">
                <a:latin typeface="Times New Roman" panose="02020603050405020304" pitchFamily="18" charset="0"/>
                <a:cs typeface="Times New Roman" panose="02020603050405020304" pitchFamily="18" charset="0"/>
              </a:rPr>
              <a:t> gives the shortest distance between nodes </a:t>
            </a:r>
            <a:r>
              <a:rPr lang="en-US" sz="2000" b="0" i="1" smtClean="0">
                <a:latin typeface="Times New Roman" panose="02020603050405020304" pitchFamily="18" charset="0"/>
                <a:cs typeface="Times New Roman" panose="02020603050405020304" pitchFamily="18" charset="0"/>
              </a:rPr>
              <a:t>i</a:t>
            </a:r>
            <a:r>
              <a:rPr lang="en-US" sz="2000" b="0" smtClean="0">
                <a:latin typeface="Times New Roman" panose="02020603050405020304" pitchFamily="18" charset="0"/>
                <a:cs typeface="Times New Roman" panose="02020603050405020304" pitchFamily="18" charset="0"/>
              </a:rPr>
              <a:t> and </a:t>
            </a:r>
            <a:r>
              <a:rPr lang="en-US" sz="2000" b="0" i="1" smtClean="0">
                <a:latin typeface="Times New Roman" panose="02020603050405020304" pitchFamily="18" charset="0"/>
                <a:cs typeface="Times New Roman" panose="02020603050405020304" pitchFamily="18" charset="0"/>
              </a:rPr>
              <a:t>j</a:t>
            </a:r>
            <a:r>
              <a:rPr lang="en-US" sz="2000" b="0" smtClean="0">
                <a:latin typeface="Times New Roman" panose="02020603050405020304" pitchFamily="18" charset="0"/>
                <a:cs typeface="Times New Roman" panose="02020603050405020304" pitchFamily="18" charset="0"/>
              </a:rPr>
              <a:t>.</a:t>
            </a:r>
          </a:p>
          <a:p>
            <a:pPr marL="457200" indent="-457200" algn="just">
              <a:buAutoNum type="arabicPeriod"/>
            </a:pPr>
            <a:r>
              <a:rPr lang="en-US" sz="2000" b="0" smtClean="0">
                <a:latin typeface="Times New Roman" panose="02020603050405020304" pitchFamily="18" charset="0"/>
                <a:cs typeface="Times New Roman" panose="02020603050405020304" pitchFamily="18" charset="0"/>
              </a:rPr>
              <a:t>From </a:t>
            </a:r>
            <a:r>
              <a:rPr lang="en-US" sz="2000" b="0" i="1" smtClean="0">
                <a:latin typeface="Times New Roman" panose="02020603050405020304" pitchFamily="18" charset="0"/>
                <a:cs typeface="Times New Roman" panose="02020603050405020304" pitchFamily="18" charset="0"/>
              </a:rPr>
              <a:t>S</a:t>
            </a:r>
            <a:r>
              <a:rPr lang="en-US" sz="2000" b="0" baseline="-25000" smtClean="0">
                <a:latin typeface="Times New Roman" panose="02020603050405020304" pitchFamily="18" charset="0"/>
                <a:cs typeface="Times New Roman" panose="02020603050405020304" pitchFamily="18" charset="0"/>
              </a:rPr>
              <a:t>n</a:t>
            </a:r>
            <a:r>
              <a:rPr lang="en-US" sz="2000" b="0" smtClean="0">
                <a:latin typeface="Times New Roman" panose="02020603050405020304" pitchFamily="18" charset="0"/>
                <a:cs typeface="Times New Roman" panose="02020603050405020304" pitchFamily="18" charset="0"/>
              </a:rPr>
              <a:t>, determine the intermediate node </a:t>
            </a:r>
            <a:r>
              <a:rPr lang="en-US" sz="2000" b="0" i="1" smtClean="0">
                <a:latin typeface="Times New Roman" panose="02020603050405020304" pitchFamily="18" charset="0"/>
                <a:cs typeface="Times New Roman" panose="02020603050405020304" pitchFamily="18" charset="0"/>
              </a:rPr>
              <a:t>k</a:t>
            </a:r>
            <a:r>
              <a:rPr lang="en-US" sz="2000" b="0" smtClean="0">
                <a:latin typeface="Times New Roman" panose="02020603050405020304" pitchFamily="18" charset="0"/>
                <a:cs typeface="Times New Roman" panose="02020603050405020304" pitchFamily="18" charset="0"/>
              </a:rPr>
              <a:t> = </a:t>
            </a:r>
            <a:r>
              <a:rPr lang="en-US" sz="2000" b="0" i="1" smtClean="0">
                <a:latin typeface="Times New Roman" panose="02020603050405020304" pitchFamily="18" charset="0"/>
                <a:cs typeface="Times New Roman" panose="02020603050405020304" pitchFamily="18" charset="0"/>
              </a:rPr>
              <a:t>s</a:t>
            </a:r>
            <a:r>
              <a:rPr lang="en-US" sz="2000" b="0" i="1" baseline="-25000" smtClean="0">
                <a:latin typeface="Times New Roman" panose="02020603050405020304" pitchFamily="18" charset="0"/>
                <a:cs typeface="Times New Roman" panose="02020603050405020304" pitchFamily="18" charset="0"/>
              </a:rPr>
              <a:t>ij</a:t>
            </a:r>
            <a:r>
              <a:rPr lang="en-US" sz="2000" b="0" smtClean="0">
                <a:latin typeface="Times New Roman" panose="02020603050405020304" pitchFamily="18" charset="0"/>
                <a:cs typeface="Times New Roman" panose="02020603050405020304" pitchFamily="18" charset="0"/>
              </a:rPr>
              <a:t> that yields the route </a:t>
            </a:r>
            <a:r>
              <a:rPr lang="en-US" sz="2000" b="0" i="1" smtClean="0">
                <a:latin typeface="Times New Roman" panose="02020603050405020304" pitchFamily="18" charset="0"/>
                <a:cs typeface="Times New Roman" panose="02020603050405020304" pitchFamily="18" charset="0"/>
              </a:rPr>
              <a:t>i</a:t>
            </a:r>
            <a:r>
              <a:rPr lang="en-US" sz="2000" b="0" smtClean="0">
                <a:latin typeface="Times New Roman" panose="02020603050405020304" pitchFamily="18" charset="0"/>
                <a:cs typeface="Times New Roman" panose="02020603050405020304" pitchFamily="18" charset="0"/>
                <a:sym typeface="Symbol" panose="05050102010706020507" pitchFamily="18" charset="2"/>
              </a:rPr>
              <a:t></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2000" b="0" smtClean="0">
                <a:latin typeface="Times New Roman" panose="02020603050405020304" pitchFamily="18" charset="0"/>
                <a:cs typeface="Times New Roman" panose="02020603050405020304" pitchFamily="18" charset="0"/>
                <a:sym typeface="Symbol" panose="05050102010706020507" pitchFamily="18" charset="2"/>
              </a:rPr>
              <a:t></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j</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If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s</a:t>
            </a:r>
            <a:r>
              <a:rPr lang="en-US" sz="2000" b="0" i="1" baseline="-25000" smtClean="0">
                <a:latin typeface="Times New Roman" panose="02020603050405020304" pitchFamily="18" charset="0"/>
                <a:cs typeface="Times New Roman" panose="02020603050405020304" pitchFamily="18" charset="0"/>
                <a:sym typeface="Symbol" panose="05050102010706020507" pitchFamily="18" charset="2"/>
              </a:rPr>
              <a:t>ik</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and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s</a:t>
            </a:r>
            <a:r>
              <a:rPr lang="en-US" sz="2000" b="0" i="1" baseline="-25000" smtClean="0">
                <a:latin typeface="Times New Roman" panose="02020603050405020304" pitchFamily="18" charset="0"/>
                <a:cs typeface="Times New Roman" panose="02020603050405020304" pitchFamily="18" charset="0"/>
                <a:sym typeface="Symbol" panose="05050102010706020507" pitchFamily="18" charset="2"/>
              </a:rPr>
              <a:t>kj</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 j, stop; all the intermediate nodes of the route have been found. Otherwise, repeat the procedure between nodes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i</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and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and between nodes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k</a:t>
            </a:r>
            <a:r>
              <a:rPr lang="en-US" sz="2000" b="0" smtClean="0">
                <a:latin typeface="Times New Roman" panose="02020603050405020304" pitchFamily="18" charset="0"/>
                <a:cs typeface="Times New Roman" panose="02020603050405020304" pitchFamily="18" charset="0"/>
                <a:sym typeface="Symbol" panose="05050102010706020507" pitchFamily="18" charset="2"/>
              </a:rPr>
              <a:t> and </a:t>
            </a:r>
            <a:r>
              <a:rPr lang="en-US" sz="2000" b="0" i="1" smtClean="0">
                <a:latin typeface="Times New Roman" panose="02020603050405020304" pitchFamily="18" charset="0"/>
                <a:cs typeface="Times New Roman" panose="02020603050405020304" pitchFamily="18" charset="0"/>
                <a:sym typeface="Symbol" panose="05050102010706020507" pitchFamily="18" charset="2"/>
              </a:rPr>
              <a:t>j</a:t>
            </a:r>
            <a:r>
              <a:rPr lang="en-US" sz="2000" b="0" smtClean="0">
                <a:latin typeface="Times New Roman" panose="02020603050405020304" pitchFamily="18" charset="0"/>
                <a:cs typeface="Times New Roman" panose="02020603050405020304" pitchFamily="18" charset="0"/>
                <a:sym typeface="Symbol" panose="05050102010706020507" pitchFamily="18" charset="2"/>
              </a:rPr>
              <a:t>.</a:t>
            </a:r>
            <a:r>
              <a:rPr lang="en-US" sz="2000" b="0" smtClean="0">
                <a:latin typeface="Times New Roman" panose="02020603050405020304" pitchFamily="18" charset="0"/>
                <a:cs typeface="Times New Roman" panose="02020603050405020304" pitchFamily="18" charset="0"/>
              </a:rPr>
              <a:t> </a:t>
            </a:r>
            <a:endParaRPr lang="en-US" sz="2000" b="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25</a:t>
            </a:fld>
            <a:endParaRPr lang="en-US" dirty="0"/>
          </a:p>
        </p:txBody>
      </p:sp>
    </p:spTree>
    <p:extLst>
      <p:ext uri="{BB962C8B-B14F-4D97-AF65-F5344CB8AC3E}">
        <p14:creationId xmlns:p14="http://schemas.microsoft.com/office/powerpoint/2010/main" val="1992137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989012" y="304800"/>
            <a:ext cx="6514090" cy="5943600"/>
          </a:xfrm>
          <a:prstGeom prst="rect">
            <a:avLst/>
          </a:prstGeom>
        </p:spPr>
      </p:pic>
      <p:sp>
        <p:nvSpPr>
          <p:cNvPr id="6" name="TextBox 5"/>
          <p:cNvSpPr txBox="1"/>
          <p:nvPr/>
        </p:nvSpPr>
        <p:spPr>
          <a:xfrm>
            <a:off x="8831904" y="1371600"/>
            <a:ext cx="2028119" cy="523220"/>
          </a:xfrm>
          <a:prstGeom prst="rect">
            <a:avLst/>
          </a:prstGeom>
          <a:noFill/>
        </p:spPr>
        <p:txBody>
          <a:bodyPr wrap="none" rtlCol="0">
            <a:spAutoFit/>
          </a:bodyPr>
          <a:lstStyle/>
          <a:p>
            <a:r>
              <a:rPr lang="en-US" sz="2800" smtClean="0">
                <a:solidFill>
                  <a:schemeClr val="bg1"/>
                </a:solidFill>
              </a:rPr>
              <a:t>Figure 6.20</a:t>
            </a:r>
            <a:endParaRPr lang="en-US" sz="2800">
              <a:solidFill>
                <a:schemeClr val="bg1"/>
              </a:solidFill>
            </a:endParaRPr>
          </a:p>
        </p:txBody>
      </p:sp>
    </p:spTree>
    <p:extLst>
      <p:ext uri="{BB962C8B-B14F-4D97-AF65-F5344CB8AC3E}">
        <p14:creationId xmlns:p14="http://schemas.microsoft.com/office/powerpoint/2010/main" val="2527972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 Maximal flow model</a:t>
            </a:r>
            <a:endParaRPr lang="en-US"/>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p:txBody>
              <a:bodyPr>
                <a:noAutofit/>
              </a:bodyPr>
              <a:lstStyle/>
              <a:p>
                <a:pPr marL="0" indent="0" algn="just">
                  <a:spcBef>
                    <a:spcPts val="0"/>
                  </a:spcBef>
                  <a:spcAft>
                    <a:spcPts val="0"/>
                  </a:spcAft>
                  <a:buNone/>
                </a:pPr>
                <a:r>
                  <a:rPr lang="en-US" sz="2000" b="0">
                    <a:effectLst/>
                    <a:latin typeface="Times New Roman" panose="02020603050405020304" pitchFamily="18" charset="0"/>
                    <a:cs typeface="Times New Roman" panose="02020603050405020304" pitchFamily="18" charset="0"/>
                  </a:rPr>
                  <a:t>Consider a network of pipelines that transports crude oil from oil wells to refineries. Intermediate booster and pumping stations are installed at appropriate design distances to move the crude in the network. Each pipe segment has a finite maximum discharge rate of crude flow (or capacity).A pipe segment may be uni- or bidirectional, depending on its design. Figure 6.27 demonstrates a typical pipeline network. How can we determine the maximum capacity of the network between the wells and the refineries? </a:t>
                </a:r>
              </a:p>
              <a:p>
                <a:pPr marL="0" indent="0" algn="just">
                  <a:spcBef>
                    <a:spcPts val="0"/>
                  </a:spcBef>
                  <a:spcAft>
                    <a:spcPts val="0"/>
                  </a:spcAft>
                  <a:buNone/>
                </a:pPr>
                <a:r>
                  <a:rPr lang="en-US" sz="2000" b="0">
                    <a:effectLst/>
                    <a:latin typeface="Times New Roman" panose="02020603050405020304" pitchFamily="18" charset="0"/>
                    <a:cs typeface="Times New Roman" panose="02020603050405020304" pitchFamily="18" charset="0"/>
                  </a:rPr>
                  <a:t>The solution of the proposed problem requires equipping the network with a single source and a single sink by using unidirectional infinite capacity arcs as shown by dashed arcs in Figure 6.27. </a:t>
                </a:r>
              </a:p>
              <a:p>
                <a:pPr marL="0" indent="0" algn="just">
                  <a:spcBef>
                    <a:spcPts val="0"/>
                  </a:spcBef>
                  <a:spcAft>
                    <a:spcPts val="0"/>
                  </a:spcAft>
                  <a:buNone/>
                </a:pPr>
                <a:r>
                  <a:rPr lang="en-US" sz="2000" b="0">
                    <a:effectLst/>
                    <a:latin typeface="Times New Roman" panose="02020603050405020304" pitchFamily="18" charset="0"/>
                    <a:cs typeface="Times New Roman" panose="02020603050405020304" pitchFamily="18" charset="0"/>
                  </a:rPr>
                  <a:t>Given arc </a:t>
                </a:r>
                <a:r>
                  <a:rPr lang="en-US" sz="2000" b="0" i="1">
                    <a:effectLst/>
                    <a:latin typeface="Times New Roman" panose="02020603050405020304" pitchFamily="18" charset="0"/>
                    <a:cs typeface="Times New Roman" panose="02020603050405020304" pitchFamily="18" charset="0"/>
                  </a:rPr>
                  <a:t>(i, j) </a:t>
                </a:r>
                <a:r>
                  <a:rPr lang="en-US" sz="2000" b="0">
                    <a:effectLst/>
                    <a:latin typeface="Times New Roman" panose="02020603050405020304" pitchFamily="18" charset="0"/>
                    <a:cs typeface="Times New Roman" panose="02020603050405020304" pitchFamily="18" charset="0"/>
                  </a:rPr>
                  <a:t>with </a:t>
                </a:r>
                <a:r>
                  <a:rPr lang="en-US" sz="2000" b="0" i="1">
                    <a:effectLst/>
                    <a:latin typeface="Times New Roman" panose="02020603050405020304" pitchFamily="18" charset="0"/>
                    <a:cs typeface="Times New Roman" panose="02020603050405020304" pitchFamily="18" charset="0"/>
                  </a:rPr>
                  <a:t>i </a:t>
                </a:r>
                <a:r>
                  <a:rPr lang="en-US" sz="2000" b="0">
                    <a:effectLst/>
                    <a:latin typeface="Times New Roman" panose="02020603050405020304" pitchFamily="18" charset="0"/>
                    <a:cs typeface="Times New Roman" panose="02020603050405020304" pitchFamily="18" charset="0"/>
                  </a:rPr>
                  <a:t>&lt; </a:t>
                </a:r>
                <a:r>
                  <a:rPr lang="en-US" sz="2000" b="0" i="1">
                    <a:effectLst/>
                    <a:latin typeface="Times New Roman" panose="02020603050405020304" pitchFamily="18" charset="0"/>
                    <a:cs typeface="Times New Roman" panose="02020603050405020304" pitchFamily="18" charset="0"/>
                  </a:rPr>
                  <a:t>j, </a:t>
                </a:r>
                <a:r>
                  <a:rPr lang="en-US" sz="2000" b="0">
                    <a:effectLst/>
                    <a:latin typeface="Times New Roman" panose="02020603050405020304" pitchFamily="18" charset="0"/>
                    <a:cs typeface="Times New Roman" panose="02020603050405020304" pitchFamily="18" charset="0"/>
                  </a:rPr>
                  <a:t>we use the notation </a:t>
                </a:r>
                <a:r>
                  <a:rPr lang="en-US" sz="2000" b="0" i="1">
                    <a:effectLst/>
                    <a:latin typeface="Times New Roman" panose="02020603050405020304" pitchFamily="18" charset="0"/>
                    <a:cs typeface="Times New Roman" panose="02020603050405020304" pitchFamily="18" charset="0"/>
                  </a:rPr>
                  <a:t>(</a:t>
                </a:r>
                <a14:m>
                  <m:oMath xmlns:m="http://schemas.openxmlformats.org/officeDocument/2006/math">
                    <m:sSub>
                      <m:sSubPr>
                        <m:ctrlPr>
                          <a:rPr lang="en-US" sz="2000" b="0" i="1">
                            <a:effectLst/>
                          </a:rPr>
                        </m:ctrlPr>
                      </m:sSubPr>
                      <m:e>
                        <m:acc>
                          <m:accPr>
                            <m:chr m:val="̅"/>
                            <m:ctrlPr>
                              <a:rPr lang="en-US" sz="2000" b="0" i="1">
                                <a:effectLst/>
                              </a:rPr>
                            </m:ctrlPr>
                          </m:accPr>
                          <m:e>
                            <m:r>
                              <a:rPr lang="en-US" sz="2000" b="0" i="1">
                                <a:effectLst/>
                              </a:rPr>
                              <m:t>𝐶</m:t>
                            </m:r>
                          </m:e>
                        </m:acc>
                      </m:e>
                      <m:sub>
                        <m:r>
                          <a:rPr lang="en-US" sz="2000" b="0" i="1">
                            <a:effectLst/>
                          </a:rPr>
                          <m:t>𝑖𝑗</m:t>
                        </m:r>
                      </m:sub>
                    </m:sSub>
                  </m:oMath>
                </a14:m>
                <a:r>
                  <a:rPr lang="en-US" sz="2000" b="0" i="1">
                    <a:effectLst/>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000" b="0" i="1">
                            <a:effectLst/>
                          </a:rPr>
                        </m:ctrlPr>
                      </m:sSubPr>
                      <m:e>
                        <m:acc>
                          <m:accPr>
                            <m:chr m:val="̅"/>
                            <m:ctrlPr>
                              <a:rPr lang="en-US" sz="2000" b="0" i="1">
                                <a:effectLst/>
                              </a:rPr>
                            </m:ctrlPr>
                          </m:accPr>
                          <m:e>
                            <m:r>
                              <a:rPr lang="en-US" sz="2000" b="0" i="1">
                                <a:effectLst/>
                              </a:rPr>
                              <m:t>𝐶</m:t>
                            </m:r>
                          </m:e>
                        </m:acc>
                      </m:e>
                      <m:sub>
                        <m:r>
                          <a:rPr lang="en-US" sz="2000" b="0" i="1">
                            <a:effectLst/>
                          </a:rPr>
                          <m:t>𝑗𝑖</m:t>
                        </m:r>
                      </m:sub>
                    </m:sSub>
                  </m:oMath>
                </a14:m>
                <a:r>
                  <a:rPr lang="en-US" sz="2000" b="0" i="1">
                    <a:effectLst/>
                    <a:latin typeface="Times New Roman" panose="02020603050405020304" pitchFamily="18" charset="0"/>
                    <a:cs typeface="Times New Roman" panose="02020603050405020304" pitchFamily="18" charset="0"/>
                  </a:rPr>
                  <a:t> ) </a:t>
                </a:r>
                <a:r>
                  <a:rPr lang="en-US" sz="2000" b="0">
                    <a:effectLst/>
                    <a:latin typeface="Times New Roman" panose="02020603050405020304" pitchFamily="18" charset="0"/>
                    <a:cs typeface="Times New Roman" panose="02020603050405020304" pitchFamily="18" charset="0"/>
                  </a:rPr>
                  <a:t>to represent the flow capacities in the two directions </a:t>
                </a:r>
                <a:r>
                  <a:rPr lang="en-US" sz="2000" b="0" i="1">
                    <a:effectLst/>
                    <a:latin typeface="Times New Roman" panose="02020603050405020304" pitchFamily="18" charset="0"/>
                    <a:cs typeface="Times New Roman" panose="02020603050405020304" pitchFamily="18" charset="0"/>
                  </a:rPr>
                  <a:t>i </a:t>
                </a:r>
                <a:r>
                  <a:rPr lang="en-US" sz="2000" b="0">
                    <a:effectLst/>
                    <a:latin typeface="Times New Roman" panose="02020603050405020304" pitchFamily="18" charset="0"/>
                    <a:cs typeface="Times New Roman" panose="02020603050405020304" pitchFamily="18" charset="0"/>
                    <a:sym typeface="Symbol" panose="05050102010706020507" pitchFamily="18" charset="2"/>
                  </a:rPr>
                  <a:t></a:t>
                </a:r>
                <a:r>
                  <a:rPr lang="en-US" sz="2000" b="0">
                    <a:effectLst/>
                    <a:latin typeface="Times New Roman" panose="02020603050405020304" pitchFamily="18" charset="0"/>
                    <a:cs typeface="Times New Roman" panose="02020603050405020304" pitchFamily="18" charset="0"/>
                  </a:rPr>
                  <a:t> </a:t>
                </a:r>
                <a:r>
                  <a:rPr lang="en-US" sz="2000" b="0" i="1">
                    <a:effectLst/>
                    <a:latin typeface="Times New Roman" panose="02020603050405020304" pitchFamily="18" charset="0"/>
                    <a:cs typeface="Times New Roman" panose="02020603050405020304" pitchFamily="18" charset="0"/>
                  </a:rPr>
                  <a:t>j </a:t>
                </a:r>
                <a:r>
                  <a:rPr lang="en-US" sz="2000" b="0">
                    <a:effectLst/>
                    <a:latin typeface="Times New Roman" panose="02020603050405020304" pitchFamily="18" charset="0"/>
                    <a:cs typeface="Times New Roman" panose="02020603050405020304" pitchFamily="18" charset="0"/>
                  </a:rPr>
                  <a:t>and </a:t>
                </a:r>
                <a:r>
                  <a:rPr lang="en-US" sz="2000" b="0" i="1">
                    <a:effectLst/>
                    <a:latin typeface="Times New Roman" panose="02020603050405020304" pitchFamily="18" charset="0"/>
                    <a:cs typeface="Times New Roman" panose="02020603050405020304" pitchFamily="18" charset="0"/>
                  </a:rPr>
                  <a:t>j </a:t>
                </a:r>
                <a:r>
                  <a:rPr lang="en-US" sz="2000" b="0">
                    <a:effectLst/>
                    <a:latin typeface="Times New Roman" panose="02020603050405020304" pitchFamily="18" charset="0"/>
                    <a:cs typeface="Times New Roman" panose="02020603050405020304" pitchFamily="18" charset="0"/>
                    <a:sym typeface="Symbol" panose="05050102010706020507" pitchFamily="18" charset="2"/>
                  </a:rPr>
                  <a:t></a:t>
                </a:r>
                <a:r>
                  <a:rPr lang="en-US" sz="2000" b="0">
                    <a:effectLst/>
                    <a:latin typeface="Times New Roman" panose="02020603050405020304" pitchFamily="18" charset="0"/>
                    <a:cs typeface="Times New Roman" panose="02020603050405020304" pitchFamily="18" charset="0"/>
                  </a:rPr>
                  <a:t> </a:t>
                </a:r>
                <a:r>
                  <a:rPr lang="en-US" sz="2000" b="0" i="1">
                    <a:effectLst/>
                    <a:latin typeface="Times New Roman" panose="02020603050405020304" pitchFamily="18" charset="0"/>
                    <a:cs typeface="Times New Roman" panose="02020603050405020304" pitchFamily="18" charset="0"/>
                  </a:rPr>
                  <a:t>i, </a:t>
                </a:r>
                <a:r>
                  <a:rPr lang="en-US" sz="2000" b="0">
                    <a:effectLst/>
                    <a:latin typeface="Times New Roman" panose="02020603050405020304" pitchFamily="18" charset="0"/>
                    <a:cs typeface="Times New Roman" panose="02020603050405020304" pitchFamily="18" charset="0"/>
                  </a:rPr>
                  <a:t>respectively. To eliminate ambiguity, we place </a:t>
                </a:r>
                <a14:m>
                  <m:oMath xmlns:m="http://schemas.openxmlformats.org/officeDocument/2006/math">
                    <m:sSub>
                      <m:sSubPr>
                        <m:ctrlPr>
                          <a:rPr lang="en-US" sz="2000" b="0" i="1">
                            <a:effectLst/>
                          </a:rPr>
                        </m:ctrlPr>
                      </m:sSubPr>
                      <m:e>
                        <m:acc>
                          <m:accPr>
                            <m:chr m:val="̅"/>
                            <m:ctrlPr>
                              <a:rPr lang="en-US" sz="2000" b="0" i="1">
                                <a:effectLst/>
                              </a:rPr>
                            </m:ctrlPr>
                          </m:accPr>
                          <m:e>
                            <m:r>
                              <a:rPr lang="en-US" sz="2000" b="0" i="1">
                                <a:effectLst/>
                              </a:rPr>
                              <m:t>𝐶</m:t>
                            </m:r>
                          </m:e>
                        </m:acc>
                      </m:e>
                      <m:sub>
                        <m:r>
                          <a:rPr lang="en-US" sz="2000" b="0" i="1">
                            <a:effectLst/>
                          </a:rPr>
                          <m:t>𝑖𝑗</m:t>
                        </m:r>
                      </m:sub>
                    </m:sSub>
                  </m:oMath>
                </a14:m>
                <a:r>
                  <a:rPr lang="en-US" sz="2000" b="0" i="1">
                    <a:effectLst/>
                    <a:latin typeface="Times New Roman" panose="02020603050405020304" pitchFamily="18" charset="0"/>
                    <a:cs typeface="Times New Roman" panose="02020603050405020304" pitchFamily="18" charset="0"/>
                  </a:rPr>
                  <a:t> </a:t>
                </a:r>
                <a:r>
                  <a:rPr lang="en-US" sz="2000" b="0">
                    <a:effectLst/>
                    <a:latin typeface="Times New Roman" panose="02020603050405020304" pitchFamily="18" charset="0"/>
                    <a:cs typeface="Times New Roman" panose="02020603050405020304" pitchFamily="18" charset="0"/>
                  </a:rPr>
                  <a:t>on the arc next to node </a:t>
                </a:r>
                <a:r>
                  <a:rPr lang="en-US" sz="2000" b="0" i="1">
                    <a:effectLst/>
                    <a:latin typeface="Times New Roman" panose="02020603050405020304" pitchFamily="18" charset="0"/>
                    <a:cs typeface="Times New Roman" panose="02020603050405020304" pitchFamily="18" charset="0"/>
                  </a:rPr>
                  <a:t>i </a:t>
                </a:r>
                <a:r>
                  <a:rPr lang="en-US" sz="2000" b="0">
                    <a:effectLst/>
                    <a:latin typeface="Times New Roman" panose="02020603050405020304" pitchFamily="18" charset="0"/>
                    <a:cs typeface="Times New Roman" panose="02020603050405020304" pitchFamily="18" charset="0"/>
                  </a:rPr>
                  <a:t>with </a:t>
                </a:r>
                <a14:m>
                  <m:oMath xmlns:m="http://schemas.openxmlformats.org/officeDocument/2006/math">
                    <m:sSub>
                      <m:sSubPr>
                        <m:ctrlPr>
                          <a:rPr lang="en-US" sz="2000" b="0" i="1">
                            <a:effectLst/>
                          </a:rPr>
                        </m:ctrlPr>
                      </m:sSubPr>
                      <m:e>
                        <m:acc>
                          <m:accPr>
                            <m:chr m:val="̅"/>
                            <m:ctrlPr>
                              <a:rPr lang="en-US" sz="2000" b="0" i="1">
                                <a:effectLst/>
                              </a:rPr>
                            </m:ctrlPr>
                          </m:accPr>
                          <m:e>
                            <m:r>
                              <a:rPr lang="en-US" sz="2000" b="0" i="1">
                                <a:effectLst/>
                              </a:rPr>
                              <m:t>𝐶</m:t>
                            </m:r>
                          </m:e>
                        </m:acc>
                      </m:e>
                      <m:sub>
                        <m:r>
                          <a:rPr lang="en-US" sz="2000" b="0" i="1">
                            <a:effectLst/>
                          </a:rPr>
                          <m:t>𝑖𝑗</m:t>
                        </m:r>
                      </m:sub>
                    </m:sSub>
                  </m:oMath>
                </a14:m>
                <a:r>
                  <a:rPr lang="en-US" sz="2000" b="0" i="1">
                    <a:effectLst/>
                    <a:latin typeface="Times New Roman" panose="02020603050405020304" pitchFamily="18" charset="0"/>
                    <a:cs typeface="Times New Roman" panose="02020603050405020304" pitchFamily="18" charset="0"/>
                  </a:rPr>
                  <a:t> </a:t>
                </a:r>
                <a:r>
                  <a:rPr lang="en-US" sz="2000" b="0">
                    <a:effectLst/>
                    <a:latin typeface="Times New Roman" panose="02020603050405020304" pitchFamily="18" charset="0"/>
                    <a:cs typeface="Times New Roman" panose="02020603050405020304" pitchFamily="18" charset="0"/>
                  </a:rPr>
                  <a:t>placed next to node </a:t>
                </a:r>
                <a:r>
                  <a:rPr lang="en-US" sz="2000" b="0" i="1">
                    <a:effectLst/>
                    <a:latin typeface="Times New Roman" panose="02020603050405020304" pitchFamily="18" charset="0"/>
                    <a:cs typeface="Times New Roman" panose="02020603050405020304" pitchFamily="18" charset="0"/>
                  </a:rPr>
                  <a:t>j, </a:t>
                </a:r>
                <a:r>
                  <a:rPr lang="en-US" sz="2000" b="0">
                    <a:effectLst/>
                    <a:latin typeface="Times New Roman" panose="02020603050405020304" pitchFamily="18" charset="0"/>
                    <a:cs typeface="Times New Roman" panose="02020603050405020304" pitchFamily="18" charset="0"/>
                  </a:rPr>
                  <a:t>as shown in Figure </a:t>
                </a:r>
                <a:r>
                  <a:rPr lang="en-US" sz="2000" b="0">
                    <a:effectLst/>
                    <a:latin typeface="Times New Roman" panose="02020603050405020304" pitchFamily="18" charset="0"/>
                    <a:cs typeface="Times New Roman" panose="02020603050405020304" pitchFamily="18" charset="0"/>
                  </a:rPr>
                  <a:t>6.28</a:t>
                </a:r>
                <a:r>
                  <a:rPr lang="en-US" sz="2000" b="0" smtClean="0">
                    <a:effectLst/>
                    <a:latin typeface="Times New Roman" panose="02020603050405020304" pitchFamily="18" charset="0"/>
                    <a:cs typeface="Times New Roman" panose="02020603050405020304" pitchFamily="18" charset="0"/>
                  </a:rPr>
                  <a:t>.</a:t>
                </a:r>
                <a:endParaRPr lang="en-US" sz="2000" b="0">
                  <a:effectLst/>
                  <a:latin typeface="Times New Roman" panose="02020603050405020304" pitchFamily="18" charset="0"/>
                  <a:cs typeface="Times New Roman" panose="02020603050405020304"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blipFill rotWithShape="0">
                <a:blip r:embed="rId2"/>
                <a:stretch>
                  <a:fillRect l="-615" t="-1068" r="-677" b="-14769"/>
                </a:stretch>
              </a:blipFill>
            </p:spPr>
            <p:txBody>
              <a:bodyPr/>
              <a:lstStyle/>
              <a:p>
                <a:r>
                  <a:rPr lang="en-US">
                    <a:noFill/>
                  </a:rPr>
                  <a:t> </a:t>
                </a:r>
              </a:p>
            </p:txBody>
          </p:sp>
        </mc:Fallback>
      </mc:AlternateContent>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27</a:t>
            </a:fld>
            <a:endParaRPr lang="en-US" dirty="0"/>
          </a:p>
        </p:txBody>
      </p:sp>
    </p:spTree>
    <p:extLst>
      <p:ext uri="{BB962C8B-B14F-4D97-AF65-F5344CB8AC3E}">
        <p14:creationId xmlns:p14="http://schemas.microsoft.com/office/powerpoint/2010/main" val="34116048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1348553" y="304800"/>
            <a:ext cx="9491718" cy="5138438"/>
          </a:xfrm>
          <a:prstGeom prst="rect">
            <a:avLst/>
          </a:prstGeom>
        </p:spPr>
      </p:pic>
      <p:pic>
        <p:nvPicPr>
          <p:cNvPr id="6" name="Picture 5"/>
          <p:cNvPicPr>
            <a:picLocks noChangeAspect="1"/>
          </p:cNvPicPr>
          <p:nvPr/>
        </p:nvPicPr>
        <p:blipFill>
          <a:blip r:embed="rId3"/>
          <a:stretch>
            <a:fillRect/>
          </a:stretch>
        </p:blipFill>
        <p:spPr>
          <a:xfrm>
            <a:off x="1383251" y="5257800"/>
            <a:ext cx="10697138" cy="1555065"/>
          </a:xfrm>
          <a:prstGeom prst="rect">
            <a:avLst/>
          </a:prstGeom>
        </p:spPr>
      </p:pic>
    </p:spTree>
    <p:extLst>
      <p:ext uri="{BB962C8B-B14F-4D97-AF65-F5344CB8AC3E}">
        <p14:creationId xmlns:p14="http://schemas.microsoft.com/office/powerpoint/2010/main" val="34952793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MAXIMAL FLOW ALGORITHM</a:t>
            </a:r>
            <a:endParaRPr lang="en-US"/>
          </a:p>
        </p:txBody>
      </p:sp>
      <mc:AlternateContent xmlns:mc="http://schemas.openxmlformats.org/markup-compatibility/2006">
        <mc:Choice xmlns:a14="http://schemas.microsoft.com/office/drawing/2010/main" Requires="a14">
          <p:sp>
            <p:nvSpPr>
              <p:cNvPr id="4" name="Content Placeholder 3"/>
              <p:cNvSpPr>
                <a:spLocks noGrp="1"/>
              </p:cNvSpPr>
              <p:nvPr>
                <p:ph idx="1"/>
              </p:nvPr>
            </p:nvSpPr>
            <p:spPr/>
            <p:txBody>
              <a:bodyPr>
                <a:normAutofit fontScale="85000" lnSpcReduction="10000"/>
              </a:bodyPr>
              <a:lstStyle/>
              <a:p>
                <a:pPr algn="just"/>
                <a:r>
                  <a:rPr lang="en-US" b="0">
                    <a:effectLst/>
                    <a:latin typeface="Times New Roman" panose="02020603050405020304" pitchFamily="18" charset="0"/>
                    <a:cs typeface="Times New Roman" panose="02020603050405020304" pitchFamily="18" charset="0"/>
                  </a:rPr>
                  <a:t>The maximal flow algorithm is based on finding breakthrough paths with net </a:t>
                </a:r>
                <a:r>
                  <a:rPr lang="en-US" b="0" i="1">
                    <a:effectLst/>
                    <a:latin typeface="Times New Roman" panose="02020603050405020304" pitchFamily="18" charset="0"/>
                    <a:cs typeface="Times New Roman" panose="02020603050405020304" pitchFamily="18" charset="0"/>
                  </a:rPr>
                  <a:t>positive </a:t>
                </a:r>
                <a:r>
                  <a:rPr lang="en-US" b="0">
                    <a:effectLst/>
                    <a:latin typeface="Times New Roman" panose="02020603050405020304" pitchFamily="18" charset="0"/>
                    <a:cs typeface="Times New Roman" panose="02020603050405020304" pitchFamily="18" charset="0"/>
                  </a:rPr>
                  <a:t>flow between the source and sink nodes. Each path commits part or all of the capacities of its arcs to the total flow in the network. </a:t>
                </a:r>
              </a:p>
              <a:p>
                <a:pPr algn="just"/>
                <a:r>
                  <a:rPr lang="en-US" b="0">
                    <a:effectLst/>
                    <a:latin typeface="Times New Roman" panose="02020603050405020304" pitchFamily="18" charset="0"/>
                    <a:cs typeface="Times New Roman" panose="02020603050405020304" pitchFamily="18" charset="0"/>
                  </a:rPr>
                  <a:t>Consider arc (</a:t>
                </a:r>
                <a:r>
                  <a:rPr lang="en-US" b="0" i="1">
                    <a:effectLst/>
                    <a:latin typeface="Times New Roman" panose="02020603050405020304" pitchFamily="18" charset="0"/>
                    <a:cs typeface="Times New Roman" panose="02020603050405020304" pitchFamily="18" charset="0"/>
                  </a:rPr>
                  <a:t>i</a:t>
                </a:r>
                <a:r>
                  <a:rPr lang="en-US" b="0">
                    <a:effectLst/>
                    <a:latin typeface="Times New Roman" panose="02020603050405020304" pitchFamily="18" charset="0"/>
                    <a:cs typeface="Times New Roman" panose="02020603050405020304" pitchFamily="18" charset="0"/>
                  </a:rPr>
                  <a:t>, </a:t>
                </a:r>
                <a:r>
                  <a:rPr lang="en-US" b="0" i="1">
                    <a:effectLst/>
                    <a:latin typeface="Times New Roman" panose="02020603050405020304" pitchFamily="18" charset="0"/>
                    <a:cs typeface="Times New Roman" panose="02020603050405020304" pitchFamily="18" charset="0"/>
                  </a:rPr>
                  <a:t>j) </a:t>
                </a:r>
                <a:r>
                  <a:rPr lang="en-US" b="0">
                    <a:effectLst/>
                    <a:latin typeface="Times New Roman" panose="02020603050405020304" pitchFamily="18" charset="0"/>
                    <a:cs typeface="Times New Roman" panose="02020603050405020304" pitchFamily="18" charset="0"/>
                  </a:rPr>
                  <a:t>with (initial) capacities (</a:t>
                </a:r>
                <a14:m>
                  <m:oMath xmlns:m="http://schemas.openxmlformats.org/officeDocument/2006/math">
                    <m:sSub>
                      <m:sSubPr>
                        <m:ctrlPr>
                          <a:rPr lang="en-US" b="0" i="1">
                            <a:effectLst/>
                            <a:latin typeface="Cambria Math" panose="02040503050406030204" pitchFamily="18" charset="0"/>
                          </a:rPr>
                        </m:ctrlPr>
                      </m:sSubPr>
                      <m:e>
                        <m:acc>
                          <m:accPr>
                            <m:chr m:val="̅"/>
                            <m:ctrlPr>
                              <a:rPr lang="en-US" b="0" i="1">
                                <a:effectLst/>
                                <a:latin typeface="Cambria Math" panose="02040503050406030204" pitchFamily="18" charset="0"/>
                              </a:rPr>
                            </m:ctrlPr>
                          </m:accPr>
                          <m:e>
                            <m:r>
                              <a:rPr lang="en-US" b="0" i="1">
                                <a:effectLst/>
                                <a:latin typeface="Cambria Math" panose="02040503050406030204" pitchFamily="18" charset="0"/>
                              </a:rPr>
                              <m:t>𝐶</m:t>
                            </m:r>
                          </m:e>
                        </m:acc>
                      </m:e>
                      <m:sub>
                        <m:r>
                          <a:rPr lang="en-US" b="0" i="1">
                            <a:effectLst/>
                            <a:latin typeface="Cambria Math" panose="02040503050406030204" pitchFamily="18" charset="0"/>
                          </a:rPr>
                          <m:t>𝑖𝑗</m:t>
                        </m:r>
                      </m:sub>
                    </m:sSub>
                  </m:oMath>
                </a14:m>
                <a:r>
                  <a:rPr lang="en-US" b="0" i="1">
                    <a:effectLst/>
                    <a:latin typeface="Times New Roman" panose="02020603050405020304" pitchFamily="18" charset="0"/>
                    <a:cs typeface="Times New Roman" panose="02020603050405020304" pitchFamily="18" charset="0"/>
                  </a:rPr>
                  <a:t>, (</a:t>
                </a:r>
                <a14:m>
                  <m:oMath xmlns:m="http://schemas.openxmlformats.org/officeDocument/2006/math">
                    <m:sSub>
                      <m:sSubPr>
                        <m:ctrlPr>
                          <a:rPr lang="en-US" b="0" i="1">
                            <a:effectLst/>
                            <a:latin typeface="Cambria Math" panose="02040503050406030204" pitchFamily="18" charset="0"/>
                          </a:rPr>
                        </m:ctrlPr>
                      </m:sSubPr>
                      <m:e>
                        <m:acc>
                          <m:accPr>
                            <m:chr m:val="̅"/>
                            <m:ctrlPr>
                              <a:rPr lang="en-US" b="0" i="1">
                                <a:effectLst/>
                                <a:latin typeface="Cambria Math" panose="02040503050406030204" pitchFamily="18" charset="0"/>
                              </a:rPr>
                            </m:ctrlPr>
                          </m:accPr>
                          <m:e>
                            <m:r>
                              <a:rPr lang="en-US" b="0" i="1">
                                <a:effectLst/>
                                <a:latin typeface="Cambria Math" panose="02040503050406030204" pitchFamily="18" charset="0"/>
                              </a:rPr>
                              <m:t>𝐶</m:t>
                            </m:r>
                          </m:e>
                        </m:acc>
                      </m:e>
                      <m:sub>
                        <m:r>
                          <a:rPr lang="en-US" b="0" i="1">
                            <a:effectLst/>
                            <a:latin typeface="Cambria Math" panose="02040503050406030204" pitchFamily="18" charset="0"/>
                          </a:rPr>
                          <m:t>𝑗𝑖</m:t>
                        </m:r>
                      </m:sub>
                    </m:sSub>
                  </m:oMath>
                </a14:m>
                <a:r>
                  <a:rPr lang="en-US" b="0" smtClean="0">
                    <a:effectLst/>
                    <a:latin typeface="Times New Roman" panose="02020603050405020304" pitchFamily="18" charset="0"/>
                    <a:cs typeface="Times New Roman" panose="02020603050405020304" pitchFamily="18" charset="0"/>
                  </a:rPr>
                  <a:t>)</a:t>
                </a:r>
                <a:r>
                  <a:rPr lang="en-US" b="0" i="1" smtClean="0">
                    <a:effectLst/>
                    <a:latin typeface="Times New Roman" panose="02020603050405020304" pitchFamily="18" charset="0"/>
                    <a:cs typeface="Times New Roman" panose="02020603050405020304" pitchFamily="18" charset="0"/>
                  </a:rPr>
                  <a:t>. </a:t>
                </a:r>
                <a:r>
                  <a:rPr lang="en-US" b="0">
                    <a:effectLst/>
                    <a:latin typeface="Times New Roman" panose="02020603050405020304" pitchFamily="18" charset="0"/>
                    <a:cs typeface="Times New Roman" panose="02020603050405020304" pitchFamily="18" charset="0"/>
                  </a:rPr>
                  <a:t>As portions of these capacities are committed to the flow in the are, the residuals (or remaining capacities) of the arc are updated. We use the </a:t>
                </a:r>
                <a:r>
                  <a:rPr lang="en-US" b="0">
                    <a:effectLst/>
                    <a:latin typeface="Times New Roman" panose="02020603050405020304" pitchFamily="18" charset="0"/>
                    <a:cs typeface="Times New Roman" panose="02020603050405020304" pitchFamily="18" charset="0"/>
                  </a:rPr>
                  <a:t>notation </a:t>
                </a:r>
                <a:r>
                  <a:rPr lang="en-US" b="0" i="1" smtClean="0">
                    <a:effectLst/>
                    <a:latin typeface="Times New Roman" panose="02020603050405020304" pitchFamily="18" charset="0"/>
                    <a:cs typeface="Times New Roman" panose="02020603050405020304" pitchFamily="18" charset="0"/>
                  </a:rPr>
                  <a:t>(c</a:t>
                </a:r>
                <a:r>
                  <a:rPr lang="en-US" b="0" i="1" baseline="-25000" smtClean="0">
                    <a:effectLst/>
                    <a:latin typeface="Times New Roman" panose="02020603050405020304" pitchFamily="18" charset="0"/>
                    <a:cs typeface="Times New Roman" panose="02020603050405020304" pitchFamily="18" charset="0"/>
                  </a:rPr>
                  <a:t>ij</a:t>
                </a:r>
                <a:r>
                  <a:rPr lang="en-US" b="0" i="1">
                    <a:effectLst/>
                    <a:latin typeface="Times New Roman" panose="02020603050405020304" pitchFamily="18" charset="0"/>
                    <a:cs typeface="Times New Roman" panose="02020603050405020304" pitchFamily="18" charset="0"/>
                  </a:rPr>
                  <a:t>, c</a:t>
                </a:r>
                <a:r>
                  <a:rPr lang="en-US" b="0" i="1" baseline="-25000">
                    <a:effectLst/>
                    <a:latin typeface="Times New Roman" panose="02020603050405020304" pitchFamily="18" charset="0"/>
                    <a:cs typeface="Times New Roman" panose="02020603050405020304" pitchFamily="18" charset="0"/>
                  </a:rPr>
                  <a:t>ji</a:t>
                </a:r>
                <a:r>
                  <a:rPr lang="en-US" b="0" i="1">
                    <a:effectLst/>
                    <a:latin typeface="Times New Roman" panose="02020603050405020304" pitchFamily="18" charset="0"/>
                    <a:cs typeface="Times New Roman" panose="02020603050405020304" pitchFamily="18" charset="0"/>
                  </a:rPr>
                  <a:t>) </a:t>
                </a:r>
                <a:r>
                  <a:rPr lang="en-US" b="0">
                    <a:effectLst/>
                    <a:latin typeface="Times New Roman" panose="02020603050405020304" pitchFamily="18" charset="0"/>
                    <a:cs typeface="Times New Roman" panose="02020603050405020304" pitchFamily="18" charset="0"/>
                  </a:rPr>
                  <a:t>to represent these residuals.</a:t>
                </a:r>
              </a:p>
              <a:p>
                <a:pPr algn="just"/>
                <a:endParaRPr lang="en-US" b="0">
                  <a:latin typeface="Times New Roman" panose="02020603050405020304" pitchFamily="18" charset="0"/>
                  <a:cs typeface="Times New Roman" panose="02020603050405020304"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blipFill rotWithShape="0">
                <a:blip r:embed="rId2"/>
                <a:stretch>
                  <a:fillRect l="-1046" t="-2847" r="-1169"/>
                </a:stretch>
              </a:blipFill>
            </p:spPr>
            <p:txBody>
              <a:bodyPr/>
              <a:lstStyle/>
              <a:p>
                <a:r>
                  <a:rPr lang="en-US">
                    <a:noFill/>
                  </a:rPr>
                  <a:t> </a:t>
                </a:r>
              </a:p>
            </p:txBody>
          </p:sp>
        </mc:Fallback>
      </mc:AlternateContent>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29</a:t>
            </a:fld>
            <a:endParaRPr lang="en-US" dirty="0"/>
          </a:p>
        </p:txBody>
      </p:sp>
    </p:spTree>
    <p:extLst>
      <p:ext uri="{BB962C8B-B14F-4D97-AF65-F5344CB8AC3E}">
        <p14:creationId xmlns:p14="http://schemas.microsoft.com/office/powerpoint/2010/main" val="3095750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 Cpm and pert</a:t>
            </a:r>
            <a:endParaRPr lang="en-US"/>
          </a:p>
        </p:txBody>
      </p:sp>
      <p:sp>
        <p:nvSpPr>
          <p:cNvPr id="3" name="Content Placeholder 2"/>
          <p:cNvSpPr>
            <a:spLocks noGrp="1"/>
          </p:cNvSpPr>
          <p:nvPr>
            <p:ph idx="1"/>
          </p:nvPr>
        </p:nvSpPr>
        <p:spPr>
          <a:xfrm>
            <a:off x="1141116" y="2362200"/>
            <a:ext cx="10211096" cy="3810000"/>
          </a:xfrm>
        </p:spPr>
        <p:txBody>
          <a:bodyPr>
            <a:normAutofit fontScale="62500" lnSpcReduction="20000"/>
          </a:bodyPr>
          <a:lstStyle/>
          <a:p>
            <a:pPr marL="0" indent="465138" algn="just">
              <a:lnSpc>
                <a:spcPct val="120000"/>
              </a:lnSpc>
              <a:spcBef>
                <a:spcPts val="0"/>
              </a:spcBef>
              <a:spcAft>
                <a:spcPts val="0"/>
              </a:spcAft>
              <a:buNone/>
            </a:pPr>
            <a:r>
              <a:rPr lang="en-US" b="0">
                <a:effectLst/>
                <a:latin typeface="Times New Roman" panose="02020603050405020304" pitchFamily="18" charset="0"/>
                <a:cs typeface="Times New Roman" panose="02020603050405020304" pitchFamily="18" charset="0"/>
              </a:rPr>
              <a:t>CPM (Critical Path Method) and PERT (Program Evaluation and Review Technique) are network-based methods designed to assist in the planning, scheduling, and control of projects. A project is defined as a collection of interrelated activities with each activity consuming time and resources. The objective of CPM and PERT is to provide analytic means for scheduling the activities. Figure 6.38 summarizes the steps of the techniques. First, we define the activities of the project, their precedence relationships, and their time requirements. Next, the precedence relationships among the activities are represented by a network. The third step involves specific computations to develop the time schedule for the project. During the actual execution of the project things may not proceed as planned, as some of the activities may be expedited or delayed. When this happens, the schedule must be revised to reflect the realities on the ground. This is the reason for including a feedback loop between the time schedule phase and the network phase, as shown in Figure 6.38</a:t>
            </a:r>
            <a:endParaRPr lang="en-US" b="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3089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8"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567720" y="1351051"/>
            <a:ext cx="11050207" cy="4155897"/>
          </a:xfrm>
          <a:prstGeom prst="rect">
            <a:avLst/>
          </a:prstGeom>
        </p:spPr>
      </p:pic>
    </p:spTree>
    <p:extLst>
      <p:ext uri="{BB962C8B-B14F-4D97-AF65-F5344CB8AC3E}">
        <p14:creationId xmlns:p14="http://schemas.microsoft.com/office/powerpoint/2010/main" val="3382269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942b8260b31d1d56637c976f274ebfdcc0e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Black Tie</Template>
  <TotalTime>0</TotalTime>
  <Words>1899</Words>
  <Application>Microsoft Office PowerPoint</Application>
  <PresentationFormat>Custom</PresentationFormat>
  <Paragraphs>313</Paragraphs>
  <Slides>31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Aharoni</vt:lpstr>
      <vt:lpstr>Arial</vt:lpstr>
      <vt:lpstr>Broadway</vt:lpstr>
      <vt:lpstr>Cambria Math</vt:lpstr>
      <vt:lpstr>Century</vt:lpstr>
      <vt:lpstr>Century Gothic</vt:lpstr>
      <vt:lpstr>Gill Sans Ultra Bold</vt:lpstr>
      <vt:lpstr>Symbol</vt:lpstr>
      <vt:lpstr>Times New Roman</vt:lpstr>
      <vt:lpstr>Wingdings</vt:lpstr>
      <vt:lpstr>Mesh</vt:lpstr>
      <vt:lpstr>  Network Models </vt:lpstr>
      <vt:lpstr>DEFINITION OF NETWORK</vt:lpstr>
      <vt:lpstr>definition</vt:lpstr>
      <vt:lpstr>Example</vt:lpstr>
      <vt:lpstr>Network optimization algorithms</vt:lpstr>
      <vt:lpstr>a. Minimal spanning tree algorithm</vt:lpstr>
      <vt:lpstr>The step of the procedure</vt:lpstr>
      <vt:lpstr>The step of the procedure</vt:lpstr>
      <vt:lpstr>example</vt:lpstr>
      <vt:lpstr>PowerPoint Presentation</vt:lpstr>
      <vt:lpstr>PowerPoint Presentation</vt:lpstr>
      <vt:lpstr>PowerPoint Presentation</vt:lpstr>
      <vt:lpstr>b. shortest-route problem</vt:lpstr>
      <vt:lpstr>example</vt:lpstr>
      <vt:lpstr>PowerPoint Presentation</vt:lpstr>
      <vt:lpstr>Example reliable route</vt:lpstr>
      <vt:lpstr>PowerPoint Presentation</vt:lpstr>
      <vt:lpstr>PowerPoint Presentation</vt:lpstr>
      <vt:lpstr>Shortest-route algorithm</vt:lpstr>
      <vt:lpstr>Dijkstra’s Algorithm</vt:lpstr>
      <vt:lpstr>Dijkstra’s Algorithm</vt:lpstr>
      <vt:lpstr>Floyd’s Algorithm</vt:lpstr>
      <vt:lpstr>PowerPoint Presentation</vt:lpstr>
      <vt:lpstr>PowerPoint Presentation</vt:lpstr>
      <vt:lpstr>PowerPoint Presentation</vt:lpstr>
      <vt:lpstr>PowerPoint Presentation</vt:lpstr>
      <vt:lpstr>c. Maximal flow model</vt:lpstr>
      <vt:lpstr>PowerPoint Presentation</vt:lpstr>
      <vt:lpstr>MAXIMAL FLOW ALGORITHM</vt:lpstr>
      <vt:lpstr>d. Cpm and pert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2014-11-30T13:15:11Z</dcterms:created>
  <dcterms:modified xsi:type="dcterms:W3CDTF">2020-03-31T07:41:33Z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