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0"/>
  </p:notesMasterIdLst>
  <p:sldIdLst>
    <p:sldId id="256" r:id="rId2"/>
    <p:sldId id="258" r:id="rId3"/>
    <p:sldId id="322" r:id="rId4"/>
    <p:sldId id="266" r:id="rId5"/>
    <p:sldId id="323" r:id="rId6"/>
    <p:sldId id="324" r:id="rId7"/>
    <p:sldId id="347" r:id="rId8"/>
    <p:sldId id="327" r:id="rId9"/>
    <p:sldId id="328" r:id="rId10"/>
    <p:sldId id="325" r:id="rId11"/>
    <p:sldId id="326" r:id="rId12"/>
    <p:sldId id="329" r:id="rId13"/>
    <p:sldId id="330" r:id="rId14"/>
    <p:sldId id="331" r:id="rId15"/>
    <p:sldId id="332" r:id="rId16"/>
    <p:sldId id="333" r:id="rId17"/>
    <p:sldId id="335" r:id="rId18"/>
    <p:sldId id="336" r:id="rId19"/>
    <p:sldId id="337" r:id="rId20"/>
    <p:sldId id="338" r:id="rId21"/>
    <p:sldId id="339" r:id="rId22"/>
    <p:sldId id="340" r:id="rId23"/>
    <p:sldId id="341" r:id="rId24"/>
    <p:sldId id="342" r:id="rId25"/>
    <p:sldId id="343" r:id="rId26"/>
    <p:sldId id="344" r:id="rId27"/>
    <p:sldId id="345" r:id="rId28"/>
    <p:sldId id="34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A408"/>
    <a:srgbClr val="DB239E"/>
    <a:srgbClr val="92D05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09" autoAdjust="0"/>
    <p:restoredTop sz="94660"/>
  </p:normalViewPr>
  <p:slideViewPr>
    <p:cSldViewPr snapToGrid="0">
      <p:cViewPr varScale="1">
        <p:scale>
          <a:sx n="71" d="100"/>
          <a:sy n="71" d="100"/>
        </p:scale>
        <p:origin x="9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0B8706-366D-4539-A2AF-07F989C002DB}" type="datetimeFigureOut">
              <a:rPr lang="en-US" smtClean="0"/>
              <a:t>4/1/2020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5AD0B7-748C-4145-97BB-E3F9F2D7AC1D}" type="slidenum">
              <a:rPr lang="en-US" smtClean="0"/>
              <a:t>‹#›</a:t>
            </a:fld>
            <a:endParaRPr lang="en-US"/>
          </a:p>
        </p:txBody>
      </p:sp>
    </p:spTree>
    <p:extLst>
      <p:ext uri="{BB962C8B-B14F-4D97-AF65-F5344CB8AC3E}">
        <p14:creationId xmlns:p14="http://schemas.microsoft.com/office/powerpoint/2010/main" val="2587495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5AD0B7-748C-4145-97BB-E3F9F2D7AC1D}" type="slidenum">
              <a:rPr lang="en-US" smtClean="0"/>
              <a:t>4</a:t>
            </a:fld>
            <a:endParaRPr lang="en-US"/>
          </a:p>
        </p:txBody>
      </p:sp>
    </p:spTree>
    <p:extLst>
      <p:ext uri="{BB962C8B-B14F-4D97-AF65-F5344CB8AC3E}">
        <p14:creationId xmlns:p14="http://schemas.microsoft.com/office/powerpoint/2010/main" val="10009481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b="1">
                <a:solidFill>
                  <a:schemeClr val="bg1"/>
                </a:solidFill>
                <a:effectLst>
                  <a:outerShdw blurRad="101600" dist="63500" dir="2700000" algn="tl" rotWithShape="0">
                    <a:prstClr val="black">
                      <a:alpha val="74000"/>
                    </a:prstClr>
                  </a:outerShdw>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b="1" cap="all">
                <a:solidFill>
                  <a:srgbClr val="FFFF00"/>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31A2402B-042F-45C2-B9A3-1098EAA84325}" type="datetime1">
              <a:rPr lang="en-US" smtClean="0"/>
              <a:t>4/1/2020</a:t>
            </a:fld>
            <a:endParaRPr lang="en-US"/>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US"/>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4901193B-AFCE-4A2A-92C6-39E061AE732C}" type="slidenum">
              <a:rPr lang="en-US" smtClean="0"/>
              <a:t>‹#›</a:t>
            </a:fld>
            <a:endParaRPr lang="en-US"/>
          </a:p>
        </p:txBody>
      </p:sp>
    </p:spTree>
    <p:extLst>
      <p:ext uri="{BB962C8B-B14F-4D97-AF65-F5344CB8AC3E}">
        <p14:creationId xmlns:p14="http://schemas.microsoft.com/office/powerpoint/2010/main" val="266625346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a:xfrm>
            <a:off x="1154954" y="2402382"/>
            <a:ext cx="10486583" cy="3617418"/>
          </a:xfrm>
        </p:spPr>
        <p:txBody>
          <a:bodyPr/>
          <a:lstStyle>
            <a:lvl1pPr>
              <a:defRPr b="0"/>
            </a:lvl1pPr>
            <a:lvl2pPr>
              <a:defRPr b="0"/>
            </a:lvl2pPr>
            <a:lvl3pPr>
              <a:defRPr b="0"/>
            </a:lvl3pPr>
            <a:lvl4pPr>
              <a:defRPr b="0"/>
            </a:lvl4pPr>
            <a:lvl5pPr>
              <a:defRPr b="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4083B0-5D58-4816-AD00-39AAC0A7BAAB}" type="datetime1">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426245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9922326" y="402165"/>
              <a:ext cx="184633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6532170" y="2783987"/>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7088975" y="184381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1063416"/>
            <a:ext cx="7519326" cy="4640463"/>
          </a:xfrm>
        </p:spPr>
        <p:txBody>
          <a:bodyPr anchor="ctr"/>
          <a:lstStyle>
            <a:lvl1pPr algn="l">
              <a:defRPr sz="4800" b="1" cap="none"/>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6DAE6CDF-4A40-45EB-9DD8-5A7A686EAA30}" type="datetime1">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97790150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5053447-73EF-42EE-9934-394A112E444C}" type="datetime1">
              <a:rPr lang="en-US" smtClean="0"/>
              <a:t>4/1/2020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12259715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2B24F69-3E5E-485D-BC6A-AA57F8A7587C}" type="datetime1">
              <a:rPr lang="en-US" smtClean="0"/>
              <a:t>4/1/2020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41094035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C52C2D-1F43-490C-8FFE-A3B9569D5B71}" type="datetime1">
              <a:rPr lang="en-US" smtClean="0"/>
              <a:t>4/1/2020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409621792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621150-3034-4193-9524-350E864F4AFF}" type="datetime1">
              <a:rPr lang="en-US" smtClean="0"/>
              <a:t>4/1/2020</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05113702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80FC5F-BFF9-43FA-8581-30F751FC306E}" type="datetime1">
              <a:rPr lang="en-US" smtClean="0"/>
              <a:t>4/1/2020</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318658597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489335-3E41-40D4-9058-2014D5E3130B}" type="datetime1">
              <a:rPr lang="en-US" smtClean="0"/>
              <a:t>4/1/2020</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185677388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06EAE-09B9-4A13-82BA-48BD0D4EBA53}" type="datetime1">
              <a:rPr lang="en-US" smtClean="0"/>
              <a:t>4/1/2020</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64216055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242F4E-5588-4ED5-B81A-669BDD3D24E5}" type="datetime1">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364707754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69AD95-47AB-4589-AE80-C20335D6CA59}" type="datetime1">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48555116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EB3B67-6C11-40CB-B88D-16AE380B1036}" type="datetime1">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47156950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6950F37-0DEE-47DB-8689-CFB5DBF12590}" type="datetime1">
              <a:rPr lang="en-US" smtClean="0"/>
              <a:t>4/1/2020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161835419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EFEC54D-43AC-4191-8688-FFDC71076E58}" type="datetime1">
              <a:rPr lang="en-US" smtClean="0"/>
              <a:t>4/1/2020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59522194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EF3FFA-E4F0-4C04-9B84-F244D0E51C31}" type="datetime1">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845882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80D39D-D833-45DD-89AA-C3EF281A6C1C}" type="datetime1">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384121842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402382"/>
            <a:ext cx="10582152" cy="361741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27A70EB-CC1E-4EE9-A8A7-B47F1BB18A6C}" type="datetime1">
              <a:rPr lang="en-US" smtClean="0"/>
              <a:t>4/1/2020</a:t>
            </a:fld>
            <a:endParaRPr lang="en-US"/>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effectLst>
                  <a:outerShdw blurRad="101600" dist="76200" dir="2700000" algn="tl" rotWithShape="0">
                    <a:prstClr val="black">
                      <a:alpha val="71000"/>
                    </a:prstClr>
                  </a:outerShdw>
                </a:effectLst>
              </a:defRPr>
            </a:lvl1pPr>
          </a:lstStyle>
          <a:p>
            <a:fld id="{4901193B-AFCE-4A2A-92C6-39E061AE732C}" type="slidenum">
              <a:rPr lang="en-US" smtClean="0"/>
              <a:pPr/>
              <a:t>‹#›</a:t>
            </a:fld>
            <a:endParaRPr lang="en-US"/>
          </a:p>
        </p:txBody>
      </p:sp>
    </p:spTree>
    <p:extLst>
      <p:ext uri="{BB962C8B-B14F-4D97-AF65-F5344CB8AC3E}">
        <p14:creationId xmlns:p14="http://schemas.microsoft.com/office/powerpoint/2010/main" val="1725789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hf hdr="0" ftr="0" dt="0"/>
  <p:txStyles>
    <p:titleStyle>
      <a:lvl1pPr algn="l" defTabSz="457200" rtl="0" eaLnBrk="1" latinLnBrk="0" hangingPunct="1">
        <a:spcBef>
          <a:spcPct val="0"/>
        </a:spcBef>
        <a:buNone/>
        <a:defRPr sz="3600" b="1" i="0" kern="1200">
          <a:solidFill>
            <a:schemeClr val="bg1"/>
          </a:solidFill>
          <a:effectLst>
            <a:outerShdw blurRad="101600" dist="63500" dir="2700000" algn="tl" rotWithShape="0">
              <a:prstClr val="black">
                <a:alpha val="71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65138" indent="-465138" algn="l" defTabSz="457200" rtl="0" eaLnBrk="1" latinLnBrk="0" hangingPunct="1">
        <a:spcBef>
          <a:spcPts val="1000"/>
        </a:spcBef>
        <a:spcAft>
          <a:spcPts val="0"/>
        </a:spcAft>
        <a:buClr>
          <a:schemeClr val="accent1"/>
        </a:buClr>
        <a:buSzPct val="80000"/>
        <a:buFont typeface="Wingdings" panose="05000000000000000000" pitchFamily="2" charset="2"/>
        <a:buChar char="q"/>
        <a:defRPr sz="3200" b="0" i="0" kern="120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defRPr>
      </a:lvl1pPr>
      <a:lvl2pPr marL="914400" indent="-457200" algn="l" defTabSz="457200" rtl="0" eaLnBrk="1" latinLnBrk="0" hangingPunct="1">
        <a:spcBef>
          <a:spcPts val="1000"/>
        </a:spcBef>
        <a:spcAft>
          <a:spcPts val="0"/>
        </a:spcAft>
        <a:buClr>
          <a:schemeClr val="accent1"/>
        </a:buClr>
        <a:buSzPct val="80000"/>
        <a:buFont typeface="Wingdings" panose="05000000000000000000" pitchFamily="2" charset="2"/>
        <a:buChar char="q"/>
        <a:defRPr sz="2800" b="0" i="0" kern="120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defRPr>
      </a:lvl2pPr>
      <a:lvl3pPr marL="1262063" indent="-347663" algn="l" defTabSz="457200" rtl="0" eaLnBrk="1" latinLnBrk="0" hangingPunct="1">
        <a:spcBef>
          <a:spcPts val="1000"/>
        </a:spcBef>
        <a:spcAft>
          <a:spcPts val="0"/>
        </a:spcAft>
        <a:buClr>
          <a:schemeClr val="accent1"/>
        </a:buClr>
        <a:buSzPct val="80000"/>
        <a:buFont typeface="Wingdings" panose="05000000000000000000" pitchFamily="2" charset="2"/>
        <a:buChar char="q"/>
        <a:defRPr sz="2400" b="0" i="0" kern="120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defRPr>
      </a:lvl3pPr>
      <a:lvl4pPr marL="1712913" indent="-341313" algn="l" defTabSz="457200" rtl="0" eaLnBrk="1" latinLnBrk="0" hangingPunct="1">
        <a:spcBef>
          <a:spcPts val="1000"/>
        </a:spcBef>
        <a:spcAft>
          <a:spcPts val="0"/>
        </a:spcAft>
        <a:buClr>
          <a:schemeClr val="accent1"/>
        </a:buClr>
        <a:buSzPct val="80000"/>
        <a:buFont typeface="Wingdings" panose="05000000000000000000" pitchFamily="2" charset="2"/>
        <a:buChar char="q"/>
        <a:defRPr sz="2000" b="0" i="0" kern="120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defRPr>
      </a:lvl4pPr>
      <a:lvl5pPr marL="2235200" indent="-406400" algn="l" defTabSz="457200" rtl="0" eaLnBrk="1" latinLnBrk="0" hangingPunct="1">
        <a:spcBef>
          <a:spcPts val="1000"/>
        </a:spcBef>
        <a:spcAft>
          <a:spcPts val="0"/>
        </a:spcAft>
        <a:buClr>
          <a:schemeClr val="accent1"/>
        </a:buClr>
        <a:buSzPct val="80000"/>
        <a:buFont typeface="Wingdings" panose="05000000000000000000" pitchFamily="2" charset="2"/>
        <a:buChar char="q"/>
        <a:defRPr sz="2000" b="0" i="0" kern="1200">
          <a:solidFill>
            <a:schemeClr val="tx1">
              <a:lumMod val="75000"/>
              <a:lumOff val="25000"/>
            </a:scheme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smtClean="0">
                <a:solidFill>
                  <a:srgbClr val="FFFF00"/>
                </a:solidFill>
              </a:rPr>
              <a:t>BAB 11</a:t>
            </a:r>
            <a:r>
              <a:rPr lang="en-US" sz="4800" smtClean="0"/>
              <a:t/>
            </a:r>
            <a:br>
              <a:rPr lang="en-US" sz="4800" smtClean="0"/>
            </a:br>
            <a:r>
              <a:rPr lang="en-US" sz="4800" smtClean="0"/>
              <a:t>ANALISIS VARIAN DAN DESAIN EKSPERIMEN</a:t>
            </a:r>
            <a:endParaRPr lang="en-US" sz="4800"/>
          </a:p>
        </p:txBody>
      </p:sp>
      <p:sp>
        <p:nvSpPr>
          <p:cNvPr id="4" name="Slide Number Placeholder 3"/>
          <p:cNvSpPr>
            <a:spLocks noGrp="1"/>
          </p:cNvSpPr>
          <p:nvPr>
            <p:ph type="sldNum" sz="quarter" idx="12"/>
          </p:nvPr>
        </p:nvSpPr>
        <p:spPr/>
        <p:txBody>
          <a:bodyPr/>
          <a:lstStyle/>
          <a:p>
            <a:fld id="{4901193B-AFCE-4A2A-92C6-39E061AE732C}" type="slidenum">
              <a:rPr lang="en-US" smtClean="0"/>
              <a:t>1</a:t>
            </a:fld>
            <a:endParaRPr lang="en-US"/>
          </a:p>
        </p:txBody>
      </p:sp>
    </p:spTree>
    <p:extLst>
      <p:ext uri="{BB962C8B-B14F-4D97-AF65-F5344CB8AC3E}">
        <p14:creationId xmlns:p14="http://schemas.microsoft.com/office/powerpoint/2010/main" val="247847351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2</a:t>
            </a:fld>
            <a:endParaRPr lang="en-US"/>
          </a:p>
        </p:txBody>
      </p:sp>
      <p:pic>
        <p:nvPicPr>
          <p:cNvPr id="2" name="Picture 1"/>
          <p:cNvPicPr>
            <a:picLocks noChangeAspect="1"/>
          </p:cNvPicPr>
          <p:nvPr/>
        </p:nvPicPr>
        <p:blipFill>
          <a:blip r:embed="rId2"/>
          <a:stretch>
            <a:fillRect/>
          </a:stretch>
        </p:blipFill>
        <p:spPr>
          <a:xfrm>
            <a:off x="1994690" y="295729"/>
            <a:ext cx="7201561" cy="5886574"/>
          </a:xfrm>
          <a:prstGeom prst="rect">
            <a:avLst/>
          </a:prstGeom>
        </p:spPr>
      </p:pic>
    </p:spTree>
    <p:extLst>
      <p:ext uri="{BB962C8B-B14F-4D97-AF65-F5344CB8AC3E}">
        <p14:creationId xmlns:p14="http://schemas.microsoft.com/office/powerpoint/2010/main" val="84017567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3</a:t>
            </a:fld>
            <a:endParaRPr lang="en-US"/>
          </a:p>
        </p:txBody>
      </p:sp>
      <p:pic>
        <p:nvPicPr>
          <p:cNvPr id="2" name="Picture 1"/>
          <p:cNvPicPr>
            <a:picLocks noChangeAspect="1"/>
          </p:cNvPicPr>
          <p:nvPr/>
        </p:nvPicPr>
        <p:blipFill>
          <a:blip r:embed="rId2"/>
          <a:stretch>
            <a:fillRect/>
          </a:stretch>
        </p:blipFill>
        <p:spPr>
          <a:xfrm>
            <a:off x="0" y="-4188211"/>
            <a:ext cx="12039600" cy="9841199"/>
          </a:xfrm>
          <a:prstGeom prst="rect">
            <a:avLst/>
          </a:prstGeom>
        </p:spPr>
      </p:pic>
    </p:spTree>
    <p:extLst>
      <p:ext uri="{BB962C8B-B14F-4D97-AF65-F5344CB8AC3E}">
        <p14:creationId xmlns:p14="http://schemas.microsoft.com/office/powerpoint/2010/main" val="398418792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54955" y="2099733"/>
            <a:ext cx="10034252" cy="2677648"/>
          </a:xfrm>
        </p:spPr>
        <p:txBody>
          <a:bodyPr vert="horz" lIns="91440" tIns="45720" rIns="91440" bIns="45720" rtlCol="0" anchor="b">
            <a:noAutofit/>
            <a:scene3d>
              <a:camera prst="orthographicFront"/>
              <a:lightRig rig="sunset" dir="t">
                <a:rot lat="0" lon="0" rev="4200000"/>
              </a:lightRig>
            </a:scene3d>
            <a:sp3d extrusionH="57150" prstMaterial="metal">
              <a:bevelT w="57150" h="57150"/>
            </a:sp3d>
          </a:bodyPr>
          <a:lstStyle/>
          <a:p>
            <a:r>
              <a:rPr lang="en-US" sz="7200" smtClean="0">
                <a:ln>
                  <a:solidFill>
                    <a:srgbClr val="FFFF00"/>
                  </a:solidFill>
                </a:ln>
                <a:solidFill>
                  <a:srgbClr val="FFFF00"/>
                </a:solidFill>
                <a:effectLst>
                  <a:outerShdw blurRad="203200" dist="177800" dir="2700000" algn="tl" rotWithShape="0">
                    <a:prstClr val="black">
                      <a:alpha val="87000"/>
                    </a:prstClr>
                  </a:outerShdw>
                </a:effectLst>
              </a:rPr>
              <a:t>DESAIN EKSPERIMEN</a:t>
            </a:r>
            <a:endParaRPr lang="en-US" sz="7200">
              <a:ln>
                <a:solidFill>
                  <a:srgbClr val="FFFF00"/>
                </a:solidFill>
              </a:ln>
              <a:solidFill>
                <a:srgbClr val="FFFF00"/>
              </a:solidFill>
              <a:effectLst>
                <a:outerShdw blurRad="203200" dist="177800" dir="2700000" algn="tl" rotWithShape="0">
                  <a:prstClr val="black">
                    <a:alpha val="87000"/>
                  </a:prstClr>
                </a:outerShdw>
              </a:effectLst>
            </a:endParaRPr>
          </a:p>
        </p:txBody>
      </p:sp>
      <p:sp>
        <p:nvSpPr>
          <p:cNvPr id="4" name="Slide Number Placeholder 3"/>
          <p:cNvSpPr>
            <a:spLocks noGrp="1"/>
          </p:cNvSpPr>
          <p:nvPr>
            <p:ph type="sldNum" sz="quarter" idx="12"/>
          </p:nvPr>
        </p:nvSpPr>
        <p:spPr/>
        <p:txBody>
          <a:bodyPr/>
          <a:lstStyle/>
          <a:p>
            <a:fld id="{4901193B-AFCE-4A2A-92C6-39E061AE732C}" type="slidenum">
              <a:rPr lang="en-US" smtClean="0"/>
              <a:t>4</a:t>
            </a:fld>
            <a:endParaRPr lang="en-US"/>
          </a:p>
        </p:txBody>
      </p:sp>
    </p:spTree>
    <p:extLst>
      <p:ext uri="{BB962C8B-B14F-4D97-AF65-F5344CB8AC3E}">
        <p14:creationId xmlns:p14="http://schemas.microsoft.com/office/powerpoint/2010/main" val="162052160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Desain Eksperimen</a:t>
            </a:r>
            <a:endParaRPr lang="en-US"/>
          </a:p>
        </p:txBody>
      </p:sp>
      <p:sp>
        <p:nvSpPr>
          <p:cNvPr id="6" name="Content Placeholder 5"/>
          <p:cNvSpPr>
            <a:spLocks noGrp="1"/>
          </p:cNvSpPr>
          <p:nvPr>
            <p:ph idx="1"/>
          </p:nvPr>
        </p:nvSpPr>
        <p:spPr>
          <a:xfrm>
            <a:off x="704156" y="2656382"/>
            <a:ext cx="10486583" cy="3617418"/>
          </a:xfrm>
        </p:spPr>
        <p:txBody>
          <a:bodyPr>
            <a:normAutofit fontScale="77500" lnSpcReduction="20000"/>
          </a:bodyPr>
          <a:lstStyle/>
          <a:p>
            <a:pPr algn="just"/>
            <a:r>
              <a:rPr lang="en-US"/>
              <a:t>Desain eksperimental adalah rencana dan struktur untuk menguji hipotesis di mana peneliti mengontrol atau memanipulasi satu atau lebih variabel. </a:t>
            </a:r>
            <a:r>
              <a:rPr lang="en-US" smtClean="0"/>
              <a:t>Ini </a:t>
            </a:r>
            <a:r>
              <a:rPr lang="en-US"/>
              <a:t>berisi </a:t>
            </a:r>
            <a:r>
              <a:rPr lang="en-US" b="1"/>
              <a:t>variabel independen </a:t>
            </a:r>
            <a:r>
              <a:rPr lang="en-US"/>
              <a:t>dan </a:t>
            </a:r>
            <a:r>
              <a:rPr lang="en-US" b="1" smtClean="0"/>
              <a:t>variabel dependen</a:t>
            </a:r>
            <a:r>
              <a:rPr lang="en-US"/>
              <a:t>. </a:t>
            </a:r>
            <a:endParaRPr lang="en-US" smtClean="0"/>
          </a:p>
          <a:p>
            <a:pPr algn="just"/>
            <a:r>
              <a:rPr lang="en-US" smtClean="0"/>
              <a:t>Dalam </a:t>
            </a:r>
            <a:r>
              <a:rPr lang="en-US"/>
              <a:t>desain eksperimental, variabel independen dapat berupa variabel perlakuan atau variabel klasifikasi. </a:t>
            </a:r>
            <a:endParaRPr lang="en-US" smtClean="0"/>
          </a:p>
          <a:p>
            <a:pPr algn="just"/>
            <a:r>
              <a:rPr lang="en-US" smtClean="0"/>
              <a:t>Variabel </a:t>
            </a:r>
            <a:r>
              <a:rPr lang="en-US"/>
              <a:t>perlakuan adalah variabel yang dikontrol atau diubah </a:t>
            </a:r>
            <a:r>
              <a:rPr lang="en-US" smtClean="0"/>
              <a:t>dalam </a:t>
            </a:r>
            <a:r>
              <a:rPr lang="en-US"/>
              <a:t>eksperimen. </a:t>
            </a:r>
            <a:r>
              <a:rPr lang="en-US" smtClean="0"/>
              <a:t>Variabel </a:t>
            </a:r>
            <a:r>
              <a:rPr lang="en-US"/>
              <a:t>klasifikasi adalah beberapa karakteristik subjek eksperimen yang ada sebelum eksperimen dan bukan merupakan hasil dari manipulasi atau kontrol eksperimen. </a:t>
            </a:r>
            <a:endParaRPr lang="en-US" smtClean="0"/>
          </a:p>
          <a:p>
            <a:pPr algn="just"/>
            <a:r>
              <a:rPr lang="en-US" smtClean="0"/>
              <a:t>Variabel </a:t>
            </a:r>
            <a:r>
              <a:rPr lang="en-US"/>
              <a:t>independen kadang-kadang juga disebut sebagai faktor.</a:t>
            </a:r>
          </a:p>
          <a:p>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5</a:t>
            </a:fld>
            <a:endParaRPr lang="en-US"/>
          </a:p>
        </p:txBody>
      </p:sp>
    </p:spTree>
    <p:extLst>
      <p:ext uri="{BB962C8B-B14F-4D97-AF65-F5344CB8AC3E}">
        <p14:creationId xmlns:p14="http://schemas.microsoft.com/office/powerpoint/2010/main" val="84590972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Desain Eksperimen</a:t>
            </a:r>
          </a:p>
        </p:txBody>
      </p:sp>
      <p:sp>
        <p:nvSpPr>
          <p:cNvPr id="3" name="Content Placeholder 2"/>
          <p:cNvSpPr>
            <a:spLocks noGrp="1"/>
          </p:cNvSpPr>
          <p:nvPr>
            <p:ph idx="1"/>
          </p:nvPr>
        </p:nvSpPr>
        <p:spPr/>
        <p:txBody>
          <a:bodyPr>
            <a:normAutofit/>
          </a:bodyPr>
          <a:lstStyle/>
          <a:p>
            <a:pPr algn="just"/>
            <a:r>
              <a:rPr lang="en-US" sz="2400"/>
              <a:t>Desain eksperimental dalam bab ini dianalisis secara statistik </a:t>
            </a:r>
            <a:r>
              <a:rPr lang="en-US" sz="2400" smtClean="0"/>
              <a:t>dengan teknik </a:t>
            </a:r>
            <a:r>
              <a:rPr lang="en-US" sz="2400"/>
              <a:t>yang disebut sebagai </a:t>
            </a:r>
            <a:r>
              <a:rPr lang="en-US" sz="2400" b="1"/>
              <a:t>analisis varian</a:t>
            </a:r>
            <a:r>
              <a:rPr lang="en-US" sz="2400"/>
              <a:t>, atau </a:t>
            </a:r>
            <a:r>
              <a:rPr lang="en-US" sz="2400" b="1"/>
              <a:t>ANOVA</a:t>
            </a:r>
            <a:r>
              <a:rPr lang="en-US" sz="2400"/>
              <a:t>. </a:t>
            </a:r>
            <a:endParaRPr lang="en-US" sz="2400" smtClean="0"/>
          </a:p>
          <a:p>
            <a:pPr algn="just"/>
            <a:r>
              <a:rPr lang="en-US" sz="2400" smtClean="0"/>
              <a:t>Konsep Analisis Varians </a:t>
            </a:r>
            <a:r>
              <a:rPr lang="en-US" sz="2400"/>
              <a:t>dimulai dengan gagasan bahwa item individual yang dipelajari, seperti karyawan, produk yang diproduksi mesin, kantor distrik, rumah sakit, dan sebagainya, </a:t>
            </a:r>
            <a:r>
              <a:rPr lang="en-US" sz="2400" b="1"/>
              <a:t>tidak semuanya sama</a:t>
            </a:r>
            <a:r>
              <a:rPr lang="en-US" sz="2400"/>
              <a:t>.</a:t>
            </a:r>
          </a:p>
        </p:txBody>
      </p:sp>
      <p:sp>
        <p:nvSpPr>
          <p:cNvPr id="4" name="Slide Number Placeholder 3"/>
          <p:cNvSpPr>
            <a:spLocks noGrp="1"/>
          </p:cNvSpPr>
          <p:nvPr>
            <p:ph type="sldNum" sz="quarter" idx="12"/>
          </p:nvPr>
        </p:nvSpPr>
        <p:spPr/>
        <p:txBody>
          <a:bodyPr/>
          <a:lstStyle/>
          <a:p>
            <a:fld id="{4901193B-AFCE-4A2A-92C6-39E061AE732C}" type="slidenum">
              <a:rPr lang="en-US" smtClean="0"/>
              <a:t>6</a:t>
            </a:fld>
            <a:endParaRPr lang="en-US"/>
          </a:p>
        </p:txBody>
      </p:sp>
    </p:spTree>
    <p:extLst>
      <p:ext uri="{BB962C8B-B14F-4D97-AF65-F5344CB8AC3E}">
        <p14:creationId xmlns:p14="http://schemas.microsoft.com/office/powerpoint/2010/main" val="320830524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Contoh</a:t>
            </a:r>
            <a:endParaRPr lang="en-US"/>
          </a:p>
        </p:txBody>
      </p:sp>
      <p:sp>
        <p:nvSpPr>
          <p:cNvPr id="3" name="Content Placeholder 2"/>
          <p:cNvSpPr>
            <a:spLocks noGrp="1"/>
          </p:cNvSpPr>
          <p:nvPr>
            <p:ph idx="1"/>
          </p:nvPr>
        </p:nvSpPr>
        <p:spPr>
          <a:xfrm>
            <a:off x="618566" y="2402382"/>
            <a:ext cx="11022972" cy="3617418"/>
          </a:xfrm>
        </p:spPr>
        <p:txBody>
          <a:bodyPr>
            <a:normAutofit fontScale="77500" lnSpcReduction="20000"/>
          </a:bodyPr>
          <a:lstStyle/>
          <a:p>
            <a:pPr algn="just"/>
            <a:r>
              <a:rPr lang="en-US" smtClean="0"/>
              <a:t>Pada </a:t>
            </a:r>
            <a:r>
              <a:rPr lang="en-US"/>
              <a:t>pengukuran </a:t>
            </a:r>
            <a:r>
              <a:rPr lang="en-US" smtClean="0"/>
              <a:t>bukaan </a:t>
            </a:r>
            <a:r>
              <a:rPr lang="en-US"/>
              <a:t>24 katup yang dipilih secara acak dari jalur perakitan yang diberikan pada Tabel 11.1. </a:t>
            </a:r>
            <a:r>
              <a:rPr lang="en-US" smtClean="0"/>
              <a:t>Bukaan </a:t>
            </a:r>
            <a:r>
              <a:rPr lang="en-US"/>
              <a:t>rata-rata adalah 6,34 sentimeter (cm). Hanya satu dari 24 bukaan katup yang benar-benar berarti. Mengapa bukaan katup bervariasi? </a:t>
            </a:r>
            <a:r>
              <a:rPr lang="en-US" i="1" smtClean="0"/>
              <a:t>Total </a:t>
            </a:r>
            <a:r>
              <a:rPr lang="en-US" i="1"/>
              <a:t>sum of squares </a:t>
            </a:r>
            <a:r>
              <a:rPr lang="en-US" smtClean="0"/>
              <a:t>dari </a:t>
            </a:r>
            <a:r>
              <a:rPr lang="en-US"/>
              <a:t>deviasi </a:t>
            </a:r>
            <a:r>
              <a:rPr lang="en-US" smtClean="0"/>
              <a:t>bukaan </a:t>
            </a:r>
            <a:r>
              <a:rPr lang="en-US"/>
              <a:t>katup di sekitar rata-rata adalah 0,3915 cm</a:t>
            </a:r>
            <a:r>
              <a:rPr lang="en-US" baseline="30000"/>
              <a:t>2</a:t>
            </a:r>
            <a:r>
              <a:rPr lang="en-US"/>
              <a:t>. Mengapa nilai ini bukan nol? Menggunakan berbagai jenis desain eksperimental, kita dapat mengeksplorasi beberapa alasan yang mungkin untuk </a:t>
            </a:r>
            <a:r>
              <a:rPr lang="en-US" b="1"/>
              <a:t>varian</a:t>
            </a:r>
            <a:r>
              <a:rPr lang="en-US"/>
              <a:t> ini </a:t>
            </a:r>
            <a:r>
              <a:rPr lang="en-US" smtClean="0"/>
              <a:t>dengan teknik </a:t>
            </a:r>
            <a:r>
              <a:rPr lang="en-US" b="1"/>
              <a:t>analisis </a:t>
            </a:r>
            <a:r>
              <a:rPr lang="en-US" b="1" smtClean="0"/>
              <a:t>varians</a:t>
            </a:r>
            <a:r>
              <a:rPr lang="en-US"/>
              <a:t>. Saat kami mengeksplorasi masing-masing desain eksperimental dan analisis yang terkait, perhatikan bahwa teknik statistik berusaha untuk "memecah" varians total di antara objek yang sedang dipelajari menjadi penyebab yang mungkin.</a:t>
            </a:r>
          </a:p>
        </p:txBody>
      </p:sp>
      <p:sp>
        <p:nvSpPr>
          <p:cNvPr id="4" name="Slide Number Placeholder 3"/>
          <p:cNvSpPr>
            <a:spLocks noGrp="1"/>
          </p:cNvSpPr>
          <p:nvPr>
            <p:ph type="sldNum" sz="quarter" idx="12"/>
          </p:nvPr>
        </p:nvSpPr>
        <p:spPr/>
        <p:txBody>
          <a:bodyPr/>
          <a:lstStyle/>
          <a:p>
            <a:fld id="{4901193B-AFCE-4A2A-92C6-39E061AE732C}" type="slidenum">
              <a:rPr lang="en-US" smtClean="0"/>
              <a:t>7</a:t>
            </a:fld>
            <a:endParaRPr lang="en-US"/>
          </a:p>
        </p:txBody>
      </p:sp>
    </p:spTree>
    <p:extLst>
      <p:ext uri="{BB962C8B-B14F-4D97-AF65-F5344CB8AC3E}">
        <p14:creationId xmlns:p14="http://schemas.microsoft.com/office/powerpoint/2010/main" val="173218537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8</a:t>
            </a:fld>
            <a:endParaRPr lang="en-US"/>
          </a:p>
        </p:txBody>
      </p:sp>
      <p:pic>
        <p:nvPicPr>
          <p:cNvPr id="5" name="Picture 4"/>
          <p:cNvPicPr>
            <a:picLocks noChangeAspect="1"/>
          </p:cNvPicPr>
          <p:nvPr/>
        </p:nvPicPr>
        <p:blipFill>
          <a:blip r:embed="rId2"/>
          <a:stretch>
            <a:fillRect/>
          </a:stretch>
        </p:blipFill>
        <p:spPr>
          <a:xfrm>
            <a:off x="333056" y="1991248"/>
            <a:ext cx="10857683" cy="4172485"/>
          </a:xfrm>
          <a:prstGeom prst="rect">
            <a:avLst/>
          </a:prstGeom>
        </p:spPr>
      </p:pic>
    </p:spTree>
    <p:extLst>
      <p:ext uri="{BB962C8B-B14F-4D97-AF65-F5344CB8AC3E}">
        <p14:creationId xmlns:p14="http://schemas.microsoft.com/office/powerpoint/2010/main" val="227357352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9</a:t>
            </a:fld>
            <a:endParaRPr lang="en-US"/>
          </a:p>
        </p:txBody>
      </p:sp>
      <p:pic>
        <p:nvPicPr>
          <p:cNvPr id="3" name="Picture 2"/>
          <p:cNvPicPr>
            <a:picLocks noChangeAspect="1"/>
          </p:cNvPicPr>
          <p:nvPr/>
        </p:nvPicPr>
        <p:blipFill>
          <a:blip r:embed="rId2"/>
          <a:stretch>
            <a:fillRect/>
          </a:stretch>
        </p:blipFill>
        <p:spPr>
          <a:xfrm>
            <a:off x="3242547" y="843737"/>
            <a:ext cx="5537571" cy="5407594"/>
          </a:xfrm>
          <a:prstGeom prst="rect">
            <a:avLst/>
          </a:prstGeom>
        </p:spPr>
      </p:pic>
    </p:spTree>
    <p:extLst>
      <p:ext uri="{BB962C8B-B14F-4D97-AF65-F5344CB8AC3E}">
        <p14:creationId xmlns:p14="http://schemas.microsoft.com/office/powerpoint/2010/main" val="369640056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One-Way Analysis of Variance</a:t>
            </a:r>
          </a:p>
        </p:txBody>
      </p:sp>
      <p:sp>
        <p:nvSpPr>
          <p:cNvPr id="3" name="Content Placeholder 2"/>
          <p:cNvSpPr>
            <a:spLocks noGrp="1"/>
          </p:cNvSpPr>
          <p:nvPr>
            <p:ph idx="1"/>
          </p:nvPr>
        </p:nvSpPr>
        <p:spPr/>
        <p:txBody>
          <a:bodyPr>
            <a:normAutofit/>
          </a:bodyPr>
          <a:lstStyle/>
          <a:p>
            <a:pPr algn="just"/>
            <a:r>
              <a:rPr lang="en-US" sz="2400"/>
              <a:t>Dalam contoh operator mesin, apakah mungkin untuk menganalisis keempat sampel dengan menggunakan uji t untuk perbedaan dua rata-rata sampel? Keempat sampel ini akan </a:t>
            </a:r>
            <a:r>
              <a:rPr lang="en-US" sz="2400" smtClean="0"/>
              <a:t>membutuhkan </a:t>
            </a:r>
            <a:r>
              <a:rPr lang="en-US" sz="2400" baseline="-25000"/>
              <a:t>4</a:t>
            </a:r>
            <a:r>
              <a:rPr lang="en-US" sz="2400" i="1"/>
              <a:t>C</a:t>
            </a:r>
            <a:r>
              <a:rPr lang="en-US" sz="2400" baseline="-25000"/>
              <a:t>2</a:t>
            </a:r>
            <a:r>
              <a:rPr lang="en-US" sz="2400"/>
              <a:t> = 6 uji t individu untuk menyelesaikan analisis dua kelompok sekaligus</a:t>
            </a:r>
            <a:r>
              <a:rPr lang="en-US" sz="2400" smtClean="0"/>
              <a:t>. </a:t>
            </a:r>
          </a:p>
          <a:p>
            <a:pPr algn="just"/>
            <a:r>
              <a:rPr lang="en-US" sz="2400"/>
              <a:t>Ingat bahwa jika </a:t>
            </a:r>
            <a:r>
              <a:rPr lang="en-US" sz="2400">
                <a:latin typeface="Times New Roman" panose="02020603050405020304" pitchFamily="18" charset="0"/>
                <a:cs typeface="Times New Roman" panose="02020603050405020304" pitchFamily="18" charset="0"/>
              </a:rPr>
              <a:t>α </a:t>
            </a:r>
            <a:r>
              <a:rPr lang="en-US" sz="2400"/>
              <a:t>= 0,05 untuk tes tertentu, ada kemungkinan 5% untuk menolak hipotesis nol yang benar (yaitu, melakukan kesalahan Tipe I). Jika cukup tes dilakukan, akhirnya satu atau lebih hipotesis nol akan ditolak secara kebetulan. Karenanya, </a:t>
            </a:r>
            <a:r>
              <a:rPr lang="en-US" sz="2400">
                <a:latin typeface="Times New Roman" panose="02020603050405020304" pitchFamily="18" charset="0"/>
                <a:cs typeface="Times New Roman" panose="02020603050405020304" pitchFamily="18" charset="0"/>
              </a:rPr>
              <a:t>α</a:t>
            </a:r>
            <a:r>
              <a:rPr lang="en-US" sz="2400"/>
              <a:t> = .05 hanya valid untuk satu uji t. </a:t>
            </a:r>
          </a:p>
          <a:p>
            <a:pPr algn="just"/>
            <a:endParaRPr lang="en-US" sz="2400" smtClean="0"/>
          </a:p>
          <a:p>
            <a:pPr algn="just"/>
            <a:endParaRPr lang="en-US" sz="2400" smtClean="0"/>
          </a:p>
          <a:p>
            <a:pPr algn="just"/>
            <a:endParaRPr lang="en-US" sz="2400"/>
          </a:p>
        </p:txBody>
      </p:sp>
      <p:sp>
        <p:nvSpPr>
          <p:cNvPr id="4" name="Slide Number Placeholder 3"/>
          <p:cNvSpPr>
            <a:spLocks noGrp="1"/>
          </p:cNvSpPr>
          <p:nvPr>
            <p:ph type="sldNum" sz="quarter" idx="12"/>
          </p:nvPr>
        </p:nvSpPr>
        <p:spPr/>
        <p:txBody>
          <a:bodyPr/>
          <a:lstStyle/>
          <a:p>
            <a:fld id="{4901193B-AFCE-4A2A-92C6-39E061AE732C}" type="slidenum">
              <a:rPr lang="en-US" smtClean="0"/>
              <a:t>10</a:t>
            </a:fld>
            <a:endParaRPr lang="en-US"/>
          </a:p>
        </p:txBody>
      </p:sp>
    </p:spTree>
    <p:extLst>
      <p:ext uri="{BB962C8B-B14F-4D97-AF65-F5344CB8AC3E}">
        <p14:creationId xmlns:p14="http://schemas.microsoft.com/office/powerpoint/2010/main" val="260953147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One-Way Analysis of Variance</a:t>
            </a:r>
          </a:p>
        </p:txBody>
      </p:sp>
      <p:sp>
        <p:nvSpPr>
          <p:cNvPr id="3" name="Content Placeholder 2"/>
          <p:cNvSpPr>
            <a:spLocks noGrp="1"/>
          </p:cNvSpPr>
          <p:nvPr>
            <p:ph idx="1"/>
          </p:nvPr>
        </p:nvSpPr>
        <p:spPr/>
        <p:txBody>
          <a:bodyPr>
            <a:normAutofit/>
          </a:bodyPr>
          <a:lstStyle/>
          <a:p>
            <a:r>
              <a:rPr lang="en-US" sz="2400" smtClean="0">
                <a:effectLst>
                  <a:outerShdw blurRad="114300" dist="25400" dir="2700000" algn="tl">
                    <a:srgbClr val="000000">
                      <a:alpha val="40000"/>
                    </a:srgbClr>
                  </a:outerShdw>
                </a:effectLst>
              </a:rPr>
              <a:t>Dalam </a:t>
            </a:r>
            <a:r>
              <a:rPr lang="en-US" sz="2400">
                <a:effectLst>
                  <a:outerShdw blurRad="114300" dist="25400" dir="2700000" algn="tl">
                    <a:srgbClr val="000000">
                      <a:alpha val="40000"/>
                    </a:srgbClr>
                  </a:outerShdw>
                </a:effectLst>
              </a:rPr>
              <a:t>masalah ini, dengan enam uji t, tingkat kesalahan bertambah, sehingga ketika analis selesai dengan masalah, ada peluang yang jauh lebih besar dari 0,05 untuk melakukan kesalahan Tipe I. Untungnya, suatu teknik telah dikembangkan </a:t>
            </a:r>
            <a:r>
              <a:rPr lang="en-US" sz="2400" smtClean="0">
                <a:effectLst>
                  <a:outerShdw blurRad="114300" dist="25400" dir="2700000" algn="tl">
                    <a:srgbClr val="000000">
                      <a:alpha val="40000"/>
                    </a:srgbClr>
                  </a:outerShdw>
                </a:effectLst>
              </a:rPr>
              <a:t>untuk </a:t>
            </a:r>
            <a:r>
              <a:rPr lang="en-US" sz="2400">
                <a:effectLst>
                  <a:outerShdw blurRad="114300" dist="25400" dir="2700000" algn="tl">
                    <a:srgbClr val="000000">
                      <a:alpha val="40000"/>
                    </a:srgbClr>
                  </a:outerShdw>
                </a:effectLst>
              </a:rPr>
              <a:t>menganalisis semua </a:t>
            </a:r>
            <a:r>
              <a:rPr lang="en-US" sz="2400" smtClean="0">
                <a:effectLst>
                  <a:outerShdw blurRad="114300" dist="25400" dir="2700000" algn="tl">
                    <a:srgbClr val="000000">
                      <a:alpha val="40000"/>
                    </a:srgbClr>
                  </a:outerShdw>
                </a:effectLst>
              </a:rPr>
              <a:t>sampel </a:t>
            </a:r>
            <a:r>
              <a:rPr lang="en-US" sz="2400">
                <a:effectLst>
                  <a:outerShdw blurRad="114300" dist="25400" dir="2700000" algn="tl">
                    <a:srgbClr val="000000">
                      <a:alpha val="40000"/>
                    </a:srgbClr>
                  </a:outerShdw>
                </a:effectLst>
              </a:rPr>
              <a:t>pada satu waktu dan dengan demikian </a:t>
            </a:r>
            <a:r>
              <a:rPr lang="en-US" sz="2400" smtClean="0">
                <a:effectLst>
                  <a:outerShdw blurRad="114300" dist="25400" dir="2700000" algn="tl">
                    <a:srgbClr val="000000">
                      <a:alpha val="40000"/>
                    </a:srgbClr>
                  </a:outerShdw>
                </a:effectLst>
              </a:rPr>
              <a:t>dapat meniadakan “penumpukan” </a:t>
            </a:r>
            <a:r>
              <a:rPr lang="en-US" sz="2400">
                <a:effectLst>
                  <a:outerShdw blurRad="114300" dist="25400" dir="2700000" algn="tl">
                    <a:srgbClr val="000000">
                      <a:alpha val="40000"/>
                    </a:srgbClr>
                  </a:outerShdw>
                </a:effectLst>
              </a:rPr>
              <a:t>tingkat </a:t>
            </a:r>
            <a:r>
              <a:rPr lang="en-US" sz="2400" smtClean="0">
                <a:effectLst>
                  <a:outerShdw blurRad="114300" dist="25400" dir="2700000" algn="tl">
                    <a:srgbClr val="000000">
                      <a:alpha val="40000"/>
                    </a:srgbClr>
                  </a:outerShdw>
                </a:effectLst>
              </a:rPr>
              <a:t>kesalahan, yaitu: </a:t>
            </a:r>
            <a:r>
              <a:rPr lang="en-US" sz="2400" b="1" smtClean="0">
                <a:effectLst>
                  <a:outerShdw blurRad="114300" dist="25400" dir="2700000" algn="tl">
                    <a:srgbClr val="000000">
                      <a:alpha val="40000"/>
                    </a:srgbClr>
                  </a:outerShdw>
                </a:effectLst>
              </a:rPr>
              <a:t>Analisis Varians</a:t>
            </a:r>
            <a:r>
              <a:rPr lang="en-US" sz="2400" smtClean="0">
                <a:effectLst>
                  <a:outerShdw blurRad="114300" dist="25400" dir="2700000" algn="tl">
                    <a:srgbClr val="000000">
                      <a:alpha val="40000"/>
                    </a:srgbClr>
                  </a:outerShdw>
                </a:effectLst>
              </a:rPr>
              <a:t> (</a:t>
            </a:r>
            <a:r>
              <a:rPr lang="en-US" sz="2400" b="1">
                <a:effectLst>
                  <a:outerShdw blurRad="114300" dist="25400" dir="2700000" algn="tl">
                    <a:srgbClr val="000000">
                      <a:alpha val="40000"/>
                    </a:srgbClr>
                  </a:outerShdw>
                </a:effectLst>
              </a:rPr>
              <a:t>ANOVA</a:t>
            </a:r>
            <a:r>
              <a:rPr lang="en-US" sz="2400" smtClean="0">
                <a:effectLst>
                  <a:outerShdw blurRad="114300" dist="25400" dir="2700000" algn="tl">
                    <a:srgbClr val="000000">
                      <a:alpha val="40000"/>
                    </a:srgbClr>
                  </a:outerShdw>
                </a:effectLst>
              </a:rPr>
              <a:t>).</a:t>
            </a:r>
          </a:p>
          <a:p>
            <a:r>
              <a:rPr lang="nn-NO" sz="2400">
                <a:effectLst>
                  <a:outerShdw blurRad="114300" dist="25400" dir="2700000" algn="tl">
                    <a:srgbClr val="000000">
                      <a:alpha val="40000"/>
                    </a:srgbClr>
                  </a:outerShdw>
                </a:effectLst>
              </a:rPr>
              <a:t>Desain acak lengkap dianalisis dengan analisis varian satu </a:t>
            </a:r>
            <a:r>
              <a:rPr lang="nn-NO" sz="2400" smtClean="0">
                <a:effectLst>
                  <a:outerShdw blurRad="114300" dist="25400" dir="2700000" algn="tl">
                    <a:srgbClr val="000000">
                      <a:alpha val="40000"/>
                    </a:srgbClr>
                  </a:outerShdw>
                </a:effectLst>
              </a:rPr>
              <a:t>arah (</a:t>
            </a:r>
            <a:r>
              <a:rPr lang="en-US" sz="2400" b="1" i="1" smtClean="0">
                <a:effectLst>
                  <a:outerShdw blurRad="114300" dist="25400" dir="2700000" algn="tl">
                    <a:srgbClr val="000000">
                      <a:alpha val="40000"/>
                    </a:srgbClr>
                  </a:outerShdw>
                </a:effectLst>
              </a:rPr>
              <a:t>one-way </a:t>
            </a:r>
            <a:r>
              <a:rPr lang="en-US" sz="2400" b="1" i="1">
                <a:effectLst>
                  <a:outerShdw blurRad="114300" dist="25400" dir="2700000" algn="tl">
                    <a:srgbClr val="000000">
                      <a:alpha val="40000"/>
                    </a:srgbClr>
                  </a:outerShdw>
                </a:effectLst>
              </a:rPr>
              <a:t>analysis of </a:t>
            </a:r>
            <a:r>
              <a:rPr lang="en-US" sz="2400" b="1" i="1" smtClean="0">
                <a:effectLst>
                  <a:outerShdw blurRad="114300" dist="25400" dir="2700000" algn="tl">
                    <a:srgbClr val="000000">
                      <a:alpha val="40000"/>
                    </a:srgbClr>
                  </a:outerShdw>
                </a:effectLst>
              </a:rPr>
              <a:t>variance</a:t>
            </a:r>
            <a:r>
              <a:rPr lang="en-US" sz="2400" smtClean="0">
                <a:effectLst>
                  <a:outerShdw blurRad="114300" dist="25400" dir="2700000" algn="tl">
                    <a:srgbClr val="000000">
                      <a:alpha val="40000"/>
                    </a:srgbClr>
                  </a:outerShdw>
                </a:effectLst>
              </a:rPr>
              <a:t>) </a:t>
            </a:r>
            <a:endParaRPr lang="en-US" sz="2400">
              <a:effectLst>
                <a:outerShdw blurRad="114300" dist="25400" dir="2700000" algn="tl">
                  <a:srgbClr val="000000">
                    <a:alpha val="40000"/>
                  </a:srgbClr>
                </a:outerShdw>
              </a:effectLst>
            </a:endParaRPr>
          </a:p>
          <a:p>
            <a:pPr algn="just"/>
            <a:endParaRPr lang="en-US" sz="2400" smtClean="0">
              <a:effectLst>
                <a:outerShdw blurRad="114300" dist="25400" dir="2700000" algn="tl">
                  <a:srgbClr val="000000">
                    <a:alpha val="40000"/>
                  </a:srgbClr>
                </a:outerShdw>
              </a:effectLst>
            </a:endParaRPr>
          </a:p>
          <a:p>
            <a:pPr algn="just"/>
            <a:endParaRPr lang="en-US" sz="2400">
              <a:effectLst>
                <a:outerShdw blurRad="114300" dist="25400" dir="2700000" algn="tl">
                  <a:srgbClr val="000000">
                    <a:alpha val="40000"/>
                  </a:srgbClr>
                </a:outerShdw>
              </a:effectLst>
            </a:endParaRPr>
          </a:p>
        </p:txBody>
      </p:sp>
      <p:sp>
        <p:nvSpPr>
          <p:cNvPr id="4" name="Slide Number Placeholder 3"/>
          <p:cNvSpPr>
            <a:spLocks noGrp="1"/>
          </p:cNvSpPr>
          <p:nvPr>
            <p:ph type="sldNum" sz="quarter" idx="12"/>
          </p:nvPr>
        </p:nvSpPr>
        <p:spPr/>
        <p:txBody>
          <a:bodyPr/>
          <a:lstStyle/>
          <a:p>
            <a:fld id="{4901193B-AFCE-4A2A-92C6-39E061AE732C}" type="slidenum">
              <a:rPr lang="en-US" smtClean="0"/>
              <a:t>11</a:t>
            </a:fld>
            <a:endParaRPr lang="en-US"/>
          </a:p>
        </p:txBody>
      </p:sp>
    </p:spTree>
    <p:extLst>
      <p:ext uri="{BB962C8B-B14F-4D97-AF65-F5344CB8AC3E}">
        <p14:creationId xmlns:p14="http://schemas.microsoft.com/office/powerpoint/2010/main" val="205024739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t>Secara umum, jika </a:t>
            </a:r>
            <a:r>
              <a:rPr lang="en-US" smtClean="0"/>
              <a:t>sebanyak </a:t>
            </a:r>
            <a:r>
              <a:rPr lang="en-US" i="1" smtClean="0">
                <a:latin typeface="Times New Roman" panose="02020603050405020304" pitchFamily="18" charset="0"/>
                <a:cs typeface="Times New Roman" panose="02020603050405020304" pitchFamily="18" charset="0"/>
              </a:rPr>
              <a:t>k</a:t>
            </a:r>
            <a:r>
              <a:rPr lang="en-US" smtClean="0"/>
              <a:t> sampel sedang </a:t>
            </a:r>
            <a:r>
              <a:rPr lang="en-US"/>
              <a:t>dianalisis, hipotesis berikut </a:t>
            </a:r>
            <a:r>
              <a:rPr lang="en-US" smtClean="0"/>
              <a:t>diuji dengan </a:t>
            </a:r>
            <a:r>
              <a:rPr lang="en-US" b="1" smtClean="0"/>
              <a:t>One-Way ANOVA.</a:t>
            </a:r>
          </a:p>
          <a:p>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12</a:t>
            </a:fld>
            <a:endParaRPr lang="en-US"/>
          </a:p>
        </p:txBody>
      </p:sp>
      <p:pic>
        <p:nvPicPr>
          <p:cNvPr id="5" name="Picture 4"/>
          <p:cNvPicPr>
            <a:picLocks noChangeAspect="1"/>
          </p:cNvPicPr>
          <p:nvPr/>
        </p:nvPicPr>
        <p:blipFill>
          <a:blip r:embed="rId2">
            <a:lum bright="-20000" contrast="40000"/>
          </a:blip>
          <a:stretch>
            <a:fillRect/>
          </a:stretch>
        </p:blipFill>
        <p:spPr>
          <a:xfrm>
            <a:off x="1730829" y="4389951"/>
            <a:ext cx="9469021" cy="1367382"/>
          </a:xfrm>
          <a:prstGeom prst="rect">
            <a:avLst/>
          </a:prstGeom>
        </p:spPr>
      </p:pic>
      <p:sp>
        <p:nvSpPr>
          <p:cNvPr id="6" name="TextBox 5"/>
          <p:cNvSpPr txBox="1"/>
          <p:nvPr/>
        </p:nvSpPr>
        <p:spPr>
          <a:xfrm>
            <a:off x="2506136" y="5027247"/>
            <a:ext cx="8365066" cy="1077218"/>
          </a:xfrm>
          <a:prstGeom prst="rect">
            <a:avLst/>
          </a:prstGeom>
          <a:solidFill>
            <a:schemeClr val="bg1"/>
          </a:solidFill>
        </p:spPr>
        <p:txBody>
          <a:bodyPr wrap="square" rtlCol="0">
            <a:spAutoFit/>
          </a:bodyPr>
          <a:lstStyle/>
          <a:p>
            <a:r>
              <a:rPr lang="en-US" sz="320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Paling sedikit terdapat satu dari rata-rata tersebut berbeda dari yang lainnya.</a:t>
            </a:r>
            <a:endParaRPr lang="en-US" sz="320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339192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t>Pengujian hipotesis ini dengan menggunakan </a:t>
            </a:r>
            <a:r>
              <a:rPr lang="en-US" smtClean="0"/>
              <a:t>One-Way ANOVA dilakukan </a:t>
            </a:r>
            <a:r>
              <a:rPr lang="en-US"/>
              <a:t>dengan mempartisi total varian data menjadi dua varian berikut.</a:t>
            </a:r>
          </a:p>
          <a:p>
            <a:pPr lvl="1"/>
            <a:r>
              <a:rPr lang="en-US" smtClean="0"/>
              <a:t>Varian </a:t>
            </a:r>
            <a:r>
              <a:rPr lang="en-US"/>
              <a:t>yang dihasilkan dari </a:t>
            </a:r>
            <a:r>
              <a:rPr lang="en-US" smtClean="0"/>
              <a:t>perlakuan/</a:t>
            </a:r>
            <a:r>
              <a:rPr lang="en-US" i="1" smtClean="0"/>
              <a:t>treatment</a:t>
            </a:r>
            <a:r>
              <a:rPr lang="en-US" smtClean="0"/>
              <a:t> </a:t>
            </a:r>
            <a:r>
              <a:rPr lang="en-US"/>
              <a:t>(kolom)</a:t>
            </a:r>
          </a:p>
          <a:p>
            <a:pPr lvl="1"/>
            <a:r>
              <a:rPr lang="en-US" smtClean="0"/>
              <a:t>Varians error, </a:t>
            </a:r>
            <a:r>
              <a:rPr lang="en-US"/>
              <a:t>atau bagian dari total </a:t>
            </a:r>
            <a:r>
              <a:rPr lang="en-US" smtClean="0"/>
              <a:t>varian </a:t>
            </a:r>
            <a:r>
              <a:rPr lang="en-US"/>
              <a:t>yang tidak dijelaskan oleh </a:t>
            </a:r>
            <a:r>
              <a:rPr lang="en-US" smtClean="0"/>
              <a:t>perlakuan.</a:t>
            </a:r>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13</a:t>
            </a:fld>
            <a:endParaRPr lang="en-US"/>
          </a:p>
        </p:txBody>
      </p:sp>
    </p:spTree>
    <p:extLst>
      <p:ext uri="{BB962C8B-B14F-4D97-AF65-F5344CB8AC3E}">
        <p14:creationId xmlns:p14="http://schemas.microsoft.com/office/powerpoint/2010/main" val="46652631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14</a:t>
            </a:fld>
            <a:endParaRPr lang="en-US"/>
          </a:p>
        </p:txBody>
      </p:sp>
      <p:pic>
        <p:nvPicPr>
          <p:cNvPr id="5" name="Picture 4"/>
          <p:cNvPicPr>
            <a:picLocks noChangeAspect="1"/>
          </p:cNvPicPr>
          <p:nvPr/>
        </p:nvPicPr>
        <p:blipFill>
          <a:blip r:embed="rId2">
            <a:lum bright="-20000" contrast="40000"/>
          </a:blip>
          <a:stretch>
            <a:fillRect/>
          </a:stretch>
        </p:blipFill>
        <p:spPr>
          <a:xfrm>
            <a:off x="511770" y="2297958"/>
            <a:ext cx="11178503" cy="3740789"/>
          </a:xfrm>
          <a:prstGeom prst="rect">
            <a:avLst/>
          </a:prstGeom>
        </p:spPr>
      </p:pic>
    </p:spTree>
    <p:extLst>
      <p:ext uri="{BB962C8B-B14F-4D97-AF65-F5344CB8AC3E}">
        <p14:creationId xmlns:p14="http://schemas.microsoft.com/office/powerpoint/2010/main" val="172686126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15</a:t>
            </a:fld>
            <a:endParaRPr lang="en-US"/>
          </a:p>
        </p:txBody>
      </p:sp>
      <p:pic>
        <p:nvPicPr>
          <p:cNvPr id="3" name="Picture 2"/>
          <p:cNvPicPr>
            <a:picLocks noChangeAspect="1"/>
          </p:cNvPicPr>
          <p:nvPr/>
        </p:nvPicPr>
        <p:blipFill>
          <a:blip r:embed="rId2">
            <a:lum bright="-20000" contrast="40000"/>
          </a:blip>
          <a:stretch>
            <a:fillRect/>
          </a:stretch>
        </p:blipFill>
        <p:spPr>
          <a:xfrm>
            <a:off x="1060457" y="1239175"/>
            <a:ext cx="9711182" cy="5477501"/>
          </a:xfrm>
          <a:prstGeom prst="rect">
            <a:avLst/>
          </a:prstGeom>
        </p:spPr>
      </p:pic>
    </p:spTree>
    <p:extLst>
      <p:ext uri="{BB962C8B-B14F-4D97-AF65-F5344CB8AC3E}">
        <p14:creationId xmlns:p14="http://schemas.microsoft.com/office/powerpoint/2010/main" val="94011082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16</a:t>
            </a:fld>
            <a:endParaRPr lang="en-US"/>
          </a:p>
        </p:txBody>
      </p:sp>
      <p:pic>
        <p:nvPicPr>
          <p:cNvPr id="4" name="Picture 3"/>
          <p:cNvPicPr>
            <a:picLocks noChangeAspect="1"/>
          </p:cNvPicPr>
          <p:nvPr/>
        </p:nvPicPr>
        <p:blipFill>
          <a:blip r:embed="rId2"/>
          <a:stretch>
            <a:fillRect/>
          </a:stretch>
        </p:blipFill>
        <p:spPr>
          <a:xfrm>
            <a:off x="1682823" y="5747270"/>
            <a:ext cx="9055557" cy="758531"/>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9211733" y="0"/>
            <a:ext cx="2455334" cy="935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lum bright="-20000" contrast="40000"/>
          </a:blip>
          <a:stretch>
            <a:fillRect/>
          </a:stretch>
        </p:blipFill>
        <p:spPr>
          <a:xfrm>
            <a:off x="754137" y="678390"/>
            <a:ext cx="10912930" cy="4686219"/>
          </a:xfrm>
          <a:prstGeom prst="rect">
            <a:avLst/>
          </a:prstGeom>
        </p:spPr>
      </p:pic>
    </p:spTree>
    <p:extLst>
      <p:ext uri="{BB962C8B-B14F-4D97-AF65-F5344CB8AC3E}">
        <p14:creationId xmlns:p14="http://schemas.microsoft.com/office/powerpoint/2010/main" val="123859139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normAutofit fontScale="92500"/>
          </a:bodyPr>
          <a:lstStyle/>
          <a:p>
            <a:pPr algn="just">
              <a:lnSpc>
                <a:spcPct val="107000"/>
              </a:lnSpc>
            </a:pPr>
            <a:r>
              <a:rPr lang="en-US">
                <a:solidFill>
                  <a:schemeClr val="tx1"/>
                </a:solidFill>
                <a:latin typeface="Calibri" panose="020F0502020204030204" pitchFamily="34" charset="0"/>
                <a:ea typeface="Calibri" panose="020F0502020204030204" pitchFamily="34" charset="0"/>
                <a:cs typeface="Arial" panose="020B0604020202020204" pitchFamily="34" charset="0"/>
              </a:rPr>
              <a:t>Analisis varians digunakan untuk menentukan secara statistik apakah varians antara rata-rata tingkat perawatan lebih besar daripada varians dalam tingkat (varians kesalahan). Beberapa asumsi penting </a:t>
            </a:r>
            <a:r>
              <a:rPr lang="en-US" smtClean="0">
                <a:solidFill>
                  <a:schemeClr val="tx1"/>
                </a:solidFill>
                <a:latin typeface="Calibri" panose="020F0502020204030204" pitchFamily="34" charset="0"/>
                <a:ea typeface="Calibri" panose="020F0502020204030204" pitchFamily="34" charset="0"/>
                <a:cs typeface="Arial" panose="020B0604020202020204" pitchFamily="34" charset="0"/>
              </a:rPr>
              <a:t>yang mendasari </a:t>
            </a:r>
            <a:r>
              <a:rPr lang="en-US">
                <a:solidFill>
                  <a:schemeClr val="tx1"/>
                </a:solidFill>
                <a:latin typeface="Calibri" panose="020F0502020204030204" pitchFamily="34" charset="0"/>
                <a:ea typeface="Calibri" panose="020F0502020204030204" pitchFamily="34" charset="0"/>
                <a:cs typeface="Arial" panose="020B0604020202020204" pitchFamily="34" charset="0"/>
              </a:rPr>
              <a:t>analisis varian:</a:t>
            </a:r>
          </a:p>
          <a:p>
            <a:pPr marL="963612" lvl="1" indent="-514350" algn="just">
              <a:lnSpc>
                <a:spcPct val="107000"/>
              </a:lnSpc>
              <a:spcBef>
                <a:spcPts val="0"/>
              </a:spcBef>
              <a:buSzPct val="99000"/>
              <a:buFont typeface="+mj-lt"/>
              <a:buAutoNum type="arabicPeriod"/>
            </a:pPr>
            <a:r>
              <a:rPr lang="en-US">
                <a:solidFill>
                  <a:schemeClr val="tx1"/>
                </a:solidFill>
                <a:latin typeface="Calibri" panose="020F0502020204030204" pitchFamily="34" charset="0"/>
                <a:ea typeface="Calibri" panose="020F0502020204030204" pitchFamily="34" charset="0"/>
                <a:cs typeface="Arial" panose="020B0604020202020204" pitchFamily="34" charset="0"/>
              </a:rPr>
              <a:t>Pengamatan diambil dari populasi yang berdistribusi normal.</a:t>
            </a:r>
          </a:p>
          <a:p>
            <a:pPr marL="963612" lvl="1" indent="-514350" algn="just">
              <a:lnSpc>
                <a:spcPct val="107000"/>
              </a:lnSpc>
              <a:spcBef>
                <a:spcPts val="0"/>
              </a:spcBef>
              <a:buSzPct val="99000"/>
              <a:buFont typeface="+mj-lt"/>
              <a:buAutoNum type="arabicPeriod"/>
            </a:pPr>
            <a:r>
              <a:rPr lang="en-US">
                <a:solidFill>
                  <a:schemeClr val="tx1"/>
                </a:solidFill>
                <a:latin typeface="Calibri" panose="020F0502020204030204" pitchFamily="34" charset="0"/>
                <a:ea typeface="Calibri" panose="020F0502020204030204" pitchFamily="34" charset="0"/>
                <a:cs typeface="Arial" panose="020B0604020202020204" pitchFamily="34" charset="0"/>
              </a:rPr>
              <a:t>Pengamatan merupakan sampel acak dari populasi.</a:t>
            </a:r>
          </a:p>
          <a:p>
            <a:pPr marL="963612" lvl="1" indent="-514350" algn="just">
              <a:lnSpc>
                <a:spcPct val="107000"/>
              </a:lnSpc>
              <a:spcBef>
                <a:spcPts val="0"/>
              </a:spcBef>
              <a:buSzPct val="99000"/>
              <a:buFont typeface="+mj-lt"/>
              <a:buAutoNum type="arabicPeriod"/>
            </a:pPr>
            <a:r>
              <a:rPr lang="en-US">
                <a:solidFill>
                  <a:schemeClr val="tx1"/>
                </a:solidFill>
                <a:latin typeface="Calibri" panose="020F0502020204030204" pitchFamily="34" charset="0"/>
                <a:ea typeface="Calibri" panose="020F0502020204030204" pitchFamily="34" charset="0"/>
                <a:cs typeface="Arial" panose="020B0604020202020204" pitchFamily="34" charset="0"/>
              </a:rPr>
              <a:t>Varians populasi sama.</a:t>
            </a:r>
          </a:p>
          <a:p>
            <a:endParaRPr lang="en-US"/>
          </a:p>
        </p:txBody>
      </p:sp>
      <p:sp>
        <p:nvSpPr>
          <p:cNvPr id="2" name="Slide Number Placeholder 1"/>
          <p:cNvSpPr>
            <a:spLocks noGrp="1"/>
          </p:cNvSpPr>
          <p:nvPr>
            <p:ph type="sldNum" sz="quarter" idx="12"/>
          </p:nvPr>
        </p:nvSpPr>
        <p:spPr/>
        <p:txBody>
          <a:bodyPr/>
          <a:lstStyle/>
          <a:p>
            <a:fld id="{4901193B-AFCE-4A2A-92C6-39E061AE732C}" type="slidenum">
              <a:rPr lang="en-US" smtClean="0"/>
              <a:t>17</a:t>
            </a:fld>
            <a:endParaRPr lang="en-US"/>
          </a:p>
        </p:txBody>
      </p:sp>
    </p:spTree>
    <p:extLst>
      <p:ext uri="{BB962C8B-B14F-4D97-AF65-F5344CB8AC3E}">
        <p14:creationId xmlns:p14="http://schemas.microsoft.com/office/powerpoint/2010/main" val="210330069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18</a:t>
            </a:fld>
            <a:endParaRPr lang="en-US"/>
          </a:p>
        </p:txBody>
      </p:sp>
      <p:pic>
        <p:nvPicPr>
          <p:cNvPr id="5" name="Picture 4"/>
          <p:cNvPicPr>
            <a:picLocks noChangeAspect="1"/>
          </p:cNvPicPr>
          <p:nvPr/>
        </p:nvPicPr>
        <p:blipFill>
          <a:blip r:embed="rId2">
            <a:lum bright="-20000" contrast="40000"/>
          </a:blip>
          <a:stretch>
            <a:fillRect/>
          </a:stretch>
        </p:blipFill>
        <p:spPr>
          <a:xfrm>
            <a:off x="1172291" y="880087"/>
            <a:ext cx="8729817" cy="5538094"/>
          </a:xfrm>
          <a:prstGeom prst="rect">
            <a:avLst/>
          </a:prstGeom>
        </p:spPr>
      </p:pic>
    </p:spTree>
    <p:extLst>
      <p:ext uri="{BB962C8B-B14F-4D97-AF65-F5344CB8AC3E}">
        <p14:creationId xmlns:p14="http://schemas.microsoft.com/office/powerpoint/2010/main" val="408079768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19</a:t>
            </a:fld>
            <a:endParaRPr lang="en-US"/>
          </a:p>
        </p:txBody>
      </p:sp>
      <p:pic>
        <p:nvPicPr>
          <p:cNvPr id="3" name="Picture 2"/>
          <p:cNvPicPr>
            <a:picLocks noChangeAspect="1"/>
          </p:cNvPicPr>
          <p:nvPr/>
        </p:nvPicPr>
        <p:blipFill>
          <a:blip r:embed="rId2">
            <a:lum bright="-20000" contrast="40000"/>
          </a:blip>
          <a:stretch>
            <a:fillRect/>
          </a:stretch>
        </p:blipFill>
        <p:spPr>
          <a:xfrm>
            <a:off x="666786" y="502208"/>
            <a:ext cx="10972800" cy="17054299"/>
          </a:xfrm>
          <a:prstGeom prst="rect">
            <a:avLst/>
          </a:prstGeom>
        </p:spPr>
      </p:pic>
      <p:sp>
        <p:nvSpPr>
          <p:cNvPr id="4" name="Rectangle 3"/>
          <p:cNvSpPr/>
          <p:nvPr/>
        </p:nvSpPr>
        <p:spPr>
          <a:xfrm>
            <a:off x="10144086" y="0"/>
            <a:ext cx="1255106" cy="1337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7110520"/>
      </p:ext>
    </p:extLst>
  </p:cSld>
  <p:clrMapOvr>
    <a:masterClrMapping/>
  </p:clrMapOvr>
  <p:transition spd="slow">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20</a:t>
            </a:fld>
            <a:endParaRPr lang="en-US"/>
          </a:p>
        </p:txBody>
      </p:sp>
      <p:pic>
        <p:nvPicPr>
          <p:cNvPr id="3" name="Picture 2"/>
          <p:cNvPicPr preferRelativeResize="0">
            <a:picLocks/>
          </p:cNvPicPr>
          <p:nvPr/>
        </p:nvPicPr>
        <p:blipFill>
          <a:blip r:embed="rId2">
            <a:lum bright="-20000" contrast="40000"/>
          </a:blip>
          <a:stretch>
            <a:fillRect/>
          </a:stretch>
        </p:blipFill>
        <p:spPr>
          <a:xfrm>
            <a:off x="666786" y="-6665532"/>
            <a:ext cx="10972800" cy="18013680"/>
          </a:xfrm>
          <a:prstGeom prst="rect">
            <a:avLst/>
          </a:prstGeom>
        </p:spPr>
      </p:pic>
      <p:sp>
        <p:nvSpPr>
          <p:cNvPr id="4" name="Rectangle 3"/>
          <p:cNvSpPr/>
          <p:nvPr/>
        </p:nvSpPr>
        <p:spPr>
          <a:xfrm>
            <a:off x="10144086" y="0"/>
            <a:ext cx="1255106" cy="1337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1581576"/>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21</a:t>
            </a:fld>
            <a:endParaRPr lang="en-US"/>
          </a:p>
        </p:txBody>
      </p:sp>
      <p:pic>
        <p:nvPicPr>
          <p:cNvPr id="3" name="Picture 2"/>
          <p:cNvPicPr>
            <a:picLocks noChangeAspect="1"/>
          </p:cNvPicPr>
          <p:nvPr/>
        </p:nvPicPr>
        <p:blipFill rotWithShape="1">
          <a:blip r:embed="rId2">
            <a:lum bright="-20000" contrast="40000"/>
          </a:blip>
          <a:srcRect b="9990"/>
          <a:stretch/>
        </p:blipFill>
        <p:spPr>
          <a:xfrm>
            <a:off x="755278" y="-12741846"/>
            <a:ext cx="10972800" cy="15350575"/>
          </a:xfrm>
          <a:prstGeom prst="rect">
            <a:avLst/>
          </a:prstGeom>
        </p:spPr>
      </p:pic>
      <p:sp>
        <p:nvSpPr>
          <p:cNvPr id="4" name="Rectangle 3"/>
          <p:cNvSpPr/>
          <p:nvPr/>
        </p:nvSpPr>
        <p:spPr>
          <a:xfrm>
            <a:off x="10144086" y="0"/>
            <a:ext cx="1255106" cy="1337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3">
            <a:lum bright="-20000" contrast="40000"/>
          </a:blip>
          <a:srcRect l="1893" t="9013" r="4695" b="20984"/>
          <a:stretch/>
        </p:blipFill>
        <p:spPr>
          <a:xfrm>
            <a:off x="1111556" y="4719917"/>
            <a:ext cx="10079183" cy="2015837"/>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1142999" y="2644062"/>
            <a:ext cx="10047740" cy="1569660"/>
          </a:xfrm>
          <a:prstGeom prst="rect">
            <a:avLst/>
          </a:prstGeom>
        </p:spPr>
        <p:txBody>
          <a:bodyPr wrap="square">
            <a:spAutoFit/>
          </a:bodyPr>
          <a:lstStyle/>
          <a:p>
            <a:pPr algn="just"/>
            <a:r>
              <a:rPr lang="en-US" sz="2400">
                <a:latin typeface="Times New Roman" panose="02020603050405020304" pitchFamily="18" charset="0"/>
                <a:cs typeface="Times New Roman" panose="02020603050405020304" pitchFamily="18" charset="0"/>
              </a:rPr>
              <a:t>Dari perhitungan ini, analisis varians chart </a:t>
            </a:r>
            <a:r>
              <a:rPr lang="en-US" sz="2400">
                <a:latin typeface="Times New Roman" panose="02020603050405020304" pitchFamily="18" charset="0"/>
                <a:cs typeface="Times New Roman" panose="02020603050405020304" pitchFamily="18" charset="0"/>
              </a:rPr>
              <a:t>dapat </a:t>
            </a:r>
            <a:r>
              <a:rPr lang="en-US" sz="2400" smtClean="0">
                <a:latin typeface="Times New Roman" panose="02020603050405020304" pitchFamily="18" charset="0"/>
                <a:cs typeface="Times New Roman" panose="02020603050405020304" pitchFamily="18" charset="0"/>
              </a:rPr>
              <a:t>dibuat, </a:t>
            </a:r>
            <a:r>
              <a:rPr lang="en-US" sz="2400">
                <a:latin typeface="Times New Roman" panose="02020603050405020304" pitchFamily="18" charset="0"/>
                <a:cs typeface="Times New Roman" panose="02020603050405020304" pitchFamily="18" charset="0"/>
              </a:rPr>
              <a:t>seperti yang ditunjukkan pada Tabel 11.3. Nilai </a:t>
            </a:r>
            <a:r>
              <a:rPr lang="en-US" sz="2400" i="1">
                <a:latin typeface="Times New Roman" panose="02020603050405020304" pitchFamily="18" charset="0"/>
                <a:cs typeface="Times New Roman" panose="02020603050405020304" pitchFamily="18" charset="0"/>
              </a:rPr>
              <a:t>F</a:t>
            </a:r>
            <a:r>
              <a:rPr lang="en-US" sz="2400">
                <a:latin typeface="Times New Roman" panose="02020603050405020304" pitchFamily="18" charset="0"/>
                <a:cs typeface="Times New Roman" panose="02020603050405020304" pitchFamily="18" charset="0"/>
              </a:rPr>
              <a:t> yang diamati adalah 10,18. Ini dibandingkan dengan nilai kritis dari tabel </a:t>
            </a:r>
            <a:r>
              <a:rPr lang="en-US" sz="2400" i="1">
                <a:latin typeface="Times New Roman" panose="02020603050405020304" pitchFamily="18" charset="0"/>
                <a:cs typeface="Times New Roman" panose="02020603050405020304" pitchFamily="18" charset="0"/>
              </a:rPr>
              <a:t>F</a:t>
            </a:r>
            <a:r>
              <a:rPr lang="en-US" sz="2400">
                <a:latin typeface="Times New Roman" panose="02020603050405020304" pitchFamily="18" charset="0"/>
                <a:cs typeface="Times New Roman" panose="02020603050405020304" pitchFamily="18" charset="0"/>
              </a:rPr>
              <a:t> untuk menentukan apakah ada perbedaan yang signifikan dalam perawatan atau klasifikasi.</a:t>
            </a:r>
          </a:p>
        </p:txBody>
      </p:sp>
    </p:spTree>
    <p:extLst>
      <p:ext uri="{BB962C8B-B14F-4D97-AF65-F5344CB8AC3E}">
        <p14:creationId xmlns:p14="http://schemas.microsoft.com/office/powerpoint/2010/main" val="4141106403"/>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22</a:t>
            </a:fld>
            <a:endParaRPr lang="en-US"/>
          </a:p>
        </p:txBody>
      </p:sp>
      <p:pic>
        <p:nvPicPr>
          <p:cNvPr id="5" name="Picture 4"/>
          <p:cNvPicPr>
            <a:picLocks noChangeAspect="1"/>
          </p:cNvPicPr>
          <p:nvPr/>
        </p:nvPicPr>
        <p:blipFill>
          <a:blip r:embed="rId2">
            <a:lum bright="-20000" contrast="40000"/>
          </a:blip>
          <a:stretch>
            <a:fillRect/>
          </a:stretch>
        </p:blipFill>
        <p:spPr>
          <a:xfrm>
            <a:off x="1599398" y="679572"/>
            <a:ext cx="8753142" cy="5828888"/>
          </a:xfrm>
          <a:prstGeom prst="rect">
            <a:avLst/>
          </a:prstGeom>
        </p:spPr>
      </p:pic>
    </p:spTree>
    <p:extLst>
      <p:ext uri="{BB962C8B-B14F-4D97-AF65-F5344CB8AC3E}">
        <p14:creationId xmlns:p14="http://schemas.microsoft.com/office/powerpoint/2010/main" val="414978991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MULTIPLE COMPARISON TESTS</a:t>
            </a:r>
          </a:p>
        </p:txBody>
      </p:sp>
      <p:sp>
        <p:nvSpPr>
          <p:cNvPr id="2" name="Slide Number Placeholder 1"/>
          <p:cNvSpPr>
            <a:spLocks noGrp="1"/>
          </p:cNvSpPr>
          <p:nvPr>
            <p:ph type="sldNum" sz="quarter" idx="12"/>
          </p:nvPr>
        </p:nvSpPr>
        <p:spPr/>
        <p:txBody>
          <a:bodyPr/>
          <a:lstStyle/>
          <a:p>
            <a:fld id="{4901193B-AFCE-4A2A-92C6-39E061AE732C}" type="slidenum">
              <a:rPr lang="en-US" smtClean="0"/>
              <a:t>23</a:t>
            </a:fld>
            <a:endParaRPr lang="en-US"/>
          </a:p>
        </p:txBody>
      </p:sp>
    </p:spTree>
    <p:extLst>
      <p:ext uri="{BB962C8B-B14F-4D97-AF65-F5344CB8AC3E}">
        <p14:creationId xmlns:p14="http://schemas.microsoft.com/office/powerpoint/2010/main" val="109399507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a:xfrm>
            <a:off x="1154954" y="2402382"/>
            <a:ext cx="10035785" cy="3617418"/>
          </a:xfrm>
        </p:spPr>
        <p:txBody>
          <a:bodyPr/>
          <a:lstStyle/>
          <a:p>
            <a:pPr algn="just"/>
            <a:r>
              <a:rPr lang="sv-SE" smtClean="0"/>
              <a:t>Teknik Analisis varians </a:t>
            </a:r>
            <a:r>
              <a:rPr lang="sv-SE"/>
              <a:t>sangat berguna dalam menguji hipotesis tentang perbedaan antara rata-rata dalam beberapa kelompok karena ANOVA hanya menggunakan </a:t>
            </a:r>
            <a:r>
              <a:rPr lang="sv-SE" b="1" smtClean="0"/>
              <a:t>one single overall test</a:t>
            </a:r>
            <a:r>
              <a:rPr lang="sv-SE" smtClean="0"/>
              <a:t>.</a:t>
            </a:r>
            <a:endParaRPr lang="en-US"/>
          </a:p>
        </p:txBody>
      </p:sp>
      <p:sp>
        <p:nvSpPr>
          <p:cNvPr id="3" name="Slide Number Placeholder 2"/>
          <p:cNvSpPr>
            <a:spLocks noGrp="1"/>
          </p:cNvSpPr>
          <p:nvPr>
            <p:ph type="sldNum" sz="quarter" idx="12"/>
          </p:nvPr>
        </p:nvSpPr>
        <p:spPr/>
        <p:txBody>
          <a:bodyPr/>
          <a:lstStyle/>
          <a:p>
            <a:fld id="{4901193B-AFCE-4A2A-92C6-39E061AE732C}" type="slidenum">
              <a:rPr lang="en-US" smtClean="0"/>
              <a:t>24</a:t>
            </a:fld>
            <a:endParaRPr lang="en-US"/>
          </a:p>
        </p:txBody>
      </p:sp>
    </p:spTree>
    <p:extLst>
      <p:ext uri="{BB962C8B-B14F-4D97-AF65-F5344CB8AC3E}">
        <p14:creationId xmlns:p14="http://schemas.microsoft.com/office/powerpoint/2010/main" val="31165440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a:t>Tukey’s Honestly Significant Difference (HSD</a:t>
            </a:r>
            <a:r>
              <a:rPr lang="en-US" sz="3200" smtClean="0"/>
              <a:t>) Test</a:t>
            </a:r>
            <a:r>
              <a:rPr lang="en-US" sz="3200"/>
              <a:t>: The Case of Equal Sample Sizes</a:t>
            </a:r>
          </a:p>
        </p:txBody>
      </p:sp>
      <p:sp>
        <p:nvSpPr>
          <p:cNvPr id="3" name="Content Placeholder 2"/>
          <p:cNvSpPr>
            <a:spLocks noGrp="1"/>
          </p:cNvSpPr>
          <p:nvPr>
            <p:ph idx="1"/>
          </p:nvPr>
        </p:nvSpPr>
        <p:spPr/>
        <p:txBody>
          <a:bodyPr>
            <a:normAutofit/>
          </a:bodyPr>
          <a:lstStyle/>
          <a:p>
            <a:pPr algn="just"/>
            <a:r>
              <a:rPr lang="en-US"/>
              <a:t>Tes Tukey's </a:t>
            </a:r>
            <a:r>
              <a:rPr lang="en-US" smtClean="0"/>
              <a:t>Honestly Significant Difference (</a:t>
            </a:r>
            <a:r>
              <a:rPr lang="en-US"/>
              <a:t>HSD), kadang-kadang dikenal sebagai metode Tukey's </a:t>
            </a:r>
            <a:r>
              <a:rPr lang="en-US" smtClean="0"/>
              <a:t>T, </a:t>
            </a:r>
            <a:r>
              <a:rPr lang="en-US"/>
              <a:t>adalah tes populer </a:t>
            </a:r>
            <a:r>
              <a:rPr lang="en-US" smtClean="0"/>
              <a:t>untuk sampel </a:t>
            </a:r>
            <a:r>
              <a:rPr lang="en-US"/>
              <a:t>berpasangan dengan beberapa perbandingan posteriori. Tes ini, dikembangkan oleh John W. Tukey dan disajikan pada tahun 1953, agak dibatasi oleh fakta bahwa tes ini membutuhkan ukuran sampel yang sama.</a:t>
            </a:r>
          </a:p>
        </p:txBody>
      </p:sp>
      <p:sp>
        <p:nvSpPr>
          <p:cNvPr id="4" name="Slide Number Placeholder 3"/>
          <p:cNvSpPr>
            <a:spLocks noGrp="1"/>
          </p:cNvSpPr>
          <p:nvPr>
            <p:ph type="sldNum" sz="quarter" idx="12"/>
          </p:nvPr>
        </p:nvSpPr>
        <p:spPr/>
        <p:txBody>
          <a:bodyPr/>
          <a:lstStyle/>
          <a:p>
            <a:fld id="{4901193B-AFCE-4A2A-92C6-39E061AE732C}" type="slidenum">
              <a:rPr lang="en-US" smtClean="0"/>
              <a:t>25</a:t>
            </a:fld>
            <a:endParaRPr lang="en-US"/>
          </a:p>
        </p:txBody>
      </p:sp>
    </p:spTree>
    <p:extLst>
      <p:ext uri="{BB962C8B-B14F-4D97-AF65-F5344CB8AC3E}">
        <p14:creationId xmlns:p14="http://schemas.microsoft.com/office/powerpoint/2010/main" val="33505714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26</a:t>
            </a:fld>
            <a:endParaRPr lang="en-US"/>
          </a:p>
        </p:txBody>
      </p:sp>
      <p:pic>
        <p:nvPicPr>
          <p:cNvPr id="5" name="Picture 4"/>
          <p:cNvPicPr>
            <a:picLocks noChangeAspect="1"/>
          </p:cNvPicPr>
          <p:nvPr/>
        </p:nvPicPr>
        <p:blipFill>
          <a:blip r:embed="rId2">
            <a:lum bright="-20000" contrast="40000"/>
          </a:blip>
          <a:stretch>
            <a:fillRect/>
          </a:stretch>
        </p:blipFill>
        <p:spPr>
          <a:xfrm>
            <a:off x="1" y="3396310"/>
            <a:ext cx="12161520" cy="2301121"/>
          </a:xfrm>
          <a:prstGeom prst="rect">
            <a:avLst/>
          </a:prstGeom>
        </p:spPr>
      </p:pic>
    </p:spTree>
    <p:extLst>
      <p:ext uri="{BB962C8B-B14F-4D97-AF65-F5344CB8AC3E}">
        <p14:creationId xmlns:p14="http://schemas.microsoft.com/office/powerpoint/2010/main" val="29594623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27</a:t>
            </a:fld>
            <a:endParaRPr lang="en-US"/>
          </a:p>
        </p:txBody>
      </p:sp>
      <p:pic>
        <p:nvPicPr>
          <p:cNvPr id="3" name="Picture 2"/>
          <p:cNvPicPr>
            <a:picLocks noChangeAspect="1"/>
          </p:cNvPicPr>
          <p:nvPr/>
        </p:nvPicPr>
        <p:blipFill>
          <a:blip r:embed="rId2"/>
          <a:stretch>
            <a:fillRect/>
          </a:stretch>
        </p:blipFill>
        <p:spPr>
          <a:xfrm>
            <a:off x="1443788" y="0"/>
            <a:ext cx="7987241" cy="6791953"/>
          </a:xfrm>
          <a:prstGeom prst="rect">
            <a:avLst/>
          </a:prstGeom>
        </p:spPr>
      </p:pic>
    </p:spTree>
    <p:extLst>
      <p:ext uri="{BB962C8B-B14F-4D97-AF65-F5344CB8AC3E}">
        <p14:creationId xmlns:p14="http://schemas.microsoft.com/office/powerpoint/2010/main" val="152730385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28</a:t>
            </a:fld>
            <a:endParaRPr lang="en-US"/>
          </a:p>
        </p:txBody>
      </p:sp>
      <p:pic>
        <p:nvPicPr>
          <p:cNvPr id="3" name="Picture 2"/>
          <p:cNvPicPr>
            <a:picLocks noChangeAspect="1"/>
          </p:cNvPicPr>
          <p:nvPr/>
        </p:nvPicPr>
        <p:blipFill>
          <a:blip r:embed="rId2"/>
          <a:stretch>
            <a:fillRect/>
          </a:stretch>
        </p:blipFill>
        <p:spPr>
          <a:xfrm>
            <a:off x="1568952" y="113793"/>
            <a:ext cx="7719427" cy="5766105"/>
          </a:xfrm>
          <a:prstGeom prst="rect">
            <a:avLst/>
          </a:prstGeom>
        </p:spPr>
      </p:pic>
    </p:spTree>
    <p:extLst>
      <p:ext uri="{BB962C8B-B14F-4D97-AF65-F5344CB8AC3E}">
        <p14:creationId xmlns:p14="http://schemas.microsoft.com/office/powerpoint/2010/main" val="204667632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6091</TotalTime>
  <Words>731</Words>
  <Application>Microsoft Office PowerPoint</Application>
  <PresentationFormat>Widescreen</PresentationFormat>
  <Paragraphs>62</Paragraphs>
  <Slides>28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Century Gothic</vt:lpstr>
      <vt:lpstr>Times New Roman</vt:lpstr>
      <vt:lpstr>Wingdings</vt:lpstr>
      <vt:lpstr>Wingdings 3</vt:lpstr>
      <vt:lpstr>Ion Boardroom</vt:lpstr>
      <vt:lpstr>BAB 11 ANALISIS VARIAN DAN DESAIN EKSPERIMEN</vt:lpstr>
      <vt:lpstr>PowerPoint Presentation</vt:lpstr>
      <vt:lpstr>PowerPoint Presentation</vt:lpstr>
      <vt:lpstr>DESAIN EKSPERIMEN</vt:lpstr>
      <vt:lpstr>Desain Eksperimen</vt:lpstr>
      <vt:lpstr>Desain Eksperimen</vt:lpstr>
      <vt:lpstr>Contoh</vt:lpstr>
      <vt:lpstr>PowerPoint Presentation</vt:lpstr>
      <vt:lpstr>PowerPoint Presentation</vt:lpstr>
      <vt:lpstr>One-Way Analysis of Variance</vt:lpstr>
      <vt:lpstr>One-Way Analysis of Variance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MULTIPLE COMPARISON TESTS</vt:lpstr>
      <vt:lpstr>PowerPoint Presentation</vt:lpstr>
      <vt:lpstr>Tukey’s Honestly Significant Difference (HSD) Test: The Case of Equal Sample Sizes</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Jaryono Angga Widagdo</cp:lastModifiedBy>
  <cp:revision>160</cp:revision>
  <dcterms:created xsi:type="dcterms:W3CDTF">2016-10-05T13:50:11Z</dcterms:created>
  <dcterms:modified xsi:type="dcterms:W3CDTF">2020-03-31T23:56:40Z</dcterms:modified>
</cp:coreProperties>
</file>