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60" r:id="rId4"/>
  </p:sldMasterIdLst>
  <p:sldIdLst>
    <p:sldId id="298" r:id="rId5"/>
    <p:sldId id="301" r:id="rId6"/>
    <p:sldId id="303" r:id="rId7"/>
    <p:sldId id="304" r:id="rId8"/>
    <p:sldId id="305" r:id="rId9"/>
    <p:sldId id="306" r:id="rId10"/>
    <p:sldId id="307" r:id="rId11"/>
    <p:sldId id="308" r:id="rId12"/>
    <p:sldId id="309" r:id="rId13"/>
    <p:sldId id="310" r:id="rId14"/>
    <p:sldId id="311"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19" autoAdjust="0"/>
  </p:normalViewPr>
  <p:slideViewPr>
    <p:cSldViewPr snapToGrid="0">
      <p:cViewPr varScale="1">
        <p:scale>
          <a:sx n="88" d="100"/>
          <a:sy n="88" d="100"/>
        </p:scale>
        <p:origin x="564" y="8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9E3965E-AC41-4711-9D10-E25ABB132D86}"/>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90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645152"/>
            <a:ext cx="10058400" cy="1143000"/>
          </a:xfrm>
        </p:spPr>
        <p:txBody>
          <a:bodyPr lIns="91440" rIns="91440">
            <a:normAutofit/>
          </a:bodyPr>
          <a:lstStyle>
            <a:lvl1pPr marL="0" indent="0" algn="l">
              <a:buNone/>
              <a:defRPr sz="2400" cap="all" spc="200" baseline="0">
                <a:solidFill>
                  <a:schemeClr val="tx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cxnSp>
        <p:nvCxnSpPr>
          <p:cNvPr id="9" name="Straight Connector 8">
            <a:extLst>
              <a:ext uri="{FF2B5EF4-FFF2-40B4-BE49-F238E27FC236}">
                <a16:creationId xmlns:a16="http://schemas.microsoft.com/office/drawing/2014/main" id="{1F5DC8C3-BA5F-4EED-BB9A-A14272BD82A1}"/>
              </a:ext>
            </a:extLst>
          </p:cNvPr>
          <p:cNvCxnSpPr/>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9925CCF1-92C0-4AF3-BFAF-4921631915AB}"/>
              </a:ext>
            </a:extLst>
          </p:cNvPr>
          <p:cNvSpPr>
            <a:spLocks noGrp="1"/>
          </p:cNvSpPr>
          <p:nvPr>
            <p:ph type="dt" sz="half" idx="10"/>
          </p:nvPr>
        </p:nvSpPr>
        <p:spPr/>
        <p:txBody>
          <a:bodyPr/>
          <a:lstStyle/>
          <a:p>
            <a:fld id="{9184DA70-C731-4C70-880D-CCD4705E623C}" type="datetime1">
              <a:rPr lang="en-US" smtClean="0"/>
              <a:t>9/9/2025</a:t>
            </a:fld>
            <a:endParaRPr lang="en-US" dirty="0"/>
          </a:p>
        </p:txBody>
      </p:sp>
      <p:sp>
        <p:nvSpPr>
          <p:cNvPr id="5" name="Footer Placeholder 4">
            <a:extLst>
              <a:ext uri="{FF2B5EF4-FFF2-40B4-BE49-F238E27FC236}">
                <a16:creationId xmlns:a16="http://schemas.microsoft.com/office/drawing/2014/main" id="{051A78A9-3DFF-4937-A9F2-5D8CF495F36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FAEB271-5CC0-4759-BC6E-8BE53AB227C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6234375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354D8B55-9EA8-4B81-8E84-9B93B0A27559}"/>
              </a:ext>
            </a:extLst>
          </p:cNvPr>
          <p:cNvSpPr>
            <a:spLocks noGrp="1"/>
          </p:cNvSpPr>
          <p:nvPr>
            <p:ph type="dt" sz="half" idx="10"/>
          </p:nvPr>
        </p:nvSpPr>
        <p:spPr/>
        <p:txBody>
          <a:bodyPr/>
          <a:lstStyle/>
          <a:p>
            <a:fld id="{4BE1D723-8F53-4F53-90B0-1982A396982E}" type="datetime1">
              <a:rPr lang="en-US" smtClean="0"/>
              <a:t>9/9/2025</a:t>
            </a:fld>
            <a:endParaRPr lang="en-US" dirty="0"/>
          </a:p>
        </p:txBody>
      </p:sp>
      <p:sp>
        <p:nvSpPr>
          <p:cNvPr id="8" name="Footer Placeholder 7">
            <a:extLst>
              <a:ext uri="{FF2B5EF4-FFF2-40B4-BE49-F238E27FC236}">
                <a16:creationId xmlns:a16="http://schemas.microsoft.com/office/drawing/2014/main" id="{062CA021-2578-47CB-822C-BDDFF7223B28}"/>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C4AAB51D-4141-4682-9375-DAFD5FB9DD1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5404659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585C21A-8B93-4657-B5DF-7EAEAD3BE127}"/>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90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663440"/>
            <a:ext cx="10058400" cy="1143000"/>
          </a:xfrm>
        </p:spPr>
        <p:txBody>
          <a:bodyPr lIns="91440" rIns="91440" anchor="t" anchorCtr="0">
            <a:normAutofit/>
          </a:bodyPr>
          <a:lstStyle>
            <a:lvl1pPr marL="0" indent="0">
              <a:buNone/>
              <a:defRPr sz="2400" cap="all" spc="200" baseline="0">
                <a:solidFill>
                  <a:schemeClr val="tx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cxnSp>
        <p:nvCxnSpPr>
          <p:cNvPr id="9" name="Straight Connector 8">
            <a:extLst>
              <a:ext uri="{FF2B5EF4-FFF2-40B4-BE49-F238E27FC236}">
                <a16:creationId xmlns:a16="http://schemas.microsoft.com/office/drawing/2014/main" id="{459DE2C1-4C52-40A3-8959-27B2C1BEBFF6}"/>
              </a:ext>
            </a:extLst>
          </p:cNvPr>
          <p:cNvCxnSpPr/>
          <p:nvPr/>
        </p:nvCxnSpPr>
        <p:spPr>
          <a:xfrm>
            <a:off x="1207658" y="4485132"/>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7" name="Date Placeholder 6">
            <a:extLst>
              <a:ext uri="{FF2B5EF4-FFF2-40B4-BE49-F238E27FC236}">
                <a16:creationId xmlns:a16="http://schemas.microsoft.com/office/drawing/2014/main" id="{AAF2E137-EC28-48F8-9198-1F02539029B6}"/>
              </a:ext>
            </a:extLst>
          </p:cNvPr>
          <p:cNvSpPr>
            <a:spLocks noGrp="1"/>
          </p:cNvSpPr>
          <p:nvPr>
            <p:ph type="dt" sz="half" idx="10"/>
          </p:nvPr>
        </p:nvSpPr>
        <p:spPr/>
        <p:txBody>
          <a:bodyPr/>
          <a:lstStyle/>
          <a:p>
            <a:fld id="{97669AF7-7BEB-44E4-9852-375E34362B5B}" type="datetime1">
              <a:rPr lang="en-US" smtClean="0"/>
              <a:t>9/9/2025</a:t>
            </a:fld>
            <a:endParaRPr lang="en-US" dirty="0"/>
          </a:p>
        </p:txBody>
      </p:sp>
      <p:sp>
        <p:nvSpPr>
          <p:cNvPr id="8" name="Footer Placeholder 7">
            <a:extLst>
              <a:ext uri="{FF2B5EF4-FFF2-40B4-BE49-F238E27FC236}">
                <a16:creationId xmlns:a16="http://schemas.microsoft.com/office/drawing/2014/main" id="{189422CD-6F62-4DD6-89EF-07A60B42D219}"/>
              </a:ext>
            </a:extLst>
          </p:cNvPr>
          <p:cNvSpPr>
            <a:spLocks noGrp="1"/>
          </p:cNvSpPr>
          <p:nvPr>
            <p:ph type="ftr" sz="quarter" idx="11"/>
          </p:nvPr>
        </p:nvSpPr>
        <p:spPr/>
        <p:txBody>
          <a:bodyPr/>
          <a:lstStyle/>
          <a:p>
            <a:endParaRPr lang="en-US" dirty="0"/>
          </a:p>
        </p:txBody>
      </p:sp>
      <p:sp>
        <p:nvSpPr>
          <p:cNvPr id="11" name="Slide Number Placeholder 10">
            <a:extLst>
              <a:ext uri="{FF2B5EF4-FFF2-40B4-BE49-F238E27FC236}">
                <a16:creationId xmlns:a16="http://schemas.microsoft.com/office/drawing/2014/main" id="{69C6AFF8-42B4-4D05-969B-9F5FB3355555}"/>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7627835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80" y="2120900"/>
            <a:ext cx="4639736" cy="374819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15944" y="2120900"/>
            <a:ext cx="4639736" cy="37481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5782D47D-B0DC-4C40-BCC6-BBBA32584A38}"/>
              </a:ext>
            </a:extLst>
          </p:cNvPr>
          <p:cNvSpPr>
            <a:spLocks noGrp="1"/>
          </p:cNvSpPr>
          <p:nvPr>
            <p:ph type="dt" sz="half" idx="10"/>
          </p:nvPr>
        </p:nvSpPr>
        <p:spPr/>
        <p:txBody>
          <a:bodyPr/>
          <a:lstStyle/>
          <a:p>
            <a:fld id="{BAAAC38D-0552-4C82-B593-E6124DFADBE2}" type="datetime1">
              <a:rPr lang="en-US" smtClean="0"/>
              <a:t>9/9/2025</a:t>
            </a:fld>
            <a:endParaRPr lang="en-US" dirty="0"/>
          </a:p>
        </p:txBody>
      </p:sp>
      <p:sp>
        <p:nvSpPr>
          <p:cNvPr id="9" name="Footer Placeholder 8">
            <a:extLst>
              <a:ext uri="{FF2B5EF4-FFF2-40B4-BE49-F238E27FC236}">
                <a16:creationId xmlns:a16="http://schemas.microsoft.com/office/drawing/2014/main" id="{4690D34E-7EBD-44B2-83CA-4C126A18D7EF}"/>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2AC511A1-9BBD-42DE-92FB-2AF44F8E97A9}"/>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5883595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958274"/>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15944"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15944" y="2958273"/>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8AF8A515-AA94-45D1-9223-5C2272618D85}"/>
              </a:ext>
            </a:extLst>
          </p:cNvPr>
          <p:cNvSpPr>
            <a:spLocks noGrp="1"/>
          </p:cNvSpPr>
          <p:nvPr>
            <p:ph type="dt" sz="half" idx="10"/>
          </p:nvPr>
        </p:nvSpPr>
        <p:spPr/>
        <p:txBody>
          <a:bodyPr/>
          <a:lstStyle/>
          <a:p>
            <a:fld id="{D9DF0F1C-5577-4ACB-BB62-DF8F3C494C7E}" type="datetime1">
              <a:rPr lang="en-US" smtClean="0"/>
              <a:t>9/9/2025</a:t>
            </a:fld>
            <a:endParaRPr lang="en-US" dirty="0"/>
          </a:p>
        </p:txBody>
      </p:sp>
      <p:sp>
        <p:nvSpPr>
          <p:cNvPr id="11" name="Footer Placeholder 10">
            <a:extLst>
              <a:ext uri="{FF2B5EF4-FFF2-40B4-BE49-F238E27FC236}">
                <a16:creationId xmlns:a16="http://schemas.microsoft.com/office/drawing/2014/main" id="{D052F5BC-98E0-4D60-AD67-9547738B7DD4}"/>
              </a:ext>
            </a:extLst>
          </p:cNvPr>
          <p:cNvSpPr>
            <a:spLocks noGrp="1"/>
          </p:cNvSpPr>
          <p:nvPr>
            <p:ph type="ftr" sz="quarter" idx="11"/>
          </p:nvPr>
        </p:nvSpPr>
        <p:spPr/>
        <p:txBody>
          <a:bodyPr/>
          <a:lstStyle/>
          <a:p>
            <a:endParaRPr lang="en-US" dirty="0"/>
          </a:p>
        </p:txBody>
      </p:sp>
      <p:sp>
        <p:nvSpPr>
          <p:cNvPr id="12" name="Slide Number Placeholder 11">
            <a:extLst>
              <a:ext uri="{FF2B5EF4-FFF2-40B4-BE49-F238E27FC236}">
                <a16:creationId xmlns:a16="http://schemas.microsoft.com/office/drawing/2014/main" id="{A38552DC-952E-41EA-AAAF-C2187523C0B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9639257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Date Placeholder 5">
            <a:extLst>
              <a:ext uri="{FF2B5EF4-FFF2-40B4-BE49-F238E27FC236}">
                <a16:creationId xmlns:a16="http://schemas.microsoft.com/office/drawing/2014/main" id="{7392073F-158F-44A3-8913-917AFFC1BC20}"/>
              </a:ext>
            </a:extLst>
          </p:cNvPr>
          <p:cNvSpPr>
            <a:spLocks noGrp="1"/>
          </p:cNvSpPr>
          <p:nvPr>
            <p:ph type="dt" sz="half" idx="10"/>
          </p:nvPr>
        </p:nvSpPr>
        <p:spPr/>
        <p:txBody>
          <a:bodyPr/>
          <a:lstStyle/>
          <a:p>
            <a:fld id="{1775B394-D9F9-4F0C-B15D-605F45CB9E9F}" type="datetime1">
              <a:rPr lang="en-US" smtClean="0"/>
              <a:t>9/9/2025</a:t>
            </a:fld>
            <a:endParaRPr lang="en-US" dirty="0"/>
          </a:p>
        </p:txBody>
      </p:sp>
      <p:sp>
        <p:nvSpPr>
          <p:cNvPr id="7" name="Footer Placeholder 6">
            <a:extLst>
              <a:ext uri="{FF2B5EF4-FFF2-40B4-BE49-F238E27FC236}">
                <a16:creationId xmlns:a16="http://schemas.microsoft.com/office/drawing/2014/main" id="{EED72207-24CA-42B7-A975-2F8E41CBA904}"/>
              </a:ext>
            </a:extLst>
          </p:cNvPr>
          <p:cNvSpPr>
            <a:spLocks noGrp="1"/>
          </p:cNvSpPr>
          <p:nvPr>
            <p:ph type="ftr" sz="quarter" idx="11"/>
          </p:nvPr>
        </p:nvSpPr>
        <p:spPr/>
        <p:txBody>
          <a:bodyPr/>
          <a:lstStyle/>
          <a:p>
            <a:endParaRPr lang="en-US" dirty="0"/>
          </a:p>
        </p:txBody>
      </p:sp>
      <p:sp>
        <p:nvSpPr>
          <p:cNvPr id="8" name="Slide Number Placeholder 7">
            <a:extLst>
              <a:ext uri="{FF2B5EF4-FFF2-40B4-BE49-F238E27FC236}">
                <a16:creationId xmlns:a16="http://schemas.microsoft.com/office/drawing/2014/main" id="{D01080F2-251A-4B88-9A62-16F46D724F83}"/>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2685433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8E9C91B-7EAD-4562-AB0E-DFB9663AECE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a:extLst>
              <a:ext uri="{FF2B5EF4-FFF2-40B4-BE49-F238E27FC236}">
                <a16:creationId xmlns:a16="http://schemas.microsoft.com/office/drawing/2014/main" id="{94E9223F-721F-47BF-9FD5-0F8D12FF0DE1}"/>
              </a:ext>
            </a:extLst>
          </p:cNvPr>
          <p:cNvSpPr>
            <a:spLocks noGrp="1"/>
          </p:cNvSpPr>
          <p:nvPr>
            <p:ph type="dt" sz="half" idx="10"/>
          </p:nvPr>
        </p:nvSpPr>
        <p:spPr/>
        <p:txBody>
          <a:bodyPr/>
          <a:lstStyle/>
          <a:p>
            <a:fld id="{39667345-2558-425A-8533-9BFDBCE15005}" type="datetime1">
              <a:rPr lang="en-US" smtClean="0"/>
              <a:t>9/9/2025</a:t>
            </a:fld>
            <a:endParaRPr lang="en-US" dirty="0"/>
          </a:p>
        </p:txBody>
      </p:sp>
      <p:sp>
        <p:nvSpPr>
          <p:cNvPr id="3" name="Footer Placeholder 2">
            <a:extLst>
              <a:ext uri="{FF2B5EF4-FFF2-40B4-BE49-F238E27FC236}">
                <a16:creationId xmlns:a16="http://schemas.microsoft.com/office/drawing/2014/main" id="{05915714-6BBA-4593-8591-4E26F7D58D9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BE06F857-D2E1-44DD-ABDD-EBB739645B67}"/>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333937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6D90D66-BCB9-4229-A829-628874352AC0}"/>
              </a:ext>
            </a:extLst>
          </p:cNvPr>
          <p:cNvSpPr/>
          <p:nvPr/>
        </p:nvSpPr>
        <p:spPr>
          <a:xfrm>
            <a:off x="16" y="0"/>
            <a:ext cx="4654296"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3466" y="786383"/>
            <a:ext cx="3517567" cy="2093975"/>
          </a:xfrm>
        </p:spPr>
        <p:txBody>
          <a:bodyPr anchor="b">
            <a:normAutofit/>
          </a:bodyPr>
          <a:lstStyle>
            <a:lvl1pPr>
              <a:lnSpc>
                <a:spcPct val="90000"/>
              </a:lnSpc>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458984" y="812799"/>
            <a:ext cx="5928344" cy="52947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3465" y="3043050"/>
            <a:ext cx="3517567" cy="3064505"/>
          </a:xfrm>
        </p:spPr>
        <p:txBody>
          <a:bodyPr lIns="91440" rIns="91440">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43464" y="6446520"/>
            <a:ext cx="3517568" cy="365125"/>
          </a:xfrm>
        </p:spPr>
        <p:txBody>
          <a:bodyPr/>
          <a:lstStyle>
            <a:lvl1pPr algn="l">
              <a:defRPr/>
            </a:lvl1pPr>
          </a:lstStyle>
          <a:p>
            <a:fld id="{92BEA474-078D-4E9B-9B14-09A87B19DC46}" type="datetime1">
              <a:rPr lang="en-US" smtClean="0"/>
              <a:t>9/9/2025</a:t>
            </a:fld>
            <a:endParaRPr lang="en-US" dirty="0"/>
          </a:p>
        </p:txBody>
      </p:sp>
      <p:sp>
        <p:nvSpPr>
          <p:cNvPr id="6" name="Footer Placeholder 5"/>
          <p:cNvSpPr>
            <a:spLocks noGrp="1"/>
          </p:cNvSpPr>
          <p:nvPr>
            <p:ph type="ftr" sz="quarter" idx="11"/>
          </p:nvPr>
        </p:nvSpPr>
        <p:spPr>
          <a:xfrm>
            <a:off x="5458983" y="6446520"/>
            <a:ext cx="5334019"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37711844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A134939-39C0-4522-A125-A13DFDA66490}"/>
              </a:ext>
            </a:extLst>
          </p:cNvPr>
          <p:cNvSpPr/>
          <p:nvPr/>
        </p:nvSpPr>
        <p:spPr>
          <a:xfrm>
            <a:off x="0" y="4578350"/>
            <a:ext cx="12188825" cy="227965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15" y="0"/>
            <a:ext cx="12191985" cy="4578350"/>
          </a:xfrm>
          <a:solidFill>
            <a:schemeClr val="bg1">
              <a:lumMod val="85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2" name="Title 1"/>
          <p:cNvSpPr>
            <a:spLocks noGrp="1"/>
          </p:cNvSpPr>
          <p:nvPr>
            <p:ph type="title"/>
          </p:nvPr>
        </p:nvSpPr>
        <p:spPr>
          <a:xfrm>
            <a:off x="1097279" y="4799362"/>
            <a:ext cx="10113645" cy="743682"/>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1097279" y="5715000"/>
            <a:ext cx="10113264" cy="609600"/>
          </a:xfrm>
        </p:spPr>
        <p:txBody>
          <a:bodyPr lIns="91440" tIns="0" rIns="91440" bIns="0">
            <a:normAutofit/>
          </a:bodyPr>
          <a:lstStyle>
            <a:lvl1pPr marL="0" indent="0">
              <a:spcBef>
                <a:spcPts val="0"/>
              </a:spcBef>
              <a:spcAft>
                <a:spcPts val="600"/>
              </a:spcAft>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4907D986-8816-4272-A432-0437A28A9828}" type="datetime1">
              <a:rPr lang="en-US" smtClean="0"/>
              <a:t>9/9/2025</a:t>
            </a:fld>
            <a:endParaRPr lang="en-US" dirty="0"/>
          </a:p>
        </p:txBody>
      </p:sp>
      <p:sp>
        <p:nvSpPr>
          <p:cNvPr id="6" name="Footer Placeholder 5"/>
          <p:cNvSpPr>
            <a:spLocks noGrp="1"/>
          </p:cNvSpPr>
          <p:nvPr>
            <p:ph type="ftr" sz="quarter" idx="11"/>
          </p:nvPr>
        </p:nvSpPr>
        <p:spPr>
          <a:xfrm>
            <a:off x="1097279" y="6446838"/>
            <a:ext cx="6818262" cy="365125"/>
          </a:xfrm>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2016137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16A0E3C-60E6-4F39-BC55-5F7C224E1F7C}"/>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2108201"/>
            <a:ext cx="10058400" cy="3760891"/>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18426" y="6446838"/>
            <a:ext cx="2584850" cy="365125"/>
          </a:xfrm>
          <a:prstGeom prst="rect">
            <a:avLst/>
          </a:prstGeom>
        </p:spPr>
        <p:txBody>
          <a:bodyPr vert="horz" lIns="91440" tIns="45720" rIns="91440" bIns="45720" rtlCol="0" anchor="ctr"/>
          <a:lstStyle>
            <a:lvl1pPr algn="r">
              <a:defRPr sz="800">
                <a:solidFill>
                  <a:srgbClr val="FFFFFF"/>
                </a:solidFill>
              </a:defRPr>
            </a:lvl1pPr>
          </a:lstStyle>
          <a:p>
            <a:fld id="{62D6E202-B606-4609-B914-27C9371A1F6D}" type="datetime1">
              <a:rPr lang="en-US" smtClean="0"/>
              <a:t>9/9/2025</a:t>
            </a:fld>
            <a:endParaRPr lang="en-US" dirty="0"/>
          </a:p>
        </p:txBody>
      </p:sp>
      <p:sp>
        <p:nvSpPr>
          <p:cNvPr id="5" name="Footer Placeholder 4"/>
          <p:cNvSpPr>
            <a:spLocks noGrp="1"/>
          </p:cNvSpPr>
          <p:nvPr>
            <p:ph type="ftr" sz="quarter" idx="3"/>
          </p:nvPr>
        </p:nvSpPr>
        <p:spPr>
          <a:xfrm>
            <a:off x="1097279" y="6446838"/>
            <a:ext cx="6818262" cy="365125"/>
          </a:xfrm>
          <a:prstGeom prst="rect">
            <a:avLst/>
          </a:prstGeom>
        </p:spPr>
        <p:txBody>
          <a:bodyPr vert="horz" lIns="91440" tIns="45720" rIns="91440" bIns="45720" rtlCol="0" anchor="ctr"/>
          <a:lstStyle>
            <a:lvl1pPr algn="l">
              <a:defRPr sz="8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10993582" y="6446838"/>
            <a:ext cx="780010" cy="365125"/>
          </a:xfrm>
          <a:prstGeom prst="rect">
            <a:avLst/>
          </a:prstGeom>
        </p:spPr>
        <p:txBody>
          <a:bodyPr vert="horz" lIns="91440" tIns="45720" rIns="91440" bIns="45720" rtlCol="0" anchor="ctr"/>
          <a:lstStyle>
            <a:lvl1pPr algn="l">
              <a:defRPr sz="800">
                <a:solidFill>
                  <a:srgbClr val="FFFFFF"/>
                </a:solidFill>
              </a:defRPr>
            </a:lvl1pPr>
          </a:lstStyle>
          <a:p>
            <a:fld id="{3A98EE3D-8CD1-4C3F-BD1C-C98C9596463C}" type="slidenum">
              <a:rPr lang="en-US" smtClean="0"/>
              <a:t>‹#›</a:t>
            </a:fld>
            <a:endParaRPr lang="en-US" dirty="0"/>
          </a:p>
        </p:txBody>
      </p:sp>
      <p:cxnSp>
        <p:nvCxnSpPr>
          <p:cNvPr id="10" name="Straight Connector 9">
            <a:extLst>
              <a:ext uri="{FF2B5EF4-FFF2-40B4-BE49-F238E27FC236}">
                <a16:creationId xmlns:a16="http://schemas.microsoft.com/office/drawing/2014/main" id="{C5025DAC-8B93-4160-B017-3A274A5828C0}"/>
              </a:ext>
            </a:extLst>
          </p:cNvPr>
          <p:cNvCxnSpPr/>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460309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Lst>
  <p:hf sldNum="0" hdr="0" ftr="0" dt="0"/>
  <p:txStyles>
    <p:titleStyle>
      <a:lvl1pPr algn="l" defTabSz="914400" rtl="0" eaLnBrk="1" latinLnBrk="0" hangingPunct="1">
        <a:lnSpc>
          <a:spcPct val="90000"/>
        </a:lnSpc>
        <a:spcBef>
          <a:spcPct val="0"/>
        </a:spcBef>
        <a:buNone/>
        <a:defRPr sz="6000" i="0" kern="1200" spc="-50" baseline="0">
          <a:solidFill>
            <a:schemeClr val="tx1">
              <a:lumMod val="75000"/>
              <a:lumOff val="25000"/>
            </a:schemeClr>
          </a:solidFill>
          <a:effectLst>
            <a:outerShdw blurRad="38100" dist="38100" dir="2700000" algn="tl">
              <a:srgbClr val="000000">
                <a:alpha val="43137"/>
              </a:srgbClr>
            </a:outerShdw>
          </a:effectLst>
          <a:latin typeface="Gill Sans MT" panose="020B0502020104020203" pitchFamily="34" charset="0"/>
          <a:ea typeface="+mj-ea"/>
          <a:cs typeface="+mj-cs"/>
        </a:defRPr>
      </a:lvl1pPr>
    </p:titleStyle>
    <p:bodyStyle>
      <a:lvl1pPr marL="91440" indent="-91440" algn="l" defTabSz="914400" rtl="0" eaLnBrk="1" latinLnBrk="0" hangingPunct="1">
        <a:lnSpc>
          <a:spcPct val="110000"/>
        </a:lnSpc>
        <a:spcBef>
          <a:spcPts val="1200"/>
        </a:spcBef>
        <a:spcAft>
          <a:spcPts val="200"/>
        </a:spcAft>
        <a:buClr>
          <a:schemeClr val="accent1"/>
        </a:buClr>
        <a:buSzPct val="100000"/>
        <a:buFont typeface="Calibri" panose="020F0502020204030204" pitchFamily="34" charset="0"/>
        <a:buChar char=" "/>
        <a:defRPr sz="3200" kern="1200">
          <a:solidFill>
            <a:schemeClr val="tx1">
              <a:lumMod val="75000"/>
              <a:lumOff val="25000"/>
            </a:schemeClr>
          </a:solidFill>
          <a:effectLst>
            <a:outerShdw blurRad="38100" dist="38100" dir="2700000" algn="tl">
              <a:srgbClr val="000000">
                <a:alpha val="43137"/>
              </a:srgbClr>
            </a:outerShdw>
          </a:effectLst>
          <a:latin typeface="Gill Sans MT" panose="020B0502020104020203" pitchFamily="34" charset="0"/>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2800" kern="1200">
          <a:solidFill>
            <a:schemeClr val="tx1">
              <a:lumMod val="75000"/>
              <a:lumOff val="25000"/>
            </a:schemeClr>
          </a:solidFill>
          <a:effectLst>
            <a:outerShdw blurRad="38100" dist="38100" dir="2700000" algn="tl">
              <a:srgbClr val="000000">
                <a:alpha val="43137"/>
              </a:srgbClr>
            </a:outerShdw>
          </a:effectLst>
          <a:latin typeface="Gill Sans MT" panose="020B0502020104020203" pitchFamily="34" charset="0"/>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2000" kern="1200">
          <a:solidFill>
            <a:schemeClr val="tx1">
              <a:lumMod val="75000"/>
              <a:lumOff val="25000"/>
            </a:schemeClr>
          </a:solidFill>
          <a:effectLst>
            <a:outerShdw blurRad="38100" dist="38100" dir="2700000" algn="tl">
              <a:srgbClr val="000000">
                <a:alpha val="43137"/>
              </a:srgbClr>
            </a:outerShdw>
          </a:effectLst>
          <a:latin typeface="Gill Sans MT" panose="020B0502020104020203" pitchFamily="34" charset="0"/>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2000" kern="1200">
          <a:solidFill>
            <a:schemeClr val="tx1">
              <a:lumMod val="75000"/>
              <a:lumOff val="25000"/>
            </a:schemeClr>
          </a:solidFill>
          <a:effectLst>
            <a:outerShdw blurRad="38100" dist="38100" dir="2700000" algn="tl">
              <a:srgbClr val="000000">
                <a:alpha val="43137"/>
              </a:srgbClr>
            </a:outerShdw>
          </a:effectLst>
          <a:latin typeface="Gill Sans MT" panose="020B0502020104020203" pitchFamily="34" charset="0"/>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2000" kern="1200">
          <a:solidFill>
            <a:schemeClr val="tx1">
              <a:lumMod val="75000"/>
              <a:lumOff val="25000"/>
            </a:schemeClr>
          </a:solidFill>
          <a:effectLst>
            <a:outerShdw blurRad="38100" dist="38100" dir="2700000" algn="tl">
              <a:srgbClr val="000000">
                <a:alpha val="43137"/>
              </a:srgbClr>
            </a:outerShdw>
          </a:effectLst>
          <a:latin typeface="Gill Sans MT" panose="020B0502020104020203" pitchFamily="34" charset="0"/>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1.xml"/><Relationship Id="rId1" Type="http://schemas.openxmlformats.org/officeDocument/2006/relationships/themeOverride" Target="../theme/themeOverr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1.xml"/><Relationship Id="rId1" Type="http://schemas.openxmlformats.org/officeDocument/2006/relationships/themeOverride" Target="../theme/themeOverride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 name="Rectangle 32">
            <a:extLst>
              <a:ext uri="{FF2B5EF4-FFF2-40B4-BE49-F238E27FC236}">
                <a16:creationId xmlns:a16="http://schemas.microsoft.com/office/drawing/2014/main" id="{2FDF0794-1B86-42B2-B8C7-F60123E638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726" cy="68589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Franklin Gothic Book" panose="020F0502020204030204"/>
              <a:ea typeface="+mn-ea"/>
              <a:cs typeface="+mn-cs"/>
            </a:endParaRPr>
          </a:p>
        </p:txBody>
      </p:sp>
      <p:pic>
        <p:nvPicPr>
          <p:cNvPr id="4" name="Picture 3" descr="A close up of a piece of paper with a pencil laying on top">
            <a:extLst>
              <a:ext uri="{FF2B5EF4-FFF2-40B4-BE49-F238E27FC236}">
                <a16:creationId xmlns:a16="http://schemas.microsoft.com/office/drawing/2014/main" id="{65810330-F0B5-43C9-BC34-094FFB5C0529}"/>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20" y="975"/>
            <a:ext cx="12191980" cy="6858000"/>
          </a:xfrm>
          <a:prstGeom prst="rect">
            <a:avLst/>
          </a:prstGeom>
        </p:spPr>
      </p:pic>
      <p:sp>
        <p:nvSpPr>
          <p:cNvPr id="35" name="Rectangle 34">
            <a:extLst>
              <a:ext uri="{FF2B5EF4-FFF2-40B4-BE49-F238E27FC236}">
                <a16:creationId xmlns:a16="http://schemas.microsoft.com/office/drawing/2014/main" id="{C5373426-E26E-431D-959C-5DB96C0B62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12607" y="1238442"/>
            <a:ext cx="3635926" cy="4355751"/>
          </a:xfrm>
          <a:prstGeom prst="rect">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Franklin Gothic Book" panose="020F0502020204030204"/>
              <a:ea typeface="+mn-ea"/>
              <a:cs typeface="+mn-cs"/>
            </a:endParaRPr>
          </a:p>
        </p:txBody>
      </p:sp>
      <p:sp>
        <p:nvSpPr>
          <p:cNvPr id="2" name="Title 1">
            <a:extLst>
              <a:ext uri="{FF2B5EF4-FFF2-40B4-BE49-F238E27FC236}">
                <a16:creationId xmlns:a16="http://schemas.microsoft.com/office/drawing/2014/main" id="{9AB2EA78-AEB3-469B-9025-3B17201A457B}"/>
              </a:ext>
            </a:extLst>
          </p:cNvPr>
          <p:cNvSpPr>
            <a:spLocks noGrp="1"/>
          </p:cNvSpPr>
          <p:nvPr>
            <p:ph type="ctrTitle"/>
          </p:nvPr>
        </p:nvSpPr>
        <p:spPr>
          <a:xfrm>
            <a:off x="8123416" y="1475234"/>
            <a:ext cx="3214307" cy="2901694"/>
          </a:xfrm>
        </p:spPr>
        <p:txBody>
          <a:bodyPr anchor="b">
            <a:normAutofit/>
          </a:bodyPr>
          <a:lstStyle/>
          <a:p>
            <a:r>
              <a:rPr lang="en-US" sz="4000">
                <a:solidFill>
                  <a:schemeClr val="tx1"/>
                </a:solidFill>
                <a:effectLst>
                  <a:outerShdw blurRad="76200" dist="63500" dir="2700000" algn="tl" rotWithShape="0">
                    <a:prstClr val="black">
                      <a:alpha val="80000"/>
                    </a:prstClr>
                  </a:outerShdw>
                </a:effectLst>
              </a:rPr>
              <a:t>Manajemen Rantai </a:t>
            </a:r>
            <a:br>
              <a:rPr lang="en-US" sz="4000">
                <a:solidFill>
                  <a:schemeClr val="tx1"/>
                </a:solidFill>
                <a:effectLst>
                  <a:outerShdw blurRad="76200" dist="63500" dir="2700000" algn="tl" rotWithShape="0">
                    <a:prstClr val="black">
                      <a:alpha val="80000"/>
                    </a:prstClr>
                  </a:outerShdw>
                </a:effectLst>
              </a:rPr>
            </a:br>
            <a:r>
              <a:rPr lang="en-US" sz="4000">
                <a:solidFill>
                  <a:schemeClr val="tx1"/>
                </a:solidFill>
                <a:effectLst>
                  <a:outerShdw blurRad="76200" dist="63500" dir="2700000" algn="tl" rotWithShape="0">
                    <a:prstClr val="black">
                      <a:alpha val="80000"/>
                    </a:prstClr>
                  </a:outerShdw>
                </a:effectLst>
              </a:rPr>
              <a:t>Pasokan</a:t>
            </a:r>
            <a:endParaRPr lang="en-US" sz="4000" dirty="0">
              <a:solidFill>
                <a:schemeClr val="tx1"/>
              </a:solidFill>
              <a:effectLst>
                <a:outerShdw blurRad="76200" dist="63500" dir="2700000" algn="tl" rotWithShape="0">
                  <a:prstClr val="black">
                    <a:alpha val="80000"/>
                  </a:prstClr>
                </a:outerShdw>
              </a:effectLst>
            </a:endParaRPr>
          </a:p>
        </p:txBody>
      </p:sp>
      <p:sp>
        <p:nvSpPr>
          <p:cNvPr id="3" name="Subtitle 2">
            <a:extLst>
              <a:ext uri="{FF2B5EF4-FFF2-40B4-BE49-F238E27FC236}">
                <a16:creationId xmlns:a16="http://schemas.microsoft.com/office/drawing/2014/main" id="{255E1F2F-E259-4EA8-9FFD-3A10AF541859}"/>
              </a:ext>
            </a:extLst>
          </p:cNvPr>
          <p:cNvSpPr>
            <a:spLocks noGrp="1"/>
          </p:cNvSpPr>
          <p:nvPr>
            <p:ph type="subTitle" idx="1"/>
          </p:nvPr>
        </p:nvSpPr>
        <p:spPr>
          <a:xfrm>
            <a:off x="8127750" y="4608576"/>
            <a:ext cx="3205640" cy="774186"/>
          </a:xfrm>
        </p:spPr>
        <p:txBody>
          <a:bodyPr anchor="t">
            <a:normAutofit/>
          </a:bodyPr>
          <a:lstStyle/>
          <a:p>
            <a:pPr>
              <a:lnSpc>
                <a:spcPct val="100000"/>
              </a:lnSpc>
            </a:pPr>
            <a:r>
              <a:rPr lang="en-US" sz="1600"/>
              <a:t>JARYONO</a:t>
            </a:r>
            <a:endParaRPr lang="en-US" sz="1600" dirty="0"/>
          </a:p>
        </p:txBody>
      </p:sp>
      <p:cxnSp>
        <p:nvCxnSpPr>
          <p:cNvPr id="37" name="Straight Connector 36">
            <a:extLst>
              <a:ext uri="{FF2B5EF4-FFF2-40B4-BE49-F238E27FC236}">
                <a16:creationId xmlns:a16="http://schemas.microsoft.com/office/drawing/2014/main" id="{96D07482-83A3-4451-943C-B4696108295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76090" y="4508519"/>
            <a:ext cx="310896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39" name="Rectangle 38">
            <a:extLst>
              <a:ext uri="{FF2B5EF4-FFF2-40B4-BE49-F238E27FC236}">
                <a16:creationId xmlns:a16="http://schemas.microsoft.com/office/drawing/2014/main" id="{EDC90921-9082-491B-940E-827D679F34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rgbClr val="262626">
              <a:alpha val="95000"/>
            </a:srgb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93143965"/>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31A281-71A2-4E05-9579-0E726962283A}"/>
              </a:ext>
            </a:extLst>
          </p:cNvPr>
          <p:cNvSpPr>
            <a:spLocks noGrp="1"/>
          </p:cNvSpPr>
          <p:nvPr>
            <p:ph type="title"/>
          </p:nvPr>
        </p:nvSpPr>
        <p:spPr/>
        <p:txBody>
          <a:bodyPr/>
          <a:lstStyle/>
          <a:p>
            <a:r>
              <a:rPr lang="en-US"/>
              <a:t>Deskripsi</a:t>
            </a:r>
          </a:p>
        </p:txBody>
      </p:sp>
      <p:sp>
        <p:nvSpPr>
          <p:cNvPr id="3" name="Content Placeholder 2">
            <a:extLst>
              <a:ext uri="{FF2B5EF4-FFF2-40B4-BE49-F238E27FC236}">
                <a16:creationId xmlns:a16="http://schemas.microsoft.com/office/drawing/2014/main" id="{69C856C1-B3BC-4305-9B86-D8F569B13C67}"/>
              </a:ext>
            </a:extLst>
          </p:cNvPr>
          <p:cNvSpPr>
            <a:spLocks noGrp="1"/>
          </p:cNvSpPr>
          <p:nvPr>
            <p:ph idx="1"/>
          </p:nvPr>
        </p:nvSpPr>
        <p:spPr/>
        <p:txBody>
          <a:bodyPr>
            <a:normAutofit fontScale="92500"/>
          </a:bodyPr>
          <a:lstStyle/>
          <a:p>
            <a:pPr algn="just"/>
            <a:r>
              <a:rPr lang="en-US" sz="2800">
                <a:latin typeface="Gill Sans MT" panose="020B0502020104020203" pitchFamily="34" charset="0"/>
              </a:rPr>
              <a:t>Matakuliah ini menjelaskan konsep dan strategi rantai pasokan, serta alat analisis yang diperlukan untuk menyelesaikan permasalahan rantai pasokan. Topik-topik yang dibahas dalam matakuliah ini meliputi bagaimana merancang, merencenakan dan mengoperasikan rantai pasokan yang baik untuk setiap perusahaan, mengidentifikasi fasilitas, persediaan, transporasi, informasi, persumberan, dan penetapan harga yang dapat mendorong kinerja rantai pasokan, juga mengenalkan metode analisis terhadap rantai pasokan yang bertujuan untuk meningkatkan kinerja rantai pasokan.</a:t>
            </a:r>
          </a:p>
          <a:p>
            <a:endParaRPr lang="en-US" sz="2800">
              <a:latin typeface="Gill Sans MT" panose="020B0502020104020203" pitchFamily="34" charset="0"/>
            </a:endParaRPr>
          </a:p>
        </p:txBody>
      </p:sp>
    </p:spTree>
    <p:extLst>
      <p:ext uri="{BB962C8B-B14F-4D97-AF65-F5344CB8AC3E}">
        <p14:creationId xmlns:p14="http://schemas.microsoft.com/office/powerpoint/2010/main" val="139918988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080199-4164-4D55-A3E7-FD63FD9A77B1}"/>
              </a:ext>
            </a:extLst>
          </p:cNvPr>
          <p:cNvSpPr>
            <a:spLocks noGrp="1"/>
          </p:cNvSpPr>
          <p:nvPr>
            <p:ph type="title"/>
          </p:nvPr>
        </p:nvSpPr>
        <p:spPr/>
        <p:txBody>
          <a:bodyPr/>
          <a:lstStyle/>
          <a:p>
            <a:r>
              <a:rPr lang="en-US"/>
              <a:t>Bibliografi</a:t>
            </a:r>
          </a:p>
        </p:txBody>
      </p:sp>
      <p:sp>
        <p:nvSpPr>
          <p:cNvPr id="3" name="Content Placeholder 2">
            <a:extLst>
              <a:ext uri="{FF2B5EF4-FFF2-40B4-BE49-F238E27FC236}">
                <a16:creationId xmlns:a16="http://schemas.microsoft.com/office/drawing/2014/main" id="{6B289009-2227-46A3-992E-4EA0A2577C2F}"/>
              </a:ext>
            </a:extLst>
          </p:cNvPr>
          <p:cNvSpPr>
            <a:spLocks noGrp="1"/>
          </p:cNvSpPr>
          <p:nvPr>
            <p:ph idx="1"/>
          </p:nvPr>
        </p:nvSpPr>
        <p:spPr/>
        <p:txBody>
          <a:bodyPr>
            <a:normAutofit lnSpcReduction="10000"/>
          </a:bodyPr>
          <a:lstStyle/>
          <a:p>
            <a:pPr marL="457200" indent="-457200">
              <a:lnSpc>
                <a:spcPct val="100000"/>
              </a:lnSpc>
              <a:spcBef>
                <a:spcPts val="0"/>
              </a:spcBef>
              <a:spcAft>
                <a:spcPts val="0"/>
              </a:spcAft>
              <a:buClrTx/>
              <a:buFont typeface="+mj-lt"/>
              <a:buAutoNum type="arabicPeriod"/>
            </a:pPr>
            <a:r>
              <a:rPr lang="en-US" sz="2800">
                <a:latin typeface="Gill Sans MT" panose="020B0502020104020203" pitchFamily="34" charset="0"/>
              </a:rPr>
              <a:t>Sunil Copra and Peter Meindl. 2018. </a:t>
            </a:r>
            <a:r>
              <a:rPr lang="en-US" sz="2800" i="1">
                <a:solidFill>
                  <a:srgbClr val="0070C0"/>
                </a:solidFill>
                <a:latin typeface="Gill Sans MT" panose="020B0502020104020203" pitchFamily="34" charset="0"/>
              </a:rPr>
              <a:t>Supply Chain Management. Strategi, Planning, and Operation.</a:t>
            </a:r>
            <a:r>
              <a:rPr lang="en-US" sz="2800" i="1">
                <a:latin typeface="Gill Sans MT" panose="020B0502020104020203" pitchFamily="34" charset="0"/>
              </a:rPr>
              <a:t> </a:t>
            </a:r>
            <a:r>
              <a:rPr lang="en-US" sz="2800">
                <a:latin typeface="Gill Sans MT" panose="020B0502020104020203" pitchFamily="34" charset="0"/>
              </a:rPr>
              <a:t>Sixth Edition.  Tamil Nadu: Thompson.</a:t>
            </a:r>
          </a:p>
          <a:p>
            <a:pPr marL="457200" lvl="0" indent="-457200">
              <a:lnSpc>
                <a:spcPct val="100000"/>
              </a:lnSpc>
              <a:spcBef>
                <a:spcPts val="0"/>
              </a:spcBef>
              <a:spcAft>
                <a:spcPts val="0"/>
              </a:spcAft>
              <a:buClrTx/>
              <a:buFont typeface="+mj-lt"/>
              <a:buAutoNum type="arabicPeriod"/>
            </a:pPr>
            <a:r>
              <a:rPr lang="en-US" sz="2800">
                <a:latin typeface="Gill Sans MT" panose="020B0502020104020203" pitchFamily="34" charset="0"/>
              </a:rPr>
              <a:t>Daniel Stanton. </a:t>
            </a:r>
            <a:r>
              <a:rPr lang="en-US" sz="2800" i="1">
                <a:solidFill>
                  <a:srgbClr val="0070C0"/>
                </a:solidFill>
                <a:latin typeface="Gill Sans MT" panose="020B0502020104020203" pitchFamily="34" charset="0"/>
              </a:rPr>
              <a:t>Supply Chain Management for Dummies</a:t>
            </a:r>
            <a:r>
              <a:rPr lang="en-US" sz="2800" i="1">
                <a:latin typeface="Gill Sans MT" panose="020B0502020104020203" pitchFamily="34" charset="0"/>
              </a:rPr>
              <a:t>.</a:t>
            </a:r>
            <a:r>
              <a:rPr lang="en-US" sz="2800">
                <a:latin typeface="Gill Sans MT" panose="020B0502020104020203" pitchFamily="34" charset="0"/>
              </a:rPr>
              <a:t> New Jersey: John Wiley &amp; Sons, Inc. 2021</a:t>
            </a:r>
          </a:p>
          <a:p>
            <a:pPr marL="457200" lvl="0" indent="-457200">
              <a:lnSpc>
                <a:spcPct val="100000"/>
              </a:lnSpc>
              <a:spcBef>
                <a:spcPts val="0"/>
              </a:spcBef>
              <a:spcAft>
                <a:spcPts val="0"/>
              </a:spcAft>
              <a:buClrTx/>
              <a:buFont typeface="+mj-lt"/>
              <a:buAutoNum type="arabicPeriod"/>
            </a:pPr>
            <a:r>
              <a:rPr lang="en-US" sz="2800">
                <a:latin typeface="Gill Sans MT" panose="020B0502020104020203" pitchFamily="34" charset="0"/>
              </a:rPr>
              <a:t>Michael H. Hugos. </a:t>
            </a:r>
            <a:r>
              <a:rPr lang="en-US" sz="2800" i="1">
                <a:solidFill>
                  <a:srgbClr val="0070C0"/>
                </a:solidFill>
                <a:latin typeface="Gill Sans MT" panose="020B0502020104020203" pitchFamily="34" charset="0"/>
              </a:rPr>
              <a:t>Essentials of Supply Chain Management</a:t>
            </a:r>
            <a:r>
              <a:rPr lang="en-US" sz="2800" i="1">
                <a:latin typeface="Gill Sans MT" panose="020B0502020104020203" pitchFamily="34" charset="0"/>
              </a:rPr>
              <a:t>.</a:t>
            </a:r>
            <a:r>
              <a:rPr lang="en-US" sz="2800">
                <a:latin typeface="Gill Sans MT" panose="020B0502020104020203" pitchFamily="34" charset="0"/>
              </a:rPr>
              <a:t> Fouth Edition. New York: John Wiley &amp; Sons, Inc.  2018</a:t>
            </a:r>
          </a:p>
          <a:p>
            <a:pPr marL="457200" indent="-457200">
              <a:lnSpc>
                <a:spcPct val="100000"/>
              </a:lnSpc>
              <a:spcBef>
                <a:spcPts val="0"/>
              </a:spcBef>
              <a:spcAft>
                <a:spcPts val="0"/>
              </a:spcAft>
              <a:buClrTx/>
              <a:buFont typeface="+mj-lt"/>
              <a:buAutoNum type="arabicPeriod"/>
            </a:pPr>
            <a:r>
              <a:rPr lang="en-ID" sz="2800">
                <a:latin typeface="Gill Sans MT" panose="020B0502020104020203" pitchFamily="34" charset="0"/>
              </a:rPr>
              <a:t>Suman Sarkar. </a:t>
            </a:r>
            <a:r>
              <a:rPr lang="en-ID" sz="2800" i="1">
                <a:solidFill>
                  <a:srgbClr val="0070C0"/>
                </a:solidFill>
                <a:latin typeface="Gill Sans MT" panose="020B0502020104020203" pitchFamily="34" charset="0"/>
              </a:rPr>
              <a:t>The Supply Chain Revolution: Innovative Sourcing and Logistics for a Fiercely Competitive World</a:t>
            </a:r>
            <a:r>
              <a:rPr lang="en-ID" sz="2800" i="1">
                <a:latin typeface="Gill Sans MT" panose="020B0502020104020203" pitchFamily="34" charset="0"/>
              </a:rPr>
              <a:t>. </a:t>
            </a:r>
            <a:r>
              <a:rPr lang="en-ID" sz="2800">
                <a:latin typeface="Gill Sans MT" panose="020B0502020104020203" pitchFamily="34" charset="0"/>
              </a:rPr>
              <a:t>New York: AMACOM. 2017.</a:t>
            </a:r>
            <a:endParaRPr lang="en-US" sz="2800">
              <a:latin typeface="Gill Sans MT" panose="020B0502020104020203" pitchFamily="34" charset="0"/>
            </a:endParaRPr>
          </a:p>
        </p:txBody>
      </p:sp>
    </p:spTree>
    <p:extLst>
      <p:ext uri="{BB962C8B-B14F-4D97-AF65-F5344CB8AC3E}">
        <p14:creationId xmlns:p14="http://schemas.microsoft.com/office/powerpoint/2010/main" val="193369775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5AD2CD-4D8D-4997-B224-1444DA1A0CEF}"/>
              </a:ext>
            </a:extLst>
          </p:cNvPr>
          <p:cNvSpPr>
            <a:spLocks noGrp="1"/>
          </p:cNvSpPr>
          <p:nvPr>
            <p:ph type="title"/>
          </p:nvPr>
        </p:nvSpPr>
        <p:spPr/>
        <p:txBody>
          <a:bodyPr/>
          <a:lstStyle/>
          <a:p>
            <a:r>
              <a:rPr lang="en-US"/>
              <a:t>Topik yang dibahas:</a:t>
            </a:r>
          </a:p>
        </p:txBody>
      </p:sp>
      <p:sp>
        <p:nvSpPr>
          <p:cNvPr id="3" name="Content Placeholder 2">
            <a:extLst>
              <a:ext uri="{FF2B5EF4-FFF2-40B4-BE49-F238E27FC236}">
                <a16:creationId xmlns:a16="http://schemas.microsoft.com/office/drawing/2014/main" id="{F7E931BE-8DD7-4C9E-BD66-1E8B8585B3EF}"/>
              </a:ext>
            </a:extLst>
          </p:cNvPr>
          <p:cNvSpPr>
            <a:spLocks noGrp="1"/>
          </p:cNvSpPr>
          <p:nvPr>
            <p:ph idx="1"/>
          </p:nvPr>
        </p:nvSpPr>
        <p:spPr/>
        <p:txBody>
          <a:bodyPr>
            <a:noAutofit/>
          </a:bodyPr>
          <a:lstStyle/>
          <a:p>
            <a:pPr marL="914400" lvl="0" indent="-914400">
              <a:spcBef>
                <a:spcPts val="0"/>
              </a:spcBef>
              <a:spcAft>
                <a:spcPts val="0"/>
              </a:spcAft>
              <a:buFont typeface="+mj-lt"/>
              <a:buAutoNum type="arabicPeriod"/>
            </a:pPr>
            <a:r>
              <a:rPr lang="en-US" sz="2800"/>
              <a:t>Memahami rantai pasokan</a:t>
            </a:r>
          </a:p>
          <a:p>
            <a:pPr marL="914400" lvl="0" indent="-914400">
              <a:spcBef>
                <a:spcPts val="0"/>
              </a:spcBef>
              <a:spcAft>
                <a:spcPts val="0"/>
              </a:spcAft>
              <a:buFont typeface="+mj-lt"/>
              <a:buAutoNum type="arabicPeriod"/>
            </a:pPr>
            <a:r>
              <a:rPr lang="en-US" sz="2800"/>
              <a:t>Kinerja rantai pasokan</a:t>
            </a:r>
          </a:p>
          <a:p>
            <a:pPr marL="914400" lvl="0" indent="-914400">
              <a:spcBef>
                <a:spcPts val="0"/>
              </a:spcBef>
              <a:spcAft>
                <a:spcPts val="0"/>
              </a:spcAft>
              <a:buFont typeface="+mj-lt"/>
              <a:buAutoNum type="arabicPeriod"/>
            </a:pPr>
            <a:r>
              <a:rPr lang="en-US" sz="2800"/>
              <a:t>Pendorong dan metrik pengukuran</a:t>
            </a:r>
          </a:p>
          <a:p>
            <a:pPr marL="914400" lvl="0" indent="-914400">
              <a:spcBef>
                <a:spcPts val="0"/>
              </a:spcBef>
              <a:spcAft>
                <a:spcPts val="0"/>
              </a:spcAft>
              <a:buFont typeface="+mj-lt"/>
              <a:buAutoNum type="arabicPeriod"/>
            </a:pPr>
            <a:r>
              <a:rPr lang="en-US" sz="2800"/>
              <a:t>Perancangan distribusi dan aplikasi untuk penjualan daring</a:t>
            </a:r>
          </a:p>
          <a:p>
            <a:pPr marL="914400" lvl="0" indent="-914400">
              <a:spcBef>
                <a:spcPts val="0"/>
              </a:spcBef>
              <a:spcAft>
                <a:spcPts val="0"/>
              </a:spcAft>
              <a:buFont typeface="+mj-lt"/>
              <a:buAutoNum type="arabicPeriod"/>
            </a:pPr>
            <a:r>
              <a:rPr lang="en-US" sz="2800"/>
              <a:t>Perancangan jaringan rantai pasokan</a:t>
            </a:r>
          </a:p>
          <a:p>
            <a:pPr marL="914400" lvl="0" indent="-914400">
              <a:spcBef>
                <a:spcPts val="0"/>
              </a:spcBef>
              <a:spcAft>
                <a:spcPts val="0"/>
              </a:spcAft>
              <a:buFont typeface="+mj-lt"/>
              <a:buAutoNum type="arabicPeriod"/>
            </a:pPr>
            <a:r>
              <a:rPr lang="en-US" sz="2800"/>
              <a:t>Perancangan jaringan rantai pasokan global</a:t>
            </a:r>
          </a:p>
          <a:p>
            <a:pPr marL="914400" lvl="0" indent="-914400">
              <a:spcBef>
                <a:spcPts val="0"/>
              </a:spcBef>
              <a:spcAft>
                <a:spcPts val="0"/>
              </a:spcAft>
              <a:buFont typeface="+mj-lt"/>
              <a:buAutoNum type="arabicPeriod"/>
            </a:pPr>
            <a:r>
              <a:rPr lang="en-US" sz="2800"/>
              <a:t>Peramalan permintaan dalam rantai pasokan</a:t>
            </a:r>
          </a:p>
        </p:txBody>
      </p:sp>
    </p:spTree>
    <p:extLst>
      <p:ext uri="{BB962C8B-B14F-4D97-AF65-F5344CB8AC3E}">
        <p14:creationId xmlns:p14="http://schemas.microsoft.com/office/powerpoint/2010/main" val="206454561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5AD2CD-4D8D-4997-B224-1444DA1A0CEF}"/>
              </a:ext>
            </a:extLst>
          </p:cNvPr>
          <p:cNvSpPr>
            <a:spLocks noGrp="1"/>
          </p:cNvSpPr>
          <p:nvPr>
            <p:ph type="title"/>
          </p:nvPr>
        </p:nvSpPr>
        <p:spPr/>
        <p:txBody>
          <a:bodyPr/>
          <a:lstStyle/>
          <a:p>
            <a:r>
              <a:rPr lang="en-US"/>
              <a:t>Topik yang dibahas:</a:t>
            </a:r>
          </a:p>
        </p:txBody>
      </p:sp>
      <p:sp>
        <p:nvSpPr>
          <p:cNvPr id="3" name="Content Placeholder 2">
            <a:extLst>
              <a:ext uri="{FF2B5EF4-FFF2-40B4-BE49-F238E27FC236}">
                <a16:creationId xmlns:a16="http://schemas.microsoft.com/office/drawing/2014/main" id="{F7E931BE-8DD7-4C9E-BD66-1E8B8585B3EF}"/>
              </a:ext>
            </a:extLst>
          </p:cNvPr>
          <p:cNvSpPr>
            <a:spLocks noGrp="1"/>
          </p:cNvSpPr>
          <p:nvPr>
            <p:ph idx="1"/>
          </p:nvPr>
        </p:nvSpPr>
        <p:spPr/>
        <p:txBody>
          <a:bodyPr>
            <a:normAutofit/>
          </a:bodyPr>
          <a:lstStyle/>
          <a:p>
            <a:pPr marL="863600" lvl="0" indent="-863600">
              <a:spcBef>
                <a:spcPts val="0"/>
              </a:spcBef>
              <a:spcAft>
                <a:spcPts val="0"/>
              </a:spcAft>
              <a:buFont typeface="+mj-lt"/>
              <a:buAutoNum type="arabicPeriod" startAt="8"/>
            </a:pPr>
            <a:r>
              <a:rPr lang="en-US" sz="2800"/>
              <a:t>Perencanaan agregat dalam rantai pasokan</a:t>
            </a:r>
          </a:p>
          <a:p>
            <a:pPr marL="863600" lvl="0" indent="-863600">
              <a:spcBef>
                <a:spcPts val="0"/>
              </a:spcBef>
              <a:spcAft>
                <a:spcPts val="0"/>
              </a:spcAft>
              <a:buFont typeface="+mj-lt"/>
              <a:buAutoNum type="arabicPeriod" startAt="8"/>
            </a:pPr>
            <a:r>
              <a:rPr lang="en-US" sz="2800"/>
              <a:t>Perencanaan permintaan dan penawaran dalam rantai pasokan</a:t>
            </a:r>
          </a:p>
          <a:p>
            <a:pPr marL="863600" lvl="0" indent="-863600">
              <a:spcBef>
                <a:spcPts val="0"/>
              </a:spcBef>
              <a:spcAft>
                <a:spcPts val="0"/>
              </a:spcAft>
              <a:buFont typeface="+mj-lt"/>
              <a:buAutoNum type="arabicPeriod" startAt="8"/>
            </a:pPr>
            <a:r>
              <a:rPr lang="en-US" sz="2800"/>
              <a:t>Koordinasi dalam rantai pasokan</a:t>
            </a:r>
          </a:p>
          <a:p>
            <a:pPr marL="863600" lvl="0" indent="-863600">
              <a:spcBef>
                <a:spcPts val="0"/>
              </a:spcBef>
              <a:spcAft>
                <a:spcPts val="0"/>
              </a:spcAft>
              <a:buFont typeface="+mj-lt"/>
              <a:buAutoNum type="arabicPeriod" startAt="8"/>
            </a:pPr>
            <a:r>
              <a:rPr lang="en-US" sz="2800"/>
              <a:t>Manajemen persediaan dalam rantai pasokan</a:t>
            </a:r>
          </a:p>
          <a:p>
            <a:pPr marL="863600" lvl="0" indent="-863600">
              <a:spcBef>
                <a:spcPts val="0"/>
              </a:spcBef>
              <a:spcAft>
                <a:spcPts val="0"/>
              </a:spcAft>
              <a:buFont typeface="+mj-lt"/>
              <a:buAutoNum type="arabicPeriod" startAt="8"/>
            </a:pPr>
            <a:r>
              <a:rPr lang="en-US" sz="2800"/>
              <a:t>Transportasi dalam rantai pasokan</a:t>
            </a:r>
          </a:p>
          <a:p>
            <a:pPr marL="863600" lvl="0" indent="-863600">
              <a:spcBef>
                <a:spcPts val="0"/>
              </a:spcBef>
              <a:spcAft>
                <a:spcPts val="0"/>
              </a:spcAft>
              <a:buFont typeface="+mj-lt"/>
              <a:buAutoNum type="arabicPeriod" startAt="8"/>
            </a:pPr>
            <a:r>
              <a:rPr lang="en-US" sz="2800"/>
              <a:t>Keputusan persumberan dalam rantai pasokan</a:t>
            </a:r>
          </a:p>
          <a:p>
            <a:pPr marL="863600" indent="-863600">
              <a:spcBef>
                <a:spcPts val="0"/>
              </a:spcBef>
              <a:spcAft>
                <a:spcPts val="0"/>
              </a:spcAft>
              <a:buFont typeface="+mj-lt"/>
              <a:buAutoNum type="arabicPeriod" startAt="8"/>
            </a:pPr>
            <a:r>
              <a:rPr lang="en-ID" sz="2800"/>
              <a:t>Manajemen harga dan pendapatan dalam rantai pasokan</a:t>
            </a:r>
            <a:endParaRPr lang="en-US" sz="2800"/>
          </a:p>
        </p:txBody>
      </p:sp>
    </p:spTree>
    <p:extLst>
      <p:ext uri="{BB962C8B-B14F-4D97-AF65-F5344CB8AC3E}">
        <p14:creationId xmlns:p14="http://schemas.microsoft.com/office/powerpoint/2010/main" val="2265714318"/>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2DC5D8-8D01-42D5-9373-9FF877B3B4EC}"/>
              </a:ext>
            </a:extLst>
          </p:cNvPr>
          <p:cNvSpPr>
            <a:spLocks noGrp="1"/>
          </p:cNvSpPr>
          <p:nvPr>
            <p:ph type="title"/>
          </p:nvPr>
        </p:nvSpPr>
        <p:spPr/>
        <p:txBody>
          <a:bodyPr/>
          <a:lstStyle/>
          <a:p>
            <a:r>
              <a:rPr lang="en-US"/>
              <a:t>Metode </a:t>
            </a:r>
          </a:p>
        </p:txBody>
      </p:sp>
      <p:sp>
        <p:nvSpPr>
          <p:cNvPr id="3" name="Content Placeholder 2">
            <a:extLst>
              <a:ext uri="{FF2B5EF4-FFF2-40B4-BE49-F238E27FC236}">
                <a16:creationId xmlns:a16="http://schemas.microsoft.com/office/drawing/2014/main" id="{3B161496-DC18-483A-930B-8EF13718BFA8}"/>
              </a:ext>
            </a:extLst>
          </p:cNvPr>
          <p:cNvSpPr>
            <a:spLocks noGrp="1"/>
          </p:cNvSpPr>
          <p:nvPr>
            <p:ph idx="1"/>
          </p:nvPr>
        </p:nvSpPr>
        <p:spPr/>
        <p:txBody>
          <a:bodyPr/>
          <a:lstStyle/>
          <a:p>
            <a:pPr marL="457200" indent="-457200">
              <a:buFont typeface="+mj-lt"/>
              <a:buAutoNum type="arabicPeriod"/>
            </a:pPr>
            <a:r>
              <a:rPr lang="en-US"/>
              <a:t>Lecture</a:t>
            </a:r>
          </a:p>
          <a:p>
            <a:pPr marL="457200" indent="-457200">
              <a:buFont typeface="+mj-lt"/>
              <a:buAutoNum type="arabicPeriod"/>
            </a:pPr>
            <a:r>
              <a:rPr lang="en-US"/>
              <a:t>Discussion</a:t>
            </a:r>
          </a:p>
          <a:p>
            <a:pPr marL="457200" indent="-457200">
              <a:buFont typeface="+mj-lt"/>
              <a:buAutoNum type="arabicPeriod"/>
            </a:pPr>
            <a:r>
              <a:rPr lang="en-US"/>
              <a:t>Cases/Presentation</a:t>
            </a:r>
          </a:p>
          <a:p>
            <a:pPr marL="457200" indent="-457200">
              <a:buFont typeface="+mj-lt"/>
              <a:buAutoNum type="arabicPeriod"/>
            </a:pPr>
            <a:r>
              <a:rPr lang="en-US"/>
              <a:t>eLearning</a:t>
            </a:r>
          </a:p>
          <a:p>
            <a:pPr marL="457200" indent="-457200">
              <a:buFont typeface="+mj-lt"/>
              <a:buAutoNum type="arabicPeriod"/>
            </a:pPr>
            <a:r>
              <a:rPr lang="en-US"/>
              <a:t>Presentation</a:t>
            </a:r>
          </a:p>
          <a:p>
            <a:endParaRPr lang="en-US"/>
          </a:p>
        </p:txBody>
      </p:sp>
    </p:spTree>
    <p:extLst>
      <p:ext uri="{BB962C8B-B14F-4D97-AF65-F5344CB8AC3E}">
        <p14:creationId xmlns:p14="http://schemas.microsoft.com/office/powerpoint/2010/main" val="334182518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8BDFF5-9390-4D57-A59F-B94CAACDD08D}"/>
              </a:ext>
            </a:extLst>
          </p:cNvPr>
          <p:cNvSpPr>
            <a:spLocks noGrp="1"/>
          </p:cNvSpPr>
          <p:nvPr>
            <p:ph type="title"/>
          </p:nvPr>
        </p:nvSpPr>
        <p:spPr/>
        <p:txBody>
          <a:bodyPr/>
          <a:lstStyle/>
          <a:p>
            <a:r>
              <a:rPr lang="en-US"/>
              <a:t>Media</a:t>
            </a:r>
          </a:p>
        </p:txBody>
      </p:sp>
      <p:sp>
        <p:nvSpPr>
          <p:cNvPr id="3" name="Content Placeholder 2">
            <a:extLst>
              <a:ext uri="{FF2B5EF4-FFF2-40B4-BE49-F238E27FC236}">
                <a16:creationId xmlns:a16="http://schemas.microsoft.com/office/drawing/2014/main" id="{B247E23C-5639-4E1A-BAA9-E2726BC81C94}"/>
              </a:ext>
            </a:extLst>
          </p:cNvPr>
          <p:cNvSpPr>
            <a:spLocks noGrp="1"/>
          </p:cNvSpPr>
          <p:nvPr>
            <p:ph idx="1"/>
          </p:nvPr>
        </p:nvSpPr>
        <p:spPr/>
        <p:txBody>
          <a:bodyPr>
            <a:normAutofit fontScale="62500" lnSpcReduction="20000"/>
          </a:bodyPr>
          <a:lstStyle/>
          <a:p>
            <a:pPr marL="457200" indent="-457200">
              <a:buFont typeface="+mj-lt"/>
              <a:buAutoNum type="arabicPeriod"/>
            </a:pPr>
            <a:r>
              <a:rPr lang="en-US"/>
              <a:t>Video</a:t>
            </a:r>
          </a:p>
          <a:p>
            <a:pPr marL="457200" indent="-457200">
              <a:buFont typeface="+mj-lt"/>
              <a:buAutoNum type="arabicPeriod"/>
            </a:pPr>
            <a:r>
              <a:rPr lang="en-US"/>
              <a:t>PowerPoint</a:t>
            </a:r>
          </a:p>
          <a:p>
            <a:pPr marL="457200" indent="-457200">
              <a:buFont typeface="+mj-lt"/>
              <a:buAutoNum type="arabicPeriod"/>
            </a:pPr>
            <a:r>
              <a:rPr lang="en-US"/>
              <a:t>Laptop/Notebook/Tablet</a:t>
            </a:r>
          </a:p>
          <a:p>
            <a:pPr marL="457200" indent="-457200">
              <a:buFont typeface="+mj-lt"/>
              <a:buAutoNum type="arabicPeriod"/>
            </a:pPr>
            <a:r>
              <a:rPr lang="en-US"/>
              <a:t>Smartphone</a:t>
            </a:r>
          </a:p>
          <a:p>
            <a:pPr marL="457200" indent="-457200">
              <a:buFont typeface="+mj-lt"/>
              <a:buAutoNum type="arabicPeriod"/>
            </a:pPr>
            <a:r>
              <a:rPr lang="en-US"/>
              <a:t>WhatsApp</a:t>
            </a:r>
          </a:p>
          <a:p>
            <a:pPr marL="457200" indent="-457200">
              <a:buFont typeface="+mj-lt"/>
              <a:buAutoNum type="arabicPeriod"/>
            </a:pPr>
            <a:r>
              <a:rPr lang="en-US"/>
              <a:t>Google Meet</a:t>
            </a:r>
          </a:p>
          <a:p>
            <a:pPr marL="457200" indent="-457200">
              <a:buFont typeface="+mj-lt"/>
              <a:buAutoNum type="arabicPeriod"/>
            </a:pPr>
            <a:r>
              <a:rPr lang="en-US"/>
              <a:t>Zoom Meeting</a:t>
            </a:r>
          </a:p>
          <a:p>
            <a:pPr marL="457200" indent="-457200">
              <a:buFont typeface="+mj-lt"/>
              <a:buAutoNum type="arabicPeriod"/>
            </a:pPr>
            <a:r>
              <a:rPr lang="en-US"/>
              <a:t>GCR</a:t>
            </a:r>
          </a:p>
          <a:p>
            <a:endParaRPr lang="en-US"/>
          </a:p>
        </p:txBody>
      </p:sp>
    </p:spTree>
    <p:extLst>
      <p:ext uri="{BB962C8B-B14F-4D97-AF65-F5344CB8AC3E}">
        <p14:creationId xmlns:p14="http://schemas.microsoft.com/office/powerpoint/2010/main" val="33585137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F11565-4F89-473C-952C-4C2D43E7E735}"/>
              </a:ext>
            </a:extLst>
          </p:cNvPr>
          <p:cNvSpPr>
            <a:spLocks noGrp="1"/>
          </p:cNvSpPr>
          <p:nvPr>
            <p:ph type="title"/>
          </p:nvPr>
        </p:nvSpPr>
        <p:spPr/>
        <p:txBody>
          <a:bodyPr/>
          <a:lstStyle/>
          <a:p>
            <a:r>
              <a:rPr lang="en-US"/>
              <a:t>Evaluasi</a:t>
            </a:r>
          </a:p>
        </p:txBody>
      </p:sp>
      <p:sp>
        <p:nvSpPr>
          <p:cNvPr id="3" name="Content Placeholder 2">
            <a:extLst>
              <a:ext uri="{FF2B5EF4-FFF2-40B4-BE49-F238E27FC236}">
                <a16:creationId xmlns:a16="http://schemas.microsoft.com/office/drawing/2014/main" id="{65A3C383-1FFE-469B-9F1C-AAF2B397A741}"/>
              </a:ext>
            </a:extLst>
          </p:cNvPr>
          <p:cNvSpPr>
            <a:spLocks noGrp="1"/>
          </p:cNvSpPr>
          <p:nvPr>
            <p:ph idx="1"/>
          </p:nvPr>
        </p:nvSpPr>
        <p:spPr/>
        <p:txBody>
          <a:bodyPr>
            <a:normAutofit fontScale="77500" lnSpcReduction="20000"/>
          </a:bodyPr>
          <a:lstStyle/>
          <a:p>
            <a:pPr marL="457200" indent="-457200">
              <a:buFont typeface="+mj-lt"/>
              <a:buAutoNum type="arabicPeriod"/>
            </a:pPr>
            <a:r>
              <a:rPr lang="en-US"/>
              <a:t>Case Based</a:t>
            </a:r>
          </a:p>
          <a:p>
            <a:pPr marL="457200" indent="-457200">
              <a:buFont typeface="+mj-lt"/>
              <a:buAutoNum type="arabicPeriod"/>
            </a:pPr>
            <a:r>
              <a:rPr lang="en-US"/>
              <a:t>Participation</a:t>
            </a:r>
          </a:p>
          <a:p>
            <a:pPr marL="457200" indent="-457200">
              <a:buFont typeface="+mj-lt"/>
              <a:buAutoNum type="arabicPeriod"/>
            </a:pPr>
            <a:r>
              <a:rPr lang="en-US"/>
              <a:t>Assignment</a:t>
            </a:r>
          </a:p>
          <a:p>
            <a:pPr marL="457200" indent="-457200">
              <a:buFont typeface="+mj-lt"/>
              <a:buAutoNum type="arabicPeriod"/>
            </a:pPr>
            <a:r>
              <a:rPr lang="en-US"/>
              <a:t>Presence</a:t>
            </a:r>
          </a:p>
          <a:p>
            <a:pPr marL="457200" indent="-457200">
              <a:buFont typeface="+mj-lt"/>
              <a:buAutoNum type="arabicPeriod"/>
            </a:pPr>
            <a:r>
              <a:rPr lang="en-US"/>
              <a:t>Quiz</a:t>
            </a:r>
          </a:p>
          <a:p>
            <a:pPr marL="457200" indent="-457200">
              <a:buFont typeface="+mj-lt"/>
              <a:buAutoNum type="arabicPeriod"/>
            </a:pPr>
            <a:r>
              <a:rPr lang="en-US"/>
              <a:t>Midterm Exam</a:t>
            </a:r>
          </a:p>
          <a:p>
            <a:pPr marL="457200" indent="-457200">
              <a:buFont typeface="+mj-lt"/>
              <a:buAutoNum type="arabicPeriod"/>
            </a:pPr>
            <a:r>
              <a:rPr lang="en-US"/>
              <a:t>Final Exam</a:t>
            </a:r>
          </a:p>
          <a:p>
            <a:endParaRPr lang="en-US"/>
          </a:p>
        </p:txBody>
      </p:sp>
    </p:spTree>
    <p:extLst>
      <p:ext uri="{BB962C8B-B14F-4D97-AF65-F5344CB8AC3E}">
        <p14:creationId xmlns:p14="http://schemas.microsoft.com/office/powerpoint/2010/main" val="382657017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81463C-5C99-4CCF-AC55-6F59EAFAEB62}"/>
              </a:ext>
            </a:extLst>
          </p:cNvPr>
          <p:cNvSpPr>
            <a:spLocks noGrp="1"/>
          </p:cNvSpPr>
          <p:nvPr>
            <p:ph type="title"/>
          </p:nvPr>
        </p:nvSpPr>
        <p:spPr/>
        <p:txBody>
          <a:bodyPr/>
          <a:lstStyle/>
          <a:p>
            <a:r>
              <a:rPr lang="en-US"/>
              <a:t>Rencana Pelaksanaan</a:t>
            </a:r>
          </a:p>
        </p:txBody>
      </p:sp>
      <p:graphicFrame>
        <p:nvGraphicFramePr>
          <p:cNvPr id="4" name="Table 4">
            <a:extLst>
              <a:ext uri="{FF2B5EF4-FFF2-40B4-BE49-F238E27FC236}">
                <a16:creationId xmlns:a16="http://schemas.microsoft.com/office/drawing/2014/main" id="{0E9BA143-682E-4CD9-8BC1-FB8FBDF3CD93}"/>
              </a:ext>
            </a:extLst>
          </p:cNvPr>
          <p:cNvGraphicFramePr>
            <a:graphicFrameLocks noGrp="1"/>
          </p:cNvGraphicFramePr>
          <p:nvPr>
            <p:ph idx="1"/>
            <p:extLst>
              <p:ext uri="{D42A27DB-BD31-4B8C-83A1-F6EECF244321}">
                <p14:modId xmlns:p14="http://schemas.microsoft.com/office/powerpoint/2010/main" val="2859566376"/>
              </p:ext>
            </p:extLst>
          </p:nvPr>
        </p:nvGraphicFramePr>
        <p:xfrm>
          <a:off x="1096963" y="2108200"/>
          <a:ext cx="10058400" cy="3337560"/>
        </p:xfrm>
        <a:graphic>
          <a:graphicData uri="http://schemas.openxmlformats.org/drawingml/2006/table">
            <a:tbl>
              <a:tblPr firstRow="1" bandRow="1">
                <a:tableStyleId>{5C22544A-7EE6-4342-B048-85BDC9FD1C3A}</a:tableStyleId>
              </a:tblPr>
              <a:tblGrid>
                <a:gridCol w="1392237">
                  <a:extLst>
                    <a:ext uri="{9D8B030D-6E8A-4147-A177-3AD203B41FA5}">
                      <a16:colId xmlns:a16="http://schemas.microsoft.com/office/drawing/2014/main" val="3246644119"/>
                    </a:ext>
                  </a:extLst>
                </a:gridCol>
                <a:gridCol w="8666163">
                  <a:extLst>
                    <a:ext uri="{9D8B030D-6E8A-4147-A177-3AD203B41FA5}">
                      <a16:colId xmlns:a16="http://schemas.microsoft.com/office/drawing/2014/main" val="2650170516"/>
                    </a:ext>
                  </a:extLst>
                </a:gridCol>
              </a:tblGrid>
              <a:tr h="370840">
                <a:tc>
                  <a:txBody>
                    <a:bodyPr/>
                    <a:lstStyle/>
                    <a:p>
                      <a:pPr algn="ctr"/>
                      <a:r>
                        <a:rPr lang="en-US" b="1">
                          <a:effectLst>
                            <a:outerShdw blurRad="38100" dist="38100" dir="2700000" algn="tl">
                              <a:srgbClr val="000000">
                                <a:alpha val="43137"/>
                              </a:srgbClr>
                            </a:outerShdw>
                          </a:effectLst>
                        </a:rPr>
                        <a:t>Minggu ke</a:t>
                      </a:r>
                    </a:p>
                  </a:txBody>
                  <a:tcPr anchor="ctr"/>
                </a:tc>
                <a:tc>
                  <a:txBody>
                    <a:bodyPr/>
                    <a:lstStyle/>
                    <a:p>
                      <a:pPr algn="ctr"/>
                      <a:r>
                        <a:rPr lang="en-US" b="1">
                          <a:effectLst>
                            <a:outerShdw blurRad="38100" dist="38100" dir="2700000" algn="tl">
                              <a:srgbClr val="000000">
                                <a:alpha val="43137"/>
                              </a:srgbClr>
                            </a:outerShdw>
                          </a:effectLst>
                        </a:rPr>
                        <a:t>Pokok Bahasan</a:t>
                      </a:r>
                    </a:p>
                  </a:txBody>
                  <a:tcPr anchor="ctr"/>
                </a:tc>
                <a:extLst>
                  <a:ext uri="{0D108BD9-81ED-4DB2-BD59-A6C34878D82A}">
                    <a16:rowId xmlns:a16="http://schemas.microsoft.com/office/drawing/2014/main" val="1360373686"/>
                  </a:ext>
                </a:extLst>
              </a:tr>
              <a:tr h="370840">
                <a:tc>
                  <a:txBody>
                    <a:bodyPr/>
                    <a:lstStyle/>
                    <a:p>
                      <a:pPr algn="ctr"/>
                      <a:r>
                        <a:rPr lang="en-US" b="0">
                          <a:effectLst>
                            <a:outerShdw blurRad="38100" dist="38100" dir="2700000" algn="tl">
                              <a:srgbClr val="000000">
                                <a:alpha val="43137"/>
                              </a:srgbClr>
                            </a:outerShdw>
                          </a:effectLst>
                        </a:rPr>
                        <a:t>1</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t>Memahami rantai pasokan</a:t>
                      </a:r>
                    </a:p>
                  </a:txBody>
                  <a:tcPr/>
                </a:tc>
                <a:extLst>
                  <a:ext uri="{0D108BD9-81ED-4DB2-BD59-A6C34878D82A}">
                    <a16:rowId xmlns:a16="http://schemas.microsoft.com/office/drawing/2014/main" val="2815479639"/>
                  </a:ext>
                </a:extLst>
              </a:tr>
              <a:tr h="370840">
                <a:tc>
                  <a:txBody>
                    <a:bodyPr/>
                    <a:lstStyle/>
                    <a:p>
                      <a:pPr algn="ctr"/>
                      <a:r>
                        <a:rPr lang="en-US" b="0">
                          <a:effectLst>
                            <a:outerShdw blurRad="38100" dist="38100" dir="2700000" algn="tl">
                              <a:srgbClr val="000000">
                                <a:alpha val="43137"/>
                              </a:srgbClr>
                            </a:outerShdw>
                          </a:effectLst>
                        </a:rPr>
                        <a:t>2</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t>Kinerja rantai pasokan</a:t>
                      </a:r>
                    </a:p>
                  </a:txBody>
                  <a:tcPr/>
                </a:tc>
                <a:extLst>
                  <a:ext uri="{0D108BD9-81ED-4DB2-BD59-A6C34878D82A}">
                    <a16:rowId xmlns:a16="http://schemas.microsoft.com/office/drawing/2014/main" val="2051755659"/>
                  </a:ext>
                </a:extLst>
              </a:tr>
              <a:tr h="370840">
                <a:tc>
                  <a:txBody>
                    <a:bodyPr/>
                    <a:lstStyle/>
                    <a:p>
                      <a:pPr algn="ctr"/>
                      <a:r>
                        <a:rPr lang="en-US" b="0">
                          <a:effectLst>
                            <a:outerShdw blurRad="38100" dist="38100" dir="2700000" algn="tl">
                              <a:srgbClr val="000000">
                                <a:alpha val="43137"/>
                              </a:srgbClr>
                            </a:outerShdw>
                          </a:effectLst>
                        </a:rPr>
                        <a:t>3</a:t>
                      </a:r>
                    </a:p>
                  </a:txBody>
                  <a:tcPr/>
                </a:tc>
                <a:tc>
                  <a:txBody>
                    <a:bodyPr/>
                    <a:lstStyle/>
                    <a:p>
                      <a:r>
                        <a:rPr lang="en-US" sz="1800"/>
                        <a:t>Pendorong dan metrik pengukuran</a:t>
                      </a:r>
                      <a:endParaRPr lang="en-US" b="0">
                        <a:effectLst>
                          <a:outerShdw blurRad="38100" dist="38100" dir="2700000" algn="tl">
                            <a:srgbClr val="000000">
                              <a:alpha val="43137"/>
                            </a:srgbClr>
                          </a:outerShdw>
                        </a:effectLst>
                      </a:endParaRPr>
                    </a:p>
                  </a:txBody>
                  <a:tcPr/>
                </a:tc>
                <a:extLst>
                  <a:ext uri="{0D108BD9-81ED-4DB2-BD59-A6C34878D82A}">
                    <a16:rowId xmlns:a16="http://schemas.microsoft.com/office/drawing/2014/main" val="3255892492"/>
                  </a:ext>
                </a:extLst>
              </a:tr>
              <a:tr h="370840">
                <a:tc>
                  <a:txBody>
                    <a:bodyPr/>
                    <a:lstStyle/>
                    <a:p>
                      <a:pPr algn="ctr"/>
                      <a:r>
                        <a:rPr lang="en-US" b="0">
                          <a:effectLst>
                            <a:outerShdw blurRad="38100" dist="38100" dir="2700000" algn="tl">
                              <a:srgbClr val="000000">
                                <a:alpha val="43137"/>
                              </a:srgbClr>
                            </a:outerShdw>
                          </a:effectLst>
                        </a:rPr>
                        <a:t>4</a:t>
                      </a:r>
                    </a:p>
                  </a:txBody>
                  <a:tcPr/>
                </a:tc>
                <a:tc>
                  <a:txBody>
                    <a:bodyPr/>
                    <a:lstStyle/>
                    <a:p>
                      <a:r>
                        <a:rPr lang="en-US" sz="1800"/>
                        <a:t>Perancangan distribusi dan aplikasi untuk penjualan daring</a:t>
                      </a:r>
                      <a:endParaRPr lang="en-US" b="0">
                        <a:effectLst>
                          <a:outerShdw blurRad="38100" dist="38100" dir="2700000" algn="tl">
                            <a:srgbClr val="000000">
                              <a:alpha val="43137"/>
                            </a:srgbClr>
                          </a:outerShdw>
                        </a:effectLst>
                      </a:endParaRPr>
                    </a:p>
                  </a:txBody>
                  <a:tcPr/>
                </a:tc>
                <a:extLst>
                  <a:ext uri="{0D108BD9-81ED-4DB2-BD59-A6C34878D82A}">
                    <a16:rowId xmlns:a16="http://schemas.microsoft.com/office/drawing/2014/main" val="2361103808"/>
                  </a:ext>
                </a:extLst>
              </a:tr>
              <a:tr h="370840">
                <a:tc>
                  <a:txBody>
                    <a:bodyPr/>
                    <a:lstStyle/>
                    <a:p>
                      <a:pPr algn="ctr"/>
                      <a:r>
                        <a:rPr lang="en-US" b="0">
                          <a:effectLst>
                            <a:outerShdw blurRad="38100" dist="38100" dir="2700000" algn="tl">
                              <a:srgbClr val="000000">
                                <a:alpha val="43137"/>
                              </a:srgbClr>
                            </a:outerShdw>
                          </a:effectLst>
                        </a:rPr>
                        <a:t>5</a:t>
                      </a:r>
                    </a:p>
                  </a:txBody>
                  <a:tcPr/>
                </a:tc>
                <a:tc>
                  <a:txBody>
                    <a:bodyPr/>
                    <a:lstStyle/>
                    <a:p>
                      <a:r>
                        <a:rPr lang="en-US" sz="1800"/>
                        <a:t>Peranangan jaringan rantai pasokan</a:t>
                      </a:r>
                      <a:endParaRPr lang="en-US" b="0">
                        <a:effectLst>
                          <a:outerShdw blurRad="38100" dist="38100" dir="2700000" algn="tl">
                            <a:srgbClr val="000000">
                              <a:alpha val="43137"/>
                            </a:srgbClr>
                          </a:outerShdw>
                        </a:effectLst>
                      </a:endParaRPr>
                    </a:p>
                  </a:txBody>
                  <a:tcPr/>
                </a:tc>
                <a:extLst>
                  <a:ext uri="{0D108BD9-81ED-4DB2-BD59-A6C34878D82A}">
                    <a16:rowId xmlns:a16="http://schemas.microsoft.com/office/drawing/2014/main" val="4029373897"/>
                  </a:ext>
                </a:extLst>
              </a:tr>
              <a:tr h="370840">
                <a:tc>
                  <a:txBody>
                    <a:bodyPr/>
                    <a:lstStyle/>
                    <a:p>
                      <a:pPr algn="ctr"/>
                      <a:r>
                        <a:rPr lang="en-US" b="0">
                          <a:effectLst>
                            <a:outerShdw blurRad="38100" dist="38100" dir="2700000" algn="tl">
                              <a:srgbClr val="000000">
                                <a:alpha val="43137"/>
                              </a:srgbClr>
                            </a:outerShdw>
                          </a:effectLst>
                        </a:rPr>
                        <a:t>6</a:t>
                      </a:r>
                    </a:p>
                  </a:txBody>
                  <a:tcPr/>
                </a:tc>
                <a:tc>
                  <a:txBody>
                    <a:bodyPr/>
                    <a:lstStyle/>
                    <a:p>
                      <a:r>
                        <a:rPr lang="en-US" sz="1800"/>
                        <a:t>Perancangan jaringan rantai pasokan global</a:t>
                      </a:r>
                      <a:endParaRPr lang="en-US" b="0">
                        <a:effectLst>
                          <a:outerShdw blurRad="38100" dist="38100" dir="2700000" algn="tl">
                            <a:srgbClr val="000000">
                              <a:alpha val="43137"/>
                            </a:srgbClr>
                          </a:outerShdw>
                        </a:effectLst>
                      </a:endParaRPr>
                    </a:p>
                  </a:txBody>
                  <a:tcPr/>
                </a:tc>
                <a:extLst>
                  <a:ext uri="{0D108BD9-81ED-4DB2-BD59-A6C34878D82A}">
                    <a16:rowId xmlns:a16="http://schemas.microsoft.com/office/drawing/2014/main" val="3608916568"/>
                  </a:ext>
                </a:extLst>
              </a:tr>
              <a:tr h="370840">
                <a:tc>
                  <a:txBody>
                    <a:bodyPr/>
                    <a:lstStyle/>
                    <a:p>
                      <a:pPr algn="ctr"/>
                      <a:r>
                        <a:rPr lang="en-US" b="0">
                          <a:effectLst>
                            <a:outerShdw blurRad="38100" dist="38100" dir="2700000" algn="tl">
                              <a:srgbClr val="000000">
                                <a:alpha val="43137"/>
                              </a:srgbClr>
                            </a:outerShdw>
                          </a:effectLst>
                        </a:rPr>
                        <a:t>7</a:t>
                      </a:r>
                    </a:p>
                  </a:txBody>
                  <a:tcPr/>
                </a:tc>
                <a:tc>
                  <a:txBody>
                    <a:bodyPr/>
                    <a:lstStyle/>
                    <a:p>
                      <a:r>
                        <a:rPr lang="en-US" sz="1800"/>
                        <a:t>Peramalan permintaan dalam rantai pasokan</a:t>
                      </a:r>
                      <a:endParaRPr lang="en-US" b="0">
                        <a:effectLst>
                          <a:outerShdw blurRad="38100" dist="38100" dir="2700000" algn="tl">
                            <a:srgbClr val="000000">
                              <a:alpha val="43137"/>
                            </a:srgbClr>
                          </a:outerShdw>
                        </a:effectLst>
                      </a:endParaRPr>
                    </a:p>
                  </a:txBody>
                  <a:tcPr/>
                </a:tc>
                <a:extLst>
                  <a:ext uri="{0D108BD9-81ED-4DB2-BD59-A6C34878D82A}">
                    <a16:rowId xmlns:a16="http://schemas.microsoft.com/office/drawing/2014/main" val="3254906673"/>
                  </a:ext>
                </a:extLst>
              </a:tr>
              <a:tr h="370840">
                <a:tc>
                  <a:txBody>
                    <a:bodyPr/>
                    <a:lstStyle/>
                    <a:p>
                      <a:pPr algn="ctr"/>
                      <a:r>
                        <a:rPr lang="en-US" b="0">
                          <a:effectLst>
                            <a:outerShdw blurRad="38100" dist="38100" dir="2700000" algn="tl">
                              <a:srgbClr val="000000">
                                <a:alpha val="43137"/>
                              </a:srgbClr>
                            </a:outerShdw>
                          </a:effectLst>
                        </a:rPr>
                        <a:t>8</a:t>
                      </a:r>
                    </a:p>
                  </a:txBody>
                  <a:tcPr/>
                </a:tc>
                <a:tc>
                  <a:txBody>
                    <a:bodyPr/>
                    <a:lstStyle/>
                    <a:p>
                      <a:r>
                        <a:rPr lang="en-US" b="0">
                          <a:effectLst>
                            <a:outerShdw blurRad="38100" dist="38100" dir="2700000" algn="tl">
                              <a:srgbClr val="000000">
                                <a:alpha val="43137"/>
                              </a:srgbClr>
                            </a:outerShdw>
                          </a:effectLst>
                        </a:rPr>
                        <a:t>UJIAN TENGAH SEMESTER</a:t>
                      </a:r>
                    </a:p>
                  </a:txBody>
                  <a:tcPr/>
                </a:tc>
                <a:extLst>
                  <a:ext uri="{0D108BD9-81ED-4DB2-BD59-A6C34878D82A}">
                    <a16:rowId xmlns:a16="http://schemas.microsoft.com/office/drawing/2014/main" val="2918368637"/>
                  </a:ext>
                </a:extLst>
              </a:tr>
            </a:tbl>
          </a:graphicData>
        </a:graphic>
      </p:graphicFrame>
    </p:spTree>
    <p:extLst>
      <p:ext uri="{BB962C8B-B14F-4D97-AF65-F5344CB8AC3E}">
        <p14:creationId xmlns:p14="http://schemas.microsoft.com/office/powerpoint/2010/main" val="185680373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81463C-5C99-4CCF-AC55-6F59EAFAEB62}"/>
              </a:ext>
            </a:extLst>
          </p:cNvPr>
          <p:cNvSpPr>
            <a:spLocks noGrp="1"/>
          </p:cNvSpPr>
          <p:nvPr>
            <p:ph type="title"/>
          </p:nvPr>
        </p:nvSpPr>
        <p:spPr/>
        <p:txBody>
          <a:bodyPr/>
          <a:lstStyle/>
          <a:p>
            <a:r>
              <a:rPr lang="en-US"/>
              <a:t>Rencana Pelaksanaan</a:t>
            </a:r>
          </a:p>
        </p:txBody>
      </p:sp>
      <p:graphicFrame>
        <p:nvGraphicFramePr>
          <p:cNvPr id="4" name="Table 4">
            <a:extLst>
              <a:ext uri="{FF2B5EF4-FFF2-40B4-BE49-F238E27FC236}">
                <a16:creationId xmlns:a16="http://schemas.microsoft.com/office/drawing/2014/main" id="{0E9BA143-682E-4CD9-8BC1-FB8FBDF3CD93}"/>
              </a:ext>
            </a:extLst>
          </p:cNvPr>
          <p:cNvGraphicFramePr>
            <a:graphicFrameLocks noGrp="1"/>
          </p:cNvGraphicFramePr>
          <p:nvPr>
            <p:ph idx="1"/>
            <p:extLst>
              <p:ext uri="{D42A27DB-BD31-4B8C-83A1-F6EECF244321}">
                <p14:modId xmlns:p14="http://schemas.microsoft.com/office/powerpoint/2010/main" val="2240891067"/>
              </p:ext>
            </p:extLst>
          </p:nvPr>
        </p:nvGraphicFramePr>
        <p:xfrm>
          <a:off x="1096963" y="2108200"/>
          <a:ext cx="10058400" cy="3337560"/>
        </p:xfrm>
        <a:graphic>
          <a:graphicData uri="http://schemas.openxmlformats.org/drawingml/2006/table">
            <a:tbl>
              <a:tblPr firstRow="1" bandRow="1">
                <a:tableStyleId>{5C22544A-7EE6-4342-B048-85BDC9FD1C3A}</a:tableStyleId>
              </a:tblPr>
              <a:tblGrid>
                <a:gridCol w="1392237">
                  <a:extLst>
                    <a:ext uri="{9D8B030D-6E8A-4147-A177-3AD203B41FA5}">
                      <a16:colId xmlns:a16="http://schemas.microsoft.com/office/drawing/2014/main" val="3246644119"/>
                    </a:ext>
                  </a:extLst>
                </a:gridCol>
                <a:gridCol w="8666163">
                  <a:extLst>
                    <a:ext uri="{9D8B030D-6E8A-4147-A177-3AD203B41FA5}">
                      <a16:colId xmlns:a16="http://schemas.microsoft.com/office/drawing/2014/main" val="2650170516"/>
                    </a:ext>
                  </a:extLst>
                </a:gridCol>
              </a:tblGrid>
              <a:tr h="370840">
                <a:tc>
                  <a:txBody>
                    <a:bodyPr/>
                    <a:lstStyle/>
                    <a:p>
                      <a:pPr algn="ctr"/>
                      <a:r>
                        <a:rPr lang="en-US" b="1">
                          <a:effectLst>
                            <a:outerShdw blurRad="38100" dist="38100" dir="2700000" algn="tl">
                              <a:srgbClr val="000000">
                                <a:alpha val="43137"/>
                              </a:srgbClr>
                            </a:outerShdw>
                          </a:effectLst>
                        </a:rPr>
                        <a:t>Minggu ke</a:t>
                      </a:r>
                    </a:p>
                  </a:txBody>
                  <a:tcPr anchor="ctr"/>
                </a:tc>
                <a:tc>
                  <a:txBody>
                    <a:bodyPr/>
                    <a:lstStyle/>
                    <a:p>
                      <a:pPr algn="ctr"/>
                      <a:r>
                        <a:rPr lang="en-US" b="1">
                          <a:effectLst>
                            <a:outerShdw blurRad="38100" dist="38100" dir="2700000" algn="tl">
                              <a:srgbClr val="000000">
                                <a:alpha val="43137"/>
                              </a:srgbClr>
                            </a:outerShdw>
                          </a:effectLst>
                        </a:rPr>
                        <a:t>Pokok Bahasan</a:t>
                      </a:r>
                    </a:p>
                  </a:txBody>
                  <a:tcPr anchor="ctr"/>
                </a:tc>
                <a:extLst>
                  <a:ext uri="{0D108BD9-81ED-4DB2-BD59-A6C34878D82A}">
                    <a16:rowId xmlns:a16="http://schemas.microsoft.com/office/drawing/2014/main" val="1360373686"/>
                  </a:ext>
                </a:extLst>
              </a:tr>
              <a:tr h="370840">
                <a:tc>
                  <a:txBody>
                    <a:bodyPr/>
                    <a:lstStyle/>
                    <a:p>
                      <a:pPr algn="ctr"/>
                      <a:r>
                        <a:rPr lang="en-US" b="0">
                          <a:effectLst>
                            <a:outerShdw blurRad="38100" dist="38100" dir="2700000" algn="tl">
                              <a:srgbClr val="000000">
                                <a:alpha val="43137"/>
                              </a:srgbClr>
                            </a:outerShdw>
                          </a:effectLst>
                        </a:rPr>
                        <a:t>9</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t>Perencanaan agregat dalam rantai pasokan</a:t>
                      </a:r>
                    </a:p>
                  </a:txBody>
                  <a:tcPr/>
                </a:tc>
                <a:extLst>
                  <a:ext uri="{0D108BD9-81ED-4DB2-BD59-A6C34878D82A}">
                    <a16:rowId xmlns:a16="http://schemas.microsoft.com/office/drawing/2014/main" val="2815479639"/>
                  </a:ext>
                </a:extLst>
              </a:tr>
              <a:tr h="370840">
                <a:tc>
                  <a:txBody>
                    <a:bodyPr/>
                    <a:lstStyle/>
                    <a:p>
                      <a:pPr algn="ctr"/>
                      <a:r>
                        <a:rPr lang="en-US" b="0">
                          <a:effectLst>
                            <a:outerShdw blurRad="38100" dist="38100" dir="2700000" algn="tl">
                              <a:srgbClr val="000000">
                                <a:alpha val="43137"/>
                              </a:srgbClr>
                            </a:outerShdw>
                          </a:effectLst>
                        </a:rPr>
                        <a:t>10</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t>Perencanaan permintaan dan penawaran dalam rantai pasokan</a:t>
                      </a:r>
                    </a:p>
                  </a:txBody>
                  <a:tcPr/>
                </a:tc>
                <a:extLst>
                  <a:ext uri="{0D108BD9-81ED-4DB2-BD59-A6C34878D82A}">
                    <a16:rowId xmlns:a16="http://schemas.microsoft.com/office/drawing/2014/main" val="2051755659"/>
                  </a:ext>
                </a:extLst>
              </a:tr>
              <a:tr h="370840">
                <a:tc>
                  <a:txBody>
                    <a:bodyPr/>
                    <a:lstStyle/>
                    <a:p>
                      <a:pPr algn="ctr"/>
                      <a:r>
                        <a:rPr lang="en-US" b="0">
                          <a:effectLst>
                            <a:outerShdw blurRad="38100" dist="38100" dir="2700000" algn="tl">
                              <a:srgbClr val="000000">
                                <a:alpha val="43137"/>
                              </a:srgbClr>
                            </a:outerShdw>
                          </a:effectLst>
                        </a:rPr>
                        <a:t>11</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t>Koordinasi dalam rantai pasokan</a:t>
                      </a:r>
                    </a:p>
                  </a:txBody>
                  <a:tcPr/>
                </a:tc>
                <a:extLst>
                  <a:ext uri="{0D108BD9-81ED-4DB2-BD59-A6C34878D82A}">
                    <a16:rowId xmlns:a16="http://schemas.microsoft.com/office/drawing/2014/main" val="3255892492"/>
                  </a:ext>
                </a:extLst>
              </a:tr>
              <a:tr h="370840">
                <a:tc>
                  <a:txBody>
                    <a:bodyPr/>
                    <a:lstStyle/>
                    <a:p>
                      <a:pPr algn="ctr"/>
                      <a:r>
                        <a:rPr lang="en-US" b="0">
                          <a:effectLst>
                            <a:outerShdw blurRad="38100" dist="38100" dir="2700000" algn="tl">
                              <a:srgbClr val="000000">
                                <a:alpha val="43137"/>
                              </a:srgbClr>
                            </a:outerShdw>
                          </a:effectLst>
                        </a:rPr>
                        <a:t>12</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t>Manajemen persediaan dalam rantai pasokan</a:t>
                      </a:r>
                    </a:p>
                  </a:txBody>
                  <a:tcPr/>
                </a:tc>
                <a:extLst>
                  <a:ext uri="{0D108BD9-81ED-4DB2-BD59-A6C34878D82A}">
                    <a16:rowId xmlns:a16="http://schemas.microsoft.com/office/drawing/2014/main" val="2361103808"/>
                  </a:ext>
                </a:extLst>
              </a:tr>
              <a:tr h="370840">
                <a:tc>
                  <a:txBody>
                    <a:bodyPr/>
                    <a:lstStyle/>
                    <a:p>
                      <a:pPr algn="ctr"/>
                      <a:r>
                        <a:rPr lang="en-US" b="0">
                          <a:effectLst>
                            <a:outerShdw blurRad="38100" dist="38100" dir="2700000" algn="tl">
                              <a:srgbClr val="000000">
                                <a:alpha val="43137"/>
                              </a:srgbClr>
                            </a:outerShdw>
                          </a:effectLst>
                        </a:rPr>
                        <a:t>13</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t>Transportasi dalam rantai pasokan</a:t>
                      </a:r>
                    </a:p>
                  </a:txBody>
                  <a:tcPr/>
                </a:tc>
                <a:extLst>
                  <a:ext uri="{0D108BD9-81ED-4DB2-BD59-A6C34878D82A}">
                    <a16:rowId xmlns:a16="http://schemas.microsoft.com/office/drawing/2014/main" val="4029373897"/>
                  </a:ext>
                </a:extLst>
              </a:tr>
              <a:tr h="370840">
                <a:tc>
                  <a:txBody>
                    <a:bodyPr/>
                    <a:lstStyle/>
                    <a:p>
                      <a:pPr algn="ctr"/>
                      <a:r>
                        <a:rPr lang="en-US" b="0">
                          <a:effectLst>
                            <a:outerShdw blurRad="38100" dist="38100" dir="2700000" algn="tl">
                              <a:srgbClr val="000000">
                                <a:alpha val="43137"/>
                              </a:srgbClr>
                            </a:outerShdw>
                          </a:effectLst>
                        </a:rPr>
                        <a:t>14</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t>Keputusan persumberan dalam rantai pasokan</a:t>
                      </a:r>
                    </a:p>
                  </a:txBody>
                  <a:tcPr/>
                </a:tc>
                <a:extLst>
                  <a:ext uri="{0D108BD9-81ED-4DB2-BD59-A6C34878D82A}">
                    <a16:rowId xmlns:a16="http://schemas.microsoft.com/office/drawing/2014/main" val="3608916568"/>
                  </a:ext>
                </a:extLst>
              </a:tr>
              <a:tr h="370840">
                <a:tc>
                  <a:txBody>
                    <a:bodyPr/>
                    <a:lstStyle/>
                    <a:p>
                      <a:pPr algn="ctr"/>
                      <a:r>
                        <a:rPr lang="en-US" b="0">
                          <a:effectLst>
                            <a:outerShdw blurRad="38100" dist="38100" dir="2700000" algn="tl">
                              <a:srgbClr val="000000">
                                <a:alpha val="43137"/>
                              </a:srgbClr>
                            </a:outerShdw>
                          </a:effectLst>
                        </a:rPr>
                        <a:t>15</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D" sz="1800"/>
                        <a:t>Manajemen harga dan pendapatan dalam rantai pasokan</a:t>
                      </a:r>
                      <a:endParaRPr lang="en-US" sz="1800"/>
                    </a:p>
                  </a:txBody>
                  <a:tcPr/>
                </a:tc>
                <a:extLst>
                  <a:ext uri="{0D108BD9-81ED-4DB2-BD59-A6C34878D82A}">
                    <a16:rowId xmlns:a16="http://schemas.microsoft.com/office/drawing/2014/main" val="3254906673"/>
                  </a:ext>
                </a:extLst>
              </a:tr>
              <a:tr h="370840">
                <a:tc>
                  <a:txBody>
                    <a:bodyPr/>
                    <a:lstStyle/>
                    <a:p>
                      <a:pPr algn="ctr"/>
                      <a:r>
                        <a:rPr lang="en-US" b="0">
                          <a:effectLst>
                            <a:outerShdw blurRad="38100" dist="38100" dir="2700000" algn="tl">
                              <a:srgbClr val="000000">
                                <a:alpha val="43137"/>
                              </a:srgbClr>
                            </a:outerShdw>
                          </a:effectLst>
                        </a:rPr>
                        <a:t>16</a:t>
                      </a:r>
                    </a:p>
                  </a:txBody>
                  <a:tcPr/>
                </a:tc>
                <a:tc>
                  <a:txBody>
                    <a:bodyPr/>
                    <a:lstStyle/>
                    <a:p>
                      <a:r>
                        <a:rPr lang="en-US" b="0">
                          <a:effectLst>
                            <a:outerShdw blurRad="38100" dist="38100" dir="2700000" algn="tl">
                              <a:srgbClr val="000000">
                                <a:alpha val="43137"/>
                              </a:srgbClr>
                            </a:outerShdw>
                          </a:effectLst>
                        </a:rPr>
                        <a:t>UJIAN AKHIR SEMESTER</a:t>
                      </a:r>
                    </a:p>
                  </a:txBody>
                  <a:tcPr/>
                </a:tc>
                <a:extLst>
                  <a:ext uri="{0D108BD9-81ED-4DB2-BD59-A6C34878D82A}">
                    <a16:rowId xmlns:a16="http://schemas.microsoft.com/office/drawing/2014/main" val="2918368637"/>
                  </a:ext>
                </a:extLst>
              </a:tr>
            </a:tbl>
          </a:graphicData>
        </a:graphic>
      </p:graphicFrame>
    </p:spTree>
    <p:extLst>
      <p:ext uri="{BB962C8B-B14F-4D97-AF65-F5344CB8AC3E}">
        <p14:creationId xmlns:p14="http://schemas.microsoft.com/office/powerpoint/2010/main" val="300831935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 name="Rectangle 32">
            <a:extLst>
              <a:ext uri="{FF2B5EF4-FFF2-40B4-BE49-F238E27FC236}">
                <a16:creationId xmlns:a16="http://schemas.microsoft.com/office/drawing/2014/main" id="{2FDF0794-1B86-42B2-B8C7-F60123E638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726" cy="68589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Franklin Gothic Book" panose="020F0502020204030204"/>
              <a:ea typeface="+mn-ea"/>
              <a:cs typeface="+mn-cs"/>
            </a:endParaRPr>
          </a:p>
        </p:txBody>
      </p:sp>
      <p:pic>
        <p:nvPicPr>
          <p:cNvPr id="4" name="Picture 3" descr="A close up of a piece of paper with a pencil laying on top">
            <a:extLst>
              <a:ext uri="{FF2B5EF4-FFF2-40B4-BE49-F238E27FC236}">
                <a16:creationId xmlns:a16="http://schemas.microsoft.com/office/drawing/2014/main" id="{65810330-F0B5-43C9-BC34-094FFB5C0529}"/>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20" y="975"/>
            <a:ext cx="12191980" cy="6858000"/>
          </a:xfrm>
          <a:prstGeom prst="rect">
            <a:avLst/>
          </a:prstGeom>
        </p:spPr>
      </p:pic>
      <p:sp>
        <p:nvSpPr>
          <p:cNvPr id="35" name="Rectangle 34">
            <a:extLst>
              <a:ext uri="{FF2B5EF4-FFF2-40B4-BE49-F238E27FC236}">
                <a16:creationId xmlns:a16="http://schemas.microsoft.com/office/drawing/2014/main" id="{C5373426-E26E-431D-959C-5DB96C0B62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12607" y="1238442"/>
            <a:ext cx="3635926" cy="4355751"/>
          </a:xfrm>
          <a:prstGeom prst="rect">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Franklin Gothic Book" panose="020F0502020204030204"/>
              <a:ea typeface="+mn-ea"/>
              <a:cs typeface="+mn-cs"/>
            </a:endParaRPr>
          </a:p>
        </p:txBody>
      </p:sp>
      <p:sp>
        <p:nvSpPr>
          <p:cNvPr id="2" name="Title 1">
            <a:extLst>
              <a:ext uri="{FF2B5EF4-FFF2-40B4-BE49-F238E27FC236}">
                <a16:creationId xmlns:a16="http://schemas.microsoft.com/office/drawing/2014/main" id="{9AB2EA78-AEB3-469B-9025-3B17201A457B}"/>
              </a:ext>
            </a:extLst>
          </p:cNvPr>
          <p:cNvSpPr>
            <a:spLocks noGrp="1"/>
          </p:cNvSpPr>
          <p:nvPr>
            <p:ph type="ctrTitle"/>
          </p:nvPr>
        </p:nvSpPr>
        <p:spPr>
          <a:xfrm>
            <a:off x="8123416" y="1475234"/>
            <a:ext cx="3214307" cy="2901694"/>
          </a:xfrm>
        </p:spPr>
        <p:txBody>
          <a:bodyPr anchor="b">
            <a:normAutofit/>
          </a:bodyPr>
          <a:lstStyle/>
          <a:p>
            <a:r>
              <a:rPr lang="en-US" sz="4000">
                <a:solidFill>
                  <a:schemeClr val="tx1"/>
                </a:solidFill>
                <a:effectLst>
                  <a:outerShdw blurRad="76200" dist="63500" dir="2700000" algn="tl" rotWithShape="0">
                    <a:prstClr val="black">
                      <a:alpha val="80000"/>
                    </a:prstClr>
                  </a:outerShdw>
                </a:effectLst>
              </a:rPr>
              <a:t>Manajemen Rantai </a:t>
            </a:r>
            <a:br>
              <a:rPr lang="en-US" sz="4000">
                <a:solidFill>
                  <a:schemeClr val="tx1"/>
                </a:solidFill>
                <a:effectLst>
                  <a:outerShdw blurRad="76200" dist="63500" dir="2700000" algn="tl" rotWithShape="0">
                    <a:prstClr val="black">
                      <a:alpha val="80000"/>
                    </a:prstClr>
                  </a:outerShdw>
                </a:effectLst>
              </a:rPr>
            </a:br>
            <a:r>
              <a:rPr lang="en-US" sz="4000">
                <a:solidFill>
                  <a:schemeClr val="tx1"/>
                </a:solidFill>
                <a:effectLst>
                  <a:outerShdw blurRad="76200" dist="63500" dir="2700000" algn="tl" rotWithShape="0">
                    <a:prstClr val="black">
                      <a:alpha val="80000"/>
                    </a:prstClr>
                  </a:outerShdw>
                </a:effectLst>
              </a:rPr>
              <a:t>Pasokan</a:t>
            </a:r>
            <a:endParaRPr lang="en-US" sz="4000" dirty="0">
              <a:solidFill>
                <a:schemeClr val="tx1"/>
              </a:solidFill>
              <a:effectLst>
                <a:outerShdw blurRad="76200" dist="63500" dir="2700000" algn="tl" rotWithShape="0">
                  <a:prstClr val="black">
                    <a:alpha val="80000"/>
                  </a:prstClr>
                </a:outerShdw>
              </a:effectLst>
            </a:endParaRPr>
          </a:p>
        </p:txBody>
      </p:sp>
      <p:sp>
        <p:nvSpPr>
          <p:cNvPr id="3" name="Subtitle 2">
            <a:extLst>
              <a:ext uri="{FF2B5EF4-FFF2-40B4-BE49-F238E27FC236}">
                <a16:creationId xmlns:a16="http://schemas.microsoft.com/office/drawing/2014/main" id="{255E1F2F-E259-4EA8-9FFD-3A10AF541859}"/>
              </a:ext>
            </a:extLst>
          </p:cNvPr>
          <p:cNvSpPr>
            <a:spLocks noGrp="1"/>
          </p:cNvSpPr>
          <p:nvPr>
            <p:ph type="subTitle" idx="1"/>
          </p:nvPr>
        </p:nvSpPr>
        <p:spPr>
          <a:xfrm>
            <a:off x="8127750" y="4608576"/>
            <a:ext cx="3205640" cy="774186"/>
          </a:xfrm>
        </p:spPr>
        <p:txBody>
          <a:bodyPr anchor="t">
            <a:normAutofit/>
          </a:bodyPr>
          <a:lstStyle/>
          <a:p>
            <a:pPr>
              <a:lnSpc>
                <a:spcPct val="100000"/>
              </a:lnSpc>
            </a:pPr>
            <a:r>
              <a:rPr lang="en-US" sz="1600"/>
              <a:t>JARYONO</a:t>
            </a:r>
            <a:endParaRPr lang="en-US" sz="1600" dirty="0"/>
          </a:p>
        </p:txBody>
      </p:sp>
      <p:cxnSp>
        <p:nvCxnSpPr>
          <p:cNvPr id="37" name="Straight Connector 36">
            <a:extLst>
              <a:ext uri="{FF2B5EF4-FFF2-40B4-BE49-F238E27FC236}">
                <a16:creationId xmlns:a16="http://schemas.microsoft.com/office/drawing/2014/main" id="{96D07482-83A3-4451-943C-B4696108295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76090" y="4508519"/>
            <a:ext cx="310896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39" name="Rectangle 38">
            <a:extLst>
              <a:ext uri="{FF2B5EF4-FFF2-40B4-BE49-F238E27FC236}">
                <a16:creationId xmlns:a16="http://schemas.microsoft.com/office/drawing/2014/main" id="{EDC90921-9082-491B-940E-827D679F34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rgbClr val="262626">
              <a:alpha val="95000"/>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 name="Rectangle 4">
            <a:extLst>
              <a:ext uri="{FF2B5EF4-FFF2-40B4-BE49-F238E27FC236}">
                <a16:creationId xmlns:a16="http://schemas.microsoft.com/office/drawing/2014/main" id="{5D2E39DE-21BE-491E-8BF7-3A01DB0E2111}"/>
              </a:ext>
            </a:extLst>
          </p:cNvPr>
          <p:cNvSpPr/>
          <p:nvPr/>
        </p:nvSpPr>
        <p:spPr>
          <a:xfrm>
            <a:off x="3041226" y="932083"/>
            <a:ext cx="4660571" cy="1323439"/>
          </a:xfrm>
          <a:prstGeom prst="rect">
            <a:avLst/>
          </a:prstGeom>
          <a:noFill/>
        </p:spPr>
        <p:txBody>
          <a:bodyPr wrap="none" lIns="91440" tIns="45720" rIns="91440" bIns="45720">
            <a:spAutoFit/>
          </a:bodyPr>
          <a:lstStyle/>
          <a:p>
            <a:pPr algn="ctr"/>
            <a:r>
              <a:rPr lang="en-US" sz="8000" b="0" cap="none" spc="0">
                <a:ln w="0"/>
                <a:solidFill>
                  <a:schemeClr val="accent1">
                    <a:lumMod val="50000"/>
                  </a:schemeClr>
                </a:solidFill>
                <a:effectLst>
                  <a:outerShdw blurRad="50800" dist="38100" dir="2700000" algn="tl" rotWithShape="0">
                    <a:prstClr val="black">
                      <a:alpha val="40000"/>
                    </a:prstClr>
                  </a:outerShdw>
                </a:effectLst>
              </a:rPr>
              <a:t>Thank You</a:t>
            </a:r>
          </a:p>
        </p:txBody>
      </p:sp>
    </p:spTree>
    <p:extLst>
      <p:ext uri="{BB962C8B-B14F-4D97-AF65-F5344CB8AC3E}">
        <p14:creationId xmlns:p14="http://schemas.microsoft.com/office/powerpoint/2010/main" val="4203091925"/>
      </p:ext>
    </p:extLst>
  </p:cSld>
  <p:clrMapOvr>
    <a:overrideClrMapping bg1="dk1" tx1="lt1" bg2="dk2" tx2="lt2" accent1="accent1" accent2="accent2" accent3="accent3" accent4="accent4" accent5="accent5" accent6="accent6" hlink="hlink" folHlink="folHlink"/>
  </p:clrMapOvr>
</p:sld>
</file>

<file path=ppt/theme/theme1.xml><?xml version="1.0" encoding="utf-8"?>
<a:theme xmlns:a="http://schemas.openxmlformats.org/drawingml/2006/main" name="1_RetrospectVTI">
  <a:themeElements>
    <a:clrScheme name="Custom 34">
      <a:dk1>
        <a:sysClr val="windowText" lastClr="000000"/>
      </a:dk1>
      <a:lt1>
        <a:sysClr val="window" lastClr="FFFFFF"/>
      </a:lt1>
      <a:dk2>
        <a:srgbClr val="39302A"/>
      </a:dk2>
      <a:lt2>
        <a:srgbClr val="E5DEDB"/>
      </a:lt2>
      <a:accent1>
        <a:srgbClr val="EC7016"/>
      </a:accent1>
      <a:accent2>
        <a:srgbClr val="F8931D"/>
      </a:accent2>
      <a:accent3>
        <a:srgbClr val="CE8D3E"/>
      </a:accent3>
      <a:accent4>
        <a:srgbClr val="E64823"/>
      </a:accent4>
      <a:accent5>
        <a:srgbClr val="FFCA08"/>
      </a:accent5>
      <a:accent6>
        <a:srgbClr val="9C6A6A"/>
      </a:accent6>
      <a:hlink>
        <a:srgbClr val="2998E3"/>
      </a:hlink>
      <a:folHlink>
        <a:srgbClr val="7F723D"/>
      </a:folHlink>
    </a:clrScheme>
    <a:fontScheme name="Retrospect">
      <a:majorFont>
        <a:latin typeface="Bookman Old Style"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VTI" id="{ABE3C30C-0FC0-4450-828E-52DE70F1BCCB}" vid="{A6E2497D-935A-4CFD-B9FD-6DCB15FA68BF}"/>
    </a:ext>
  </a:extLst>
</a:theme>
</file>

<file path=ppt/theme/themeOverride1.xml><?xml version="1.0" encoding="utf-8"?>
<a:themeOverride xmlns:a="http://schemas.openxmlformats.org/drawingml/2006/main">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themeOverride>
</file>

<file path=ppt/theme/themeOverride2.xml><?xml version="1.0" encoding="utf-8"?>
<a:themeOverride xmlns:a="http://schemas.openxmlformats.org/drawingml/2006/main">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a410dd7f93c95333ffa1b60ed6adedd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a936d9baba76aa3866493feff160faab"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03EEFF0-FB57-4CB4-8BFC-DF397689E2ED}">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93932EF5-314F-409E-8020-FEE5FA079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A3F7EDC-E5B4-4BBC-9D2A-CBE6D46C37A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{F194EE09-A9C2-4E6E-95C6-4B529ACD8504}tf22712842_win32</Template>
  <TotalTime>0</TotalTime>
  <Words>400</Words>
  <Application>Microsoft Office PowerPoint</Application>
  <PresentationFormat>Widescreen</PresentationFormat>
  <Paragraphs>89</Paragraphs>
  <Slides>11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Calibri</vt:lpstr>
      <vt:lpstr>Franklin Gothic Book</vt:lpstr>
      <vt:lpstr>Gill Sans MT</vt:lpstr>
      <vt:lpstr>1_RetrospectVTI</vt:lpstr>
      <vt:lpstr>Manajemen Rantai  Pasokan</vt:lpstr>
      <vt:lpstr>Deskripsi</vt:lpstr>
      <vt:lpstr>Bibliografi</vt:lpstr>
      <vt:lpstr>Topik yang dibahas:</vt:lpstr>
      <vt:lpstr>Topik yang dibahas:</vt:lpstr>
      <vt:lpstr>Metode </vt:lpstr>
      <vt:lpstr>Media</vt:lpstr>
      <vt:lpstr>Evaluasi</vt:lpstr>
      <vt:lpstr>Rencana Pelaksanaan</vt:lpstr>
      <vt:lpstr>Rencana Pelaksanaan</vt:lpstr>
      <vt:lpstr>Manajemen Rantai  Pasokan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2021-08-18T16:45:25Z</dcterms:created>
  <dcterms:modified xsi:type="dcterms:W3CDTF">2025-09-09T00:54:41Z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