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3" r:id="rId1"/>
  </p:sldMasterIdLst>
  <p:notesMasterIdLst>
    <p:notesMasterId r:id="rId28"/>
  </p:notesMasterIdLst>
  <p:handoutMasterIdLst>
    <p:handoutMasterId r:id="rId29"/>
  </p:handoutMasterIdLst>
  <p:sldIdLst>
    <p:sldId id="301" r:id="rId2"/>
    <p:sldId id="260" r:id="rId3"/>
    <p:sldId id="261" r:id="rId4"/>
    <p:sldId id="262" r:id="rId5"/>
    <p:sldId id="263" r:id="rId6"/>
    <p:sldId id="264" r:id="rId7"/>
    <p:sldId id="265" r:id="rId8"/>
    <p:sldId id="266" r:id="rId9"/>
    <p:sldId id="267" r:id="rId10"/>
    <p:sldId id="268" r:id="rId11"/>
    <p:sldId id="269" r:id="rId12"/>
    <p:sldId id="270" r:id="rId13"/>
    <p:sldId id="271" r:id="rId14"/>
    <p:sldId id="305" r:id="rId15"/>
    <p:sldId id="272" r:id="rId16"/>
    <p:sldId id="273" r:id="rId17"/>
    <p:sldId id="274" r:id="rId18"/>
    <p:sldId id="275" r:id="rId19"/>
    <p:sldId id="276" r:id="rId20"/>
    <p:sldId id="277" r:id="rId21"/>
    <p:sldId id="278" r:id="rId22"/>
    <p:sldId id="304" r:id="rId23"/>
    <p:sldId id="279" r:id="rId24"/>
    <p:sldId id="280" r:id="rId25"/>
    <p:sldId id="281" r:id="rId26"/>
    <p:sldId id="282" r:id="rId27"/>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53C"/>
    <a:srgbClr val="CC66FF"/>
    <a:srgbClr val="7B7B7B"/>
    <a:srgbClr val="8787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00" autoAdjust="0"/>
    <p:restoredTop sz="99676" autoAdjust="0"/>
  </p:normalViewPr>
  <p:slideViewPr>
    <p:cSldViewPr snapToGrid="0" snapToObjects="1">
      <p:cViewPr varScale="1">
        <p:scale>
          <a:sx n="88" d="100"/>
          <a:sy n="88" d="100"/>
        </p:scale>
        <p:origin x="493" y="65"/>
      </p:cViewPr>
      <p:guideLst>
        <p:guide orient="horz" pos="2160"/>
        <p:guide pos="3840"/>
      </p:guideLst>
    </p:cSldViewPr>
  </p:slideViewPr>
  <p:notesTextViewPr>
    <p:cViewPr>
      <p:scale>
        <a:sx n="100" d="100"/>
        <a:sy n="100" d="100"/>
      </p:scale>
      <p:origin x="0" y="0"/>
    </p:cViewPr>
  </p:notesTextViewPr>
  <p:sorterViewPr>
    <p:cViewPr>
      <p:scale>
        <a:sx n="200" d="100"/>
        <a:sy n="200" d="100"/>
      </p:scale>
      <p:origin x="0" y="2628"/>
    </p:cViewPr>
  </p:sorterViewPr>
  <p:notesViewPr>
    <p:cSldViewPr snapToGrid="0" snapToObjects="1">
      <p:cViewPr varScale="1">
        <p:scale>
          <a:sx n="59" d="100"/>
          <a:sy n="59" d="100"/>
        </p:scale>
        <p:origin x="-2556" y="-90"/>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DEE23BE4-F375-48FC-8D24-FC0740CEA609}" type="slidenum">
              <a:rPr lang="en-US" smtClean="0"/>
              <a:t>‹#›</a:t>
            </a:fld>
            <a:endParaRPr lang="en-US"/>
          </a:p>
        </p:txBody>
      </p:sp>
    </p:spTree>
    <p:extLst>
      <p:ext uri="{BB962C8B-B14F-4D97-AF65-F5344CB8AC3E}">
        <p14:creationId xmlns:p14="http://schemas.microsoft.com/office/powerpoint/2010/main" val="831609980"/>
      </p:ext>
    </p:extLst>
  </p:cSld>
  <p:clrMap bg1="lt1" tx1="dk1" bg2="lt2" tx2="dk2" accent1="accent1" accent2="accent2" accent3="accent3" accent4="accent4" accent5="accent5" accent6="accent6" hlink="hlink" folHlink="folHlink"/>
  <p:hf hdr="0" ftr="0"/>
</p:handoutMaster>
</file>

<file path=ppt/ink/ink1.xml><?xml version="1.0" encoding="utf-8"?>
<inkml:ink xmlns:inkml="http://www.w3.org/2003/InkML">
  <inkml:definitions>
    <inkml:context xml:id="ctx0">
      <inkml:inkSource xml:id="inkSrc0">
        <inkml:traceFormat>
          <inkml:channel name="X" type="integer" max="19420" units="cm"/>
          <inkml:channel name="Y" type="integer" max="10840" units="cm"/>
          <inkml:channel name="F" type="integer" max="256" units="dev"/>
          <inkml:channel name="T" type="integer" max="2.14748E9" units="dev"/>
        </inkml:traceFormat>
        <inkml:channelProperties>
          <inkml:channelProperty channel="X" name="resolution" value="628.47894" units="1/cm"/>
          <inkml:channelProperty channel="Y" name="resolution" value="622.98853" units="1/cm"/>
          <inkml:channelProperty channel="F" name="resolution" value="0" units="1/dev"/>
          <inkml:channelProperty channel="T" name="resolution" value="1" units="1/dev"/>
        </inkml:channelProperties>
      </inkml:inkSource>
      <inkml:timestamp xml:id="ts0" timeString="2021-08-19T03:45:42.830"/>
    </inkml:context>
    <inkml:brush xml:id="br0">
      <inkml:brushProperty name="width" value="0.05292" units="cm"/>
      <inkml:brushProperty name="height" value="0.05292" units="cm"/>
      <inkml:brushProperty name="color" value="#FF0000"/>
    </inkml:brush>
  </inkml:definitions>
  <inkml:trace contextRef="#ctx0" brushRef="#br0">8843 6464 1 0,'-5'3'0'16</inkml:trace>
</inkml:ink>
</file>

<file path=ppt/ink/ink2.xml><?xml version="1.0" encoding="utf-8"?>
<inkml:ink xmlns:inkml="http://www.w3.org/2003/InkML">
  <inkml:definitions>
    <inkml:context xml:id="ctx0">
      <inkml:inkSource xml:id="inkSrc0">
        <inkml:traceFormat>
          <inkml:channel name="X" type="integer" max="19420" units="cm"/>
          <inkml:channel name="Y" type="integer" max="10840" units="cm"/>
          <inkml:channel name="F" type="integer" max="256" units="dev"/>
          <inkml:channel name="T" type="integer" max="2.14748E9" units="dev"/>
        </inkml:traceFormat>
        <inkml:channelProperties>
          <inkml:channelProperty channel="X" name="resolution" value="628.47894" units="1/cm"/>
          <inkml:channelProperty channel="Y" name="resolution" value="622.98853" units="1/cm"/>
          <inkml:channelProperty channel="F" name="resolution" value="0" units="1/dev"/>
          <inkml:channelProperty channel="T" name="resolution" value="1" units="1/dev"/>
        </inkml:channelProperties>
      </inkml:inkSource>
      <inkml:timestamp xml:id="ts0" timeString="2021-08-19T03:55:02.776"/>
    </inkml:context>
    <inkml:brush xml:id="br0">
      <inkml:brushProperty name="width" value="0.05292" units="cm"/>
      <inkml:brushProperty name="height" value="0.05292" units="cm"/>
      <inkml:brushProperty name="color" value="#FF0000"/>
    </inkml:brush>
  </inkml:definitions>
  <inkml:trace contextRef="#ctx0" brushRef="#br0">12628 1756 12 0,'0'0'0'0,"7"0"1"15,-4 0-13-15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fontAlgn="auto">
              <a:spcBef>
                <a:spcPts val="0"/>
              </a:spcBef>
              <a:spcAft>
                <a:spcPts val="0"/>
              </a:spcAft>
              <a:defRPr sz="1300">
                <a:latin typeface="+mn-lt"/>
                <a:cs typeface="+mn-cs"/>
              </a:defRPr>
            </a:lvl1pPr>
          </a:lstStyle>
          <a:p>
            <a:pPr>
              <a:defRPr/>
            </a:pPr>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fontAlgn="auto">
              <a:spcBef>
                <a:spcPts val="0"/>
              </a:spcBef>
              <a:spcAft>
                <a:spcPts val="0"/>
              </a:spcAft>
              <a:defRPr sz="1300">
                <a:latin typeface="+mn-lt"/>
                <a:cs typeface="+mn-cs"/>
              </a:defRPr>
            </a:lvl1pPr>
          </a:lstStyle>
          <a:p>
            <a:pPr>
              <a:defRPr/>
            </a:pPr>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pPr lvl="0"/>
            <a:endParaRPr lang="en-US" noProof="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endParaRPr lang="en-US" noProof="0"/>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fontAlgn="auto">
              <a:spcBef>
                <a:spcPts val="0"/>
              </a:spcBef>
              <a:spcAft>
                <a:spcPts val="0"/>
              </a:spcAft>
              <a:defRPr sz="13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fontAlgn="auto">
              <a:spcBef>
                <a:spcPts val="0"/>
              </a:spcBef>
              <a:spcAft>
                <a:spcPts val="0"/>
              </a:spcAft>
              <a:defRPr sz="1300">
                <a:latin typeface="+mn-lt"/>
                <a:cs typeface="+mn-cs"/>
              </a:defRPr>
            </a:lvl1pPr>
          </a:lstStyle>
          <a:p>
            <a:pPr>
              <a:defRPr/>
            </a:pPr>
            <a:fld id="{907736ED-ACDD-41D5-970A-CEF8A48EEF3E}" type="slidenum">
              <a:rPr lang="en-US"/>
              <a:pPr>
                <a:defRPr/>
              </a:pPr>
              <a:t>‹#›</a:t>
            </a:fld>
            <a:endParaRPr lang="en-US"/>
          </a:p>
        </p:txBody>
      </p:sp>
    </p:spTree>
    <p:extLst>
      <p:ext uri="{BB962C8B-B14F-4D97-AF65-F5344CB8AC3E}">
        <p14:creationId xmlns:p14="http://schemas.microsoft.com/office/powerpoint/2010/main" val="805035990"/>
      </p:ext>
    </p:extLst>
  </p:cSld>
  <p:clrMap bg1="lt1" tx1="dk1" bg2="lt2" tx2="dk2" accent1="accent1" accent2="accent2" accent3="accent3" accent4="accent4" accent5="accent5" accent6="accent6" hlink="hlink" folHlink="folHlink"/>
  <p:hf hdr="0" ftr="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p:cNvSpPr>
            <a:spLocks noGrp="1"/>
          </p:cNvSpPr>
          <p:nvPr>
            <p:ph type="dt" idx="10"/>
          </p:nvPr>
        </p:nvSpPr>
        <p:spPr/>
        <p:txBody>
          <a:bodyPr/>
          <a:lstStyle/>
          <a:p>
            <a:pPr>
              <a:defRPr/>
            </a:pPr>
            <a:endParaRPr lang="en-US"/>
          </a:p>
        </p:txBody>
      </p:sp>
      <p:sp>
        <p:nvSpPr>
          <p:cNvPr id="6" name="Slide Number Placeholder 5"/>
          <p:cNvSpPr>
            <a:spLocks noGrp="1"/>
          </p:cNvSpPr>
          <p:nvPr>
            <p:ph type="sldNum" sz="quarter" idx="11"/>
          </p:nvPr>
        </p:nvSpPr>
        <p:spPr/>
        <p:txBody>
          <a:bodyPr/>
          <a:lstStyle/>
          <a:p>
            <a:pPr>
              <a:defRPr/>
            </a:pPr>
            <a:fld id="{907736ED-ACDD-41D5-970A-CEF8A48EEF3E}" type="slidenum">
              <a:rPr lang="en-US" smtClean="0"/>
              <a:pPr>
                <a:defRPr/>
              </a:pPr>
              <a:t>1</a:t>
            </a:fld>
            <a:endParaRPr lang="en-US"/>
          </a:p>
        </p:txBody>
      </p:sp>
    </p:spTree>
    <p:extLst>
      <p:ext uri="{BB962C8B-B14F-4D97-AF65-F5344CB8AC3E}">
        <p14:creationId xmlns:p14="http://schemas.microsoft.com/office/powerpoint/2010/main" val="909825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atin typeface="Times New Roman" pitchFamily="18" charset="0"/>
              </a:rPr>
              <a:t>Notes:</a:t>
            </a:r>
          </a:p>
          <a:p>
            <a:pPr eaLnBrk="1" hangingPunct="1">
              <a:spcBef>
                <a:spcPct val="0"/>
              </a:spcBef>
              <a:buFontTx/>
              <a:buChar char="•"/>
            </a:pPr>
            <a:r>
              <a:rPr lang="en-US">
                <a:latin typeface="Times New Roman" pitchFamily="18" charset="0"/>
              </a:rPr>
              <a:t>Supply chain involves everybody, from the customer all the way to the last supplier.</a:t>
            </a:r>
          </a:p>
          <a:p>
            <a:pPr eaLnBrk="1" hangingPunct="1">
              <a:spcBef>
                <a:spcPct val="0"/>
              </a:spcBef>
              <a:buFontTx/>
              <a:buChar char="•"/>
            </a:pPr>
            <a:r>
              <a:rPr lang="en-US">
                <a:latin typeface="Times New Roman" pitchFamily="18" charset="0"/>
              </a:rPr>
              <a:t>Key flows in the supply chain are - information, product, and cash. It is through these flows that a supply chain fills a customer order. The management of these flows is key to the success or failure of a firm. Give Dell &amp; Compaq example, Amazon &amp; Borders example to bring out the fact that all supply chain interaction is through these flows.</a:t>
            </a:r>
          </a:p>
        </p:txBody>
      </p:sp>
      <p:sp>
        <p:nvSpPr>
          <p:cNvPr id="19458" name="Rectangle 3"/>
          <p:cNvSpPr>
            <a:spLocks noGrp="1" noRot="1" noChangeAspect="1" noChangeArrowheads="1" noTextEdit="1"/>
          </p:cNvSpPr>
          <p:nvPr>
            <p:ph type="sldImg"/>
          </p:nvPr>
        </p:nvSpPr>
        <p:spPr bwMode="auto">
          <a:xfrm>
            <a:off x="457200" y="720725"/>
            <a:ext cx="6400800" cy="3600450"/>
          </a:xfrm>
          <a:noFill/>
          <a:ln cap="flat">
            <a:solidFill>
              <a:srgbClr val="000000"/>
            </a:solidFill>
            <a:miter lim="800000"/>
            <a:headEnd/>
            <a:tailEnd/>
          </a:ln>
        </p:spPr>
      </p:sp>
      <p:sp>
        <p:nvSpPr>
          <p:cNvPr id="3" name="Date Placeholder 2"/>
          <p:cNvSpPr>
            <a:spLocks noGrp="1"/>
          </p:cNvSpPr>
          <p:nvPr>
            <p:ph type="dt" idx="10"/>
          </p:nvPr>
        </p:nvSpPr>
        <p:spPr/>
        <p:txBody>
          <a:bodyPr/>
          <a:lstStyle/>
          <a:p>
            <a:pPr>
              <a:defRPr/>
            </a:pPr>
            <a:endParaRPr lang="en-US"/>
          </a:p>
        </p:txBody>
      </p:sp>
      <p:sp>
        <p:nvSpPr>
          <p:cNvPr id="4" name="Slide Number Placeholder 3"/>
          <p:cNvSpPr>
            <a:spLocks noGrp="1"/>
          </p:cNvSpPr>
          <p:nvPr>
            <p:ph type="sldNum" sz="quarter" idx="11"/>
          </p:nvPr>
        </p:nvSpPr>
        <p:spPr/>
        <p:txBody>
          <a:bodyPr/>
          <a:lstStyle/>
          <a:p>
            <a:pPr>
              <a:defRPr/>
            </a:pPr>
            <a:fld id="{907736ED-ACDD-41D5-970A-CEF8A48EEF3E}" type="slidenum">
              <a:rPr lang="en-US" smtClean="0"/>
              <a:pPr>
                <a:defRPr/>
              </a:pPr>
              <a:t>4</a:t>
            </a:fld>
            <a:endParaRPr lang="en-US"/>
          </a:p>
        </p:txBody>
      </p:sp>
    </p:spTree>
    <p:extLst>
      <p:ext uri="{BB962C8B-B14F-4D97-AF65-F5344CB8AC3E}">
        <p14:creationId xmlns:p14="http://schemas.microsoft.com/office/powerpoint/2010/main" val="614199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bwMode="auto">
          <a:xfrm>
            <a:off x="457200" y="720725"/>
            <a:ext cx="6400800" cy="3600450"/>
          </a:xfrm>
          <a:solidFill>
            <a:srgbClr val="FFFFFF"/>
          </a:solidFill>
          <a:ln>
            <a:solidFill>
              <a:srgbClr val="000000"/>
            </a:solidFill>
            <a:miter lim="800000"/>
            <a:headEnd/>
            <a:tailEnd/>
          </a:ln>
        </p:spPr>
      </p:sp>
      <p:sp>
        <p:nvSpPr>
          <p:cNvPr id="2150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latin typeface="Times New Roman" pitchFamily="18" charset="0"/>
            </a:endParaRPr>
          </a:p>
        </p:txBody>
      </p:sp>
      <p:sp>
        <p:nvSpPr>
          <p:cNvPr id="3" name="Date Placeholder 2"/>
          <p:cNvSpPr>
            <a:spLocks noGrp="1"/>
          </p:cNvSpPr>
          <p:nvPr>
            <p:ph type="dt" idx="10"/>
          </p:nvPr>
        </p:nvSpPr>
        <p:spPr/>
        <p:txBody>
          <a:bodyPr/>
          <a:lstStyle/>
          <a:p>
            <a:pPr>
              <a:defRPr/>
            </a:pPr>
            <a:endParaRPr lang="en-US"/>
          </a:p>
        </p:txBody>
      </p:sp>
      <p:sp>
        <p:nvSpPr>
          <p:cNvPr id="4" name="Slide Number Placeholder 3"/>
          <p:cNvSpPr>
            <a:spLocks noGrp="1"/>
          </p:cNvSpPr>
          <p:nvPr>
            <p:ph type="sldNum" sz="quarter" idx="11"/>
          </p:nvPr>
        </p:nvSpPr>
        <p:spPr/>
        <p:txBody>
          <a:bodyPr/>
          <a:lstStyle/>
          <a:p>
            <a:pPr>
              <a:defRPr/>
            </a:pPr>
            <a:fld id="{907736ED-ACDD-41D5-970A-CEF8A48EEF3E}" type="slidenum">
              <a:rPr lang="en-US" smtClean="0"/>
              <a:pPr>
                <a:defRPr/>
              </a:pPr>
              <a:t>5</a:t>
            </a:fld>
            <a:endParaRPr lang="en-US"/>
          </a:p>
        </p:txBody>
      </p:sp>
    </p:spTree>
    <p:extLst>
      <p:ext uri="{BB962C8B-B14F-4D97-AF65-F5344CB8AC3E}">
        <p14:creationId xmlns:p14="http://schemas.microsoft.com/office/powerpoint/2010/main" val="405266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bwMode="auto">
          <a:xfrm>
            <a:off x="457200" y="720725"/>
            <a:ext cx="6400800" cy="3600450"/>
          </a:xfrm>
          <a:noFill/>
          <a:ln>
            <a:solidFill>
              <a:srgbClr val="000000"/>
            </a:solidFill>
            <a:miter lim="800000"/>
            <a:headEnd/>
            <a:tailEnd/>
          </a:ln>
        </p:spPr>
      </p:sp>
      <p:sp>
        <p:nvSpPr>
          <p:cNvPr id="2765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atin typeface="Times New Roman" pitchFamily="18" charset="0"/>
            </a:endParaRPr>
          </a:p>
        </p:txBody>
      </p:sp>
      <p:sp>
        <p:nvSpPr>
          <p:cNvPr id="3" name="Date Placeholder 2"/>
          <p:cNvSpPr>
            <a:spLocks noGrp="1"/>
          </p:cNvSpPr>
          <p:nvPr>
            <p:ph type="dt" idx="10"/>
          </p:nvPr>
        </p:nvSpPr>
        <p:spPr/>
        <p:txBody>
          <a:bodyPr/>
          <a:lstStyle/>
          <a:p>
            <a:pPr>
              <a:defRPr/>
            </a:pPr>
            <a:endParaRPr lang="en-US"/>
          </a:p>
        </p:txBody>
      </p:sp>
      <p:sp>
        <p:nvSpPr>
          <p:cNvPr id="4" name="Slide Number Placeholder 3"/>
          <p:cNvSpPr>
            <a:spLocks noGrp="1"/>
          </p:cNvSpPr>
          <p:nvPr>
            <p:ph type="sldNum" sz="quarter" idx="11"/>
          </p:nvPr>
        </p:nvSpPr>
        <p:spPr/>
        <p:txBody>
          <a:bodyPr/>
          <a:lstStyle/>
          <a:p>
            <a:pPr>
              <a:defRPr/>
            </a:pPr>
            <a:fld id="{907736ED-ACDD-41D5-970A-CEF8A48EEF3E}" type="slidenum">
              <a:rPr lang="en-US" smtClean="0"/>
              <a:pPr>
                <a:defRPr/>
              </a:pPr>
              <a:t>10</a:t>
            </a:fld>
            <a:endParaRPr lang="en-US"/>
          </a:p>
        </p:txBody>
      </p:sp>
    </p:spTree>
    <p:extLst>
      <p:ext uri="{BB962C8B-B14F-4D97-AF65-F5344CB8AC3E}">
        <p14:creationId xmlns:p14="http://schemas.microsoft.com/office/powerpoint/2010/main" val="1778628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bwMode="auto">
          <a:xfrm>
            <a:off x="457200" y="720725"/>
            <a:ext cx="6400800" cy="3600450"/>
          </a:xfrm>
          <a:solidFill>
            <a:srgbClr val="FFFFFF"/>
          </a:solidFill>
          <a:ln>
            <a:solidFill>
              <a:srgbClr val="000000"/>
            </a:solidFill>
            <a:miter lim="800000"/>
            <a:headEnd/>
            <a:tailEnd/>
          </a:ln>
        </p:spPr>
      </p:sp>
      <p:sp>
        <p:nvSpPr>
          <p:cNvPr id="3481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buFontTx/>
              <a:buChar char="•"/>
            </a:pPr>
            <a:r>
              <a:rPr lang="en-US">
                <a:latin typeface="Times New Roman" pitchFamily="18" charset="0"/>
              </a:rPr>
              <a:t>The supply chain is a concatenation of cycles with each cycle at the interface of two successive stages in the supply chain. Each cycle involves the customer stage placing an order and receiving it after it has been supplied by the supplier stage.</a:t>
            </a:r>
          </a:p>
          <a:p>
            <a:pPr eaLnBrk="1" hangingPunct="1">
              <a:spcBef>
                <a:spcPct val="0"/>
              </a:spcBef>
              <a:buFontTx/>
              <a:buChar char="•"/>
            </a:pPr>
            <a:r>
              <a:rPr lang="en-US">
                <a:latin typeface="Times New Roman" pitchFamily="18" charset="0"/>
              </a:rPr>
              <a:t>One difference is in size of order. Second difference is in predictability of orders - orders in the procurement cycle are predictable once manufacturing planning has been done.</a:t>
            </a:r>
          </a:p>
          <a:p>
            <a:pPr eaLnBrk="1" hangingPunct="1">
              <a:spcBef>
                <a:spcPct val="0"/>
              </a:spcBef>
              <a:buFontTx/>
              <a:buChar char="•"/>
            </a:pPr>
            <a:r>
              <a:rPr lang="en-US">
                <a:latin typeface="Times New Roman" pitchFamily="18" charset="0"/>
              </a:rPr>
              <a:t>This is the predominant view for ERP systems. It is a transaction level view and clearly defines each process and its owner.</a:t>
            </a:r>
          </a:p>
        </p:txBody>
      </p:sp>
      <p:sp>
        <p:nvSpPr>
          <p:cNvPr id="3" name="Date Placeholder 2"/>
          <p:cNvSpPr>
            <a:spLocks noGrp="1"/>
          </p:cNvSpPr>
          <p:nvPr>
            <p:ph type="dt" idx="10"/>
          </p:nvPr>
        </p:nvSpPr>
        <p:spPr/>
        <p:txBody>
          <a:bodyPr/>
          <a:lstStyle/>
          <a:p>
            <a:pPr>
              <a:defRPr/>
            </a:pPr>
            <a:endParaRPr lang="en-US"/>
          </a:p>
        </p:txBody>
      </p:sp>
      <p:sp>
        <p:nvSpPr>
          <p:cNvPr id="4" name="Slide Number Placeholder 3"/>
          <p:cNvSpPr>
            <a:spLocks noGrp="1"/>
          </p:cNvSpPr>
          <p:nvPr>
            <p:ph type="sldNum" sz="quarter" idx="11"/>
          </p:nvPr>
        </p:nvSpPr>
        <p:spPr/>
        <p:txBody>
          <a:bodyPr/>
          <a:lstStyle/>
          <a:p>
            <a:pPr>
              <a:defRPr/>
            </a:pPr>
            <a:fld id="{907736ED-ACDD-41D5-970A-CEF8A48EEF3E}" type="slidenum">
              <a:rPr lang="en-US" smtClean="0"/>
              <a:pPr>
                <a:defRPr/>
              </a:pPr>
              <a:t>17</a:t>
            </a:fld>
            <a:endParaRPr lang="en-US"/>
          </a:p>
        </p:txBody>
      </p:sp>
    </p:spTree>
    <p:extLst>
      <p:ext uri="{BB962C8B-B14F-4D97-AF65-F5344CB8AC3E}">
        <p14:creationId xmlns:p14="http://schemas.microsoft.com/office/powerpoint/2010/main" val="2953323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bwMode="auto">
          <a:xfrm>
            <a:off x="457200" y="720725"/>
            <a:ext cx="6400800" cy="3600450"/>
          </a:xfrm>
          <a:solidFill>
            <a:srgbClr val="FFFFFF"/>
          </a:solidFill>
          <a:ln>
            <a:solidFill>
              <a:srgbClr val="000000"/>
            </a:solidFill>
            <a:miter lim="800000"/>
            <a:headEnd/>
            <a:tailEnd/>
          </a:ln>
        </p:spPr>
      </p:sp>
      <p:sp>
        <p:nvSpPr>
          <p:cNvPr id="3789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buFontTx/>
              <a:buChar char="•"/>
            </a:pPr>
            <a:r>
              <a:rPr lang="en-US">
                <a:latin typeface="Times New Roman" pitchFamily="18" charset="0"/>
              </a:rPr>
              <a:t>In this view processes are divided based on their timing relative to the timing of a customer order. Define push and pull processes.</a:t>
            </a:r>
          </a:p>
          <a:p>
            <a:pPr eaLnBrk="1" hangingPunct="1">
              <a:spcBef>
                <a:spcPct val="0"/>
              </a:spcBef>
              <a:buFontTx/>
              <a:buChar char="•"/>
            </a:pPr>
            <a:r>
              <a:rPr lang="en-US">
                <a:latin typeface="Times New Roman" pitchFamily="18" charset="0"/>
              </a:rPr>
              <a:t>They key difference is the uncertainty during the two phases.</a:t>
            </a:r>
          </a:p>
          <a:p>
            <a:pPr eaLnBrk="1" hangingPunct="1">
              <a:spcBef>
                <a:spcPct val="0"/>
              </a:spcBef>
              <a:buFontTx/>
              <a:buChar char="•"/>
            </a:pPr>
            <a:r>
              <a:rPr lang="en-US">
                <a:latin typeface="Times New Roman" pitchFamily="18" charset="0"/>
              </a:rPr>
              <a:t>Give examples at Amazon and Borders to illustrate the two views</a:t>
            </a:r>
          </a:p>
        </p:txBody>
      </p:sp>
      <p:sp>
        <p:nvSpPr>
          <p:cNvPr id="3" name="Date Placeholder 2"/>
          <p:cNvSpPr>
            <a:spLocks noGrp="1"/>
          </p:cNvSpPr>
          <p:nvPr>
            <p:ph type="dt" idx="10"/>
          </p:nvPr>
        </p:nvSpPr>
        <p:spPr/>
        <p:txBody>
          <a:bodyPr/>
          <a:lstStyle/>
          <a:p>
            <a:pPr>
              <a:defRPr/>
            </a:pPr>
            <a:endParaRPr lang="en-US"/>
          </a:p>
        </p:txBody>
      </p:sp>
      <p:sp>
        <p:nvSpPr>
          <p:cNvPr id="4" name="Slide Number Placeholder 3"/>
          <p:cNvSpPr>
            <a:spLocks noGrp="1"/>
          </p:cNvSpPr>
          <p:nvPr>
            <p:ph type="sldNum" sz="quarter" idx="11"/>
          </p:nvPr>
        </p:nvSpPr>
        <p:spPr/>
        <p:txBody>
          <a:bodyPr/>
          <a:lstStyle/>
          <a:p>
            <a:pPr>
              <a:defRPr/>
            </a:pPr>
            <a:fld id="{907736ED-ACDD-41D5-970A-CEF8A48EEF3E}" type="slidenum">
              <a:rPr lang="en-US" smtClean="0"/>
              <a:pPr>
                <a:defRPr/>
              </a:pPr>
              <a:t>19</a:t>
            </a:fld>
            <a:endParaRPr lang="en-US"/>
          </a:p>
        </p:txBody>
      </p:sp>
    </p:spTree>
    <p:extLst>
      <p:ext uri="{BB962C8B-B14F-4D97-AF65-F5344CB8AC3E}">
        <p14:creationId xmlns:p14="http://schemas.microsoft.com/office/powerpoint/2010/main" val="31193772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pPr/>
              <a:t>9/9/2025</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4382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TextBox 6">
            <a:extLst>
              <a:ext uri="{FF2B5EF4-FFF2-40B4-BE49-F238E27FC236}">
                <a16:creationId xmlns:a16="http://schemas.microsoft.com/office/drawing/2014/main" id="{89D1F5C5-046F-45D5-AD9B-D0217FC78C66}"/>
              </a:ext>
            </a:extLst>
          </p:cNvPr>
          <p:cNvSpPr txBox="1"/>
          <p:nvPr userDrawn="1"/>
        </p:nvSpPr>
        <p:spPr>
          <a:xfrm>
            <a:off x="0" y="6651625"/>
            <a:ext cx="3732112" cy="230832"/>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
        <p:nvSpPr>
          <p:cNvPr id="9" name="TextBox 7">
            <a:extLst>
              <a:ext uri="{FF2B5EF4-FFF2-40B4-BE49-F238E27FC236}">
                <a16:creationId xmlns:a16="http://schemas.microsoft.com/office/drawing/2014/main" id="{DD8C5772-C98E-4330-B98B-1ACC16D07161}"/>
              </a:ext>
            </a:extLst>
          </p:cNvPr>
          <p:cNvSpPr txBox="1"/>
          <p:nvPr userDrawn="1"/>
        </p:nvSpPr>
        <p:spPr>
          <a:xfrm>
            <a:off x="11624733" y="6651625"/>
            <a:ext cx="428322" cy="230832"/>
          </a:xfrm>
          <a:prstGeom prst="rect">
            <a:avLst/>
          </a:prstGeom>
          <a:noFill/>
        </p:spPr>
        <p:txBody>
          <a:bodyPr wrap="none">
            <a:spAutoFit/>
          </a:bodyPr>
          <a:lstStyle/>
          <a:p>
            <a:pPr>
              <a:defRPr/>
            </a:pPr>
            <a:r>
              <a:rPr lang="en-US" sz="900">
                <a:solidFill>
                  <a:srgbClr val="7B7B7B"/>
                </a:solidFill>
                <a:cs typeface="Helvetica" pitchFamily="34" charset="0"/>
              </a:rPr>
              <a:t>1-</a:t>
            </a:r>
            <a:fld id="{3388EA9A-24EC-4AE8-9609-B17E5D872D6C}"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Tree>
    <p:extLst>
      <p:ext uri="{BB962C8B-B14F-4D97-AF65-F5344CB8AC3E}">
        <p14:creationId xmlns:p14="http://schemas.microsoft.com/office/powerpoint/2010/main" val="2863335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9/9/2025</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E5650C6-E445-4408-88B3-C8AF00B49E03}"/>
              </a:ext>
            </a:extLst>
          </p:cNvPr>
          <p:cNvSpPr txBox="1"/>
          <p:nvPr userDrawn="1"/>
        </p:nvSpPr>
        <p:spPr>
          <a:xfrm>
            <a:off x="11624733" y="6651625"/>
            <a:ext cx="428322" cy="230832"/>
          </a:xfrm>
          <a:prstGeom prst="rect">
            <a:avLst/>
          </a:prstGeom>
          <a:noFill/>
        </p:spPr>
        <p:txBody>
          <a:bodyPr wrap="none">
            <a:spAutoFit/>
          </a:bodyPr>
          <a:lstStyle/>
          <a:p>
            <a:pPr>
              <a:defRPr/>
            </a:pPr>
            <a:r>
              <a:rPr lang="en-US" sz="900">
                <a:solidFill>
                  <a:srgbClr val="7B7B7B"/>
                </a:solidFill>
                <a:cs typeface="Helvetica" pitchFamily="34" charset="0"/>
              </a:rPr>
              <a:t>1-</a:t>
            </a:r>
            <a:fld id="{ED3870AE-0A34-41A6-961F-BE645267D9FF}"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9" name="TextBox 6">
            <a:extLst>
              <a:ext uri="{FF2B5EF4-FFF2-40B4-BE49-F238E27FC236}">
                <a16:creationId xmlns:a16="http://schemas.microsoft.com/office/drawing/2014/main" id="{F9C1FD35-3D86-44A4-AED2-008992330274}"/>
              </a:ext>
            </a:extLst>
          </p:cNvPr>
          <p:cNvSpPr txBox="1"/>
          <p:nvPr userDrawn="1"/>
        </p:nvSpPr>
        <p:spPr>
          <a:xfrm>
            <a:off x="0" y="6651625"/>
            <a:ext cx="3732112" cy="230832"/>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Tree>
    <p:extLst>
      <p:ext uri="{BB962C8B-B14F-4D97-AF65-F5344CB8AC3E}">
        <p14:creationId xmlns:p14="http://schemas.microsoft.com/office/powerpoint/2010/main" val="3657034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9/9/2025</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7231749E-040E-4DF9-AFDF-A1764DC66196}"/>
              </a:ext>
            </a:extLst>
          </p:cNvPr>
          <p:cNvSpPr txBox="1"/>
          <p:nvPr userDrawn="1"/>
        </p:nvSpPr>
        <p:spPr>
          <a:xfrm>
            <a:off x="11624733" y="6651625"/>
            <a:ext cx="428322" cy="230832"/>
          </a:xfrm>
          <a:prstGeom prst="rect">
            <a:avLst/>
          </a:prstGeom>
          <a:noFill/>
        </p:spPr>
        <p:txBody>
          <a:bodyPr wrap="none">
            <a:spAutoFit/>
          </a:bodyPr>
          <a:lstStyle/>
          <a:p>
            <a:pPr>
              <a:defRPr/>
            </a:pPr>
            <a:r>
              <a:rPr lang="en-US" sz="900">
                <a:solidFill>
                  <a:srgbClr val="7B7B7B"/>
                </a:solidFill>
                <a:cs typeface="Helvetica" pitchFamily="34" charset="0"/>
              </a:rPr>
              <a:t>1-</a:t>
            </a:r>
            <a:fld id="{7E5CEAC8-6797-4532-937A-E5399FD2A379}"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10" name="TextBox 6">
            <a:extLst>
              <a:ext uri="{FF2B5EF4-FFF2-40B4-BE49-F238E27FC236}">
                <a16:creationId xmlns:a16="http://schemas.microsoft.com/office/drawing/2014/main" id="{0B6A1F39-D8F8-437F-85C4-16FE59E34862}"/>
              </a:ext>
            </a:extLst>
          </p:cNvPr>
          <p:cNvSpPr txBox="1"/>
          <p:nvPr userDrawn="1"/>
        </p:nvSpPr>
        <p:spPr>
          <a:xfrm>
            <a:off x="0" y="6651625"/>
            <a:ext cx="3732112" cy="230832"/>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Tree>
    <p:extLst>
      <p:ext uri="{BB962C8B-B14F-4D97-AF65-F5344CB8AC3E}">
        <p14:creationId xmlns:p14="http://schemas.microsoft.com/office/powerpoint/2010/main" val="2740446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9/9/2025</a:t>
            </a:fld>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11" name="TextBox 7">
            <a:extLst>
              <a:ext uri="{FF2B5EF4-FFF2-40B4-BE49-F238E27FC236}">
                <a16:creationId xmlns:a16="http://schemas.microsoft.com/office/drawing/2014/main" id="{688F807A-FDEB-4A32-AA49-D8CA576EAD06}"/>
              </a:ext>
            </a:extLst>
          </p:cNvPr>
          <p:cNvSpPr txBox="1"/>
          <p:nvPr userDrawn="1"/>
        </p:nvSpPr>
        <p:spPr>
          <a:xfrm>
            <a:off x="11624733" y="6651625"/>
            <a:ext cx="428322" cy="230832"/>
          </a:xfrm>
          <a:prstGeom prst="rect">
            <a:avLst/>
          </a:prstGeom>
          <a:noFill/>
        </p:spPr>
        <p:txBody>
          <a:bodyPr wrap="none">
            <a:spAutoFit/>
          </a:bodyPr>
          <a:lstStyle/>
          <a:p>
            <a:pPr>
              <a:defRPr/>
            </a:pPr>
            <a:r>
              <a:rPr lang="en-US" sz="900">
                <a:solidFill>
                  <a:srgbClr val="7B7B7B"/>
                </a:solidFill>
                <a:cs typeface="Helvetica" pitchFamily="34" charset="0"/>
              </a:rPr>
              <a:t>1-</a:t>
            </a:r>
            <a:fld id="{28403F50-A13B-4F19-9C8D-0738FEF12551}"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12" name="TextBox 6">
            <a:extLst>
              <a:ext uri="{FF2B5EF4-FFF2-40B4-BE49-F238E27FC236}">
                <a16:creationId xmlns:a16="http://schemas.microsoft.com/office/drawing/2014/main" id="{CAB6221C-1684-41E3-AAF2-CBE103858A90}"/>
              </a:ext>
            </a:extLst>
          </p:cNvPr>
          <p:cNvSpPr txBox="1"/>
          <p:nvPr userDrawn="1"/>
        </p:nvSpPr>
        <p:spPr>
          <a:xfrm>
            <a:off x="0" y="6651625"/>
            <a:ext cx="3732112" cy="230832"/>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Tree>
    <p:extLst>
      <p:ext uri="{BB962C8B-B14F-4D97-AF65-F5344CB8AC3E}">
        <p14:creationId xmlns:p14="http://schemas.microsoft.com/office/powerpoint/2010/main" val="1801021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9/9/2025</a:t>
            </a:fld>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7" name="TextBox 7">
            <a:extLst>
              <a:ext uri="{FF2B5EF4-FFF2-40B4-BE49-F238E27FC236}">
                <a16:creationId xmlns:a16="http://schemas.microsoft.com/office/drawing/2014/main" id="{05D7DC3A-42B0-4E7A-99FF-D308A2AA900A}"/>
              </a:ext>
            </a:extLst>
          </p:cNvPr>
          <p:cNvSpPr txBox="1"/>
          <p:nvPr userDrawn="1"/>
        </p:nvSpPr>
        <p:spPr>
          <a:xfrm>
            <a:off x="11624733" y="6651625"/>
            <a:ext cx="428322" cy="230832"/>
          </a:xfrm>
          <a:prstGeom prst="rect">
            <a:avLst/>
          </a:prstGeom>
          <a:noFill/>
        </p:spPr>
        <p:txBody>
          <a:bodyPr wrap="none">
            <a:spAutoFit/>
          </a:bodyPr>
          <a:lstStyle/>
          <a:p>
            <a:pPr>
              <a:defRPr/>
            </a:pPr>
            <a:r>
              <a:rPr lang="en-US" sz="900">
                <a:solidFill>
                  <a:srgbClr val="7B7B7B"/>
                </a:solidFill>
                <a:cs typeface="Helvetica" pitchFamily="34" charset="0"/>
              </a:rPr>
              <a:t>1-</a:t>
            </a:r>
            <a:fld id="{2488E4D4-30F7-41A7-B46F-90F000B964F4}"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8" name="TextBox 7">
            <a:extLst>
              <a:ext uri="{FF2B5EF4-FFF2-40B4-BE49-F238E27FC236}">
                <a16:creationId xmlns:a16="http://schemas.microsoft.com/office/drawing/2014/main" id="{749F9DCE-635C-4DAC-93DA-382282702085}"/>
              </a:ext>
            </a:extLst>
          </p:cNvPr>
          <p:cNvSpPr txBox="1"/>
          <p:nvPr userDrawn="1"/>
        </p:nvSpPr>
        <p:spPr>
          <a:xfrm>
            <a:off x="0" y="6651625"/>
            <a:ext cx="3732112" cy="230832"/>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Tree>
    <p:extLst>
      <p:ext uri="{BB962C8B-B14F-4D97-AF65-F5344CB8AC3E}">
        <p14:creationId xmlns:p14="http://schemas.microsoft.com/office/powerpoint/2010/main" val="1722965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9/9/2025</a:t>
            </a:fld>
            <a:endParaRPr lang="en-US" dirty="0"/>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TextBox 7">
            <a:extLst>
              <a:ext uri="{FF2B5EF4-FFF2-40B4-BE49-F238E27FC236}">
                <a16:creationId xmlns:a16="http://schemas.microsoft.com/office/drawing/2014/main" id="{F59E7EEB-C5C5-4BAE-BF6C-5E1DE54DF465}"/>
              </a:ext>
            </a:extLst>
          </p:cNvPr>
          <p:cNvSpPr txBox="1"/>
          <p:nvPr userDrawn="1"/>
        </p:nvSpPr>
        <p:spPr>
          <a:xfrm>
            <a:off x="11624733" y="6651625"/>
            <a:ext cx="428322" cy="230832"/>
          </a:xfrm>
          <a:prstGeom prst="rect">
            <a:avLst/>
          </a:prstGeom>
          <a:noFill/>
        </p:spPr>
        <p:txBody>
          <a:bodyPr wrap="none">
            <a:spAutoFit/>
          </a:bodyPr>
          <a:lstStyle/>
          <a:p>
            <a:pPr>
              <a:defRPr/>
            </a:pPr>
            <a:r>
              <a:rPr lang="en-US" sz="900">
                <a:solidFill>
                  <a:srgbClr val="7B7B7B"/>
                </a:solidFill>
                <a:cs typeface="Helvetica" pitchFamily="34" charset="0"/>
              </a:rPr>
              <a:t>1-</a:t>
            </a:r>
            <a:fld id="{80ACB0AC-743C-4CFF-8E33-1D00A92ADA4B}"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6" name="TextBox 6">
            <a:extLst>
              <a:ext uri="{FF2B5EF4-FFF2-40B4-BE49-F238E27FC236}">
                <a16:creationId xmlns:a16="http://schemas.microsoft.com/office/drawing/2014/main" id="{F6B73BDE-57C8-4257-B4FF-27114E1E9508}"/>
              </a:ext>
            </a:extLst>
          </p:cNvPr>
          <p:cNvSpPr txBox="1"/>
          <p:nvPr userDrawn="1"/>
        </p:nvSpPr>
        <p:spPr>
          <a:xfrm>
            <a:off x="0" y="6651625"/>
            <a:ext cx="3732112" cy="230832"/>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Tree>
    <p:extLst>
      <p:ext uri="{BB962C8B-B14F-4D97-AF65-F5344CB8AC3E}">
        <p14:creationId xmlns:p14="http://schemas.microsoft.com/office/powerpoint/2010/main" val="3786092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9/9/2025</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02F86E-2EBF-48B4-AE74-074EC88EEC4D}"/>
              </a:ext>
            </a:extLst>
          </p:cNvPr>
          <p:cNvSpPr txBox="1"/>
          <p:nvPr userDrawn="1"/>
        </p:nvSpPr>
        <p:spPr>
          <a:xfrm>
            <a:off x="11624733" y="6651625"/>
            <a:ext cx="428322" cy="230832"/>
          </a:xfrm>
          <a:prstGeom prst="rect">
            <a:avLst/>
          </a:prstGeom>
          <a:noFill/>
        </p:spPr>
        <p:txBody>
          <a:bodyPr wrap="none">
            <a:spAutoFit/>
          </a:bodyPr>
          <a:lstStyle/>
          <a:p>
            <a:pPr>
              <a:defRPr/>
            </a:pPr>
            <a:r>
              <a:rPr lang="en-US" sz="900">
                <a:solidFill>
                  <a:srgbClr val="7B7B7B"/>
                </a:solidFill>
                <a:cs typeface="Helvetica" pitchFamily="34" charset="0"/>
              </a:rPr>
              <a:t>1-</a:t>
            </a:r>
            <a:fld id="{0406786B-A15E-4AA0-A583-A7185C2D8A62}"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10" name="TextBox 6">
            <a:extLst>
              <a:ext uri="{FF2B5EF4-FFF2-40B4-BE49-F238E27FC236}">
                <a16:creationId xmlns:a16="http://schemas.microsoft.com/office/drawing/2014/main" id="{591BBD33-3C56-4B8D-9554-97525BE85574}"/>
              </a:ext>
            </a:extLst>
          </p:cNvPr>
          <p:cNvSpPr txBox="1"/>
          <p:nvPr userDrawn="1"/>
        </p:nvSpPr>
        <p:spPr>
          <a:xfrm>
            <a:off x="0" y="6651625"/>
            <a:ext cx="3732112" cy="230832"/>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Tree>
    <p:extLst>
      <p:ext uri="{BB962C8B-B14F-4D97-AF65-F5344CB8AC3E}">
        <p14:creationId xmlns:p14="http://schemas.microsoft.com/office/powerpoint/2010/main" val="1136474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9/9/2025</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TextBox 7">
            <a:extLst>
              <a:ext uri="{FF2B5EF4-FFF2-40B4-BE49-F238E27FC236}">
                <a16:creationId xmlns:a16="http://schemas.microsoft.com/office/drawing/2014/main" id="{4BF6CE45-AFC8-4831-81C5-B8F918E57307}"/>
              </a:ext>
            </a:extLst>
          </p:cNvPr>
          <p:cNvSpPr txBox="1"/>
          <p:nvPr userDrawn="1"/>
        </p:nvSpPr>
        <p:spPr>
          <a:xfrm>
            <a:off x="11624733" y="6651625"/>
            <a:ext cx="428322" cy="230832"/>
          </a:xfrm>
          <a:prstGeom prst="rect">
            <a:avLst/>
          </a:prstGeom>
          <a:noFill/>
        </p:spPr>
        <p:txBody>
          <a:bodyPr wrap="none">
            <a:spAutoFit/>
          </a:bodyPr>
          <a:lstStyle/>
          <a:p>
            <a:pPr>
              <a:defRPr/>
            </a:pPr>
            <a:r>
              <a:rPr lang="en-US" sz="900">
                <a:solidFill>
                  <a:srgbClr val="7B7B7B"/>
                </a:solidFill>
                <a:cs typeface="Helvetica" pitchFamily="34" charset="0"/>
              </a:rPr>
              <a:t>1-</a:t>
            </a:r>
            <a:fld id="{D17BE7C1-0470-4E9B-947F-96066133D77A}"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9" name="TextBox 6">
            <a:extLst>
              <a:ext uri="{FF2B5EF4-FFF2-40B4-BE49-F238E27FC236}">
                <a16:creationId xmlns:a16="http://schemas.microsoft.com/office/drawing/2014/main" id="{EEA4F6A9-317C-4388-805E-FD2C3E71A393}"/>
              </a:ext>
            </a:extLst>
          </p:cNvPr>
          <p:cNvSpPr txBox="1"/>
          <p:nvPr userDrawn="1"/>
        </p:nvSpPr>
        <p:spPr>
          <a:xfrm>
            <a:off x="0" y="6651625"/>
            <a:ext cx="3732112" cy="230832"/>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Tree>
    <p:extLst>
      <p:ext uri="{BB962C8B-B14F-4D97-AF65-F5344CB8AC3E}">
        <p14:creationId xmlns:p14="http://schemas.microsoft.com/office/powerpoint/2010/main" val="412105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85969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9586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6593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29835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12783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50037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9/9/2025</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0F76419-EE31-4F41-8AE7-919FE9412525}"/>
              </a:ext>
            </a:extLst>
          </p:cNvPr>
          <p:cNvSpPr txBox="1"/>
          <p:nvPr userDrawn="1"/>
        </p:nvSpPr>
        <p:spPr>
          <a:xfrm>
            <a:off x="11624733" y="6651625"/>
            <a:ext cx="428322" cy="230832"/>
          </a:xfrm>
          <a:prstGeom prst="rect">
            <a:avLst/>
          </a:prstGeom>
          <a:noFill/>
        </p:spPr>
        <p:txBody>
          <a:bodyPr wrap="none">
            <a:spAutoFit/>
          </a:bodyPr>
          <a:lstStyle/>
          <a:p>
            <a:pPr>
              <a:defRPr/>
            </a:pPr>
            <a:r>
              <a:rPr lang="en-US" sz="900">
                <a:solidFill>
                  <a:srgbClr val="7B7B7B"/>
                </a:solidFill>
                <a:cs typeface="Helvetica" pitchFamily="34" charset="0"/>
              </a:rPr>
              <a:t>1-</a:t>
            </a:r>
            <a:fld id="{833AE755-F78B-47B2-B591-65C059C3F659}"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9" name="TextBox 6">
            <a:extLst>
              <a:ext uri="{FF2B5EF4-FFF2-40B4-BE49-F238E27FC236}">
                <a16:creationId xmlns:a16="http://schemas.microsoft.com/office/drawing/2014/main" id="{CC7DEFF7-D515-4FA1-84FD-589248FE5AE8}"/>
              </a:ext>
            </a:extLst>
          </p:cNvPr>
          <p:cNvSpPr txBox="1"/>
          <p:nvPr userDrawn="1"/>
        </p:nvSpPr>
        <p:spPr>
          <a:xfrm>
            <a:off x="0" y="6651625"/>
            <a:ext cx="3732112" cy="230832"/>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Tree>
    <p:extLst>
      <p:ext uri="{BB962C8B-B14F-4D97-AF65-F5344CB8AC3E}">
        <p14:creationId xmlns:p14="http://schemas.microsoft.com/office/powerpoint/2010/main" val="1379394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9/9/2025</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FF69DE6-5FD2-44E1-A3FE-213745AA8304}"/>
              </a:ext>
            </a:extLst>
          </p:cNvPr>
          <p:cNvSpPr txBox="1"/>
          <p:nvPr userDrawn="1"/>
        </p:nvSpPr>
        <p:spPr>
          <a:xfrm>
            <a:off x="11624733" y="6651625"/>
            <a:ext cx="428322" cy="230832"/>
          </a:xfrm>
          <a:prstGeom prst="rect">
            <a:avLst/>
          </a:prstGeom>
          <a:noFill/>
        </p:spPr>
        <p:txBody>
          <a:bodyPr wrap="none">
            <a:spAutoFit/>
          </a:bodyPr>
          <a:lstStyle/>
          <a:p>
            <a:pPr>
              <a:defRPr/>
            </a:pPr>
            <a:r>
              <a:rPr lang="en-US" sz="900">
                <a:solidFill>
                  <a:srgbClr val="7B7B7B"/>
                </a:solidFill>
                <a:cs typeface="Helvetica" pitchFamily="34" charset="0"/>
              </a:rPr>
              <a:t>1-</a:t>
            </a:r>
            <a:fld id="{4D310F32-1D97-42D2-A838-BC62395A7086}"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9" name="TextBox 6">
            <a:extLst>
              <a:ext uri="{FF2B5EF4-FFF2-40B4-BE49-F238E27FC236}">
                <a16:creationId xmlns:a16="http://schemas.microsoft.com/office/drawing/2014/main" id="{41205CD8-3AAD-4C65-A4AD-C01A94D02781}"/>
              </a:ext>
            </a:extLst>
          </p:cNvPr>
          <p:cNvSpPr txBox="1"/>
          <p:nvPr userDrawn="1"/>
        </p:nvSpPr>
        <p:spPr>
          <a:xfrm>
            <a:off x="0" y="6651625"/>
            <a:ext cx="3732112" cy="230832"/>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Tree>
    <p:extLst>
      <p:ext uri="{BB962C8B-B14F-4D97-AF65-F5344CB8AC3E}">
        <p14:creationId xmlns:p14="http://schemas.microsoft.com/office/powerpoint/2010/main" val="3575129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6" name="TextBox 9"/>
          <p:cNvSpPr txBox="1">
            <a:spLocks noChangeArrowheads="1"/>
          </p:cNvSpPr>
          <p:nvPr userDrawn="1"/>
        </p:nvSpPr>
        <p:spPr bwMode="auto">
          <a:xfrm>
            <a:off x="5954184" y="6651625"/>
            <a:ext cx="567267" cy="228600"/>
          </a:xfrm>
          <a:prstGeom prst="rect">
            <a:avLst/>
          </a:prstGeom>
          <a:noFill/>
          <a:ln w="9525">
            <a:noFill/>
            <a:miter lim="800000"/>
            <a:headEnd/>
            <a:tailEnd/>
          </a:ln>
        </p:spPr>
        <p:txBody>
          <a:bodyPr>
            <a:spAutoFit/>
          </a:bodyPr>
          <a:lstStyle/>
          <a:p>
            <a:pPr>
              <a:defRPr/>
            </a:pPr>
            <a:r>
              <a:rPr lang="en-US" sz="900">
                <a:solidFill>
                  <a:schemeClr val="bg1"/>
                </a:solidFill>
                <a:cs typeface="Helvetica" pitchFamily="34" charset="0"/>
              </a:rPr>
              <a:t>1-</a:t>
            </a:r>
            <a:fld id="{5A28DEA6-6EE8-42B6-AF6B-830EA55DAC78}" type="slidenum">
              <a:rPr lang="en-US" sz="900">
                <a:solidFill>
                  <a:schemeClr val="bg1"/>
                </a:solidFill>
                <a:cs typeface="Helvetica" pitchFamily="34" charset="0"/>
              </a:rPr>
              <a:pPr>
                <a:defRPr/>
              </a:pPr>
              <a:t>‹#›</a:t>
            </a:fld>
            <a:endParaRPr lang="en-US" sz="900">
              <a:solidFill>
                <a:schemeClr val="bg1"/>
              </a:solidFill>
              <a:cs typeface="Helvetica" pitchFamily="34" charset="0"/>
            </a:endParaRPr>
          </a:p>
        </p:txBody>
      </p:sp>
      <p:sp>
        <p:nvSpPr>
          <p:cNvPr id="18" name="TextBox 9"/>
          <p:cNvSpPr txBox="1">
            <a:spLocks noChangeArrowheads="1"/>
          </p:cNvSpPr>
          <p:nvPr userDrawn="1"/>
        </p:nvSpPr>
        <p:spPr bwMode="auto">
          <a:xfrm>
            <a:off x="5954184" y="6651625"/>
            <a:ext cx="567267" cy="228600"/>
          </a:xfrm>
          <a:prstGeom prst="rect">
            <a:avLst/>
          </a:prstGeom>
          <a:noFill/>
          <a:ln w="9525">
            <a:noFill/>
            <a:miter lim="800000"/>
            <a:headEnd/>
            <a:tailEnd/>
          </a:ln>
        </p:spPr>
        <p:txBody>
          <a:bodyPr>
            <a:spAutoFit/>
          </a:bodyPr>
          <a:lstStyle/>
          <a:p>
            <a:pPr>
              <a:defRPr/>
            </a:pPr>
            <a:r>
              <a:rPr lang="en-US" sz="900">
                <a:solidFill>
                  <a:schemeClr val="bg1"/>
                </a:solidFill>
                <a:cs typeface="Helvetica" pitchFamily="34" charset="0"/>
              </a:rPr>
              <a:t>1-</a:t>
            </a:r>
            <a:fld id="{DB803F50-B886-49BD-BE7A-1591C5729CCB}" type="slidenum">
              <a:rPr lang="en-US" sz="900">
                <a:solidFill>
                  <a:schemeClr val="bg1"/>
                </a:solidFill>
                <a:cs typeface="Helvetica" pitchFamily="34" charset="0"/>
              </a:rPr>
              <a:pPr>
                <a:defRPr/>
              </a:pPr>
              <a:t>‹#›</a:t>
            </a:fld>
            <a:endParaRPr lang="en-US" sz="900">
              <a:solidFill>
                <a:schemeClr val="bg1"/>
              </a:solidFill>
              <a:cs typeface="Helvetica" pitchFamily="34" charset="0"/>
            </a:endParaRPr>
          </a:p>
        </p:txBody>
      </p:sp>
      <p:sp>
        <p:nvSpPr>
          <p:cNvPr id="22" name="TextBox 9"/>
          <p:cNvSpPr txBox="1">
            <a:spLocks noChangeArrowheads="1"/>
          </p:cNvSpPr>
          <p:nvPr userDrawn="1"/>
        </p:nvSpPr>
        <p:spPr bwMode="auto">
          <a:xfrm>
            <a:off x="5954184" y="6651625"/>
            <a:ext cx="567267" cy="228600"/>
          </a:xfrm>
          <a:prstGeom prst="rect">
            <a:avLst/>
          </a:prstGeom>
          <a:noFill/>
          <a:ln w="9525">
            <a:noFill/>
            <a:miter lim="800000"/>
            <a:headEnd/>
            <a:tailEnd/>
          </a:ln>
        </p:spPr>
        <p:txBody>
          <a:bodyPr>
            <a:spAutoFit/>
          </a:bodyPr>
          <a:lstStyle/>
          <a:p>
            <a:pPr>
              <a:defRPr/>
            </a:pPr>
            <a:r>
              <a:rPr lang="en-US" sz="900">
                <a:solidFill>
                  <a:schemeClr val="bg1"/>
                </a:solidFill>
                <a:cs typeface="Helvetica" pitchFamily="34" charset="0"/>
              </a:rPr>
              <a:t>1-</a:t>
            </a:r>
            <a:fld id="{E5A7E982-E13E-416B-A16E-D45EA689B64D}" type="slidenum">
              <a:rPr lang="en-US" sz="900">
                <a:solidFill>
                  <a:schemeClr val="bg1"/>
                </a:solidFill>
                <a:cs typeface="Helvetica" pitchFamily="34" charset="0"/>
              </a:rPr>
              <a:pPr>
                <a:defRPr/>
              </a:pPr>
              <a:t>‹#›</a:t>
            </a:fld>
            <a:endParaRPr lang="en-US" sz="900">
              <a:solidFill>
                <a:schemeClr val="bg1"/>
              </a:solidFill>
              <a:cs typeface="Helvetica" pitchFamily="34" charset="0"/>
            </a:endParaRPr>
          </a:p>
        </p:txBody>
      </p:sp>
      <p:sp>
        <p:nvSpPr>
          <p:cNvPr id="27" name="TextBox 9"/>
          <p:cNvSpPr txBox="1">
            <a:spLocks noChangeArrowheads="1"/>
          </p:cNvSpPr>
          <p:nvPr userDrawn="1"/>
        </p:nvSpPr>
        <p:spPr bwMode="auto">
          <a:xfrm>
            <a:off x="5954184" y="6651625"/>
            <a:ext cx="567267" cy="228600"/>
          </a:xfrm>
          <a:prstGeom prst="rect">
            <a:avLst/>
          </a:prstGeom>
          <a:noFill/>
          <a:ln w="9525">
            <a:noFill/>
            <a:miter lim="800000"/>
            <a:headEnd/>
            <a:tailEnd/>
          </a:ln>
        </p:spPr>
        <p:txBody>
          <a:bodyPr>
            <a:spAutoFit/>
          </a:bodyPr>
          <a:lstStyle/>
          <a:p>
            <a:pPr>
              <a:defRPr/>
            </a:pPr>
            <a:r>
              <a:rPr lang="en-US" sz="900">
                <a:solidFill>
                  <a:schemeClr val="bg1"/>
                </a:solidFill>
                <a:cs typeface="Helvetica" pitchFamily="34" charset="0"/>
              </a:rPr>
              <a:t>1-</a:t>
            </a:r>
            <a:fld id="{D9A0B511-B40C-4974-AF49-9E18575B901B}" type="slidenum">
              <a:rPr lang="en-US" sz="900">
                <a:solidFill>
                  <a:schemeClr val="bg1"/>
                </a:solidFill>
                <a:cs typeface="Helvetica" pitchFamily="34" charset="0"/>
              </a:rPr>
              <a:pPr>
                <a:defRPr/>
              </a:pPr>
              <a:t>‹#›</a:t>
            </a:fld>
            <a:endParaRPr lang="en-US" sz="900">
              <a:solidFill>
                <a:schemeClr val="bg1"/>
              </a:solidFill>
              <a:cs typeface="Helvetica" pitchFamily="34" charset="0"/>
            </a:endParaRPr>
          </a:p>
        </p:txBody>
      </p:sp>
      <p:sp>
        <p:nvSpPr>
          <p:cNvPr id="2" name="Title 1"/>
          <p:cNvSpPr>
            <a:spLocks noGrp="1"/>
          </p:cNvSpPr>
          <p:nvPr>
            <p:ph type="ctrTitle"/>
          </p:nvPr>
        </p:nvSpPr>
        <p:spPr>
          <a:xfrm>
            <a:off x="5209428" y="2376204"/>
            <a:ext cx="6502400" cy="4091608"/>
          </a:xfrm>
        </p:spPr>
        <p:txBody>
          <a:bodyPr anchor="t" anchorCtr="1"/>
          <a:lstStyle/>
          <a:p>
            <a:r>
              <a:rPr lang="en-AU" dirty="0"/>
              <a:t>Click to edit Master title style</a:t>
            </a:r>
            <a:endParaRPr lang="en-US" dirty="0"/>
          </a:p>
        </p:txBody>
      </p:sp>
    </p:spTree>
    <p:extLst>
      <p:ext uri="{BB962C8B-B14F-4D97-AF65-F5344CB8AC3E}">
        <p14:creationId xmlns:p14="http://schemas.microsoft.com/office/powerpoint/2010/main" val="3509278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9/9/2025</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
        <p:nvSpPr>
          <p:cNvPr id="12" name="TextBox 11">
            <a:extLst>
              <a:ext uri="{FF2B5EF4-FFF2-40B4-BE49-F238E27FC236}">
                <a16:creationId xmlns:a16="http://schemas.microsoft.com/office/drawing/2014/main" id="{CCBF15E8-0F73-4B43-BDB6-44F22B11FBAA}"/>
              </a:ext>
            </a:extLst>
          </p:cNvPr>
          <p:cNvSpPr txBox="1"/>
          <p:nvPr userDrawn="1"/>
        </p:nvSpPr>
        <p:spPr>
          <a:xfrm>
            <a:off x="11624733" y="6651625"/>
            <a:ext cx="428322" cy="230832"/>
          </a:xfrm>
          <a:prstGeom prst="rect">
            <a:avLst/>
          </a:prstGeom>
          <a:noFill/>
        </p:spPr>
        <p:txBody>
          <a:bodyPr wrap="none">
            <a:spAutoFit/>
          </a:bodyPr>
          <a:lstStyle/>
          <a:p>
            <a:pPr>
              <a:defRPr/>
            </a:pPr>
            <a:r>
              <a:rPr lang="en-US" sz="900">
                <a:solidFill>
                  <a:srgbClr val="7B7B7B"/>
                </a:solidFill>
                <a:cs typeface="Helvetica" pitchFamily="34" charset="0"/>
              </a:rPr>
              <a:t>1-</a:t>
            </a:r>
            <a:fld id="{D8F4F73B-B2AF-4A50-8125-8B93970287C0}" type="slidenum">
              <a:rPr lang="en-US" sz="900">
                <a:solidFill>
                  <a:srgbClr val="7B7B7B"/>
                </a:solidFill>
                <a:cs typeface="Helvetica" pitchFamily="34" charset="0"/>
              </a:rPr>
              <a:pPr>
                <a:defRPr/>
              </a:pPr>
              <a:t>‹#›</a:t>
            </a:fld>
            <a:endParaRPr lang="en-US" sz="900">
              <a:solidFill>
                <a:srgbClr val="7B7B7B"/>
              </a:solidFill>
              <a:cs typeface="Helvetica" pitchFamily="34" charset="0"/>
            </a:endParaRPr>
          </a:p>
        </p:txBody>
      </p:sp>
      <p:sp>
        <p:nvSpPr>
          <p:cNvPr id="13" name="TextBox 12">
            <a:extLst>
              <a:ext uri="{FF2B5EF4-FFF2-40B4-BE49-F238E27FC236}">
                <a16:creationId xmlns:a16="http://schemas.microsoft.com/office/drawing/2014/main" id="{62937511-3C9E-451D-BE8D-8863F5BED917}"/>
              </a:ext>
            </a:extLst>
          </p:cNvPr>
          <p:cNvSpPr txBox="1"/>
          <p:nvPr userDrawn="1"/>
        </p:nvSpPr>
        <p:spPr>
          <a:xfrm>
            <a:off x="0" y="6651625"/>
            <a:ext cx="3732112" cy="230832"/>
          </a:xfrm>
          <a:prstGeom prst="rect">
            <a:avLst/>
          </a:prstGeom>
          <a:noFill/>
        </p:spPr>
        <p:txBody>
          <a:bodyPr wrap="none">
            <a:spAutoFit/>
          </a:bodyPr>
          <a:lstStyle/>
          <a:p>
            <a:pPr>
              <a:defRPr/>
            </a:pPr>
            <a:r>
              <a:rPr lang="en-US" sz="900" i="1">
                <a:solidFill>
                  <a:srgbClr val="7B7B7B"/>
                </a:solidFill>
              </a:rPr>
              <a:t>Copyright ©2013 Pearson Education, Inc. publishing as Prentice Hall</a:t>
            </a:r>
            <a:r>
              <a:rPr lang="en-US" sz="900">
                <a:solidFill>
                  <a:srgbClr val="7B7B7B"/>
                </a:solidFill>
                <a:cs typeface="Helvetica" pitchFamily="34" charset="0"/>
              </a:rPr>
              <a:t>.</a:t>
            </a:r>
          </a:p>
        </p:txBody>
      </p:sp>
    </p:spTree>
    <p:extLst>
      <p:ext uri="{BB962C8B-B14F-4D97-AF65-F5344CB8AC3E}">
        <p14:creationId xmlns:p14="http://schemas.microsoft.com/office/powerpoint/2010/main" val="3985929343"/>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 id="2147483750" r:id="rId17"/>
    <p:sldLayoutId id="2147483751" r:id="rId18"/>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customXml" Target="../ink/ink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1519518" y="2376205"/>
            <a:ext cx="9224681" cy="1886514"/>
          </a:xfrm>
        </p:spPr>
        <p:txBody>
          <a:bodyPr>
            <a:noAutofit/>
          </a:bodyPr>
          <a:lstStyle/>
          <a:p>
            <a:pPr algn="r" eaLnBrk="1" hangingPunct="1"/>
            <a:r>
              <a:rPr lang="en-US" sz="6600" b="1">
                <a:solidFill>
                  <a:schemeClr val="bg1"/>
                </a:solidFill>
                <a:effectLst>
                  <a:outerShdw blurRad="38100" dist="38100" dir="2700000" algn="tl">
                    <a:srgbClr val="000000">
                      <a:alpha val="43137"/>
                    </a:srgbClr>
                  </a:outerShdw>
                </a:effectLst>
                <a:latin typeface="Copperplate Gothic Bold" panose="020E0705020206020404" pitchFamily="34" charset="0"/>
              </a:rPr>
              <a:t>MEMAHAMI</a:t>
            </a:r>
            <a:br>
              <a:rPr lang="en-US" sz="6600" b="1">
                <a:solidFill>
                  <a:schemeClr val="bg1"/>
                </a:solidFill>
                <a:effectLst>
                  <a:outerShdw blurRad="38100" dist="38100" dir="2700000" algn="tl">
                    <a:srgbClr val="000000">
                      <a:alpha val="43137"/>
                    </a:srgbClr>
                  </a:outerShdw>
                </a:effectLst>
                <a:latin typeface="Copperplate Gothic Bold" panose="020E0705020206020404" pitchFamily="34" charset="0"/>
              </a:rPr>
            </a:br>
            <a:r>
              <a:rPr lang="en-US" sz="6600" b="1">
                <a:solidFill>
                  <a:schemeClr val="bg1"/>
                </a:solidFill>
                <a:effectLst>
                  <a:outerShdw blurRad="38100" dist="38100" dir="2700000" algn="tl">
                    <a:srgbClr val="000000">
                      <a:alpha val="43137"/>
                    </a:srgbClr>
                  </a:outerShdw>
                </a:effectLst>
                <a:latin typeface="Copperplate Gothic Bold" panose="020E0705020206020404" pitchFamily="34" charset="0"/>
              </a:rPr>
              <a:t>RANTAI PASOKAN</a:t>
            </a:r>
            <a:br>
              <a:rPr lang="en-US" sz="6600" b="1">
                <a:solidFill>
                  <a:schemeClr val="bg1"/>
                </a:solidFill>
                <a:effectLst>
                  <a:outerShdw blurRad="38100" dist="38100" dir="2700000" algn="tl">
                    <a:srgbClr val="000000">
                      <a:alpha val="43137"/>
                    </a:srgbClr>
                  </a:outerShdw>
                </a:effectLst>
                <a:latin typeface="Copperplate Gothic Bold" panose="020E0705020206020404" pitchFamily="34" charset="0"/>
              </a:rPr>
            </a:br>
            <a:endParaRPr lang="en-US" sz="6600" b="1">
              <a:solidFill>
                <a:schemeClr val="bg1"/>
              </a:solidFill>
              <a:effectLst>
                <a:outerShdw blurRad="38100" dist="38100" dir="2700000" algn="tl">
                  <a:srgbClr val="000000">
                    <a:alpha val="43137"/>
                  </a:srgbClr>
                </a:outerShdw>
              </a:effectLst>
              <a:latin typeface="Copperplate Gothic Bold" panose="020E0705020206020404" pitchFamily="34" charset="0"/>
            </a:endParaRPr>
          </a:p>
        </p:txBody>
      </p:sp>
      <p:sp>
        <p:nvSpPr>
          <p:cNvPr id="14338" name="TextBox 3"/>
          <p:cNvSpPr txBox="1">
            <a:spLocks noChangeArrowheads="1"/>
          </p:cNvSpPr>
          <p:nvPr/>
        </p:nvSpPr>
        <p:spPr bwMode="auto">
          <a:xfrm>
            <a:off x="7422097" y="1377755"/>
            <a:ext cx="2031325" cy="830997"/>
          </a:xfrm>
          <a:prstGeom prst="rect">
            <a:avLst/>
          </a:prstGeom>
          <a:noFill/>
          <a:ln w="9525">
            <a:noFill/>
            <a:miter lim="800000"/>
            <a:headEnd/>
            <a:tailEnd/>
          </a:ln>
        </p:spPr>
        <p:txBody>
          <a:bodyPr wrap="none">
            <a:spAutoFit/>
          </a:bodyPr>
          <a:lstStyle/>
          <a:p>
            <a:r>
              <a:rPr lang="en-US" sz="4800" b="1">
                <a:solidFill>
                  <a:srgbClr val="FFFF00"/>
                </a:solidFill>
                <a:effectLst>
                  <a:outerShdw blurRad="38100" dist="38100" dir="2700000" algn="tl">
                    <a:srgbClr val="000000">
                      <a:alpha val="43137"/>
                    </a:srgbClr>
                  </a:outerShdw>
                </a:effectLst>
              </a:rPr>
              <a:t>BAB 1</a:t>
            </a:r>
          </a:p>
        </p:txBody>
      </p:sp>
      <p:sp>
        <p:nvSpPr>
          <p:cNvPr id="3" name="TextBox 2"/>
          <p:cNvSpPr txBox="1"/>
          <p:nvPr/>
        </p:nvSpPr>
        <p:spPr>
          <a:xfrm>
            <a:off x="7614971" y="5029760"/>
            <a:ext cx="2786853" cy="461665"/>
          </a:xfrm>
          <a:prstGeom prst="rect">
            <a:avLst/>
          </a:prstGeom>
          <a:noFill/>
        </p:spPr>
        <p:txBody>
          <a:bodyPr wrap="none" rtlCol="0">
            <a:spAutoFit/>
          </a:bodyPr>
          <a:lstStyle/>
          <a:p>
            <a:r>
              <a:rPr lang="en-US" sz="2400">
                <a:solidFill>
                  <a:schemeClr val="accent5">
                    <a:lumMod val="40000"/>
                    <a:lumOff val="60000"/>
                  </a:schemeClr>
                </a:solidFill>
                <a:effectLst>
                  <a:outerShdw blurRad="38100" dist="38100" dir="2700000" algn="tl">
                    <a:srgbClr val="000000">
                      <a:alpha val="43137"/>
                    </a:srgbClr>
                  </a:outerShdw>
                </a:effectLst>
                <a:latin typeface="+mj-lt"/>
              </a:rPr>
              <a:t>(Drs. Jaryono, MSIE.)</a:t>
            </a:r>
          </a:p>
        </p:txBody>
      </p:sp>
    </p:spTree>
    <p:extLst>
      <p:ext uri="{BB962C8B-B14F-4D97-AF65-F5344CB8AC3E}">
        <p14:creationId xmlns:p14="http://schemas.microsoft.com/office/powerpoint/2010/main" val="8104265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rtlCol="0">
            <a:normAutofit/>
          </a:bodyPr>
          <a:lstStyle/>
          <a:p>
            <a:pPr eaLnBrk="1" fontAlgn="auto" hangingPunct="1">
              <a:spcAft>
                <a:spcPts val="0"/>
              </a:spcAft>
              <a:defRPr/>
            </a:pPr>
            <a:r>
              <a:rPr lang="en-US">
                <a:cs typeface="Aharoni" panose="02010803020104030203" pitchFamily="2" charset="-79"/>
              </a:rPr>
              <a:t>Apa itu Rantai Pasokan? </a:t>
            </a:r>
            <a:endParaRPr lang="en-US" dirty="0">
              <a:cs typeface="Aharoni" panose="02010803020104030203" pitchFamily="2" charset="-79"/>
            </a:endParaRPr>
          </a:p>
        </p:txBody>
      </p:sp>
      <p:sp>
        <p:nvSpPr>
          <p:cNvPr id="16386" name="Rectangle 3"/>
          <p:cNvSpPr>
            <a:spLocks noGrp="1" noChangeArrowheads="1"/>
          </p:cNvSpPr>
          <p:nvPr>
            <p:ph idx="1"/>
          </p:nvPr>
        </p:nvSpPr>
        <p:spPr/>
        <p:txBody>
          <a:bodyPr>
            <a:normAutofit/>
          </a:bodyPr>
          <a:lstStyle/>
          <a:p>
            <a:r>
              <a:rPr lang="en-US">
                <a:effectLst>
                  <a:outerShdw blurRad="38100" dist="38100" dir="2700000" algn="tl">
                    <a:srgbClr val="000000">
                      <a:alpha val="43137"/>
                    </a:srgbClr>
                  </a:outerShdw>
                </a:effectLst>
              </a:rPr>
              <a:t>Semua tahapan, secara langsung atau tidak langsung, dalam memenuhi permintaan pelanggan, melibatkan produsen, pemasok, pengangkut, gudang, pengecer, dan pelanggan</a:t>
            </a:r>
          </a:p>
          <a:p>
            <a:pPr algn="just"/>
            <a:r>
              <a:rPr lang="en-US">
                <a:effectLst>
                  <a:outerShdw blurRad="38100" dist="38100" dir="2700000" algn="tl">
                    <a:srgbClr val="000000">
                      <a:alpha val="43137"/>
                    </a:srgbClr>
                  </a:outerShdw>
                </a:effectLst>
              </a:rPr>
              <a:t>Dalam internal setiap perusahaan, rantai pasokan mencakup semua fungsi yang terlibat dalam memenuhi permintaan pelanggan (</a:t>
            </a:r>
            <a:r>
              <a:rPr lang="en-US" i="1">
                <a:effectLst>
                  <a:outerShdw blurRad="38100" dist="38100" dir="2700000" algn="tl">
                    <a:srgbClr val="000000">
                      <a:alpha val="43137"/>
                    </a:srgbClr>
                  </a:outerShdw>
                </a:effectLst>
              </a:rPr>
              <a:t>pengembangan produk, pemasaran, operasi, distribusi, keuangan, layanan pelang</a:t>
            </a:r>
            <a:r>
              <a:rPr lang="en-US">
                <a:effectLst>
                  <a:outerShdw blurRad="38100" dist="38100" dir="2700000" algn="tl">
                    <a:srgbClr val="000000">
                      <a:alpha val="43137"/>
                    </a:srgbClr>
                  </a:outerShdw>
                </a:effectLst>
              </a:rPr>
              <a:t>gan)</a:t>
            </a:r>
            <a:endParaRPr lang="en-US" sz="2800" i="1"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r>
              <a:rPr lang="en-US">
                <a:latin typeface="+mn-lt"/>
                <a:cs typeface="Aharoni" panose="02010803020104030203" pitchFamily="2" charset="-79"/>
              </a:rPr>
              <a:t>Apa itu Rantai Pasokan</a:t>
            </a:r>
            <a:r>
              <a:rPr lang="en-US">
                <a:latin typeface="+mn-lt"/>
              </a:rPr>
              <a:t>? </a:t>
            </a:r>
            <a:endParaRPr lang="en-US" dirty="0">
              <a:latin typeface="+mn-lt"/>
            </a:endParaRPr>
          </a:p>
        </p:txBody>
      </p:sp>
      <p:sp>
        <p:nvSpPr>
          <p:cNvPr id="17410" name="Rectangle 3"/>
          <p:cNvSpPr>
            <a:spLocks noGrp="1" noChangeArrowheads="1"/>
          </p:cNvSpPr>
          <p:nvPr>
            <p:ph idx="1"/>
          </p:nvPr>
        </p:nvSpPr>
        <p:spPr/>
        <p:txBody>
          <a:bodyPr>
            <a:normAutofit fontScale="85000" lnSpcReduction="20000"/>
          </a:bodyPr>
          <a:lstStyle/>
          <a:p>
            <a:pPr>
              <a:lnSpc>
                <a:spcPct val="90000"/>
              </a:lnSpc>
            </a:pPr>
            <a:r>
              <a:rPr lang="en-US" sz="2800" b="1"/>
              <a:t>Pelanggan adalah bagian integral dari rantai pasokan</a:t>
            </a:r>
          </a:p>
          <a:p>
            <a:pPr>
              <a:lnSpc>
                <a:spcPct val="90000"/>
              </a:lnSpc>
            </a:pPr>
            <a:r>
              <a:rPr lang="en-US" sz="2800"/>
              <a:t>Meliputi perpindahan produk dari pemasok ke produsen ke distributor, serta informasi, dana, dan produk di kedua arah</a:t>
            </a:r>
          </a:p>
          <a:p>
            <a:pPr>
              <a:lnSpc>
                <a:spcPct val="90000"/>
              </a:lnSpc>
            </a:pPr>
            <a:r>
              <a:rPr lang="en-US" sz="2800"/>
              <a:t>Mungkin lebih akurat untuk menggunakan istilah “supply network" atau “supply web"</a:t>
            </a:r>
          </a:p>
          <a:p>
            <a:pPr>
              <a:lnSpc>
                <a:spcPct val="90000"/>
              </a:lnSpc>
            </a:pPr>
            <a:r>
              <a:rPr lang="en-US" sz="2800"/>
              <a:t>Tahap-tahap rantai pasokan yang pada umumnya adalah: pelanggan, pengecer, distributor, produsen, pemasok</a:t>
            </a:r>
          </a:p>
          <a:p>
            <a:pPr>
              <a:lnSpc>
                <a:spcPct val="90000"/>
              </a:lnSpc>
            </a:pPr>
            <a:r>
              <a:rPr lang="en-US" sz="2800"/>
              <a:t>Semua tahapan mungkin tidak ada di semua rantai pasokan (mis., Tidak ada pengecer atau distributor untuk Dell)</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r>
              <a:rPr lang="en-US">
                <a:latin typeface="+mn-lt"/>
                <a:cs typeface="Aharoni" panose="02010803020104030203" pitchFamily="2" charset="-79"/>
              </a:rPr>
              <a:t>Apa itu Rantai Pasokan</a:t>
            </a:r>
            <a:r>
              <a:rPr lang="en-US">
                <a:latin typeface="+mn-lt"/>
              </a:rPr>
              <a:t>? </a:t>
            </a:r>
            <a:endParaRPr lang="en-US" i="1" dirty="0">
              <a:solidFill>
                <a:schemeClr val="hlink"/>
              </a:solidFill>
              <a:latin typeface="+mn-lt"/>
            </a:endParaRPr>
          </a:p>
        </p:txBody>
      </p:sp>
      <p:pic>
        <p:nvPicPr>
          <p:cNvPr id="18437" name="Picture 5" descr="FG_01_001"/>
          <p:cNvPicPr>
            <a:picLocks noChangeAspect="1" noChangeArrowheads="1"/>
          </p:cNvPicPr>
          <p:nvPr/>
        </p:nvPicPr>
        <p:blipFill>
          <a:blip r:embed="rId3"/>
          <a:srcRect/>
          <a:stretch>
            <a:fillRect/>
          </a:stretch>
        </p:blipFill>
        <p:spPr bwMode="auto">
          <a:xfrm>
            <a:off x="2460812" y="2590748"/>
            <a:ext cx="8175812" cy="346652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1295402" y="484591"/>
            <a:ext cx="9601196" cy="1303867"/>
          </a:xfrm>
        </p:spPr>
        <p:txBody>
          <a:bodyPr/>
          <a:lstStyle/>
          <a:p>
            <a:pPr eaLnBrk="1" hangingPunct="1"/>
            <a:r>
              <a:rPr lang="en-US"/>
              <a:t>Aliran dalam sebuah Rantai Pasokan</a:t>
            </a:r>
          </a:p>
        </p:txBody>
      </p:sp>
      <p:pic>
        <p:nvPicPr>
          <p:cNvPr id="20485" name="Picture 5" descr="FG_01_002"/>
          <p:cNvPicPr>
            <a:picLocks noChangeAspect="1" noChangeArrowheads="1"/>
          </p:cNvPicPr>
          <p:nvPr/>
        </p:nvPicPr>
        <p:blipFill>
          <a:blip r:embed="rId3"/>
          <a:srcRect/>
          <a:stretch>
            <a:fillRect/>
          </a:stretch>
        </p:blipFill>
        <p:spPr bwMode="auto">
          <a:xfrm>
            <a:off x="1981200" y="1558925"/>
            <a:ext cx="8229600" cy="4002088"/>
          </a:xfrm>
          <a:prstGeom prst="rect">
            <a:avLst/>
          </a:prstGeom>
          <a:noFill/>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50B9A479-4B9E-4F83-A89B-F304C275D02A}"/>
                  </a:ext>
                </a:extLst>
              </p14:cNvPr>
              <p14:cNvContentPartPr/>
              <p14:nvPr/>
            </p14:nvContentPartPr>
            <p14:xfrm>
              <a:off x="3181680" y="2327040"/>
              <a:ext cx="2160" cy="1440"/>
            </p14:xfrm>
          </p:contentPart>
        </mc:Choice>
        <mc:Fallback xmlns="">
          <p:pic>
            <p:nvPicPr>
              <p:cNvPr id="2" name="Ink 1">
                <a:extLst>
                  <a:ext uri="{FF2B5EF4-FFF2-40B4-BE49-F238E27FC236}">
                    <a16:creationId xmlns:a16="http://schemas.microsoft.com/office/drawing/2014/main" id="{50B9A479-4B9E-4F83-A89B-F304C275D02A}"/>
                  </a:ext>
                </a:extLst>
              </p:cNvPr>
              <p:cNvPicPr/>
              <p:nvPr/>
            </p:nvPicPr>
            <p:blipFill>
              <a:blip r:embed="rId5"/>
              <a:stretch>
                <a:fillRect/>
              </a:stretch>
            </p:blipFill>
            <p:spPr>
              <a:xfrm>
                <a:off x="3172320" y="2317680"/>
                <a:ext cx="20880" cy="20160"/>
              </a:xfrm>
              <a:prstGeom prst="rect">
                <a:avLst/>
              </a:prstGeom>
            </p:spPr>
          </p:pic>
        </mc:Fallback>
      </mc:AlternateContent>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normAutofit/>
          </a:bodyPr>
          <a:lstStyle/>
          <a:p>
            <a:pPr eaLnBrk="1" hangingPunct="1"/>
            <a:r>
              <a:rPr lang="en-US"/>
              <a:t>Tujuan dari Rantai Pasokan </a:t>
            </a:r>
            <a:endParaRPr lang="en-US" dirty="0"/>
          </a:p>
        </p:txBody>
      </p:sp>
      <p:sp>
        <p:nvSpPr>
          <p:cNvPr id="2" name="TextBox 1"/>
          <p:cNvSpPr txBox="1">
            <a:spLocks noChangeArrowheads="1"/>
          </p:cNvSpPr>
          <p:nvPr/>
        </p:nvSpPr>
        <p:spPr bwMode="auto">
          <a:xfrm>
            <a:off x="2322678" y="3448844"/>
            <a:ext cx="6576865" cy="954107"/>
          </a:xfrm>
          <a:prstGeom prst="rect">
            <a:avLst/>
          </a:prstGeom>
          <a:noFill/>
          <a:ln w="9525">
            <a:noFill/>
            <a:miter lim="800000"/>
            <a:headEnd/>
            <a:tailEnd/>
          </a:ln>
        </p:spPr>
        <p:txBody>
          <a:bodyPr wrap="none">
            <a:spAutoFit/>
          </a:bodyPr>
          <a:lstStyle/>
          <a:p>
            <a:r>
              <a:rPr lang="en-US" sz="2800" b="1" dirty="0">
                <a:effectLst>
                  <a:outerShdw blurRad="38100" dist="38100" dir="2700000" algn="tl">
                    <a:srgbClr val="000000">
                      <a:alpha val="43137"/>
                    </a:srgbClr>
                  </a:outerShdw>
                </a:effectLst>
                <a:latin typeface="+mn-lt"/>
              </a:rPr>
              <a:t>Supply Chain Surplus </a:t>
            </a:r>
          </a:p>
          <a:p>
            <a:r>
              <a:rPr lang="en-US" sz="2800" b="1" dirty="0">
                <a:effectLst>
                  <a:outerShdw blurRad="38100" dist="38100" dir="2700000" algn="tl">
                    <a:srgbClr val="000000">
                      <a:alpha val="43137"/>
                    </a:srgbClr>
                  </a:outerShdw>
                </a:effectLst>
                <a:latin typeface="+mn-lt"/>
              </a:rPr>
              <a:t>	= Customer Value – Supply Chain Cost</a:t>
            </a:r>
          </a:p>
        </p:txBody>
      </p:sp>
      <p:sp>
        <p:nvSpPr>
          <p:cNvPr id="6" name="Rectangle 3"/>
          <p:cNvSpPr txBox="1">
            <a:spLocks noChangeArrowheads="1"/>
          </p:cNvSpPr>
          <p:nvPr/>
        </p:nvSpPr>
        <p:spPr>
          <a:xfrm>
            <a:off x="1492297" y="2537688"/>
            <a:ext cx="8229600" cy="749300"/>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fontAlgn="auto"/>
            <a:r>
              <a:rPr lang="en-US" sz="2800"/>
              <a:t>Memaksimumkan keseluruhan dari Penciptaan Nilai</a:t>
            </a:r>
          </a:p>
          <a:p>
            <a:pPr fontAlgn="auto"/>
            <a:endParaRPr lang="en-US" sz="2800"/>
          </a:p>
          <a:p>
            <a:pPr fontAlgn="auto"/>
            <a:endParaRPr lang="en-US" sz="2800"/>
          </a:p>
          <a:p>
            <a:pPr fontAlgn="auto"/>
            <a:endParaRPr lang="en-US" sz="2800"/>
          </a:p>
          <a:p>
            <a:pPr fontAlgn="auto"/>
            <a:r>
              <a:rPr lang="en-US" sz="2800"/>
              <a:t>Rantai Pasokan Bencana</a:t>
            </a:r>
            <a:endParaRPr lang="en-US" sz="2800"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pPr eaLnBrk="1" hangingPunct="1"/>
            <a:r>
              <a:rPr lang="en-US"/>
              <a:t>Tujuan dari Rantai Pasokan</a:t>
            </a:r>
            <a:endParaRPr lang="en-US" dirty="0"/>
          </a:p>
        </p:txBody>
      </p:sp>
      <p:sp>
        <p:nvSpPr>
          <p:cNvPr id="23554" name="Rectangle 3"/>
          <p:cNvSpPr>
            <a:spLocks noGrp="1" noChangeArrowheads="1"/>
          </p:cNvSpPr>
          <p:nvPr>
            <p:ph idx="1"/>
          </p:nvPr>
        </p:nvSpPr>
        <p:spPr>
          <a:xfrm>
            <a:off x="1624084" y="2554940"/>
            <a:ext cx="9402503" cy="4036359"/>
          </a:xfrm>
        </p:spPr>
        <p:txBody>
          <a:bodyPr>
            <a:normAutofit/>
          </a:bodyPr>
          <a:lstStyle/>
          <a:p>
            <a:pPr>
              <a:lnSpc>
                <a:spcPct val="90000"/>
              </a:lnSpc>
            </a:pPr>
            <a:r>
              <a:rPr lang="en-US" sz="2000"/>
              <a:t>Contoh: pelanggan membeli router nirkabel dari Best Buy seharga $ 60 (pendapatan)</a:t>
            </a:r>
          </a:p>
          <a:p>
            <a:pPr>
              <a:lnSpc>
                <a:spcPct val="90000"/>
              </a:lnSpc>
            </a:pPr>
            <a:r>
              <a:rPr lang="en-US" sz="2000"/>
              <a:t>Rantai pasokan menimbulkan biaya (informasi, penyimpanan, transportasi, komponen, perakitan, dll.)</a:t>
            </a:r>
          </a:p>
          <a:p>
            <a:pPr>
              <a:lnSpc>
                <a:spcPct val="90000"/>
              </a:lnSpc>
            </a:pPr>
            <a:r>
              <a:rPr lang="en-US" sz="2000"/>
              <a:t>Perbedaan antara $ 60 dan jumlah dari semua biaya ini adalah laba rantai pasokan</a:t>
            </a:r>
          </a:p>
          <a:p>
            <a:pPr>
              <a:lnSpc>
                <a:spcPct val="90000"/>
              </a:lnSpc>
            </a:pPr>
            <a:r>
              <a:rPr lang="en-US" sz="2000"/>
              <a:t>Profitabilitas rantai pasokan adalah total laba yang akan dibagikan di semua tahapan rantai pasokan</a:t>
            </a:r>
          </a:p>
          <a:p>
            <a:pPr>
              <a:lnSpc>
                <a:spcPct val="90000"/>
              </a:lnSpc>
            </a:pPr>
            <a:r>
              <a:rPr lang="en-US" sz="2000"/>
              <a:t>Keberhasilan harus diukur dengan profitabilitas rantai pasokan total, bukan laba pada tahap individu</a:t>
            </a:r>
            <a:endParaRPr lang="en-US" sz="2000" dirty="0"/>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A93392E2-DCDE-4020-920B-DAA3592DE7D0}"/>
                  </a:ext>
                </a:extLst>
              </p14:cNvPr>
              <p14:cNvContentPartPr/>
              <p14:nvPr/>
            </p14:nvContentPartPr>
            <p14:xfrm>
              <a:off x="4546080" y="632160"/>
              <a:ext cx="3960" cy="360"/>
            </p14:xfrm>
          </p:contentPart>
        </mc:Choice>
        <mc:Fallback xmlns="">
          <p:pic>
            <p:nvPicPr>
              <p:cNvPr id="2" name="Ink 1">
                <a:extLst>
                  <a:ext uri="{FF2B5EF4-FFF2-40B4-BE49-F238E27FC236}">
                    <a16:creationId xmlns:a16="http://schemas.microsoft.com/office/drawing/2014/main" id="{A93392E2-DCDE-4020-920B-DAA3592DE7D0}"/>
                  </a:ext>
                </a:extLst>
              </p:cNvPr>
              <p:cNvPicPr/>
              <p:nvPr/>
            </p:nvPicPr>
            <p:blipFill>
              <a:blip r:embed="rId3"/>
              <a:stretch>
                <a:fillRect/>
              </a:stretch>
            </p:blipFill>
            <p:spPr>
              <a:xfrm>
                <a:off x="4536720" y="622800"/>
                <a:ext cx="22680" cy="19080"/>
              </a:xfrm>
              <a:prstGeom prst="rect">
                <a:avLst/>
              </a:prstGeom>
            </p:spPr>
          </p:pic>
        </mc:Fallback>
      </mc:AlternateContent>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pPr eaLnBrk="1" hangingPunct="1"/>
            <a:r>
              <a:rPr lang="en-US"/>
              <a:t>Tujuan Rantai Pasokan</a:t>
            </a:r>
            <a:endParaRPr lang="en-US" dirty="0"/>
          </a:p>
        </p:txBody>
      </p:sp>
      <p:sp>
        <p:nvSpPr>
          <p:cNvPr id="24578" name="Rectangle 3"/>
          <p:cNvSpPr>
            <a:spLocks noGrp="1" noChangeArrowheads="1"/>
          </p:cNvSpPr>
          <p:nvPr>
            <p:ph idx="1"/>
          </p:nvPr>
        </p:nvSpPr>
        <p:spPr/>
        <p:txBody>
          <a:bodyPr>
            <a:normAutofit/>
          </a:bodyPr>
          <a:lstStyle/>
          <a:p>
            <a:pPr eaLnBrk="1" hangingPunct="1"/>
            <a:r>
              <a:rPr lang="en-US"/>
              <a:t>Pelanggan hanya satu-satunya sumber pendapatan</a:t>
            </a:r>
          </a:p>
          <a:p>
            <a:pPr eaLnBrk="1" hangingPunct="1"/>
            <a:r>
              <a:rPr lang="en-US" b="1"/>
              <a:t>Sumber biaya meliputi, </a:t>
            </a:r>
            <a:r>
              <a:rPr lang="en-US"/>
              <a:t>aliran informasi, produk, atau dana antara tahapan-tahapan rantai pasokan</a:t>
            </a:r>
          </a:p>
          <a:p>
            <a:r>
              <a:rPr lang="en-US"/>
              <a:t>Manajemen rantai pasokan yang efektif adalah manajemen aliran </a:t>
            </a:r>
            <a:r>
              <a:rPr lang="en-US" b="1"/>
              <a:t>antara </a:t>
            </a:r>
            <a:r>
              <a:rPr lang="en-US"/>
              <a:t>dan </a:t>
            </a:r>
            <a:r>
              <a:rPr lang="en-US" b="1"/>
              <a:t>di antara </a:t>
            </a:r>
            <a:r>
              <a:rPr lang="en-US"/>
              <a:t>tahapan rantai pasokan untuk memaksimalkan </a:t>
            </a:r>
            <a:r>
              <a:rPr lang="en-US" b="1"/>
              <a:t>surplus </a:t>
            </a:r>
            <a:r>
              <a:rPr lang="en-US"/>
              <a:t>rantai pasokan total</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a:t>Pentingnya </a:t>
            </a:r>
            <a:br>
              <a:rPr lang="en-US"/>
            </a:br>
            <a:r>
              <a:rPr lang="en-US"/>
              <a:t>Keputusan Rantai Pasokan – Kasus</a:t>
            </a:r>
            <a:endParaRPr lang="en-US" dirty="0"/>
          </a:p>
        </p:txBody>
      </p:sp>
      <p:sp>
        <p:nvSpPr>
          <p:cNvPr id="25602" name="Content Placeholder 2"/>
          <p:cNvSpPr>
            <a:spLocks noGrp="1"/>
          </p:cNvSpPr>
          <p:nvPr>
            <p:ph idx="1"/>
          </p:nvPr>
        </p:nvSpPr>
        <p:spPr/>
        <p:txBody>
          <a:bodyPr/>
          <a:lstStyle/>
          <a:p>
            <a:pPr eaLnBrk="1" hangingPunct="1"/>
            <a:r>
              <a:rPr lang="en-US" sz="2800" dirty="0"/>
              <a:t>Wal-Mart</a:t>
            </a:r>
            <a:r>
              <a:rPr lang="en-US" sz="2800"/>
              <a:t>, menjual $1 milyar pada tahun 1980 menjadi </a:t>
            </a:r>
            <a:r>
              <a:rPr lang="en-US" sz="2800" dirty="0"/>
              <a:t>$</a:t>
            </a:r>
            <a:r>
              <a:rPr lang="en-US" sz="2800"/>
              <a:t>408 milyar pada tahun </a:t>
            </a:r>
            <a:r>
              <a:rPr lang="en-US" sz="2800" dirty="0"/>
              <a:t>2010</a:t>
            </a:r>
          </a:p>
          <a:p>
            <a:pPr eaLnBrk="1" hangingPunct="1"/>
            <a:r>
              <a:rPr lang="en-US" sz="2800"/>
              <a:t>Seven-Eleven Jepang, menjual ¥1 milyar pada tahun 1974 menjadi </a:t>
            </a:r>
            <a:r>
              <a:rPr lang="en-US" sz="2800" dirty="0"/>
              <a:t>¥</a:t>
            </a:r>
            <a:r>
              <a:rPr lang="en-US" sz="2800"/>
              <a:t>3 trilyun pada tahun 2009</a:t>
            </a:r>
            <a:endParaRPr lang="en-US" sz="2800" dirty="0"/>
          </a:p>
          <a:p>
            <a:pPr eaLnBrk="1" hangingPunct="1"/>
            <a:r>
              <a:rPr lang="en-US" sz="2800" dirty="0"/>
              <a:t>Dell</a:t>
            </a:r>
            <a:r>
              <a:rPr lang="en-US" sz="2800"/>
              <a:t>, menjual $56 milyar pada </a:t>
            </a:r>
            <a:r>
              <a:rPr lang="en-US" sz="2800" dirty="0"/>
              <a:t>2006</a:t>
            </a:r>
            <a:r>
              <a:rPr lang="en-US" sz="2800"/>
              <a:t>, telah mengadopsi strategi rantai pasokan baru. </a:t>
            </a:r>
            <a:endParaRPr lang="en-US" sz="2800"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1797424" y="1033182"/>
            <a:ext cx="8305800" cy="1104900"/>
          </a:xfrm>
        </p:spPr>
        <p:txBody>
          <a:bodyPr rtlCol="0">
            <a:normAutofit/>
          </a:bodyPr>
          <a:lstStyle/>
          <a:p>
            <a:pPr eaLnBrk="1" fontAlgn="auto" hangingPunct="1">
              <a:spcAft>
                <a:spcPts val="0"/>
              </a:spcAft>
              <a:defRPr/>
            </a:pPr>
            <a:r>
              <a:rPr lang="en-US"/>
              <a:t>Tahapan Keputusan Rantai Pasokan</a:t>
            </a:r>
          </a:p>
        </p:txBody>
      </p:sp>
      <p:sp>
        <p:nvSpPr>
          <p:cNvPr id="26626" name="Rectangle 3"/>
          <p:cNvSpPr>
            <a:spLocks noGrp="1" noChangeArrowheads="1"/>
          </p:cNvSpPr>
          <p:nvPr>
            <p:ph idx="1"/>
          </p:nvPr>
        </p:nvSpPr>
        <p:spPr/>
        <p:txBody>
          <a:bodyPr>
            <a:normAutofit/>
          </a:bodyPr>
          <a:lstStyle/>
          <a:p>
            <a:pPr eaLnBrk="1" hangingPunct="1"/>
            <a:r>
              <a:rPr lang="en-US"/>
              <a:t>Strategi atau Desain Rantai Pasokan</a:t>
            </a:r>
            <a:endParaRPr lang="en-US" dirty="0"/>
          </a:p>
          <a:p>
            <a:pPr lvl="1" eaLnBrk="1" hangingPunct="1"/>
            <a:r>
              <a:rPr lang="en-US"/>
              <a:t>Bagaimana menyusun rantai pasokan untuk beberapa tahun yang akan dating</a:t>
            </a:r>
          </a:p>
          <a:p>
            <a:pPr eaLnBrk="1" hangingPunct="1"/>
            <a:r>
              <a:rPr lang="en-US"/>
              <a:t>Perencanaan Rantai Pasokan</a:t>
            </a:r>
            <a:endParaRPr lang="en-US" dirty="0"/>
          </a:p>
          <a:p>
            <a:pPr lvl="1" eaLnBrk="1" hangingPunct="1"/>
            <a:r>
              <a:rPr lang="en-US"/>
              <a:t>Keputusan meliputi kuartal atau tahun yang berikutnya</a:t>
            </a:r>
          </a:p>
          <a:p>
            <a:pPr eaLnBrk="1" hangingPunct="1"/>
            <a:r>
              <a:rPr lang="en-US"/>
              <a:t>Operasi Rantai Pasokan</a:t>
            </a:r>
            <a:endParaRPr lang="en-US" dirty="0"/>
          </a:p>
          <a:p>
            <a:pPr lvl="1" eaLnBrk="1" hangingPunct="1"/>
            <a:r>
              <a:rPr lang="en-US"/>
              <a:t>Keputusan operasional harian atau mingguan</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662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62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62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62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rtlCol="0">
            <a:normAutofit/>
          </a:bodyPr>
          <a:lstStyle/>
          <a:p>
            <a:pPr eaLnBrk="1" fontAlgn="auto" hangingPunct="1">
              <a:spcAft>
                <a:spcPts val="0"/>
              </a:spcAft>
              <a:defRPr/>
            </a:pPr>
            <a:r>
              <a:rPr lang="en-US"/>
              <a:t>Strategi atau Desain Rantai Pasokan</a:t>
            </a:r>
            <a:endParaRPr lang="en-US" dirty="0"/>
          </a:p>
        </p:txBody>
      </p:sp>
      <p:sp>
        <p:nvSpPr>
          <p:cNvPr id="28674" name="Rectangle 3"/>
          <p:cNvSpPr>
            <a:spLocks noGrp="1" noChangeArrowheads="1"/>
          </p:cNvSpPr>
          <p:nvPr>
            <p:ph idx="1"/>
          </p:nvPr>
        </p:nvSpPr>
        <p:spPr>
          <a:xfrm>
            <a:off x="1943100" y="2532997"/>
            <a:ext cx="8305800" cy="5173662"/>
          </a:xfrm>
        </p:spPr>
        <p:txBody>
          <a:bodyPr>
            <a:normAutofit/>
          </a:bodyPr>
          <a:lstStyle/>
          <a:p>
            <a:pPr>
              <a:lnSpc>
                <a:spcPct val="90000"/>
              </a:lnSpc>
            </a:pPr>
            <a:r>
              <a:rPr lang="en-US" sz="2000"/>
              <a:t>Keputusan tentang struktur rantai pasokan dan proses apa yang akan dilakukan setiap tahap</a:t>
            </a:r>
          </a:p>
          <a:p>
            <a:pPr>
              <a:lnSpc>
                <a:spcPct val="90000"/>
              </a:lnSpc>
            </a:pPr>
            <a:r>
              <a:rPr lang="en-US" sz="2000"/>
              <a:t>Keputusan rantai pasokan strategis</a:t>
            </a:r>
          </a:p>
          <a:p>
            <a:pPr lvl="1">
              <a:lnSpc>
                <a:spcPct val="90000"/>
              </a:lnSpc>
            </a:pPr>
            <a:r>
              <a:rPr lang="en-US" sz="1600"/>
              <a:t>Lokasi dan kapasitas fasilitas</a:t>
            </a:r>
          </a:p>
          <a:p>
            <a:pPr lvl="1">
              <a:lnSpc>
                <a:spcPct val="90000"/>
              </a:lnSpc>
            </a:pPr>
            <a:r>
              <a:rPr lang="en-US" sz="1600"/>
              <a:t>Produk yang akan dibuat atau disimpan di berbagai lokasi</a:t>
            </a:r>
          </a:p>
          <a:p>
            <a:pPr lvl="1">
              <a:lnSpc>
                <a:spcPct val="90000"/>
              </a:lnSpc>
            </a:pPr>
            <a:r>
              <a:rPr lang="en-US" sz="1600"/>
              <a:t>Moda transportasi</a:t>
            </a:r>
          </a:p>
          <a:p>
            <a:pPr lvl="1">
              <a:lnSpc>
                <a:spcPct val="90000"/>
              </a:lnSpc>
            </a:pPr>
            <a:r>
              <a:rPr lang="en-US" sz="1600"/>
              <a:t>Sistem Informasi</a:t>
            </a:r>
          </a:p>
          <a:p>
            <a:pPr>
              <a:lnSpc>
                <a:spcPct val="90000"/>
              </a:lnSpc>
            </a:pPr>
            <a:r>
              <a:rPr lang="en-US" sz="2000"/>
              <a:t>Desain rantai pasokan harus mendukung tujuan strategis</a:t>
            </a:r>
          </a:p>
          <a:p>
            <a:pPr>
              <a:lnSpc>
                <a:spcPct val="90000"/>
              </a:lnSpc>
            </a:pPr>
            <a:r>
              <a:rPr lang="en-US" sz="2000"/>
              <a:t>Keputusan desain rantai pasokan bersifat jangka panjang dan mahal untuk dibalik - harus memperhitungkan ketidakpastian pasar</a:t>
            </a:r>
            <a:endParaRPr lang="en-US" sz="1600"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pPr eaLnBrk="1" hangingPunct="1"/>
            <a:r>
              <a:rPr lang="en-US"/>
              <a:t>Perencanaan Rantai Pasokan</a:t>
            </a:r>
            <a:endParaRPr lang="en-US" dirty="0"/>
          </a:p>
        </p:txBody>
      </p:sp>
      <p:sp>
        <p:nvSpPr>
          <p:cNvPr id="29698" name="Rectangle 3"/>
          <p:cNvSpPr>
            <a:spLocks noGrp="1" noChangeArrowheads="1"/>
          </p:cNvSpPr>
          <p:nvPr>
            <p:ph idx="1"/>
          </p:nvPr>
        </p:nvSpPr>
        <p:spPr/>
        <p:txBody>
          <a:bodyPr>
            <a:normAutofit/>
          </a:bodyPr>
          <a:lstStyle/>
          <a:p>
            <a:pPr eaLnBrk="1" hangingPunct="1"/>
            <a:r>
              <a:rPr lang="en-US"/>
              <a:t>Definisi sekumpulan kebijakan yang mengatur operasi jangka pendek</a:t>
            </a:r>
          </a:p>
          <a:p>
            <a:pPr eaLnBrk="1" hangingPunct="1"/>
            <a:r>
              <a:rPr lang="en-US"/>
              <a:t>Ditentukan oleh konfigurasi pasokan dari fase sebelumnya</a:t>
            </a:r>
          </a:p>
          <a:p>
            <a:pPr eaLnBrk="1" hangingPunct="1"/>
            <a:r>
              <a:rPr lang="en-US"/>
              <a:t>Mulai dengan prediksi permintaan tahun yang akan datang</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a:lstStyle/>
          <a:p>
            <a:pPr eaLnBrk="1" hangingPunct="1"/>
            <a:r>
              <a:rPr lang="en-US"/>
              <a:t>Perencanaan Rantai Pasokan</a:t>
            </a:r>
            <a:endParaRPr lang="en-US" dirty="0"/>
          </a:p>
        </p:txBody>
      </p:sp>
      <p:sp>
        <p:nvSpPr>
          <p:cNvPr id="30722" name="Rectangle 3"/>
          <p:cNvSpPr>
            <a:spLocks noGrp="1" noChangeArrowheads="1"/>
          </p:cNvSpPr>
          <p:nvPr>
            <p:ph idx="1"/>
          </p:nvPr>
        </p:nvSpPr>
        <p:spPr>
          <a:xfrm>
            <a:off x="1981200" y="2622176"/>
            <a:ext cx="8229600" cy="3740524"/>
          </a:xfrm>
        </p:spPr>
        <p:txBody>
          <a:bodyPr>
            <a:noAutofit/>
          </a:bodyPr>
          <a:lstStyle/>
          <a:p>
            <a:pPr eaLnBrk="1" hangingPunct="1"/>
            <a:r>
              <a:rPr lang="en-US" sz="1800"/>
              <a:t>Keputusan Perencanaan:</a:t>
            </a:r>
            <a:endParaRPr lang="en-US" sz="1800" dirty="0"/>
          </a:p>
          <a:p>
            <a:pPr lvl="1"/>
            <a:r>
              <a:rPr lang="en-US" sz="1600"/>
              <a:t>Pasar mana yang akan dipasok dari lokasi mana</a:t>
            </a:r>
          </a:p>
          <a:p>
            <a:pPr lvl="1"/>
            <a:r>
              <a:rPr lang="en-US" sz="1600"/>
              <a:t>Penumpukan persediaan yang direncanakan</a:t>
            </a:r>
          </a:p>
          <a:p>
            <a:pPr lvl="1"/>
            <a:r>
              <a:rPr lang="en-US" sz="1600"/>
              <a:t>Subkontrak, lokasi cadangan</a:t>
            </a:r>
          </a:p>
          <a:p>
            <a:pPr lvl="1"/>
            <a:r>
              <a:rPr lang="en-US" sz="1600"/>
              <a:t>Kebijakan inventaris</a:t>
            </a:r>
          </a:p>
          <a:p>
            <a:pPr lvl="1"/>
            <a:r>
              <a:rPr lang="en-US" sz="1600"/>
              <a:t>Pengaturan waktu dan ukuran promosi pasar</a:t>
            </a:r>
          </a:p>
          <a:p>
            <a:pPr algn="just"/>
            <a:r>
              <a:rPr lang="en-US" sz="2000"/>
              <a:t>Harus dipertimbangkan dalam keputusan perencanaan: ketidakpastian permintaan, nilai tukar, persaingan sepanjang waktu.</a:t>
            </a:r>
            <a:endParaRPr lang="en-US" sz="2000"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2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72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72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pPr eaLnBrk="1" hangingPunct="1"/>
            <a:r>
              <a:rPr lang="en-US"/>
              <a:t>Operasi Rantai Pasokan</a:t>
            </a:r>
            <a:endParaRPr lang="en-US" dirty="0"/>
          </a:p>
        </p:txBody>
      </p:sp>
      <p:sp>
        <p:nvSpPr>
          <p:cNvPr id="31746" name="Rectangle 3"/>
          <p:cNvSpPr>
            <a:spLocks noGrp="1" noChangeArrowheads="1"/>
          </p:cNvSpPr>
          <p:nvPr>
            <p:ph idx="1"/>
          </p:nvPr>
        </p:nvSpPr>
        <p:spPr>
          <a:xfrm>
            <a:off x="1146412" y="2579426"/>
            <a:ext cx="9750186" cy="3973773"/>
          </a:xfrm>
        </p:spPr>
        <p:txBody>
          <a:bodyPr>
            <a:normAutofit/>
          </a:bodyPr>
          <a:lstStyle/>
          <a:p>
            <a:pPr>
              <a:lnSpc>
                <a:spcPct val="90000"/>
              </a:lnSpc>
            </a:pPr>
            <a:r>
              <a:rPr lang="en-US" sz="2200"/>
              <a:t>Horizon waktu adalah mingguan atau harian</a:t>
            </a:r>
          </a:p>
          <a:p>
            <a:pPr>
              <a:lnSpc>
                <a:spcPct val="90000"/>
              </a:lnSpc>
            </a:pPr>
            <a:r>
              <a:rPr lang="en-US" sz="2200"/>
              <a:t>Keputusan mengenai pesanan pelanggan individu</a:t>
            </a:r>
          </a:p>
          <a:p>
            <a:pPr>
              <a:lnSpc>
                <a:spcPct val="90000"/>
              </a:lnSpc>
            </a:pPr>
            <a:r>
              <a:rPr lang="en-US" sz="2200"/>
              <a:t>Konfigurasi rantai pasokan sudah diperbaiki dan kebijakan operasi ditentukan</a:t>
            </a:r>
          </a:p>
          <a:p>
            <a:pPr>
              <a:lnSpc>
                <a:spcPct val="90000"/>
              </a:lnSpc>
            </a:pPr>
            <a:r>
              <a:rPr lang="en-US" sz="2200"/>
              <a:t>Tujuannya adalah untuk menerapkan kebijakan operasi seefektif mungkin</a:t>
            </a:r>
          </a:p>
          <a:p>
            <a:pPr>
              <a:lnSpc>
                <a:spcPct val="90000"/>
              </a:lnSpc>
            </a:pPr>
            <a:r>
              <a:rPr lang="en-US" sz="2200"/>
              <a:t>Mengalokasikan pesanan untuk persediaan atau produksi, mengatur tanggal jatuh tempo pesanan, membuat daftar pilihan di gudang, mengalokasikan pesanan untuk pengiriman tertentu, mengatur jadwal pengiriman, menempatkan pesanan pengisian ulang</a:t>
            </a:r>
          </a:p>
          <a:p>
            <a:pPr>
              <a:lnSpc>
                <a:spcPct val="90000"/>
              </a:lnSpc>
            </a:pPr>
            <a:r>
              <a:rPr lang="en-US" sz="2200"/>
              <a:t>Jauh lebih sedikit ketidakpastian (horison waktu singkat)</a:t>
            </a:r>
          </a:p>
        </p:txBody>
      </p:sp>
    </p:spTree>
    <p:extLst>
      <p:ext uri="{BB962C8B-B14F-4D97-AF65-F5344CB8AC3E}">
        <p14:creationId xmlns:p14="http://schemas.microsoft.com/office/powerpoint/2010/main" val="25245024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pPr eaLnBrk="1" hangingPunct="1"/>
            <a:r>
              <a:rPr lang="en-US" dirty="0"/>
              <a:t>Supply Chain Operation</a:t>
            </a:r>
          </a:p>
        </p:txBody>
      </p:sp>
      <p:sp>
        <p:nvSpPr>
          <p:cNvPr id="31746" name="Rectangle 3"/>
          <p:cNvSpPr>
            <a:spLocks noGrp="1" noChangeArrowheads="1"/>
          </p:cNvSpPr>
          <p:nvPr>
            <p:ph idx="1"/>
          </p:nvPr>
        </p:nvSpPr>
        <p:spPr>
          <a:xfrm>
            <a:off x="1146412" y="2579426"/>
            <a:ext cx="9750186" cy="3973773"/>
          </a:xfrm>
        </p:spPr>
        <p:txBody>
          <a:bodyPr>
            <a:normAutofit/>
          </a:bodyPr>
          <a:lstStyle/>
          <a:p>
            <a:pPr eaLnBrk="1" hangingPunct="1">
              <a:lnSpc>
                <a:spcPct val="90000"/>
              </a:lnSpc>
            </a:pPr>
            <a:r>
              <a:rPr lang="en-US" sz="2400"/>
              <a:t>Time horizon is weekly or daily</a:t>
            </a:r>
          </a:p>
          <a:p>
            <a:pPr eaLnBrk="1" hangingPunct="1">
              <a:lnSpc>
                <a:spcPct val="90000"/>
              </a:lnSpc>
            </a:pPr>
            <a:r>
              <a:rPr lang="en-US" sz="2400"/>
              <a:t>Decisions regarding individual customer orders</a:t>
            </a:r>
          </a:p>
          <a:p>
            <a:pPr eaLnBrk="1" hangingPunct="1">
              <a:lnSpc>
                <a:spcPct val="90000"/>
              </a:lnSpc>
            </a:pPr>
            <a:r>
              <a:rPr lang="en-US" sz="2400"/>
              <a:t>Supply chain configuration is fixed and operating policies are determined</a:t>
            </a:r>
          </a:p>
          <a:p>
            <a:pPr eaLnBrk="1" hangingPunct="1">
              <a:lnSpc>
                <a:spcPct val="90000"/>
              </a:lnSpc>
            </a:pPr>
            <a:r>
              <a:rPr lang="en-US" sz="2400"/>
              <a:t>Goal is to implement the operating policies as effectively as possible</a:t>
            </a:r>
          </a:p>
          <a:p>
            <a:pPr eaLnBrk="1" hangingPunct="1">
              <a:lnSpc>
                <a:spcPct val="90000"/>
              </a:lnSpc>
            </a:pPr>
            <a:r>
              <a:rPr lang="en-US" sz="2400"/>
              <a:t>Allocate orders to inventory or production, set order due dates, generate pick lists at a warehouse, allocate an order to a particular shipment, set delivery schedules, place replenishment orders</a:t>
            </a:r>
          </a:p>
          <a:p>
            <a:pPr eaLnBrk="1" hangingPunct="1">
              <a:lnSpc>
                <a:spcPct val="90000"/>
              </a:lnSpc>
            </a:pPr>
            <a:r>
              <a:rPr lang="en-US" sz="2400"/>
              <a:t>Much less uncertainty (short time horizon)</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lstStyle/>
          <a:p>
            <a:pPr eaLnBrk="1" hangingPunct="1"/>
            <a:r>
              <a:rPr lang="en-US"/>
              <a:t>Pandangan Proses dari Rantai Pasokan</a:t>
            </a:r>
          </a:p>
        </p:txBody>
      </p:sp>
      <p:sp>
        <p:nvSpPr>
          <p:cNvPr id="32770" name="Rectangle 3"/>
          <p:cNvSpPr>
            <a:spLocks noGrp="1" noChangeArrowheads="1"/>
          </p:cNvSpPr>
          <p:nvPr>
            <p:ph idx="1"/>
          </p:nvPr>
        </p:nvSpPr>
        <p:spPr/>
        <p:txBody>
          <a:bodyPr>
            <a:normAutofit/>
          </a:bodyPr>
          <a:lstStyle/>
          <a:p>
            <a:pPr algn="just"/>
            <a:r>
              <a:rPr lang="en-US" sz="2800" i="1"/>
              <a:t>Pandangan Siklus</a:t>
            </a:r>
            <a:r>
              <a:rPr lang="en-US"/>
              <a:t>: Rantai proses dibagi menjadi serangkaian siklus, masing-masing dilakukan pada antarmuka antara dua tahap rantai pasokan yang berurutan</a:t>
            </a:r>
          </a:p>
          <a:p>
            <a:pPr algn="just"/>
            <a:r>
              <a:rPr lang="en-US" sz="2800" i="1"/>
              <a:t>Pandangan Push/Pull </a:t>
            </a:r>
            <a:r>
              <a:rPr lang="en-US" sz="2800"/>
              <a:t>(Pandangan Dorong/Tarik)</a:t>
            </a:r>
            <a:r>
              <a:rPr lang="en-US"/>
              <a:t>: proses dalam rantai pasokan dibagi menjadi dua kategori tergantung pada apakah mereka jalankan sebagai tanggapan atas pesanan pelanggan (</a:t>
            </a:r>
            <a:r>
              <a:rPr lang="en-US" i="1"/>
              <a:t>pull</a:t>
            </a:r>
            <a:r>
              <a:rPr lang="en-US"/>
              <a:t>) atau untuk mengantisipasi pesanan pelanggan (</a:t>
            </a:r>
            <a:r>
              <a:rPr lang="en-US" i="1"/>
              <a:t>push</a:t>
            </a:r>
            <a:r>
              <a:rPr lang="en-US"/>
              <a:t>)</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1282888" y="1023581"/>
            <a:ext cx="5363571" cy="2940903"/>
          </a:xfrm>
        </p:spPr>
        <p:txBody>
          <a:bodyPr anchor="t">
            <a:normAutofit/>
          </a:bodyPr>
          <a:lstStyle/>
          <a:p>
            <a:pPr algn="l" eaLnBrk="1" hangingPunct="1"/>
            <a:r>
              <a:rPr lang="en-US" sz="3600"/>
              <a:t>Pandangan Siklus dari Proses Rantai Pasokan</a:t>
            </a:r>
          </a:p>
        </p:txBody>
      </p:sp>
      <p:pic>
        <p:nvPicPr>
          <p:cNvPr id="2" name="Picture 1"/>
          <p:cNvPicPr>
            <a:picLocks noChangeAspect="1"/>
          </p:cNvPicPr>
          <p:nvPr/>
        </p:nvPicPr>
        <p:blipFill>
          <a:blip r:embed="rId3"/>
          <a:srcRect/>
          <a:stretch>
            <a:fillRect/>
          </a:stretch>
        </p:blipFill>
        <p:spPr bwMode="auto">
          <a:xfrm>
            <a:off x="7204785" y="854812"/>
            <a:ext cx="3687177" cy="5013726"/>
          </a:xfrm>
          <a:prstGeom prst="rect">
            <a:avLst/>
          </a:prstGeom>
          <a:noFill/>
          <a:ln w="9525">
            <a:noFill/>
            <a:miter lim="800000"/>
            <a:headEnd/>
            <a:tailEnd/>
          </a:ln>
        </p:spPr>
      </p:pic>
      <p:sp>
        <p:nvSpPr>
          <p:cNvPr id="35" name="TextBox 34"/>
          <p:cNvSpPr txBox="1">
            <a:spLocks noChangeArrowheads="1"/>
          </p:cNvSpPr>
          <p:nvPr/>
        </p:nvSpPr>
        <p:spPr bwMode="auto">
          <a:xfrm>
            <a:off x="3810000" y="5981701"/>
            <a:ext cx="1003300" cy="307975"/>
          </a:xfrm>
          <a:prstGeom prst="rect">
            <a:avLst/>
          </a:prstGeom>
          <a:noFill/>
          <a:ln w="9525">
            <a:noFill/>
            <a:miter lim="800000"/>
            <a:headEnd/>
            <a:tailEnd/>
          </a:ln>
        </p:spPr>
        <p:txBody>
          <a:bodyPr wrap="none">
            <a:spAutoFit/>
          </a:bodyPr>
          <a:lstStyle/>
          <a:p>
            <a:r>
              <a:rPr lang="en-US" sz="1400"/>
              <a:t>Figure 1-3</a:t>
            </a:r>
          </a:p>
        </p:txBody>
      </p:sp>
      <p:sp>
        <p:nvSpPr>
          <p:cNvPr id="4" name="Rectangle 3"/>
          <p:cNvSpPr/>
          <p:nvPr/>
        </p:nvSpPr>
        <p:spPr>
          <a:xfrm>
            <a:off x="7491393" y="1392071"/>
            <a:ext cx="1764000" cy="464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575553" y="2572409"/>
            <a:ext cx="1764000" cy="464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491393" y="3732472"/>
            <a:ext cx="1764000" cy="464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491393" y="4990341"/>
            <a:ext cx="1764000" cy="464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509393" y="4789647"/>
            <a:ext cx="1728000" cy="646331"/>
          </a:xfrm>
          <a:prstGeom prst="rect">
            <a:avLst/>
          </a:prstGeom>
          <a:noFill/>
          <a:ln>
            <a:noFill/>
          </a:ln>
        </p:spPr>
        <p:txBody>
          <a:bodyPr wrap="square" rtlCol="0">
            <a:spAutoFit/>
          </a:bodyPr>
          <a:lstStyle/>
          <a:p>
            <a:pPr algn="ctr"/>
            <a:r>
              <a:rPr lang="en-GB">
                <a:latin typeface="+mj-lt"/>
              </a:rPr>
              <a:t>Siklus </a:t>
            </a:r>
          </a:p>
          <a:p>
            <a:pPr algn="ctr"/>
            <a:r>
              <a:rPr lang="en-GB">
                <a:latin typeface="+mj-lt"/>
              </a:rPr>
              <a:t>Prokuremen</a:t>
            </a:r>
            <a:endParaRPr lang="en-US">
              <a:latin typeface="+mj-lt"/>
            </a:endParaRPr>
          </a:p>
        </p:txBody>
      </p:sp>
      <p:sp>
        <p:nvSpPr>
          <p:cNvPr id="8" name="TextBox 7"/>
          <p:cNvSpPr txBox="1"/>
          <p:nvPr/>
        </p:nvSpPr>
        <p:spPr>
          <a:xfrm>
            <a:off x="7491393" y="3634303"/>
            <a:ext cx="1728000" cy="646331"/>
          </a:xfrm>
          <a:prstGeom prst="rect">
            <a:avLst/>
          </a:prstGeom>
          <a:noFill/>
          <a:ln>
            <a:noFill/>
          </a:ln>
        </p:spPr>
        <p:txBody>
          <a:bodyPr wrap="square" rtlCol="0">
            <a:spAutoFit/>
          </a:bodyPr>
          <a:lstStyle/>
          <a:p>
            <a:pPr algn="ctr"/>
            <a:r>
              <a:rPr lang="en-GB">
                <a:latin typeface="+mj-lt"/>
              </a:rPr>
              <a:t>Siklus Manufaktur</a:t>
            </a:r>
            <a:endParaRPr lang="en-US">
              <a:latin typeface="+mj-lt"/>
            </a:endParaRPr>
          </a:p>
        </p:txBody>
      </p:sp>
      <p:sp>
        <p:nvSpPr>
          <p:cNvPr id="7" name="TextBox 6"/>
          <p:cNvSpPr txBox="1"/>
          <p:nvPr/>
        </p:nvSpPr>
        <p:spPr>
          <a:xfrm>
            <a:off x="7575553" y="2390102"/>
            <a:ext cx="1728000" cy="646331"/>
          </a:xfrm>
          <a:prstGeom prst="rect">
            <a:avLst/>
          </a:prstGeom>
          <a:noFill/>
        </p:spPr>
        <p:txBody>
          <a:bodyPr wrap="square" rtlCol="0">
            <a:spAutoFit/>
          </a:bodyPr>
          <a:lstStyle/>
          <a:p>
            <a:pPr algn="ctr"/>
            <a:r>
              <a:rPr lang="en-GB">
                <a:latin typeface="+mj-lt"/>
              </a:rPr>
              <a:t>Siklus pengisian ulang stok</a:t>
            </a:r>
            <a:endParaRPr lang="en-US">
              <a:latin typeface="+mj-lt"/>
            </a:endParaRPr>
          </a:p>
        </p:txBody>
      </p:sp>
      <p:sp>
        <p:nvSpPr>
          <p:cNvPr id="3" name="TextBox 2"/>
          <p:cNvSpPr txBox="1"/>
          <p:nvPr/>
        </p:nvSpPr>
        <p:spPr>
          <a:xfrm>
            <a:off x="7509393" y="1178085"/>
            <a:ext cx="1728000" cy="646331"/>
          </a:xfrm>
          <a:prstGeom prst="rect">
            <a:avLst/>
          </a:prstGeom>
          <a:noFill/>
        </p:spPr>
        <p:txBody>
          <a:bodyPr wrap="square" rtlCol="0">
            <a:spAutoFit/>
          </a:bodyPr>
          <a:lstStyle/>
          <a:p>
            <a:pPr algn="ctr"/>
            <a:r>
              <a:rPr lang="en-GB">
                <a:latin typeface="+mj-lt"/>
              </a:rPr>
              <a:t>Siklus pesanan pelanggan</a:t>
            </a:r>
            <a:endParaRPr lang="en-US">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left)">
                                      <p:cBhvr>
                                        <p:cTn id="12"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458" y="327041"/>
            <a:ext cx="9601196" cy="1303867"/>
          </a:xfrm>
        </p:spPr>
        <p:txBody>
          <a:bodyPr rtlCol="0">
            <a:normAutofit fontScale="90000"/>
          </a:bodyPr>
          <a:lstStyle/>
          <a:p>
            <a:pPr eaLnBrk="1" fontAlgn="auto" hangingPunct="1">
              <a:spcAft>
                <a:spcPts val="0"/>
              </a:spcAft>
              <a:defRPr/>
            </a:pPr>
            <a:r>
              <a:rPr lang="en-US"/>
              <a:t>Pandangan Siklus dari Proses Rantai Pasokan</a:t>
            </a:r>
            <a:endParaRPr lang="en-US" dirty="0"/>
          </a:p>
        </p:txBody>
      </p:sp>
      <p:sp>
        <p:nvSpPr>
          <p:cNvPr id="5" name="TextBox 4"/>
          <p:cNvSpPr txBox="1">
            <a:spLocks noChangeArrowheads="1"/>
          </p:cNvSpPr>
          <p:nvPr/>
        </p:nvSpPr>
        <p:spPr bwMode="auto">
          <a:xfrm>
            <a:off x="10504395" y="5898640"/>
            <a:ext cx="1003300" cy="307975"/>
          </a:xfrm>
          <a:prstGeom prst="rect">
            <a:avLst/>
          </a:prstGeom>
          <a:noFill/>
          <a:ln w="9525">
            <a:noFill/>
            <a:miter lim="800000"/>
            <a:headEnd/>
            <a:tailEnd/>
          </a:ln>
        </p:spPr>
        <p:txBody>
          <a:bodyPr wrap="none">
            <a:spAutoFit/>
          </a:bodyPr>
          <a:lstStyle/>
          <a:p>
            <a:r>
              <a:rPr lang="en-US" sz="1400"/>
              <a:t>Figure 1-4</a:t>
            </a:r>
          </a:p>
        </p:txBody>
      </p:sp>
      <p:pic>
        <p:nvPicPr>
          <p:cNvPr id="35845" name="Picture 5" descr="FG_01_004"/>
          <p:cNvPicPr>
            <a:picLocks noChangeAspect="1" noChangeArrowheads="1"/>
          </p:cNvPicPr>
          <p:nvPr/>
        </p:nvPicPr>
        <p:blipFill>
          <a:blip r:embed="rId2"/>
          <a:srcRect/>
          <a:stretch>
            <a:fillRect/>
          </a:stretch>
        </p:blipFill>
        <p:spPr bwMode="auto">
          <a:xfrm>
            <a:off x="3794126" y="2869074"/>
            <a:ext cx="5400674" cy="3183554"/>
          </a:xfrm>
          <a:prstGeom prst="rect">
            <a:avLst/>
          </a:prstGeom>
          <a:noFill/>
        </p:spPr>
      </p:pic>
      <p:sp>
        <p:nvSpPr>
          <p:cNvPr id="3" name="Rectangle 2">
            <a:extLst>
              <a:ext uri="{FF2B5EF4-FFF2-40B4-BE49-F238E27FC236}">
                <a16:creationId xmlns:a16="http://schemas.microsoft.com/office/drawing/2014/main" id="{7ACF636A-EDF0-4E7C-B5B6-CA5A8028931D}"/>
              </a:ext>
            </a:extLst>
          </p:cNvPr>
          <p:cNvSpPr/>
          <p:nvPr/>
        </p:nvSpPr>
        <p:spPr>
          <a:xfrm>
            <a:off x="6779369" y="2618167"/>
            <a:ext cx="2631009" cy="1015663"/>
          </a:xfrm>
          <a:prstGeom prst="rect">
            <a:avLst/>
          </a:prstGeom>
          <a:solidFill>
            <a:schemeClr val="bg1"/>
          </a:solidFill>
          <a:ln w="19050">
            <a:solidFill>
              <a:srgbClr val="FF553C"/>
            </a:solidFill>
          </a:ln>
        </p:spPr>
        <p:txBody>
          <a:bodyPr wrap="square">
            <a:spAutoFit/>
          </a:bodyPr>
          <a:lstStyle/>
          <a:p>
            <a:r>
              <a:rPr lang="en-US" sz="2000"/>
              <a:t>Pembeli mengembalikan arus balik ke pemasok atau pihak ketiga</a:t>
            </a:r>
          </a:p>
        </p:txBody>
      </p:sp>
      <p:sp>
        <p:nvSpPr>
          <p:cNvPr id="4" name="Rectangle 3">
            <a:extLst>
              <a:ext uri="{FF2B5EF4-FFF2-40B4-BE49-F238E27FC236}">
                <a16:creationId xmlns:a16="http://schemas.microsoft.com/office/drawing/2014/main" id="{C401B68A-B6C7-45B7-B45C-1C1E0EFB885D}"/>
              </a:ext>
            </a:extLst>
          </p:cNvPr>
          <p:cNvSpPr/>
          <p:nvPr/>
        </p:nvSpPr>
        <p:spPr>
          <a:xfrm>
            <a:off x="6809504" y="4038654"/>
            <a:ext cx="2377440" cy="822960"/>
          </a:xfrm>
          <a:prstGeom prst="rect">
            <a:avLst/>
          </a:prstGeom>
          <a:solidFill>
            <a:schemeClr val="bg1"/>
          </a:solidFill>
          <a:ln w="19050">
            <a:solidFill>
              <a:srgbClr val="FF553C"/>
            </a:solidFill>
          </a:ln>
        </p:spPr>
        <p:txBody>
          <a:bodyPr wrap="square">
            <a:spAutoFit/>
          </a:bodyPr>
          <a:lstStyle/>
          <a:p>
            <a:pPr>
              <a:spcBef>
                <a:spcPts val="600"/>
              </a:spcBef>
              <a:spcAft>
                <a:spcPts val="600"/>
              </a:spcAft>
            </a:pPr>
            <a:r>
              <a:rPr lang="en-US" sz="2000"/>
              <a:t>Tahap pembeli menerima pasokan</a:t>
            </a:r>
          </a:p>
        </p:txBody>
      </p:sp>
      <p:sp>
        <p:nvSpPr>
          <p:cNvPr id="6" name="Rectangle 5">
            <a:extLst>
              <a:ext uri="{FF2B5EF4-FFF2-40B4-BE49-F238E27FC236}">
                <a16:creationId xmlns:a16="http://schemas.microsoft.com/office/drawing/2014/main" id="{215C50AC-3E88-4096-9A15-43A977426FE3}"/>
              </a:ext>
            </a:extLst>
          </p:cNvPr>
          <p:cNvSpPr/>
          <p:nvPr/>
        </p:nvSpPr>
        <p:spPr>
          <a:xfrm>
            <a:off x="6830169" y="5288763"/>
            <a:ext cx="2377440" cy="822960"/>
          </a:xfrm>
          <a:prstGeom prst="rect">
            <a:avLst/>
          </a:prstGeom>
          <a:solidFill>
            <a:schemeClr val="bg1"/>
          </a:solidFill>
          <a:ln w="19050">
            <a:solidFill>
              <a:srgbClr val="FF553C"/>
            </a:solidFill>
          </a:ln>
        </p:spPr>
        <p:txBody>
          <a:bodyPr wrap="square">
            <a:spAutoFit/>
          </a:bodyPr>
          <a:lstStyle/>
          <a:p>
            <a:r>
              <a:rPr lang="en-US" sz="2000"/>
              <a:t>Urutan persediaan tahap pemasok</a:t>
            </a:r>
          </a:p>
        </p:txBody>
      </p:sp>
      <p:sp>
        <p:nvSpPr>
          <p:cNvPr id="7" name="Rectangle 6">
            <a:extLst>
              <a:ext uri="{FF2B5EF4-FFF2-40B4-BE49-F238E27FC236}">
                <a16:creationId xmlns:a16="http://schemas.microsoft.com/office/drawing/2014/main" id="{2BC18B7E-84B2-4C2C-987D-04BC86934F35}"/>
              </a:ext>
            </a:extLst>
          </p:cNvPr>
          <p:cNvSpPr/>
          <p:nvPr/>
        </p:nvSpPr>
        <p:spPr>
          <a:xfrm>
            <a:off x="3806419" y="2860548"/>
            <a:ext cx="2377440" cy="822960"/>
          </a:xfrm>
          <a:prstGeom prst="rect">
            <a:avLst/>
          </a:prstGeom>
          <a:solidFill>
            <a:schemeClr val="bg1"/>
          </a:solidFill>
          <a:ln w="19050">
            <a:solidFill>
              <a:srgbClr val="FF553C"/>
            </a:solidFill>
          </a:ln>
        </p:spPr>
        <p:txBody>
          <a:bodyPr wrap="square">
            <a:spAutoFit/>
          </a:bodyPr>
          <a:lstStyle/>
          <a:p>
            <a:pPr algn="ctr"/>
            <a:r>
              <a:rPr lang="en-US" sz="2000"/>
              <a:t>Tahap pemasok memasarkan produk</a:t>
            </a:r>
          </a:p>
        </p:txBody>
      </p:sp>
      <p:sp>
        <p:nvSpPr>
          <p:cNvPr id="9" name="Rectangle 8">
            <a:extLst>
              <a:ext uri="{FF2B5EF4-FFF2-40B4-BE49-F238E27FC236}">
                <a16:creationId xmlns:a16="http://schemas.microsoft.com/office/drawing/2014/main" id="{043E874E-680F-4693-AC99-396BB857AFE8}"/>
              </a:ext>
            </a:extLst>
          </p:cNvPr>
          <p:cNvSpPr/>
          <p:nvPr/>
        </p:nvSpPr>
        <p:spPr>
          <a:xfrm>
            <a:off x="3795660" y="4070927"/>
            <a:ext cx="2476048" cy="822960"/>
          </a:xfrm>
          <a:prstGeom prst="rect">
            <a:avLst/>
          </a:prstGeom>
          <a:solidFill>
            <a:schemeClr val="bg1"/>
          </a:solidFill>
          <a:ln w="19050">
            <a:solidFill>
              <a:srgbClr val="FF553C"/>
            </a:solidFill>
          </a:ln>
        </p:spPr>
        <p:txBody>
          <a:bodyPr wrap="square">
            <a:spAutoFit/>
          </a:bodyPr>
          <a:lstStyle/>
          <a:p>
            <a:r>
              <a:rPr lang="en-US" sz="2000"/>
              <a:t>Tahap pembeli menempatkan pesanan</a:t>
            </a:r>
          </a:p>
        </p:txBody>
      </p:sp>
      <p:sp>
        <p:nvSpPr>
          <p:cNvPr id="10" name="Rectangle 9">
            <a:extLst>
              <a:ext uri="{FF2B5EF4-FFF2-40B4-BE49-F238E27FC236}">
                <a16:creationId xmlns:a16="http://schemas.microsoft.com/office/drawing/2014/main" id="{81D7027D-F640-41DF-BD41-1169F8A7DD45}"/>
              </a:ext>
            </a:extLst>
          </p:cNvPr>
          <p:cNvSpPr/>
          <p:nvPr/>
        </p:nvSpPr>
        <p:spPr>
          <a:xfrm>
            <a:off x="3795660" y="5295110"/>
            <a:ext cx="2377440" cy="822960"/>
          </a:xfrm>
          <a:prstGeom prst="rect">
            <a:avLst/>
          </a:prstGeom>
          <a:solidFill>
            <a:schemeClr val="bg1"/>
          </a:solidFill>
          <a:ln w="19050">
            <a:solidFill>
              <a:srgbClr val="FF553C"/>
            </a:solidFill>
          </a:ln>
        </p:spPr>
        <p:txBody>
          <a:bodyPr wrap="square">
            <a:spAutoFit/>
          </a:bodyPr>
          <a:lstStyle/>
          <a:p>
            <a:pPr algn="ctr"/>
            <a:r>
              <a:rPr lang="en-US" sz="2000"/>
              <a:t>Tahap pemasok menerima pesanan</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rtlCol="0">
            <a:normAutofit/>
          </a:bodyPr>
          <a:lstStyle/>
          <a:p>
            <a:pPr eaLnBrk="1" fontAlgn="auto" hangingPunct="1">
              <a:spcAft>
                <a:spcPts val="0"/>
              </a:spcAft>
              <a:defRPr/>
            </a:pPr>
            <a:r>
              <a:rPr lang="en-US"/>
              <a:t>Push/Pull View of Supply Chains</a:t>
            </a:r>
          </a:p>
        </p:txBody>
      </p:sp>
      <p:sp>
        <p:nvSpPr>
          <p:cNvPr id="55" name="TextBox 54"/>
          <p:cNvSpPr txBox="1">
            <a:spLocks noChangeArrowheads="1"/>
          </p:cNvSpPr>
          <p:nvPr/>
        </p:nvSpPr>
        <p:spPr bwMode="auto">
          <a:xfrm>
            <a:off x="8191500" y="5972176"/>
            <a:ext cx="1003300" cy="307975"/>
          </a:xfrm>
          <a:prstGeom prst="rect">
            <a:avLst/>
          </a:prstGeom>
          <a:noFill/>
          <a:ln w="9525">
            <a:noFill/>
            <a:miter lim="800000"/>
            <a:headEnd/>
            <a:tailEnd/>
          </a:ln>
        </p:spPr>
        <p:txBody>
          <a:bodyPr wrap="none">
            <a:spAutoFit/>
          </a:bodyPr>
          <a:lstStyle/>
          <a:p>
            <a:r>
              <a:rPr lang="en-US" sz="1400"/>
              <a:t>Figure 1-5</a:t>
            </a:r>
          </a:p>
        </p:txBody>
      </p:sp>
      <p:pic>
        <p:nvPicPr>
          <p:cNvPr id="36869" name="Picture 5" descr="FG_01_005"/>
          <p:cNvPicPr>
            <a:picLocks noChangeAspect="1" noChangeArrowheads="1"/>
          </p:cNvPicPr>
          <p:nvPr/>
        </p:nvPicPr>
        <p:blipFill>
          <a:blip r:embed="rId3"/>
          <a:srcRect/>
          <a:stretch>
            <a:fillRect/>
          </a:stretch>
        </p:blipFill>
        <p:spPr bwMode="auto">
          <a:xfrm>
            <a:off x="1981200" y="1417638"/>
            <a:ext cx="8229600" cy="4538662"/>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1199869" y="954837"/>
            <a:ext cx="9601196" cy="1303867"/>
          </a:xfrm>
        </p:spPr>
        <p:txBody>
          <a:bodyPr rtlCol="0">
            <a:normAutofit/>
          </a:bodyPr>
          <a:lstStyle/>
          <a:p>
            <a:pPr eaLnBrk="1" fontAlgn="auto" hangingPunct="1">
              <a:spcAft>
                <a:spcPts val="0"/>
              </a:spcAft>
              <a:defRPr/>
            </a:pPr>
            <a:r>
              <a:rPr lang="en-US" sz="2800"/>
              <a:t>Pandangan Dorong/Tarik View dari </a:t>
            </a:r>
            <a:br>
              <a:rPr lang="en-US" sz="2800"/>
            </a:br>
            <a:r>
              <a:rPr lang="en-US" sz="2800"/>
              <a:t>Proses Rantai Pasokan</a:t>
            </a:r>
          </a:p>
        </p:txBody>
      </p:sp>
      <p:sp>
        <p:nvSpPr>
          <p:cNvPr id="38914" name="Rectangle 3"/>
          <p:cNvSpPr>
            <a:spLocks noGrp="1" noChangeArrowheads="1"/>
          </p:cNvSpPr>
          <p:nvPr>
            <p:ph idx="1"/>
          </p:nvPr>
        </p:nvSpPr>
        <p:spPr>
          <a:xfrm>
            <a:off x="1981200" y="2688609"/>
            <a:ext cx="8229600" cy="3577255"/>
          </a:xfrm>
        </p:spPr>
        <p:txBody>
          <a:bodyPr>
            <a:normAutofit/>
          </a:bodyPr>
          <a:lstStyle/>
          <a:p>
            <a:pPr algn="just"/>
            <a:r>
              <a:rPr lang="en-US"/>
              <a:t>Proses rantai pasokan termasuk dalam salah satu dari dua kategori tergantung pada waktu pelaksanaannya relatif terhadap permintaan pelanggan</a:t>
            </a:r>
          </a:p>
          <a:p>
            <a:pPr algn="just"/>
            <a:r>
              <a:rPr lang="en-US"/>
              <a:t>Tarik: eksekusi dimulai sebagai tanggapan atas pesanan pelanggan (reaktif)</a:t>
            </a:r>
          </a:p>
          <a:p>
            <a:pPr algn="just"/>
            <a:r>
              <a:rPr lang="en-US"/>
              <a:t>Dorong: eksekusi dimulai untuk mengantisipasi pesanan pelanggan (spekulatif)</a:t>
            </a:r>
          </a:p>
          <a:p>
            <a:pPr algn="just"/>
            <a:r>
              <a:rPr lang="en-US"/>
              <a:t>Batas dorong/tarik memisahkan proses dorong dari proses tarik</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1199866" y="954836"/>
            <a:ext cx="9601196" cy="1303867"/>
          </a:xfrm>
        </p:spPr>
        <p:txBody>
          <a:bodyPr rtlCol="0">
            <a:normAutofit/>
          </a:bodyPr>
          <a:lstStyle/>
          <a:p>
            <a:pPr>
              <a:defRPr/>
            </a:pPr>
            <a:r>
              <a:rPr lang="en-US" sz="2800"/>
              <a:t>Pandangan Dorong/Tarik View dari </a:t>
            </a:r>
            <a:br>
              <a:rPr lang="en-US" sz="2800"/>
            </a:br>
            <a:r>
              <a:rPr lang="en-US" sz="2800"/>
              <a:t>Proses Rantai Pasokan</a:t>
            </a:r>
          </a:p>
        </p:txBody>
      </p:sp>
      <p:sp>
        <p:nvSpPr>
          <p:cNvPr id="39938" name="Rectangle 3"/>
          <p:cNvSpPr>
            <a:spLocks noGrp="1" noChangeArrowheads="1"/>
          </p:cNvSpPr>
          <p:nvPr>
            <p:ph idx="1"/>
          </p:nvPr>
        </p:nvSpPr>
        <p:spPr>
          <a:xfrm>
            <a:off x="1981200" y="2688609"/>
            <a:ext cx="8229600" cy="3501055"/>
          </a:xfrm>
        </p:spPr>
        <p:txBody>
          <a:bodyPr/>
          <a:lstStyle/>
          <a:p>
            <a:r>
              <a:rPr lang="en-US"/>
              <a:t>Berguna dalam mempertimbangkan keputusan strategis yang berkaitan dengan desain rantai pasokan - pandangan yang lebih global tentang bagaimana proses rantai pasokan berhubungan dengan pesanan pelanggan</a:t>
            </a:r>
          </a:p>
          <a:p>
            <a:r>
              <a:rPr lang="en-US"/>
              <a:t>Proporsi relatif dari proses dorong dan tarik dapat berdampak pada kinerja rantai pasokan</a:t>
            </a:r>
            <a:endParaRPr lang="en-US" sz="2800"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1199866" y="954836"/>
            <a:ext cx="9601196" cy="1303867"/>
          </a:xfrm>
        </p:spPr>
        <p:txBody>
          <a:bodyPr rtlCol="0">
            <a:normAutofit/>
          </a:bodyPr>
          <a:lstStyle/>
          <a:p>
            <a:pPr eaLnBrk="1" fontAlgn="auto" hangingPunct="1">
              <a:spcAft>
                <a:spcPts val="0"/>
              </a:spcAft>
              <a:defRPr/>
            </a:pPr>
            <a:r>
              <a:rPr lang="en-US" sz="2800"/>
              <a:t>Push/Pull View of </a:t>
            </a:r>
            <a:br>
              <a:rPr lang="en-US" sz="2800"/>
            </a:br>
            <a:r>
              <a:rPr lang="en-US" sz="2800"/>
              <a:t>Supply Chain Processes</a:t>
            </a:r>
          </a:p>
        </p:txBody>
      </p:sp>
      <p:sp>
        <p:nvSpPr>
          <p:cNvPr id="39938" name="Rectangle 3"/>
          <p:cNvSpPr>
            <a:spLocks noGrp="1" noChangeArrowheads="1"/>
          </p:cNvSpPr>
          <p:nvPr>
            <p:ph idx="1"/>
          </p:nvPr>
        </p:nvSpPr>
        <p:spPr>
          <a:xfrm>
            <a:off x="1981200" y="2688609"/>
            <a:ext cx="8229600" cy="3501055"/>
          </a:xfrm>
        </p:spPr>
        <p:txBody>
          <a:bodyPr/>
          <a:lstStyle/>
          <a:p>
            <a:pPr eaLnBrk="1" hangingPunct="1"/>
            <a:r>
              <a:rPr lang="en-US" sz="2800" dirty="0"/>
              <a:t>Useful in considering strategic decisions relating to supply chain design – more global view of how supply chain processes relate to customer orders</a:t>
            </a:r>
          </a:p>
          <a:p>
            <a:pPr eaLnBrk="1" hangingPunct="1"/>
            <a:r>
              <a:rPr lang="en-US" sz="2800" dirty="0"/>
              <a:t>The relative proportion of push and pull processes can have an impact on supply chain performance</a:t>
            </a:r>
          </a:p>
        </p:txBody>
      </p:sp>
    </p:spTree>
    <p:extLst>
      <p:ext uri="{BB962C8B-B14F-4D97-AF65-F5344CB8AC3E}">
        <p14:creationId xmlns:p14="http://schemas.microsoft.com/office/powerpoint/2010/main" val="42921345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1816100" y="274638"/>
            <a:ext cx="8572500" cy="1143000"/>
          </a:xfrm>
        </p:spPr>
        <p:txBody>
          <a:bodyPr/>
          <a:lstStyle/>
          <a:p>
            <a:pPr eaLnBrk="1" hangingPunct="1"/>
            <a:r>
              <a:rPr lang="en-US"/>
              <a:t>Push/Pull View of – L.L. Bean</a:t>
            </a:r>
          </a:p>
        </p:txBody>
      </p:sp>
      <p:sp>
        <p:nvSpPr>
          <p:cNvPr id="6" name="TextBox 5"/>
          <p:cNvSpPr txBox="1">
            <a:spLocks noChangeArrowheads="1"/>
          </p:cNvSpPr>
          <p:nvPr/>
        </p:nvSpPr>
        <p:spPr bwMode="auto">
          <a:xfrm>
            <a:off x="2476500" y="5978525"/>
            <a:ext cx="1003300" cy="306388"/>
          </a:xfrm>
          <a:prstGeom prst="rect">
            <a:avLst/>
          </a:prstGeom>
          <a:noFill/>
          <a:ln w="9525">
            <a:noFill/>
            <a:miter lim="800000"/>
            <a:headEnd/>
            <a:tailEnd/>
          </a:ln>
        </p:spPr>
        <p:txBody>
          <a:bodyPr wrap="none">
            <a:spAutoFit/>
          </a:bodyPr>
          <a:lstStyle/>
          <a:p>
            <a:r>
              <a:rPr lang="en-US" sz="1400"/>
              <a:t>Figure 1-6</a:t>
            </a:r>
          </a:p>
        </p:txBody>
      </p:sp>
      <p:pic>
        <p:nvPicPr>
          <p:cNvPr id="40965" name="Picture 5" descr="FG_01_006"/>
          <p:cNvPicPr>
            <a:picLocks noChangeAspect="1" noChangeArrowheads="1"/>
          </p:cNvPicPr>
          <p:nvPr/>
        </p:nvPicPr>
        <p:blipFill>
          <a:blip r:embed="rId2"/>
          <a:srcRect/>
          <a:stretch>
            <a:fillRect/>
          </a:stretch>
        </p:blipFill>
        <p:spPr bwMode="auto">
          <a:xfrm>
            <a:off x="1383944" y="1616075"/>
            <a:ext cx="9452377" cy="436245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295402" y="463517"/>
            <a:ext cx="9601196" cy="1303867"/>
          </a:xfrm>
        </p:spPr>
        <p:txBody>
          <a:bodyPr/>
          <a:lstStyle/>
          <a:p>
            <a:pPr eaLnBrk="1" hangingPunct="1"/>
            <a:r>
              <a:rPr lang="en-US"/>
              <a:t>Push/Pull View – Dell</a:t>
            </a:r>
          </a:p>
        </p:txBody>
      </p:sp>
      <p:sp>
        <p:nvSpPr>
          <p:cNvPr id="6" name="TextBox 5"/>
          <p:cNvSpPr txBox="1">
            <a:spLocks noChangeArrowheads="1"/>
          </p:cNvSpPr>
          <p:nvPr/>
        </p:nvSpPr>
        <p:spPr bwMode="auto">
          <a:xfrm>
            <a:off x="3135313" y="5978525"/>
            <a:ext cx="1003300" cy="306388"/>
          </a:xfrm>
          <a:prstGeom prst="rect">
            <a:avLst/>
          </a:prstGeom>
          <a:noFill/>
          <a:ln w="9525">
            <a:noFill/>
            <a:miter lim="800000"/>
            <a:headEnd/>
            <a:tailEnd/>
          </a:ln>
        </p:spPr>
        <p:txBody>
          <a:bodyPr wrap="none">
            <a:spAutoFit/>
          </a:bodyPr>
          <a:lstStyle/>
          <a:p>
            <a:r>
              <a:rPr lang="en-US" sz="1400"/>
              <a:t>Figure 1-7</a:t>
            </a:r>
          </a:p>
        </p:txBody>
      </p:sp>
      <p:pic>
        <p:nvPicPr>
          <p:cNvPr id="41989" name="Picture 5" descr="FG_01_007"/>
          <p:cNvPicPr>
            <a:picLocks noChangeAspect="1" noChangeArrowheads="1"/>
          </p:cNvPicPr>
          <p:nvPr/>
        </p:nvPicPr>
        <p:blipFill>
          <a:blip r:embed="rId2"/>
          <a:srcRect/>
          <a:stretch>
            <a:fillRect/>
          </a:stretch>
        </p:blipFill>
        <p:spPr bwMode="auto">
          <a:xfrm>
            <a:off x="1445526" y="1462627"/>
            <a:ext cx="9451072" cy="451589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pPr eaLnBrk="1" hangingPunct="1"/>
            <a:r>
              <a:rPr lang="en-US" dirty="0"/>
              <a:t>Supply Chain Macro Processes</a:t>
            </a:r>
          </a:p>
        </p:txBody>
      </p:sp>
      <p:sp>
        <p:nvSpPr>
          <p:cNvPr id="43010" name="Rectangle 3"/>
          <p:cNvSpPr>
            <a:spLocks noGrp="1" noChangeArrowheads="1"/>
          </p:cNvSpPr>
          <p:nvPr>
            <p:ph idx="1"/>
          </p:nvPr>
        </p:nvSpPr>
        <p:spPr>
          <a:xfrm>
            <a:off x="1981200" y="2702257"/>
            <a:ext cx="8229600" cy="3248168"/>
          </a:xfrm>
        </p:spPr>
        <p:txBody>
          <a:bodyPr>
            <a:normAutofit/>
          </a:bodyPr>
          <a:lstStyle/>
          <a:p>
            <a:r>
              <a:rPr lang="en-US"/>
              <a:t>Proses rantai pasokan yang dibahas dalam dua pandangan dapat diklasifikasikan menjadi</a:t>
            </a:r>
          </a:p>
          <a:p>
            <a:pPr lvl="1"/>
            <a:r>
              <a:rPr lang="en-US"/>
              <a:t>Manajemen Hubungan Pelanggan (CRM)</a:t>
            </a:r>
          </a:p>
          <a:p>
            <a:pPr lvl="1"/>
            <a:r>
              <a:rPr lang="en-US"/>
              <a:t>Manajemen Rantai Pasokan Internal (ISCM)</a:t>
            </a:r>
          </a:p>
          <a:p>
            <a:pPr lvl="1"/>
            <a:r>
              <a:rPr lang="en-US"/>
              <a:t>Manajemen Hubungan Pemasok (SRM)</a:t>
            </a:r>
          </a:p>
          <a:p>
            <a:r>
              <a:rPr lang="en-US"/>
              <a:t>Integrasi di antara tiga proses makro di atas sangat penting untuk manajemen rantai pasokan yang efektif dan sukses</a:t>
            </a:r>
            <a:endParaRPr 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pPr eaLnBrk="1" hangingPunct="1"/>
            <a:r>
              <a:rPr lang="en-US"/>
              <a:t>Supply Chain Macro Processes </a:t>
            </a:r>
          </a:p>
        </p:txBody>
      </p:sp>
      <p:sp>
        <p:nvSpPr>
          <p:cNvPr id="6" name="TextBox 5"/>
          <p:cNvSpPr txBox="1">
            <a:spLocks noChangeArrowheads="1"/>
          </p:cNvSpPr>
          <p:nvPr/>
        </p:nvSpPr>
        <p:spPr bwMode="auto">
          <a:xfrm>
            <a:off x="8482013" y="5026025"/>
            <a:ext cx="1003300" cy="306388"/>
          </a:xfrm>
          <a:prstGeom prst="rect">
            <a:avLst/>
          </a:prstGeom>
          <a:noFill/>
          <a:ln w="9525">
            <a:noFill/>
            <a:miter lim="800000"/>
            <a:headEnd/>
            <a:tailEnd/>
          </a:ln>
        </p:spPr>
        <p:txBody>
          <a:bodyPr wrap="none">
            <a:spAutoFit/>
          </a:bodyPr>
          <a:lstStyle/>
          <a:p>
            <a:r>
              <a:rPr lang="en-US" sz="1400"/>
              <a:t>Figure 1-8</a:t>
            </a:r>
          </a:p>
        </p:txBody>
      </p:sp>
      <p:pic>
        <p:nvPicPr>
          <p:cNvPr id="44037" name="Picture 5" descr="FG_01_008"/>
          <p:cNvPicPr>
            <a:picLocks noChangeAspect="1" noChangeArrowheads="1"/>
          </p:cNvPicPr>
          <p:nvPr/>
        </p:nvPicPr>
        <p:blipFill>
          <a:blip r:embed="rId2"/>
          <a:srcRect/>
          <a:stretch>
            <a:fillRect/>
          </a:stretch>
        </p:blipFill>
        <p:spPr bwMode="auto">
          <a:xfrm>
            <a:off x="1981200" y="2839777"/>
            <a:ext cx="8229600" cy="268128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4416</TotalTime>
  <Words>1299</Words>
  <Application>Microsoft Office PowerPoint</Application>
  <PresentationFormat>Widescreen</PresentationFormat>
  <Paragraphs>136</Paragraphs>
  <Slides>26</Slides>
  <Notes>6</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Copperplate Gothic Bold</vt:lpstr>
      <vt:lpstr>Garamond</vt:lpstr>
      <vt:lpstr>Times New Roman</vt:lpstr>
      <vt:lpstr>Organic</vt:lpstr>
      <vt:lpstr>MEMAHAMI RANTAI PASOKAN </vt:lpstr>
      <vt:lpstr>Apa itu Rantai Pasokan? </vt:lpstr>
      <vt:lpstr>Apa itu Rantai Pasokan? </vt:lpstr>
      <vt:lpstr>Apa itu Rantai Pasokan? </vt:lpstr>
      <vt:lpstr>Aliran dalam sebuah Rantai Pasokan</vt:lpstr>
      <vt:lpstr>Tujuan dari Rantai Pasokan </vt:lpstr>
      <vt:lpstr>Tujuan dari Rantai Pasokan</vt:lpstr>
      <vt:lpstr>Tujuan Rantai Pasokan</vt:lpstr>
      <vt:lpstr>Pentingnya  Keputusan Rantai Pasokan – Kasus</vt:lpstr>
      <vt:lpstr>Tahapan Keputusan Rantai Pasokan</vt:lpstr>
      <vt:lpstr>Strategi atau Desain Rantai Pasokan</vt:lpstr>
      <vt:lpstr>Perencanaan Rantai Pasokan</vt:lpstr>
      <vt:lpstr>Perencanaan Rantai Pasokan</vt:lpstr>
      <vt:lpstr>Operasi Rantai Pasokan</vt:lpstr>
      <vt:lpstr>Supply Chain Operation</vt:lpstr>
      <vt:lpstr>Pandangan Proses dari Rantai Pasokan</vt:lpstr>
      <vt:lpstr>Pandangan Siklus dari Proses Rantai Pasokan</vt:lpstr>
      <vt:lpstr>Pandangan Siklus dari Proses Rantai Pasokan</vt:lpstr>
      <vt:lpstr>Push/Pull View of Supply Chains</vt:lpstr>
      <vt:lpstr>Pandangan Dorong/Tarik View dari  Proses Rantai Pasokan</vt:lpstr>
      <vt:lpstr>Pandangan Dorong/Tarik View dari  Proses Rantai Pasokan</vt:lpstr>
      <vt:lpstr>Push/Pull View of  Supply Chain Processes</vt:lpstr>
      <vt:lpstr>Push/Pull View of – L.L. Bean</vt:lpstr>
      <vt:lpstr>Push/Pull View – Dell</vt:lpstr>
      <vt:lpstr>Supply Chain Macro Processes</vt:lpstr>
      <vt:lpstr>Supply Chain Macro Processes </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Chopra and Meindl PPts</dc:title>
  <dc:subject>Chapter 1 - Understanding the Supply Chain</dc:subject>
  <dc:creator>Jeff Heyl</dc:creator>
  <cp:lastModifiedBy>Jaryono AW</cp:lastModifiedBy>
  <cp:revision>92</cp:revision>
  <cp:lastPrinted>2019-12-18T02:57:06Z</cp:lastPrinted>
  <dcterms:created xsi:type="dcterms:W3CDTF">2012-01-08T09:40:37Z</dcterms:created>
  <dcterms:modified xsi:type="dcterms:W3CDTF">2025-09-09T00:45:50Z</dcterms:modified>
</cp:coreProperties>
</file>