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sldIdLst>
    <p:sldId id="359" r:id="rId2"/>
    <p:sldId id="353" r:id="rId3"/>
    <p:sldId id="259" r:id="rId4"/>
    <p:sldId id="356" r:id="rId5"/>
    <p:sldId id="354" r:id="rId6"/>
    <p:sldId id="357" r:id="rId7"/>
    <p:sldId id="355" r:id="rId8"/>
    <p:sldId id="360" r:id="rId9"/>
    <p:sldId id="266" r:id="rId10"/>
    <p:sldId id="267" r:id="rId11"/>
    <p:sldId id="268" r:id="rId12"/>
    <p:sldId id="269" r:id="rId13"/>
    <p:sldId id="270" r:id="rId14"/>
    <p:sldId id="318" r:id="rId15"/>
    <p:sldId id="319" r:id="rId16"/>
    <p:sldId id="274" r:id="rId17"/>
    <p:sldId id="321" r:id="rId18"/>
    <p:sldId id="276" r:id="rId19"/>
    <p:sldId id="277" r:id="rId20"/>
    <p:sldId id="278" r:id="rId21"/>
    <p:sldId id="279" r:id="rId22"/>
    <p:sldId id="280" r:id="rId23"/>
    <p:sldId id="281" r:id="rId24"/>
    <p:sldId id="328" r:id="rId25"/>
    <p:sldId id="283" r:id="rId26"/>
    <p:sldId id="284" r:id="rId27"/>
    <p:sldId id="358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7" r:id="rId49"/>
    <p:sldId id="308" r:id="rId50"/>
    <p:sldId id="309" r:id="rId51"/>
    <p:sldId id="310" r:id="rId52"/>
    <p:sldId id="311" r:id="rId53"/>
    <p:sldId id="312" r:id="rId54"/>
    <p:sldId id="305" r:id="rId5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7B7B"/>
    <a:srgbClr val="878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00" autoAdjust="0"/>
    <p:restoredTop sz="99676" autoAdjust="0"/>
  </p:normalViewPr>
  <p:slideViewPr>
    <p:cSldViewPr snapToGrid="0" snapToObjects="1">
      <p:cViewPr varScale="1">
        <p:scale>
          <a:sx n="57" d="100"/>
          <a:sy n="57" d="100"/>
        </p:scale>
        <p:origin x="83" y="95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420" units="cm"/>
          <inkml:channel name="Y" type="integer" max="1084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628.47894" units="1/cm"/>
          <inkml:channelProperty channel="Y" name="resolution" value="622.9885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8-26T04:31:25.6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25072 5288 70 0,'0'0'0'16,"4"-4"0"-16,-4 4 0 15,0-5 0-15,0 5 0 16,0 0 0-16,0 0 1 15,0 0 0-15,0 0 0 16,0 0 0-16,0 0 1 16,0-3-1-16,0 3 0 15,0 0-1-15,0 0 0 16,0 0-1-16,0 0 0 16,0 0-4-16,0 0 0 0,0 0-40 15</inkml:trace>
  <inkml:trace contextRef="#ctx0" brushRef="#br0" timeOffset="205440.33">27648 11395 79 0,'7'-18'0'0,"2"2"-56"16</inkml:trace>
  <inkml:trace contextRef="#ctx0" brushRef="#br0" timeOffset="-153795.75">17898 11367 149 0,'-6'-2'0'16,"3"-3"0"-16,6 6 0 0,6 5-1 15,0-1 1-15,1 2-5 16,8 2 0-16,3 0-12 0,5-2 0 16,2 1-53-16</inkml:trace>
  <inkml:trace contextRef="#ctx0" brushRef="#br0" timeOffset="-152461.02">18981 11151 180 0,'12'0'0'16,"9"0"0"-16,-16-2 0 15,-7-2-5-15,8-13 0 16,2-10-3-16,-3-22 1 15,1 0-104-15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8-31T22:14:55.86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29 11392,'1'-8'0,"5"-4"0,-4 8 0,1-1 0,-3 5 128,0 0-128,0 0 128,0 0-128,0 0 128,-3 5 0,3-5 0,0 0-128,0 0 128,0 0-384,0 0 128,0 0-8192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8-31T22:15:58.83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12800,'0'0'0,"0"0"0,0 0 0,0 0 128,0 0 0,0 0 128,0 0 0,0 0 128,0 0-128,0 0 0,0 0-128,0 0 0,0 0-256,0 0 0,0 0-10240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8-31T22:16:38.1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12672,'0'0'0,"0"0"0,0 0 0,0 0 0,0 0 0,0 0 0,0 0 0,0 0 0,0 0 0,0 0 0,0 0 0,0 0 0,0 0 0,0 0-256,0 0 128,0 0-512,0 0 0,0 0-7040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8-31T22:16:39.55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8448,'0'0'128,"0"0"21,0 0 86,0 0 42,0 0 64,0 0-63,0 0-22,0 0 0,0 0-22,0 0-63,0 0 42,0 0-42,0 0 42,0 0-63,0 0-22,0 0 0,0 0 0,0 0 0,0 0 0,0 0 0,0 0 0,0 0 0,0 0 0,0 0 0,0 0 0,0 0 0,0 0 0,0 0 0,0 0 0,0 0 0,0 0 0,0 0 0,0 0 0,0 0-43,0 0-170,0 0-129,0 0-340,0 0-1452,0 0-5460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8-31T22:16:40.53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16 8832,'0'0'0,"5"-9"128,-5 9 0,4-6 0,-4 6 128,0 0-128,0 0 0,0 0-128,0 0 128,0 0-128,0 0 0,0 0-128,0 0 128,0 6-384,0-6 0,0 0-5760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8-31T22:17:11.33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26 37 17407,'0'0'0,"-24"-32"0,22 28 0,4 4-128,-2 0 128,7 4-128,-2-2 0,-1 1-256,1 0 1,-2-2-2305,-3-1 0,4 0-2432,1-7-512,1 1 7424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8-31T22:17:13.7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0 128 7808,'0'0'0,"0"0"0,0 0 0,0 0-128,0 0 128,0 0 0,0 0 0,0 0-128,0 0 128,3-36-128,-3 15 128,2-6-384,-4 6 0,-1-2-4096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0891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Chopra slide art 4.jpg">
            <a:extLst>
              <a:ext uri="{FF2B5EF4-FFF2-40B4-BE49-F238E27FC236}">
                <a16:creationId xmlns:a16="http://schemas.microsoft.com/office/drawing/2014/main" id="{FB962701-FDCF-4241-BA71-BBC649B537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4458"/>
          <a:stretch>
            <a:fillRect/>
          </a:stretch>
        </p:blipFill>
        <p:spPr bwMode="auto">
          <a:xfrm>
            <a:off x="1" y="0"/>
            <a:ext cx="177869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D97415-211C-46AD-820B-44C01DB1A569}"/>
              </a:ext>
            </a:extLst>
          </p:cNvPr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3-</a:t>
            </a:r>
            <a:fld id="{2B655A5B-50A1-420E-BDCC-4D12D95C3F17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B310AA10-5664-4A16-A91F-7D8201FAAF6B}"/>
              </a:ext>
            </a:extLst>
          </p:cNvPr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8765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4091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TextBox 7">
            <a:extLst>
              <a:ext uri="{FF2B5EF4-FFF2-40B4-BE49-F238E27FC236}">
                <a16:creationId xmlns:a16="http://schemas.microsoft.com/office/drawing/2014/main" id="{CA5DE423-C4C7-4CA2-8DC0-660C2FE9C4F0}"/>
              </a:ext>
            </a:extLst>
          </p:cNvPr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3-</a:t>
            </a:r>
            <a:fld id="{44C7CFEF-26EA-4A5B-8C8C-D34E6A59EBC5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95F1D9E6-3796-4B81-8D73-994318DD4A54}"/>
              </a:ext>
            </a:extLst>
          </p:cNvPr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5354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TextBox 7">
            <a:extLst>
              <a:ext uri="{FF2B5EF4-FFF2-40B4-BE49-F238E27FC236}">
                <a16:creationId xmlns:a16="http://schemas.microsoft.com/office/drawing/2014/main" id="{BE64FA9E-B462-4A2A-B8AB-5980B69D7488}"/>
              </a:ext>
            </a:extLst>
          </p:cNvPr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3-</a:t>
            </a:r>
            <a:fld id="{5EAE9E2A-1B2B-41E2-A8F6-3E682EB6D374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912D3DDC-8F48-4A27-8BF4-6A832980963C}"/>
              </a:ext>
            </a:extLst>
          </p:cNvPr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138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extBox 7">
            <a:extLst>
              <a:ext uri="{FF2B5EF4-FFF2-40B4-BE49-F238E27FC236}">
                <a16:creationId xmlns:a16="http://schemas.microsoft.com/office/drawing/2014/main" id="{489737EB-04A3-4280-8D3E-40E07E8DFE09}"/>
              </a:ext>
            </a:extLst>
          </p:cNvPr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3-</a:t>
            </a:r>
            <a:fld id="{8C4E1D26-0D75-4DCB-BEDA-A69D4343CEF0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6E8948-B29F-4BE3-9BF2-BEF8E6336B71}"/>
              </a:ext>
            </a:extLst>
          </p:cNvPr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516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EF6B2EEB-8F86-40DA-BCB6-04232812F7B8}"/>
              </a:ext>
            </a:extLst>
          </p:cNvPr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3-</a:t>
            </a:r>
            <a:fld id="{860CB85C-5FFB-44CE-B2A3-3B191DF3793C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E0983FE-9BCB-4043-9DA5-5094DB6EB792}"/>
              </a:ext>
            </a:extLst>
          </p:cNvPr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4129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TextBox 7">
            <a:extLst>
              <a:ext uri="{FF2B5EF4-FFF2-40B4-BE49-F238E27FC236}">
                <a16:creationId xmlns:a16="http://schemas.microsoft.com/office/drawing/2014/main" id="{305F4BC9-C7E4-4C6D-B706-638532A7F3FC}"/>
              </a:ext>
            </a:extLst>
          </p:cNvPr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3-</a:t>
            </a:r>
            <a:fld id="{E496D145-9425-4B7E-A8E1-EF9B42869F10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9CB8E152-1079-4E28-AF08-A6093723CEF9}"/>
              </a:ext>
            </a:extLst>
          </p:cNvPr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733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C9CAD897-D46E-4AD2-BD9B-49DD3E640873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TextBox 7">
            <a:extLst>
              <a:ext uri="{FF2B5EF4-FFF2-40B4-BE49-F238E27FC236}">
                <a16:creationId xmlns:a16="http://schemas.microsoft.com/office/drawing/2014/main" id="{55995FFB-BB06-4942-8ADD-E602DD7AC971}"/>
              </a:ext>
            </a:extLst>
          </p:cNvPr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3-</a:t>
            </a:r>
            <a:fld id="{2C164E6D-3740-49C8-8B26-EC3786D9B259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CD811CEE-9BFC-4EC9-AE50-B93D4671A947}"/>
              </a:ext>
            </a:extLst>
          </p:cNvPr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3218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5135B50-F672-46B3-B097-EBEAB87C8F78}"/>
              </a:ext>
            </a:extLst>
          </p:cNvPr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3-</a:t>
            </a:r>
            <a:fld id="{4CC0954E-696C-497C-860C-4F562F6C3625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7E4F65F0-7CA2-46CC-BEE3-1BAB36F0AFA6}"/>
              </a:ext>
            </a:extLst>
          </p:cNvPr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0323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E813285-E1C1-4D78-9B3F-B027EA3E465B}"/>
              </a:ext>
            </a:extLst>
          </p:cNvPr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3-</a:t>
            </a:r>
            <a:fld id="{BE938E0A-4D58-4238-9CA7-EC846B1B03C1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EE9D0B18-2E5A-4CEC-88B2-B9B141C8EB3F}"/>
              </a:ext>
            </a:extLst>
          </p:cNvPr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53932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/>
          <p:nvPr userDrawn="1"/>
        </p:nvSpPr>
        <p:spPr>
          <a:xfrm>
            <a:off x="690034" y="6534151"/>
            <a:ext cx="1462260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rgbClr val="7B7B7B"/>
                </a:solidFill>
                <a:latin typeface="Arial"/>
                <a:cs typeface="Helvetica"/>
              </a:rPr>
              <a:t>© 2012 Prentice Hall Inc.</a:t>
            </a:r>
          </a:p>
        </p:txBody>
      </p:sp>
      <p:sp>
        <p:nvSpPr>
          <p:cNvPr id="4" name="TextBox 7"/>
          <p:cNvSpPr txBox="1"/>
          <p:nvPr userDrawn="1"/>
        </p:nvSpPr>
        <p:spPr>
          <a:xfrm>
            <a:off x="11277600" y="6534150"/>
            <a:ext cx="325730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A06720A5-8622-4470-9126-3A07E971FAB1}" type="slidenum">
              <a:rPr lang="en-US" sz="900">
                <a:solidFill>
                  <a:srgbClr val="7B7B7B"/>
                </a:solidFill>
                <a:latin typeface="Arial"/>
                <a:cs typeface="Helvetica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7B7B7B"/>
              </a:solidFill>
              <a:latin typeface="Arial"/>
              <a:cs typeface="Helvetica"/>
            </a:endParaRPr>
          </a:p>
        </p:txBody>
      </p:sp>
      <p:sp>
        <p:nvSpPr>
          <p:cNvPr id="11" name="TextBox 9"/>
          <p:cNvSpPr txBox="1">
            <a:spLocks noChangeArrowheads="1"/>
          </p:cNvSpPr>
          <p:nvPr userDrawn="1"/>
        </p:nvSpPr>
        <p:spPr bwMode="auto">
          <a:xfrm>
            <a:off x="5954184" y="6651625"/>
            <a:ext cx="56726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4FD5F5EE-8820-4BD2-9A09-CBCBE87217CF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sp>
        <p:nvSpPr>
          <p:cNvPr id="12" name="TextBox 6"/>
          <p:cNvSpPr txBox="1">
            <a:spLocks noChangeArrowheads="1"/>
          </p:cNvSpPr>
          <p:nvPr userDrawn="1"/>
        </p:nvSpPr>
        <p:spPr bwMode="auto">
          <a:xfrm>
            <a:off x="2478618" y="6400800"/>
            <a:ext cx="75057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19" name="TextBox 9"/>
          <p:cNvSpPr txBox="1">
            <a:spLocks noChangeArrowheads="1"/>
          </p:cNvSpPr>
          <p:nvPr userDrawn="1"/>
        </p:nvSpPr>
        <p:spPr bwMode="auto">
          <a:xfrm>
            <a:off x="5954184" y="6651625"/>
            <a:ext cx="56726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36DD11DD-131F-47ED-BBEC-90786A8E395B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sp>
        <p:nvSpPr>
          <p:cNvPr id="23" name="TextBox 9"/>
          <p:cNvSpPr txBox="1">
            <a:spLocks noChangeArrowheads="1"/>
          </p:cNvSpPr>
          <p:nvPr userDrawn="1"/>
        </p:nvSpPr>
        <p:spPr bwMode="auto">
          <a:xfrm>
            <a:off x="5954184" y="6651625"/>
            <a:ext cx="56726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AEC4D554-9C63-448C-A7D6-7DF44AA92370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sp>
        <p:nvSpPr>
          <p:cNvPr id="28" name="TextBox 9"/>
          <p:cNvSpPr txBox="1">
            <a:spLocks noChangeArrowheads="1"/>
          </p:cNvSpPr>
          <p:nvPr userDrawn="1"/>
        </p:nvSpPr>
        <p:spPr bwMode="auto">
          <a:xfrm>
            <a:off x="5954184" y="6651625"/>
            <a:ext cx="56726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3-</a:t>
            </a:r>
            <a:fld id="{86FAFC48-9EE6-4E1B-9C9C-8935C2A6723B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09428" y="2376204"/>
            <a:ext cx="6502400" cy="4091608"/>
          </a:xfrm>
        </p:spPr>
        <p:txBody>
          <a:bodyPr anchor="t" anchorCtr="1"/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163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3-</a:t>
            </a:r>
            <a:fld id="{8C2A6E12-F54C-4B83-BF83-6BEE530D457B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805830"/>
            <a:ext cx="10363200" cy="2963146"/>
          </a:xfrm>
        </p:spPr>
        <p:txBody>
          <a:bodyPr anchor="t"/>
          <a:lstStyle>
            <a:lvl1pPr algn="ctr">
              <a:defRPr sz="4000" b="1" cap="all">
                <a:latin typeface="Aharoni" panose="02010803020104030203" pitchFamily="2" charset="-79"/>
              </a:defRPr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22472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20"/>
            <a:ext cx="9603275" cy="6917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376965"/>
            <a:ext cx="9603275" cy="3089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B93C8F6-42E1-497F-86E7-EB87D719A853}"/>
              </a:ext>
            </a:extLst>
          </p:cNvPr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3-</a:t>
            </a:r>
            <a:fld id="{5C2C5E4F-E5D9-4AB0-A608-556B0FB76F24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3E3FBA-A826-482F-95DA-12B32D6D527C}"/>
              </a:ext>
            </a:extLst>
          </p:cNvPr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5065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68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customXml" Target="../ink/ink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customXml" Target="../ink/ink7.xml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customXml" Target="../ink/ink6.xml"/><Relationship Id="rId10" Type="http://schemas.openxmlformats.org/officeDocument/2006/relationships/image" Target="../media/image9.png"/><Relationship Id="rId4" Type="http://schemas.openxmlformats.org/officeDocument/2006/relationships/customXml" Target="../ink/ink5.xml"/><Relationship Id="rId9" Type="http://schemas.openxmlformats.org/officeDocument/2006/relationships/customXml" Target="../ink/ink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6.e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0.em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opra cover art 40.jpg">
            <a:extLst>
              <a:ext uri="{FF2B5EF4-FFF2-40B4-BE49-F238E27FC236}">
                <a16:creationId xmlns:a16="http://schemas.microsoft.com/office/drawing/2014/main" id="{F7FBDDF2-FD01-424F-B1C3-E24DAB4944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7031" b="17024"/>
          <a:stretch>
            <a:fillRect/>
          </a:stretch>
        </p:blipFill>
        <p:spPr bwMode="auto">
          <a:xfrm>
            <a:off x="-1" y="0"/>
            <a:ext cx="12192000" cy="8455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AE1E62-BB41-43A4-9421-94FCAD101685}"/>
              </a:ext>
            </a:extLst>
          </p:cNvPr>
          <p:cNvSpPr txBox="1"/>
          <p:nvPr/>
        </p:nvSpPr>
        <p:spPr>
          <a:xfrm>
            <a:off x="3199213" y="2018073"/>
            <a:ext cx="57935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Manajemen Rantai Pasokan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C04E7D-3609-4827-9A04-F955441D4A49}"/>
              </a:ext>
            </a:extLst>
          </p:cNvPr>
          <p:cNvSpPr txBox="1"/>
          <p:nvPr/>
        </p:nvSpPr>
        <p:spPr>
          <a:xfrm>
            <a:off x="5454638" y="3244334"/>
            <a:ext cx="1282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Sunil Copra</a:t>
            </a:r>
          </a:p>
        </p:txBody>
      </p:sp>
    </p:spTree>
    <p:extLst>
      <p:ext uri="{BB962C8B-B14F-4D97-AF65-F5344CB8AC3E}">
        <p14:creationId xmlns:p14="http://schemas.microsoft.com/office/powerpoint/2010/main" val="169101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734096" y="3102429"/>
            <a:ext cx="10740979" cy="3609746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5400" b="1" cap="small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Faktor Pendorong dan Metrik Rantai Pasokan</a:t>
            </a:r>
          </a:p>
        </p:txBody>
      </p:sp>
      <p:sp>
        <p:nvSpPr>
          <p:cNvPr id="13314" name="TextBox 3"/>
          <p:cNvSpPr txBox="1">
            <a:spLocks noChangeArrowheads="1"/>
          </p:cNvSpPr>
          <p:nvPr/>
        </p:nvSpPr>
        <p:spPr bwMode="auto">
          <a:xfrm>
            <a:off x="5097738" y="2221177"/>
            <a:ext cx="201369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Bab 3</a:t>
            </a:r>
          </a:p>
        </p:txBody>
      </p:sp>
      <p:sp>
        <p:nvSpPr>
          <p:cNvPr id="2" name="Rectangle 1">
            <a:hlinkClick r:id="rId2" action="ppaction://hlinksldjump"/>
            <a:extLst>
              <a:ext uri="{FF2B5EF4-FFF2-40B4-BE49-F238E27FC236}">
                <a16:creationId xmlns:a16="http://schemas.microsoft.com/office/drawing/2014/main" id="{A2EA8460-8246-4BEC-938D-1C55C66735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887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>
        <p:randomBar dir="vert"/>
      </p:transition>
    </mc:Choice>
    <mc:Fallback xmlns="">
      <p:transition spd="slow">
        <p:randomBar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Learning Objectives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1097280" y="2243544"/>
            <a:ext cx="9227820" cy="38009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/>
              <a:t>Setelah mengikuti Bab ini, mahasiswa mampu: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/>
              <a:t>Mengidentifikasi pendorong utama kinerja rantai pasokan.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/>
              <a:t>Mendiskusikan peran masing-masing faktor pendorong dalam menciptakan kecocokan strategis antara strategi rantai pasokan dan strategi kompetitif.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/>
              <a:t>Menentukan metrik utama yang melacak kinerja rantai pasokan dalam hal setiap factor pendorong.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/>
              <a:t>Menjelaskan ukuran keuangan utama kinerja perusahaan.</a:t>
            </a:r>
            <a:endParaRPr lang="en-US" sz="280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pull dir="l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Learning Objectives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1097280" y="2325189"/>
            <a:ext cx="9227820" cy="3800975"/>
          </a:xfrm>
        </p:spPr>
        <p:txBody>
          <a:bodyPr>
            <a:normAutofit lnSpcReduction="10000"/>
          </a:bodyPr>
          <a:lstStyle/>
          <a:p>
            <a:pPr marL="514350" indent="-514350" eaLnBrk="1" hangingPunct="1">
              <a:buSzPct val="100000"/>
              <a:buFont typeface="Arial" charset="0"/>
              <a:buAutoNum type="arabicPeriod"/>
            </a:pPr>
            <a:r>
              <a:rPr lang="en-US" sz="2800"/>
              <a:t>Identify the major drivers of rantai pasokan performance.</a:t>
            </a:r>
          </a:p>
          <a:p>
            <a:pPr marL="514350" indent="-514350" eaLnBrk="1" hangingPunct="1">
              <a:buSzPct val="100000"/>
              <a:buFont typeface="Arial" charset="0"/>
              <a:buAutoNum type="arabicPeriod"/>
            </a:pPr>
            <a:r>
              <a:rPr lang="en-US" sz="2800"/>
              <a:t>Discuss the role of each driver in creating strategic fit between the rantai pasokan strategy and the competitive strategy.</a:t>
            </a:r>
          </a:p>
          <a:p>
            <a:pPr marL="514350" indent="-514350" eaLnBrk="1" hangingPunct="1">
              <a:buSzPct val="100000"/>
              <a:buFont typeface="Arial" charset="0"/>
              <a:buAutoNum type="arabicPeriod"/>
            </a:pPr>
            <a:r>
              <a:rPr lang="en-US" sz="2800"/>
              <a:t>Define the key metrics that track the performance of the rantai pasokan in terms of each driver.</a:t>
            </a:r>
          </a:p>
          <a:p>
            <a:pPr marL="514350" indent="-514350" eaLnBrk="1" hangingPunct="1">
              <a:buSzPct val="100000"/>
              <a:buFont typeface="Arial" charset="0"/>
              <a:buAutoNum type="arabicPeriod"/>
            </a:pPr>
            <a:r>
              <a:rPr lang="en-US" sz="2800"/>
              <a:t>Describe key financial measures of firm performance.</a:t>
            </a:r>
          </a:p>
          <a:p>
            <a:pPr marL="0" indent="0" eaLnBrk="1" hangingPunct="1">
              <a:buSzPct val="100000"/>
              <a:buNone/>
            </a:pPr>
            <a:endParaRPr lang="en-US" sz="28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684167"/>
      </p:ext>
    </p:extLst>
  </p:cSld>
  <p:clrMapOvr>
    <a:masterClrMapping/>
  </p:clrMapOvr>
  <p:transition spd="slow">
    <p:pull dir="l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Faktor PENDORONG rantai pasokan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400"/>
              <a:t>Pelanggan yang Diberdayakan</a:t>
            </a:r>
          </a:p>
          <a:p>
            <a:r>
              <a:rPr lang="en-US" sz="4400"/>
              <a:t>Pengembangan Perangkat Teknologi Informasi</a:t>
            </a:r>
          </a:p>
          <a:p>
            <a:r>
              <a:rPr lang="en-US" sz="4400"/>
              <a:t>Globalisasi</a:t>
            </a:r>
          </a:p>
        </p:txBody>
      </p:sp>
    </p:spTree>
    <p:extLst>
      <p:ext uri="{BB962C8B-B14F-4D97-AF65-F5344CB8AC3E}">
        <p14:creationId xmlns:p14="http://schemas.microsoft.com/office/powerpoint/2010/main" val="823033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Faktor Penggerak rantai pasokan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400"/>
              <a:t>The Empowered Customer</a:t>
            </a:r>
          </a:p>
          <a:p>
            <a:r>
              <a:rPr lang="en-US" sz="4400"/>
              <a:t>Development in Information Technology Tools</a:t>
            </a:r>
          </a:p>
          <a:p>
            <a:r>
              <a:rPr lang="en-US" sz="4400"/>
              <a:t>Globalization</a:t>
            </a:r>
          </a:p>
          <a:p>
            <a:endParaRPr lang="en-US" sz="4400"/>
          </a:p>
        </p:txBody>
      </p:sp>
    </p:spTree>
    <p:extLst>
      <p:ext uri="{BB962C8B-B14F-4D97-AF65-F5344CB8AC3E}">
        <p14:creationId xmlns:p14="http://schemas.microsoft.com/office/powerpoint/2010/main" val="73547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Konsep rantai pasokan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/>
              <a:t>Filosofi SCM berakar dari tiga konsep yang saling terkait:</a:t>
            </a:r>
          </a:p>
          <a:p>
            <a:pPr lvl="1"/>
            <a:r>
              <a:rPr lang="en-US" sz="2800"/>
              <a:t>Konsep Sistem</a:t>
            </a:r>
          </a:p>
          <a:p>
            <a:pPr lvl="1"/>
            <a:r>
              <a:rPr lang="en-US" sz="2800"/>
              <a:t>Konsep Biaya Total</a:t>
            </a:r>
          </a:p>
          <a:p>
            <a:pPr lvl="1"/>
            <a:r>
              <a:rPr lang="en-US" sz="2800"/>
              <a:t>Konsep Trade-Off</a:t>
            </a:r>
          </a:p>
          <a:p>
            <a:pPr lvl="1"/>
            <a:endParaRPr lang="en-US" sz="2800"/>
          </a:p>
          <a:p>
            <a:pPr lvl="1"/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2480067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F5BBDCC-9B55-459A-B851-789FF6AE7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Faktor pendorong </a:t>
            </a:r>
            <a:br>
              <a:rPr lang="en-US"/>
            </a:br>
            <a:r>
              <a:rPr lang="en-US"/>
              <a:t>rantai pasokan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47AB0F-39D1-4276-9F5B-D5D465C9EF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045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266700"/>
            <a:ext cx="8458200" cy="11049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err="1"/>
              <a:t>Faktor</a:t>
            </a:r>
            <a:r>
              <a:rPr lang="en-US"/>
              <a:t> </a:t>
            </a:r>
            <a:r>
              <a:rPr lang="en-US" err="1"/>
              <a:t>Pendorong</a:t>
            </a:r>
            <a:r>
              <a:rPr lang="en-US"/>
              <a:t> </a:t>
            </a:r>
            <a:r>
              <a:rPr lang="en-US" err="1"/>
              <a:t>Kinerja</a:t>
            </a:r>
            <a:br>
              <a:rPr lang="en-US"/>
            </a:br>
            <a:r>
              <a:rPr lang="en-US"/>
              <a:t>rantai pasokan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idx="1"/>
          </p:nvPr>
        </p:nvSpPr>
        <p:spPr>
          <a:xfrm>
            <a:off x="1463041" y="2307770"/>
            <a:ext cx="8747760" cy="3940629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9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sz="2800" err="1"/>
              <a:t>Fasilitas</a:t>
            </a:r>
            <a:endParaRPr lang="en-US" sz="2800"/>
          </a:p>
          <a:p>
            <a:pPr lvl="1" eaLnBrk="1" fontAlgn="auto" hangingPunct="1">
              <a:lnSpc>
                <a:spcPct val="9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sz="2400" err="1"/>
              <a:t>Lokasi</a:t>
            </a:r>
            <a:r>
              <a:rPr lang="en-US" sz="2400"/>
              <a:t> </a:t>
            </a:r>
            <a:r>
              <a:rPr lang="en-US" sz="2400" err="1"/>
              <a:t>fisik</a:t>
            </a:r>
            <a:r>
              <a:rPr lang="en-US" sz="2400"/>
              <a:t> </a:t>
            </a:r>
            <a:r>
              <a:rPr lang="en-US" sz="2400" err="1"/>
              <a:t>dalam</a:t>
            </a:r>
            <a:r>
              <a:rPr lang="en-US" sz="2400"/>
              <a:t> </a:t>
            </a:r>
            <a:r>
              <a:rPr lang="en-US" sz="2400" err="1"/>
              <a:t>jaringan</a:t>
            </a:r>
            <a:r>
              <a:rPr lang="en-US" sz="2400"/>
              <a:t> rantai pasokan di </a:t>
            </a:r>
            <a:r>
              <a:rPr lang="en-US" sz="2400" err="1"/>
              <a:t>mana</a:t>
            </a:r>
            <a:r>
              <a:rPr lang="en-US" sz="2400"/>
              <a:t> </a:t>
            </a:r>
            <a:r>
              <a:rPr lang="en-US" sz="2400" err="1"/>
              <a:t>produk</a:t>
            </a:r>
            <a:r>
              <a:rPr lang="en-US" sz="2400"/>
              <a:t> di </a:t>
            </a:r>
            <a:r>
              <a:rPr lang="en-US" sz="2400" err="1"/>
              <a:t>simpan</a:t>
            </a:r>
            <a:r>
              <a:rPr lang="en-US" sz="2400"/>
              <a:t>, </a:t>
            </a:r>
            <a:r>
              <a:rPr lang="en-US" sz="2400" err="1"/>
              <a:t>dirakit</a:t>
            </a:r>
            <a:r>
              <a:rPr lang="en-US" sz="2400"/>
              <a:t>, </a:t>
            </a:r>
            <a:r>
              <a:rPr lang="en-US" sz="2400" err="1"/>
              <a:t>atau</a:t>
            </a:r>
            <a:r>
              <a:rPr lang="en-US" sz="2400"/>
              <a:t> dipabrikasi</a:t>
            </a:r>
          </a:p>
          <a:p>
            <a:pPr eaLnBrk="1" fontAlgn="auto" hangingPunct="1">
              <a:lnSpc>
                <a:spcPct val="9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sz="2800" err="1"/>
              <a:t>Persediaan</a:t>
            </a:r>
            <a:endParaRPr lang="en-US" sz="2800"/>
          </a:p>
          <a:p>
            <a:pPr lvl="1" eaLnBrk="1" fontAlgn="auto" hangingPunct="1">
              <a:lnSpc>
                <a:spcPct val="9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sz="2400" err="1"/>
              <a:t>Semua</a:t>
            </a:r>
            <a:r>
              <a:rPr lang="en-US" sz="2400"/>
              <a:t> </a:t>
            </a:r>
            <a:r>
              <a:rPr lang="en-US" sz="2400" err="1"/>
              <a:t>dari</a:t>
            </a:r>
            <a:r>
              <a:rPr lang="en-US" sz="2400"/>
              <a:t> </a:t>
            </a:r>
            <a:r>
              <a:rPr lang="en-US" sz="2400" err="1"/>
              <a:t>bahan</a:t>
            </a:r>
            <a:r>
              <a:rPr lang="en-US" sz="2400"/>
              <a:t> </a:t>
            </a:r>
            <a:r>
              <a:rPr lang="en-US" sz="2400" err="1"/>
              <a:t>baku</a:t>
            </a:r>
            <a:r>
              <a:rPr lang="en-US" sz="2400"/>
              <a:t>, </a:t>
            </a:r>
            <a:r>
              <a:rPr lang="en-US" sz="2400" err="1"/>
              <a:t>barang</a:t>
            </a:r>
            <a:r>
              <a:rPr lang="en-US" sz="2400"/>
              <a:t> </a:t>
            </a:r>
            <a:r>
              <a:rPr lang="en-US" sz="2400" err="1"/>
              <a:t>dalam</a:t>
            </a:r>
            <a:r>
              <a:rPr lang="en-US" sz="2400"/>
              <a:t> proses, </a:t>
            </a:r>
            <a:r>
              <a:rPr lang="en-US" sz="2400" err="1"/>
              <a:t>dan</a:t>
            </a:r>
            <a:r>
              <a:rPr lang="en-US" sz="2400"/>
              <a:t> </a:t>
            </a:r>
            <a:r>
              <a:rPr lang="en-US" sz="2400" err="1"/>
              <a:t>barang</a:t>
            </a:r>
            <a:r>
              <a:rPr lang="en-US" sz="2400"/>
              <a:t> </a:t>
            </a:r>
            <a:r>
              <a:rPr lang="en-US" sz="2400" err="1"/>
              <a:t>jadi</a:t>
            </a:r>
            <a:r>
              <a:rPr lang="en-US" sz="2400"/>
              <a:t> </a:t>
            </a:r>
            <a:r>
              <a:rPr lang="en-US" sz="2400" err="1"/>
              <a:t>dalam</a:t>
            </a:r>
            <a:r>
              <a:rPr lang="en-US" sz="2400"/>
              <a:t> </a:t>
            </a:r>
            <a:r>
              <a:rPr lang="en-US" sz="2400" err="1"/>
              <a:t>sebuah</a:t>
            </a:r>
            <a:r>
              <a:rPr lang="en-US" sz="2400"/>
              <a:t> rantai pasokan.</a:t>
            </a:r>
          </a:p>
          <a:p>
            <a:pPr eaLnBrk="1" fontAlgn="auto" hangingPunct="1">
              <a:lnSpc>
                <a:spcPct val="9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sz="2800" err="1"/>
              <a:t>Transportasi</a:t>
            </a:r>
            <a:endParaRPr lang="en-US" sz="2800"/>
          </a:p>
          <a:p>
            <a:pPr lvl="1" eaLnBrk="1" fontAlgn="auto" hangingPunct="1">
              <a:lnSpc>
                <a:spcPct val="9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sz="2400" err="1"/>
              <a:t>Pergerakan</a:t>
            </a:r>
            <a:r>
              <a:rPr lang="en-US" sz="2400"/>
              <a:t> </a:t>
            </a:r>
            <a:r>
              <a:rPr lang="en-US" sz="2400" err="1"/>
              <a:t>persediaan</a:t>
            </a:r>
            <a:r>
              <a:rPr lang="en-US" sz="2400"/>
              <a:t> </a:t>
            </a:r>
            <a:r>
              <a:rPr lang="en-US" sz="2400" err="1"/>
              <a:t>dari</a:t>
            </a:r>
            <a:r>
              <a:rPr lang="en-US" sz="2400"/>
              <a:t> </a:t>
            </a:r>
            <a:r>
              <a:rPr lang="en-US" sz="2400" err="1"/>
              <a:t>satu</a:t>
            </a:r>
            <a:r>
              <a:rPr lang="en-US" sz="2400"/>
              <a:t> </a:t>
            </a:r>
            <a:r>
              <a:rPr lang="en-US" sz="2400" err="1"/>
              <a:t>titik</a:t>
            </a:r>
            <a:r>
              <a:rPr lang="en-US" sz="2400"/>
              <a:t> </a:t>
            </a:r>
            <a:r>
              <a:rPr lang="en-US" sz="2400" err="1"/>
              <a:t>ke</a:t>
            </a:r>
            <a:r>
              <a:rPr lang="en-US" sz="2400"/>
              <a:t> </a:t>
            </a:r>
            <a:r>
              <a:rPr lang="en-US" sz="2400" err="1"/>
              <a:t>titik</a:t>
            </a:r>
            <a:r>
              <a:rPr lang="en-US" sz="2400"/>
              <a:t> yang lain </a:t>
            </a:r>
            <a:r>
              <a:rPr lang="en-US" sz="2400" err="1"/>
              <a:t>dalam</a:t>
            </a:r>
            <a:r>
              <a:rPr lang="en-US" sz="2400"/>
              <a:t> rantai pasokan</a:t>
            </a:r>
          </a:p>
        </p:txBody>
      </p:sp>
    </p:spTree>
  </p:cSld>
  <p:clrMapOvr>
    <a:masterClrMapping/>
  </p:clrMapOvr>
  <p:transition spd="slow">
    <p:pull dir="l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266700"/>
            <a:ext cx="8458200" cy="11049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err="1"/>
              <a:t>Faktor</a:t>
            </a:r>
            <a:r>
              <a:rPr lang="en-US"/>
              <a:t> </a:t>
            </a:r>
            <a:r>
              <a:rPr lang="en-US" err="1"/>
              <a:t>Pendorong</a:t>
            </a:r>
            <a:r>
              <a:rPr lang="en-US"/>
              <a:t> </a:t>
            </a:r>
            <a:r>
              <a:rPr lang="en-US" err="1"/>
              <a:t>Kinerja</a:t>
            </a:r>
            <a:br>
              <a:rPr lang="en-US"/>
            </a:br>
            <a:r>
              <a:rPr lang="en-US"/>
              <a:t>rantai pasokan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idx="1"/>
          </p:nvPr>
        </p:nvSpPr>
        <p:spPr>
          <a:xfrm>
            <a:off x="1471749" y="2307770"/>
            <a:ext cx="8739051" cy="3940629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9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sz="2800" err="1"/>
              <a:t>Informasi</a:t>
            </a:r>
            <a:endParaRPr lang="en-US" sz="2800"/>
          </a:p>
          <a:p>
            <a:pPr lvl="1" eaLnBrk="1" fontAlgn="auto" hangingPunct="1">
              <a:lnSpc>
                <a:spcPct val="9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sz="2400"/>
              <a:t>Data </a:t>
            </a:r>
            <a:r>
              <a:rPr lang="en-US" sz="2400" err="1"/>
              <a:t>dan</a:t>
            </a:r>
            <a:r>
              <a:rPr lang="en-US" sz="2400"/>
              <a:t> </a:t>
            </a:r>
            <a:r>
              <a:rPr lang="en-US" sz="2400" err="1"/>
              <a:t>analisis</a:t>
            </a:r>
            <a:r>
              <a:rPr lang="en-US" sz="2400"/>
              <a:t> </a:t>
            </a:r>
            <a:r>
              <a:rPr lang="en-US" sz="2400" err="1"/>
              <a:t>mengenai</a:t>
            </a:r>
            <a:r>
              <a:rPr lang="en-US" sz="2400"/>
              <a:t> </a:t>
            </a:r>
            <a:r>
              <a:rPr lang="en-US" sz="2400" err="1"/>
              <a:t>fasilitas</a:t>
            </a:r>
            <a:r>
              <a:rPr lang="en-US" sz="2400"/>
              <a:t>, persediaan, </a:t>
            </a:r>
            <a:r>
              <a:rPr lang="en-US" sz="2400" err="1"/>
              <a:t>transportasi</a:t>
            </a:r>
            <a:r>
              <a:rPr lang="en-US" sz="2400"/>
              <a:t>, </a:t>
            </a:r>
            <a:r>
              <a:rPr lang="en-US" sz="2400" err="1"/>
              <a:t>biaya</a:t>
            </a:r>
            <a:r>
              <a:rPr lang="en-US" sz="2400"/>
              <a:t>, </a:t>
            </a:r>
            <a:r>
              <a:rPr lang="en-US" sz="2400" err="1"/>
              <a:t>harga</a:t>
            </a:r>
            <a:r>
              <a:rPr lang="en-US" sz="2400"/>
              <a:t>, </a:t>
            </a:r>
            <a:r>
              <a:rPr lang="en-US" sz="2400" err="1"/>
              <a:t>dan</a:t>
            </a:r>
            <a:r>
              <a:rPr lang="en-US" sz="2400"/>
              <a:t> </a:t>
            </a:r>
            <a:r>
              <a:rPr lang="en-US" sz="2400" err="1"/>
              <a:t>pelanggan</a:t>
            </a:r>
            <a:r>
              <a:rPr lang="en-US" sz="2400"/>
              <a:t> di </a:t>
            </a:r>
            <a:r>
              <a:rPr lang="en-US" sz="2400" err="1"/>
              <a:t>seluruh</a:t>
            </a:r>
            <a:r>
              <a:rPr lang="en-US" sz="2400"/>
              <a:t> rantai pasokan</a:t>
            </a:r>
          </a:p>
          <a:p>
            <a:pPr eaLnBrk="1" fontAlgn="auto" hangingPunct="1">
              <a:lnSpc>
                <a:spcPct val="9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sz="2800"/>
              <a:t>Sourcing</a:t>
            </a:r>
          </a:p>
          <a:p>
            <a:pPr lvl="1" eaLnBrk="1" fontAlgn="auto" hangingPunct="1">
              <a:lnSpc>
                <a:spcPct val="9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sz="2400" err="1"/>
              <a:t>Siapa</a:t>
            </a:r>
            <a:r>
              <a:rPr lang="en-US" sz="2400"/>
              <a:t> yang </a:t>
            </a:r>
            <a:r>
              <a:rPr lang="en-US" sz="2400" err="1"/>
              <a:t>akan</a:t>
            </a:r>
            <a:r>
              <a:rPr lang="en-US" sz="2400"/>
              <a:t> </a:t>
            </a:r>
            <a:r>
              <a:rPr lang="en-US" sz="2400" err="1"/>
              <a:t>melakukan</a:t>
            </a:r>
            <a:r>
              <a:rPr lang="en-US" sz="2400"/>
              <a:t> </a:t>
            </a:r>
            <a:r>
              <a:rPr lang="en-US" sz="2400" err="1"/>
              <a:t>aktivitas</a:t>
            </a:r>
            <a:r>
              <a:rPr lang="en-US" sz="2400"/>
              <a:t> rantai pasokan </a:t>
            </a:r>
            <a:r>
              <a:rPr lang="en-US" sz="2400" err="1"/>
              <a:t>tertentu</a:t>
            </a:r>
            <a:endParaRPr lang="en-US" sz="2400"/>
          </a:p>
          <a:p>
            <a:pPr eaLnBrk="1" fontAlgn="auto" hangingPunct="1">
              <a:lnSpc>
                <a:spcPct val="9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sz="2800"/>
              <a:t>Pricing</a:t>
            </a:r>
          </a:p>
          <a:p>
            <a:pPr lvl="1" algn="just" eaLnBrk="1" fontAlgn="auto" hangingPunct="1">
              <a:lnSpc>
                <a:spcPct val="9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sz="2400" err="1"/>
              <a:t>Berapa</a:t>
            </a:r>
            <a:r>
              <a:rPr lang="en-US" sz="2400"/>
              <a:t> </a:t>
            </a:r>
            <a:r>
              <a:rPr lang="en-US" sz="2400" err="1"/>
              <a:t>besar</a:t>
            </a:r>
            <a:r>
              <a:rPr lang="en-US" sz="2400"/>
              <a:t> </a:t>
            </a:r>
            <a:r>
              <a:rPr lang="en-US" sz="2400" err="1"/>
              <a:t>perusahaan</a:t>
            </a:r>
            <a:r>
              <a:rPr lang="en-US" sz="2400"/>
              <a:t> </a:t>
            </a:r>
            <a:r>
              <a:rPr lang="en-US" sz="2400" err="1"/>
              <a:t>akan</a:t>
            </a:r>
            <a:r>
              <a:rPr lang="en-US" sz="2400"/>
              <a:t> </a:t>
            </a:r>
            <a:r>
              <a:rPr lang="en-US" sz="2400" err="1"/>
              <a:t>mengenakan</a:t>
            </a:r>
            <a:r>
              <a:rPr lang="en-US" sz="2400"/>
              <a:t> </a:t>
            </a:r>
            <a:r>
              <a:rPr lang="en-US" sz="2400" err="1"/>
              <a:t>harga</a:t>
            </a:r>
            <a:r>
              <a:rPr lang="en-US" sz="2400"/>
              <a:t> </a:t>
            </a:r>
            <a:r>
              <a:rPr lang="en-US" sz="2400" err="1"/>
              <a:t>untuk</a:t>
            </a:r>
            <a:r>
              <a:rPr lang="en-US" sz="2400"/>
              <a:t> </a:t>
            </a:r>
            <a:r>
              <a:rPr lang="en-US" sz="2400" err="1"/>
              <a:t>barang</a:t>
            </a:r>
            <a:r>
              <a:rPr lang="en-US" sz="2400"/>
              <a:t> </a:t>
            </a:r>
            <a:r>
              <a:rPr lang="en-US" sz="2400" err="1"/>
              <a:t>dan</a:t>
            </a:r>
            <a:r>
              <a:rPr lang="en-US" sz="2400"/>
              <a:t> </a:t>
            </a:r>
            <a:r>
              <a:rPr lang="en-US" sz="2400" err="1"/>
              <a:t>jasa</a:t>
            </a:r>
            <a:r>
              <a:rPr lang="en-US" sz="2400"/>
              <a:t> yang </a:t>
            </a:r>
            <a:r>
              <a:rPr lang="en-US" sz="2400" err="1"/>
              <a:t>disediakannya</a:t>
            </a:r>
            <a:r>
              <a:rPr lang="en-US" sz="2400"/>
              <a:t> </a:t>
            </a:r>
            <a:r>
              <a:rPr lang="en-US" sz="2400" err="1"/>
              <a:t>dalam</a:t>
            </a:r>
            <a:r>
              <a:rPr lang="en-US" sz="2400"/>
              <a:t> rantai pasokan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7B9CC68-4816-458D-9C39-BEB8CD4D434B}"/>
                  </a:ext>
                </a:extLst>
              </p14:cNvPr>
              <p14:cNvContentPartPr/>
              <p14:nvPr/>
            </p14:nvContentPartPr>
            <p14:xfrm>
              <a:off x="6440040" y="1899360"/>
              <a:ext cx="3519360" cy="2209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7B9CC68-4816-458D-9C39-BEB8CD4D434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6840" y="40680"/>
                <a:ext cx="12104280" cy="5539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slow">
    <p:strips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21124" y="2897415"/>
            <a:ext cx="5130590" cy="1625599"/>
          </a:xfrm>
        </p:spPr>
        <p:txBody>
          <a:bodyPr anchor="t">
            <a:normAutofit/>
          </a:bodyPr>
          <a:lstStyle/>
          <a:p>
            <a:pPr algn="r" eaLnBrk="1" hangingPunct="1"/>
            <a:r>
              <a:rPr lang="en-US" err="1"/>
              <a:t>Kerangka</a:t>
            </a:r>
            <a:r>
              <a:rPr lang="en-US"/>
              <a:t> </a:t>
            </a:r>
            <a:r>
              <a:rPr lang="en-US" err="1"/>
              <a:t>kerja</a:t>
            </a:r>
            <a:r>
              <a:rPr lang="en-US"/>
              <a:t> </a:t>
            </a:r>
            <a:r>
              <a:rPr lang="en-US" err="1"/>
              <a:t>untuk</a:t>
            </a:r>
            <a:r>
              <a:rPr lang="en-US"/>
              <a:t> Menstrukturkan Faktor </a:t>
            </a:r>
            <a:r>
              <a:rPr lang="en-US" err="1"/>
              <a:t>Pendorong</a:t>
            </a:r>
            <a:endParaRPr lang="en-US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149600" y="5876926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3-1</a:t>
            </a:r>
          </a:p>
        </p:txBody>
      </p:sp>
      <p:pic>
        <p:nvPicPr>
          <p:cNvPr id="27651" name="Picture 5" descr="FG_03_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41985" y="200722"/>
            <a:ext cx="6150015" cy="653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err="1"/>
              <a:t>Fasilitas</a:t>
            </a:r>
            <a:endParaRPr lang="en-US"/>
          </a:p>
        </p:txBody>
      </p:sp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>
          <a:xfrm>
            <a:off x="2311400" y="2499360"/>
            <a:ext cx="7531100" cy="3626804"/>
          </a:xfrm>
        </p:spPr>
        <p:txBody>
          <a:bodyPr/>
          <a:lstStyle/>
          <a:p>
            <a:pPr eaLnBrk="1" hangingPunct="1"/>
            <a:r>
              <a:rPr lang="en-US" err="1"/>
              <a:t>Peran</a:t>
            </a:r>
            <a:r>
              <a:rPr lang="en-US"/>
              <a:t> </a:t>
            </a:r>
            <a:r>
              <a:rPr lang="en-US" err="1"/>
              <a:t>dalam</a:t>
            </a:r>
            <a:r>
              <a:rPr lang="en-US"/>
              <a:t> </a:t>
            </a:r>
            <a:r>
              <a:rPr lang="en-US" i="1"/>
              <a:t>rantai pasokan</a:t>
            </a:r>
          </a:p>
          <a:p>
            <a:pPr lvl="1" eaLnBrk="1" hangingPunct="1"/>
            <a:r>
              <a:rPr lang="en-US"/>
              <a:t>The </a:t>
            </a:r>
            <a:r>
              <a:rPr lang="ja-JP" altLang="en-US"/>
              <a:t>“</a:t>
            </a:r>
            <a:r>
              <a:rPr lang="en-US" b="1"/>
              <a:t>where</a:t>
            </a:r>
            <a:r>
              <a:rPr lang="ja-JP" altLang="en-US"/>
              <a:t>”</a:t>
            </a:r>
            <a:r>
              <a:rPr lang="en-US"/>
              <a:t> </a:t>
            </a:r>
            <a:r>
              <a:rPr lang="en-US" err="1"/>
              <a:t>dari</a:t>
            </a:r>
            <a:r>
              <a:rPr lang="en-US"/>
              <a:t> rantai pasokan</a:t>
            </a:r>
          </a:p>
          <a:p>
            <a:pPr lvl="1" eaLnBrk="1" hangingPunct="1"/>
            <a:r>
              <a:rPr lang="en-US" err="1"/>
              <a:t>Manufakturing</a:t>
            </a:r>
            <a:r>
              <a:rPr lang="en-US"/>
              <a:t> atau </a:t>
            </a:r>
            <a:r>
              <a:rPr lang="en-US" err="1"/>
              <a:t>penyimpanan</a:t>
            </a:r>
            <a:r>
              <a:rPr lang="en-US"/>
              <a:t> (</a:t>
            </a:r>
            <a:r>
              <a:rPr lang="en-US" err="1"/>
              <a:t>gudang</a:t>
            </a:r>
            <a:r>
              <a:rPr lang="en-US"/>
              <a:t>)</a:t>
            </a:r>
          </a:p>
          <a:p>
            <a:pPr eaLnBrk="1" hangingPunct="1"/>
            <a:r>
              <a:rPr lang="en-US" err="1"/>
              <a:t>Peran</a:t>
            </a:r>
            <a:r>
              <a:rPr lang="en-US"/>
              <a:t> </a:t>
            </a:r>
            <a:r>
              <a:rPr lang="en-US" err="1"/>
              <a:t>dalam</a:t>
            </a:r>
            <a:r>
              <a:rPr lang="en-US"/>
              <a:t> </a:t>
            </a:r>
            <a:r>
              <a:rPr lang="en-US" i="1"/>
              <a:t>competitive strategy</a:t>
            </a:r>
          </a:p>
          <a:p>
            <a:pPr lvl="1" eaLnBrk="1" hangingPunct="1"/>
            <a:r>
              <a:rPr lang="en-US" err="1"/>
              <a:t>Skala</a:t>
            </a:r>
            <a:r>
              <a:rPr lang="en-US"/>
              <a:t> yang </a:t>
            </a:r>
            <a:r>
              <a:rPr lang="en-US" err="1"/>
              <a:t>ekonomis</a:t>
            </a:r>
            <a:r>
              <a:rPr lang="en-US"/>
              <a:t> (Economies of scale) -&gt; </a:t>
            </a:r>
            <a:r>
              <a:rPr lang="en-US" err="1"/>
              <a:t>prioritas</a:t>
            </a:r>
            <a:r>
              <a:rPr lang="en-US"/>
              <a:t> </a:t>
            </a:r>
            <a:r>
              <a:rPr lang="en-US" err="1"/>
              <a:t>efisiensi</a:t>
            </a:r>
            <a:endParaRPr lang="en-US"/>
          </a:p>
          <a:p>
            <a:pPr lvl="1" eaLnBrk="1" hangingPunct="1"/>
            <a:r>
              <a:rPr lang="en-US" err="1"/>
              <a:t>Lebih</a:t>
            </a:r>
            <a:r>
              <a:rPr lang="en-US"/>
              <a:t> </a:t>
            </a:r>
            <a:r>
              <a:rPr lang="en-US" err="1"/>
              <a:t>banyak</a:t>
            </a:r>
            <a:r>
              <a:rPr lang="en-US"/>
              <a:t> </a:t>
            </a:r>
            <a:r>
              <a:rPr lang="en-US" err="1"/>
              <a:t>fasilitas-fasilitas</a:t>
            </a:r>
            <a:r>
              <a:rPr lang="en-US"/>
              <a:t> yang </a:t>
            </a:r>
            <a:r>
              <a:rPr lang="en-US" err="1"/>
              <a:t>lebih</a:t>
            </a:r>
            <a:r>
              <a:rPr lang="en-US"/>
              <a:t> </a:t>
            </a:r>
            <a:r>
              <a:rPr lang="en-US" err="1"/>
              <a:t>kecil</a:t>
            </a:r>
            <a:r>
              <a:rPr lang="en-US"/>
              <a:t> ukurannya (</a:t>
            </a:r>
            <a:r>
              <a:rPr lang="en-US" err="1"/>
              <a:t>prioritas</a:t>
            </a:r>
            <a:r>
              <a:rPr lang="en-US"/>
              <a:t> </a:t>
            </a:r>
            <a:r>
              <a:rPr lang="en-US" i="1"/>
              <a:t>responsiveness</a:t>
            </a:r>
            <a:r>
              <a:rPr lang="en-US"/>
              <a:t>)</a:t>
            </a:r>
          </a:p>
        </p:txBody>
      </p:sp>
    </p:spTree>
  </p:cSld>
  <p:clrMapOvr>
    <a:masterClrMapping/>
  </p:clrMapOvr>
  <p:transition spd="slow">
    <p:pull dir="l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err="1"/>
              <a:t>Fasilitas</a:t>
            </a:r>
            <a:endParaRPr lang="en-US"/>
          </a:p>
        </p:txBody>
      </p:sp>
      <p:sp>
        <p:nvSpPr>
          <p:cNvPr id="17412" name="Rectangle 3"/>
          <p:cNvSpPr>
            <a:spLocks noGrp="1" noChangeArrowheads="1"/>
          </p:cNvSpPr>
          <p:nvPr>
            <p:ph idx="1"/>
          </p:nvPr>
        </p:nvSpPr>
        <p:spPr>
          <a:xfrm>
            <a:off x="2311400" y="2081340"/>
            <a:ext cx="7531100" cy="3870644"/>
          </a:xfrm>
        </p:spPr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sz="2800" err="1"/>
              <a:t>Komponen</a:t>
            </a:r>
            <a:r>
              <a:rPr lang="en-US" sz="2800"/>
              <a:t> </a:t>
            </a:r>
            <a:r>
              <a:rPr lang="en-US" sz="2800" err="1"/>
              <a:t>keputusan</a:t>
            </a:r>
            <a:r>
              <a:rPr lang="en-US" sz="2800"/>
              <a:t> </a:t>
            </a:r>
            <a:r>
              <a:rPr lang="en-US" sz="2800" err="1"/>
              <a:t>fasilitas</a:t>
            </a:r>
            <a:endParaRPr lang="en-US" sz="2800"/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sz="2400" b="1" err="1"/>
              <a:t>Peran</a:t>
            </a:r>
            <a:endParaRPr lang="en-US" sz="2400" b="1"/>
          </a:p>
          <a:p>
            <a:pPr lvl="2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sz="2000" err="1"/>
              <a:t>Fleksibel</a:t>
            </a:r>
            <a:r>
              <a:rPr lang="en-US" sz="2000"/>
              <a:t>, </a:t>
            </a:r>
            <a:r>
              <a:rPr lang="en-US" sz="2000" err="1"/>
              <a:t>Terdedikasi</a:t>
            </a:r>
            <a:r>
              <a:rPr lang="en-US" sz="2000"/>
              <a:t>, </a:t>
            </a:r>
            <a:r>
              <a:rPr lang="en-US" sz="2000" err="1"/>
              <a:t>atau</a:t>
            </a:r>
            <a:r>
              <a:rPr lang="en-US" sz="2000"/>
              <a:t> </a:t>
            </a:r>
            <a:r>
              <a:rPr lang="en-US" sz="2000" err="1"/>
              <a:t>kombinasi</a:t>
            </a:r>
            <a:r>
              <a:rPr lang="en-US" sz="2000"/>
              <a:t> </a:t>
            </a:r>
            <a:r>
              <a:rPr lang="en-US" sz="2000" err="1"/>
              <a:t>dari</a:t>
            </a:r>
            <a:r>
              <a:rPr lang="en-US" sz="2000"/>
              <a:t> </a:t>
            </a:r>
            <a:r>
              <a:rPr lang="en-US" sz="2000" err="1"/>
              <a:t>keduanya</a:t>
            </a:r>
            <a:endParaRPr lang="en-US" sz="2000"/>
          </a:p>
          <a:p>
            <a:pPr lvl="2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sz="2000" err="1"/>
              <a:t>Fokus</a:t>
            </a:r>
            <a:r>
              <a:rPr lang="en-US" sz="2000"/>
              <a:t> </a:t>
            </a:r>
            <a:r>
              <a:rPr lang="en-US" sz="2000" err="1"/>
              <a:t>pada</a:t>
            </a:r>
            <a:r>
              <a:rPr lang="en-US" sz="2000"/>
              <a:t> </a:t>
            </a:r>
            <a:r>
              <a:rPr lang="en-US" sz="2000" err="1"/>
              <a:t>produk</a:t>
            </a:r>
            <a:r>
              <a:rPr lang="en-US" sz="2000"/>
              <a:t> </a:t>
            </a:r>
            <a:r>
              <a:rPr lang="en-US" sz="2000" err="1"/>
              <a:t>atau</a:t>
            </a:r>
            <a:r>
              <a:rPr lang="en-US" sz="2000"/>
              <a:t> focus </a:t>
            </a:r>
            <a:r>
              <a:rPr lang="en-US" sz="2000" err="1"/>
              <a:t>pada</a:t>
            </a:r>
            <a:r>
              <a:rPr lang="en-US" sz="2000"/>
              <a:t> </a:t>
            </a:r>
            <a:r>
              <a:rPr lang="en-US" sz="2000" err="1"/>
              <a:t>fungsional</a:t>
            </a:r>
            <a:endParaRPr lang="en-US" sz="2000"/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sz="2400" b="1" err="1"/>
              <a:t>Lokasi</a:t>
            </a:r>
            <a:endParaRPr lang="en-US" sz="2400" b="1"/>
          </a:p>
          <a:p>
            <a:pPr lvl="2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sz="2000"/>
              <a:t>Di </a:t>
            </a:r>
            <a:r>
              <a:rPr lang="en-US" sz="2000" err="1"/>
              <a:t>mana</a:t>
            </a:r>
            <a:r>
              <a:rPr lang="en-US" sz="2000"/>
              <a:t> </a:t>
            </a:r>
            <a:r>
              <a:rPr lang="en-US" sz="2000" err="1"/>
              <a:t>sebuah</a:t>
            </a:r>
            <a:r>
              <a:rPr lang="en-US" sz="2000"/>
              <a:t> </a:t>
            </a:r>
            <a:r>
              <a:rPr lang="en-US" sz="2000" err="1"/>
              <a:t>perusahaan</a:t>
            </a:r>
            <a:r>
              <a:rPr lang="en-US" sz="2000"/>
              <a:t> </a:t>
            </a:r>
            <a:r>
              <a:rPr lang="en-US" sz="2000" err="1"/>
              <a:t>akan</a:t>
            </a:r>
            <a:r>
              <a:rPr lang="en-US" sz="2000"/>
              <a:t> </a:t>
            </a:r>
            <a:r>
              <a:rPr lang="en-US" sz="2000" err="1"/>
              <a:t>menempatkan</a:t>
            </a:r>
            <a:r>
              <a:rPr lang="en-US" sz="2000"/>
              <a:t> </a:t>
            </a:r>
            <a:r>
              <a:rPr lang="en-US" sz="2000" err="1"/>
              <a:t>fasilitasnya</a:t>
            </a:r>
            <a:endParaRPr lang="en-US" sz="2000"/>
          </a:p>
          <a:p>
            <a:pPr lvl="2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sz="2000"/>
              <a:t>Centralize/decentralize, factor </a:t>
            </a:r>
            <a:r>
              <a:rPr lang="en-US" sz="2000" err="1"/>
              <a:t>ekonomi</a:t>
            </a:r>
            <a:r>
              <a:rPr lang="en-US" sz="2000"/>
              <a:t> </a:t>
            </a:r>
            <a:r>
              <a:rPr lang="en-US" sz="2000" err="1"/>
              <a:t>makro</a:t>
            </a:r>
            <a:r>
              <a:rPr lang="en-US" sz="2000"/>
              <a:t>, kualitas </a:t>
            </a:r>
            <a:r>
              <a:rPr lang="en-US" sz="2000" err="1"/>
              <a:t>pekerja</a:t>
            </a:r>
            <a:r>
              <a:rPr lang="en-US" sz="2000"/>
              <a:t>, </a:t>
            </a:r>
            <a:r>
              <a:rPr lang="en-US" sz="2000" err="1"/>
              <a:t>ketersediaan</a:t>
            </a:r>
            <a:r>
              <a:rPr lang="en-US" sz="2000"/>
              <a:t> </a:t>
            </a:r>
            <a:r>
              <a:rPr lang="en-US" sz="2000" err="1"/>
              <a:t>infrastruktur</a:t>
            </a:r>
            <a:r>
              <a:rPr lang="en-US" sz="2000"/>
              <a:t>, </a:t>
            </a:r>
            <a:r>
              <a:rPr lang="en-US" sz="2000" err="1"/>
              <a:t>dekat</a:t>
            </a:r>
            <a:r>
              <a:rPr lang="en-US" sz="2000"/>
              <a:t> </a:t>
            </a:r>
            <a:r>
              <a:rPr lang="en-US" sz="2000" err="1"/>
              <a:t>dengan</a:t>
            </a:r>
            <a:r>
              <a:rPr lang="en-US" sz="2000"/>
              <a:t> </a:t>
            </a:r>
            <a:r>
              <a:rPr lang="en-US" sz="2000" err="1"/>
              <a:t>pelanggan</a:t>
            </a:r>
            <a:r>
              <a:rPr lang="en-US" sz="2000"/>
              <a:t>, </a:t>
            </a:r>
            <a:r>
              <a:rPr lang="en-US" sz="2000" err="1"/>
              <a:t>lokasi</a:t>
            </a:r>
            <a:r>
              <a:rPr lang="en-US" sz="2000"/>
              <a:t> </a:t>
            </a:r>
            <a:r>
              <a:rPr lang="en-US" sz="2000" err="1"/>
              <a:t>fasilitas</a:t>
            </a:r>
            <a:r>
              <a:rPr lang="en-US" sz="2000"/>
              <a:t> lainnya, </a:t>
            </a:r>
            <a:r>
              <a:rPr lang="en-US" sz="2000" err="1"/>
              <a:t>pengaruh</a:t>
            </a:r>
            <a:r>
              <a:rPr lang="en-US" sz="2000"/>
              <a:t> </a:t>
            </a:r>
            <a:r>
              <a:rPr lang="en-US" sz="2000" err="1"/>
              <a:t>pajak</a:t>
            </a:r>
            <a:endParaRPr lang="en-US" sz="20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31D41CD-EE25-4303-A5AD-36B4F4968E45}"/>
                  </a:ext>
                </a:extLst>
              </p14:cNvPr>
              <p14:cNvContentPartPr/>
              <p14:nvPr/>
            </p14:nvContentPartPr>
            <p14:xfrm>
              <a:off x="6411326" y="2543520"/>
              <a:ext cx="4680" cy="108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31D41CD-EE25-4303-A5AD-36B4F4968E4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02686" y="2534520"/>
                <a:ext cx="22320" cy="2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8287ADA-3574-4101-BA24-51D2D89F2035}"/>
                  </a:ext>
                </a:extLst>
              </p14:cNvPr>
              <p14:cNvContentPartPr/>
              <p14:nvPr/>
            </p14:nvContentPartPr>
            <p14:xfrm>
              <a:off x="11570846" y="4212120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8287ADA-3574-4101-BA24-51D2D89F203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561846" y="4203120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slow">
    <p:strips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err="1"/>
              <a:t>Fasilitas</a:t>
            </a:r>
            <a:endParaRPr lang="en-US"/>
          </a:p>
        </p:txBody>
      </p:sp>
      <p:sp>
        <p:nvSpPr>
          <p:cNvPr id="17412" name="Rectangle 3"/>
          <p:cNvSpPr>
            <a:spLocks noGrp="1" noChangeArrowheads="1"/>
          </p:cNvSpPr>
          <p:nvPr>
            <p:ph idx="1"/>
          </p:nvPr>
        </p:nvSpPr>
        <p:spPr>
          <a:xfrm>
            <a:off x="2311400" y="2078280"/>
            <a:ext cx="7531100" cy="4525963"/>
          </a:xfrm>
        </p:spPr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sz="2800" err="1"/>
              <a:t>Komponen</a:t>
            </a:r>
            <a:r>
              <a:rPr lang="en-US" sz="2800"/>
              <a:t> </a:t>
            </a:r>
            <a:r>
              <a:rPr lang="en-US" sz="2800" err="1"/>
              <a:t>keputusan</a:t>
            </a:r>
            <a:r>
              <a:rPr lang="en-US" sz="2800"/>
              <a:t> </a:t>
            </a:r>
            <a:r>
              <a:rPr lang="en-US" sz="2800" err="1"/>
              <a:t>fasilitas</a:t>
            </a:r>
            <a:endParaRPr lang="en-US" sz="2800"/>
          </a:p>
          <a:p>
            <a:pPr lvl="1" eaLnBrk="1" hangingPunct="1"/>
            <a:r>
              <a:rPr lang="en-US" b="1" err="1"/>
              <a:t>Kapasitas</a:t>
            </a:r>
            <a:endParaRPr lang="en-US" b="1"/>
          </a:p>
          <a:p>
            <a:pPr lvl="2" eaLnBrk="1" hangingPunct="1"/>
            <a:r>
              <a:rPr lang="en-US" sz="2000" err="1"/>
              <a:t>Kapasitas</a:t>
            </a:r>
            <a:r>
              <a:rPr lang="en-US" sz="2000"/>
              <a:t> </a:t>
            </a:r>
            <a:r>
              <a:rPr lang="en-US" sz="2000" err="1"/>
              <a:t>sebuah</a:t>
            </a:r>
            <a:r>
              <a:rPr lang="en-US" sz="2000"/>
              <a:t> </a:t>
            </a:r>
            <a:r>
              <a:rPr lang="en-US" sz="2000" err="1"/>
              <a:t>fasilitas</a:t>
            </a:r>
            <a:r>
              <a:rPr lang="en-US" sz="2000"/>
              <a:t> </a:t>
            </a:r>
            <a:r>
              <a:rPr lang="en-US" sz="2000" err="1"/>
              <a:t>untuk</a:t>
            </a:r>
            <a:r>
              <a:rPr lang="en-US" sz="2000"/>
              <a:t> </a:t>
            </a:r>
            <a:r>
              <a:rPr lang="en-US" sz="2000" err="1"/>
              <a:t>melakukan</a:t>
            </a:r>
            <a:r>
              <a:rPr lang="en-US" sz="2000"/>
              <a:t> </a:t>
            </a:r>
            <a:r>
              <a:rPr lang="en-US" sz="2000" err="1"/>
              <a:t>fungsinya</a:t>
            </a:r>
            <a:r>
              <a:rPr lang="en-US" sz="2000"/>
              <a:t> </a:t>
            </a:r>
            <a:r>
              <a:rPr lang="en-US" sz="2000" err="1"/>
              <a:t>atau</a:t>
            </a:r>
            <a:r>
              <a:rPr lang="en-US" sz="2000"/>
              <a:t> </a:t>
            </a:r>
            <a:r>
              <a:rPr lang="en-US" sz="2000" err="1"/>
              <a:t>fungsi</a:t>
            </a:r>
            <a:r>
              <a:rPr lang="en-US" sz="2000"/>
              <a:t> yang </a:t>
            </a:r>
            <a:r>
              <a:rPr lang="en-US" sz="2000" err="1"/>
              <a:t>diharapkan</a:t>
            </a:r>
            <a:endParaRPr lang="en-US" sz="2000"/>
          </a:p>
          <a:p>
            <a:pPr lvl="2" eaLnBrk="1" hangingPunct="1"/>
            <a:r>
              <a:rPr lang="en-US" sz="2000" err="1"/>
              <a:t>Kelebihan</a:t>
            </a:r>
            <a:r>
              <a:rPr lang="en-US" sz="2000"/>
              <a:t> </a:t>
            </a:r>
            <a:r>
              <a:rPr lang="en-US" sz="2000" err="1"/>
              <a:t>kapasitas</a:t>
            </a:r>
            <a:r>
              <a:rPr lang="en-US" sz="2000"/>
              <a:t> – responsive, </a:t>
            </a:r>
            <a:r>
              <a:rPr lang="en-US" sz="2000" err="1"/>
              <a:t>mahal</a:t>
            </a:r>
            <a:endParaRPr lang="en-US" sz="2000"/>
          </a:p>
          <a:p>
            <a:pPr lvl="2" eaLnBrk="1" hangingPunct="1"/>
            <a:r>
              <a:rPr lang="en-US" sz="2000"/>
              <a:t>(Lebih) Sedikit kapasitas– </a:t>
            </a:r>
            <a:r>
              <a:rPr lang="en-US" sz="2000" err="1"/>
              <a:t>lebih</a:t>
            </a:r>
            <a:r>
              <a:rPr lang="en-US" sz="2000"/>
              <a:t> </a:t>
            </a:r>
            <a:r>
              <a:rPr lang="en-US" sz="2000" err="1"/>
              <a:t>efisien</a:t>
            </a:r>
            <a:r>
              <a:rPr lang="en-US" sz="2000"/>
              <a:t>, </a:t>
            </a:r>
            <a:r>
              <a:rPr lang="en-US" sz="2000" err="1"/>
              <a:t>kurang</a:t>
            </a:r>
            <a:r>
              <a:rPr lang="en-US" sz="2000"/>
              <a:t> responsive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139B1F4-33C1-4326-8EF1-6D34E3C831F0}"/>
                  </a:ext>
                </a:extLst>
              </p14:cNvPr>
              <p14:cNvContentPartPr/>
              <p14:nvPr/>
            </p14:nvContentPartPr>
            <p14:xfrm>
              <a:off x="9073526" y="3537480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139B1F4-33C1-4326-8EF1-6D34E3C831F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064886" y="352848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2C9EEC2-A56D-4BF9-91E3-955CF857BF8C}"/>
                  </a:ext>
                </a:extLst>
              </p14:cNvPr>
              <p14:cNvContentPartPr/>
              <p14:nvPr/>
            </p14:nvContentPartPr>
            <p14:xfrm>
              <a:off x="9340286" y="3627840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2C9EEC2-A56D-4BF9-91E3-955CF857BF8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331646" y="361884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AF514E4-AF4D-4938-9794-8A13D2915B60}"/>
                  </a:ext>
                </a:extLst>
              </p14:cNvPr>
              <p14:cNvContentPartPr/>
              <p14:nvPr/>
            </p14:nvContentPartPr>
            <p14:xfrm>
              <a:off x="9829526" y="3491400"/>
              <a:ext cx="3600" cy="5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AF514E4-AF4D-4938-9794-8A13D2915B6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820526" y="3482760"/>
                <a:ext cx="2124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578D085-5D05-43D3-AC3B-027CEED2F666}"/>
                  </a:ext>
                </a:extLst>
              </p14:cNvPr>
              <p14:cNvContentPartPr/>
              <p14:nvPr/>
            </p14:nvContentPartPr>
            <p14:xfrm>
              <a:off x="4542566" y="3915120"/>
              <a:ext cx="15120" cy="133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578D085-5D05-43D3-AC3B-027CEED2F66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533566" y="3906480"/>
                <a:ext cx="32760" cy="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6C99C2C-D554-4B9F-B27D-80CEA2829779}"/>
                  </a:ext>
                </a:extLst>
              </p14:cNvPr>
              <p14:cNvContentPartPr/>
              <p14:nvPr/>
            </p14:nvContentPartPr>
            <p14:xfrm>
              <a:off x="9329126" y="3382320"/>
              <a:ext cx="2160" cy="464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6C99C2C-D554-4B9F-B27D-80CEA282977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320126" y="3373320"/>
                <a:ext cx="19800" cy="6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64915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err="1"/>
              <a:t>Fasilitas</a:t>
            </a:r>
            <a:endParaRPr lang="en-US"/>
          </a:p>
        </p:txBody>
      </p:sp>
      <p:sp>
        <p:nvSpPr>
          <p:cNvPr id="17412" name="Rectangle 3"/>
          <p:cNvSpPr>
            <a:spLocks noGrp="1" noChangeArrowheads="1"/>
          </p:cNvSpPr>
          <p:nvPr>
            <p:ph idx="1"/>
          </p:nvPr>
        </p:nvSpPr>
        <p:spPr>
          <a:xfrm>
            <a:off x="2311400" y="2079370"/>
            <a:ext cx="7531100" cy="4525963"/>
          </a:xfrm>
        </p:spPr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sz="2800" err="1"/>
              <a:t>Komponen</a:t>
            </a:r>
            <a:r>
              <a:rPr lang="en-US" sz="2800"/>
              <a:t> </a:t>
            </a:r>
            <a:r>
              <a:rPr lang="en-US" sz="2800" err="1"/>
              <a:t>keputusan</a:t>
            </a:r>
            <a:r>
              <a:rPr lang="en-US" sz="2800"/>
              <a:t> </a:t>
            </a:r>
            <a:r>
              <a:rPr lang="en-US" sz="2800" err="1"/>
              <a:t>fasilitas</a:t>
            </a:r>
            <a:endParaRPr lang="en-US" sz="2800"/>
          </a:p>
          <a:p>
            <a:pPr lvl="1" eaLnBrk="1" hangingPunct="1"/>
            <a:r>
              <a:rPr lang="en-US" sz="1800" b="1" err="1"/>
              <a:t>Metrik</a:t>
            </a:r>
            <a:r>
              <a:rPr lang="en-US" sz="1800" b="1"/>
              <a:t> </a:t>
            </a:r>
            <a:r>
              <a:rPr lang="en-US" sz="1800" b="1" err="1"/>
              <a:t>terkait</a:t>
            </a:r>
            <a:r>
              <a:rPr lang="en-US" sz="1800" b="1"/>
              <a:t> </a:t>
            </a:r>
            <a:r>
              <a:rPr lang="en-US" sz="1800" b="1" err="1"/>
              <a:t>fasilitas</a:t>
            </a:r>
            <a:endParaRPr lang="en-US" sz="1800" b="1"/>
          </a:p>
          <a:p>
            <a:pPr lvl="2" eaLnBrk="1" hangingPunct="1"/>
            <a:r>
              <a:rPr lang="en-US" sz="1600" err="1"/>
              <a:t>Kapasitas</a:t>
            </a:r>
            <a:endParaRPr lang="en-US" sz="1600"/>
          </a:p>
          <a:p>
            <a:pPr lvl="2" eaLnBrk="1" hangingPunct="1"/>
            <a:r>
              <a:rPr lang="en-US" sz="1600" err="1"/>
              <a:t>Penggunaan</a:t>
            </a:r>
            <a:endParaRPr lang="en-US" sz="1600"/>
          </a:p>
          <a:p>
            <a:pPr lvl="2" eaLnBrk="1" hangingPunct="1"/>
            <a:r>
              <a:rPr lang="en-US" sz="1600" err="1"/>
              <a:t>Waktu</a:t>
            </a:r>
            <a:r>
              <a:rPr lang="en-US" sz="1600"/>
              <a:t> </a:t>
            </a:r>
            <a:r>
              <a:rPr lang="en-US" sz="1600" err="1"/>
              <a:t>pemrosesan</a:t>
            </a:r>
            <a:r>
              <a:rPr lang="en-US" sz="1600"/>
              <a:t>/setup/down/idle</a:t>
            </a:r>
          </a:p>
          <a:p>
            <a:pPr lvl="2" eaLnBrk="1" hangingPunct="1"/>
            <a:r>
              <a:rPr lang="en-US" sz="1600" err="1"/>
              <a:t>Biaya</a:t>
            </a:r>
            <a:r>
              <a:rPr lang="en-US" sz="1600"/>
              <a:t> </a:t>
            </a:r>
            <a:r>
              <a:rPr lang="en-US" sz="1600" err="1"/>
              <a:t>produksi</a:t>
            </a:r>
            <a:r>
              <a:rPr lang="en-US" sz="1600"/>
              <a:t> per unit</a:t>
            </a:r>
          </a:p>
          <a:p>
            <a:pPr lvl="2" eaLnBrk="1" hangingPunct="1"/>
            <a:r>
              <a:rPr lang="en-US" sz="1600" err="1"/>
              <a:t>Kerugian</a:t>
            </a:r>
            <a:r>
              <a:rPr lang="en-US" sz="1600"/>
              <a:t> </a:t>
            </a:r>
            <a:r>
              <a:rPr lang="en-US" sz="1600" err="1"/>
              <a:t>kualitas</a:t>
            </a:r>
            <a:endParaRPr lang="en-US" sz="1600"/>
          </a:p>
          <a:p>
            <a:pPr lvl="2" eaLnBrk="1" hangingPunct="1"/>
            <a:r>
              <a:rPr lang="en-US" sz="1600" err="1"/>
              <a:t>Waktu</a:t>
            </a:r>
            <a:r>
              <a:rPr lang="en-US" sz="1600"/>
              <a:t> flow/</a:t>
            </a:r>
            <a:r>
              <a:rPr lang="en-US" sz="1600" err="1"/>
              <a:t>siklus</a:t>
            </a:r>
            <a:r>
              <a:rPr lang="en-US" sz="1600"/>
              <a:t> </a:t>
            </a:r>
            <a:r>
              <a:rPr lang="en-US" sz="1600" err="1"/>
              <a:t>produksi</a:t>
            </a:r>
            <a:r>
              <a:rPr lang="en-US" sz="1600"/>
              <a:t> </a:t>
            </a:r>
            <a:r>
              <a:rPr lang="en-US" sz="1600" err="1"/>
              <a:t>teoritis</a:t>
            </a:r>
            <a:endParaRPr lang="en-US" sz="1600"/>
          </a:p>
          <a:p>
            <a:pPr lvl="2" eaLnBrk="1" hangingPunct="1"/>
            <a:r>
              <a:rPr lang="en-US" sz="1600"/>
              <a:t>Rata-rata </a:t>
            </a:r>
            <a:r>
              <a:rPr lang="en-US" sz="1600" err="1"/>
              <a:t>waktu</a:t>
            </a:r>
            <a:r>
              <a:rPr lang="en-US" sz="1600"/>
              <a:t> flow/</a:t>
            </a:r>
            <a:r>
              <a:rPr lang="en-US" sz="1600" err="1"/>
              <a:t>siklus</a:t>
            </a:r>
            <a:r>
              <a:rPr lang="en-US" sz="1600"/>
              <a:t> </a:t>
            </a:r>
            <a:r>
              <a:rPr lang="en-US" sz="1600" err="1"/>
              <a:t>sesungguhnya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72087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66700"/>
            <a:ext cx="8382000" cy="1104900"/>
          </a:xfrm>
        </p:spPr>
        <p:txBody>
          <a:bodyPr anchor="ctr"/>
          <a:lstStyle/>
          <a:p>
            <a:pPr eaLnBrk="1" hangingPunct="1"/>
            <a:r>
              <a:rPr lang="en-US"/>
              <a:t>Trade-Off </a:t>
            </a:r>
            <a:r>
              <a:rPr lang="en-US" err="1"/>
              <a:t>Keseluruhan</a:t>
            </a:r>
            <a:endParaRPr lang="en-US"/>
          </a:p>
        </p:txBody>
      </p:sp>
      <p:sp>
        <p:nvSpPr>
          <p:cNvPr id="18436" name="Rectangle 3"/>
          <p:cNvSpPr>
            <a:spLocks noGrp="1" noChangeArrowheads="1"/>
          </p:cNvSpPr>
          <p:nvPr>
            <p:ph idx="1"/>
          </p:nvPr>
        </p:nvSpPr>
        <p:spPr>
          <a:xfrm>
            <a:off x="2235200" y="2231574"/>
            <a:ext cx="7886700" cy="4953000"/>
          </a:xfrm>
        </p:spPr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b="1"/>
              <a:t>Responsiveness versus </a:t>
            </a:r>
            <a:r>
              <a:rPr lang="en-US" b="1" err="1"/>
              <a:t>efisiensi</a:t>
            </a:r>
            <a:endParaRPr lang="en-US" b="1"/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err="1"/>
              <a:t>Biaya</a:t>
            </a:r>
            <a:r>
              <a:rPr lang="en-US"/>
              <a:t> </a:t>
            </a:r>
            <a:r>
              <a:rPr lang="en-US" err="1"/>
              <a:t>banyaknya</a:t>
            </a:r>
            <a:r>
              <a:rPr lang="en-US"/>
              <a:t> </a:t>
            </a:r>
            <a:r>
              <a:rPr lang="en-US" err="1"/>
              <a:t>failitas</a:t>
            </a:r>
            <a:r>
              <a:rPr lang="en-US"/>
              <a:t>, </a:t>
            </a:r>
            <a:r>
              <a:rPr lang="en-US" err="1"/>
              <a:t>lokasi</a:t>
            </a:r>
            <a:r>
              <a:rPr lang="en-US"/>
              <a:t>, </a:t>
            </a:r>
            <a:r>
              <a:rPr lang="en-US" err="1"/>
              <a:t>kapasitas</a:t>
            </a:r>
            <a:r>
              <a:rPr lang="en-US"/>
              <a:t>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jenis</a:t>
            </a:r>
            <a:r>
              <a:rPr lang="en-US"/>
              <a:t> </a:t>
            </a:r>
            <a:r>
              <a:rPr lang="en-US" err="1"/>
              <a:t>fasilitas</a:t>
            </a:r>
            <a:r>
              <a:rPr lang="en-US"/>
              <a:t> (</a:t>
            </a:r>
            <a:r>
              <a:rPr lang="en-US" err="1"/>
              <a:t>efisiensi</a:t>
            </a:r>
            <a:r>
              <a:rPr lang="en-US"/>
              <a:t>)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biaya</a:t>
            </a:r>
            <a:r>
              <a:rPr lang="en-US"/>
              <a:t> </a:t>
            </a:r>
            <a:r>
              <a:rPr lang="en-US" err="1"/>
              <a:t>tingkat</a:t>
            </a:r>
            <a:r>
              <a:rPr lang="en-US"/>
              <a:t> responsiveness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err="1"/>
              <a:t>Semakin</a:t>
            </a:r>
            <a:r>
              <a:rPr lang="en-US"/>
              <a:t> </a:t>
            </a:r>
            <a:r>
              <a:rPr lang="en-US" err="1"/>
              <a:t>banyak</a:t>
            </a:r>
            <a:r>
              <a:rPr lang="en-US"/>
              <a:t> </a:t>
            </a:r>
            <a:r>
              <a:rPr lang="en-US" err="1"/>
              <a:t>fasilitas</a:t>
            </a:r>
            <a:r>
              <a:rPr lang="en-US"/>
              <a:t> </a:t>
            </a:r>
            <a:r>
              <a:rPr lang="en-US" err="1"/>
              <a:t>akan</a:t>
            </a:r>
            <a:r>
              <a:rPr lang="en-US"/>
              <a:t> </a:t>
            </a:r>
            <a:r>
              <a:rPr lang="en-US" err="1"/>
              <a:t>meningkatkan</a:t>
            </a:r>
            <a:r>
              <a:rPr lang="en-US"/>
              <a:t> </a:t>
            </a:r>
            <a:r>
              <a:rPr lang="en-US" err="1"/>
              <a:t>biaya</a:t>
            </a:r>
            <a:r>
              <a:rPr lang="en-US"/>
              <a:t> </a:t>
            </a:r>
            <a:r>
              <a:rPr lang="en-US" err="1"/>
              <a:t>fasilitas</a:t>
            </a:r>
            <a:r>
              <a:rPr lang="en-US"/>
              <a:t>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biaya</a:t>
            </a:r>
            <a:r>
              <a:rPr lang="en-US"/>
              <a:t> </a:t>
            </a:r>
            <a:r>
              <a:rPr lang="en-US" err="1"/>
              <a:t>persediaan</a:t>
            </a:r>
            <a:r>
              <a:rPr lang="en-US"/>
              <a:t>, </a:t>
            </a:r>
            <a:r>
              <a:rPr lang="en-US" err="1"/>
              <a:t>tetapi</a:t>
            </a:r>
            <a:r>
              <a:rPr lang="en-US"/>
              <a:t> </a:t>
            </a:r>
            <a:r>
              <a:rPr lang="en-US" err="1"/>
              <a:t>menurunkan</a:t>
            </a:r>
            <a:r>
              <a:rPr lang="en-US"/>
              <a:t> </a:t>
            </a:r>
            <a:r>
              <a:rPr lang="en-US" err="1"/>
              <a:t>biaya</a:t>
            </a:r>
            <a:r>
              <a:rPr lang="en-US"/>
              <a:t> </a:t>
            </a:r>
            <a:r>
              <a:rPr lang="en-US" err="1"/>
              <a:t>transportasi</a:t>
            </a:r>
            <a:r>
              <a:rPr lang="en-US"/>
              <a:t>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mengurangi</a:t>
            </a:r>
            <a:r>
              <a:rPr lang="en-US"/>
              <a:t> </a:t>
            </a:r>
            <a:r>
              <a:rPr lang="en-US" err="1"/>
              <a:t>waktu</a:t>
            </a:r>
            <a:r>
              <a:rPr lang="en-US"/>
              <a:t> </a:t>
            </a:r>
            <a:r>
              <a:rPr lang="en-US" err="1"/>
              <a:t>respon</a:t>
            </a:r>
            <a:endParaRPr lang="en-US"/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err="1"/>
              <a:t>Meningkatnya</a:t>
            </a:r>
            <a:r>
              <a:rPr lang="en-US"/>
              <a:t> </a:t>
            </a:r>
            <a:r>
              <a:rPr lang="en-US" err="1"/>
              <a:t>fleksibilitas</a:t>
            </a:r>
            <a:r>
              <a:rPr lang="en-US"/>
              <a:t> </a:t>
            </a:r>
            <a:r>
              <a:rPr lang="en-US" err="1"/>
              <a:t>atau</a:t>
            </a:r>
            <a:r>
              <a:rPr lang="en-US"/>
              <a:t> </a:t>
            </a:r>
            <a:r>
              <a:rPr lang="en-US" err="1"/>
              <a:t>kapasitas</a:t>
            </a:r>
            <a:r>
              <a:rPr lang="en-US"/>
              <a:t> </a:t>
            </a:r>
            <a:r>
              <a:rPr lang="en-US" err="1"/>
              <a:t>akan</a:t>
            </a:r>
            <a:r>
              <a:rPr lang="en-US"/>
              <a:t> </a:t>
            </a:r>
            <a:r>
              <a:rPr lang="en-US" err="1"/>
              <a:t>meningkatkan</a:t>
            </a:r>
            <a:r>
              <a:rPr lang="en-US"/>
              <a:t> </a:t>
            </a:r>
            <a:r>
              <a:rPr lang="en-US" err="1"/>
              <a:t>biaya</a:t>
            </a:r>
            <a:r>
              <a:rPr lang="en-US"/>
              <a:t> </a:t>
            </a:r>
            <a:r>
              <a:rPr lang="en-US" err="1"/>
              <a:t>fasilitas</a:t>
            </a:r>
            <a:r>
              <a:rPr lang="en-US"/>
              <a:t>, </a:t>
            </a:r>
            <a:r>
              <a:rPr lang="en-US" err="1"/>
              <a:t>tetapi</a:t>
            </a:r>
            <a:r>
              <a:rPr lang="en-US"/>
              <a:t> </a:t>
            </a:r>
            <a:r>
              <a:rPr lang="en-US" err="1"/>
              <a:t>menurunkan</a:t>
            </a:r>
            <a:r>
              <a:rPr lang="en-US"/>
              <a:t> </a:t>
            </a:r>
            <a:r>
              <a:rPr lang="en-US" err="1"/>
              <a:t>biaya</a:t>
            </a:r>
            <a:r>
              <a:rPr lang="en-US"/>
              <a:t> </a:t>
            </a:r>
            <a:r>
              <a:rPr lang="en-US" err="1"/>
              <a:t>persediaan</a:t>
            </a:r>
            <a:r>
              <a:rPr lang="en-US"/>
              <a:t>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waktu</a:t>
            </a:r>
            <a:r>
              <a:rPr lang="en-US"/>
              <a:t> </a:t>
            </a:r>
            <a:r>
              <a:rPr lang="en-US" err="1"/>
              <a:t>respon</a:t>
            </a:r>
            <a:endParaRPr lang="en-US"/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endParaRPr lang="en-US"/>
          </a:p>
        </p:txBody>
      </p:sp>
    </p:spTree>
  </p:cSld>
  <p:clrMapOvr>
    <a:masterClrMapping/>
  </p:clrMapOvr>
  <p:transition spd="slow">
    <p:pull dir="l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905000" y="266700"/>
            <a:ext cx="8305800" cy="1104900"/>
          </a:xfrm>
        </p:spPr>
        <p:txBody>
          <a:bodyPr anchor="ctr"/>
          <a:lstStyle/>
          <a:p>
            <a:pPr eaLnBrk="1" hangingPunct="1"/>
            <a:r>
              <a:rPr lang="en-US" err="1"/>
              <a:t>Persediaan</a:t>
            </a:r>
            <a:endParaRPr lang="en-US"/>
          </a:p>
        </p:txBody>
      </p:sp>
      <p:sp>
        <p:nvSpPr>
          <p:cNvPr id="34818" name="Rectangle 1027"/>
          <p:cNvSpPr>
            <a:spLocks noGrp="1" noChangeArrowheads="1"/>
          </p:cNvSpPr>
          <p:nvPr>
            <p:ph idx="1"/>
          </p:nvPr>
        </p:nvSpPr>
        <p:spPr>
          <a:xfrm>
            <a:off x="1905000" y="2296887"/>
            <a:ext cx="8305800" cy="4724400"/>
          </a:xfrm>
        </p:spPr>
        <p:txBody>
          <a:bodyPr/>
          <a:lstStyle/>
          <a:p>
            <a:pPr eaLnBrk="1" hangingPunct="1"/>
            <a:r>
              <a:rPr lang="en-US" b="1" err="1"/>
              <a:t>Peran</a:t>
            </a:r>
            <a:r>
              <a:rPr lang="en-US" b="1"/>
              <a:t> </a:t>
            </a:r>
            <a:r>
              <a:rPr lang="en-US" b="1" err="1"/>
              <a:t>dalam</a:t>
            </a:r>
            <a:r>
              <a:rPr lang="en-US" b="1"/>
              <a:t> rantai pasokan</a:t>
            </a:r>
          </a:p>
          <a:p>
            <a:pPr lvl="1" eaLnBrk="1" hangingPunct="1"/>
            <a:r>
              <a:rPr lang="en-US" err="1"/>
              <a:t>Ketidakcocokan</a:t>
            </a:r>
            <a:r>
              <a:rPr lang="en-US"/>
              <a:t> </a:t>
            </a:r>
            <a:r>
              <a:rPr lang="en-US" err="1"/>
              <a:t>antara</a:t>
            </a:r>
            <a:r>
              <a:rPr lang="en-US"/>
              <a:t> </a:t>
            </a:r>
            <a:r>
              <a:rPr lang="en-US" err="1"/>
              <a:t>penawaran</a:t>
            </a:r>
            <a:r>
              <a:rPr lang="en-US"/>
              <a:t>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permintaan</a:t>
            </a:r>
            <a:endParaRPr lang="en-US"/>
          </a:p>
          <a:p>
            <a:pPr lvl="1" eaLnBrk="1" hangingPunct="1"/>
            <a:r>
              <a:rPr lang="en-US" err="1"/>
              <a:t>Memenuhi</a:t>
            </a:r>
            <a:r>
              <a:rPr lang="en-US"/>
              <a:t> </a:t>
            </a:r>
            <a:r>
              <a:rPr lang="en-US" err="1"/>
              <a:t>permintaan</a:t>
            </a:r>
            <a:endParaRPr lang="en-US"/>
          </a:p>
          <a:p>
            <a:pPr lvl="1" eaLnBrk="1" hangingPunct="1"/>
            <a:r>
              <a:rPr lang="en-US" err="1"/>
              <a:t>Memanfaatkan</a:t>
            </a:r>
            <a:r>
              <a:rPr lang="en-US"/>
              <a:t> </a:t>
            </a:r>
            <a:r>
              <a:rPr lang="en-US" err="1"/>
              <a:t>skala</a:t>
            </a:r>
            <a:r>
              <a:rPr lang="en-US"/>
              <a:t> </a:t>
            </a:r>
            <a:r>
              <a:rPr lang="en-US" err="1"/>
              <a:t>ekonomi</a:t>
            </a:r>
            <a:endParaRPr lang="en-US"/>
          </a:p>
          <a:p>
            <a:pPr lvl="1" eaLnBrk="1" hangingPunct="1"/>
            <a:r>
              <a:rPr lang="en-US" err="1"/>
              <a:t>Dampak</a:t>
            </a:r>
            <a:r>
              <a:rPr lang="en-US"/>
              <a:t> </a:t>
            </a:r>
            <a:r>
              <a:rPr lang="en-US" err="1"/>
              <a:t>aset</a:t>
            </a:r>
            <a:r>
              <a:rPr lang="en-US"/>
              <a:t>, </a:t>
            </a:r>
            <a:r>
              <a:rPr lang="en-US" err="1"/>
              <a:t>biaya</a:t>
            </a:r>
            <a:r>
              <a:rPr lang="en-US"/>
              <a:t>, </a:t>
            </a:r>
            <a:r>
              <a:rPr lang="en-US" err="1"/>
              <a:t>daya</a:t>
            </a:r>
            <a:r>
              <a:rPr lang="en-US"/>
              <a:t> </a:t>
            </a:r>
            <a:r>
              <a:rPr lang="en-US" err="1"/>
              <a:t>tanggap</a:t>
            </a:r>
            <a:r>
              <a:rPr lang="en-US"/>
              <a:t>, </a:t>
            </a:r>
            <a:r>
              <a:rPr lang="en-US" err="1"/>
              <a:t>waktu</a:t>
            </a:r>
            <a:r>
              <a:rPr lang="en-US"/>
              <a:t> </a:t>
            </a:r>
            <a:r>
              <a:rPr lang="en-US" err="1"/>
              <a:t>aliran</a:t>
            </a:r>
            <a:r>
              <a:rPr lang="en-US"/>
              <a:t> material</a:t>
            </a:r>
          </a:p>
        </p:txBody>
      </p:sp>
    </p:spTree>
    <p:extLst>
      <p:ext uri="{BB962C8B-B14F-4D97-AF65-F5344CB8AC3E}">
        <p14:creationId xmlns:p14="http://schemas.microsoft.com/office/powerpoint/2010/main" val="2724806431"/>
      </p:ext>
    </p:extLst>
  </p:cSld>
  <p:clrMapOvr>
    <a:masterClrMapping/>
  </p:clrMapOvr>
  <p:transition spd="slow">
    <p:pull dir="l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986645" y="135344"/>
            <a:ext cx="8305800" cy="1104900"/>
          </a:xfrm>
        </p:spPr>
        <p:txBody>
          <a:bodyPr anchor="ctr"/>
          <a:lstStyle/>
          <a:p>
            <a:pPr eaLnBrk="1" hangingPunct="1"/>
            <a:r>
              <a:rPr lang="en-US" err="1"/>
              <a:t>Persediaan</a:t>
            </a:r>
            <a:endParaRPr lang="en-US"/>
          </a:p>
        </p:txBody>
      </p:sp>
      <p:sp>
        <p:nvSpPr>
          <p:cNvPr id="35842" name="Rectangle 1027"/>
          <p:cNvSpPr>
            <a:spLocks noGrp="1" noChangeArrowheads="1"/>
          </p:cNvSpPr>
          <p:nvPr>
            <p:ph idx="1"/>
          </p:nvPr>
        </p:nvSpPr>
        <p:spPr>
          <a:xfrm>
            <a:off x="1905000" y="1953995"/>
            <a:ext cx="8305800" cy="4724400"/>
          </a:xfrm>
        </p:spPr>
        <p:txBody>
          <a:bodyPr/>
          <a:lstStyle/>
          <a:p>
            <a:pPr lvl="1" eaLnBrk="1" hangingPunct="1"/>
            <a:r>
              <a:rPr lang="en-US" i="1"/>
              <a:t>Material flow time, </a:t>
            </a:r>
            <a:r>
              <a:rPr lang="en-US" err="1"/>
              <a:t>waktu</a:t>
            </a:r>
            <a:r>
              <a:rPr lang="en-US"/>
              <a:t> yang </a:t>
            </a:r>
            <a:r>
              <a:rPr lang="en-US" err="1"/>
              <a:t>berjalan</a:t>
            </a:r>
            <a:r>
              <a:rPr lang="en-US"/>
              <a:t> </a:t>
            </a:r>
            <a:r>
              <a:rPr lang="en-US" err="1"/>
              <a:t>antara</a:t>
            </a:r>
            <a:r>
              <a:rPr lang="en-US"/>
              <a:t> </a:t>
            </a:r>
            <a:r>
              <a:rPr lang="en-US" err="1"/>
              <a:t>titik</a:t>
            </a:r>
            <a:r>
              <a:rPr lang="en-US"/>
              <a:t> di </a:t>
            </a:r>
            <a:r>
              <a:rPr lang="en-US" err="1"/>
              <a:t>mana</a:t>
            </a:r>
            <a:r>
              <a:rPr lang="en-US"/>
              <a:t> material </a:t>
            </a:r>
            <a:r>
              <a:rPr lang="en-US" err="1"/>
              <a:t>memasuki</a:t>
            </a:r>
            <a:r>
              <a:rPr lang="en-US"/>
              <a:t> rantai pasokan </a:t>
            </a:r>
            <a:r>
              <a:rPr lang="en-US" err="1"/>
              <a:t>ke</a:t>
            </a:r>
            <a:r>
              <a:rPr lang="en-US"/>
              <a:t> </a:t>
            </a:r>
            <a:r>
              <a:rPr lang="en-US" err="1"/>
              <a:t>titik</a:t>
            </a:r>
            <a:r>
              <a:rPr lang="en-US"/>
              <a:t> di </a:t>
            </a:r>
            <a:r>
              <a:rPr lang="en-US" err="1"/>
              <a:t>mana</a:t>
            </a:r>
            <a:r>
              <a:rPr lang="en-US"/>
              <a:t> </a:t>
            </a:r>
            <a:r>
              <a:rPr lang="en-US" err="1"/>
              <a:t>ia</a:t>
            </a:r>
            <a:r>
              <a:rPr lang="en-US"/>
              <a:t> </a:t>
            </a:r>
            <a:r>
              <a:rPr lang="en-US" err="1"/>
              <a:t>keluar</a:t>
            </a:r>
            <a:endParaRPr lang="en-US"/>
          </a:p>
          <a:p>
            <a:pPr lvl="1" eaLnBrk="1" hangingPunct="1"/>
            <a:r>
              <a:rPr lang="en-US" i="1"/>
              <a:t>Throughput,</a:t>
            </a:r>
            <a:r>
              <a:rPr lang="en-US"/>
              <a:t> </a:t>
            </a:r>
            <a:r>
              <a:rPr lang="en-US" err="1"/>
              <a:t>tingkat</a:t>
            </a:r>
            <a:r>
              <a:rPr lang="en-US"/>
              <a:t> di </a:t>
            </a:r>
            <a:r>
              <a:rPr lang="en-US" err="1"/>
              <a:t>mana</a:t>
            </a:r>
            <a:r>
              <a:rPr lang="en-US"/>
              <a:t> </a:t>
            </a:r>
            <a:r>
              <a:rPr lang="en-US" err="1"/>
              <a:t>penjualan</a:t>
            </a:r>
            <a:r>
              <a:rPr lang="en-US"/>
              <a:t> </a:t>
            </a:r>
            <a:r>
              <a:rPr lang="en-US" err="1"/>
              <a:t>terjadi</a:t>
            </a:r>
            <a:endParaRPr lang="en-US"/>
          </a:p>
          <a:p>
            <a:pPr lvl="1" eaLnBrk="1" hangingPunct="1"/>
            <a:r>
              <a:rPr lang="en-US"/>
              <a:t>Little’s law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679700" y="4213225"/>
            <a:ext cx="6972300" cy="150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400" i="1"/>
              <a:t>I</a:t>
            </a:r>
            <a:r>
              <a:rPr lang="en-US" sz="2400"/>
              <a:t> = </a:t>
            </a:r>
            <a:r>
              <a:rPr lang="en-US" sz="2400" i="1"/>
              <a:t>DT</a:t>
            </a:r>
          </a:p>
          <a:p>
            <a:pPr>
              <a:spcAft>
                <a:spcPts val="1200"/>
              </a:spcAft>
            </a:pPr>
            <a:r>
              <a:rPr lang="en-US" sz="2400"/>
              <a:t>where</a:t>
            </a:r>
            <a:endParaRPr lang="en-US" sz="2400" i="1"/>
          </a:p>
          <a:p>
            <a:pPr>
              <a:spcAft>
                <a:spcPts val="1200"/>
              </a:spcAft>
            </a:pPr>
            <a:r>
              <a:rPr lang="en-US" sz="2400" i="1"/>
              <a:t>	I</a:t>
            </a:r>
            <a:r>
              <a:rPr lang="en-US" sz="2400"/>
              <a:t>  = flow time, </a:t>
            </a:r>
            <a:r>
              <a:rPr lang="en-US" sz="2400" i="1"/>
              <a:t>T</a:t>
            </a:r>
            <a:r>
              <a:rPr lang="en-US" sz="2400"/>
              <a:t> = throughput, </a:t>
            </a:r>
            <a:r>
              <a:rPr lang="en-US" sz="2400" i="1"/>
              <a:t>D</a:t>
            </a:r>
            <a:r>
              <a:rPr lang="en-US" sz="2400"/>
              <a:t> = demand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2052470" y="458647"/>
            <a:ext cx="9603275" cy="691746"/>
          </a:xfrm>
        </p:spPr>
        <p:txBody>
          <a:bodyPr/>
          <a:lstStyle/>
          <a:p>
            <a:pPr eaLnBrk="1" hangingPunct="1"/>
            <a:r>
              <a:rPr lang="en-US" err="1"/>
              <a:t>Persediaan</a:t>
            </a:r>
            <a:endParaRPr lang="en-US"/>
          </a:p>
        </p:txBody>
      </p:sp>
      <p:sp>
        <p:nvSpPr>
          <p:cNvPr id="3686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err="1"/>
              <a:t>Peran</a:t>
            </a:r>
            <a:r>
              <a:rPr lang="en-US" b="1"/>
              <a:t> </a:t>
            </a:r>
            <a:r>
              <a:rPr lang="en-US" b="1" err="1"/>
              <a:t>dalam</a:t>
            </a:r>
            <a:r>
              <a:rPr lang="en-US" b="1"/>
              <a:t> Competitive Strategy</a:t>
            </a:r>
          </a:p>
          <a:p>
            <a:pPr lvl="1" eaLnBrk="1" hangingPunct="1"/>
            <a:r>
              <a:rPr lang="en-US" err="1"/>
              <a:t>Bentuk</a:t>
            </a:r>
            <a:r>
              <a:rPr lang="en-US"/>
              <a:t>, </a:t>
            </a:r>
            <a:r>
              <a:rPr lang="en-US" err="1"/>
              <a:t>lokasi</a:t>
            </a:r>
            <a:r>
              <a:rPr lang="en-US"/>
              <a:t>,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kuantitas</a:t>
            </a:r>
            <a:r>
              <a:rPr lang="en-US"/>
              <a:t> </a:t>
            </a:r>
            <a:r>
              <a:rPr lang="en-US" err="1"/>
              <a:t>persediaan</a:t>
            </a:r>
            <a:r>
              <a:rPr lang="en-US"/>
              <a:t> yang </a:t>
            </a:r>
            <a:r>
              <a:rPr lang="en-US" err="1"/>
              <a:t>memungkinkan</a:t>
            </a:r>
            <a:r>
              <a:rPr lang="en-US"/>
              <a:t> </a:t>
            </a:r>
            <a:r>
              <a:rPr lang="en-US" err="1"/>
              <a:t>sebuah</a:t>
            </a:r>
            <a:r>
              <a:rPr lang="en-US"/>
              <a:t> rantai pasokan </a:t>
            </a:r>
            <a:r>
              <a:rPr lang="en-US" err="1"/>
              <a:t>merentang</a:t>
            </a:r>
            <a:r>
              <a:rPr lang="en-US"/>
              <a:t> </a:t>
            </a:r>
            <a:r>
              <a:rPr lang="en-US" err="1"/>
              <a:t>dari</a:t>
            </a:r>
            <a:r>
              <a:rPr lang="en-US"/>
              <a:t> </a:t>
            </a:r>
            <a:r>
              <a:rPr lang="en-US" err="1"/>
              <a:t>biaya</a:t>
            </a:r>
            <a:r>
              <a:rPr lang="en-US"/>
              <a:t> paling </a:t>
            </a:r>
            <a:r>
              <a:rPr lang="en-US" err="1"/>
              <a:t>rendah</a:t>
            </a:r>
            <a:r>
              <a:rPr lang="en-US"/>
              <a:t> </a:t>
            </a:r>
            <a:r>
              <a:rPr lang="en-US" err="1"/>
              <a:t>hingga</a:t>
            </a:r>
            <a:r>
              <a:rPr lang="en-US"/>
              <a:t> </a:t>
            </a:r>
            <a:r>
              <a:rPr lang="en-US" err="1"/>
              <a:t>biaya</a:t>
            </a:r>
            <a:r>
              <a:rPr lang="en-US"/>
              <a:t> paling responsive</a:t>
            </a:r>
          </a:p>
          <a:p>
            <a:pPr lvl="1" eaLnBrk="1" hangingPunct="1"/>
            <a:r>
              <a:rPr lang="en-US" err="1"/>
              <a:t>Tujuannya</a:t>
            </a:r>
            <a:r>
              <a:rPr lang="en-US"/>
              <a:t> </a:t>
            </a:r>
            <a:r>
              <a:rPr lang="en-US" err="1"/>
              <a:t>adalah</a:t>
            </a:r>
            <a:r>
              <a:rPr lang="en-US"/>
              <a:t> </a:t>
            </a:r>
            <a:r>
              <a:rPr lang="en-US" err="1"/>
              <a:t>untuk</a:t>
            </a:r>
            <a:r>
              <a:rPr lang="en-US"/>
              <a:t> </a:t>
            </a:r>
            <a:r>
              <a:rPr lang="en-US" err="1"/>
              <a:t>memiliki</a:t>
            </a:r>
            <a:r>
              <a:rPr lang="en-US"/>
              <a:t> </a:t>
            </a:r>
            <a:r>
              <a:rPr lang="en-US" err="1"/>
              <a:t>bentuk</a:t>
            </a:r>
            <a:r>
              <a:rPr lang="en-US"/>
              <a:t>, </a:t>
            </a:r>
            <a:r>
              <a:rPr lang="en-US" err="1"/>
              <a:t>lokasi</a:t>
            </a:r>
            <a:r>
              <a:rPr lang="en-US"/>
              <a:t>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kuantitas</a:t>
            </a:r>
            <a:r>
              <a:rPr lang="en-US"/>
              <a:t> </a:t>
            </a:r>
            <a:r>
              <a:rPr lang="en-US" err="1"/>
              <a:t>persediaan</a:t>
            </a:r>
            <a:r>
              <a:rPr lang="en-US"/>
              <a:t> yang </a:t>
            </a:r>
            <a:r>
              <a:rPr lang="en-US" err="1"/>
              <a:t>benar</a:t>
            </a:r>
            <a:r>
              <a:rPr lang="en-US"/>
              <a:t> yang </a:t>
            </a:r>
            <a:r>
              <a:rPr lang="en-US" err="1"/>
              <a:t>menghasilkan</a:t>
            </a:r>
            <a:r>
              <a:rPr lang="en-US"/>
              <a:t> </a:t>
            </a:r>
            <a:r>
              <a:rPr lang="en-US" err="1"/>
              <a:t>tingkat</a:t>
            </a:r>
            <a:r>
              <a:rPr lang="en-US"/>
              <a:t> responsive yang </a:t>
            </a:r>
            <a:r>
              <a:rPr lang="en-US" err="1"/>
              <a:t>benar</a:t>
            </a:r>
            <a:r>
              <a:rPr lang="en-US"/>
              <a:t> </a:t>
            </a:r>
            <a:r>
              <a:rPr lang="en-US" err="1"/>
              <a:t>pada</a:t>
            </a:r>
            <a:r>
              <a:rPr lang="en-US"/>
              <a:t> </a:t>
            </a:r>
            <a:r>
              <a:rPr lang="en-US" err="1"/>
              <a:t>biaya</a:t>
            </a:r>
            <a:r>
              <a:rPr lang="en-US"/>
              <a:t> yang </a:t>
            </a:r>
            <a:r>
              <a:rPr lang="en-US" err="1"/>
              <a:t>serendah</a:t>
            </a:r>
            <a:r>
              <a:rPr lang="en-US"/>
              <a:t> </a:t>
            </a:r>
            <a:r>
              <a:rPr lang="en-US" err="1"/>
              <a:t>mungkin</a:t>
            </a:r>
            <a:endParaRPr lang="en-US"/>
          </a:p>
          <a:p>
            <a:pPr lvl="1" eaLnBrk="1" hangingPunct="1"/>
            <a:endParaRPr lang="en-US"/>
          </a:p>
        </p:txBody>
      </p:sp>
    </p:spTree>
  </p:cSld>
  <p:clrMapOvr>
    <a:masterClrMapping/>
  </p:clrMapOvr>
  <p:transition spd="slow">
    <p:strips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981200" y="534554"/>
            <a:ext cx="9603275" cy="69174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err="1"/>
              <a:t>Komponen</a:t>
            </a:r>
            <a:r>
              <a:rPr lang="en-US"/>
              <a:t> </a:t>
            </a:r>
            <a:r>
              <a:rPr lang="en-US" err="1"/>
              <a:t>Keputusan</a:t>
            </a:r>
            <a:r>
              <a:rPr lang="en-US"/>
              <a:t> </a:t>
            </a:r>
            <a:r>
              <a:rPr lang="en-US" err="1"/>
              <a:t>Persediaan</a:t>
            </a:r>
            <a:endParaRPr lang="en-US"/>
          </a:p>
        </p:txBody>
      </p:sp>
      <p:sp>
        <p:nvSpPr>
          <p:cNvPr id="37890" name="Rectangle 1027"/>
          <p:cNvSpPr>
            <a:spLocks noGrp="1" noChangeArrowheads="1"/>
          </p:cNvSpPr>
          <p:nvPr>
            <p:ph idx="1"/>
          </p:nvPr>
        </p:nvSpPr>
        <p:spPr>
          <a:xfrm>
            <a:off x="1981200" y="1916985"/>
            <a:ext cx="8229600" cy="4813300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err="1"/>
              <a:t>Persediaan</a:t>
            </a:r>
            <a:r>
              <a:rPr lang="en-US" b="1"/>
              <a:t> </a:t>
            </a:r>
            <a:r>
              <a:rPr lang="en-US" b="1" err="1"/>
              <a:t>siklus</a:t>
            </a:r>
            <a:endParaRPr lang="en-US" b="1"/>
          </a:p>
          <a:p>
            <a:pPr lvl="1" eaLnBrk="1" hangingPunct="1"/>
            <a:r>
              <a:rPr lang="en-US" err="1"/>
              <a:t>Jumlah</a:t>
            </a:r>
            <a:r>
              <a:rPr lang="en-US"/>
              <a:t> rata-rata </a:t>
            </a:r>
            <a:r>
              <a:rPr lang="en-US" err="1"/>
              <a:t>persediaan</a:t>
            </a:r>
            <a:r>
              <a:rPr lang="en-US"/>
              <a:t> yang </a:t>
            </a:r>
            <a:r>
              <a:rPr lang="en-US" err="1"/>
              <a:t>digunakan</a:t>
            </a:r>
            <a:r>
              <a:rPr lang="en-US"/>
              <a:t> </a:t>
            </a:r>
            <a:r>
              <a:rPr lang="en-US" err="1"/>
              <a:t>untuk</a:t>
            </a:r>
            <a:r>
              <a:rPr lang="en-US"/>
              <a:t> </a:t>
            </a:r>
            <a:r>
              <a:rPr lang="en-US" err="1"/>
              <a:t>memenuhi</a:t>
            </a:r>
            <a:r>
              <a:rPr lang="en-US"/>
              <a:t> </a:t>
            </a:r>
            <a:r>
              <a:rPr lang="en-US" err="1"/>
              <a:t>permintaan</a:t>
            </a:r>
            <a:r>
              <a:rPr lang="en-US"/>
              <a:t> </a:t>
            </a:r>
            <a:r>
              <a:rPr lang="en-US" err="1"/>
              <a:t>antar</a:t>
            </a:r>
            <a:r>
              <a:rPr lang="en-US"/>
              <a:t> </a:t>
            </a:r>
            <a:r>
              <a:rPr lang="en-US" err="1"/>
              <a:t>pengiriman</a:t>
            </a:r>
            <a:endParaRPr lang="en-US"/>
          </a:p>
          <a:p>
            <a:pPr lvl="1" eaLnBrk="1" hangingPunct="1"/>
            <a:r>
              <a:rPr lang="en-US" err="1"/>
              <a:t>Fungsi</a:t>
            </a:r>
            <a:r>
              <a:rPr lang="en-US"/>
              <a:t> </a:t>
            </a:r>
            <a:r>
              <a:rPr lang="en-US" err="1"/>
              <a:t>keputusan</a:t>
            </a:r>
            <a:r>
              <a:rPr lang="en-US"/>
              <a:t> </a:t>
            </a:r>
            <a:r>
              <a:rPr lang="en-US" err="1"/>
              <a:t>ukuran</a:t>
            </a:r>
            <a:r>
              <a:rPr lang="en-US"/>
              <a:t> lot</a:t>
            </a:r>
          </a:p>
          <a:p>
            <a:pPr eaLnBrk="1" hangingPunct="1"/>
            <a:r>
              <a:rPr lang="en-US" b="1" err="1"/>
              <a:t>Persediaan</a:t>
            </a:r>
            <a:r>
              <a:rPr lang="en-US" b="1"/>
              <a:t> pengaman</a:t>
            </a:r>
          </a:p>
          <a:p>
            <a:pPr lvl="1" eaLnBrk="1" hangingPunct="1"/>
            <a:r>
              <a:rPr lang="en-US" err="1"/>
              <a:t>Persediaan</a:t>
            </a:r>
            <a:r>
              <a:rPr lang="en-US"/>
              <a:t> yang </a:t>
            </a:r>
            <a:r>
              <a:rPr lang="en-US" err="1"/>
              <a:t>dimiliki</a:t>
            </a:r>
            <a:r>
              <a:rPr lang="en-US"/>
              <a:t> </a:t>
            </a:r>
            <a:r>
              <a:rPr lang="en-US" err="1"/>
              <a:t>jika</a:t>
            </a:r>
            <a:r>
              <a:rPr lang="en-US"/>
              <a:t> </a:t>
            </a:r>
            <a:r>
              <a:rPr lang="en-US" err="1"/>
              <a:t>permintaan</a:t>
            </a:r>
            <a:r>
              <a:rPr lang="en-US"/>
              <a:t> </a:t>
            </a:r>
            <a:r>
              <a:rPr lang="en-US" err="1"/>
              <a:t>melebihi</a:t>
            </a:r>
            <a:r>
              <a:rPr lang="en-US"/>
              <a:t> ekspektasi</a:t>
            </a:r>
          </a:p>
          <a:p>
            <a:pPr lvl="1" eaLnBrk="1" hangingPunct="1"/>
            <a:r>
              <a:rPr lang="en-US" err="1"/>
              <a:t>Biaya</a:t>
            </a:r>
            <a:r>
              <a:rPr lang="en-US"/>
              <a:t> </a:t>
            </a:r>
            <a:r>
              <a:rPr lang="en-US" err="1"/>
              <a:t>penyimpanan</a:t>
            </a:r>
            <a:r>
              <a:rPr lang="en-US"/>
              <a:t> </a:t>
            </a:r>
            <a:r>
              <a:rPr lang="en-US" err="1"/>
              <a:t>karena</a:t>
            </a:r>
            <a:r>
              <a:rPr lang="en-US"/>
              <a:t> </a:t>
            </a:r>
            <a:r>
              <a:rPr lang="en-US" err="1"/>
              <a:t>terlalu</a:t>
            </a:r>
            <a:r>
              <a:rPr lang="en-US"/>
              <a:t> </a:t>
            </a:r>
            <a:r>
              <a:rPr lang="en-US" err="1"/>
              <a:t>banyak</a:t>
            </a:r>
            <a:r>
              <a:rPr lang="en-US"/>
              <a:t> </a:t>
            </a:r>
            <a:r>
              <a:rPr lang="en-US" err="1"/>
              <a:t>persediaan</a:t>
            </a:r>
            <a:r>
              <a:rPr lang="en-US"/>
              <a:t> versus </a:t>
            </a:r>
            <a:r>
              <a:rPr lang="en-US" err="1"/>
              <a:t>biaya</a:t>
            </a:r>
            <a:r>
              <a:rPr lang="en-US"/>
              <a:t> </a:t>
            </a:r>
            <a:r>
              <a:rPr lang="en-US" err="1"/>
              <a:t>kehilangan</a:t>
            </a:r>
            <a:r>
              <a:rPr lang="en-US"/>
              <a:t> </a:t>
            </a:r>
            <a:r>
              <a:rPr lang="en-US" err="1"/>
              <a:t>penjualan</a:t>
            </a:r>
            <a:endParaRPr lang="en-US" sz="2800"/>
          </a:p>
        </p:txBody>
      </p:sp>
    </p:spTree>
  </p:cSld>
  <p:clrMapOvr>
    <a:masterClrMapping/>
  </p:clrMapOvr>
  <p:transition spd="slow">
    <p:pull dir="l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981200" y="525846"/>
            <a:ext cx="9603275" cy="69174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err="1"/>
              <a:t>Komponen</a:t>
            </a:r>
            <a:r>
              <a:rPr lang="en-US"/>
              <a:t> </a:t>
            </a:r>
            <a:r>
              <a:rPr lang="en-US" err="1"/>
              <a:t>Keputusan</a:t>
            </a:r>
            <a:r>
              <a:rPr lang="en-US"/>
              <a:t> </a:t>
            </a:r>
            <a:r>
              <a:rPr lang="en-US" err="1"/>
              <a:t>Persediaan</a:t>
            </a:r>
            <a:endParaRPr lang="en-US"/>
          </a:p>
        </p:txBody>
      </p:sp>
      <p:sp>
        <p:nvSpPr>
          <p:cNvPr id="38914" name="Rectangle 1027"/>
          <p:cNvSpPr>
            <a:spLocks noGrp="1" noChangeArrowheads="1"/>
          </p:cNvSpPr>
          <p:nvPr>
            <p:ph idx="1"/>
          </p:nvPr>
        </p:nvSpPr>
        <p:spPr>
          <a:xfrm>
            <a:off x="1981200" y="1884327"/>
            <a:ext cx="8229600" cy="48133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000" b="1" err="1"/>
              <a:t>Persediaan</a:t>
            </a:r>
            <a:r>
              <a:rPr lang="en-US" sz="2000" b="1"/>
              <a:t> </a:t>
            </a:r>
            <a:r>
              <a:rPr lang="en-US" sz="2000" b="1" err="1"/>
              <a:t>musiman</a:t>
            </a:r>
            <a:endParaRPr lang="en-US" sz="2000" b="1"/>
          </a:p>
          <a:p>
            <a:pPr lvl="1" eaLnBrk="1" hangingPunct="1"/>
            <a:r>
              <a:rPr lang="en-US" sz="1800" err="1"/>
              <a:t>Persediaan</a:t>
            </a:r>
            <a:r>
              <a:rPr lang="en-US" sz="1800"/>
              <a:t> </a:t>
            </a:r>
            <a:r>
              <a:rPr lang="en-US" sz="1800" err="1"/>
              <a:t>dibuat</a:t>
            </a:r>
            <a:r>
              <a:rPr lang="en-US" sz="1800"/>
              <a:t> </a:t>
            </a:r>
            <a:r>
              <a:rPr lang="en-US" sz="1800" err="1"/>
              <a:t>untuk</a:t>
            </a:r>
            <a:r>
              <a:rPr lang="en-US" sz="1800"/>
              <a:t> </a:t>
            </a:r>
            <a:r>
              <a:rPr lang="en-US" sz="1800" err="1"/>
              <a:t>merespon</a:t>
            </a:r>
            <a:r>
              <a:rPr lang="en-US" sz="1800"/>
              <a:t> </a:t>
            </a:r>
            <a:r>
              <a:rPr lang="en-US" sz="1800" err="1"/>
              <a:t>variabilitas</a:t>
            </a:r>
            <a:r>
              <a:rPr lang="en-US" sz="1800"/>
              <a:t> </a:t>
            </a:r>
            <a:r>
              <a:rPr lang="en-US" sz="1800" err="1"/>
              <a:t>permintaan</a:t>
            </a:r>
            <a:r>
              <a:rPr lang="en-US" sz="1800"/>
              <a:t> yang </a:t>
            </a:r>
            <a:r>
              <a:rPr lang="en-US" sz="1800" err="1"/>
              <a:t>dapat</a:t>
            </a:r>
            <a:r>
              <a:rPr lang="en-US" sz="1800"/>
              <a:t> </a:t>
            </a:r>
            <a:r>
              <a:rPr lang="en-US" sz="1800" err="1"/>
              <a:t>diprediksi</a:t>
            </a:r>
            <a:endParaRPr lang="en-US" sz="1800"/>
          </a:p>
          <a:p>
            <a:pPr lvl="1" eaLnBrk="1" hangingPunct="1"/>
            <a:r>
              <a:rPr lang="en-US" sz="1800" err="1"/>
              <a:t>Biaya</a:t>
            </a:r>
            <a:r>
              <a:rPr lang="en-US" sz="1800"/>
              <a:t> </a:t>
            </a:r>
            <a:r>
              <a:rPr lang="en-US" sz="1800" err="1"/>
              <a:t>untuk</a:t>
            </a:r>
            <a:r>
              <a:rPr lang="en-US" sz="1800"/>
              <a:t> </a:t>
            </a:r>
            <a:r>
              <a:rPr lang="en-US" sz="1800" err="1"/>
              <a:t>menyimpan</a:t>
            </a:r>
            <a:r>
              <a:rPr lang="en-US" sz="1800"/>
              <a:t> </a:t>
            </a:r>
            <a:r>
              <a:rPr lang="en-US" sz="1800" err="1"/>
              <a:t>persediaan</a:t>
            </a:r>
            <a:r>
              <a:rPr lang="en-US" sz="1800"/>
              <a:t> </a:t>
            </a:r>
            <a:r>
              <a:rPr lang="en-US" sz="1800" err="1"/>
              <a:t>tambahan</a:t>
            </a:r>
            <a:r>
              <a:rPr lang="en-US" sz="1800"/>
              <a:t> versus </a:t>
            </a:r>
            <a:r>
              <a:rPr lang="en-US" sz="1800" err="1"/>
              <a:t>biaya</a:t>
            </a:r>
            <a:r>
              <a:rPr lang="en-US" sz="1800"/>
              <a:t> </a:t>
            </a:r>
            <a:r>
              <a:rPr lang="en-US" sz="1800" err="1"/>
              <a:t>produksi</a:t>
            </a:r>
            <a:r>
              <a:rPr lang="en-US" sz="1800"/>
              <a:t> yang </a:t>
            </a:r>
            <a:r>
              <a:rPr lang="en-US" sz="1800" err="1"/>
              <a:t>fleksibel</a:t>
            </a:r>
            <a:endParaRPr lang="en-US" sz="1800"/>
          </a:p>
          <a:p>
            <a:pPr eaLnBrk="1" hangingPunct="1"/>
            <a:r>
              <a:rPr lang="en-US" sz="2000" b="1"/>
              <a:t>Tingkat </a:t>
            </a:r>
            <a:r>
              <a:rPr lang="en-US" sz="2000" b="1" err="1"/>
              <a:t>ketersediaan</a:t>
            </a:r>
            <a:r>
              <a:rPr lang="en-US" sz="2000" b="1"/>
              <a:t> </a:t>
            </a:r>
            <a:r>
              <a:rPr lang="en-US" sz="2000" b="1" err="1"/>
              <a:t>produk</a:t>
            </a:r>
            <a:r>
              <a:rPr lang="en-US" sz="2000" b="1"/>
              <a:t> (</a:t>
            </a:r>
            <a:r>
              <a:rPr lang="en-US" sz="2000" b="1" i="1"/>
              <a:t>Level of product availability</a:t>
            </a:r>
            <a:r>
              <a:rPr lang="en-US" sz="2000" b="1"/>
              <a:t>)</a:t>
            </a:r>
          </a:p>
          <a:p>
            <a:pPr lvl="1" eaLnBrk="1" hangingPunct="1"/>
            <a:r>
              <a:rPr lang="en-US" sz="1800" err="1"/>
              <a:t>Fraksi</a:t>
            </a:r>
            <a:r>
              <a:rPr lang="en-US" sz="1800"/>
              <a:t> </a:t>
            </a:r>
            <a:r>
              <a:rPr lang="en-US" sz="1800" err="1"/>
              <a:t>permintaan</a:t>
            </a:r>
            <a:r>
              <a:rPr lang="en-US" sz="1800"/>
              <a:t> yang </a:t>
            </a:r>
            <a:r>
              <a:rPr lang="en-US" sz="1800" err="1"/>
              <a:t>dilayani</a:t>
            </a:r>
            <a:r>
              <a:rPr lang="en-US" sz="1800"/>
              <a:t> </a:t>
            </a:r>
            <a:r>
              <a:rPr lang="en-US" sz="1800" err="1"/>
              <a:t>tepat</a:t>
            </a:r>
            <a:r>
              <a:rPr lang="en-US" sz="1800"/>
              <a:t> </a:t>
            </a:r>
            <a:r>
              <a:rPr lang="en-US" sz="1800" err="1"/>
              <a:t>waktu</a:t>
            </a:r>
            <a:r>
              <a:rPr lang="en-US" sz="1800"/>
              <a:t> </a:t>
            </a:r>
            <a:r>
              <a:rPr lang="en-US" sz="1800" err="1"/>
              <a:t>dari</a:t>
            </a:r>
            <a:r>
              <a:rPr lang="en-US" sz="1800"/>
              <a:t> </a:t>
            </a:r>
            <a:r>
              <a:rPr lang="en-US" sz="1800" err="1"/>
              <a:t>produk</a:t>
            </a:r>
            <a:r>
              <a:rPr lang="en-US" sz="1800"/>
              <a:t> yang </a:t>
            </a:r>
            <a:r>
              <a:rPr lang="en-US" sz="1800" err="1"/>
              <a:t>disimpan</a:t>
            </a:r>
            <a:r>
              <a:rPr lang="en-US" sz="1800"/>
              <a:t> </a:t>
            </a:r>
            <a:r>
              <a:rPr lang="en-US" sz="1800" err="1"/>
              <a:t>dalam</a:t>
            </a:r>
            <a:r>
              <a:rPr lang="en-US" sz="1800"/>
              <a:t> </a:t>
            </a:r>
            <a:r>
              <a:rPr lang="en-US" sz="1800" err="1"/>
              <a:t>persediaan</a:t>
            </a:r>
            <a:endParaRPr lang="en-US" sz="1800"/>
          </a:p>
          <a:p>
            <a:pPr lvl="1" eaLnBrk="1" hangingPunct="1"/>
            <a:r>
              <a:rPr lang="en-US" sz="1800"/>
              <a:t>Trade off </a:t>
            </a:r>
            <a:r>
              <a:rPr lang="en-US" sz="1800" err="1"/>
              <a:t>antara</a:t>
            </a:r>
            <a:r>
              <a:rPr lang="en-US" sz="1800"/>
              <a:t> </a:t>
            </a:r>
            <a:r>
              <a:rPr lang="en-US" sz="1800" err="1"/>
              <a:t>layanan</a:t>
            </a:r>
            <a:r>
              <a:rPr lang="en-US" sz="1800"/>
              <a:t> </a:t>
            </a:r>
            <a:r>
              <a:rPr lang="en-US" sz="1800" err="1"/>
              <a:t>pelanggan</a:t>
            </a:r>
            <a:r>
              <a:rPr lang="en-US" sz="1800"/>
              <a:t> </a:t>
            </a:r>
            <a:r>
              <a:rPr lang="en-US" sz="1800" err="1"/>
              <a:t>dan</a:t>
            </a:r>
            <a:r>
              <a:rPr lang="en-US" sz="1800"/>
              <a:t> </a:t>
            </a:r>
            <a:r>
              <a:rPr lang="en-US" sz="1800" err="1"/>
              <a:t>biaya</a:t>
            </a:r>
            <a:endParaRPr lang="en-US" sz="1800"/>
          </a:p>
        </p:txBody>
      </p:sp>
    </p:spTree>
  </p:cSld>
  <p:clrMapOvr>
    <a:masterClrMapping/>
  </p:clrMapOvr>
  <p:transition spd="slow">
    <p:strips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035053" y="458647"/>
            <a:ext cx="9603275" cy="69174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err="1"/>
              <a:t>Komponen</a:t>
            </a:r>
            <a:r>
              <a:rPr lang="en-US"/>
              <a:t> </a:t>
            </a:r>
            <a:r>
              <a:rPr lang="en-US" err="1"/>
              <a:t>Keputusan</a:t>
            </a:r>
            <a:r>
              <a:rPr lang="en-US"/>
              <a:t> </a:t>
            </a:r>
            <a:r>
              <a:rPr lang="en-US" err="1"/>
              <a:t>Persediaan</a:t>
            </a:r>
            <a:endParaRPr lang="en-US"/>
          </a:p>
        </p:txBody>
      </p:sp>
      <p:sp>
        <p:nvSpPr>
          <p:cNvPr id="39938" name="Rectangle 1027"/>
          <p:cNvSpPr>
            <a:spLocks noGrp="1" noChangeArrowheads="1"/>
          </p:cNvSpPr>
          <p:nvPr>
            <p:ph idx="1"/>
          </p:nvPr>
        </p:nvSpPr>
        <p:spPr>
          <a:xfrm>
            <a:off x="2489200" y="1959435"/>
            <a:ext cx="7340600" cy="4813300"/>
          </a:xfrm>
        </p:spPr>
        <p:txBody>
          <a:bodyPr/>
          <a:lstStyle/>
          <a:p>
            <a:pPr eaLnBrk="1" hangingPunct="1"/>
            <a:r>
              <a:rPr lang="en-US" b="1" err="1"/>
              <a:t>Metrik</a:t>
            </a:r>
            <a:r>
              <a:rPr lang="en-US" b="1"/>
              <a:t> </a:t>
            </a:r>
            <a:r>
              <a:rPr lang="en-US" b="1" err="1"/>
              <a:t>terkait</a:t>
            </a:r>
            <a:r>
              <a:rPr lang="en-US" b="1"/>
              <a:t> </a:t>
            </a:r>
            <a:r>
              <a:rPr lang="en-US" b="1" err="1"/>
              <a:t>persediaan</a:t>
            </a:r>
            <a:endParaRPr lang="en-US" b="1"/>
          </a:p>
          <a:p>
            <a:pPr lvl="1" eaLnBrk="1" hangingPunct="1"/>
            <a:r>
              <a:rPr lang="en-US" err="1"/>
              <a:t>Waktu</a:t>
            </a:r>
            <a:r>
              <a:rPr lang="en-US"/>
              <a:t> </a:t>
            </a:r>
            <a:r>
              <a:rPr lang="en-US" err="1"/>
              <a:t>siklus</a:t>
            </a:r>
            <a:r>
              <a:rPr lang="en-US"/>
              <a:t> </a:t>
            </a:r>
            <a:r>
              <a:rPr lang="en-US" err="1"/>
              <a:t>tunai</a:t>
            </a:r>
            <a:r>
              <a:rPr lang="en-US"/>
              <a:t> </a:t>
            </a:r>
            <a:r>
              <a:rPr lang="en-US" err="1"/>
              <a:t>ke</a:t>
            </a:r>
            <a:r>
              <a:rPr lang="en-US"/>
              <a:t> tunai (cash-to-cash cycle time)</a:t>
            </a:r>
          </a:p>
          <a:p>
            <a:pPr lvl="1" eaLnBrk="1" hangingPunct="1"/>
            <a:r>
              <a:rPr lang="en-US" err="1"/>
              <a:t>Persediaan</a:t>
            </a:r>
            <a:r>
              <a:rPr lang="en-US"/>
              <a:t> rata-rata</a:t>
            </a:r>
          </a:p>
          <a:p>
            <a:pPr lvl="1" eaLnBrk="1" hangingPunct="1"/>
            <a:r>
              <a:rPr lang="en-US" err="1"/>
              <a:t>Persediaan</a:t>
            </a:r>
            <a:r>
              <a:rPr lang="en-US"/>
              <a:t> </a:t>
            </a:r>
            <a:r>
              <a:rPr lang="en-US" err="1"/>
              <a:t>berubah</a:t>
            </a:r>
            <a:endParaRPr lang="en-US"/>
          </a:p>
          <a:p>
            <a:pPr lvl="1" eaLnBrk="1" hangingPunct="1"/>
            <a:r>
              <a:rPr lang="en-US" err="1"/>
              <a:t>Produk</a:t>
            </a:r>
            <a:r>
              <a:rPr lang="en-US"/>
              <a:t> </a:t>
            </a:r>
            <a:r>
              <a:rPr lang="en-US" err="1"/>
              <a:t>dengan</a:t>
            </a:r>
            <a:r>
              <a:rPr lang="en-US"/>
              <a:t> </a:t>
            </a:r>
            <a:r>
              <a:rPr lang="en-US" err="1"/>
              <a:t>persediaan</a:t>
            </a:r>
            <a:r>
              <a:rPr lang="en-US"/>
              <a:t> </a:t>
            </a:r>
            <a:r>
              <a:rPr lang="en-US" err="1"/>
              <a:t>lebih</a:t>
            </a:r>
            <a:r>
              <a:rPr lang="en-US"/>
              <a:t> </a:t>
            </a:r>
            <a:r>
              <a:rPr lang="en-US" err="1"/>
              <a:t>dari</a:t>
            </a:r>
            <a:r>
              <a:rPr lang="en-US"/>
              <a:t> </a:t>
            </a:r>
            <a:r>
              <a:rPr lang="en-US" err="1"/>
              <a:t>beberapa</a:t>
            </a:r>
            <a:r>
              <a:rPr lang="en-US"/>
              <a:t> </a:t>
            </a:r>
            <a:r>
              <a:rPr lang="en-US" err="1"/>
              <a:t>hari</a:t>
            </a:r>
            <a:endParaRPr lang="en-US"/>
          </a:p>
          <a:p>
            <a:pPr lvl="1" eaLnBrk="1" hangingPunct="1"/>
            <a:r>
              <a:rPr lang="en-US" err="1"/>
              <a:t>Ukuran</a:t>
            </a:r>
            <a:r>
              <a:rPr lang="en-US"/>
              <a:t> batch </a:t>
            </a:r>
            <a:r>
              <a:rPr lang="en-US" err="1"/>
              <a:t>pengisian</a:t>
            </a:r>
            <a:r>
              <a:rPr lang="en-US"/>
              <a:t> rata-rata</a:t>
            </a:r>
          </a:p>
        </p:txBody>
      </p:sp>
    </p:spTree>
  </p:cSld>
  <p:clrMapOvr>
    <a:masterClrMapping/>
  </p:clrMapOvr>
  <p:transition spd="slow">
    <p:strips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err="1"/>
              <a:t>Komponen</a:t>
            </a:r>
            <a:r>
              <a:rPr lang="en-US"/>
              <a:t> </a:t>
            </a:r>
            <a:r>
              <a:rPr lang="en-US" err="1"/>
              <a:t>Keputusan</a:t>
            </a:r>
            <a:r>
              <a:rPr lang="en-US"/>
              <a:t> </a:t>
            </a:r>
            <a:r>
              <a:rPr lang="en-US" err="1"/>
              <a:t>Persediaan</a:t>
            </a:r>
            <a:endParaRPr lang="en-US"/>
          </a:p>
        </p:txBody>
      </p:sp>
      <p:sp>
        <p:nvSpPr>
          <p:cNvPr id="40962" name="Rectangle 1027"/>
          <p:cNvSpPr>
            <a:spLocks noGrp="1" noChangeArrowheads="1"/>
          </p:cNvSpPr>
          <p:nvPr>
            <p:ph idx="1"/>
          </p:nvPr>
        </p:nvSpPr>
        <p:spPr>
          <a:xfrm>
            <a:off x="2489200" y="2122716"/>
            <a:ext cx="7340600" cy="4813300"/>
          </a:xfrm>
        </p:spPr>
        <p:txBody>
          <a:bodyPr/>
          <a:lstStyle/>
          <a:p>
            <a:pPr eaLnBrk="1" hangingPunct="1"/>
            <a:r>
              <a:rPr lang="en-US" b="1" err="1"/>
              <a:t>Metrik</a:t>
            </a:r>
            <a:r>
              <a:rPr lang="en-US" b="1"/>
              <a:t> </a:t>
            </a:r>
            <a:r>
              <a:rPr lang="en-US" b="1" err="1"/>
              <a:t>terkait</a:t>
            </a:r>
            <a:r>
              <a:rPr lang="en-US" b="1"/>
              <a:t> </a:t>
            </a:r>
            <a:r>
              <a:rPr lang="en-US" b="1" err="1"/>
              <a:t>persediaan</a:t>
            </a:r>
            <a:endParaRPr lang="en-US" b="1"/>
          </a:p>
          <a:p>
            <a:pPr lvl="1" eaLnBrk="1" hangingPunct="1"/>
            <a:r>
              <a:rPr lang="fi-FI"/>
              <a:t>Persediaan keamanan rata-rata</a:t>
            </a:r>
          </a:p>
          <a:p>
            <a:pPr lvl="1" eaLnBrk="1" hangingPunct="1"/>
            <a:r>
              <a:rPr lang="fi-FI"/>
              <a:t>Persediaan musiman</a:t>
            </a:r>
          </a:p>
          <a:p>
            <a:pPr lvl="1" eaLnBrk="1" hangingPunct="1"/>
            <a:r>
              <a:rPr lang="fi-FI"/>
              <a:t>Tingkat pengisian</a:t>
            </a:r>
          </a:p>
          <a:p>
            <a:pPr lvl="1" eaLnBrk="1" hangingPunct="1"/>
            <a:r>
              <a:rPr lang="fi-FI"/>
              <a:t>Fraksi waktu kehabisan persediaan</a:t>
            </a:r>
          </a:p>
          <a:p>
            <a:pPr lvl="1" eaLnBrk="1" hangingPunct="1"/>
            <a:r>
              <a:rPr lang="fi-FI"/>
              <a:t>Persediaan usang</a:t>
            </a:r>
            <a:endParaRPr lang="en-US"/>
          </a:p>
        </p:txBody>
      </p:sp>
    </p:spTree>
  </p:cSld>
  <p:clrMapOvr>
    <a:masterClrMapping/>
  </p:clrMapOvr>
  <p:transition spd="slow">
    <p:strips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PERSEDIAAN</a:t>
            </a:r>
          </a:p>
        </p:txBody>
      </p:sp>
      <p:sp>
        <p:nvSpPr>
          <p:cNvPr id="41986" name="Rectangle 1027"/>
          <p:cNvSpPr>
            <a:spLocks noGrp="1" noChangeArrowheads="1"/>
          </p:cNvSpPr>
          <p:nvPr>
            <p:ph idx="1"/>
          </p:nvPr>
        </p:nvSpPr>
        <p:spPr>
          <a:xfrm>
            <a:off x="2489200" y="1943104"/>
            <a:ext cx="7340600" cy="4813300"/>
          </a:xfrm>
        </p:spPr>
        <p:txBody>
          <a:bodyPr/>
          <a:lstStyle/>
          <a:p>
            <a:pPr eaLnBrk="1" hangingPunct="1"/>
            <a:r>
              <a:rPr lang="en-US" b="1"/>
              <a:t>Trade-off: Responsiveness versus </a:t>
            </a:r>
            <a:r>
              <a:rPr lang="en-US" b="1" err="1"/>
              <a:t>efisiensi</a:t>
            </a:r>
            <a:endParaRPr lang="en-US" b="1"/>
          </a:p>
          <a:p>
            <a:pPr lvl="1" eaLnBrk="1" hangingPunct="1"/>
            <a:r>
              <a:rPr lang="en-US" sz="2400" err="1"/>
              <a:t>Meningkatnya</a:t>
            </a:r>
            <a:r>
              <a:rPr lang="en-US" sz="2400"/>
              <a:t> </a:t>
            </a:r>
            <a:r>
              <a:rPr lang="en-US" sz="2400" err="1"/>
              <a:t>persediaan</a:t>
            </a:r>
            <a:r>
              <a:rPr lang="en-US" sz="2400"/>
              <a:t> </a:t>
            </a:r>
            <a:r>
              <a:rPr lang="en-US" sz="2400" err="1"/>
              <a:t>umumnya</a:t>
            </a:r>
            <a:r>
              <a:rPr lang="en-US" sz="2400"/>
              <a:t> </a:t>
            </a:r>
            <a:r>
              <a:rPr lang="en-US" sz="2400" err="1"/>
              <a:t>membuat</a:t>
            </a:r>
            <a:r>
              <a:rPr lang="en-US" sz="2400"/>
              <a:t> rantai pasokan </a:t>
            </a:r>
            <a:r>
              <a:rPr lang="en-US" sz="2400" err="1"/>
              <a:t>lebih</a:t>
            </a:r>
            <a:r>
              <a:rPr lang="en-US" sz="2400"/>
              <a:t> </a:t>
            </a:r>
            <a:r>
              <a:rPr lang="en-US" sz="2400" err="1"/>
              <a:t>responsif</a:t>
            </a:r>
            <a:endParaRPr lang="en-US" sz="2400"/>
          </a:p>
          <a:p>
            <a:pPr lvl="1" eaLnBrk="1" hangingPunct="1"/>
            <a:r>
              <a:rPr lang="en-US" sz="2400"/>
              <a:t>Tingkat </a:t>
            </a:r>
            <a:r>
              <a:rPr lang="en-US" sz="2400" err="1"/>
              <a:t>persediaan</a:t>
            </a:r>
            <a:r>
              <a:rPr lang="en-US" sz="2400"/>
              <a:t> yang </a:t>
            </a:r>
            <a:r>
              <a:rPr lang="en-US" sz="2400" err="1"/>
              <a:t>lebih</a:t>
            </a:r>
            <a:r>
              <a:rPr lang="en-US" sz="2400"/>
              <a:t> </a:t>
            </a:r>
            <a:r>
              <a:rPr lang="en-US" sz="2400" err="1"/>
              <a:t>tinggi</a:t>
            </a:r>
            <a:r>
              <a:rPr lang="en-US" sz="2400"/>
              <a:t> </a:t>
            </a:r>
            <a:r>
              <a:rPr lang="en-US" sz="2400" err="1"/>
              <a:t>memfasilitasi</a:t>
            </a:r>
            <a:r>
              <a:rPr lang="en-US" sz="2400"/>
              <a:t> </a:t>
            </a:r>
            <a:r>
              <a:rPr lang="en-US" sz="2400" err="1"/>
              <a:t>pengurangan</a:t>
            </a:r>
            <a:r>
              <a:rPr lang="en-US" sz="2400"/>
              <a:t> </a:t>
            </a:r>
            <a:r>
              <a:rPr lang="en-US" sz="2400" err="1"/>
              <a:t>biaya</a:t>
            </a:r>
            <a:r>
              <a:rPr lang="en-US" sz="2400"/>
              <a:t> </a:t>
            </a:r>
            <a:r>
              <a:rPr lang="en-US" sz="2400" err="1"/>
              <a:t>produksi</a:t>
            </a:r>
            <a:r>
              <a:rPr lang="en-US" sz="2400"/>
              <a:t> </a:t>
            </a:r>
            <a:r>
              <a:rPr lang="en-US" sz="2400" err="1"/>
              <a:t>dan</a:t>
            </a:r>
            <a:r>
              <a:rPr lang="en-US" sz="2400"/>
              <a:t> </a:t>
            </a:r>
            <a:r>
              <a:rPr lang="en-US" sz="2400" err="1"/>
              <a:t>transportasi</a:t>
            </a:r>
            <a:r>
              <a:rPr lang="en-US" sz="2400"/>
              <a:t> </a:t>
            </a:r>
            <a:r>
              <a:rPr lang="en-US" sz="2400" err="1"/>
              <a:t>karena</a:t>
            </a:r>
            <a:r>
              <a:rPr lang="en-US" sz="2400"/>
              <a:t> </a:t>
            </a:r>
            <a:r>
              <a:rPr lang="en-US" sz="2400" err="1"/>
              <a:t>skala</a:t>
            </a:r>
            <a:r>
              <a:rPr lang="en-US" sz="2400"/>
              <a:t> </a:t>
            </a:r>
            <a:r>
              <a:rPr lang="en-US" sz="2400" err="1"/>
              <a:t>ekonomi</a:t>
            </a:r>
            <a:r>
              <a:rPr lang="en-US" sz="2400"/>
              <a:t> yang </a:t>
            </a:r>
            <a:r>
              <a:rPr lang="en-US" sz="2400" err="1"/>
              <a:t>semakin</a:t>
            </a:r>
            <a:r>
              <a:rPr lang="en-US" sz="2400"/>
              <a:t> </a:t>
            </a:r>
            <a:r>
              <a:rPr lang="en-US" sz="2400" err="1"/>
              <a:t>baik</a:t>
            </a:r>
            <a:endParaRPr lang="en-US" sz="2400"/>
          </a:p>
          <a:p>
            <a:pPr lvl="1" eaLnBrk="1" hangingPunct="1"/>
            <a:r>
              <a:rPr lang="en-US" sz="2400" err="1"/>
              <a:t>Biaya</a:t>
            </a:r>
            <a:r>
              <a:rPr lang="en-US" sz="2400"/>
              <a:t> </a:t>
            </a:r>
            <a:r>
              <a:rPr lang="en-US" sz="2400" err="1"/>
              <a:t>penyimpanan</a:t>
            </a:r>
            <a:r>
              <a:rPr lang="en-US" sz="2400"/>
              <a:t> </a:t>
            </a:r>
            <a:r>
              <a:rPr lang="en-US" sz="2400" err="1"/>
              <a:t>persediaan</a:t>
            </a:r>
            <a:r>
              <a:rPr lang="en-US" sz="2400"/>
              <a:t> </a:t>
            </a:r>
            <a:r>
              <a:rPr lang="en-US" sz="2400" err="1"/>
              <a:t>meningkat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560135295"/>
      </p:ext>
    </p:extLst>
  </p:cSld>
  <p:clrMapOvr>
    <a:masterClrMapping/>
  </p:clrMapOvr>
  <p:transition spd="slow">
    <p:pull dir="l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981200" y="292100"/>
            <a:ext cx="8229600" cy="1104900"/>
          </a:xfrm>
        </p:spPr>
        <p:txBody>
          <a:bodyPr/>
          <a:lstStyle/>
          <a:p>
            <a:pPr eaLnBrk="1" hangingPunct="1"/>
            <a:r>
              <a:rPr lang="en-US" err="1"/>
              <a:t>Transportasi</a:t>
            </a:r>
            <a:endParaRPr lang="en-US"/>
          </a:p>
        </p:txBody>
      </p:sp>
      <p:sp>
        <p:nvSpPr>
          <p:cNvPr id="43010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err="1"/>
              <a:t>Peran</a:t>
            </a:r>
            <a:r>
              <a:rPr lang="en-US" b="1"/>
              <a:t> </a:t>
            </a:r>
            <a:r>
              <a:rPr lang="en-US" b="1" err="1"/>
              <a:t>dalam</a:t>
            </a:r>
            <a:r>
              <a:rPr lang="en-US" b="1"/>
              <a:t> rantai pasokan</a:t>
            </a:r>
          </a:p>
          <a:p>
            <a:pPr lvl="1" eaLnBrk="1" hangingPunct="1"/>
            <a:r>
              <a:rPr lang="en-US" err="1"/>
              <a:t>Memindahkan</a:t>
            </a:r>
            <a:r>
              <a:rPr lang="en-US"/>
              <a:t> </a:t>
            </a:r>
            <a:r>
              <a:rPr lang="en-US" err="1"/>
              <a:t>produk</a:t>
            </a:r>
            <a:r>
              <a:rPr lang="en-US"/>
              <a:t> di </a:t>
            </a:r>
            <a:r>
              <a:rPr lang="en-US" err="1"/>
              <a:t>antara</a:t>
            </a:r>
            <a:r>
              <a:rPr lang="en-US"/>
              <a:t> </a:t>
            </a:r>
            <a:r>
              <a:rPr lang="en-US" err="1"/>
              <a:t>tahapan</a:t>
            </a:r>
            <a:r>
              <a:rPr lang="en-US"/>
              <a:t> </a:t>
            </a:r>
            <a:r>
              <a:rPr lang="en-US" err="1"/>
              <a:t>dalam</a:t>
            </a:r>
            <a:r>
              <a:rPr lang="en-US"/>
              <a:t> rantai pasokan</a:t>
            </a:r>
          </a:p>
          <a:p>
            <a:pPr lvl="1" eaLnBrk="1" hangingPunct="1"/>
            <a:r>
              <a:rPr lang="en-US" err="1"/>
              <a:t>Berdampak</a:t>
            </a:r>
            <a:r>
              <a:rPr lang="en-US"/>
              <a:t> </a:t>
            </a:r>
            <a:r>
              <a:rPr lang="en-US" err="1"/>
              <a:t>pada</a:t>
            </a:r>
            <a:r>
              <a:rPr lang="en-US"/>
              <a:t> </a:t>
            </a:r>
            <a:r>
              <a:rPr lang="en-US" err="1"/>
              <a:t>responsif</a:t>
            </a:r>
            <a:r>
              <a:rPr lang="en-US"/>
              <a:t>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efisiensi</a:t>
            </a:r>
            <a:endParaRPr lang="en-US"/>
          </a:p>
          <a:p>
            <a:pPr lvl="1" eaLnBrk="1" hangingPunct="1"/>
            <a:r>
              <a:rPr lang="en-US" err="1"/>
              <a:t>Transportasi</a:t>
            </a:r>
            <a:r>
              <a:rPr lang="en-US"/>
              <a:t> yang </a:t>
            </a:r>
            <a:r>
              <a:rPr lang="en-US" err="1"/>
              <a:t>lebih</a:t>
            </a:r>
            <a:r>
              <a:rPr lang="en-US"/>
              <a:t> </a:t>
            </a:r>
            <a:r>
              <a:rPr lang="en-US" err="1"/>
              <a:t>cepat</a:t>
            </a:r>
            <a:r>
              <a:rPr lang="en-US"/>
              <a:t> </a:t>
            </a:r>
            <a:r>
              <a:rPr lang="en-US" err="1"/>
              <a:t>memungkinkan</a:t>
            </a:r>
            <a:r>
              <a:rPr lang="en-US"/>
              <a:t> responsiveness yang </a:t>
            </a:r>
            <a:r>
              <a:rPr lang="en-US" err="1"/>
              <a:t>lebih</a:t>
            </a:r>
            <a:r>
              <a:rPr lang="en-US"/>
              <a:t> </a:t>
            </a:r>
            <a:r>
              <a:rPr lang="en-US" err="1"/>
              <a:t>besar</a:t>
            </a:r>
            <a:r>
              <a:rPr lang="en-US"/>
              <a:t> </a:t>
            </a:r>
            <a:r>
              <a:rPr lang="en-US" err="1"/>
              <a:t>tetapi</a:t>
            </a:r>
            <a:r>
              <a:rPr lang="en-US"/>
              <a:t> </a:t>
            </a:r>
            <a:r>
              <a:rPr lang="en-US" err="1"/>
              <a:t>efisiensi</a:t>
            </a:r>
            <a:r>
              <a:rPr lang="en-US"/>
              <a:t> yang </a:t>
            </a:r>
            <a:r>
              <a:rPr lang="en-US" err="1"/>
              <a:t>lebih</a:t>
            </a:r>
            <a:r>
              <a:rPr lang="en-US"/>
              <a:t> </a:t>
            </a:r>
            <a:r>
              <a:rPr lang="en-US" err="1"/>
              <a:t>rendah</a:t>
            </a:r>
            <a:endParaRPr lang="en-US"/>
          </a:p>
          <a:p>
            <a:pPr lvl="1" eaLnBrk="1" hangingPunct="1"/>
            <a:r>
              <a:rPr lang="en-US" err="1"/>
              <a:t>Juga</a:t>
            </a:r>
            <a:r>
              <a:rPr lang="en-US"/>
              <a:t> </a:t>
            </a:r>
            <a:r>
              <a:rPr lang="en-US" err="1"/>
              <a:t>mempengaruhi</a:t>
            </a:r>
            <a:r>
              <a:rPr lang="en-US"/>
              <a:t> </a:t>
            </a:r>
            <a:r>
              <a:rPr lang="en-US" err="1"/>
              <a:t>persediaan</a:t>
            </a:r>
            <a:r>
              <a:rPr lang="en-US"/>
              <a:t>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fasilitas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err="1"/>
              <a:t>Transportasi</a:t>
            </a:r>
            <a:endParaRPr lang="en-US"/>
          </a:p>
        </p:txBody>
      </p:sp>
      <p:sp>
        <p:nvSpPr>
          <p:cNvPr id="44034" name="Rectangle 1027"/>
          <p:cNvSpPr>
            <a:spLocks noGrp="1" noChangeArrowheads="1"/>
          </p:cNvSpPr>
          <p:nvPr>
            <p:ph idx="1"/>
          </p:nvPr>
        </p:nvSpPr>
        <p:spPr>
          <a:xfrm>
            <a:off x="1981200" y="2204356"/>
            <a:ext cx="8229600" cy="4450443"/>
          </a:xfrm>
        </p:spPr>
        <p:txBody>
          <a:bodyPr/>
          <a:lstStyle/>
          <a:p>
            <a:pPr eaLnBrk="1" hangingPunct="1"/>
            <a:r>
              <a:rPr lang="en-US" sz="2800" b="1" err="1"/>
              <a:t>Peran</a:t>
            </a:r>
            <a:r>
              <a:rPr lang="en-US" sz="2800" b="1"/>
              <a:t> </a:t>
            </a:r>
            <a:r>
              <a:rPr lang="en-US" sz="2800" b="1" err="1"/>
              <a:t>dalam</a:t>
            </a:r>
            <a:r>
              <a:rPr lang="en-US" sz="2800" b="1"/>
              <a:t> Competitive Strategy</a:t>
            </a:r>
          </a:p>
          <a:p>
            <a:pPr lvl="1" eaLnBrk="1" hangingPunct="1"/>
            <a:r>
              <a:rPr lang="en-US" sz="2400" err="1"/>
              <a:t>Mengizinkan</a:t>
            </a:r>
            <a:r>
              <a:rPr lang="en-US" sz="2400"/>
              <a:t> </a:t>
            </a:r>
            <a:r>
              <a:rPr lang="en-US" sz="2400" err="1"/>
              <a:t>perusahaan</a:t>
            </a:r>
            <a:r>
              <a:rPr lang="en-US" sz="2400"/>
              <a:t> </a:t>
            </a:r>
            <a:r>
              <a:rPr lang="en-US" sz="2400" err="1"/>
              <a:t>menyesuaikan</a:t>
            </a:r>
            <a:r>
              <a:rPr lang="en-US" sz="2400"/>
              <a:t> </a:t>
            </a:r>
            <a:r>
              <a:rPr lang="en-US" sz="2400" err="1"/>
              <a:t>lokasi</a:t>
            </a:r>
            <a:r>
              <a:rPr lang="en-US" sz="2400"/>
              <a:t> </a:t>
            </a:r>
            <a:r>
              <a:rPr lang="en-US" sz="2400" err="1"/>
              <a:t>fasilitas</a:t>
            </a:r>
            <a:r>
              <a:rPr lang="en-US" sz="2400"/>
              <a:t> </a:t>
            </a:r>
            <a:r>
              <a:rPr lang="en-US" sz="2400" err="1"/>
              <a:t>dan</a:t>
            </a:r>
            <a:r>
              <a:rPr lang="en-US" sz="2400"/>
              <a:t> persediaannya </a:t>
            </a:r>
            <a:r>
              <a:rPr lang="en-US" sz="2400" err="1"/>
              <a:t>untuk</a:t>
            </a:r>
            <a:r>
              <a:rPr lang="en-US" sz="2400"/>
              <a:t> </a:t>
            </a:r>
            <a:r>
              <a:rPr lang="en-US" sz="2400" err="1"/>
              <a:t>menemukan</a:t>
            </a:r>
            <a:r>
              <a:rPr lang="en-US" sz="2400"/>
              <a:t> </a:t>
            </a:r>
            <a:r>
              <a:rPr lang="en-US" sz="2400" err="1"/>
              <a:t>keseimbangan</a:t>
            </a:r>
            <a:r>
              <a:rPr lang="en-US" sz="2400"/>
              <a:t> yang </a:t>
            </a:r>
            <a:r>
              <a:rPr lang="en-US" sz="2400" err="1"/>
              <a:t>tepat</a:t>
            </a:r>
            <a:r>
              <a:rPr lang="en-US" sz="2400"/>
              <a:t> </a:t>
            </a:r>
            <a:r>
              <a:rPr lang="en-US" sz="2400" err="1"/>
              <a:t>antara</a:t>
            </a:r>
            <a:r>
              <a:rPr lang="en-US" sz="2400"/>
              <a:t> </a:t>
            </a:r>
            <a:r>
              <a:rPr lang="en-US" sz="2400" err="1"/>
              <a:t>daya</a:t>
            </a:r>
            <a:r>
              <a:rPr lang="en-US" sz="2400"/>
              <a:t> </a:t>
            </a:r>
            <a:r>
              <a:rPr lang="en-US" sz="2400" err="1"/>
              <a:t>tanggap</a:t>
            </a:r>
            <a:r>
              <a:rPr lang="en-US" sz="2400"/>
              <a:t> </a:t>
            </a:r>
            <a:r>
              <a:rPr lang="en-US" sz="2400" err="1"/>
              <a:t>dan</a:t>
            </a:r>
            <a:r>
              <a:rPr lang="en-US" sz="2400"/>
              <a:t> efisiensi</a:t>
            </a:r>
          </a:p>
        </p:txBody>
      </p:sp>
    </p:spTree>
  </p:cSld>
  <p:clrMapOvr>
    <a:masterClrMapping/>
  </p:clrMapOvr>
  <p:transition spd="slow">
    <p:strips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err="1"/>
              <a:t>Transportasi</a:t>
            </a:r>
            <a:endParaRPr lang="en-US"/>
          </a:p>
        </p:txBody>
      </p:sp>
      <p:sp>
        <p:nvSpPr>
          <p:cNvPr id="44034" name="Rectangle 1027"/>
          <p:cNvSpPr>
            <a:spLocks noGrp="1" noChangeArrowheads="1"/>
          </p:cNvSpPr>
          <p:nvPr>
            <p:ph idx="1"/>
          </p:nvPr>
        </p:nvSpPr>
        <p:spPr>
          <a:xfrm>
            <a:off x="1981200" y="2269670"/>
            <a:ext cx="8229600" cy="4385129"/>
          </a:xfrm>
        </p:spPr>
        <p:txBody>
          <a:bodyPr/>
          <a:lstStyle/>
          <a:p>
            <a:pPr eaLnBrk="1" hangingPunct="1"/>
            <a:r>
              <a:rPr lang="en-US" sz="2800" b="1"/>
              <a:t>Komponen </a:t>
            </a:r>
            <a:r>
              <a:rPr lang="en-US" sz="2800" b="1" err="1"/>
              <a:t>Keputusan</a:t>
            </a:r>
            <a:r>
              <a:rPr lang="en-US" sz="2800" b="1"/>
              <a:t> </a:t>
            </a:r>
            <a:r>
              <a:rPr lang="en-US" sz="2800" b="1" err="1"/>
              <a:t>Transportasi</a:t>
            </a:r>
            <a:r>
              <a:rPr lang="en-US" sz="2800" b="1"/>
              <a:t> </a:t>
            </a:r>
          </a:p>
          <a:p>
            <a:pPr lvl="1" eaLnBrk="1" hangingPunct="1"/>
            <a:r>
              <a:rPr lang="en-US" sz="2400" b="1" err="1"/>
              <a:t>Desain</a:t>
            </a:r>
            <a:r>
              <a:rPr lang="en-US" sz="2400" b="1"/>
              <a:t> </a:t>
            </a:r>
            <a:r>
              <a:rPr lang="en-US" sz="2400" b="1" err="1"/>
              <a:t>jaringan</a:t>
            </a:r>
            <a:r>
              <a:rPr lang="en-US" sz="2400" b="1"/>
              <a:t> </a:t>
            </a:r>
            <a:r>
              <a:rPr lang="en-US" sz="2400" b="1" err="1"/>
              <a:t>transportasi</a:t>
            </a:r>
            <a:endParaRPr lang="en-US" sz="2400" b="1"/>
          </a:p>
          <a:p>
            <a:pPr lvl="2" eaLnBrk="1" hangingPunct="1"/>
            <a:r>
              <a:rPr lang="en-US" sz="2000" err="1"/>
              <a:t>Moda</a:t>
            </a:r>
            <a:r>
              <a:rPr lang="en-US" sz="2000"/>
              <a:t>, </a:t>
            </a:r>
            <a:r>
              <a:rPr lang="en-US" sz="2000" err="1"/>
              <a:t>Lokasi</a:t>
            </a:r>
            <a:r>
              <a:rPr lang="en-US" sz="2000"/>
              <a:t>, </a:t>
            </a:r>
            <a:r>
              <a:rPr lang="en-US" sz="2000" err="1"/>
              <a:t>dan</a:t>
            </a:r>
            <a:r>
              <a:rPr lang="en-US" sz="2000"/>
              <a:t> </a:t>
            </a:r>
            <a:r>
              <a:rPr lang="en-US" sz="2000" err="1"/>
              <a:t>rute</a:t>
            </a:r>
            <a:endParaRPr lang="en-US" sz="2000"/>
          </a:p>
          <a:p>
            <a:pPr lvl="2" eaLnBrk="1" hangingPunct="1"/>
            <a:r>
              <a:rPr lang="en-US" sz="2000" err="1"/>
              <a:t>Langsung</a:t>
            </a:r>
            <a:r>
              <a:rPr lang="en-US" sz="2000"/>
              <a:t> </a:t>
            </a:r>
            <a:r>
              <a:rPr lang="en-US" sz="2000" err="1"/>
              <a:t>atau</a:t>
            </a:r>
            <a:r>
              <a:rPr lang="en-US" sz="2000"/>
              <a:t> </a:t>
            </a:r>
            <a:r>
              <a:rPr lang="en-US" sz="2000" err="1"/>
              <a:t>dengan</a:t>
            </a:r>
            <a:r>
              <a:rPr lang="en-US" sz="2000"/>
              <a:t> </a:t>
            </a:r>
            <a:r>
              <a:rPr lang="en-US" sz="2000" err="1"/>
              <a:t>titik</a:t>
            </a:r>
            <a:r>
              <a:rPr lang="en-US" sz="2000"/>
              <a:t> </a:t>
            </a:r>
            <a:r>
              <a:rPr lang="en-US" sz="2000" err="1"/>
              <a:t>konsolidasi</a:t>
            </a:r>
            <a:r>
              <a:rPr lang="en-US" sz="2000"/>
              <a:t> Antara</a:t>
            </a:r>
          </a:p>
          <a:p>
            <a:pPr lvl="2" eaLnBrk="1" hangingPunct="1"/>
            <a:r>
              <a:rPr lang="en-US" sz="2000" err="1"/>
              <a:t>Satu</a:t>
            </a:r>
            <a:r>
              <a:rPr lang="en-US" sz="2000"/>
              <a:t> </a:t>
            </a:r>
            <a:r>
              <a:rPr lang="en-US" sz="2000" err="1"/>
              <a:t>atau</a:t>
            </a:r>
            <a:r>
              <a:rPr lang="en-US" sz="2000"/>
              <a:t> multi </a:t>
            </a:r>
            <a:r>
              <a:rPr lang="en-US" sz="2000" err="1"/>
              <a:t>titik</a:t>
            </a:r>
            <a:r>
              <a:rPr lang="en-US" sz="2000"/>
              <a:t> </a:t>
            </a:r>
            <a:r>
              <a:rPr lang="en-US" sz="2000" err="1"/>
              <a:t>penawaran</a:t>
            </a:r>
            <a:r>
              <a:rPr lang="en-US" sz="2000"/>
              <a:t> </a:t>
            </a:r>
            <a:r>
              <a:rPr lang="en-US" sz="2000" err="1"/>
              <a:t>atau</a:t>
            </a:r>
            <a:r>
              <a:rPr lang="en-US" sz="2000"/>
              <a:t> </a:t>
            </a:r>
            <a:r>
              <a:rPr lang="en-US" sz="2000" err="1"/>
              <a:t>permintaan</a:t>
            </a:r>
            <a:r>
              <a:rPr lang="en-US" sz="2000"/>
              <a:t> </a:t>
            </a:r>
            <a:r>
              <a:rPr lang="en-US" sz="2000" err="1"/>
              <a:t>dalam</a:t>
            </a:r>
            <a:r>
              <a:rPr lang="en-US" sz="2000"/>
              <a:t> </a:t>
            </a:r>
            <a:r>
              <a:rPr lang="en-US" sz="2000" err="1"/>
              <a:t>satu</a:t>
            </a:r>
            <a:r>
              <a:rPr lang="en-US" sz="2000"/>
              <a:t> kali proses</a:t>
            </a:r>
          </a:p>
        </p:txBody>
      </p:sp>
    </p:spTree>
    <p:extLst>
      <p:ext uri="{BB962C8B-B14F-4D97-AF65-F5344CB8AC3E}">
        <p14:creationId xmlns:p14="http://schemas.microsoft.com/office/powerpoint/2010/main" val="4179902324"/>
      </p:ext>
    </p:extLst>
  </p:cSld>
  <p:clrMapOvr>
    <a:masterClrMapping/>
  </p:clrMapOvr>
  <p:transition spd="slow">
    <p:strips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err="1"/>
              <a:t>Transportasi</a:t>
            </a:r>
            <a:endParaRPr lang="en-US"/>
          </a:p>
        </p:txBody>
      </p:sp>
      <p:sp>
        <p:nvSpPr>
          <p:cNvPr id="45058" name="Rectangle 1027"/>
          <p:cNvSpPr>
            <a:spLocks noGrp="1" noChangeArrowheads="1"/>
          </p:cNvSpPr>
          <p:nvPr>
            <p:ph idx="1"/>
          </p:nvPr>
        </p:nvSpPr>
        <p:spPr>
          <a:xfrm>
            <a:off x="1981200" y="2286000"/>
            <a:ext cx="8229600" cy="3733800"/>
          </a:xfrm>
        </p:spPr>
        <p:txBody>
          <a:bodyPr/>
          <a:lstStyle/>
          <a:p>
            <a:pPr lvl="1" eaLnBrk="1" hangingPunct="1"/>
            <a:r>
              <a:rPr lang="en-US" b="1" err="1"/>
              <a:t>Memilih</a:t>
            </a:r>
            <a:r>
              <a:rPr lang="en-US" b="1"/>
              <a:t> </a:t>
            </a:r>
            <a:r>
              <a:rPr lang="en-US" b="1" err="1"/>
              <a:t>moda</a:t>
            </a:r>
            <a:r>
              <a:rPr lang="en-US" b="1"/>
              <a:t> </a:t>
            </a:r>
            <a:r>
              <a:rPr lang="en-US" b="1" err="1"/>
              <a:t>transportasi</a:t>
            </a:r>
            <a:endParaRPr lang="en-US" b="1"/>
          </a:p>
          <a:p>
            <a:pPr lvl="2" eaLnBrk="1" hangingPunct="1"/>
            <a:r>
              <a:rPr lang="en-US" err="1"/>
              <a:t>Udara</a:t>
            </a:r>
            <a:r>
              <a:rPr lang="en-US"/>
              <a:t>, </a:t>
            </a:r>
            <a:r>
              <a:rPr lang="en-US" err="1"/>
              <a:t>truk</a:t>
            </a:r>
            <a:r>
              <a:rPr lang="en-US"/>
              <a:t>, </a:t>
            </a:r>
            <a:r>
              <a:rPr lang="en-US" err="1"/>
              <a:t>kereta</a:t>
            </a:r>
            <a:r>
              <a:rPr lang="en-US"/>
              <a:t> </a:t>
            </a:r>
            <a:r>
              <a:rPr lang="en-US" err="1"/>
              <a:t>api</a:t>
            </a:r>
            <a:r>
              <a:rPr lang="en-US"/>
              <a:t>, </a:t>
            </a:r>
            <a:r>
              <a:rPr lang="en-US" err="1"/>
              <a:t>laut</a:t>
            </a:r>
            <a:r>
              <a:rPr lang="en-US"/>
              <a:t>,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pipa</a:t>
            </a:r>
            <a:endParaRPr lang="en-US"/>
          </a:p>
          <a:p>
            <a:pPr lvl="2" eaLnBrk="1" hangingPunct="1"/>
            <a:r>
              <a:rPr lang="en-US" err="1"/>
              <a:t>Barang</a:t>
            </a:r>
            <a:r>
              <a:rPr lang="en-US"/>
              <a:t> </a:t>
            </a:r>
            <a:r>
              <a:rPr lang="en-US" err="1"/>
              <a:t>informasi</a:t>
            </a:r>
            <a:r>
              <a:rPr lang="en-US"/>
              <a:t> </a:t>
            </a:r>
            <a:r>
              <a:rPr lang="en-US" err="1"/>
              <a:t>melalui</a:t>
            </a:r>
            <a:r>
              <a:rPr lang="en-US"/>
              <a:t> internet</a:t>
            </a:r>
          </a:p>
          <a:p>
            <a:pPr lvl="2" eaLnBrk="1" hangingPunct="1"/>
            <a:r>
              <a:rPr lang="en-US" err="1"/>
              <a:t>Perbedaan</a:t>
            </a:r>
            <a:r>
              <a:rPr lang="en-US"/>
              <a:t> </a:t>
            </a:r>
            <a:r>
              <a:rPr lang="en-US" err="1"/>
              <a:t>kecepatan</a:t>
            </a:r>
            <a:r>
              <a:rPr lang="en-US"/>
              <a:t>, </a:t>
            </a:r>
            <a:r>
              <a:rPr lang="en-US" err="1"/>
              <a:t>ukuran</a:t>
            </a:r>
            <a:r>
              <a:rPr lang="en-US"/>
              <a:t> </a:t>
            </a:r>
            <a:r>
              <a:rPr lang="en-US" err="1"/>
              <a:t>pengiriman</a:t>
            </a:r>
            <a:r>
              <a:rPr lang="en-US"/>
              <a:t>, </a:t>
            </a:r>
            <a:r>
              <a:rPr lang="en-US" err="1"/>
              <a:t>biaya</a:t>
            </a:r>
            <a:r>
              <a:rPr lang="en-US"/>
              <a:t> </a:t>
            </a:r>
            <a:r>
              <a:rPr lang="en-US" err="1"/>
              <a:t>pengiriman</a:t>
            </a:r>
            <a:r>
              <a:rPr lang="en-US"/>
              <a:t>,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fleksibilitas</a:t>
            </a:r>
            <a:endParaRPr lang="en-US"/>
          </a:p>
        </p:txBody>
      </p:sp>
    </p:spTree>
  </p:cSld>
  <p:clrMapOvr>
    <a:masterClrMapping/>
  </p:clrMapOvr>
  <p:transition spd="slow">
    <p:strips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err="1"/>
              <a:t>Transportasi</a:t>
            </a:r>
            <a:endParaRPr lang="en-US"/>
          </a:p>
        </p:txBody>
      </p:sp>
      <p:sp>
        <p:nvSpPr>
          <p:cNvPr id="46082" name="Rectangle 1027"/>
          <p:cNvSpPr>
            <a:spLocks noGrp="1" noChangeArrowheads="1"/>
          </p:cNvSpPr>
          <p:nvPr>
            <p:ph idx="1"/>
          </p:nvPr>
        </p:nvSpPr>
        <p:spPr>
          <a:xfrm>
            <a:off x="1981200" y="2253342"/>
            <a:ext cx="8229600" cy="4134757"/>
          </a:xfrm>
        </p:spPr>
        <p:txBody>
          <a:bodyPr/>
          <a:lstStyle/>
          <a:p>
            <a:pPr lvl="1" eaLnBrk="1" hangingPunct="1"/>
            <a:r>
              <a:rPr lang="en-US" b="1" err="1"/>
              <a:t>Metrik</a:t>
            </a:r>
            <a:r>
              <a:rPr lang="en-US" b="1"/>
              <a:t> </a:t>
            </a:r>
            <a:r>
              <a:rPr lang="en-US" b="1" err="1"/>
              <a:t>terkait</a:t>
            </a:r>
            <a:r>
              <a:rPr lang="en-US" b="1"/>
              <a:t> </a:t>
            </a:r>
            <a:r>
              <a:rPr lang="en-US" b="1" err="1"/>
              <a:t>Transportasi</a:t>
            </a:r>
            <a:endParaRPr lang="en-US" b="1"/>
          </a:p>
          <a:p>
            <a:pPr lvl="2" eaLnBrk="1" hangingPunct="1"/>
            <a:r>
              <a:rPr lang="en-US"/>
              <a:t>Rata-rata </a:t>
            </a:r>
            <a:r>
              <a:rPr lang="en-US" err="1"/>
              <a:t>biaya</a:t>
            </a:r>
            <a:r>
              <a:rPr lang="en-US"/>
              <a:t> </a:t>
            </a:r>
            <a:r>
              <a:rPr lang="en-US" err="1"/>
              <a:t>transportasi</a:t>
            </a:r>
            <a:r>
              <a:rPr lang="en-US"/>
              <a:t> </a:t>
            </a:r>
            <a:r>
              <a:rPr lang="en-US" err="1"/>
              <a:t>masuk</a:t>
            </a:r>
            <a:endParaRPr lang="en-US"/>
          </a:p>
          <a:p>
            <a:pPr lvl="2" eaLnBrk="1" hangingPunct="1"/>
            <a:r>
              <a:rPr lang="en-US" err="1"/>
              <a:t>Ukuran</a:t>
            </a:r>
            <a:r>
              <a:rPr lang="en-US"/>
              <a:t> </a:t>
            </a:r>
            <a:r>
              <a:rPr lang="en-US" err="1"/>
              <a:t>pengiriman</a:t>
            </a:r>
            <a:r>
              <a:rPr lang="en-US"/>
              <a:t> </a:t>
            </a:r>
            <a:r>
              <a:rPr lang="en-US" err="1"/>
              <a:t>pendapatan</a:t>
            </a:r>
            <a:r>
              <a:rPr lang="en-US"/>
              <a:t> rata-rata</a:t>
            </a:r>
          </a:p>
          <a:p>
            <a:pPr lvl="2" eaLnBrk="1" hangingPunct="1"/>
            <a:r>
              <a:rPr lang="en-US"/>
              <a:t>Rata-rata </a:t>
            </a:r>
            <a:r>
              <a:rPr lang="en-US" err="1"/>
              <a:t>biaya</a:t>
            </a:r>
            <a:r>
              <a:rPr lang="en-US"/>
              <a:t> </a:t>
            </a:r>
            <a:r>
              <a:rPr lang="en-US" err="1"/>
              <a:t>transportasi</a:t>
            </a:r>
            <a:r>
              <a:rPr lang="en-US"/>
              <a:t> </a:t>
            </a:r>
            <a:r>
              <a:rPr lang="en-US" err="1"/>
              <a:t>masuk</a:t>
            </a:r>
            <a:r>
              <a:rPr lang="en-US"/>
              <a:t> per </a:t>
            </a:r>
            <a:r>
              <a:rPr lang="en-US" err="1"/>
              <a:t>pengiriman</a:t>
            </a:r>
            <a:endParaRPr lang="en-US"/>
          </a:p>
          <a:p>
            <a:pPr lvl="2" eaLnBrk="1" hangingPunct="1"/>
            <a:r>
              <a:rPr lang="en-US"/>
              <a:t>Rata-rata </a:t>
            </a:r>
            <a:r>
              <a:rPr lang="en-US" err="1"/>
              <a:t>biaya</a:t>
            </a:r>
            <a:r>
              <a:rPr lang="en-US"/>
              <a:t> </a:t>
            </a:r>
            <a:r>
              <a:rPr lang="en-US" err="1"/>
              <a:t>transportasi</a:t>
            </a:r>
            <a:r>
              <a:rPr lang="en-US"/>
              <a:t> </a:t>
            </a:r>
            <a:r>
              <a:rPr lang="en-US" err="1"/>
              <a:t>keluar</a:t>
            </a:r>
            <a:endParaRPr lang="en-US"/>
          </a:p>
          <a:p>
            <a:pPr lvl="2" eaLnBrk="1" hangingPunct="1"/>
            <a:r>
              <a:rPr lang="en-US" err="1"/>
              <a:t>Ukuran</a:t>
            </a:r>
            <a:r>
              <a:rPr lang="en-US"/>
              <a:t> </a:t>
            </a:r>
            <a:r>
              <a:rPr lang="en-US" err="1"/>
              <a:t>pengiriman</a:t>
            </a:r>
            <a:r>
              <a:rPr lang="en-US"/>
              <a:t> </a:t>
            </a:r>
            <a:r>
              <a:rPr lang="en-US" err="1"/>
              <a:t>keluar</a:t>
            </a:r>
            <a:r>
              <a:rPr lang="en-US"/>
              <a:t> rata-rata</a:t>
            </a:r>
          </a:p>
          <a:p>
            <a:pPr lvl="2" eaLnBrk="1" hangingPunct="1"/>
            <a:r>
              <a:rPr lang="en-US"/>
              <a:t>Rata-rata </a:t>
            </a:r>
            <a:r>
              <a:rPr lang="en-US" err="1"/>
              <a:t>biaya</a:t>
            </a:r>
            <a:r>
              <a:rPr lang="en-US"/>
              <a:t> </a:t>
            </a:r>
            <a:r>
              <a:rPr lang="en-US" err="1"/>
              <a:t>transportasi</a:t>
            </a:r>
            <a:r>
              <a:rPr lang="en-US"/>
              <a:t> </a:t>
            </a:r>
            <a:r>
              <a:rPr lang="en-US" err="1"/>
              <a:t>keluar</a:t>
            </a:r>
            <a:r>
              <a:rPr lang="en-US"/>
              <a:t> per </a:t>
            </a:r>
            <a:r>
              <a:rPr lang="en-US" err="1"/>
              <a:t>pengiriman</a:t>
            </a:r>
            <a:endParaRPr lang="en-US"/>
          </a:p>
          <a:p>
            <a:pPr lvl="2" eaLnBrk="1" hangingPunct="1"/>
            <a:r>
              <a:rPr lang="en-US" err="1"/>
              <a:t>Fraksi</a:t>
            </a:r>
            <a:r>
              <a:rPr lang="en-US"/>
              <a:t> </a:t>
            </a:r>
            <a:r>
              <a:rPr lang="en-US" err="1"/>
              <a:t>diangkut</a:t>
            </a:r>
            <a:r>
              <a:rPr lang="en-US"/>
              <a:t> </a:t>
            </a:r>
            <a:r>
              <a:rPr lang="en-US" err="1"/>
              <a:t>berdasarkan</a:t>
            </a:r>
            <a:r>
              <a:rPr lang="en-US"/>
              <a:t> mode</a:t>
            </a:r>
          </a:p>
        </p:txBody>
      </p:sp>
    </p:spTree>
  </p:cSld>
  <p:clrMapOvr>
    <a:masterClrMapping/>
  </p:clrMapOvr>
  <p:transition spd="slow">
    <p:strips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err="1"/>
              <a:t>Transportasi</a:t>
            </a:r>
            <a:endParaRPr lang="en-US"/>
          </a:p>
        </p:txBody>
      </p:sp>
      <p:sp>
        <p:nvSpPr>
          <p:cNvPr id="47106" name="Rectangle 1027"/>
          <p:cNvSpPr>
            <a:spLocks noGrp="1" noChangeArrowheads="1"/>
          </p:cNvSpPr>
          <p:nvPr>
            <p:ph idx="1"/>
          </p:nvPr>
        </p:nvSpPr>
        <p:spPr>
          <a:xfrm>
            <a:off x="1981200" y="2302328"/>
            <a:ext cx="8229600" cy="4085771"/>
          </a:xfrm>
        </p:spPr>
        <p:txBody>
          <a:bodyPr/>
          <a:lstStyle/>
          <a:p>
            <a:pPr eaLnBrk="1" hangingPunct="1"/>
            <a:r>
              <a:rPr lang="en-US" b="1"/>
              <a:t>Trade-off: Responsiveness versus </a:t>
            </a:r>
            <a:r>
              <a:rPr lang="en-US" b="1" err="1"/>
              <a:t>efisiensi</a:t>
            </a:r>
            <a:endParaRPr lang="en-US" b="1"/>
          </a:p>
          <a:p>
            <a:pPr lvl="1" eaLnBrk="1" hangingPunct="1"/>
            <a:r>
              <a:rPr lang="en-US" err="1"/>
              <a:t>Biaya</a:t>
            </a:r>
            <a:r>
              <a:rPr lang="en-US"/>
              <a:t> </a:t>
            </a:r>
            <a:r>
              <a:rPr lang="en-US" err="1"/>
              <a:t>pengangkutan</a:t>
            </a:r>
            <a:r>
              <a:rPr lang="en-US"/>
              <a:t> </a:t>
            </a:r>
            <a:r>
              <a:rPr lang="en-US" err="1"/>
              <a:t>suatu</a:t>
            </a:r>
            <a:r>
              <a:rPr lang="en-US"/>
              <a:t> </a:t>
            </a:r>
            <a:r>
              <a:rPr lang="en-US" err="1"/>
              <a:t>produk</a:t>
            </a:r>
            <a:r>
              <a:rPr lang="en-US"/>
              <a:t> (</a:t>
            </a:r>
            <a:r>
              <a:rPr lang="en-US" err="1"/>
              <a:t>efisiensi</a:t>
            </a:r>
            <a:r>
              <a:rPr lang="en-US"/>
              <a:t>)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kecepatan</a:t>
            </a:r>
            <a:r>
              <a:rPr lang="en-US"/>
              <a:t> </a:t>
            </a:r>
            <a:r>
              <a:rPr lang="en-US" err="1"/>
              <a:t>pengangkutan</a:t>
            </a:r>
            <a:r>
              <a:rPr lang="en-US"/>
              <a:t> </a:t>
            </a:r>
            <a:r>
              <a:rPr lang="en-US" err="1"/>
              <a:t>produk</a:t>
            </a:r>
            <a:r>
              <a:rPr lang="en-US"/>
              <a:t> </a:t>
            </a:r>
            <a:r>
              <a:rPr lang="en-US" err="1"/>
              <a:t>tersebut</a:t>
            </a:r>
            <a:r>
              <a:rPr lang="en-US"/>
              <a:t> (</a:t>
            </a:r>
            <a:r>
              <a:rPr lang="en-US" err="1"/>
              <a:t>responsif</a:t>
            </a:r>
            <a:r>
              <a:rPr lang="en-US"/>
              <a:t>)</a:t>
            </a:r>
          </a:p>
          <a:p>
            <a:pPr lvl="1" eaLnBrk="1" hangingPunct="1"/>
            <a:r>
              <a:rPr lang="en-US" err="1"/>
              <a:t>Menggunakan</a:t>
            </a:r>
            <a:r>
              <a:rPr lang="en-US"/>
              <a:t> </a:t>
            </a:r>
            <a:r>
              <a:rPr lang="en-US" err="1"/>
              <a:t>moda</a:t>
            </a:r>
            <a:r>
              <a:rPr lang="en-US"/>
              <a:t> </a:t>
            </a:r>
            <a:r>
              <a:rPr lang="en-US" err="1"/>
              <a:t>transportasi</a:t>
            </a:r>
            <a:r>
              <a:rPr lang="en-US"/>
              <a:t> yang </a:t>
            </a:r>
            <a:r>
              <a:rPr lang="en-US" err="1"/>
              <a:t>cepat</a:t>
            </a:r>
            <a:r>
              <a:rPr lang="en-US"/>
              <a:t> </a:t>
            </a:r>
            <a:r>
              <a:rPr lang="en-US" err="1"/>
              <a:t>meningkatkan</a:t>
            </a:r>
            <a:r>
              <a:rPr lang="en-US"/>
              <a:t> </a:t>
            </a:r>
            <a:r>
              <a:rPr lang="en-US" err="1"/>
              <a:t>biaya</a:t>
            </a:r>
            <a:r>
              <a:rPr lang="en-US"/>
              <a:t> </a:t>
            </a:r>
            <a:r>
              <a:rPr lang="en-US" err="1"/>
              <a:t>responsif</a:t>
            </a:r>
            <a:r>
              <a:rPr lang="en-US"/>
              <a:t>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transportasi</a:t>
            </a:r>
            <a:r>
              <a:rPr lang="en-US"/>
              <a:t> </a:t>
            </a:r>
            <a:r>
              <a:rPr lang="en-US" err="1"/>
              <a:t>tetapi</a:t>
            </a:r>
            <a:r>
              <a:rPr lang="en-US"/>
              <a:t> </a:t>
            </a:r>
            <a:r>
              <a:rPr lang="en-US" err="1"/>
              <a:t>menurunkan</a:t>
            </a:r>
            <a:r>
              <a:rPr lang="en-US"/>
              <a:t> </a:t>
            </a:r>
            <a:r>
              <a:rPr lang="en-US" err="1"/>
              <a:t>biaya</a:t>
            </a:r>
            <a:r>
              <a:rPr lang="en-US"/>
              <a:t> </a:t>
            </a:r>
            <a:r>
              <a:rPr lang="en-US" err="1"/>
              <a:t>penyimpanan</a:t>
            </a:r>
            <a:r>
              <a:rPr lang="en-US"/>
              <a:t> </a:t>
            </a:r>
            <a:r>
              <a:rPr lang="en-US" err="1"/>
              <a:t>persediaan</a:t>
            </a:r>
            <a:endParaRPr lang="en-US"/>
          </a:p>
        </p:txBody>
      </p:sp>
    </p:spTree>
  </p:cSld>
  <p:clrMapOvr>
    <a:masterClrMapping/>
  </p:clrMapOvr>
  <p:transition spd="slow">
    <p:strips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err="1"/>
              <a:t>Informasi</a:t>
            </a:r>
            <a:endParaRPr lang="en-US"/>
          </a:p>
        </p:txBody>
      </p:sp>
      <p:sp>
        <p:nvSpPr>
          <p:cNvPr id="48130" name="Rectangle 1027"/>
          <p:cNvSpPr>
            <a:spLocks noGrp="1" noChangeArrowheads="1"/>
          </p:cNvSpPr>
          <p:nvPr>
            <p:ph idx="1"/>
          </p:nvPr>
        </p:nvSpPr>
        <p:spPr>
          <a:xfrm>
            <a:off x="2133600" y="2302329"/>
            <a:ext cx="7899400" cy="3823835"/>
          </a:xfrm>
        </p:spPr>
        <p:txBody>
          <a:bodyPr/>
          <a:lstStyle/>
          <a:p>
            <a:pPr eaLnBrk="1" hangingPunct="1"/>
            <a:r>
              <a:rPr lang="en-US" b="1" err="1"/>
              <a:t>Peran</a:t>
            </a:r>
            <a:r>
              <a:rPr lang="en-US" b="1"/>
              <a:t> </a:t>
            </a:r>
            <a:r>
              <a:rPr lang="en-US" b="1" err="1"/>
              <a:t>dalam</a:t>
            </a:r>
            <a:r>
              <a:rPr lang="en-US" b="1"/>
              <a:t> rantai pasokan</a:t>
            </a:r>
          </a:p>
          <a:p>
            <a:pPr lvl="1" eaLnBrk="1" hangingPunct="1"/>
            <a:r>
              <a:rPr lang="en-US" err="1"/>
              <a:t>Meningkatkan</a:t>
            </a:r>
            <a:r>
              <a:rPr lang="en-US"/>
              <a:t> </a:t>
            </a:r>
            <a:r>
              <a:rPr lang="en-US" err="1"/>
              <a:t>pemanfaatan</a:t>
            </a:r>
            <a:r>
              <a:rPr lang="en-US"/>
              <a:t> </a:t>
            </a:r>
            <a:r>
              <a:rPr lang="en-US" err="1"/>
              <a:t>aset</a:t>
            </a:r>
            <a:r>
              <a:rPr lang="en-US"/>
              <a:t> rantai pasokan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koordinasi</a:t>
            </a:r>
            <a:r>
              <a:rPr lang="en-US"/>
              <a:t> </a:t>
            </a:r>
            <a:r>
              <a:rPr lang="en-US" err="1"/>
              <a:t>aliran</a:t>
            </a:r>
            <a:r>
              <a:rPr lang="en-US"/>
              <a:t> rantai pasokan </a:t>
            </a:r>
            <a:r>
              <a:rPr lang="en-US" err="1"/>
              <a:t>untuk</a:t>
            </a:r>
            <a:r>
              <a:rPr lang="en-US"/>
              <a:t> </a:t>
            </a:r>
            <a:r>
              <a:rPr lang="en-US" err="1"/>
              <a:t>meningkatkan</a:t>
            </a:r>
            <a:r>
              <a:rPr lang="en-US"/>
              <a:t> </a:t>
            </a:r>
            <a:r>
              <a:rPr lang="en-US" err="1"/>
              <a:t>daya</a:t>
            </a:r>
            <a:r>
              <a:rPr lang="en-US"/>
              <a:t> </a:t>
            </a:r>
            <a:r>
              <a:rPr lang="en-US" err="1"/>
              <a:t>tanggap</a:t>
            </a:r>
            <a:r>
              <a:rPr lang="en-US"/>
              <a:t>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mengurangi</a:t>
            </a:r>
            <a:r>
              <a:rPr lang="en-US"/>
              <a:t> </a:t>
            </a:r>
            <a:r>
              <a:rPr lang="en-US" err="1"/>
              <a:t>biaya</a:t>
            </a:r>
            <a:endParaRPr lang="en-US"/>
          </a:p>
          <a:p>
            <a:pPr lvl="1" eaLnBrk="1" hangingPunct="1"/>
            <a:r>
              <a:rPr lang="en-US" err="1"/>
              <a:t>Informasi</a:t>
            </a:r>
            <a:r>
              <a:rPr lang="en-US"/>
              <a:t> </a:t>
            </a:r>
            <a:r>
              <a:rPr lang="en-US" err="1"/>
              <a:t>adalah</a:t>
            </a:r>
            <a:r>
              <a:rPr lang="en-US"/>
              <a:t> </a:t>
            </a:r>
            <a:r>
              <a:rPr lang="en-US" err="1"/>
              <a:t>pendorong</a:t>
            </a:r>
            <a:r>
              <a:rPr lang="en-US"/>
              <a:t> </a:t>
            </a:r>
            <a:r>
              <a:rPr lang="en-US" err="1"/>
              <a:t>utama</a:t>
            </a:r>
            <a:r>
              <a:rPr lang="en-US"/>
              <a:t> yang </a:t>
            </a:r>
            <a:r>
              <a:rPr lang="en-US" err="1"/>
              <a:t>dapat</a:t>
            </a:r>
            <a:r>
              <a:rPr lang="en-US"/>
              <a:t> </a:t>
            </a:r>
            <a:r>
              <a:rPr lang="en-US" err="1"/>
              <a:t>digunakan</a:t>
            </a:r>
            <a:r>
              <a:rPr lang="en-US"/>
              <a:t> </a:t>
            </a:r>
            <a:r>
              <a:rPr lang="en-US" err="1"/>
              <a:t>untuk</a:t>
            </a:r>
            <a:r>
              <a:rPr lang="en-US"/>
              <a:t> </a:t>
            </a:r>
            <a:r>
              <a:rPr lang="en-US" err="1"/>
              <a:t>memberikan</a:t>
            </a:r>
            <a:r>
              <a:rPr lang="en-US"/>
              <a:t> </a:t>
            </a:r>
            <a:r>
              <a:rPr lang="en-US" err="1"/>
              <a:t>respons</a:t>
            </a:r>
            <a:r>
              <a:rPr lang="en-US"/>
              <a:t> yang </a:t>
            </a:r>
            <a:r>
              <a:rPr lang="en-US" err="1"/>
              <a:t>lebih</a:t>
            </a:r>
            <a:r>
              <a:rPr lang="en-US"/>
              <a:t> </a:t>
            </a:r>
            <a:r>
              <a:rPr lang="en-US" err="1"/>
              <a:t>tinggi</a:t>
            </a:r>
            <a:r>
              <a:rPr lang="en-US"/>
              <a:t> </a:t>
            </a:r>
            <a:r>
              <a:rPr lang="en-US" err="1"/>
              <a:t>sekaligus</a:t>
            </a:r>
            <a:r>
              <a:rPr lang="en-US"/>
              <a:t> </a:t>
            </a:r>
            <a:r>
              <a:rPr lang="en-US" err="1"/>
              <a:t>meningkatkan</a:t>
            </a:r>
            <a:r>
              <a:rPr lang="en-US"/>
              <a:t> </a:t>
            </a:r>
            <a:r>
              <a:rPr lang="en-US" err="1"/>
              <a:t>efisiensi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err="1"/>
              <a:t>Informasi</a:t>
            </a:r>
            <a:endParaRPr lang="en-US"/>
          </a:p>
        </p:txBody>
      </p:sp>
      <p:sp>
        <p:nvSpPr>
          <p:cNvPr id="4915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err="1"/>
              <a:t>Peran</a:t>
            </a:r>
            <a:r>
              <a:rPr lang="en-US" b="1"/>
              <a:t> </a:t>
            </a:r>
            <a:r>
              <a:rPr lang="en-US" b="1" err="1"/>
              <a:t>dalam</a:t>
            </a:r>
            <a:r>
              <a:rPr lang="en-US" b="1"/>
              <a:t> Competitive Strategy</a:t>
            </a:r>
          </a:p>
          <a:p>
            <a:pPr lvl="1" eaLnBrk="1" hangingPunct="1"/>
            <a:r>
              <a:rPr lang="en-US" err="1"/>
              <a:t>Informasi</a:t>
            </a:r>
            <a:r>
              <a:rPr lang="en-US"/>
              <a:t> yang </a:t>
            </a:r>
            <a:r>
              <a:rPr lang="en-US" err="1"/>
              <a:t>benar</a:t>
            </a:r>
            <a:r>
              <a:rPr lang="en-US"/>
              <a:t> </a:t>
            </a:r>
            <a:r>
              <a:rPr lang="en-US" err="1"/>
              <a:t>dapat</a:t>
            </a:r>
            <a:r>
              <a:rPr lang="en-US"/>
              <a:t> </a:t>
            </a:r>
            <a:r>
              <a:rPr lang="en-US" err="1"/>
              <a:t>membantu</a:t>
            </a:r>
            <a:r>
              <a:rPr lang="en-US"/>
              <a:t> rantai pasokan </a:t>
            </a:r>
            <a:r>
              <a:rPr lang="en-US" err="1"/>
              <a:t>memenuhi</a:t>
            </a:r>
            <a:r>
              <a:rPr lang="en-US"/>
              <a:t> </a:t>
            </a:r>
            <a:r>
              <a:rPr lang="en-US" err="1"/>
              <a:t>kebutuhan</a:t>
            </a:r>
            <a:r>
              <a:rPr lang="en-US"/>
              <a:t> </a:t>
            </a:r>
            <a:r>
              <a:rPr lang="en-US" err="1"/>
              <a:t>pelanggan</a:t>
            </a:r>
            <a:r>
              <a:rPr lang="en-US"/>
              <a:t> </a:t>
            </a:r>
            <a:r>
              <a:rPr lang="en-US" err="1"/>
              <a:t>dengan</a:t>
            </a:r>
            <a:r>
              <a:rPr lang="en-US"/>
              <a:t> </a:t>
            </a:r>
            <a:r>
              <a:rPr lang="en-US" err="1"/>
              <a:t>biaya</a:t>
            </a:r>
            <a:r>
              <a:rPr lang="en-US"/>
              <a:t> </a:t>
            </a:r>
            <a:r>
              <a:rPr lang="en-US" err="1"/>
              <a:t>lebih</a:t>
            </a:r>
            <a:r>
              <a:rPr lang="en-US"/>
              <a:t> </a:t>
            </a:r>
            <a:r>
              <a:rPr lang="en-US" err="1"/>
              <a:t>rendah</a:t>
            </a:r>
            <a:endParaRPr lang="en-US"/>
          </a:p>
          <a:p>
            <a:pPr lvl="1" eaLnBrk="1" hangingPunct="1"/>
            <a:r>
              <a:rPr lang="en-US" err="1"/>
              <a:t>Meningkatkan</a:t>
            </a:r>
            <a:r>
              <a:rPr lang="en-US"/>
              <a:t> </a:t>
            </a:r>
            <a:r>
              <a:rPr lang="en-US" err="1"/>
              <a:t>visibilitas</a:t>
            </a:r>
            <a:r>
              <a:rPr lang="en-US"/>
              <a:t> </a:t>
            </a:r>
            <a:r>
              <a:rPr lang="en-US" err="1"/>
              <a:t>transaksi</a:t>
            </a:r>
            <a:r>
              <a:rPr lang="en-US"/>
              <a:t>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koordinasi</a:t>
            </a:r>
            <a:r>
              <a:rPr lang="en-US"/>
              <a:t> </a:t>
            </a:r>
            <a:r>
              <a:rPr lang="en-US" err="1"/>
              <a:t>keputusan</a:t>
            </a:r>
            <a:r>
              <a:rPr lang="en-US"/>
              <a:t> di </a:t>
            </a:r>
            <a:r>
              <a:rPr lang="en-US" err="1"/>
              <a:t>seluruh</a:t>
            </a:r>
            <a:r>
              <a:rPr lang="en-US"/>
              <a:t> rantai pasokan</a:t>
            </a:r>
          </a:p>
          <a:p>
            <a:pPr lvl="1" eaLnBrk="1" hangingPunct="1"/>
            <a:r>
              <a:rPr lang="en-US" err="1"/>
              <a:t>Berbagi</a:t>
            </a:r>
            <a:r>
              <a:rPr lang="en-US"/>
              <a:t> </a:t>
            </a:r>
            <a:r>
              <a:rPr lang="en-US" err="1"/>
              <a:t>jumlah</a:t>
            </a:r>
            <a:r>
              <a:rPr lang="en-US"/>
              <a:t> minimum </a:t>
            </a:r>
            <a:r>
              <a:rPr lang="en-US" err="1"/>
              <a:t>informasi</a:t>
            </a:r>
            <a:r>
              <a:rPr lang="en-US"/>
              <a:t> yang </a:t>
            </a:r>
            <a:r>
              <a:rPr lang="en-US" err="1"/>
              <a:t>diperlukan</a:t>
            </a:r>
            <a:r>
              <a:rPr lang="en-US"/>
              <a:t> </a:t>
            </a:r>
            <a:r>
              <a:rPr lang="en-US" err="1"/>
              <a:t>untuk</a:t>
            </a:r>
            <a:r>
              <a:rPr lang="en-US"/>
              <a:t> </a:t>
            </a:r>
            <a:r>
              <a:rPr lang="en-US" err="1"/>
              <a:t>mencapai</a:t>
            </a:r>
            <a:r>
              <a:rPr lang="en-US"/>
              <a:t> </a:t>
            </a:r>
            <a:r>
              <a:rPr lang="en-US" err="1"/>
              <a:t>koordinasi</a:t>
            </a:r>
            <a:endParaRPr lang="en-US"/>
          </a:p>
        </p:txBody>
      </p:sp>
    </p:spTree>
  </p:cSld>
  <p:clrMapOvr>
    <a:masterClrMapping/>
  </p:clrMapOvr>
  <p:transition spd="slow">
    <p:strips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err="1"/>
              <a:t>Komponen</a:t>
            </a:r>
            <a:r>
              <a:rPr lang="en-US"/>
              <a:t> </a:t>
            </a:r>
            <a:r>
              <a:rPr lang="en-US" err="1"/>
              <a:t>Keputusan</a:t>
            </a:r>
            <a:r>
              <a:rPr lang="en-US"/>
              <a:t> </a:t>
            </a:r>
            <a:r>
              <a:rPr lang="en-US" err="1"/>
              <a:t>Informasi</a:t>
            </a:r>
            <a:endParaRPr lang="en-US"/>
          </a:p>
        </p:txBody>
      </p:sp>
      <p:sp>
        <p:nvSpPr>
          <p:cNvPr id="30724" name="Rectangle 1027"/>
          <p:cNvSpPr>
            <a:spLocks noGrp="1" noChangeArrowheads="1"/>
          </p:cNvSpPr>
          <p:nvPr>
            <p:ph idx="1"/>
          </p:nvPr>
        </p:nvSpPr>
        <p:spPr>
          <a:xfrm>
            <a:off x="1981200" y="2188028"/>
            <a:ext cx="8229600" cy="4314371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b="1" kern="0"/>
              <a:t>Push versus Pull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err="1"/>
              <a:t>Perbedan</a:t>
            </a:r>
            <a:r>
              <a:rPr lang="en-US"/>
              <a:t> </a:t>
            </a:r>
            <a:r>
              <a:rPr lang="en-US" err="1"/>
              <a:t>informasi</a:t>
            </a:r>
            <a:r>
              <a:rPr lang="en-US"/>
              <a:t> yang </a:t>
            </a:r>
            <a:r>
              <a:rPr lang="en-US" err="1"/>
              <a:t>diperlukan</a:t>
            </a:r>
            <a:r>
              <a:rPr lang="en-US"/>
              <a:t> </a:t>
            </a:r>
            <a:r>
              <a:rPr lang="en-US" err="1"/>
              <a:t>dan</a:t>
            </a:r>
            <a:r>
              <a:rPr lang="en-US"/>
              <a:t> yang </a:t>
            </a:r>
            <a:r>
              <a:rPr lang="en-US" err="1"/>
              <a:t>digunakan</a:t>
            </a:r>
            <a:endParaRPr lang="en-US"/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b="1" err="1"/>
              <a:t>Koordinasi</a:t>
            </a:r>
            <a:r>
              <a:rPr lang="en-US" b="1"/>
              <a:t> </a:t>
            </a:r>
            <a:r>
              <a:rPr lang="en-US" b="1" err="1"/>
              <a:t>dan</a:t>
            </a:r>
            <a:r>
              <a:rPr lang="en-US" b="1"/>
              <a:t> </a:t>
            </a:r>
            <a:r>
              <a:rPr lang="en-US" b="1" i="1"/>
              <a:t>information sharing</a:t>
            </a:r>
          </a:p>
          <a:p>
            <a:pPr lvl="1">
              <a:spcBef>
                <a:spcPts val="0"/>
              </a:spcBef>
              <a:buFont typeface="Arial"/>
              <a:buChar char="–"/>
              <a:defRPr/>
            </a:pPr>
            <a:r>
              <a:rPr lang="en-US" i="1"/>
              <a:t>Supply chain coordination, </a:t>
            </a:r>
            <a:r>
              <a:rPr lang="en-US" err="1"/>
              <a:t>semua</a:t>
            </a:r>
            <a:r>
              <a:rPr lang="en-US"/>
              <a:t> </a:t>
            </a:r>
            <a:r>
              <a:rPr lang="en-US" err="1"/>
              <a:t>tahapan</a:t>
            </a:r>
            <a:r>
              <a:rPr lang="en-US"/>
              <a:t> </a:t>
            </a:r>
            <a:r>
              <a:rPr lang="en-US" err="1"/>
              <a:t>sebuah</a:t>
            </a:r>
            <a:r>
              <a:rPr lang="en-US"/>
              <a:t> supply chain </a:t>
            </a:r>
            <a:r>
              <a:rPr lang="en-US" err="1"/>
              <a:t>bekerja</a:t>
            </a:r>
            <a:r>
              <a:rPr lang="en-US"/>
              <a:t> </a:t>
            </a:r>
            <a:r>
              <a:rPr lang="en-US" err="1"/>
              <a:t>untuk</a:t>
            </a:r>
            <a:r>
              <a:rPr lang="en-US"/>
              <a:t> </a:t>
            </a:r>
            <a:r>
              <a:rPr lang="en-US" err="1"/>
              <a:t>tujuan</a:t>
            </a:r>
            <a:r>
              <a:rPr lang="en-US"/>
              <a:t> </a:t>
            </a:r>
            <a:r>
              <a:rPr lang="en-US" err="1"/>
              <a:t>memaksimumkan</a:t>
            </a:r>
            <a:r>
              <a:rPr lang="en-US"/>
              <a:t> </a:t>
            </a:r>
            <a:r>
              <a:rPr lang="en-US" err="1"/>
              <a:t>profitabilitas</a:t>
            </a:r>
            <a:r>
              <a:rPr lang="en-US"/>
              <a:t> rantai pasokan total </a:t>
            </a:r>
            <a:r>
              <a:rPr lang="en-US" err="1"/>
              <a:t>berdasarkan</a:t>
            </a:r>
            <a:r>
              <a:rPr lang="en-US"/>
              <a:t> </a:t>
            </a:r>
            <a:r>
              <a:rPr lang="en-US" err="1"/>
              <a:t>pada</a:t>
            </a:r>
            <a:r>
              <a:rPr lang="en-US"/>
              <a:t> </a:t>
            </a:r>
            <a:r>
              <a:rPr lang="en-US" err="1"/>
              <a:t>informasi</a:t>
            </a:r>
            <a:r>
              <a:rPr lang="en-US"/>
              <a:t> yang di-share-</a:t>
            </a:r>
            <a:r>
              <a:rPr lang="en-US" err="1"/>
              <a:t>kan</a:t>
            </a:r>
            <a:endParaRPr lang="en-US"/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b="1" err="1"/>
              <a:t>Perencanaan</a:t>
            </a:r>
            <a:r>
              <a:rPr lang="en-US" b="1"/>
              <a:t> </a:t>
            </a:r>
            <a:r>
              <a:rPr lang="en-US" b="1" err="1"/>
              <a:t>Penjualan</a:t>
            </a:r>
            <a:r>
              <a:rPr lang="en-US" b="1"/>
              <a:t> </a:t>
            </a:r>
            <a:r>
              <a:rPr lang="en-US" b="1" err="1"/>
              <a:t>dan</a:t>
            </a:r>
            <a:r>
              <a:rPr lang="en-US" b="1"/>
              <a:t> </a:t>
            </a:r>
            <a:r>
              <a:rPr lang="en-US" b="1" err="1"/>
              <a:t>operasi</a:t>
            </a:r>
            <a:r>
              <a:rPr lang="en-US" b="1"/>
              <a:t> </a:t>
            </a:r>
            <a:r>
              <a:rPr lang="en-US"/>
              <a:t>(</a:t>
            </a:r>
            <a:r>
              <a:rPr lang="en-US" i="1"/>
              <a:t>Sales and operations planning </a:t>
            </a:r>
            <a:r>
              <a:rPr lang="en-US"/>
              <a:t>=S&amp;OP)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fi-FI"/>
              <a:t>Proses pembuatan rencana suplai keseluruhan </a:t>
            </a:r>
            <a:r>
              <a:rPr lang="en-US"/>
              <a:t>(</a:t>
            </a:r>
            <a:r>
              <a:rPr lang="en-US" err="1"/>
              <a:t>produksi</a:t>
            </a:r>
            <a:r>
              <a:rPr lang="en-US"/>
              <a:t>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persediaan</a:t>
            </a:r>
            <a:r>
              <a:rPr lang="en-US"/>
              <a:t>) </a:t>
            </a:r>
            <a:r>
              <a:rPr lang="en-US" err="1"/>
              <a:t>untuk</a:t>
            </a:r>
            <a:r>
              <a:rPr lang="en-US"/>
              <a:t> </a:t>
            </a:r>
            <a:r>
              <a:rPr lang="en-US" err="1"/>
              <a:t>memenuhi</a:t>
            </a:r>
            <a:r>
              <a:rPr lang="en-US"/>
              <a:t> </a:t>
            </a:r>
            <a:r>
              <a:rPr lang="en-US" err="1"/>
              <a:t>tingkat</a:t>
            </a:r>
            <a:r>
              <a:rPr lang="en-US"/>
              <a:t> </a:t>
            </a:r>
            <a:r>
              <a:rPr lang="en-US" err="1"/>
              <a:t>permintaan</a:t>
            </a:r>
            <a:r>
              <a:rPr lang="en-US"/>
              <a:t> (</a:t>
            </a:r>
            <a:r>
              <a:rPr lang="en-US" err="1"/>
              <a:t>penjualan</a:t>
            </a:r>
            <a:r>
              <a:rPr lang="en-US"/>
              <a:t>) yang </a:t>
            </a:r>
            <a:r>
              <a:rPr lang="en-US" err="1"/>
              <a:t>dapat</a:t>
            </a:r>
            <a:r>
              <a:rPr lang="en-US"/>
              <a:t> </a:t>
            </a:r>
            <a:r>
              <a:rPr lang="en-US" err="1"/>
              <a:t>diantisipasi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err="1"/>
              <a:t>Komponen</a:t>
            </a:r>
            <a:r>
              <a:rPr lang="en-US"/>
              <a:t> </a:t>
            </a:r>
            <a:r>
              <a:rPr lang="en-US" err="1"/>
              <a:t>Keputusan</a:t>
            </a:r>
            <a:r>
              <a:rPr lang="en-US"/>
              <a:t> </a:t>
            </a:r>
            <a:r>
              <a:rPr lang="en-US" err="1"/>
              <a:t>Informasi</a:t>
            </a:r>
            <a:endParaRPr lang="en-US"/>
          </a:p>
        </p:txBody>
      </p:sp>
      <p:sp>
        <p:nvSpPr>
          <p:cNvPr id="51202" name="Rectangle 1027"/>
          <p:cNvSpPr>
            <a:spLocks noGrp="1" noChangeArrowheads="1"/>
          </p:cNvSpPr>
          <p:nvPr>
            <p:ph idx="1"/>
          </p:nvPr>
        </p:nvSpPr>
        <p:spPr>
          <a:xfrm>
            <a:off x="2286000" y="2318656"/>
            <a:ext cx="7924800" cy="4196443"/>
          </a:xfrm>
        </p:spPr>
        <p:txBody>
          <a:bodyPr/>
          <a:lstStyle/>
          <a:p>
            <a:pPr eaLnBrk="1" hangingPunct="1"/>
            <a:r>
              <a:rPr lang="en-US" b="1" err="1"/>
              <a:t>Teknologi</a:t>
            </a:r>
            <a:r>
              <a:rPr lang="en-US" b="1"/>
              <a:t> </a:t>
            </a:r>
            <a:r>
              <a:rPr lang="en-US" b="1" err="1"/>
              <a:t>pendukung</a:t>
            </a:r>
            <a:endParaRPr lang="en-US" b="1"/>
          </a:p>
          <a:p>
            <a:pPr marL="971550" lvl="1" indent="-514350" eaLnBrk="1" hangingPunct="1">
              <a:buFont typeface="Arial" charset="0"/>
              <a:buAutoNum type="arabicPeriod"/>
            </a:pPr>
            <a:r>
              <a:rPr lang="en-US"/>
              <a:t>Electronic Data Interchange (EDI)</a:t>
            </a:r>
          </a:p>
          <a:p>
            <a:pPr marL="971550" lvl="1" indent="-514350" eaLnBrk="1" hangingPunct="1">
              <a:buFont typeface="Arial" charset="0"/>
              <a:buAutoNum type="arabicPeriod"/>
            </a:pPr>
            <a:r>
              <a:rPr lang="en-US"/>
              <a:t>The Internet</a:t>
            </a:r>
          </a:p>
          <a:p>
            <a:pPr marL="971550" lvl="1" indent="-514350" eaLnBrk="1" hangingPunct="1">
              <a:buFont typeface="Arial" charset="0"/>
              <a:buAutoNum type="arabicPeriod"/>
            </a:pPr>
            <a:r>
              <a:rPr lang="en-US"/>
              <a:t>Enterprise Resource Planning (ERP) Systems</a:t>
            </a:r>
          </a:p>
          <a:p>
            <a:pPr marL="971550" lvl="1" indent="-514350" eaLnBrk="1" hangingPunct="1">
              <a:buFont typeface="Arial" charset="0"/>
              <a:buAutoNum type="arabicPeriod"/>
            </a:pPr>
            <a:r>
              <a:rPr lang="en-US"/>
              <a:t>Supply Chain Management (SCM) Software</a:t>
            </a:r>
          </a:p>
          <a:p>
            <a:pPr marL="971550" lvl="1" indent="-514350" eaLnBrk="1" hangingPunct="1">
              <a:buFont typeface="Arial" charset="0"/>
              <a:buAutoNum type="arabicPeriod"/>
            </a:pPr>
            <a:r>
              <a:rPr lang="en-US"/>
              <a:t>Radio Frequency IDentification (RFID)</a:t>
            </a:r>
          </a:p>
        </p:txBody>
      </p:sp>
    </p:spTree>
  </p:cSld>
  <p:clrMapOvr>
    <a:masterClrMapping/>
  </p:clrMapOvr>
  <p:transition spd="slow">
    <p:strips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err="1"/>
              <a:t>Komponen</a:t>
            </a:r>
            <a:r>
              <a:rPr lang="en-US"/>
              <a:t> </a:t>
            </a:r>
            <a:r>
              <a:rPr lang="en-US" err="1"/>
              <a:t>Keputusan</a:t>
            </a:r>
            <a:r>
              <a:rPr lang="en-US"/>
              <a:t> </a:t>
            </a:r>
            <a:r>
              <a:rPr lang="en-US" err="1"/>
              <a:t>Informasi</a:t>
            </a:r>
            <a:endParaRPr lang="en-US"/>
          </a:p>
        </p:txBody>
      </p:sp>
      <p:sp>
        <p:nvSpPr>
          <p:cNvPr id="52226" name="Rectangle 1027"/>
          <p:cNvSpPr>
            <a:spLocks noGrp="1" noChangeArrowheads="1"/>
          </p:cNvSpPr>
          <p:nvPr>
            <p:ph idx="1"/>
          </p:nvPr>
        </p:nvSpPr>
        <p:spPr>
          <a:xfrm>
            <a:off x="2286000" y="2286000"/>
            <a:ext cx="7924800" cy="4216400"/>
          </a:xfrm>
        </p:spPr>
        <p:txBody>
          <a:bodyPr/>
          <a:lstStyle/>
          <a:p>
            <a:pPr eaLnBrk="1" hangingPunct="1"/>
            <a:r>
              <a:rPr lang="en-US" b="1" err="1"/>
              <a:t>Metrik</a:t>
            </a:r>
            <a:r>
              <a:rPr lang="en-US" b="1"/>
              <a:t> </a:t>
            </a:r>
            <a:r>
              <a:rPr lang="en-US" b="1" err="1"/>
              <a:t>terkait</a:t>
            </a:r>
            <a:r>
              <a:rPr lang="en-US" b="1"/>
              <a:t> </a:t>
            </a:r>
            <a:r>
              <a:rPr lang="en-US" b="1" err="1"/>
              <a:t>informasi</a:t>
            </a:r>
            <a:endParaRPr lang="en-US" b="1"/>
          </a:p>
          <a:p>
            <a:pPr lvl="1" eaLnBrk="1" hangingPunct="1"/>
            <a:r>
              <a:rPr lang="en-US"/>
              <a:t>Forecast horizon</a:t>
            </a:r>
          </a:p>
          <a:p>
            <a:pPr lvl="1" eaLnBrk="1" hangingPunct="1"/>
            <a:r>
              <a:rPr lang="en-US" err="1"/>
              <a:t>Pembaruan</a:t>
            </a:r>
            <a:r>
              <a:rPr lang="en-US"/>
              <a:t> </a:t>
            </a:r>
            <a:r>
              <a:rPr lang="en-US" err="1"/>
              <a:t>frekuensi</a:t>
            </a:r>
            <a:endParaRPr lang="en-US"/>
          </a:p>
          <a:p>
            <a:pPr lvl="1" eaLnBrk="1" hangingPunct="1"/>
            <a:r>
              <a:rPr lang="en-US" err="1"/>
              <a:t>Kesalahan</a:t>
            </a:r>
            <a:r>
              <a:rPr lang="en-US"/>
              <a:t> </a:t>
            </a:r>
            <a:r>
              <a:rPr lang="en-US" err="1"/>
              <a:t>perkiraan</a:t>
            </a:r>
            <a:endParaRPr lang="en-US"/>
          </a:p>
          <a:p>
            <a:pPr lvl="1" eaLnBrk="1" hangingPunct="1"/>
            <a:r>
              <a:rPr lang="en-US" err="1"/>
              <a:t>Faktor</a:t>
            </a:r>
            <a:r>
              <a:rPr lang="en-US"/>
              <a:t> </a:t>
            </a:r>
            <a:r>
              <a:rPr lang="en-US" err="1"/>
              <a:t>musiman</a:t>
            </a:r>
            <a:endParaRPr lang="en-US"/>
          </a:p>
          <a:p>
            <a:pPr lvl="1" eaLnBrk="1" hangingPunct="1"/>
            <a:r>
              <a:rPr lang="en-US" err="1"/>
              <a:t>Perbedaan</a:t>
            </a:r>
            <a:r>
              <a:rPr lang="en-US"/>
              <a:t> </a:t>
            </a:r>
            <a:r>
              <a:rPr lang="en-US" err="1"/>
              <a:t>dari</a:t>
            </a:r>
            <a:r>
              <a:rPr lang="en-US"/>
              <a:t> </a:t>
            </a:r>
            <a:r>
              <a:rPr lang="en-US" err="1"/>
              <a:t>rencana</a:t>
            </a:r>
            <a:endParaRPr lang="en-US"/>
          </a:p>
          <a:p>
            <a:pPr lvl="1" eaLnBrk="1" hangingPunct="1"/>
            <a:r>
              <a:rPr lang="en-US" err="1"/>
              <a:t>Rasio</a:t>
            </a:r>
            <a:r>
              <a:rPr lang="en-US"/>
              <a:t> </a:t>
            </a:r>
            <a:r>
              <a:rPr lang="en-US" err="1"/>
              <a:t>variabilitas</a:t>
            </a:r>
            <a:r>
              <a:rPr lang="en-US"/>
              <a:t> </a:t>
            </a:r>
            <a:r>
              <a:rPr lang="en-US" err="1"/>
              <a:t>permintaan</a:t>
            </a:r>
            <a:r>
              <a:rPr lang="en-US"/>
              <a:t> </a:t>
            </a:r>
            <a:r>
              <a:rPr lang="en-US" err="1"/>
              <a:t>terhadap</a:t>
            </a:r>
            <a:r>
              <a:rPr lang="en-US"/>
              <a:t> </a:t>
            </a:r>
            <a:r>
              <a:rPr lang="en-US" err="1"/>
              <a:t>variabilitas</a:t>
            </a:r>
            <a:r>
              <a:rPr lang="en-US"/>
              <a:t> </a:t>
            </a:r>
            <a:r>
              <a:rPr lang="en-US" err="1"/>
              <a:t>pesanan</a:t>
            </a:r>
            <a:endParaRPr lang="en-US"/>
          </a:p>
        </p:txBody>
      </p:sp>
    </p:spTree>
  </p:cSld>
  <p:clrMapOvr>
    <a:masterClrMapping/>
  </p:clrMapOvr>
  <p:transition spd="slow">
    <p:strips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err="1"/>
              <a:t>Informasi</a:t>
            </a:r>
            <a:endParaRPr lang="en-US"/>
          </a:p>
        </p:txBody>
      </p:sp>
      <p:sp>
        <p:nvSpPr>
          <p:cNvPr id="29700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b="1"/>
              <a:t>Trade-off: </a:t>
            </a:r>
            <a:r>
              <a:rPr lang="en-US" b="1" err="1"/>
              <a:t>Kompleksitas</a:t>
            </a:r>
            <a:r>
              <a:rPr lang="en-US" b="1"/>
              <a:t> versus </a:t>
            </a:r>
            <a:r>
              <a:rPr lang="en-US" b="1" err="1"/>
              <a:t>nilai</a:t>
            </a:r>
            <a:endParaRPr lang="en-US"/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err="1"/>
              <a:t>Informasi</a:t>
            </a:r>
            <a:r>
              <a:rPr lang="en-US"/>
              <a:t> yang </a:t>
            </a:r>
            <a:r>
              <a:rPr lang="en-US" err="1"/>
              <a:t>baik</a:t>
            </a:r>
            <a:r>
              <a:rPr lang="en-US"/>
              <a:t> </a:t>
            </a:r>
            <a:r>
              <a:rPr lang="en-US" err="1"/>
              <a:t>membantu</a:t>
            </a:r>
            <a:r>
              <a:rPr lang="en-US"/>
              <a:t> </a:t>
            </a:r>
            <a:r>
              <a:rPr lang="en-US" err="1"/>
              <a:t>perusahaan</a:t>
            </a:r>
            <a:r>
              <a:rPr lang="en-US"/>
              <a:t> </a:t>
            </a:r>
            <a:r>
              <a:rPr lang="en-US" err="1"/>
              <a:t>meningkatkan</a:t>
            </a:r>
            <a:r>
              <a:rPr lang="en-US"/>
              <a:t> </a:t>
            </a:r>
            <a:r>
              <a:rPr lang="en-US" err="1"/>
              <a:t>efisiensi</a:t>
            </a:r>
            <a:r>
              <a:rPr lang="en-US"/>
              <a:t>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daya</a:t>
            </a:r>
            <a:r>
              <a:rPr lang="en-US"/>
              <a:t> </a:t>
            </a:r>
            <a:r>
              <a:rPr lang="en-US" err="1"/>
              <a:t>tanggap</a:t>
            </a:r>
            <a:endParaRPr lang="en-US"/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err="1"/>
              <a:t>Lebih</a:t>
            </a:r>
            <a:r>
              <a:rPr lang="en-US"/>
              <a:t> </a:t>
            </a:r>
            <a:r>
              <a:rPr lang="en-US" err="1"/>
              <a:t>banyak</a:t>
            </a:r>
            <a:r>
              <a:rPr lang="en-US"/>
              <a:t> </a:t>
            </a:r>
            <a:r>
              <a:rPr lang="en-US" err="1"/>
              <a:t>informasi</a:t>
            </a:r>
            <a:r>
              <a:rPr lang="en-US"/>
              <a:t> </a:t>
            </a:r>
            <a:r>
              <a:rPr lang="en-US" err="1"/>
              <a:t>tidak</a:t>
            </a:r>
            <a:r>
              <a:rPr lang="en-US"/>
              <a:t> </a:t>
            </a:r>
            <a:r>
              <a:rPr lang="en-US" err="1"/>
              <a:t>selalu</a:t>
            </a:r>
            <a:r>
              <a:rPr lang="en-US"/>
              <a:t> </a:t>
            </a:r>
            <a:r>
              <a:rPr lang="en-US" err="1"/>
              <a:t>lebih</a:t>
            </a:r>
            <a:r>
              <a:rPr lang="en-US"/>
              <a:t> </a:t>
            </a:r>
            <a:r>
              <a:rPr lang="en-US" err="1"/>
              <a:t>baik</a:t>
            </a:r>
            <a:endParaRPr lang="en-US"/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err="1"/>
              <a:t>Lebih</a:t>
            </a:r>
            <a:r>
              <a:rPr lang="en-US"/>
              <a:t> </a:t>
            </a:r>
            <a:r>
              <a:rPr lang="en-US" err="1"/>
              <a:t>banyak</a:t>
            </a:r>
            <a:r>
              <a:rPr lang="en-US"/>
              <a:t> </a:t>
            </a:r>
            <a:r>
              <a:rPr lang="en-US" err="1"/>
              <a:t>informasi</a:t>
            </a:r>
            <a:r>
              <a:rPr lang="en-US"/>
              <a:t> </a:t>
            </a:r>
            <a:r>
              <a:rPr lang="en-US" err="1"/>
              <a:t>meningkatkan</a:t>
            </a:r>
            <a:r>
              <a:rPr lang="en-US"/>
              <a:t> </a:t>
            </a:r>
            <a:r>
              <a:rPr lang="en-US" err="1"/>
              <a:t>kompleksitas</a:t>
            </a:r>
            <a:r>
              <a:rPr lang="en-US"/>
              <a:t>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biaya</a:t>
            </a:r>
            <a:r>
              <a:rPr lang="en-US"/>
              <a:t> </a:t>
            </a:r>
            <a:r>
              <a:rPr lang="en-US" err="1"/>
              <a:t>infrastruktur</a:t>
            </a:r>
            <a:r>
              <a:rPr lang="en-US"/>
              <a:t>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analisis</a:t>
            </a:r>
            <a:r>
              <a:rPr lang="en-US"/>
              <a:t> </a:t>
            </a:r>
            <a:r>
              <a:rPr lang="en-US" err="1"/>
              <a:t>secara</a:t>
            </a:r>
            <a:r>
              <a:rPr lang="en-US"/>
              <a:t> </a:t>
            </a:r>
            <a:r>
              <a:rPr lang="en-US" err="1"/>
              <a:t>eksponensial</a:t>
            </a:r>
            <a:r>
              <a:rPr lang="en-US"/>
              <a:t> </a:t>
            </a:r>
            <a:r>
              <a:rPr lang="en-US" err="1"/>
              <a:t>sementara</a:t>
            </a:r>
            <a:r>
              <a:rPr lang="en-US"/>
              <a:t> </a:t>
            </a:r>
            <a:r>
              <a:rPr lang="en-US" err="1"/>
              <a:t>nilai</a:t>
            </a:r>
            <a:r>
              <a:rPr lang="en-US"/>
              <a:t> </a:t>
            </a:r>
            <a:r>
              <a:rPr lang="en-US" err="1"/>
              <a:t>marjinal</a:t>
            </a:r>
            <a:r>
              <a:rPr lang="en-US"/>
              <a:t> </a:t>
            </a:r>
            <a:r>
              <a:rPr lang="en-US" err="1"/>
              <a:t>berkurang</a:t>
            </a:r>
            <a:endParaRPr lang="en-US"/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err="1"/>
              <a:t>Mengevaluasi</a:t>
            </a:r>
            <a:r>
              <a:rPr lang="en-US"/>
              <a:t> </a:t>
            </a:r>
            <a:r>
              <a:rPr lang="en-US" err="1"/>
              <a:t>informasi</a:t>
            </a:r>
            <a:r>
              <a:rPr lang="en-US"/>
              <a:t> minimum yang </a:t>
            </a:r>
            <a:r>
              <a:rPr lang="en-US" err="1"/>
              <a:t>diperlukan</a:t>
            </a:r>
            <a:r>
              <a:rPr lang="en-US"/>
              <a:t> </a:t>
            </a:r>
            <a:r>
              <a:rPr lang="en-US" err="1"/>
              <a:t>untuk</a:t>
            </a:r>
            <a:r>
              <a:rPr lang="en-US"/>
              <a:t> </a:t>
            </a:r>
            <a:r>
              <a:rPr lang="en-US" err="1"/>
              <a:t>mencapai</a:t>
            </a:r>
            <a:r>
              <a:rPr lang="en-US"/>
              <a:t> </a:t>
            </a:r>
            <a:r>
              <a:rPr lang="en-US" err="1"/>
              <a:t>tujuan</a:t>
            </a:r>
            <a:r>
              <a:rPr lang="en-US"/>
              <a:t> yang </a:t>
            </a:r>
            <a:r>
              <a:rPr lang="en-US" err="1"/>
              <a:t>diinginkan</a:t>
            </a:r>
            <a:endParaRPr lang="en-US" b="1"/>
          </a:p>
        </p:txBody>
      </p:sp>
    </p:spTree>
  </p:cSld>
  <p:clrMapOvr>
    <a:masterClrMapping/>
  </p:clrMapOvr>
  <p:transition spd="slow">
    <p:pull dir="l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Sourcing</a:t>
            </a:r>
          </a:p>
        </p:txBody>
      </p:sp>
      <p:sp>
        <p:nvSpPr>
          <p:cNvPr id="5427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err="1"/>
              <a:t>Peran</a:t>
            </a:r>
            <a:r>
              <a:rPr lang="en-US" b="1"/>
              <a:t> di rantai pasokan</a:t>
            </a:r>
          </a:p>
          <a:p>
            <a:pPr lvl="1" eaLnBrk="1" hangingPunct="1"/>
            <a:r>
              <a:rPr lang="en-US"/>
              <a:t>Seperangkat proses </a:t>
            </a:r>
            <a:r>
              <a:rPr lang="en-US" err="1"/>
              <a:t>bisnis</a:t>
            </a:r>
            <a:r>
              <a:rPr lang="en-US"/>
              <a:t> yang </a:t>
            </a:r>
            <a:r>
              <a:rPr lang="en-US" err="1"/>
              <a:t>diperlukan</a:t>
            </a:r>
            <a:r>
              <a:rPr lang="en-US"/>
              <a:t> </a:t>
            </a:r>
            <a:r>
              <a:rPr lang="en-US" err="1"/>
              <a:t>untuk</a:t>
            </a:r>
            <a:r>
              <a:rPr lang="en-US"/>
              <a:t> </a:t>
            </a:r>
            <a:r>
              <a:rPr lang="en-US" err="1"/>
              <a:t>membeli</a:t>
            </a:r>
            <a:r>
              <a:rPr lang="en-US"/>
              <a:t> </a:t>
            </a:r>
            <a:r>
              <a:rPr lang="en-US" err="1"/>
              <a:t>barang</a:t>
            </a:r>
            <a:r>
              <a:rPr lang="en-US"/>
              <a:t>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jasa</a:t>
            </a:r>
            <a:endParaRPr lang="en-US"/>
          </a:p>
          <a:p>
            <a:pPr lvl="1" eaLnBrk="1" hangingPunct="1"/>
            <a:r>
              <a:rPr lang="en-US" err="1"/>
              <a:t>Apakah</a:t>
            </a:r>
            <a:r>
              <a:rPr lang="en-US"/>
              <a:t> </a:t>
            </a:r>
            <a:r>
              <a:rPr lang="en-US" err="1"/>
              <a:t>tugas-tugas</a:t>
            </a:r>
            <a:r>
              <a:rPr lang="en-US"/>
              <a:t> </a:t>
            </a:r>
            <a:r>
              <a:rPr lang="en-US" err="1"/>
              <a:t>akan</a:t>
            </a:r>
            <a:r>
              <a:rPr lang="en-US"/>
              <a:t> </a:t>
            </a:r>
            <a:r>
              <a:rPr lang="en-US" err="1"/>
              <a:t>dilakukan</a:t>
            </a:r>
            <a:r>
              <a:rPr lang="en-US"/>
              <a:t> </a:t>
            </a:r>
            <a:r>
              <a:rPr lang="en-US" err="1"/>
              <a:t>oleh</a:t>
            </a:r>
            <a:r>
              <a:rPr lang="en-US"/>
              <a:t> </a:t>
            </a:r>
            <a:r>
              <a:rPr lang="en-US" err="1"/>
              <a:t>sumber</a:t>
            </a:r>
            <a:r>
              <a:rPr lang="en-US"/>
              <a:t> internal </a:t>
            </a:r>
            <a:r>
              <a:rPr lang="en-US" err="1"/>
              <a:t>perusahaan</a:t>
            </a:r>
            <a:r>
              <a:rPr lang="en-US"/>
              <a:t> </a:t>
            </a:r>
            <a:r>
              <a:rPr lang="en-US" err="1"/>
              <a:t>atau</a:t>
            </a:r>
            <a:r>
              <a:rPr lang="en-US"/>
              <a:t> </a:t>
            </a:r>
            <a:r>
              <a:rPr lang="en-US" err="1"/>
              <a:t>pihak</a:t>
            </a:r>
            <a:r>
              <a:rPr lang="en-US"/>
              <a:t> </a:t>
            </a:r>
            <a:r>
              <a:rPr lang="en-US" err="1"/>
              <a:t>ketiga</a:t>
            </a:r>
            <a:endParaRPr lang="en-US"/>
          </a:p>
          <a:p>
            <a:pPr lvl="1" eaLnBrk="1" hangingPunct="1"/>
            <a:r>
              <a:rPr lang="en-US" err="1"/>
              <a:t>Globalisasi</a:t>
            </a:r>
            <a:r>
              <a:rPr lang="en-US"/>
              <a:t> </a:t>
            </a:r>
            <a:r>
              <a:rPr lang="en-US" err="1"/>
              <a:t>menciptakan</a:t>
            </a:r>
            <a:r>
              <a:rPr lang="en-US"/>
              <a:t> </a:t>
            </a:r>
            <a:r>
              <a:rPr lang="en-US" err="1"/>
              <a:t>lebih</a:t>
            </a:r>
            <a:r>
              <a:rPr lang="en-US"/>
              <a:t> </a:t>
            </a:r>
            <a:r>
              <a:rPr lang="en-US" err="1"/>
              <a:t>banyak</a:t>
            </a:r>
            <a:r>
              <a:rPr lang="en-US"/>
              <a:t> </a:t>
            </a:r>
            <a:r>
              <a:rPr lang="en-US" err="1"/>
              <a:t>pilihan</a:t>
            </a:r>
            <a:r>
              <a:rPr lang="en-US"/>
              <a:t> </a:t>
            </a:r>
            <a:r>
              <a:rPr lang="en-US" err="1"/>
              <a:t>sumber</a:t>
            </a:r>
            <a:r>
              <a:rPr lang="en-US"/>
              <a:t> </a:t>
            </a:r>
            <a:r>
              <a:rPr lang="en-US" err="1"/>
              <a:t>dengan</a:t>
            </a:r>
            <a:r>
              <a:rPr lang="en-US"/>
              <a:t> </a:t>
            </a:r>
            <a:r>
              <a:rPr lang="en-US" err="1"/>
              <a:t>peluang</a:t>
            </a:r>
            <a:r>
              <a:rPr lang="en-US"/>
              <a:t> yang </a:t>
            </a:r>
            <a:r>
              <a:rPr lang="en-US" err="1"/>
              <a:t>cukup</a:t>
            </a:r>
            <a:r>
              <a:rPr lang="en-US"/>
              <a:t> </a:t>
            </a:r>
            <a:r>
              <a:rPr lang="en-US" err="1"/>
              <a:t>besar</a:t>
            </a:r>
            <a:r>
              <a:rPr lang="en-US"/>
              <a:t>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risiko</a:t>
            </a:r>
            <a:r>
              <a:rPr lang="en-US"/>
              <a:t> </a:t>
            </a:r>
            <a:r>
              <a:rPr lang="en-US" err="1"/>
              <a:t>potensial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Sourcing</a:t>
            </a:r>
          </a:p>
        </p:txBody>
      </p:sp>
      <p:sp>
        <p:nvSpPr>
          <p:cNvPr id="55298" name="Rectangle 3"/>
          <p:cNvSpPr>
            <a:spLocks noGrp="1" noChangeArrowheads="1"/>
          </p:cNvSpPr>
          <p:nvPr>
            <p:ph idx="1"/>
          </p:nvPr>
        </p:nvSpPr>
        <p:spPr>
          <a:xfrm>
            <a:off x="2184400" y="2188029"/>
            <a:ext cx="7645400" cy="3938135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000" b="1"/>
              <a:t>Peran di Competitive Strategy</a:t>
            </a:r>
          </a:p>
          <a:p>
            <a:pPr lvl="1" eaLnBrk="1" hangingPunct="1"/>
            <a:r>
              <a:rPr lang="en-US"/>
              <a:t>Keputusan sumber sangat penting karena mereka mempengaruhi tingkat efisiensi dan daya tanggap dalam rantai pasokan</a:t>
            </a:r>
          </a:p>
          <a:p>
            <a:pPr lvl="1" eaLnBrk="1" hangingPunct="1"/>
            <a:r>
              <a:rPr lang="en-US"/>
              <a:t>Mengalihdayakan ke pihak ketiga yang responsif jika terlalu mahal untuk mengembangkannya sendiri</a:t>
            </a:r>
          </a:p>
          <a:p>
            <a:pPr lvl="1" eaLnBrk="1" hangingPunct="1"/>
            <a:r>
              <a:rPr lang="en-US"/>
              <a:t>Pertahankan proses responsif in-house untuk mempertahankan kontrol</a:t>
            </a:r>
          </a:p>
        </p:txBody>
      </p:sp>
    </p:spTree>
  </p:cSld>
  <p:clrMapOvr>
    <a:masterClrMapping/>
  </p:clrMapOvr>
  <p:transition spd="slow">
    <p:strips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Komponen Keputusan Sourcing</a:t>
            </a:r>
          </a:p>
        </p:txBody>
      </p:sp>
      <p:sp>
        <p:nvSpPr>
          <p:cNvPr id="56322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2237014"/>
            <a:ext cx="8229600" cy="3889150"/>
          </a:xfrm>
        </p:spPr>
        <p:txBody>
          <a:bodyPr/>
          <a:lstStyle/>
          <a:p>
            <a:pPr eaLnBrk="1" hangingPunct="1"/>
            <a:r>
              <a:rPr lang="en-US" b="1"/>
              <a:t>In-house atau outsource</a:t>
            </a:r>
          </a:p>
          <a:p>
            <a:pPr lvl="1" eaLnBrk="1" hangingPunct="1"/>
            <a:r>
              <a:rPr lang="en-US"/>
              <a:t>Lakukan tugas in-house atau outsource ke pihak ketiga.</a:t>
            </a:r>
          </a:p>
          <a:p>
            <a:pPr eaLnBrk="1" hangingPunct="1"/>
            <a:r>
              <a:rPr lang="en-US" b="1"/>
              <a:t>Pemilihan Suplier</a:t>
            </a:r>
          </a:p>
          <a:p>
            <a:pPr lvl="1" eaLnBrk="1" hangingPunct="1"/>
            <a:r>
              <a:rPr lang="en-US"/>
              <a:t>Banyaknya supliers, evaluasi dan kriteria pemilihan, negosiasi langsung atau lelang</a:t>
            </a:r>
          </a:p>
          <a:p>
            <a:pPr eaLnBrk="1" hangingPunct="1"/>
            <a:r>
              <a:rPr lang="en-US" b="1"/>
              <a:t>Procurement</a:t>
            </a:r>
          </a:p>
          <a:p>
            <a:pPr lvl="1" eaLnBrk="1" hangingPunct="1"/>
            <a:r>
              <a:rPr lang="en-US"/>
              <a:t>Suplier mengirim produk sebagai respons terhadap pesanan pelanggan</a:t>
            </a:r>
          </a:p>
        </p:txBody>
      </p:sp>
    </p:spTree>
  </p:cSld>
  <p:clrMapOvr>
    <a:masterClrMapping/>
  </p:clrMapOvr>
  <p:transition spd="slow">
    <p:pull dir="l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Komponen Keputusan Sourcing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idx="1"/>
          </p:nvPr>
        </p:nvSpPr>
        <p:spPr>
          <a:xfrm>
            <a:off x="2311400" y="2057400"/>
            <a:ext cx="7683500" cy="4445000"/>
          </a:xfrm>
        </p:spPr>
        <p:txBody>
          <a:bodyPr/>
          <a:lstStyle/>
          <a:p>
            <a:pPr eaLnBrk="1" hangingPunct="1"/>
            <a:r>
              <a:rPr lang="en-US" sz="2000" b="1"/>
              <a:t>Metrik terkait Sourcing</a:t>
            </a:r>
            <a:endParaRPr lang="en-US" sz="2000"/>
          </a:p>
          <a:p>
            <a:pPr lvl="1" eaLnBrk="1" hangingPunct="1"/>
            <a:r>
              <a:rPr lang="en-US" sz="1800"/>
              <a:t>Lama hari hutang</a:t>
            </a:r>
          </a:p>
          <a:p>
            <a:pPr lvl="1" eaLnBrk="1" hangingPunct="1"/>
            <a:r>
              <a:rPr lang="en-US" sz="1800"/>
              <a:t>Harga pembelian rata-rata</a:t>
            </a:r>
          </a:p>
          <a:p>
            <a:pPr lvl="1" eaLnBrk="1" hangingPunct="1"/>
            <a:r>
              <a:rPr lang="en-US" sz="1800"/>
              <a:t>Kisaran (rentang) harga beli</a:t>
            </a:r>
          </a:p>
          <a:p>
            <a:pPr lvl="1" eaLnBrk="1" hangingPunct="1"/>
            <a:r>
              <a:rPr lang="en-US" sz="1800"/>
              <a:t>Kuantitas pembelian rata-rata</a:t>
            </a:r>
          </a:p>
          <a:p>
            <a:pPr lvl="1" eaLnBrk="1" hangingPunct="1"/>
            <a:r>
              <a:rPr lang="en-US" sz="1800"/>
              <a:t>Kualitas pasokan</a:t>
            </a:r>
          </a:p>
          <a:p>
            <a:pPr lvl="1" eaLnBrk="1" hangingPunct="1"/>
            <a:r>
              <a:rPr lang="en-US" sz="1800"/>
              <a:t>Supply lead time</a:t>
            </a:r>
          </a:p>
          <a:p>
            <a:pPr lvl="1" eaLnBrk="1" hangingPunct="1"/>
            <a:r>
              <a:rPr lang="en-US" sz="1800"/>
              <a:t>Fraksi pengiriman tepat waktu</a:t>
            </a:r>
          </a:p>
          <a:p>
            <a:pPr lvl="1" eaLnBrk="1" hangingPunct="1"/>
            <a:r>
              <a:rPr lang="en-US" sz="1800"/>
              <a:t>Kehandalan suplier</a:t>
            </a:r>
          </a:p>
        </p:txBody>
      </p:sp>
    </p:spTree>
  </p:cSld>
  <p:clrMapOvr>
    <a:masterClrMapping/>
  </p:clrMapOvr>
  <p:transition spd="slow">
    <p:strips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Sourcing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2057400"/>
            <a:ext cx="8229600" cy="4445000"/>
          </a:xfrm>
        </p:spPr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sz="2000" b="1"/>
              <a:t>Overall trade-off: Meningkatnya surplus rantai pasokan</a:t>
            </a:r>
            <a:endParaRPr lang="en-US" sz="2000"/>
          </a:p>
          <a:p>
            <a:pPr lvl="1" algn="just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/>
              <a:t>Meningkatkan ukuran surplus total untuk dibagikan di seluruh rantai pasokan</a:t>
            </a:r>
          </a:p>
          <a:p>
            <a:pPr lvl="1" algn="just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/>
              <a:t>Dampak </a:t>
            </a:r>
            <a:r>
              <a:rPr lang="en-US" b="1" i="1"/>
              <a:t>sourcing</a:t>
            </a:r>
            <a:r>
              <a:rPr lang="en-US"/>
              <a:t> pada penjualan, layanan, biaya produksi, biaya persediaan, biaya transportasi, dan biaya informasi</a:t>
            </a:r>
          </a:p>
          <a:p>
            <a:pPr lvl="1" algn="just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/>
              <a:t>Alihdayakan jika meningkatkan surplus </a:t>
            </a:r>
            <a:r>
              <a:rPr lang="en-US" b="1" i="1"/>
              <a:t>rantai pasokan</a:t>
            </a:r>
            <a:r>
              <a:rPr lang="en-US"/>
              <a:t> lebih dari yang dapat dilakukan sendiri</a:t>
            </a:r>
          </a:p>
          <a:p>
            <a:pPr lvl="1" algn="just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/>
              <a:t>Tetap berfungsi </a:t>
            </a:r>
            <a:r>
              <a:rPr lang="en-US" b="1" i="1"/>
              <a:t>in-house</a:t>
            </a:r>
            <a:r>
              <a:rPr lang="en-US"/>
              <a:t> jika pihak ketiga tidak dapat meningkatkan surplus </a:t>
            </a:r>
            <a:r>
              <a:rPr lang="en-US" b="1" i="1"/>
              <a:t>rantai pasokan</a:t>
            </a:r>
            <a:r>
              <a:rPr lang="en-US"/>
              <a:t> atau jika risiko outsourcing signifikan</a:t>
            </a:r>
          </a:p>
        </p:txBody>
      </p:sp>
    </p:spTree>
  </p:cSld>
  <p:clrMapOvr>
    <a:masterClrMapping/>
  </p:clrMapOvr>
  <p:transition spd="slow">
    <p:pull dir="l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Pricing</a:t>
            </a:r>
          </a:p>
        </p:txBody>
      </p:sp>
      <p:sp>
        <p:nvSpPr>
          <p:cNvPr id="5939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b="1"/>
              <a:t>Peran di rantai pasokan</a:t>
            </a:r>
          </a:p>
          <a:p>
            <a:pPr lvl="1" eaLnBrk="1" hangingPunct="1"/>
            <a:r>
              <a:rPr lang="en-US" b="1" i="1"/>
              <a:t>Pricing</a:t>
            </a:r>
            <a:r>
              <a:rPr lang="en-US"/>
              <a:t> menentukan jumlah yang akan dibebankan kepada pelanggan untuk barang dan jasa</a:t>
            </a:r>
          </a:p>
          <a:p>
            <a:pPr lvl="1" eaLnBrk="1" hangingPunct="1"/>
            <a:r>
              <a:rPr lang="en-US"/>
              <a:t>Mempengaruhi tingkat responsif rantai suplai yang dibutuhkan dan profil permintaan yang berusaha dilayani oleh rantai pasokan</a:t>
            </a:r>
          </a:p>
          <a:p>
            <a:pPr lvl="1" eaLnBrk="1" hangingPunct="1"/>
            <a:r>
              <a:rPr lang="en-US"/>
              <a:t>Strategi </a:t>
            </a:r>
            <a:r>
              <a:rPr lang="en-US" b="1" i="1"/>
              <a:t>pricing </a:t>
            </a:r>
            <a:r>
              <a:rPr lang="en-US"/>
              <a:t>(penetapan harga) dapat digunakan untuk mencocokkan permintaan dan penawaran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  <p:transition spd="slow">
    <p:pull dir="lu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Pricing</a:t>
            </a:r>
          </a:p>
        </p:txBody>
      </p:sp>
      <p:sp>
        <p:nvSpPr>
          <p:cNvPr id="6041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b="1"/>
              <a:t>Peran di Competitive Strategy</a:t>
            </a:r>
          </a:p>
          <a:p>
            <a:pPr lvl="1" eaLnBrk="1" hangingPunct="1"/>
            <a:r>
              <a:rPr lang="en-US" sz="3200"/>
              <a:t>Perusahaan dapat memanfaatkan strategi penetapan harga yang optimal untuk meningkatkan efisiensi dan daya tanggap</a:t>
            </a:r>
          </a:p>
          <a:p>
            <a:pPr lvl="1" eaLnBrk="1" hangingPunct="1"/>
            <a:r>
              <a:rPr lang="en-US" sz="3200"/>
              <a:t>Strategi penetapan harga bervariasi untuk memenuhi berbagai persyaratan respons pelanggan</a:t>
            </a:r>
          </a:p>
          <a:p>
            <a:pPr eaLnBrk="1" hangingPunct="1">
              <a:buFont typeface="Monotype Sorts"/>
              <a:buNone/>
            </a:pPr>
            <a:endParaRPr lang="en-US"/>
          </a:p>
        </p:txBody>
      </p:sp>
    </p:spTree>
  </p:cSld>
  <p:clrMapOvr>
    <a:masterClrMapping/>
  </p:clrMapOvr>
  <p:transition spd="slow">
    <p:strips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Komponen Keputusan Pricing</a:t>
            </a:r>
          </a:p>
        </p:txBody>
      </p:sp>
      <p:sp>
        <p:nvSpPr>
          <p:cNvPr id="6144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/>
              <a:t>Pricing </a:t>
            </a:r>
            <a:r>
              <a:rPr lang="en-US"/>
              <a:t>dan</a:t>
            </a:r>
            <a:r>
              <a:rPr lang="en-US" b="1"/>
              <a:t> economies of scale</a:t>
            </a:r>
          </a:p>
          <a:p>
            <a:pPr lvl="1" eaLnBrk="1" hangingPunct="1"/>
            <a:r>
              <a:rPr lang="en-US"/>
              <a:t>Penyedia kegiatan harus memutuskan bagaimana memberi harga dengan tepat untuk mencerminkan skala ekonomi ini</a:t>
            </a:r>
          </a:p>
          <a:p>
            <a:pPr eaLnBrk="1" hangingPunct="1"/>
            <a:r>
              <a:rPr lang="en-US" b="1"/>
              <a:t>Everyday low pricing </a:t>
            </a:r>
            <a:r>
              <a:rPr lang="en-US"/>
              <a:t>versus</a:t>
            </a:r>
            <a:r>
              <a:rPr lang="en-US" b="1"/>
              <a:t> high-low pricing</a:t>
            </a:r>
          </a:p>
          <a:p>
            <a:pPr lvl="1" eaLnBrk="1" hangingPunct="1"/>
            <a:r>
              <a:rPr lang="en-US"/>
              <a:t>Strategi penetapan harga yang berbeda mengarah pada profil permintaan yang berbeda yang harus dilayani oleh </a:t>
            </a:r>
            <a:r>
              <a:rPr lang="en-US" b="1" i="1"/>
              <a:t>rantai pasokan</a:t>
            </a:r>
          </a:p>
        </p:txBody>
      </p:sp>
    </p:spTree>
  </p:cSld>
  <p:clrMapOvr>
    <a:masterClrMapping/>
  </p:clrMapOvr>
  <p:transition spd="slow">
    <p:pull dir="l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Komponen Keputusan Pricing</a:t>
            </a:r>
          </a:p>
        </p:txBody>
      </p:sp>
      <p:sp>
        <p:nvSpPr>
          <p:cNvPr id="6246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/>
              <a:t>Harga tetap versus </a:t>
            </a:r>
            <a:r>
              <a:rPr lang="en-US" b="1" i="1"/>
              <a:t>pricing</a:t>
            </a:r>
            <a:r>
              <a:rPr lang="en-US" b="1"/>
              <a:t> menu</a:t>
            </a:r>
            <a:endParaRPr lang="en-US"/>
          </a:p>
          <a:p>
            <a:pPr lvl="1" eaLnBrk="1" hangingPunct="1"/>
            <a:r>
              <a:rPr lang="en-US"/>
              <a:t>Jika biaya rantai pasokan marjinal atau nilai kepada pelanggan bervariasi secara signifikan di sepanjang beberapa atribut, sering kali efektif untuk memiliki menu penetapan harga</a:t>
            </a:r>
          </a:p>
          <a:p>
            <a:pPr lvl="1" eaLnBrk="1" hangingPunct="1"/>
            <a:r>
              <a:rPr lang="en-US"/>
              <a:t>Dapat menyebabkan perilaku pelanggan yang berdampak negatif pada laba</a:t>
            </a:r>
          </a:p>
        </p:txBody>
      </p:sp>
    </p:spTree>
  </p:cSld>
  <p:clrMapOvr>
    <a:masterClrMapping/>
  </p:clrMapOvr>
  <p:transition spd="slow">
    <p:strips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Komponen Keputusan Pricing</a:t>
            </a:r>
          </a:p>
        </p:txBody>
      </p:sp>
      <p:sp>
        <p:nvSpPr>
          <p:cNvPr id="63490" name="Rectangle 3"/>
          <p:cNvSpPr>
            <a:spLocks noGrp="1" noChangeArrowheads="1"/>
          </p:cNvSpPr>
          <p:nvPr>
            <p:ph idx="1"/>
          </p:nvPr>
        </p:nvSpPr>
        <p:spPr>
          <a:xfrm>
            <a:off x="2438400" y="2024742"/>
            <a:ext cx="7327900" cy="4376057"/>
          </a:xfrm>
        </p:spPr>
        <p:txBody>
          <a:bodyPr/>
          <a:lstStyle/>
          <a:p>
            <a:pPr eaLnBrk="1" hangingPunct="1"/>
            <a:r>
              <a:rPr lang="en-US"/>
              <a:t>Metrik terkait Pricing </a:t>
            </a:r>
          </a:p>
          <a:p>
            <a:pPr lvl="1" eaLnBrk="1" hangingPunct="1"/>
            <a:r>
              <a:rPr lang="en-US"/>
              <a:t>Profit margin</a:t>
            </a:r>
          </a:p>
          <a:p>
            <a:pPr lvl="1" eaLnBrk="1" hangingPunct="1"/>
            <a:r>
              <a:rPr lang="en-US"/>
              <a:t>Days sales outstanding</a:t>
            </a:r>
          </a:p>
          <a:p>
            <a:pPr lvl="1" eaLnBrk="1" hangingPunct="1"/>
            <a:r>
              <a:rPr lang="en-US"/>
              <a:t>Incremental fixed cost per order</a:t>
            </a:r>
          </a:p>
          <a:p>
            <a:pPr lvl="1" eaLnBrk="1" hangingPunct="1"/>
            <a:r>
              <a:rPr lang="en-US"/>
              <a:t>Incremental variable cost per unit</a:t>
            </a:r>
          </a:p>
          <a:p>
            <a:pPr lvl="1" eaLnBrk="1" hangingPunct="1"/>
            <a:r>
              <a:rPr lang="en-US"/>
              <a:t>Harga jual rata-rata</a:t>
            </a:r>
          </a:p>
          <a:p>
            <a:pPr lvl="1" eaLnBrk="1" hangingPunct="1"/>
            <a:r>
              <a:rPr lang="en-US"/>
              <a:t>Ukuran pesanan rata-rata</a:t>
            </a:r>
          </a:p>
          <a:p>
            <a:pPr lvl="1" eaLnBrk="1" hangingPunct="1"/>
            <a:r>
              <a:rPr lang="en-US"/>
              <a:t>Kisaran harga jual</a:t>
            </a:r>
          </a:p>
          <a:p>
            <a:pPr lvl="1" eaLnBrk="1" hangingPunct="1"/>
            <a:r>
              <a:rPr lang="en-US"/>
              <a:t>Rentang penjualan periodik</a:t>
            </a:r>
          </a:p>
        </p:txBody>
      </p:sp>
    </p:spTree>
  </p:cSld>
  <p:clrMapOvr>
    <a:masterClrMapping/>
  </p:clrMapOvr>
  <p:transition spd="slow">
    <p:strips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Pricing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2106386"/>
            <a:ext cx="8229600" cy="4273778"/>
          </a:xfrm>
        </p:spPr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b="1"/>
              <a:t>Overall trade-off: Meningkatkan laba perusahaan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sz="1800"/>
              <a:t>Memahami struktur biaya dalam melakukan aktivitas rantai pasokan dan nilai yang dibawa aktivitas ini ke rantai pasokan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sz="1800"/>
              <a:t>Strategi dapat mendukung efisiensi dalam rantai pasokan, menurunkan biaya rantai pasokan, mempertahankan pangsa pasar, atau menggaet pangsa pasar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sz="1800"/>
              <a:t>Harga diferensial dapat digunakan untuk menarik pelanggan dengan berbagai kebutuhan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sz="1800"/>
              <a:t>Strategi harus membantu meningkatkan pendapatan atau mengecilkan biaya atau lebih baik keduanya</a:t>
            </a:r>
          </a:p>
        </p:txBody>
      </p:sp>
    </p:spTree>
  </p:cSld>
  <p:clrMapOvr>
    <a:masterClrMapping/>
  </p:clrMapOvr>
  <p:transition spd="slow">
    <p:pull dir="l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Ukuran Keuangan dari Kinerja</a:t>
            </a: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1981200" y="2024742"/>
            <a:ext cx="8229600" cy="1340757"/>
          </a:xfrm>
        </p:spPr>
        <p:txBody>
          <a:bodyPr/>
          <a:lstStyle/>
          <a:p>
            <a:pPr eaLnBrk="1" hangingPunct="1"/>
            <a:r>
              <a:rPr lang="en-US"/>
              <a:t>Dari perspektif pemegang saham, return on equity (ROE) adalah ukuran utama kinerja perusahaan</a:t>
            </a:r>
          </a:p>
          <a:p>
            <a:pPr eaLnBrk="1" hangingPunct="1"/>
            <a:endParaRPr lang="en-US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3683000" y="3683000"/>
          <a:ext cx="4826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2" name="Equation" r:id="rId3" imgW="4818240" imgH="822600" progId="Equation.3">
                  <p:embed/>
                </p:oleObj>
              </mc:Choice>
              <mc:Fallback>
                <p:oleObj name="Equation" r:id="rId3" imgW="4818240" imgH="82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3000" y="3683000"/>
                        <a:ext cx="48260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4859996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Ukuran Keuangan dari Kinerja</a:t>
            </a:r>
          </a:p>
        </p:txBody>
      </p:sp>
      <p:sp>
        <p:nvSpPr>
          <p:cNvPr id="2057" name="Content Placeholder 2"/>
          <p:cNvSpPr>
            <a:spLocks noGrp="1"/>
          </p:cNvSpPr>
          <p:nvPr>
            <p:ph idx="1"/>
          </p:nvPr>
        </p:nvSpPr>
        <p:spPr>
          <a:xfrm>
            <a:off x="1981199" y="1995197"/>
            <a:ext cx="8937009" cy="1370302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sz="2800"/>
              <a:t>Return On Assets (ROA) mengukur return yang diterima untuk setiap rupiah yang diinvestasikan ke dalam asset oleh perusahaan</a:t>
            </a:r>
          </a:p>
          <a:p>
            <a:pPr eaLnBrk="1" hangingPunct="1"/>
            <a:endParaRPr lang="en-US" sz="2800"/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2552700" y="3796003"/>
            <a:ext cx="7080250" cy="2006600"/>
            <a:chOff x="1447800" y="3175000"/>
            <a:chExt cx="7080250" cy="2006600"/>
          </a:xfrm>
        </p:grpSpPr>
        <p:graphicFrame>
          <p:nvGraphicFramePr>
            <p:cNvPr id="2054" name="Object 6"/>
            <p:cNvGraphicFramePr>
              <a:graphicFrameLocks noChangeAspect="1"/>
            </p:cNvGraphicFramePr>
            <p:nvPr/>
          </p:nvGraphicFramePr>
          <p:xfrm>
            <a:off x="1447800" y="3175000"/>
            <a:ext cx="4191000" cy="838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24" name="Equation" r:id="rId3" imgW="4178160" imgH="822600" progId="Equation.3">
                    <p:embed/>
                  </p:oleObj>
                </mc:Choice>
                <mc:Fallback>
                  <p:oleObj name="Equation" r:id="rId3" imgW="4178160" imgH="822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47800" y="3175000"/>
                          <a:ext cx="4191000" cy="838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5" name="Object 7"/>
            <p:cNvGraphicFramePr>
              <a:graphicFrameLocks noChangeAspect="1"/>
            </p:cNvGraphicFramePr>
            <p:nvPr/>
          </p:nvGraphicFramePr>
          <p:xfrm>
            <a:off x="2114550" y="4241800"/>
            <a:ext cx="6413500" cy="939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25" name="Equation" r:id="rId5" imgW="6399720" imgH="923400" progId="Equation.3">
                    <p:embed/>
                  </p:oleObj>
                </mc:Choice>
                <mc:Fallback>
                  <p:oleObj name="Equation" r:id="rId5" imgW="6399720" imgH="9234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14550" y="4241800"/>
                          <a:ext cx="6413500" cy="939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41186758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DA6F549-644E-4BDA-8F73-AF91536C583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54000"/>
                  <a:alpha val="100000"/>
                  <a:satMod val="105000"/>
                  <a:lumMod val="110000"/>
                </a:schemeClr>
              </a:gs>
              <a:gs pos="100000">
                <a:schemeClr val="accent6">
                  <a:tint val="78000"/>
                  <a:alpha val="92000"/>
                  <a:satMod val="109000"/>
                  <a:lumMod val="100000"/>
                </a:schemeClr>
              </a:gs>
            </a:gsLst>
            <a:lin ang="27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59300" y="330200"/>
            <a:ext cx="5811838" cy="627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2984500" cy="2671762"/>
          </a:xfrm>
        </p:spPr>
        <p:txBody>
          <a:bodyPr anchor="t"/>
          <a:lstStyle/>
          <a:p>
            <a:pPr algn="l" eaLnBrk="1" hangingPunct="1"/>
            <a:r>
              <a:rPr lang="en-US"/>
              <a:t>Financial Data for Amazon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149601" y="6184901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3-1</a:t>
            </a:r>
          </a:p>
        </p:txBody>
      </p:sp>
    </p:spTree>
    <p:extLst>
      <p:ext uri="{BB962C8B-B14F-4D97-AF65-F5344CB8AC3E}">
        <p14:creationId xmlns:p14="http://schemas.microsoft.com/office/powerpoint/2010/main" val="234096375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Ukuran Keuangan dari Kinerja</a:t>
            </a:r>
          </a:p>
        </p:txBody>
      </p:sp>
      <p:sp>
        <p:nvSpPr>
          <p:cNvPr id="3078" name="Content Placeholder 2"/>
          <p:cNvSpPr>
            <a:spLocks noGrp="1"/>
          </p:cNvSpPr>
          <p:nvPr>
            <p:ph idx="1"/>
          </p:nvPr>
        </p:nvSpPr>
        <p:spPr>
          <a:xfrm>
            <a:off x="1981200" y="2057400"/>
            <a:ext cx="8229600" cy="1308100"/>
          </a:xfrm>
        </p:spPr>
        <p:txBody>
          <a:bodyPr/>
          <a:lstStyle/>
          <a:p>
            <a:pPr eaLnBrk="1" hangingPunct="1"/>
            <a:r>
              <a:rPr lang="en-US"/>
              <a:t>Rasio penting yang menentukan leverage keuangan adalah </a:t>
            </a:r>
            <a:r>
              <a:rPr lang="en-US" b="1" i="1"/>
              <a:t>Accounts Payable Turnover</a:t>
            </a:r>
            <a:r>
              <a:rPr lang="en-US"/>
              <a:t> (APT)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349750" y="3733800"/>
          <a:ext cx="34925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9" name="Equation" r:id="rId3" imgW="3483360" imgH="822600" progId="Equation.3">
                  <p:embed/>
                </p:oleObj>
              </mc:Choice>
              <mc:Fallback>
                <p:oleObj name="Equation" r:id="rId3" imgW="3483360" imgH="82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9750" y="3733800"/>
                        <a:ext cx="34925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5811394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Ukuran Keuangan dari Kinerja</a:t>
            </a:r>
          </a:p>
        </p:txBody>
      </p:sp>
      <p:sp>
        <p:nvSpPr>
          <p:cNvPr id="4105" name="Content Placeholder 2"/>
          <p:cNvSpPr>
            <a:spLocks noGrp="1"/>
          </p:cNvSpPr>
          <p:nvPr>
            <p:ph idx="1"/>
          </p:nvPr>
        </p:nvSpPr>
        <p:spPr>
          <a:xfrm>
            <a:off x="1981200" y="1910442"/>
            <a:ext cx="8229600" cy="1455057"/>
          </a:xfrm>
        </p:spPr>
        <p:txBody>
          <a:bodyPr/>
          <a:lstStyle/>
          <a:p>
            <a:pPr eaLnBrk="1" hangingPunct="1"/>
            <a:r>
              <a:rPr lang="en-US" sz="2800"/>
              <a:t>ROA dapat dituliskan sebagai hasil kali dua rasio, yaitu profit margin dan asset turnover</a:t>
            </a:r>
          </a:p>
          <a:p>
            <a:pPr eaLnBrk="1" hangingPunct="1"/>
            <a:endParaRPr lang="en-US" sz="2800"/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3041650" y="3143250"/>
            <a:ext cx="6108700" cy="1790700"/>
            <a:chOff x="69850" y="3498850"/>
            <a:chExt cx="6108700" cy="1790700"/>
          </a:xfrm>
        </p:grpSpPr>
        <p:graphicFrame>
          <p:nvGraphicFramePr>
            <p:cNvPr id="4102" name="Object 6"/>
            <p:cNvGraphicFramePr>
              <a:graphicFrameLocks noChangeAspect="1"/>
            </p:cNvGraphicFramePr>
            <p:nvPr/>
          </p:nvGraphicFramePr>
          <p:xfrm>
            <a:off x="69850" y="3498850"/>
            <a:ext cx="6108700" cy="774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72" name="Equation" r:id="rId3" imgW="6098040" imgH="758520" progId="Equation.3">
                    <p:embed/>
                  </p:oleObj>
                </mc:Choice>
                <mc:Fallback>
                  <p:oleObj name="Equation" r:id="rId3" imgW="6098040" imgH="75852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850" y="3498850"/>
                          <a:ext cx="6108700" cy="774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03" name="Object 7"/>
            <p:cNvGraphicFramePr>
              <a:graphicFrameLocks noChangeAspect="1"/>
            </p:cNvGraphicFramePr>
            <p:nvPr/>
          </p:nvGraphicFramePr>
          <p:xfrm>
            <a:off x="977900" y="4514850"/>
            <a:ext cx="4648200" cy="774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73" name="Equation" r:id="rId5" imgW="4635360" imgH="758520" progId="Equation.3">
                    <p:embed/>
                  </p:oleObj>
                </mc:Choice>
                <mc:Fallback>
                  <p:oleObj name="Equation" r:id="rId5" imgW="4635360" imgH="75852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77900" y="4514850"/>
                          <a:ext cx="4648200" cy="774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97634136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Ukuran Keuangan dari Kinerja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1981200" y="2220686"/>
            <a:ext cx="8229600" cy="1830614"/>
          </a:xfrm>
        </p:spPr>
        <p:txBody>
          <a:bodyPr/>
          <a:lstStyle/>
          <a:p>
            <a:pPr algn="just" eaLnBrk="1" hangingPunct="1"/>
            <a:r>
              <a:rPr lang="en-US" sz="2400"/>
              <a:t>Cash-to-Cash (C2C) Cycle yg secara kasar mengukur jumlah waktu rata-rata mulai dari saat uang tunai masuk ke dalam proses sebagai biaya hingga ketika ia kembali sebagai pendapatan yang dikumpulkan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505200" y="4237038"/>
            <a:ext cx="52197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90600" indent="-990600"/>
            <a:r>
              <a:rPr lang="en-US" sz="2400"/>
              <a:t>C2C =	– days payable (1/APT) </a:t>
            </a:r>
            <a:br>
              <a:rPr lang="en-US" sz="2400"/>
            </a:br>
            <a:r>
              <a:rPr lang="en-US" sz="2400"/>
              <a:t>+ days in inventory (1/INVT) </a:t>
            </a:r>
            <a:br>
              <a:rPr lang="en-US" sz="2400"/>
            </a:br>
            <a:r>
              <a:rPr lang="en-US" sz="2400"/>
              <a:t>+ days receivable (1/ART)</a:t>
            </a:r>
          </a:p>
        </p:txBody>
      </p:sp>
    </p:spTree>
    <p:extLst>
      <p:ext uri="{BB962C8B-B14F-4D97-AF65-F5344CB8AC3E}">
        <p14:creationId xmlns:p14="http://schemas.microsoft.com/office/powerpoint/2010/main" val="202171201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Ringkasan Tujuan Pembelajaran</a:t>
            </a:r>
          </a:p>
        </p:txBody>
      </p:sp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>
          <a:xfrm>
            <a:off x="2146300" y="2237014"/>
            <a:ext cx="8077200" cy="4227286"/>
          </a:xfrm>
        </p:spPr>
        <p:txBody>
          <a:bodyPr/>
          <a:lstStyle/>
          <a:p>
            <a:pPr marL="514350" indent="-514350" algn="just" eaLnBrk="1" hangingPunct="1">
              <a:buSzPct val="100000"/>
              <a:buFont typeface="Arial" charset="0"/>
              <a:buAutoNum type="arabicPeriod"/>
            </a:pPr>
            <a:r>
              <a:rPr lang="en-US" sz="2400"/>
              <a:t>Menjelaskan ukuran finansial utama dari kinerja perusahaan</a:t>
            </a:r>
          </a:p>
          <a:p>
            <a:pPr marL="514350" indent="-514350" algn="just" eaLnBrk="1" hangingPunct="1">
              <a:buSzPct val="100000"/>
              <a:buFont typeface="Arial" charset="0"/>
              <a:buAutoNum type="arabicPeriod"/>
            </a:pPr>
            <a:r>
              <a:rPr lang="en-US" sz="2400"/>
              <a:t>Mengidentifikasi pendorong utama kinerja rantai pasokan</a:t>
            </a:r>
          </a:p>
          <a:p>
            <a:pPr marL="514350" indent="-514350" algn="just" eaLnBrk="1" hangingPunct="1">
              <a:buSzPct val="100000"/>
              <a:buFont typeface="Arial" charset="0"/>
              <a:buAutoNum type="arabicPeriod"/>
            </a:pPr>
            <a:r>
              <a:rPr lang="en-US" sz="2400"/>
              <a:t>Mendiskusikan peran masing-masing pengemudi dalam menciptakan kecocokan strategis antara strategi rantai pasokan dan strategi kompetitif</a:t>
            </a:r>
          </a:p>
          <a:p>
            <a:pPr marL="514350" indent="-514350" algn="just" eaLnBrk="1" hangingPunct="1">
              <a:buSzPct val="100000"/>
              <a:buFont typeface="Arial" charset="0"/>
              <a:buAutoNum type="arabicPeriod"/>
            </a:pPr>
            <a:r>
              <a:rPr lang="en-US" sz="2400"/>
              <a:t>Mendefinisikan metrik kunci yang melacak kinerja rantai pasokan dalam hal masing-masing driver</a:t>
            </a:r>
          </a:p>
        </p:txBody>
      </p:sp>
    </p:spTree>
  </p:cSld>
  <p:clrMapOvr>
    <a:masterClrMapping/>
  </p:clrMapOvr>
  <p:transition spd="slow">
    <p:pull dir="lu"/>
  </p:transition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843</TotalTime>
  <Words>1923</Words>
  <Application>Microsoft Office PowerPoint</Application>
  <PresentationFormat>Widescreen</PresentationFormat>
  <Paragraphs>286</Paragraphs>
  <Slides>54</Slides>
  <Notes>0</Notes>
  <HiddenSlides>2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1" baseType="lpstr">
      <vt:lpstr>Aharoni</vt:lpstr>
      <vt:lpstr>Arial</vt:lpstr>
      <vt:lpstr>Gill Sans MT</vt:lpstr>
      <vt:lpstr>Monotype Sorts</vt:lpstr>
      <vt:lpstr>Times New Roman</vt:lpstr>
      <vt:lpstr>Gallery</vt:lpstr>
      <vt:lpstr>Equation</vt:lpstr>
      <vt:lpstr>PowerPoint Presentation</vt:lpstr>
      <vt:lpstr>Faktor Pendorong dan Metrik Rantai Pasokan</vt:lpstr>
      <vt:lpstr>Learning Objectives</vt:lpstr>
      <vt:lpstr>Learning Objectives</vt:lpstr>
      <vt:lpstr>Faktor PENDORONG rantai pasokan</vt:lpstr>
      <vt:lpstr>Faktor Penggerak rantai pasokan</vt:lpstr>
      <vt:lpstr>Konsep rantai pasokan</vt:lpstr>
      <vt:lpstr>Faktor pendorong  rantai pasokan</vt:lpstr>
      <vt:lpstr>Faktor Pendorong Kinerja rantai pasokan</vt:lpstr>
      <vt:lpstr>Faktor Pendorong Kinerja rantai pasokan</vt:lpstr>
      <vt:lpstr>Kerangka kerja untuk Menstrukturkan Faktor Pendorong</vt:lpstr>
      <vt:lpstr>Fasilitas</vt:lpstr>
      <vt:lpstr>Fasilitas</vt:lpstr>
      <vt:lpstr>Fasilitas</vt:lpstr>
      <vt:lpstr>Fasilitas</vt:lpstr>
      <vt:lpstr>Trade-Off Keseluruhan</vt:lpstr>
      <vt:lpstr>Persediaan</vt:lpstr>
      <vt:lpstr>Persediaan</vt:lpstr>
      <vt:lpstr>Persediaan</vt:lpstr>
      <vt:lpstr>Komponen Keputusan Persediaan</vt:lpstr>
      <vt:lpstr>Komponen Keputusan Persediaan</vt:lpstr>
      <vt:lpstr>Komponen Keputusan Persediaan</vt:lpstr>
      <vt:lpstr>Komponen Keputusan Persediaan</vt:lpstr>
      <vt:lpstr>PERSEDIAAN</vt:lpstr>
      <vt:lpstr>Transportasi</vt:lpstr>
      <vt:lpstr>Transportasi</vt:lpstr>
      <vt:lpstr>Transportasi</vt:lpstr>
      <vt:lpstr>Transportasi</vt:lpstr>
      <vt:lpstr>Transportasi</vt:lpstr>
      <vt:lpstr>Transportasi</vt:lpstr>
      <vt:lpstr>Informasi</vt:lpstr>
      <vt:lpstr>Informasi</vt:lpstr>
      <vt:lpstr>Komponen Keputusan Informasi</vt:lpstr>
      <vt:lpstr>Komponen Keputusan Informasi</vt:lpstr>
      <vt:lpstr>Komponen Keputusan Informasi</vt:lpstr>
      <vt:lpstr>Informasi</vt:lpstr>
      <vt:lpstr>Sourcing</vt:lpstr>
      <vt:lpstr>Sourcing</vt:lpstr>
      <vt:lpstr>Komponen Keputusan Sourcing</vt:lpstr>
      <vt:lpstr>Komponen Keputusan Sourcing</vt:lpstr>
      <vt:lpstr>Sourcing</vt:lpstr>
      <vt:lpstr>Pricing</vt:lpstr>
      <vt:lpstr>Pricing</vt:lpstr>
      <vt:lpstr>Komponen Keputusan Pricing</vt:lpstr>
      <vt:lpstr>Komponen Keputusan Pricing</vt:lpstr>
      <vt:lpstr>Komponen Keputusan Pricing</vt:lpstr>
      <vt:lpstr>Pricing</vt:lpstr>
      <vt:lpstr>Ukuran Keuangan dari Kinerja</vt:lpstr>
      <vt:lpstr>Ukuran Keuangan dari Kinerja</vt:lpstr>
      <vt:lpstr>Financial Data for Amazon</vt:lpstr>
      <vt:lpstr>Ukuran Keuangan dari Kinerja</vt:lpstr>
      <vt:lpstr>Ukuran Keuangan dari Kinerja</vt:lpstr>
      <vt:lpstr>Ukuran Keuangan dari Kinerja</vt:lpstr>
      <vt:lpstr>Ringkasan Tujuan Pembelajaran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Chopra and Meindl PPts</dc:title>
  <dc:subject>Chapter 3 - Supply Chain Drivers and Metrics</dc:subject>
  <dc:creator>Jeff Heyl</dc:creator>
  <cp:keywords/>
  <dc:description/>
  <cp:lastModifiedBy>Jaryono AW</cp:lastModifiedBy>
  <cp:revision>100</cp:revision>
  <dcterms:created xsi:type="dcterms:W3CDTF">2012-01-08T09:40:37Z</dcterms:created>
  <dcterms:modified xsi:type="dcterms:W3CDTF">2025-09-09T00:12:24Z</dcterms:modified>
  <cp:category/>
</cp:coreProperties>
</file>