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8"/>
  </p:notesMasterIdLst>
  <p:sldIdLst>
    <p:sldId id="258" r:id="rId2"/>
    <p:sldId id="260" r:id="rId3"/>
    <p:sldId id="261" r:id="rId4"/>
    <p:sldId id="262" r:id="rId5"/>
    <p:sldId id="263" r:id="rId6"/>
    <p:sldId id="350" r:id="rId7"/>
    <p:sldId id="265" r:id="rId8"/>
    <p:sldId id="339" r:id="rId9"/>
    <p:sldId id="264" r:id="rId10"/>
    <p:sldId id="266" r:id="rId11"/>
    <p:sldId id="267" r:id="rId12"/>
    <p:sldId id="268" r:id="rId13"/>
    <p:sldId id="269" r:id="rId14"/>
    <p:sldId id="347" r:id="rId15"/>
    <p:sldId id="348" r:id="rId16"/>
    <p:sldId id="271" r:id="rId17"/>
    <p:sldId id="333" r:id="rId18"/>
    <p:sldId id="340" r:id="rId19"/>
    <p:sldId id="272" r:id="rId20"/>
    <p:sldId id="337" r:id="rId21"/>
    <p:sldId id="273" r:id="rId22"/>
    <p:sldId id="341" r:id="rId23"/>
    <p:sldId id="342" r:id="rId24"/>
    <p:sldId id="343" r:id="rId25"/>
    <p:sldId id="345" r:id="rId26"/>
    <p:sldId id="277" r:id="rId27"/>
    <p:sldId id="275" r:id="rId28"/>
    <p:sldId id="344" r:id="rId29"/>
    <p:sldId id="274" r:id="rId30"/>
    <p:sldId id="346" r:id="rId31"/>
    <p:sldId id="334" r:id="rId32"/>
    <p:sldId id="276" r:id="rId33"/>
    <p:sldId id="278" r:id="rId34"/>
    <p:sldId id="279" r:id="rId35"/>
    <p:sldId id="280" r:id="rId36"/>
    <p:sldId id="281" r:id="rId37"/>
    <p:sldId id="335" r:id="rId38"/>
    <p:sldId id="349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332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CFB"/>
    <a:srgbClr val="F1FDFD"/>
    <a:srgbClr val="E8FCFC"/>
    <a:srgbClr val="F8FEFE"/>
    <a:srgbClr val="E4FCFC"/>
    <a:srgbClr val="E1FFFC"/>
    <a:srgbClr val="F7FFFE"/>
    <a:srgbClr val="ECFEFB"/>
    <a:srgbClr val="FDFDFD"/>
    <a:srgbClr val="7B7B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9676" autoAdjust="0"/>
  </p:normalViewPr>
  <p:slideViewPr>
    <p:cSldViewPr snapToGrid="0" snapToObjects="1">
      <p:cViewPr varScale="1">
        <p:scale>
          <a:sx n="88" d="100"/>
          <a:sy n="88" d="100"/>
        </p:scale>
        <p:origin x="594" y="7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5:07:06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3 9728,'3'0'0,"-6"0"0,0 0 21,2 0 86,1 0 21,0 0 0,0 0 0,0 0 0,0 0 0,0 0 0,0 0 0,0 0 0,0 0 0,0 0 0,0 0 0,0 1-22,2 2-84,0-1 3,1 0 0,-1 0 1,0 0-1,1 0 0,-1-1 1,1 1-1,-1-1 0,1 0 0,0 0 1,-1 0-1,2 0-25,-3-1-82,1 0-1,-1-1 0,1 1 1,-1 0-1,1-1 1,-1 1-1,0-1 1,1 1-1,-1-1 0,1 0 1,-1 0-1,0 1 1,0-1-1,1-1 83,4-2-616,12-8-5954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D5CDCA-9FB7-4BB8-89AF-E54F63E9CC08}" type="datetimeFigureOut">
              <a:rPr lang="en-US"/>
              <a:pPr>
                <a:defRPr/>
              </a:pPr>
              <a:t>9/9/2025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D6292CE-C5D5-4B27-9051-6E726DA55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00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 rotWithShape="1">
          <a:blip r:embed="rId2"/>
          <a:srcRect t="29121" b="17024"/>
          <a:stretch/>
        </p:blipFill>
        <p:spPr bwMode="auto">
          <a:xfrm>
            <a:off x="-1" y="-197708"/>
            <a:ext cx="12192000" cy="705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9409900" y="511543"/>
            <a:ext cx="1841500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1"/>
            <a:ext cx="12192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609600" y="5540376"/>
            <a:ext cx="1126066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A4CEDED-F37A-4FD3-9B00-C4A25A52EFC7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FB3E1EA-A7DE-4A06-AAC7-71A82F76526F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090584C3-3EFE-4291-AEF4-9D89DD1E54B9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1"/>
            <a:ext cx="12192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5-</a:t>
            </a:r>
            <a:fld id="{D61F184F-616E-4F0F-9F81-0B621952AAE6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4234" y="2376204"/>
            <a:ext cx="9167594" cy="4091608"/>
          </a:xfrm>
        </p:spPr>
        <p:txBody>
          <a:bodyPr anchor="t" anchorCtr="1"/>
          <a:lstStyle>
            <a:lvl1pPr>
              <a:defRPr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1" y="0"/>
            <a:ext cx="18991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285DC653-19B4-40BC-8195-85CD0B0114B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BC584DCD-F49A-470C-AA3E-AEBB81A8F91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8D6A6487-14D1-43CC-88FC-E4492F2DE39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D11E631E-9D86-476C-B4E0-A2ED37AD1A4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1B1E7466-FAB7-42F6-9933-FD9947586B3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9CBFD002-DB80-4627-868E-782AF00C693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8E4F0B21-D664-41DA-9239-91FE3428F8F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A1386049-F2C4-45A9-9C27-C191C8633A9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9FD51F8A-1C8C-4DF9-A191-C4324B987DB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980E1CF9-E866-4407-88AA-249413496EB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5-</a:t>
            </a:r>
            <a:fld id="{E1C87DFB-BBA1-4BAE-A60C-DD5575F1302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b="0" kern="1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haroni" panose="02010803020104030203" pitchFamily="2" charset="-79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ustomXml" Target="../ink/ink1.x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3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9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9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3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e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1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965915" y="2376489"/>
            <a:ext cx="10277341" cy="4090987"/>
          </a:xfrm>
        </p:spPr>
        <p:txBody>
          <a:bodyPr/>
          <a:lstStyle/>
          <a:p>
            <a:r>
              <a:rPr lang="en-US" sz="6600" b="1">
                <a:latin typeface="Copperplate Gothic Bold" panose="020E0705020206020404" pitchFamily="34" charset="0"/>
              </a:rPr>
              <a:t>Desain Jaringan </a:t>
            </a:r>
            <a:br>
              <a:rPr lang="en-US" sz="6600" b="1">
                <a:latin typeface="Copperplate Gothic Bold" panose="020E0705020206020404" pitchFamily="34" charset="0"/>
              </a:rPr>
            </a:br>
            <a:r>
              <a:rPr lang="en-US" sz="6600" b="1">
                <a:latin typeface="Copperplate Gothic Bold" panose="020E0705020206020404" pitchFamily="34" charset="0"/>
              </a:rPr>
              <a:t>di </a:t>
            </a:r>
            <a:r>
              <a:rPr 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Rantai Pasokan</a:t>
            </a:r>
          </a:p>
        </p:txBody>
      </p:sp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3361386" y="963613"/>
            <a:ext cx="486662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72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 5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Keputusan Desain Jaringan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76400"/>
            <a:ext cx="7727950" cy="4610100"/>
          </a:xfrm>
        </p:spPr>
        <p:txBody>
          <a:bodyPr/>
          <a:lstStyle/>
          <a:p>
            <a:r>
              <a:rPr lang="en-US"/>
              <a:t>Peran Fasilitas</a:t>
            </a:r>
          </a:p>
          <a:p>
            <a:pPr lvl="1"/>
            <a:r>
              <a:rPr lang="en-US"/>
              <a:t>Apa peran, dan apa proses?</a:t>
            </a:r>
          </a:p>
          <a:p>
            <a:r>
              <a:rPr lang="en-US"/>
              <a:t>Lokasi Fasilitas</a:t>
            </a:r>
          </a:p>
          <a:p>
            <a:pPr lvl="1"/>
            <a:r>
              <a:rPr lang="en-US"/>
              <a:t>Di mana fasilitas akan ditempatkan?</a:t>
            </a:r>
          </a:p>
          <a:p>
            <a:r>
              <a:rPr lang="en-US"/>
              <a:t>Alokasi Kapasitas</a:t>
            </a:r>
          </a:p>
          <a:p>
            <a:pPr lvl="1"/>
            <a:r>
              <a:rPr lang="en-US"/>
              <a:t>Berapa kapasitas pada setiap fasilitas?</a:t>
            </a:r>
          </a:p>
          <a:p>
            <a:r>
              <a:rPr lang="en-US"/>
              <a:t>Alokasi Pasar dan Pasokan</a:t>
            </a:r>
          </a:p>
          <a:p>
            <a:pPr lvl="1"/>
            <a:r>
              <a:rPr lang="en-US"/>
              <a:t>Pasarnya apa? Sumber pasokan yang mana?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Faktor yang Mempengaruhi Keputusan Desain Jaringan</a:t>
            </a:r>
            <a:endParaRPr lang="en-US" dirty="0"/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76400"/>
            <a:ext cx="7727950" cy="4114800"/>
          </a:xfrm>
        </p:spPr>
        <p:txBody>
          <a:bodyPr/>
          <a:lstStyle/>
          <a:p>
            <a:r>
              <a:rPr lang="en-US"/>
              <a:t>Faktor-faktor strategik</a:t>
            </a:r>
          </a:p>
          <a:p>
            <a:r>
              <a:rPr lang="en-US"/>
              <a:t>Faktor-faktor teknologi</a:t>
            </a:r>
          </a:p>
          <a:p>
            <a:r>
              <a:rPr lang="en-US"/>
              <a:t>Faktor makro ekonomi</a:t>
            </a:r>
          </a:p>
          <a:p>
            <a:pPr lvl="1"/>
            <a:r>
              <a:rPr lang="en-US"/>
              <a:t>Bea (duties) dan insentif pajak</a:t>
            </a:r>
          </a:p>
          <a:p>
            <a:pPr lvl="1"/>
            <a:r>
              <a:rPr lang="en-US"/>
              <a:t>Risiko nilai tukar dan permintaan</a:t>
            </a:r>
          </a:p>
          <a:p>
            <a:pPr lvl="1"/>
            <a:r>
              <a:rPr lang="en-US"/>
              <a:t>Harga bahan bakar dan tarip angkutan</a:t>
            </a:r>
          </a:p>
          <a:p>
            <a:r>
              <a:rPr lang="en-US"/>
              <a:t>Politik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Faktor yang Mempengaruhi Keputusan Desain Jaringan</a:t>
            </a:r>
            <a:endParaRPr lang="en-US" dirty="0"/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76400"/>
            <a:ext cx="7727950" cy="4673600"/>
          </a:xfrm>
        </p:spPr>
        <p:txBody>
          <a:bodyPr/>
          <a:lstStyle/>
          <a:p>
            <a:r>
              <a:rPr lang="en-US"/>
              <a:t>Faktor-faktor Infrastruktur</a:t>
            </a:r>
          </a:p>
          <a:p>
            <a:r>
              <a:rPr lang="en-US"/>
              <a:t>Faktor kompetitif</a:t>
            </a:r>
          </a:p>
          <a:p>
            <a:pPr lvl="1"/>
            <a:r>
              <a:rPr lang="en-US"/>
              <a:t>Eksternalitas positif antar perusahaan</a:t>
            </a:r>
          </a:p>
          <a:p>
            <a:pPr lvl="1"/>
            <a:r>
              <a:rPr lang="en-US"/>
              <a:t>Lokasi untuk membagi pasar</a:t>
            </a:r>
          </a:p>
          <a:p>
            <a:r>
              <a:rPr lang="en-US"/>
              <a:t>Waktu respons pelanggan dan keberadaan pelanggan lokal</a:t>
            </a:r>
          </a:p>
          <a:p>
            <a:r>
              <a:rPr lang="en-US"/>
              <a:t>Biaya logistik dan fasilitas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Faktor-faktor Kompetitif</a:t>
            </a:r>
          </a:p>
        </p:txBody>
      </p:sp>
      <p:sp>
        <p:nvSpPr>
          <p:cNvPr id="1027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1041400"/>
          </a:xfrm>
        </p:spPr>
        <p:txBody>
          <a:bodyPr/>
          <a:lstStyle/>
          <a:p>
            <a:pPr lvl="1"/>
            <a:r>
              <a:rPr lang="en-US"/>
              <a:t>Eksternalitas positif antar perusahaan</a:t>
            </a:r>
          </a:p>
          <a:p>
            <a:pPr lvl="2"/>
            <a:r>
              <a:rPr lang="en-US"/>
              <a:t>Collocation benefits all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039144" y="4081465"/>
            <a:ext cx="8229600" cy="1985962"/>
            <a:chOff x="457200" y="4129564"/>
            <a:chExt cx="8229600" cy="1985486"/>
          </a:xfrm>
        </p:grpSpPr>
        <p:sp>
          <p:nvSpPr>
            <p:cNvPr id="1031" name="Content Placeholder 2"/>
            <p:cNvSpPr txBox="1">
              <a:spLocks/>
            </p:cNvSpPr>
            <p:nvPr/>
          </p:nvSpPr>
          <p:spPr bwMode="auto">
            <a:xfrm>
              <a:off x="457200" y="4129564"/>
              <a:ext cx="8229600" cy="1090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Aft>
                  <a:spcPts val="600"/>
                </a:spcAft>
                <a:buFont typeface="Arial" charset="0"/>
                <a:buChar char="–"/>
              </a:pPr>
              <a:r>
                <a:rPr lang="en-US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cs typeface="+mn-cs"/>
                </a:rPr>
                <a:t>Lokalisasi untuk membagi pasar</a:t>
              </a:r>
            </a:p>
            <a:p>
              <a:pPr marL="1143000" lvl="2" indent="-228600">
                <a:spcAft>
                  <a:spcPts val="600"/>
                </a:spcAft>
                <a:buFont typeface="Arial" charset="0"/>
                <a:buChar char="•"/>
              </a:pPr>
              <a:r>
                <a:rPr 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  <a:cs typeface="+mn-cs"/>
                </a:rPr>
                <a:t>Lokasi untuk merebut pangsa pasar terbesar</a:t>
              </a:r>
            </a:p>
          </p:txBody>
        </p:sp>
        <p:graphicFrame>
          <p:nvGraphicFramePr>
            <p:cNvPr id="1025" name="Object 1"/>
            <p:cNvGraphicFramePr>
              <a:graphicFrameLocks noChangeAspect="1"/>
            </p:cNvGraphicFramePr>
            <p:nvPr/>
          </p:nvGraphicFramePr>
          <p:xfrm>
            <a:off x="2279650" y="5340350"/>
            <a:ext cx="45847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2" name="Equation" r:id="rId3" imgW="4571280" imgH="758520" progId="Equation.3">
                    <p:embed/>
                  </p:oleObj>
                </mc:Choice>
                <mc:Fallback>
                  <p:oleObj name="Equation" r:id="rId3" imgW="4571280" imgH="75852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9650" y="5340350"/>
                          <a:ext cx="45847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579100" y="1080385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</a:t>
            </a:r>
          </a:p>
        </p:txBody>
      </p:sp>
      <p:pic>
        <p:nvPicPr>
          <p:cNvPr id="1033" name="Picture 9" descr="FG_05_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59038" y="2760664"/>
            <a:ext cx="7389812" cy="120173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A69F569-A9DB-41AF-9E6B-3901CCB9BFB1}"/>
                  </a:ext>
                </a:extLst>
              </p14:cNvPr>
              <p14:cNvContentPartPr/>
              <p14:nvPr/>
            </p14:nvContentPartPr>
            <p14:xfrm>
              <a:off x="7186234" y="3595800"/>
              <a:ext cx="28440" cy="9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A69F569-A9DB-41AF-9E6B-3901CCB9BFB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77594" y="3586800"/>
                <a:ext cx="46080" cy="27000"/>
              </a:xfrm>
              <a:prstGeom prst="rect">
                <a:avLst/>
              </a:prstGeom>
            </p:spPr>
          </p:pic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35364DA3-2E16-4FB8-980A-AAF099794A0A}"/>
              </a:ext>
            </a:extLst>
          </p:cNvPr>
          <p:cNvSpPr txBox="1"/>
          <p:nvPr/>
        </p:nvSpPr>
        <p:spPr>
          <a:xfrm>
            <a:off x="2842215" y="6214030"/>
            <a:ext cx="623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 mana </a:t>
            </a:r>
            <a:r>
              <a:rPr 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demand perusahaan 1 dan </a:t>
            </a:r>
            <a:r>
              <a:rPr 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demand perusahaan 2</a:t>
            </a:r>
            <a:endParaRPr lang="en-US" baseline="-25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B4CEAD43-DAA8-4E0D-9E8D-8C538F5509F7}"/>
              </a:ext>
            </a:extLst>
          </p:cNvPr>
          <p:cNvSpPr/>
          <p:nvPr/>
        </p:nvSpPr>
        <p:spPr>
          <a:xfrm>
            <a:off x="5338355" y="3352823"/>
            <a:ext cx="139337" cy="13716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A196AFC2-E996-45C9-A7F6-6BDF11587037}"/>
              </a:ext>
            </a:extLst>
          </p:cNvPr>
          <p:cNvSpPr/>
          <p:nvPr/>
        </p:nvSpPr>
        <p:spPr>
          <a:xfrm>
            <a:off x="6797041" y="3358677"/>
            <a:ext cx="139337" cy="13716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E6551BAF-D8C7-4977-88BB-7C480034D571}"/>
              </a:ext>
            </a:extLst>
          </p:cNvPr>
          <p:cNvSpPr/>
          <p:nvPr/>
        </p:nvSpPr>
        <p:spPr>
          <a:xfrm>
            <a:off x="2400892" y="3367386"/>
            <a:ext cx="139337" cy="13716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DDB92664-641E-4184-8919-72B8CCDB9BA4}"/>
              </a:ext>
            </a:extLst>
          </p:cNvPr>
          <p:cNvSpPr/>
          <p:nvPr/>
        </p:nvSpPr>
        <p:spPr>
          <a:xfrm>
            <a:off x="9751922" y="3355290"/>
            <a:ext cx="139337" cy="13716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E71DBC-52E0-4E57-9183-B5790F58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>
                <a:effectLst/>
              </a:rPr>
              <a:t>FRAMEWORK FOR NETWORK DESIGN DECISIONS</a:t>
            </a:r>
            <a:r>
              <a:rPr lang="en-US" sz="4800"/>
              <a:t> </a:t>
            </a:r>
            <a:br>
              <a:rPr lang="en-US" sz="4800"/>
            </a:br>
            <a:br>
              <a:rPr lang="en-US" sz="4800"/>
            </a:b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109309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Kerangka Kerja untuk </a:t>
            </a:r>
            <a:br>
              <a:rPr lang="en-US"/>
            </a:br>
            <a:r>
              <a:rPr lang="en-US"/>
              <a:t>Keputusan Desain Jaringan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368745" y="69215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5-2</a:t>
            </a:r>
          </a:p>
        </p:txBody>
      </p:sp>
      <p:pic>
        <p:nvPicPr>
          <p:cNvPr id="24581" name="Picture 5" descr="FG_05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7351" y="1817689"/>
            <a:ext cx="6302375" cy="479583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Kerangka Kerja untuk </a:t>
            </a:r>
            <a:br>
              <a:rPr lang="en-US"/>
            </a:br>
            <a:r>
              <a:rPr lang="en-US"/>
              <a:t>Keputusan Desain Jaringan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368745" y="69215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5-2</a:t>
            </a:r>
          </a:p>
        </p:txBody>
      </p:sp>
      <p:pic>
        <p:nvPicPr>
          <p:cNvPr id="24581" name="Picture 5" descr="FG_05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7351" y="1817689"/>
            <a:ext cx="6302375" cy="4795837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1FF801-81DE-4F53-AC4D-A532E7E8A4F1}"/>
              </a:ext>
            </a:extLst>
          </p:cNvPr>
          <p:cNvSpPr/>
          <p:nvPr/>
        </p:nvSpPr>
        <p:spPr>
          <a:xfrm>
            <a:off x="3205079" y="1817689"/>
            <a:ext cx="1993392" cy="3726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3C6C1-91DD-48A1-A9EB-3FE7365785BF}"/>
              </a:ext>
            </a:extLst>
          </p:cNvPr>
          <p:cNvSpPr txBox="1"/>
          <p:nvPr/>
        </p:nvSpPr>
        <p:spPr>
          <a:xfrm>
            <a:off x="3173612" y="1861833"/>
            <a:ext cx="1972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STRATEGI BERSAING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9E33EC-0856-4E2E-8F88-64BE20BE9B48}"/>
              </a:ext>
            </a:extLst>
          </p:cNvPr>
          <p:cNvSpPr/>
          <p:nvPr/>
        </p:nvSpPr>
        <p:spPr>
          <a:xfrm>
            <a:off x="3196562" y="2326316"/>
            <a:ext cx="1993392" cy="5943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91E0B-EFB8-4D6A-ADCD-C63FCDFD0ECD}"/>
              </a:ext>
            </a:extLst>
          </p:cNvPr>
          <p:cNvSpPr txBox="1"/>
          <p:nvPr/>
        </p:nvSpPr>
        <p:spPr>
          <a:xfrm>
            <a:off x="3370330" y="2364014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BATASAN INTERNAL</a:t>
            </a:r>
          </a:p>
          <a:p>
            <a:pPr algn="ctr"/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Modal, strategi tumbuh,</a:t>
            </a:r>
          </a:p>
          <a:p>
            <a:pPr algn="ctr"/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jaringan saat ini</a:t>
            </a:r>
            <a:endParaRPr 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C24BEC-E29A-4A3E-AD7A-20BD87BFBC8D}"/>
              </a:ext>
            </a:extLst>
          </p:cNvPr>
          <p:cNvSpPr/>
          <p:nvPr/>
        </p:nvSpPr>
        <p:spPr>
          <a:xfrm>
            <a:off x="5529523" y="1829411"/>
            <a:ext cx="1168989" cy="11193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65276-4768-4E70-98F4-D0C065DB757E}"/>
              </a:ext>
            </a:extLst>
          </p:cNvPr>
          <p:cNvSpPr txBox="1"/>
          <p:nvPr/>
        </p:nvSpPr>
        <p:spPr>
          <a:xfrm>
            <a:off x="5610993" y="2051878"/>
            <a:ext cx="1006046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TAHAP I</a:t>
            </a:r>
            <a:endParaRPr 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Strategi Rantai</a:t>
            </a:r>
          </a:p>
          <a:p>
            <a:pPr algn="ctr"/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Pasokan</a:t>
            </a:r>
            <a:endParaRPr 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A300D1-3C68-406A-989E-272BF9A0F3A8}"/>
              </a:ext>
            </a:extLst>
          </p:cNvPr>
          <p:cNvSpPr/>
          <p:nvPr/>
        </p:nvSpPr>
        <p:spPr>
          <a:xfrm>
            <a:off x="7038081" y="2202790"/>
            <a:ext cx="1882635" cy="3726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8BCCB9-2C13-4D97-B300-F220ECC41321}"/>
              </a:ext>
            </a:extLst>
          </p:cNvPr>
          <p:cNvSpPr txBox="1"/>
          <p:nvPr/>
        </p:nvSpPr>
        <p:spPr>
          <a:xfrm>
            <a:off x="7088607" y="2253053"/>
            <a:ext cx="1818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PERSAINGAN GLOBAL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AD5AFB-DE8B-41C5-A97E-04D62051A00B}"/>
              </a:ext>
            </a:extLst>
          </p:cNvPr>
          <p:cNvSpPr/>
          <p:nvPr/>
        </p:nvSpPr>
        <p:spPr>
          <a:xfrm>
            <a:off x="3200820" y="3067318"/>
            <a:ext cx="1984875" cy="795528"/>
          </a:xfrm>
          <a:prstGeom prst="rect">
            <a:avLst/>
          </a:prstGeom>
          <a:solidFill>
            <a:srgbClr val="FDFD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45B9F8-9034-4A79-9F07-E2B27C029199}"/>
              </a:ext>
            </a:extLst>
          </p:cNvPr>
          <p:cNvSpPr txBox="1"/>
          <p:nvPr/>
        </p:nvSpPr>
        <p:spPr>
          <a:xfrm>
            <a:off x="3094936" y="3049621"/>
            <a:ext cx="211628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</a:p>
          <a:p>
            <a:pPr algn="ctr"/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</a:p>
          <a:p>
            <a:pPr algn="ctr"/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Biaya, dampak skala/lingkup, du-</a:t>
            </a:r>
          </a:p>
          <a:p>
            <a:pPr algn="ctr"/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kungan yg diperlukan, fleksibilitas</a:t>
            </a:r>
            <a:endParaRPr 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66C806-05B7-4449-85CA-C43A9F6CE316}"/>
              </a:ext>
            </a:extLst>
          </p:cNvPr>
          <p:cNvSpPr/>
          <p:nvPr/>
        </p:nvSpPr>
        <p:spPr>
          <a:xfrm>
            <a:off x="5544879" y="3177046"/>
            <a:ext cx="1152144" cy="1371600"/>
          </a:xfrm>
          <a:prstGeom prst="rect">
            <a:avLst/>
          </a:prstGeom>
          <a:solidFill>
            <a:srgbClr val="FDFD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B2FC-9FC6-40EC-97EA-A3775C85FA5A}"/>
              </a:ext>
            </a:extLst>
          </p:cNvPr>
          <p:cNvSpPr txBox="1"/>
          <p:nvPr/>
        </p:nvSpPr>
        <p:spPr>
          <a:xfrm>
            <a:off x="5568074" y="3584665"/>
            <a:ext cx="1130438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TAHAP II</a:t>
            </a:r>
            <a:endParaRPr lang="en-US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Konfigurasi Fasi-</a:t>
            </a:r>
          </a:p>
          <a:p>
            <a:pPr algn="ctr"/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litas Regional</a:t>
            </a:r>
            <a:endParaRPr lang="en-US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C94B53-61CC-476C-B8AE-2A71E50303E2}"/>
              </a:ext>
            </a:extLst>
          </p:cNvPr>
          <p:cNvSpPr/>
          <p:nvPr/>
        </p:nvSpPr>
        <p:spPr>
          <a:xfrm>
            <a:off x="3205511" y="3934746"/>
            <a:ext cx="1984248" cy="393192"/>
          </a:xfrm>
          <a:prstGeom prst="rect">
            <a:avLst/>
          </a:prstGeom>
          <a:solidFill>
            <a:srgbClr val="FDFD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95E414-82E4-45EC-9811-384D31867491}"/>
              </a:ext>
            </a:extLst>
          </p:cNvPr>
          <p:cNvSpPr txBox="1"/>
          <p:nvPr/>
        </p:nvSpPr>
        <p:spPr>
          <a:xfrm>
            <a:off x="3551953" y="3939095"/>
            <a:ext cx="11384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LINGKUNGAN</a:t>
            </a:r>
          </a:p>
          <a:p>
            <a:pPr algn="ctr"/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PERSAINGAN</a:t>
            </a:r>
            <a:endParaRPr lang="en-US" sz="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66CAFF-1C3A-4A52-928F-BFFAEB194A7A}"/>
              </a:ext>
            </a:extLst>
          </p:cNvPr>
          <p:cNvSpPr/>
          <p:nvPr/>
        </p:nvSpPr>
        <p:spPr>
          <a:xfrm>
            <a:off x="3205079" y="4381822"/>
            <a:ext cx="1984248" cy="423971"/>
          </a:xfrm>
          <a:prstGeom prst="rect">
            <a:avLst/>
          </a:prstGeom>
          <a:solidFill>
            <a:srgbClr val="FDFD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F2D49A-1B9E-414A-B6CD-4FBEE7A4AFFB}"/>
              </a:ext>
            </a:extLst>
          </p:cNvPr>
          <p:cNvSpPr txBox="1"/>
          <p:nvPr/>
        </p:nvSpPr>
        <p:spPr>
          <a:xfrm>
            <a:off x="3289060" y="4389208"/>
            <a:ext cx="1664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FAKTOR AGREGAT</a:t>
            </a:r>
          </a:p>
          <a:p>
            <a:pPr algn="ctr"/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DAN BIAYA LOGISTIK</a:t>
            </a:r>
            <a:endParaRPr lang="en-US" sz="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9532C5-DC28-4D14-B5EA-F35E24725F73}"/>
              </a:ext>
            </a:extLst>
          </p:cNvPr>
          <p:cNvGrpSpPr/>
          <p:nvPr/>
        </p:nvGrpSpPr>
        <p:grpSpPr>
          <a:xfrm>
            <a:off x="7067341" y="3026356"/>
            <a:ext cx="1856232" cy="455125"/>
            <a:chOff x="9975666" y="2091140"/>
            <a:chExt cx="1856232" cy="45061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5A37446-C157-4FC8-8CD9-73044AA2A3CF}"/>
                </a:ext>
              </a:extLst>
            </p:cNvPr>
            <p:cNvSpPr/>
            <p:nvPr/>
          </p:nvSpPr>
          <p:spPr>
            <a:xfrm>
              <a:off x="9975666" y="2091140"/>
              <a:ext cx="1856232" cy="429768"/>
            </a:xfrm>
            <a:prstGeom prst="rect">
              <a:avLst/>
            </a:prstGeom>
            <a:solidFill>
              <a:srgbClr val="FDFD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EA871F-ED49-4D39-B98E-91D41715C0CE}"/>
                </a:ext>
              </a:extLst>
            </p:cNvPr>
            <p:cNvSpPr txBox="1"/>
            <p:nvPr/>
          </p:nvSpPr>
          <p:spPr>
            <a:xfrm>
              <a:off x="10103726" y="2110872"/>
              <a:ext cx="160011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INSENTIF TARIF DAN</a:t>
              </a:r>
            </a:p>
            <a:p>
              <a:pPr algn="ctr"/>
              <a:r>
                <a:rPr 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PAJAK</a:t>
              </a:r>
              <a:endParaRPr lang="en-US" sz="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40913B-9A2B-4159-AE34-642D886BB093}"/>
              </a:ext>
            </a:extLst>
          </p:cNvPr>
          <p:cNvGrpSpPr/>
          <p:nvPr/>
        </p:nvGrpSpPr>
        <p:grpSpPr>
          <a:xfrm>
            <a:off x="7019462" y="3502831"/>
            <a:ext cx="1965603" cy="636902"/>
            <a:chOff x="9920974" y="2091140"/>
            <a:chExt cx="1965603" cy="43891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821C31-BBDE-48A6-A456-0F097306F3E9}"/>
                </a:ext>
              </a:extLst>
            </p:cNvPr>
            <p:cNvSpPr/>
            <p:nvPr/>
          </p:nvSpPr>
          <p:spPr>
            <a:xfrm>
              <a:off x="9975666" y="2091140"/>
              <a:ext cx="1856232" cy="438912"/>
            </a:xfrm>
            <a:prstGeom prst="rect">
              <a:avLst/>
            </a:prstGeom>
            <a:solidFill>
              <a:srgbClr val="FDFD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AAA63A-E299-4FF9-AC9E-8DDECE3C3CEE}"/>
                </a:ext>
              </a:extLst>
            </p:cNvPr>
            <p:cNvSpPr txBox="1"/>
            <p:nvPr/>
          </p:nvSpPr>
          <p:spPr>
            <a:xfrm>
              <a:off x="9920974" y="2116457"/>
              <a:ext cx="1965603" cy="413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PERMINTAAN REGIONAL</a:t>
              </a:r>
            </a:p>
            <a:p>
              <a:pPr algn="ctr"/>
              <a:r>
                <a:rPr 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Ukuran, pertumbuhan, homo-</a:t>
              </a:r>
            </a:p>
            <a:p>
              <a:pPr algn="ctr"/>
              <a:r>
                <a:rPr 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ginitas, spesifikasi lokal</a:t>
              </a:r>
              <a:endParaRPr lang="en-US" sz="10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C600497-9780-4752-8145-BDA53751762C}"/>
              </a:ext>
            </a:extLst>
          </p:cNvPr>
          <p:cNvGrpSpPr/>
          <p:nvPr/>
        </p:nvGrpSpPr>
        <p:grpSpPr>
          <a:xfrm>
            <a:off x="7022668" y="4176472"/>
            <a:ext cx="1962397" cy="568258"/>
            <a:chOff x="9922589" y="2091140"/>
            <a:chExt cx="1962397" cy="42976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CA4A8E-3C69-40EF-933C-4FAA96687813}"/>
                </a:ext>
              </a:extLst>
            </p:cNvPr>
            <p:cNvSpPr/>
            <p:nvPr/>
          </p:nvSpPr>
          <p:spPr>
            <a:xfrm>
              <a:off x="9975666" y="2091140"/>
              <a:ext cx="1856232" cy="429768"/>
            </a:xfrm>
            <a:prstGeom prst="rect">
              <a:avLst/>
            </a:prstGeom>
            <a:solidFill>
              <a:srgbClr val="FDFD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CF55B3B-93C0-4584-9AC8-786C36B724EE}"/>
                </a:ext>
              </a:extLst>
            </p:cNvPr>
            <p:cNvSpPr txBox="1"/>
            <p:nvPr/>
          </p:nvSpPr>
          <p:spPr>
            <a:xfrm>
              <a:off x="9922589" y="2110872"/>
              <a:ext cx="1962397" cy="325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POLITIK, NILAI TUKAR,</a:t>
              </a:r>
            </a:p>
            <a:p>
              <a:pPr algn="ctr"/>
              <a:r>
                <a:rPr lang="en-US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DAN RISIKO PERMINTAAN</a:t>
              </a:r>
              <a:endParaRPr lang="en-US" sz="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A2EB6EF-0818-40D6-AE35-E33A27A028DD}"/>
              </a:ext>
            </a:extLst>
          </p:cNvPr>
          <p:cNvGrpSpPr/>
          <p:nvPr/>
        </p:nvGrpSpPr>
        <p:grpSpPr>
          <a:xfrm>
            <a:off x="5503152" y="5043567"/>
            <a:ext cx="1260281" cy="469359"/>
            <a:chOff x="10368745" y="4150242"/>
            <a:chExt cx="1260281" cy="46935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2235374-52D1-4E80-9E44-DB28805B3C00}"/>
                </a:ext>
              </a:extLst>
            </p:cNvPr>
            <p:cNvSpPr/>
            <p:nvPr/>
          </p:nvSpPr>
          <p:spPr>
            <a:xfrm>
              <a:off x="10413411" y="4188422"/>
              <a:ext cx="1168989" cy="4053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4B7D73C-0B65-4527-ABB3-1CB0F109458D}"/>
                </a:ext>
              </a:extLst>
            </p:cNvPr>
            <p:cNvSpPr txBox="1"/>
            <p:nvPr/>
          </p:nvSpPr>
          <p:spPr>
            <a:xfrm>
              <a:off x="10368745" y="4150242"/>
              <a:ext cx="1260281" cy="469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TAHAP III</a:t>
              </a:r>
            </a:p>
            <a:p>
              <a:pPr algn="ctr"/>
              <a:r>
                <a:rPr lang="en-US" sz="1050">
                  <a:latin typeface="Times New Roman" panose="02020603050405020304" pitchFamily="18" charset="0"/>
                  <a:cs typeface="Times New Roman" panose="02020603050405020304" pitchFamily="18" charset="0"/>
                </a:rPr>
                <a:t>Situs yg Diinginkan</a:t>
              </a:r>
              <a:endParaRPr 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0FA189-CC1D-41B5-9B3F-9C2EAFA37C7D}"/>
              </a:ext>
            </a:extLst>
          </p:cNvPr>
          <p:cNvGrpSpPr/>
          <p:nvPr/>
        </p:nvGrpSpPr>
        <p:grpSpPr>
          <a:xfrm>
            <a:off x="7045922" y="5067156"/>
            <a:ext cx="1877651" cy="615553"/>
            <a:chOff x="10413411" y="4171508"/>
            <a:chExt cx="1168989" cy="61555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A482F9C-437D-4A7F-8A3E-35828CF9D60D}"/>
                </a:ext>
              </a:extLst>
            </p:cNvPr>
            <p:cNvSpPr/>
            <p:nvPr/>
          </p:nvSpPr>
          <p:spPr>
            <a:xfrm>
              <a:off x="10413411" y="4188422"/>
              <a:ext cx="1168989" cy="4053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326D18A-3547-472A-B813-D69BC38AFA1B}"/>
                </a:ext>
              </a:extLst>
            </p:cNvPr>
            <p:cNvSpPr txBox="1"/>
            <p:nvPr/>
          </p:nvSpPr>
          <p:spPr>
            <a:xfrm>
              <a:off x="10545697" y="4171508"/>
              <a:ext cx="906383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INFRASTRUKTUR</a:t>
              </a:r>
            </a:p>
            <a:p>
              <a:pPr algn="ctr"/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YG TERSEDIA</a:t>
              </a:r>
            </a:p>
            <a:p>
              <a:pPr algn="ctr"/>
              <a:endParaRPr 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6BA16C-3014-4ED6-B09D-F32E05BE3AB4}"/>
              </a:ext>
            </a:extLst>
          </p:cNvPr>
          <p:cNvGrpSpPr/>
          <p:nvPr/>
        </p:nvGrpSpPr>
        <p:grpSpPr>
          <a:xfrm>
            <a:off x="3160819" y="5067156"/>
            <a:ext cx="2057400" cy="584775"/>
            <a:chOff x="10400989" y="4171508"/>
            <a:chExt cx="1195802" cy="58477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BF173BF-22D0-4FDF-A82C-7D7CC25D4AD0}"/>
                </a:ext>
              </a:extLst>
            </p:cNvPr>
            <p:cNvSpPr/>
            <p:nvPr/>
          </p:nvSpPr>
          <p:spPr>
            <a:xfrm>
              <a:off x="10413411" y="4188422"/>
              <a:ext cx="1168989" cy="4053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0075FBA-907E-418A-B22F-7ACD9B0E6B9B}"/>
                </a:ext>
              </a:extLst>
            </p:cNvPr>
            <p:cNvSpPr txBox="1"/>
            <p:nvPr/>
          </p:nvSpPr>
          <p:spPr>
            <a:xfrm>
              <a:off x="10400989" y="4171508"/>
              <a:ext cx="11958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METODE PRODUKSI</a:t>
              </a:r>
            </a:p>
            <a:p>
              <a:pPr algn="ctr"/>
              <a:r>
                <a:rPr 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Skill yg diperlukan, waktu respon</a:t>
              </a:r>
            </a:p>
            <a:p>
              <a:pPr algn="ctr"/>
              <a:endParaRPr 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25FD57-4269-490B-97CD-08A16940A826}"/>
              </a:ext>
            </a:extLst>
          </p:cNvPr>
          <p:cNvGrpSpPr/>
          <p:nvPr/>
        </p:nvGrpSpPr>
        <p:grpSpPr>
          <a:xfrm>
            <a:off x="3206334" y="5796486"/>
            <a:ext cx="1984248" cy="548640"/>
            <a:chOff x="3206334" y="5796486"/>
            <a:chExt cx="1984248" cy="5486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C9936C1-BB3F-445E-9C48-EF4A067F7647}"/>
                </a:ext>
              </a:extLst>
            </p:cNvPr>
            <p:cNvSpPr/>
            <p:nvPr/>
          </p:nvSpPr>
          <p:spPr>
            <a:xfrm>
              <a:off x="3206334" y="5796486"/>
              <a:ext cx="1984248" cy="548640"/>
            </a:xfrm>
            <a:prstGeom prst="rect">
              <a:avLst/>
            </a:prstGeom>
            <a:solidFill>
              <a:srgbClr val="FDFD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FE2C275-1711-4136-ADC6-DA0AB01B4594}"/>
                </a:ext>
              </a:extLst>
            </p:cNvPr>
            <p:cNvSpPr txBox="1"/>
            <p:nvPr/>
          </p:nvSpPr>
          <p:spPr>
            <a:xfrm>
              <a:off x="3222809" y="5884289"/>
              <a:ext cx="17684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FAKTOR BIAYA</a:t>
              </a:r>
            </a:p>
            <a:p>
              <a:pPr algn="ctr"/>
              <a:r>
                <a:rPr lang="en-US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Tenaga kerja, bahan, situs tertentu</a:t>
              </a:r>
              <a:endParaRPr lang="en-US" sz="5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BEDF8DF-0CB5-4FE9-AF81-5813642E6F27}"/>
              </a:ext>
            </a:extLst>
          </p:cNvPr>
          <p:cNvGrpSpPr/>
          <p:nvPr/>
        </p:nvGrpSpPr>
        <p:grpSpPr>
          <a:xfrm>
            <a:off x="5556240" y="5796486"/>
            <a:ext cx="1152144" cy="681803"/>
            <a:chOff x="9811612" y="5058459"/>
            <a:chExt cx="1152144" cy="68180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8C126DA-A270-42C1-82B1-DD8282B4E676}"/>
                </a:ext>
              </a:extLst>
            </p:cNvPr>
            <p:cNvSpPr/>
            <p:nvPr/>
          </p:nvSpPr>
          <p:spPr>
            <a:xfrm>
              <a:off x="9811612" y="5058459"/>
              <a:ext cx="1152144" cy="681803"/>
            </a:xfrm>
            <a:prstGeom prst="rect">
              <a:avLst/>
            </a:prstGeom>
            <a:solidFill>
              <a:srgbClr val="FDFD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38010BE-69E6-42DC-8738-5D6850206097}"/>
                </a:ext>
              </a:extLst>
            </p:cNvPr>
            <p:cNvSpPr txBox="1"/>
            <p:nvPr/>
          </p:nvSpPr>
          <p:spPr>
            <a:xfrm>
              <a:off x="9844907" y="5191611"/>
              <a:ext cx="1085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TAHAP IV</a:t>
              </a:r>
              <a:endParaRPr lang="en-US" sz="1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Pemilihan Lokasi</a:t>
              </a:r>
              <a:endParaRPr lang="en-US" sz="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BCFA01-1FB0-4A4D-8FC2-3D77D169F1B7}"/>
              </a:ext>
            </a:extLst>
          </p:cNvPr>
          <p:cNvGrpSpPr/>
          <p:nvPr/>
        </p:nvGrpSpPr>
        <p:grpSpPr>
          <a:xfrm>
            <a:off x="7051297" y="5777012"/>
            <a:ext cx="1920240" cy="573247"/>
            <a:chOff x="3206334" y="5796486"/>
            <a:chExt cx="1920240" cy="57324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CB56B48-9EF3-4247-9D99-EEC39A678656}"/>
                </a:ext>
              </a:extLst>
            </p:cNvPr>
            <p:cNvSpPr/>
            <p:nvPr/>
          </p:nvSpPr>
          <p:spPr>
            <a:xfrm>
              <a:off x="3206334" y="5796486"/>
              <a:ext cx="1920240" cy="548640"/>
            </a:xfrm>
            <a:prstGeom prst="rect">
              <a:avLst/>
            </a:prstGeom>
            <a:solidFill>
              <a:srgbClr val="FDFD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A8901D-0DFF-4CD6-A853-9149F866C17A}"/>
                </a:ext>
              </a:extLst>
            </p:cNvPr>
            <p:cNvSpPr txBox="1"/>
            <p:nvPr/>
          </p:nvSpPr>
          <p:spPr>
            <a:xfrm>
              <a:off x="3491203" y="5831124"/>
              <a:ext cx="1483057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BIAYA LOGISTIK</a:t>
              </a:r>
            </a:p>
            <a:p>
              <a:pPr algn="ctr"/>
              <a:r>
                <a:rPr lang="en-US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Transport, persediaan</a:t>
              </a:r>
            </a:p>
            <a:p>
              <a:pPr algn="ctr"/>
              <a:r>
                <a:rPr lang="en-US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koordinasi</a:t>
              </a:r>
              <a:endParaRPr lang="en-US" sz="5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30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Kerangka Kerja untuk </a:t>
            </a:r>
            <a:br>
              <a:rPr lang="en-US"/>
            </a:br>
            <a:r>
              <a:rPr lang="en-US"/>
              <a:t>Keputusan Desain Jaringan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836025" y="1870170"/>
            <a:ext cx="10972800" cy="4525963"/>
          </a:xfrm>
        </p:spPr>
        <p:txBody>
          <a:bodyPr/>
          <a:lstStyle/>
          <a:p>
            <a:r>
              <a:rPr lang="en-US" b="1"/>
              <a:t>Phase I: Mendefinisikan Strategi Supply Chain/Design</a:t>
            </a:r>
          </a:p>
          <a:p>
            <a:pPr lvl="1"/>
            <a:r>
              <a:rPr lang="en-US"/>
              <a:t>Definisikan dengan jelas tentang strategi kompetitif perusahaan</a:t>
            </a:r>
          </a:p>
          <a:p>
            <a:pPr lvl="1"/>
            <a:r>
              <a:rPr lang="en-US"/>
              <a:t>Ramalkan kemungkinan evolusi persaingan global</a:t>
            </a:r>
          </a:p>
          <a:p>
            <a:pPr lvl="1"/>
            <a:r>
              <a:rPr lang="en-US"/>
              <a:t>Identifikasi kendala pada modal yang tersedia</a:t>
            </a:r>
          </a:p>
          <a:p>
            <a:pPr lvl="1"/>
            <a:r>
              <a:rPr lang="en-US"/>
              <a:t>Tentukan strategi pertumbuhan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Kerangka Kerja untuk </a:t>
            </a:r>
            <a:br>
              <a:rPr lang="en-US"/>
            </a:br>
            <a:r>
              <a:rPr lang="en-US"/>
              <a:t>Keputusan Desain Jaringan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836022" y="1869847"/>
            <a:ext cx="9061269" cy="4800600"/>
          </a:xfrm>
        </p:spPr>
        <p:txBody>
          <a:bodyPr/>
          <a:lstStyle/>
          <a:p>
            <a:r>
              <a:rPr lang="en-US" b="1"/>
              <a:t>Phase II: Mendefinisikan Konfigurasi Fasilitas Regional</a:t>
            </a:r>
          </a:p>
          <a:p>
            <a:pPr lvl="1"/>
            <a:r>
              <a:rPr lang="en-US"/>
              <a:t>Ramalan permintaan menurut negara atau wilayah</a:t>
            </a:r>
          </a:p>
          <a:p>
            <a:pPr lvl="1"/>
            <a:r>
              <a:rPr lang="en-US"/>
              <a:t>Skala atau lingkup yang ekonomis</a:t>
            </a:r>
          </a:p>
          <a:p>
            <a:pPr lvl="1"/>
            <a:r>
              <a:rPr lang="en-US"/>
              <a:t>Identifikasi risiko permintaan, risiko nilai tukar, risiko politik, bea masuk, persyaratan untuk produksi lokal, insentif pajak, dan pembatasan ekspor atau impor</a:t>
            </a:r>
          </a:p>
          <a:p>
            <a:pPr lvl="1"/>
            <a:r>
              <a:rPr lang="en-US"/>
              <a:t>Identifikasi pesaing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Kerangka Kerja untuk </a:t>
            </a:r>
            <a:br>
              <a:rPr lang="en-US"/>
            </a:br>
            <a:r>
              <a:rPr lang="en-US"/>
              <a:t>Keputusan Desain Jaringan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831668" y="1869846"/>
            <a:ext cx="8229600" cy="4800600"/>
          </a:xfrm>
        </p:spPr>
        <p:txBody>
          <a:bodyPr/>
          <a:lstStyle/>
          <a:p>
            <a:r>
              <a:rPr lang="en-US" b="1"/>
              <a:t>Phase III: Memilih set Situs-situs Potensial yang Diinginkan</a:t>
            </a:r>
          </a:p>
          <a:p>
            <a:pPr lvl="1"/>
            <a:r>
              <a:rPr lang="nn-NO"/>
              <a:t>Kebutuhan </a:t>
            </a:r>
            <a:r>
              <a:rPr lang="nn-NO" i="1"/>
              <a:t>h</a:t>
            </a:r>
            <a:r>
              <a:rPr lang="en-US" i="1"/>
              <a:t>ard infrastructure </a:t>
            </a:r>
            <a:r>
              <a:rPr lang="en-US">
                <a:solidFill>
                  <a:srgbClr val="0070C0"/>
                </a:solidFill>
              </a:rPr>
              <a:t>(suppliers, transportation service, communication, utilites, and warehouse facilities)</a:t>
            </a:r>
            <a:endParaRPr lang="nn-NO" i="1">
              <a:solidFill>
                <a:srgbClr val="0070C0"/>
              </a:solidFill>
            </a:endParaRPr>
          </a:p>
          <a:p>
            <a:pPr lvl="1"/>
            <a:r>
              <a:rPr lang="nn-NO"/>
              <a:t>Kebutuhan </a:t>
            </a:r>
            <a:r>
              <a:rPr lang="nn-NO" i="1"/>
              <a:t>soft </a:t>
            </a:r>
            <a:r>
              <a:rPr lang="en-US" i="1"/>
              <a:t>infrastructure</a:t>
            </a:r>
            <a:r>
              <a:rPr lang="en-US"/>
              <a:t> </a:t>
            </a:r>
            <a:r>
              <a:rPr lang="en-US">
                <a:solidFill>
                  <a:srgbClr val="0070C0"/>
                </a:solidFill>
              </a:rPr>
              <a:t>(skilled workforce, workforce turnover, and community receptivity)</a:t>
            </a:r>
          </a:p>
          <a:p>
            <a:r>
              <a:rPr lang="en-US" b="1"/>
              <a:t>Phase IV: Memilih Lokasi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F0CDD8-EC0F-4ADE-8563-3FA07D723350}"/>
              </a:ext>
            </a:extLst>
          </p:cNvPr>
          <p:cNvCxnSpPr/>
          <p:nvPr/>
        </p:nvCxnSpPr>
        <p:spPr>
          <a:xfrm>
            <a:off x="3108958" y="1678571"/>
            <a:ext cx="0" cy="704088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561806" y="1887588"/>
            <a:ext cx="8020594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/>
              <a:t>Maksimalkan profitabilitas keseluruhan dari jaringan rantai pasokan sambil memberi pelanggan dengan responsif yang sesuai</a:t>
            </a:r>
          </a:p>
          <a:p>
            <a:pPr>
              <a:spcAft>
                <a:spcPts val="1200"/>
              </a:spcAft>
            </a:pPr>
            <a:r>
              <a:rPr lang="en-US" sz="2400"/>
              <a:t>Banyak trade-off selama desain jaringan</a:t>
            </a:r>
          </a:p>
          <a:p>
            <a:pPr>
              <a:spcAft>
                <a:spcPts val="1200"/>
              </a:spcAft>
            </a:pPr>
            <a:r>
              <a:rPr lang="en-US" sz="2400"/>
              <a:t>Model desain jaringan digunakan untuk </a:t>
            </a:r>
            <a:r>
              <a:rPr lang="en-US" sz="2400" b="1"/>
              <a:t>keputusan lokasi dan kapasitas </a:t>
            </a:r>
            <a:r>
              <a:rPr lang="en-US" sz="2400"/>
              <a:t>dan untuk menetapkan </a:t>
            </a:r>
            <a:r>
              <a:rPr lang="en-US" sz="2400" b="1"/>
              <a:t>permintaan saat ini </a:t>
            </a:r>
            <a:r>
              <a:rPr lang="en-US" sz="2400"/>
              <a:t>untuk fasilitas tersebut.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C298EA-2D72-4BCB-B18F-9FB75742D84E}"/>
              </a:ext>
            </a:extLst>
          </p:cNvPr>
          <p:cNvSpPr/>
          <p:nvPr/>
        </p:nvSpPr>
        <p:spPr>
          <a:xfrm>
            <a:off x="2873828" y="1896294"/>
            <a:ext cx="470263" cy="348343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4C102D8-B87E-4A12-8ED9-50F4B2591C3C}"/>
              </a:ext>
            </a:extLst>
          </p:cNvPr>
          <p:cNvSpPr/>
          <p:nvPr/>
        </p:nvSpPr>
        <p:spPr>
          <a:xfrm>
            <a:off x="2873827" y="3148150"/>
            <a:ext cx="470263" cy="348343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B3DEFA-9C58-474B-A63A-DD01EACDE13F}"/>
              </a:ext>
            </a:extLst>
          </p:cNvPr>
          <p:cNvSpPr/>
          <p:nvPr/>
        </p:nvSpPr>
        <p:spPr>
          <a:xfrm>
            <a:off x="2873828" y="3657602"/>
            <a:ext cx="470263" cy="348343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/>
              <a:t>Model untuk Lokasi Fasilitas </a:t>
            </a:r>
            <a:br>
              <a:rPr lang="fi-FI"/>
            </a:br>
            <a:r>
              <a:rPr lang="fi-FI"/>
              <a:t>dan Alokasi Kapasitas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529637-B032-40F9-88F3-37B2ABD30A82}"/>
              </a:ext>
            </a:extLst>
          </p:cNvPr>
          <p:cNvSpPr/>
          <p:nvPr/>
        </p:nvSpPr>
        <p:spPr>
          <a:xfrm>
            <a:off x="2838992" y="1121546"/>
            <a:ext cx="548640" cy="548640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3" grpId="0" animBg="1"/>
      <p:bldP spid="5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566147" y="1887012"/>
            <a:ext cx="8229600" cy="4673600"/>
          </a:xfrm>
        </p:spPr>
        <p:txBody>
          <a:bodyPr/>
          <a:lstStyle/>
          <a:p>
            <a:r>
              <a:rPr lang="en-US" sz="2400"/>
              <a:t>Informasi Penting</a:t>
            </a:r>
          </a:p>
          <a:p>
            <a:pPr lvl="1"/>
            <a:r>
              <a:rPr lang="en-US" sz="2000"/>
              <a:t>Lokasi sumber pasokan dan pasar</a:t>
            </a:r>
          </a:p>
          <a:p>
            <a:pPr lvl="1"/>
            <a:r>
              <a:rPr lang="en-US" sz="2000"/>
              <a:t>Lokasi situs fasilitas potensial</a:t>
            </a:r>
          </a:p>
          <a:p>
            <a:pPr lvl="1"/>
            <a:r>
              <a:rPr lang="en-US" sz="2000"/>
              <a:t>Perkiraan permintaan berdasarkan pasar</a:t>
            </a:r>
          </a:p>
          <a:p>
            <a:pPr lvl="1"/>
            <a:r>
              <a:rPr lang="en-US" sz="2000"/>
              <a:t>Biaya fasilitas, tenaga kerja, dan material menurut lokasi</a:t>
            </a:r>
          </a:p>
          <a:p>
            <a:pPr lvl="1"/>
            <a:r>
              <a:rPr lang="en-US" sz="2000"/>
              <a:t>Biaya transportasi antara setiap pasangan situs</a:t>
            </a:r>
          </a:p>
          <a:p>
            <a:pPr lvl="1"/>
            <a:r>
              <a:rPr lang="en-US" sz="2000"/>
              <a:t>Biaya persediaan berdasarkan situs dan sebagai fungsi dari kuantitas</a:t>
            </a:r>
          </a:p>
          <a:p>
            <a:pPr lvl="1"/>
            <a:r>
              <a:rPr lang="en-US" sz="2000"/>
              <a:t>Harga jual produk di berbagai daerah</a:t>
            </a:r>
          </a:p>
          <a:p>
            <a:pPr lvl="1"/>
            <a:r>
              <a:rPr lang="en-US" sz="2000"/>
              <a:t>Pajak dan bea masuk</a:t>
            </a:r>
          </a:p>
          <a:p>
            <a:pPr lvl="1"/>
            <a:r>
              <a:rPr lang="en-US" sz="2000"/>
              <a:t>Waktu respons yang diinginkan dan faktor layanan lainnya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31BF24-7271-4870-A071-1727BAEFB1C3}"/>
              </a:ext>
            </a:extLst>
          </p:cNvPr>
          <p:cNvCxnSpPr/>
          <p:nvPr/>
        </p:nvCxnSpPr>
        <p:spPr>
          <a:xfrm>
            <a:off x="3108958" y="-45730"/>
            <a:ext cx="0" cy="6217920"/>
          </a:xfrm>
          <a:prstGeom prst="line">
            <a:avLst/>
          </a:prstGeom>
          <a:ln>
            <a:headEnd type="none" w="med" len="med"/>
            <a:tailEnd type="stealth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A2CE94-CE7C-40D5-8BB2-86950A024465}"/>
              </a:ext>
            </a:extLst>
          </p:cNvPr>
          <p:cNvSpPr/>
          <p:nvPr/>
        </p:nvSpPr>
        <p:spPr>
          <a:xfrm>
            <a:off x="2873828" y="1881053"/>
            <a:ext cx="470263" cy="348343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/>
              <a:t>Model untuk Lokasi Fasilitas </a:t>
            </a:r>
            <a:br>
              <a:rPr lang="fi-FI"/>
            </a:br>
            <a:r>
              <a:rPr lang="fi-FI"/>
              <a:t>dan Alokasi Kapasitas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9C0A-AF72-4FE4-81F6-854F5DD5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II: Model Optimasi Jaringan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6C4CE-C12F-42C8-A6B3-4E1EFC316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3200"/>
              <a:t>CONTOH:</a:t>
            </a:r>
          </a:p>
          <a:p>
            <a:pPr algn="just"/>
            <a:r>
              <a:rPr lang="en-US" sz="2000"/>
              <a:t>Terdapat lima wilayah,  yang berpotensi menjadi lokasi wilayah pabrik (</a:t>
            </a:r>
            <a:r>
              <a:rPr lang="en-US" sz="2000" i="1"/>
              <a:t>suplai</a:t>
            </a:r>
            <a:r>
              <a:rPr lang="en-US" sz="2000"/>
              <a:t>) maupun sebagai wilayah demand (</a:t>
            </a:r>
            <a:r>
              <a:rPr lang="en-US" sz="2000" i="1"/>
              <a:t>pasar</a:t>
            </a:r>
            <a:r>
              <a:rPr lang="en-US" sz="2000"/>
              <a:t>) yaitu: North America, South America, Europe, Asia, dan Africa</a:t>
            </a:r>
          </a:p>
          <a:p>
            <a:pPr algn="just"/>
            <a:r>
              <a:rPr lang="en-US" sz="2000"/>
              <a:t>Dimungkinkan untuk mendirikan fasilitas (</a:t>
            </a:r>
            <a:r>
              <a:rPr lang="en-US" sz="2000" i="1"/>
              <a:t>pabrik</a:t>
            </a:r>
            <a:r>
              <a:rPr lang="en-US" sz="2000"/>
              <a:t>) di ke-lima wilayah tersebut dengan kapasitas kecil (10 jt unit/tahun) dan/atau kapasitas besar (20 jt unit/tahun)</a:t>
            </a:r>
          </a:p>
          <a:p>
            <a:pPr algn="just"/>
            <a:r>
              <a:rPr lang="en-US" sz="2000"/>
              <a:t>Biaya produksi dan Transportasi dari wilayah satu ke wilayah lain, serta biaya tetap menjalankan fasilitas di masing-masing wilayah berdasarkan kapasitas, disajikan dalam tabel. </a:t>
            </a:r>
          </a:p>
          <a:p>
            <a:pPr algn="just"/>
            <a:r>
              <a:rPr lang="en-US" sz="2000"/>
              <a:t>Variabel keputusannya adalah </a:t>
            </a:r>
            <a:r>
              <a:rPr lang="en-US" sz="2000" b="1"/>
              <a:t>di mana lokasi fasilitas </a:t>
            </a:r>
            <a:r>
              <a:rPr lang="en-US" sz="2000"/>
              <a:t>dan </a:t>
            </a:r>
            <a:r>
              <a:rPr lang="en-US" sz="2000" b="1"/>
              <a:t>berapa kapasitasnya </a:t>
            </a:r>
            <a:r>
              <a:rPr lang="en-US" sz="2000"/>
              <a:t>sedemikian sehingga demand terpenuhi dan total biaya seminimal mungkin.</a:t>
            </a:r>
          </a:p>
          <a:p>
            <a:pPr algn="just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96399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II</a:t>
            </a:r>
            <a:r>
              <a:rPr lang="en-US"/>
              <a:t>: Model Optimasi Jaringan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042400" y="471805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5-3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1B1F95-B41A-4695-88BA-E288247E89F3}"/>
              </a:ext>
            </a:extLst>
          </p:cNvPr>
          <p:cNvSpPr/>
          <p:nvPr/>
        </p:nvSpPr>
        <p:spPr>
          <a:xfrm>
            <a:off x="1053737" y="1925161"/>
            <a:ext cx="9596846" cy="3285491"/>
          </a:xfrm>
          <a:prstGeom prst="roundRect">
            <a:avLst>
              <a:gd name="adj" fmla="val 4209"/>
            </a:avLst>
          </a:prstGeom>
          <a:solidFill>
            <a:srgbClr val="E1FCF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701" name="Picture 5" descr="FG_05_00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37360" y="2417763"/>
            <a:ext cx="8229600" cy="2300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44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i="1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750272" y="1957436"/>
            <a:ext cx="8138629" cy="2152649"/>
            <a:chOff x="736600" y="1212212"/>
            <a:chExt cx="8137992" cy="2152646"/>
          </a:xfrm>
        </p:grpSpPr>
        <p:grpSp>
          <p:nvGrpSpPr>
            <p:cNvPr id="2057" name="Group 14"/>
            <p:cNvGrpSpPr>
              <a:grpSpLocks/>
            </p:cNvGrpSpPr>
            <p:nvPr/>
          </p:nvGrpSpPr>
          <p:grpSpPr bwMode="auto">
            <a:xfrm>
              <a:off x="736600" y="1212212"/>
              <a:ext cx="6718300" cy="2152646"/>
              <a:chOff x="1314450" y="1501776"/>
              <a:chExt cx="6718300" cy="2152646"/>
            </a:xfrm>
          </p:grpSpPr>
          <p:sp>
            <p:nvSpPr>
              <p:cNvPr id="2061" name="TextBox 3"/>
              <p:cNvSpPr txBox="1">
                <a:spLocks noChangeArrowheads="1"/>
              </p:cNvSpPr>
              <p:nvPr/>
            </p:nvSpPr>
            <p:spPr bwMode="auto">
              <a:xfrm>
                <a:off x="1568450" y="1501776"/>
                <a:ext cx="46863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banyaknya lokasi pabrik potensial/kapasitas</a:t>
                </a:r>
              </a:p>
            </p:txBody>
          </p:sp>
          <p:graphicFrame>
            <p:nvGraphicFramePr>
              <p:cNvPr id="2049" name="Object 1"/>
              <p:cNvGraphicFramePr>
                <a:graphicFrameLocks noChangeAspect="1"/>
              </p:cNvGraphicFramePr>
              <p:nvPr/>
            </p:nvGraphicFramePr>
            <p:xfrm>
              <a:off x="1314450" y="1580079"/>
              <a:ext cx="279400" cy="1866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61" name="Equation" r:id="rId3" imgW="264960" imgH="1855800" progId="Equation.3">
                      <p:embed/>
                    </p:oleObj>
                  </mc:Choice>
                  <mc:Fallback>
                    <p:oleObj name="Equation" r:id="rId3" imgW="264960" imgH="1855800" progId="Equation.3">
                      <p:embed/>
                      <p:pic>
                        <p:nvPicPr>
                          <p:cNvPr id="0" name="Picture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14450" y="1580079"/>
                            <a:ext cx="279400" cy="1866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2" name="TextBox 5"/>
              <p:cNvSpPr txBox="1">
                <a:spLocks noChangeArrowheads="1"/>
              </p:cNvSpPr>
              <p:nvPr/>
            </p:nvSpPr>
            <p:spPr bwMode="auto">
              <a:xfrm>
                <a:off x="1568450" y="1806034"/>
                <a:ext cx="3911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banyaknya titik pasar atau permintaan</a:t>
                </a:r>
              </a:p>
            </p:txBody>
          </p:sp>
          <p:sp>
            <p:nvSpPr>
              <p:cNvPr id="2063" name="TextBox 6"/>
              <p:cNvSpPr txBox="1">
                <a:spLocks noChangeArrowheads="1"/>
              </p:cNvSpPr>
              <p:nvPr/>
            </p:nvSpPr>
            <p:spPr bwMode="auto">
              <a:xfrm>
                <a:off x="1568450" y="2089668"/>
                <a:ext cx="34671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permintaan tahunan dari pasar ke-</a:t>
                </a:r>
                <a:r>
                  <a:rPr lang="en-US" sz="140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en-US" sz="1400"/>
              </a:p>
            </p:txBody>
          </p:sp>
          <p:sp>
            <p:nvSpPr>
              <p:cNvPr id="2064" name="TextBox 7"/>
              <p:cNvSpPr txBox="1">
                <a:spLocks noChangeArrowheads="1"/>
              </p:cNvSpPr>
              <p:nvPr/>
            </p:nvSpPr>
            <p:spPr bwMode="auto">
              <a:xfrm>
                <a:off x="1568450" y="2440936"/>
                <a:ext cx="35179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potensi kapasitas pabrik 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en-US" sz="1400"/>
              </a:p>
            </p:txBody>
          </p:sp>
          <p:sp>
            <p:nvSpPr>
              <p:cNvPr id="2065" name="TextBox 8"/>
              <p:cNvSpPr txBox="1">
                <a:spLocks noChangeArrowheads="1"/>
              </p:cNvSpPr>
              <p:nvPr/>
            </p:nvSpPr>
            <p:spPr bwMode="auto">
              <a:xfrm>
                <a:off x="1568449" y="2809538"/>
                <a:ext cx="5003387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66700" indent="-266700"/>
                <a:r>
                  <a:rPr lang="en-US" sz="1400"/>
                  <a:t>=	biaya tahunan mempertahankan pabrik 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tetap buka</a:t>
                </a:r>
              </a:p>
            </p:txBody>
          </p:sp>
          <p:sp>
            <p:nvSpPr>
              <p:cNvPr id="2066" name="TextBox 9"/>
              <p:cNvSpPr txBox="1">
                <a:spLocks noChangeArrowheads="1"/>
              </p:cNvSpPr>
              <p:nvPr/>
            </p:nvSpPr>
            <p:spPr bwMode="auto">
              <a:xfrm>
                <a:off x="1568450" y="3131203"/>
                <a:ext cx="6464300" cy="5232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biaya produksi dan pengiriman satu unit dari pabrik 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ke pasar 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1400" i="1"/>
                  <a:t> </a:t>
                </a:r>
                <a:r>
                  <a:rPr lang="en-US" sz="1400"/>
                  <a:t>(biaya ini termasuk biaya produksi, persediaan, dan bea)</a:t>
                </a:r>
              </a:p>
            </p:txBody>
          </p:sp>
        </p:grpSp>
        <p:grpSp>
          <p:nvGrpSpPr>
            <p:cNvPr id="2058" name="Group 18"/>
            <p:cNvGrpSpPr>
              <a:grpSpLocks/>
            </p:cNvGrpSpPr>
            <p:nvPr/>
          </p:nvGrpSpPr>
          <p:grpSpPr bwMode="auto">
            <a:xfrm>
              <a:off x="5505450" y="1555032"/>
              <a:ext cx="3369142" cy="814856"/>
              <a:chOff x="5505450" y="1555032"/>
              <a:chExt cx="3369142" cy="814856"/>
            </a:xfrm>
          </p:grpSpPr>
          <p:graphicFrame>
            <p:nvGraphicFramePr>
              <p:cNvPr id="2050" name="Object 2"/>
              <p:cNvGraphicFramePr>
                <a:graphicFrameLocks noChangeAspect="1"/>
              </p:cNvGraphicFramePr>
              <p:nvPr/>
            </p:nvGraphicFramePr>
            <p:xfrm>
              <a:off x="5505450" y="1555032"/>
              <a:ext cx="190500" cy="596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62" name="Equation" r:id="rId5" imgW="182520" imgH="585000" progId="Equation.3">
                      <p:embed/>
                    </p:oleObj>
                  </mc:Choice>
                  <mc:Fallback>
                    <p:oleObj name="Equation" r:id="rId5" imgW="182520" imgH="585000" progId="Equation.3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5450" y="1555032"/>
                            <a:ext cx="190500" cy="596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9" name="TextBox 16"/>
              <p:cNvSpPr txBox="1">
                <a:spLocks noChangeArrowheads="1"/>
              </p:cNvSpPr>
              <p:nvPr/>
            </p:nvSpPr>
            <p:spPr bwMode="auto">
              <a:xfrm>
                <a:off x="5715000" y="1846669"/>
                <a:ext cx="2729383" cy="5232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kuantitas terkirim dari pabrik </a:t>
                </a:r>
                <a:r>
                  <a:rPr lang="en-US" sz="1400" i="1"/>
                  <a:t>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ke pasar 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en-US" sz="1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0" name="TextBox 17"/>
              <p:cNvSpPr txBox="1">
                <a:spLocks noChangeArrowheads="1"/>
              </p:cNvSpPr>
              <p:nvPr/>
            </p:nvSpPr>
            <p:spPr bwMode="auto">
              <a:xfrm>
                <a:off x="5715000" y="1562637"/>
                <a:ext cx="315959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66700" indent="-266700"/>
                <a:r>
                  <a:rPr lang="en-US" sz="1400"/>
                  <a:t>=	1 jika pabrik ke-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buka, 0 jika tutup</a:t>
                </a:r>
                <a:endParaRPr lang="en-US" sz="14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846304"/>
              </p:ext>
            </p:extLst>
          </p:nvPr>
        </p:nvGraphicFramePr>
        <p:xfrm>
          <a:off x="3490961" y="4269140"/>
          <a:ext cx="2242931" cy="684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" name="Equation" r:id="rId7" imgW="2989440" imgH="905040" progId="Equation.3">
                  <p:embed/>
                </p:oleObj>
              </mc:Choice>
              <mc:Fallback>
                <p:oleObj name="Equation" r:id="rId7" imgW="2989440" imgH="905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61" y="4269140"/>
                        <a:ext cx="2242931" cy="6842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359655" y="4997931"/>
            <a:ext cx="3159840" cy="1469572"/>
            <a:chOff x="1447800" y="4343400"/>
            <a:chExt cx="4546600" cy="2209800"/>
          </a:xfrm>
        </p:grpSpPr>
        <p:sp>
          <p:nvSpPr>
            <p:cNvPr id="2056" name="TextBox 20"/>
            <p:cNvSpPr txBox="1">
              <a:spLocks noChangeArrowheads="1"/>
            </p:cNvSpPr>
            <p:nvPr/>
          </p:nvSpPr>
          <p:spPr bwMode="auto">
            <a:xfrm>
              <a:off x="1447800" y="4343400"/>
              <a:ext cx="1264432" cy="462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subject to</a:t>
              </a:r>
            </a:p>
          </p:txBody>
        </p:sp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3022600" y="4711700"/>
            <a:ext cx="2971800" cy="184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4" name="Equation" r:id="rId9" imgW="2962080" imgH="1828440" progId="Equation.3">
                    <p:embed/>
                  </p:oleObj>
                </mc:Choice>
                <mc:Fallback>
                  <p:oleObj name="Equation" r:id="rId9" imgW="2962080" imgH="18284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2600" y="4711700"/>
                          <a:ext cx="2971800" cy="184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i="1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110859" y="1388198"/>
            <a:ext cx="7858125" cy="2152650"/>
            <a:chOff x="736600" y="1212212"/>
            <a:chExt cx="7857513" cy="2152647"/>
          </a:xfrm>
        </p:grpSpPr>
        <p:grpSp>
          <p:nvGrpSpPr>
            <p:cNvPr id="2057" name="Group 14"/>
            <p:cNvGrpSpPr>
              <a:grpSpLocks/>
            </p:cNvGrpSpPr>
            <p:nvPr/>
          </p:nvGrpSpPr>
          <p:grpSpPr bwMode="auto">
            <a:xfrm>
              <a:off x="736600" y="1212212"/>
              <a:ext cx="6718300" cy="2152647"/>
              <a:chOff x="1314450" y="1501776"/>
              <a:chExt cx="6718300" cy="2152647"/>
            </a:xfrm>
          </p:grpSpPr>
          <p:sp>
            <p:nvSpPr>
              <p:cNvPr id="2061" name="TextBox 3"/>
              <p:cNvSpPr txBox="1">
                <a:spLocks noChangeArrowheads="1"/>
              </p:cNvSpPr>
              <p:nvPr/>
            </p:nvSpPr>
            <p:spPr bwMode="auto">
              <a:xfrm>
                <a:off x="1568450" y="1501776"/>
                <a:ext cx="46863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number of potential plant locations/capacity</a:t>
                </a:r>
              </a:p>
            </p:txBody>
          </p:sp>
          <p:graphicFrame>
            <p:nvGraphicFramePr>
              <p:cNvPr id="2049" name="Object 1"/>
              <p:cNvGraphicFramePr>
                <a:graphicFrameLocks noChangeAspect="1"/>
              </p:cNvGraphicFramePr>
              <p:nvPr/>
            </p:nvGraphicFramePr>
            <p:xfrm>
              <a:off x="1314450" y="1580079"/>
              <a:ext cx="279400" cy="1866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802" name="Equation" r:id="rId3" imgW="264960" imgH="1855800" progId="Equation.3">
                      <p:embed/>
                    </p:oleObj>
                  </mc:Choice>
                  <mc:Fallback>
                    <p:oleObj name="Equation" r:id="rId3" imgW="264960" imgH="1855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14450" y="1580079"/>
                            <a:ext cx="279400" cy="1866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2" name="TextBox 5"/>
              <p:cNvSpPr txBox="1">
                <a:spLocks noChangeArrowheads="1"/>
              </p:cNvSpPr>
              <p:nvPr/>
            </p:nvSpPr>
            <p:spPr bwMode="auto">
              <a:xfrm>
                <a:off x="1568450" y="1806034"/>
                <a:ext cx="3911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number of markets or demand points</a:t>
                </a:r>
              </a:p>
            </p:txBody>
          </p:sp>
          <p:sp>
            <p:nvSpPr>
              <p:cNvPr id="2063" name="TextBox 6"/>
              <p:cNvSpPr txBox="1">
                <a:spLocks noChangeArrowheads="1"/>
              </p:cNvSpPr>
              <p:nvPr/>
            </p:nvSpPr>
            <p:spPr bwMode="auto">
              <a:xfrm>
                <a:off x="1568450" y="2089668"/>
                <a:ext cx="34671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annual demand from market</a:t>
                </a:r>
                <a:r>
                  <a:rPr lang="en-US" sz="140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en-US" sz="1400"/>
              </a:p>
            </p:txBody>
          </p:sp>
          <p:sp>
            <p:nvSpPr>
              <p:cNvPr id="2064" name="TextBox 7"/>
              <p:cNvSpPr txBox="1">
                <a:spLocks noChangeArrowheads="1"/>
              </p:cNvSpPr>
              <p:nvPr/>
            </p:nvSpPr>
            <p:spPr bwMode="auto">
              <a:xfrm>
                <a:off x="1568450" y="2440936"/>
                <a:ext cx="35179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potential capacity of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en-US" sz="1400"/>
              </a:p>
            </p:txBody>
          </p:sp>
          <p:sp>
            <p:nvSpPr>
              <p:cNvPr id="2065" name="TextBox 8"/>
              <p:cNvSpPr txBox="1">
                <a:spLocks noChangeArrowheads="1"/>
              </p:cNvSpPr>
              <p:nvPr/>
            </p:nvSpPr>
            <p:spPr bwMode="auto">
              <a:xfrm>
                <a:off x="1568450" y="2809538"/>
                <a:ext cx="4546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annualized fixed cost of keeping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open</a:t>
                </a:r>
              </a:p>
            </p:txBody>
          </p:sp>
          <p:sp>
            <p:nvSpPr>
              <p:cNvPr id="2066" name="TextBox 9"/>
              <p:cNvSpPr txBox="1">
                <a:spLocks noChangeArrowheads="1"/>
              </p:cNvSpPr>
              <p:nvPr/>
            </p:nvSpPr>
            <p:spPr bwMode="auto">
              <a:xfrm>
                <a:off x="1568450" y="3131203"/>
                <a:ext cx="6464300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cost of producing and shipping one unit from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to market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1400" i="1"/>
                  <a:t> </a:t>
                </a:r>
                <a:r>
                  <a:rPr lang="en-US" sz="1400"/>
                  <a:t>(cost includes production, inventory, transportation, and tariffs)</a:t>
                </a:r>
              </a:p>
            </p:txBody>
          </p:sp>
        </p:grpSp>
        <p:grpSp>
          <p:nvGrpSpPr>
            <p:cNvPr id="2058" name="Group 18"/>
            <p:cNvGrpSpPr>
              <a:grpSpLocks/>
            </p:cNvGrpSpPr>
            <p:nvPr/>
          </p:nvGrpSpPr>
          <p:grpSpPr bwMode="auto">
            <a:xfrm>
              <a:off x="5505450" y="1555032"/>
              <a:ext cx="3088663" cy="814857"/>
              <a:chOff x="5505450" y="1555032"/>
              <a:chExt cx="3088663" cy="814857"/>
            </a:xfrm>
          </p:grpSpPr>
          <p:graphicFrame>
            <p:nvGraphicFramePr>
              <p:cNvPr id="2050" name="Object 2"/>
              <p:cNvGraphicFramePr>
                <a:graphicFrameLocks noChangeAspect="1"/>
              </p:cNvGraphicFramePr>
              <p:nvPr/>
            </p:nvGraphicFramePr>
            <p:xfrm>
              <a:off x="5505450" y="1555032"/>
              <a:ext cx="190500" cy="596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803" name="Equation" r:id="rId5" imgW="182520" imgH="585000" progId="Equation.3">
                      <p:embed/>
                    </p:oleObj>
                  </mc:Choice>
                  <mc:Fallback>
                    <p:oleObj name="Equation" r:id="rId5" imgW="182520" imgH="5850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5450" y="1555032"/>
                            <a:ext cx="190500" cy="596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9" name="TextBox 16"/>
              <p:cNvSpPr txBox="1">
                <a:spLocks noChangeArrowheads="1"/>
              </p:cNvSpPr>
              <p:nvPr/>
            </p:nvSpPr>
            <p:spPr bwMode="auto">
              <a:xfrm>
                <a:off x="5715000" y="1846669"/>
                <a:ext cx="2729383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266700" indent="-266700"/>
                <a:r>
                  <a:rPr lang="en-US" sz="1400"/>
                  <a:t>=	quantity shipped from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to market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en-US" sz="1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0" name="TextBox 17"/>
              <p:cNvSpPr txBox="1">
                <a:spLocks noChangeArrowheads="1"/>
              </p:cNvSpPr>
              <p:nvPr/>
            </p:nvSpPr>
            <p:spPr bwMode="auto">
              <a:xfrm>
                <a:off x="5715000" y="1562637"/>
                <a:ext cx="287911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66700" indent="-266700"/>
                <a:r>
                  <a:rPr lang="en-US" sz="1400"/>
                  <a:t>=	1 if plant </a:t>
                </a:r>
                <a:r>
                  <a:rPr lang="en-US" sz="1400" i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1400" i="1"/>
                  <a:t> </a:t>
                </a:r>
                <a:r>
                  <a:rPr lang="en-US" sz="1400"/>
                  <a:t>is open, 0 otherwise</a:t>
                </a:r>
                <a:endParaRPr lang="en-US" sz="14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763173"/>
              </p:ext>
            </p:extLst>
          </p:nvPr>
        </p:nvGraphicFramePr>
        <p:xfrm>
          <a:off x="3701714" y="3871337"/>
          <a:ext cx="2502444" cy="763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4" name="Equation" r:id="rId7" imgW="2989440" imgH="905040" progId="Equation.3">
                  <p:embed/>
                </p:oleObj>
              </mc:Choice>
              <mc:Fallback>
                <p:oleObj name="Equation" r:id="rId7" imgW="2989440" imgH="905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1714" y="3871337"/>
                        <a:ext cx="2502444" cy="7634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701714" y="4644824"/>
            <a:ext cx="3791131" cy="1719943"/>
            <a:chOff x="1447800" y="4343400"/>
            <a:chExt cx="4546600" cy="2209800"/>
          </a:xfrm>
        </p:grpSpPr>
        <p:sp>
          <p:nvSpPr>
            <p:cNvPr id="2056" name="TextBox 20"/>
            <p:cNvSpPr txBox="1">
              <a:spLocks noChangeArrowheads="1"/>
            </p:cNvSpPr>
            <p:nvPr/>
          </p:nvSpPr>
          <p:spPr bwMode="auto">
            <a:xfrm>
              <a:off x="1447800" y="4343400"/>
              <a:ext cx="1140390" cy="395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subject to</a:t>
              </a:r>
            </a:p>
          </p:txBody>
        </p:sp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3022600" y="4711700"/>
            <a:ext cx="2971800" cy="184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05" name="Equation" r:id="rId9" imgW="2962080" imgH="1828440" progId="Equation.3">
                    <p:embed/>
                  </p:oleObj>
                </mc:Choice>
                <mc:Fallback>
                  <p:oleObj name="Equation" r:id="rId9" imgW="2962080" imgH="1828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2600" y="4711700"/>
                          <a:ext cx="2971800" cy="184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168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DA1906-1D60-4577-9ED6-E962355F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341" y="3518626"/>
            <a:ext cx="8921145" cy="1362075"/>
          </a:xfrm>
        </p:spPr>
        <p:txBody>
          <a:bodyPr/>
          <a:lstStyle/>
          <a:p>
            <a:r>
              <a:rPr lang="en-US"/>
              <a:t>Solusi optimum dengan </a:t>
            </a:r>
            <a:br>
              <a:rPr lang="en-US"/>
            </a:br>
            <a:r>
              <a:rPr lang="en-US">
                <a:solidFill>
                  <a:srgbClr val="00B050"/>
                </a:solidFill>
              </a:rPr>
              <a:t>m</a:t>
            </a:r>
            <a:r>
              <a:rPr lang="en-US" cap="none">
                <a:solidFill>
                  <a:srgbClr val="00B050"/>
                </a:solidFill>
              </a:rPr>
              <a:t>s</a:t>
            </a:r>
            <a:r>
              <a:rPr lang="en-US">
                <a:solidFill>
                  <a:srgbClr val="00B050"/>
                </a:solidFill>
              </a:rPr>
              <a:t>excel Solver</a:t>
            </a:r>
          </a:p>
        </p:txBody>
      </p:sp>
    </p:spTree>
    <p:extLst>
      <p:ext uri="{BB962C8B-B14F-4D97-AF65-F5344CB8AC3E}">
        <p14:creationId xmlns:p14="http://schemas.microsoft.com/office/powerpoint/2010/main" val="3393806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2773" name="Picture 5" descr="FG_05_004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41647"/>
          <a:stretch/>
        </p:blipFill>
        <p:spPr bwMode="auto">
          <a:xfrm>
            <a:off x="1981200" y="1638300"/>
            <a:ext cx="8229600" cy="239000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2773" name="Picture 5" descr="FG_05_00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81200" y="1638300"/>
            <a:ext cx="8229600" cy="409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092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3797" name="Picture 5" descr="FG_05_00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22182"/>
          <a:stretch>
            <a:fillRect/>
          </a:stretch>
        </p:blipFill>
        <p:spPr bwMode="auto">
          <a:xfrm>
            <a:off x="2975020" y="1417637"/>
            <a:ext cx="6011817" cy="51485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3797" name="Picture 5" descr="FG_05_00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22182"/>
          <a:stretch>
            <a:fillRect/>
          </a:stretch>
        </p:blipFill>
        <p:spPr bwMode="auto">
          <a:xfrm>
            <a:off x="2975020" y="1417637"/>
            <a:ext cx="6011817" cy="514850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57E9F5-DC52-4BF9-8628-06AF2DE394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7851" y="1592677"/>
            <a:ext cx="5267600" cy="161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87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-0.18906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3797" name="Picture 5" descr="FG_05_00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22182"/>
          <a:stretch>
            <a:fillRect/>
          </a:stretch>
        </p:blipFill>
        <p:spPr bwMode="auto">
          <a:xfrm>
            <a:off x="670354" y="1417637"/>
            <a:ext cx="6011817" cy="514850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57E9F5-DC52-4BF9-8628-06AF2DE394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7851" y="1592677"/>
            <a:ext cx="5267600" cy="161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572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3797" name="Picture 5" descr="FG_05_00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22182"/>
          <a:stretch>
            <a:fillRect/>
          </a:stretch>
        </p:blipFill>
        <p:spPr bwMode="auto">
          <a:xfrm>
            <a:off x="670354" y="1417637"/>
            <a:ext cx="6011817" cy="514850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57E9F5-DC52-4BF9-8628-06AF2DE394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7851" y="1592677"/>
            <a:ext cx="5267600" cy="161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174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pic>
        <p:nvPicPr>
          <p:cNvPr id="33797" name="Picture 5" descr="FG_05_00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22182"/>
          <a:stretch>
            <a:fillRect/>
          </a:stretch>
        </p:blipFill>
        <p:spPr bwMode="auto">
          <a:xfrm>
            <a:off x="670354" y="1417637"/>
            <a:ext cx="6011817" cy="5148505"/>
          </a:xfrm>
          <a:prstGeom prst="rect">
            <a:avLst/>
          </a:prstGeom>
          <a:noFill/>
        </p:spPr>
      </p:pic>
      <p:pic>
        <p:nvPicPr>
          <p:cNvPr id="6" name="Picture 5" descr="FG_05_006">
            <a:extLst>
              <a:ext uri="{FF2B5EF4-FFF2-40B4-BE49-F238E27FC236}">
                <a16:creationId xmlns:a16="http://schemas.microsoft.com/office/drawing/2014/main" id="{FEB157A1-9EEB-4CE8-AADF-ACAA7F5F4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31818" t="55322" r="1776"/>
          <a:stretch/>
        </p:blipFill>
        <p:spPr bwMode="auto">
          <a:xfrm>
            <a:off x="2575249" y="4236098"/>
            <a:ext cx="4040156" cy="2323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15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 descr="FG_05_007"/>
          <p:cNvPicPr>
            <a:picLocks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-3428"/>
          <a:stretch/>
        </p:blipFill>
        <p:spPr bwMode="auto">
          <a:xfrm>
            <a:off x="658166" y="1393255"/>
            <a:ext cx="6053328" cy="5193792"/>
          </a:xfrm>
          <a:prstGeom prst="rect">
            <a:avLst/>
          </a:prstGeom>
          <a:noFill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051D652-BE34-4F28-B7BA-A17563B17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20200" y="6207126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5-6</a:t>
            </a:r>
          </a:p>
        </p:txBody>
      </p:sp>
      <p:pic>
        <p:nvPicPr>
          <p:cNvPr id="35845" name="Picture 5" descr="FG_05_006"/>
          <p:cNvPicPr>
            <a:picLocks noChangeAspect="1" noChangeArrowheads="1"/>
          </p:cNvPicPr>
          <p:nvPr/>
        </p:nvPicPr>
        <p:blipFill rotWithShape="1">
          <a:blip r:embed="rId2"/>
          <a:srcRect l="-18422" t="-10576" b="-1"/>
          <a:stretch/>
        </p:blipFill>
        <p:spPr bwMode="auto">
          <a:xfrm>
            <a:off x="-429208" y="867747"/>
            <a:ext cx="7081935" cy="5652039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3A608A-9A55-40B2-8839-6CE00EA3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III: Gravity Location Models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20200" y="6207126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5-6</a:t>
            </a:r>
          </a:p>
        </p:txBody>
      </p:sp>
      <p:pic>
        <p:nvPicPr>
          <p:cNvPr id="35845" name="Picture 5" descr="FG_05_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752" y="1417638"/>
            <a:ext cx="6173787" cy="5276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369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Capacitated Plant Location Model</a:t>
            </a:r>
            <a:endParaRPr lang="en-US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451850" y="438785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0164" y="2019300"/>
            <a:ext cx="7069137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5C3E694-D1A1-492B-9F9C-18283B28F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III: Gravity Location Models</a:t>
            </a:r>
          </a:p>
        </p:txBody>
      </p:sp>
    </p:spTree>
    <p:extLst>
      <p:ext uri="{BB962C8B-B14F-4D97-AF65-F5344CB8AC3E}">
        <p14:creationId xmlns:p14="http://schemas.microsoft.com/office/powerpoint/2010/main" val="196771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05100" y="1417638"/>
            <a:ext cx="6934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koordinat lokasi baik pasar atau sumber pasokan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biaya pengiriman satu unit untuk satu mile Antara fasilitas dan pasar atau sumber pasokan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</a:p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kuantitas yang dikirim Antara fasilitas dan pasar atau sumber pasokan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62200" y="3135313"/>
            <a:ext cx="7353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/>
              <a:t>) adalah lokasi terpilih untuk fasilitas, jarak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 </a:t>
            </a:r>
            <a:r>
              <a:rPr lang="en-US"/>
              <a:t>antara fasilitas pada lokasi 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/>
              <a:t>) dan sumber pasokan atau pasar 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  <a:r>
              <a:rPr lang="en-US"/>
              <a:t>dihitung dengan</a:t>
            </a: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4438650" y="4095750"/>
          <a:ext cx="33147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8" name="Equation" r:id="rId3" imgW="3300480" imgH="685440" progId="Equation.3">
                  <p:embed/>
                </p:oleObj>
              </mc:Choice>
              <mc:Fallback>
                <p:oleObj name="Equation" r:id="rId3" imgW="3300480" imgH="685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650" y="4095750"/>
                        <a:ext cx="33147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031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05100" y="1417638"/>
            <a:ext cx="69342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coordinate location of either a market or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cost of shipping one unit for one mile between the facility and either market or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</a:p>
          <a:p>
            <a:pPr marL="901700" indent="-901700">
              <a:tabLst>
                <a:tab pos="723900" algn="r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	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/>
              <a:t>:	quantity to be shipped between facility and market or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62200" y="3135313"/>
            <a:ext cx="73533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/>
              <a:t>) is the location selected for the facility, the distance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  <a:r>
              <a:rPr lang="en-US"/>
              <a:t>between the facility at location 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/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/>
              <a:t>) and the supply source or market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</a:t>
            </a:r>
            <a:r>
              <a:rPr lang="en-US"/>
              <a:t>is given by</a:t>
            </a: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4438650" y="4095750"/>
          <a:ext cx="33147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Equation" r:id="rId3" imgW="3300480" imgH="685440" progId="Equation.3">
                  <p:embed/>
                </p:oleObj>
              </mc:Choice>
              <mc:Fallback>
                <p:oleObj name="Equation" r:id="rId3" imgW="3300480" imgH="6854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650" y="4095750"/>
                        <a:ext cx="33147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9017000" y="5594351"/>
            <a:ext cx="92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5-1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60600" y="1431925"/>
          <a:ext cx="7695575" cy="4058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Sources/Markets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Transportation Cost </a:t>
                      </a: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$/Ton Mile (</a:t>
                      </a:r>
                      <a:r>
                        <a:rPr lang="en-US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F</a:t>
                      </a:r>
                      <a:r>
                        <a:rPr lang="en-US" sz="1600" b="1" i="1" kern="1200" baseline="-250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Quantity in Tons (</a:t>
                      </a:r>
                      <a:r>
                        <a:rPr lang="en-US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600" b="1" i="1" kern="1200" baseline="-250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b="1" dirty="0"/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Coordinates</a:t>
                      </a:r>
                      <a:endParaRPr lang="en-US" sz="1600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x</a:t>
                      </a:r>
                      <a:r>
                        <a:rPr lang="en-US" sz="1600" b="1" i="1" kern="1200" baseline="-250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endParaRPr lang="en-US" sz="1600" b="1" i="1" baseline="-25000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lang="en-US" sz="1600" b="1" i="1" baseline="-25000" dirty="0">
                          <a:latin typeface="Times New Roman"/>
                          <a:cs typeface="Times New Roman"/>
                        </a:rPr>
                        <a:t>n</a:t>
                      </a:r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Supply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sources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Buffalo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1,200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Memphis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St. Louis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Markets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Atlanta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Boston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1,050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1,200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Jacksonville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Philadelphia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New York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1.50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1,000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622300" algn="r"/>
                        </a:tabLst>
                      </a:pPr>
                      <a:r>
                        <a:rPr lang="en-US" sz="1600" dirty="0"/>
                        <a:t>	1,080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924300" y="5645150"/>
            <a:ext cx="4273550" cy="749300"/>
            <a:chOff x="1117600" y="5734050"/>
            <a:chExt cx="4273550" cy="749300"/>
          </a:xfrm>
        </p:grpSpPr>
        <p:sp>
          <p:nvSpPr>
            <p:cNvPr id="4161" name="TextBox 6"/>
            <p:cNvSpPr txBox="1">
              <a:spLocks noChangeArrowheads="1"/>
            </p:cNvSpPr>
            <p:nvPr/>
          </p:nvSpPr>
          <p:spPr bwMode="auto">
            <a:xfrm>
              <a:off x="1117600" y="5905500"/>
              <a:ext cx="26982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Total transportation cost </a:t>
              </a:r>
            </a:p>
          </p:txBody>
        </p:sp>
        <p:graphicFrame>
          <p:nvGraphicFramePr>
            <p:cNvPr id="4097" name="Object 1"/>
            <p:cNvGraphicFramePr>
              <a:graphicFrameLocks noChangeAspect="1"/>
            </p:cNvGraphicFramePr>
            <p:nvPr/>
          </p:nvGraphicFramePr>
          <p:xfrm>
            <a:off x="3752850" y="5734050"/>
            <a:ext cx="16383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3" name="Equation" r:id="rId3" imgW="1627200" imgH="740520" progId="Equation.3">
                    <p:embed/>
                  </p:oleObj>
                </mc:Choice>
                <mc:Fallback>
                  <p:oleObj name="Equation" r:id="rId3" imgW="1627200" imgH="74052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2850" y="5734050"/>
                          <a:ext cx="16383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724900" y="6230939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5-8</a:t>
            </a:r>
          </a:p>
        </p:txBody>
      </p:sp>
      <p:pic>
        <p:nvPicPr>
          <p:cNvPr id="41989" name="Picture 5" descr="FG_05_008"/>
          <p:cNvPicPr>
            <a:picLocks noChangeAspect="1" noChangeArrowheads="1"/>
          </p:cNvPicPr>
          <p:nvPr/>
        </p:nvPicPr>
        <p:blipFill>
          <a:blip r:embed="rId2"/>
          <a:srcRect b="16364"/>
          <a:stretch>
            <a:fillRect/>
          </a:stretch>
        </p:blipFill>
        <p:spPr bwMode="auto">
          <a:xfrm>
            <a:off x="3271839" y="1417639"/>
            <a:ext cx="5811837" cy="46958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763000" y="4144964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1576" y="2362200"/>
            <a:ext cx="73247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09600" y="257175"/>
            <a:ext cx="10972800" cy="1143000"/>
          </a:xfrm>
        </p:spPr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298700" y="1403395"/>
            <a:ext cx="7683500" cy="10922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/>
              <a:t>Untuk setiap sumber pasokan atau pasar ke-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/>
              <a:t>, hitung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400"/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/>
              <a:t>Cari lokasi baru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x’</a:t>
            </a:r>
            <a:r>
              <a:rPr lang="en-US" sz="2400"/>
              <a:t>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/>
              <a:t>’) untuk fasilitas, di mana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3790950" y="2800350"/>
          <a:ext cx="46101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8" name="Equation" r:id="rId3" imgW="4598640" imgH="1782720" progId="Equation.3">
                  <p:embed/>
                </p:oleObj>
              </mc:Choice>
              <mc:Fallback>
                <p:oleObj name="Equation" r:id="rId3" imgW="4598640" imgH="178272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0950" y="2800350"/>
                        <a:ext cx="4610100" cy="179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2298700" y="4991100"/>
            <a:ext cx="7531100" cy="1092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0"/>
              </a:spcBef>
              <a:spcAft>
                <a:spcPts val="600"/>
              </a:spcAft>
              <a:buSzPct val="150000"/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SzPct val="100000"/>
              <a:buFont typeface="+mj-lt"/>
              <a:buAutoNum type="arabicPeriod" startAt="3"/>
              <a:defRPr/>
            </a:pPr>
            <a:r>
              <a:rPr lang="en-US" sz="2400"/>
              <a:t>Jika lokasi baru </a:t>
            </a:r>
            <a:r>
              <a:rPr lang="en-US" sz="2400" dirty="0"/>
              <a:t>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’ 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i="1" dirty="0"/>
              <a:t>’</a:t>
            </a:r>
            <a:r>
              <a:rPr lang="en-US" sz="2400" dirty="0"/>
              <a:t> </a:t>
            </a:r>
            <a:r>
              <a:rPr lang="en-US" sz="2400"/>
              <a:t>) hampir sama dengan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/>
              <a:t>) berhenti. Jika lainnya, hitung </a:t>
            </a:r>
            <a:r>
              <a:rPr lang="en-US" sz="2400" dirty="0"/>
              <a:t>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) = 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’ 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’ </a:t>
            </a:r>
            <a:r>
              <a:rPr lang="en-US" sz="2400"/>
              <a:t>) dan balik ke </a:t>
            </a:r>
            <a:r>
              <a:rPr lang="en-US" sz="2400" dirty="0"/>
              <a:t>step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Gravity Location Model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298700" y="1600200"/>
            <a:ext cx="7683500" cy="10922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/>
              <a:t>For each supply source or market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/>
              <a:t>, evaluate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400"/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/>
              <a:t>Obtain a new location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x’</a:t>
            </a:r>
            <a:r>
              <a:rPr lang="en-US" sz="2400"/>
              <a:t>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/>
              <a:t>’) for the facility, where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3790950" y="2800350"/>
          <a:ext cx="46101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1" name="Equation" r:id="rId3" imgW="4598640" imgH="1782720" progId="Equation.3">
                  <p:embed/>
                </p:oleObj>
              </mc:Choice>
              <mc:Fallback>
                <p:oleObj name="Equation" r:id="rId3" imgW="4598640" imgH="178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0950" y="2800350"/>
                        <a:ext cx="4610100" cy="179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2298700" y="4991100"/>
            <a:ext cx="7531100" cy="1092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0"/>
              </a:spcBef>
              <a:spcAft>
                <a:spcPts val="600"/>
              </a:spcAft>
              <a:buSzPct val="150000"/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buSzPct val="100000"/>
              <a:buFont typeface="+mj-lt"/>
              <a:buAutoNum type="arabicPeriod" startAt="3"/>
              <a:defRPr/>
            </a:pPr>
            <a:r>
              <a:rPr lang="en-US" sz="2400" dirty="0"/>
              <a:t>If the new location 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’ 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i="1" dirty="0"/>
              <a:t>’</a:t>
            </a:r>
            <a:r>
              <a:rPr lang="en-US" sz="2400" dirty="0"/>
              <a:t> ) is almost the same as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) stop. Otherwise, set 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) = (</a:t>
            </a:r>
            <a:r>
              <a:rPr lang="en-US" sz="2400" i="1" dirty="0">
                <a:latin typeface="Times New Roman"/>
                <a:cs typeface="Times New Roman"/>
              </a:rPr>
              <a:t>x</a:t>
            </a:r>
            <a:r>
              <a:rPr lang="en-US" sz="2400" dirty="0"/>
              <a:t>’ , </a:t>
            </a:r>
            <a:r>
              <a:rPr lang="en-US" sz="2400" i="1" dirty="0">
                <a:latin typeface="Times New Roman"/>
                <a:cs typeface="Times New Roman"/>
              </a:rPr>
              <a:t>y</a:t>
            </a:r>
            <a:r>
              <a:rPr lang="en-US" sz="2400" dirty="0"/>
              <a:t>’ ) and go to step 1</a:t>
            </a:r>
          </a:p>
        </p:txBody>
      </p:sp>
    </p:spTree>
    <p:extLst>
      <p:ext uri="{BB962C8B-B14F-4D97-AF65-F5344CB8AC3E}">
        <p14:creationId xmlns:p14="http://schemas.microsoft.com/office/powerpoint/2010/main" val="416467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F3C0CC-E9A5-4E39-84B2-CF938D47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IV: Network Optimization Models</a:t>
            </a:r>
          </a:p>
        </p:txBody>
      </p:sp>
    </p:spTree>
    <p:extLst>
      <p:ext uri="{BB962C8B-B14F-4D97-AF65-F5344CB8AC3E}">
        <p14:creationId xmlns:p14="http://schemas.microsoft.com/office/powerpoint/2010/main" val="1724448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Phase IV: Network Optimization Models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02213"/>
              </p:ext>
            </p:extLst>
          </p:nvPr>
        </p:nvGraphicFramePr>
        <p:xfrm>
          <a:off x="990599" y="1939925"/>
          <a:ext cx="10384970" cy="3718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3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3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20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20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71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26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626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37541">
                <a:tc rowSpan="2">
                  <a:txBody>
                    <a:bodyPr/>
                    <a:lstStyle/>
                    <a:p>
                      <a:r>
                        <a:rPr lang="en-US" sz="1400" b="1" dirty="0"/>
                        <a:t>Supply City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City </a:t>
                      </a:r>
                      <a:b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Production and Transportation Cost </a:t>
                      </a:r>
                      <a:b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 Thousand Units (Thousand $)</a:t>
                      </a:r>
                      <a:endParaRPr lang="en-US" sz="1400" b="1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</a:t>
                      </a:r>
                    </a:p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Capacity (Thousand Units) </a:t>
                      </a: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K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 Fixed Cost (Thousand $) </a:t>
                      </a:r>
                      <a:r>
                        <a:rPr lang="en-US" sz="1400" b="1" i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f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Atlanta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Boston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Chicago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Denver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Omaha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Portland</a:t>
                      </a:r>
                    </a:p>
                  </a:txBody>
                  <a:tcPr anchor="b"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i="1" dirty="0"/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i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/>
                        <a:t>Baltimore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1,675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400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985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1,630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1,160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2,800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7,650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/>
                        <a:t>Cheyenne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/>
                        <a:t>Salt Lake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/>
                        <a:t>Memphis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2,321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4,100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/>
                        <a:t>Wichita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r>
                        <a:rPr lang="en-US" sz="1400" dirty="0"/>
                        <a:t>Monthly demand (thousand units) </a:t>
                      </a:r>
                      <a:r>
                        <a:rPr lang="en-US" sz="1400" i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1400" i="1" baseline="-25000" dirty="0">
                          <a:latin typeface="Times New Roman"/>
                          <a:cs typeface="Times New Roman"/>
                        </a:rPr>
                        <a:t>j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7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11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309100" y="5759451"/>
            <a:ext cx="92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Optimization Models</a:t>
            </a: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1981200" y="1397000"/>
            <a:ext cx="8229600" cy="685800"/>
          </a:xfrm>
        </p:spPr>
        <p:txBody>
          <a:bodyPr/>
          <a:lstStyle/>
          <a:p>
            <a:r>
              <a:rPr lang="en-US"/>
              <a:t>Allocating demand to production facilities</a:t>
            </a: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2514600" y="2224088"/>
            <a:ext cx="7048500" cy="1619250"/>
            <a:chOff x="736600" y="2190112"/>
            <a:chExt cx="7048501" cy="1619367"/>
          </a:xfrm>
        </p:grpSpPr>
        <p:sp>
          <p:nvSpPr>
            <p:cNvPr id="6153" name="TextBox 4"/>
            <p:cNvSpPr txBox="1">
              <a:spLocks noChangeArrowheads="1"/>
            </p:cNvSpPr>
            <p:nvPr/>
          </p:nvSpPr>
          <p:spPr bwMode="auto">
            <a:xfrm>
              <a:off x="990600" y="2190112"/>
              <a:ext cx="2705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number of factory locations</a:t>
              </a:r>
            </a:p>
          </p:txBody>
        </p:sp>
        <p:graphicFrame>
          <p:nvGraphicFramePr>
            <p:cNvPr id="6145" name="Object 1"/>
            <p:cNvGraphicFramePr>
              <a:graphicFrameLocks noChangeAspect="1"/>
            </p:cNvGraphicFramePr>
            <p:nvPr/>
          </p:nvGraphicFramePr>
          <p:xfrm>
            <a:off x="736600" y="2272779"/>
            <a:ext cx="279400" cy="153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3" name="Equation" r:id="rId3" imgW="264960" imgH="1526760" progId="Equation.3">
                    <p:embed/>
                  </p:oleObj>
                </mc:Choice>
                <mc:Fallback>
                  <p:oleObj name="Equation" r:id="rId3" imgW="264960" imgH="152676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6600" y="2272779"/>
                          <a:ext cx="279400" cy="1536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4" name="TextBox 6"/>
            <p:cNvSpPr txBox="1">
              <a:spLocks noChangeArrowheads="1"/>
            </p:cNvSpPr>
            <p:nvPr/>
          </p:nvSpPr>
          <p:spPr bwMode="auto">
            <a:xfrm>
              <a:off x="990600" y="2494370"/>
              <a:ext cx="3911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number of markets or demand points</a:t>
              </a:r>
            </a:p>
          </p:txBody>
        </p:sp>
        <p:sp>
          <p:nvSpPr>
            <p:cNvPr id="6155" name="TextBox 7"/>
            <p:cNvSpPr txBox="1">
              <a:spLocks noChangeArrowheads="1"/>
            </p:cNvSpPr>
            <p:nvPr/>
          </p:nvSpPr>
          <p:spPr bwMode="auto">
            <a:xfrm>
              <a:off x="990600" y="2778004"/>
              <a:ext cx="34671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annual demand from market</a:t>
              </a:r>
              <a:r>
                <a:rPr lang="en-US" sz="140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/>
            </a:p>
          </p:txBody>
        </p:sp>
        <p:sp>
          <p:nvSpPr>
            <p:cNvPr id="6156" name="TextBox 8"/>
            <p:cNvSpPr txBox="1">
              <a:spLocks noChangeArrowheads="1"/>
            </p:cNvSpPr>
            <p:nvPr/>
          </p:nvSpPr>
          <p:spPr bwMode="auto">
            <a:xfrm>
              <a:off x="990600" y="3129272"/>
              <a:ext cx="3517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capacity of factory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sz="1400"/>
            </a:p>
          </p:txBody>
        </p:sp>
        <p:sp>
          <p:nvSpPr>
            <p:cNvPr id="6157" name="TextBox 10"/>
            <p:cNvSpPr txBox="1">
              <a:spLocks noChangeArrowheads="1"/>
            </p:cNvSpPr>
            <p:nvPr/>
          </p:nvSpPr>
          <p:spPr bwMode="auto">
            <a:xfrm>
              <a:off x="990600" y="3480873"/>
              <a:ext cx="56134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6700" indent="-266700"/>
              <a:r>
                <a:rPr lang="en-US" sz="1400"/>
                <a:t>=	cost of producing and shipping one unit from factory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1400" i="1"/>
                <a:t> </a:t>
              </a:r>
              <a:r>
                <a:rPr lang="en-US" sz="1400"/>
                <a:t>to market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/>
            </a:p>
          </p:txBody>
        </p:sp>
        <p:sp>
          <p:nvSpPr>
            <p:cNvPr id="6158" name="TextBox 13"/>
            <p:cNvSpPr txBox="1">
              <a:spLocks noChangeArrowheads="1"/>
            </p:cNvSpPr>
            <p:nvPr/>
          </p:nvSpPr>
          <p:spPr bwMode="auto">
            <a:xfrm>
              <a:off x="5239309" y="2540537"/>
              <a:ext cx="254579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44500" indent="-444500"/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400" i="1" baseline="-25000">
                  <a:latin typeface="Times New Roman" pitchFamily="18" charset="0"/>
                  <a:cs typeface="Times New Roman" pitchFamily="18" charset="0"/>
                </a:rPr>
                <a:t>ij</a:t>
              </a:r>
              <a:r>
                <a:rPr lang="en-US" sz="1400"/>
                <a:t>  =	quantity shipped from factory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1400" i="1"/>
                <a:t> </a:t>
              </a:r>
              <a:r>
                <a:rPr lang="en-US" sz="1400"/>
                <a:t>to market </a:t>
              </a:r>
              <a:r>
                <a:rPr lang="en-US" sz="1400" i="1"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667000" y="4205288"/>
            <a:ext cx="6889750" cy="2055812"/>
            <a:chOff x="1409700" y="4255532"/>
            <a:chExt cx="6889750" cy="2056368"/>
          </a:xfrm>
        </p:grpSpPr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1409700" y="4255532"/>
            <a:ext cx="17526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4" name="Equation" r:id="rId5" imgW="1737000" imgH="905040" progId="Equation.3">
                    <p:embed/>
                  </p:oleObj>
                </mc:Choice>
                <mc:Fallback>
                  <p:oleObj name="Equation" r:id="rId5" imgW="1737000" imgH="9050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9700" y="4255532"/>
                          <a:ext cx="1752600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2" name="TextBox 16"/>
            <p:cNvSpPr txBox="1">
              <a:spLocks noChangeArrowheads="1"/>
            </p:cNvSpPr>
            <p:nvPr/>
          </p:nvSpPr>
          <p:spPr bwMode="auto">
            <a:xfrm>
              <a:off x="3810000" y="4255532"/>
              <a:ext cx="1172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subject to</a:t>
              </a:r>
            </a:p>
          </p:txBody>
        </p:sp>
        <p:graphicFrame>
          <p:nvGraphicFramePr>
            <p:cNvPr id="6147" name="Object 3"/>
            <p:cNvGraphicFramePr>
              <a:graphicFrameLocks noChangeAspect="1"/>
            </p:cNvGraphicFramePr>
            <p:nvPr/>
          </p:nvGraphicFramePr>
          <p:xfrm>
            <a:off x="5137150" y="4445000"/>
            <a:ext cx="3162300" cy="186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75" name="Equation" r:id="rId7" imgW="3153960" imgH="1855800" progId="Equation.3">
                    <p:embed/>
                  </p:oleObj>
                </mc:Choice>
                <mc:Fallback>
                  <p:oleObj name="Equation" r:id="rId7" imgW="3153960" imgH="18558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37150" y="4445000"/>
                          <a:ext cx="3162300" cy="1866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Optimization Models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685800"/>
          </a:xfrm>
        </p:spPr>
        <p:txBody>
          <a:bodyPr/>
          <a:lstStyle/>
          <a:p>
            <a:r>
              <a:rPr lang="en-US"/>
              <a:t>Optimal demand allocation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00300" y="2592389"/>
          <a:ext cx="753110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6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13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Atlanta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Boston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Chicago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Denver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Omaha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Portland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TelecomOne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Baltimore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Memphis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Wichita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HighOptic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Salt Lake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Cheyenne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007476" y="506095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Plant Location Model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1282700"/>
          </a:xfrm>
        </p:spPr>
        <p:txBody>
          <a:bodyPr/>
          <a:lstStyle/>
          <a:p>
            <a:r>
              <a:rPr lang="en-US"/>
              <a:t>Gabung perusahaan-perusahaan</a:t>
            </a:r>
          </a:p>
          <a:p>
            <a:r>
              <a:rPr lang="en-US"/>
              <a:t>Pecahkan menggunakan </a:t>
            </a:r>
            <a:r>
              <a:rPr lang="en-US" b="1" i="1"/>
              <a:t>location-specific costs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602038" y="3186113"/>
            <a:ext cx="4997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33400" indent="-533400">
              <a:tabLst>
                <a:tab pos="266700" algn="l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/>
              <a:t>	=	1 if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is open, 0 otherwise</a:t>
            </a:r>
          </a:p>
          <a:p>
            <a:pPr marL="533400" indent="-533400">
              <a:tabLst>
                <a:tab pos="266700" algn="l"/>
              </a:tabLs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/>
              <a:t>=	quantity shipped from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to market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1"/>
          <p:cNvGraphicFramePr>
            <a:graphicFrameLocks noChangeAspect="1"/>
          </p:cNvGraphicFramePr>
          <p:nvPr/>
        </p:nvGraphicFramePr>
        <p:xfrm>
          <a:off x="4591050" y="4025900"/>
          <a:ext cx="2997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6" name="Equation" r:id="rId3" imgW="2989440" imgH="905040" progId="Equation.3">
                  <p:embed/>
                </p:oleObj>
              </mc:Choice>
              <mc:Fallback>
                <p:oleObj name="Equation" r:id="rId3" imgW="2989440" imgH="905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1050" y="4025900"/>
                        <a:ext cx="29972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Plant Location Model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763000" y="6011864"/>
            <a:ext cx="10033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5-9</a:t>
            </a:r>
          </a:p>
        </p:txBody>
      </p:sp>
      <p:pic>
        <p:nvPicPr>
          <p:cNvPr id="52229" name="Picture 5" descr="FG_05_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765300"/>
            <a:ext cx="8229600" cy="4114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Plant Location Model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572501" y="6253164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5-10</a:t>
            </a:r>
          </a:p>
        </p:txBody>
      </p:sp>
      <p:pic>
        <p:nvPicPr>
          <p:cNvPr id="53253" name="Picture 5" descr="FG_05_010"/>
          <p:cNvPicPr>
            <a:picLocks noChangeAspect="1" noChangeArrowheads="1"/>
          </p:cNvPicPr>
          <p:nvPr/>
        </p:nvPicPr>
        <p:blipFill>
          <a:blip r:embed="rId2"/>
          <a:srcRect b="20000"/>
          <a:stretch>
            <a:fillRect/>
          </a:stretch>
        </p:blipFill>
        <p:spPr bwMode="auto">
          <a:xfrm>
            <a:off x="3276601" y="1212851"/>
            <a:ext cx="5732463" cy="48799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Plant Location Model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915401" y="4144964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5-10</a:t>
            </a:r>
          </a:p>
        </p:txBody>
      </p:sp>
      <p:pic>
        <p:nvPicPr>
          <p:cNvPr id="54278" name="Picture 6" descr="FG_05_010"/>
          <p:cNvPicPr>
            <a:picLocks noChangeAspect="1" noChangeArrowheads="1"/>
          </p:cNvPicPr>
          <p:nvPr/>
        </p:nvPicPr>
        <p:blipFill>
          <a:blip r:embed="rId2"/>
          <a:srcRect t="77272"/>
          <a:stretch>
            <a:fillRect/>
          </a:stretch>
        </p:blipFill>
        <p:spPr bwMode="auto">
          <a:xfrm>
            <a:off x="2244725" y="2003426"/>
            <a:ext cx="7634288" cy="184626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Plant Location Model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63001" y="5973764"/>
            <a:ext cx="10906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5-11</a:t>
            </a:r>
          </a:p>
        </p:txBody>
      </p:sp>
      <p:pic>
        <p:nvPicPr>
          <p:cNvPr id="55301" name="Picture 5" descr="FG_05_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196975"/>
            <a:ext cx="8027988" cy="47767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Model With </a:t>
            </a:r>
            <a:br>
              <a:rPr lang="en-US" dirty="0"/>
            </a:br>
            <a:r>
              <a:rPr lang="en-US" dirty="0"/>
              <a:t>Single Sourcing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1358900"/>
          </a:xfrm>
        </p:spPr>
        <p:txBody>
          <a:bodyPr/>
          <a:lstStyle/>
          <a:p>
            <a:r>
              <a:rPr lang="en-US"/>
              <a:t>Pasar dipasok oleh satu pabrik</a:t>
            </a:r>
          </a:p>
          <a:p>
            <a:r>
              <a:rPr lang="en-US"/>
              <a:t>Modifikasi variable keputusan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602038" y="2792414"/>
            <a:ext cx="5577168" cy="1652587"/>
            <a:chOff x="2077567" y="2792420"/>
            <a:chExt cx="5577257" cy="1652580"/>
          </a:xfrm>
        </p:grpSpPr>
        <p:sp>
          <p:nvSpPr>
            <p:cNvPr id="8200" name="TextBox 3"/>
            <p:cNvSpPr txBox="1">
              <a:spLocks noChangeArrowheads="1"/>
            </p:cNvSpPr>
            <p:nvPr/>
          </p:nvSpPr>
          <p:spPr bwMode="auto">
            <a:xfrm>
              <a:off x="2077567" y="2792420"/>
              <a:ext cx="5577257" cy="646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33400" indent="-533400">
                <a:tabLst>
                  <a:tab pos="266700" algn="l"/>
                </a:tabLst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/>
                <a:t>	=	1 if factory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i="1"/>
                <a:t> </a:t>
              </a:r>
              <a:r>
                <a:rPr lang="en-US"/>
                <a:t>is open, 0 otherwise</a:t>
              </a:r>
            </a:p>
            <a:p>
              <a:pPr marL="533400" indent="-533400">
                <a:tabLst>
                  <a:tab pos="266700" algn="l"/>
                </a:tabLst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i="1" baseline="-25000">
                  <a:latin typeface="Times New Roman" pitchFamily="18" charset="0"/>
                  <a:cs typeface="Times New Roman" pitchFamily="18" charset="0"/>
                </a:rPr>
                <a:t>ij</a:t>
              </a:r>
              <a:r>
                <a:rPr lang="en-US">
                  <a:latin typeface="Times New Roman" pitchFamily="18" charset="0"/>
                  <a:cs typeface="Times New Roman" pitchFamily="18" charset="0"/>
                </a:rPr>
                <a:t>	</a:t>
              </a:r>
              <a:r>
                <a:rPr lang="en-US"/>
                <a:t>=	1 if market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i="1"/>
                <a:t> </a:t>
              </a:r>
              <a:r>
                <a:rPr lang="en-US"/>
                <a:t>is supplied by factory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/>
                <a:t> 0 otherwise</a:t>
              </a: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8193" name="Object 1"/>
            <p:cNvGraphicFramePr>
              <a:graphicFrameLocks noChangeAspect="1"/>
            </p:cNvGraphicFramePr>
            <p:nvPr/>
          </p:nvGraphicFramePr>
          <p:xfrm>
            <a:off x="2984500" y="3530600"/>
            <a:ext cx="31623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5" name="Equation" r:id="rId3" imgW="3153960" imgH="905040" progId="Equation.3">
                    <p:embed/>
                  </p:oleObj>
                </mc:Choice>
                <mc:Fallback>
                  <p:oleObj name="Equation" r:id="rId3" imgW="3153960" imgH="90504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4500" y="3530600"/>
                          <a:ext cx="3162300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971800" y="4343400"/>
            <a:ext cx="4413250" cy="2209800"/>
            <a:chOff x="1447800" y="4343400"/>
            <a:chExt cx="4413250" cy="2209800"/>
          </a:xfrm>
        </p:grpSpPr>
        <p:sp>
          <p:nvSpPr>
            <p:cNvPr id="8199" name="TextBox 5"/>
            <p:cNvSpPr txBox="1">
              <a:spLocks noChangeArrowheads="1"/>
            </p:cNvSpPr>
            <p:nvPr/>
          </p:nvSpPr>
          <p:spPr bwMode="auto">
            <a:xfrm>
              <a:off x="1447800" y="4343400"/>
              <a:ext cx="1172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subject to</a:t>
              </a:r>
            </a:p>
          </p:txBody>
        </p:sp>
        <p:graphicFrame>
          <p:nvGraphicFramePr>
            <p:cNvPr id="8194" name="Object 2"/>
            <p:cNvGraphicFramePr>
              <a:graphicFrameLocks noChangeAspect="1"/>
            </p:cNvGraphicFramePr>
            <p:nvPr/>
          </p:nvGraphicFramePr>
          <p:xfrm>
            <a:off x="3155950" y="4711700"/>
            <a:ext cx="2705100" cy="184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6" name="Equation" r:id="rId5" imgW="2697120" imgH="1828440" progId="Equation.3">
                    <p:embed/>
                  </p:oleObj>
                </mc:Choice>
                <mc:Fallback>
                  <p:oleObj name="Equation" r:id="rId5" imgW="2697120" imgH="18284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5950" y="4711700"/>
                          <a:ext cx="2705100" cy="184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Model With </a:t>
            </a:r>
            <a:br>
              <a:rPr lang="en-US" dirty="0"/>
            </a:br>
            <a:r>
              <a:rPr lang="en-US" dirty="0"/>
              <a:t>Single Sourcing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1358900"/>
          </a:xfrm>
        </p:spPr>
        <p:txBody>
          <a:bodyPr/>
          <a:lstStyle/>
          <a:p>
            <a:r>
              <a:rPr lang="en-US"/>
              <a:t>Market supplied by only one factory</a:t>
            </a:r>
          </a:p>
          <a:p>
            <a:r>
              <a:rPr lang="en-US"/>
              <a:t>Modify decision variables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602038" y="2792414"/>
            <a:ext cx="5577168" cy="1652587"/>
            <a:chOff x="2077567" y="2792420"/>
            <a:chExt cx="5577257" cy="1652580"/>
          </a:xfrm>
        </p:grpSpPr>
        <p:sp>
          <p:nvSpPr>
            <p:cNvPr id="8200" name="TextBox 3"/>
            <p:cNvSpPr txBox="1">
              <a:spLocks noChangeArrowheads="1"/>
            </p:cNvSpPr>
            <p:nvPr/>
          </p:nvSpPr>
          <p:spPr bwMode="auto">
            <a:xfrm>
              <a:off x="2077567" y="2792420"/>
              <a:ext cx="5577257" cy="646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33400" indent="-533400">
                <a:tabLst>
                  <a:tab pos="266700" algn="l"/>
                </a:tabLst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/>
                <a:t>	=	1 if factory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i="1"/>
                <a:t> </a:t>
              </a:r>
              <a:r>
                <a:rPr lang="en-US"/>
                <a:t>is open, 0 otherwise</a:t>
              </a:r>
            </a:p>
            <a:p>
              <a:pPr marL="533400" indent="-533400">
                <a:tabLst>
                  <a:tab pos="266700" algn="l"/>
                </a:tabLst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i="1" baseline="-25000">
                  <a:latin typeface="Times New Roman" pitchFamily="18" charset="0"/>
                  <a:cs typeface="Times New Roman" pitchFamily="18" charset="0"/>
                </a:rPr>
                <a:t>ij</a:t>
              </a:r>
              <a:r>
                <a:rPr lang="en-US">
                  <a:latin typeface="Times New Roman" pitchFamily="18" charset="0"/>
                  <a:cs typeface="Times New Roman" pitchFamily="18" charset="0"/>
                </a:rPr>
                <a:t>	</a:t>
              </a:r>
              <a:r>
                <a:rPr lang="en-US"/>
                <a:t>=	1 if market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i="1"/>
                <a:t> </a:t>
              </a:r>
              <a:r>
                <a:rPr lang="en-US"/>
                <a:t>is supplied by factory </a:t>
              </a:r>
              <a:r>
                <a:rPr lang="en-US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/>
                <a:t> 0 otherwise</a:t>
              </a: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8193" name="Object 1"/>
            <p:cNvGraphicFramePr>
              <a:graphicFrameLocks noChangeAspect="1"/>
            </p:cNvGraphicFramePr>
            <p:nvPr/>
          </p:nvGraphicFramePr>
          <p:xfrm>
            <a:off x="2984500" y="3530600"/>
            <a:ext cx="31623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8" name="Equation" r:id="rId3" imgW="3153960" imgH="905040" progId="Equation.3">
                    <p:embed/>
                  </p:oleObj>
                </mc:Choice>
                <mc:Fallback>
                  <p:oleObj name="Equation" r:id="rId3" imgW="3153960" imgH="905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4500" y="3530600"/>
                          <a:ext cx="3162300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971800" y="4343400"/>
            <a:ext cx="4413250" cy="2209800"/>
            <a:chOff x="1447800" y="4343400"/>
            <a:chExt cx="4413250" cy="2209800"/>
          </a:xfrm>
        </p:grpSpPr>
        <p:sp>
          <p:nvSpPr>
            <p:cNvPr id="8199" name="TextBox 5"/>
            <p:cNvSpPr txBox="1">
              <a:spLocks noChangeArrowheads="1"/>
            </p:cNvSpPr>
            <p:nvPr/>
          </p:nvSpPr>
          <p:spPr bwMode="auto">
            <a:xfrm>
              <a:off x="1447800" y="4343400"/>
              <a:ext cx="1172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subject to</a:t>
              </a:r>
            </a:p>
          </p:txBody>
        </p:sp>
        <p:graphicFrame>
          <p:nvGraphicFramePr>
            <p:cNvPr id="8194" name="Object 2"/>
            <p:cNvGraphicFramePr>
              <a:graphicFrameLocks noChangeAspect="1"/>
            </p:cNvGraphicFramePr>
            <p:nvPr/>
          </p:nvGraphicFramePr>
          <p:xfrm>
            <a:off x="3155950" y="4711700"/>
            <a:ext cx="2705100" cy="184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9" name="Equation" r:id="rId5" imgW="2697120" imgH="1828440" progId="Equation.3">
                    <p:embed/>
                  </p:oleObj>
                </mc:Choice>
                <mc:Fallback>
                  <p:oleObj name="Equation" r:id="rId5" imgW="2697120" imgH="1828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5950" y="4711700"/>
                          <a:ext cx="2705100" cy="184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84365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Picture 5" descr="FG_05_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9900" y="1417638"/>
            <a:ext cx="6173788" cy="5029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Model With </a:t>
            </a:r>
            <a:br>
              <a:rPr lang="en-US" dirty="0"/>
            </a:br>
            <a:r>
              <a:rPr lang="en-US" dirty="0"/>
              <a:t>Single Sourcing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521701" y="6164264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Capacitated Model With </a:t>
            </a:r>
            <a:br>
              <a:rPr lang="en-US" dirty="0"/>
            </a:br>
            <a:r>
              <a:rPr lang="en-US" dirty="0"/>
              <a:t>Single Sourcing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1282700"/>
          </a:xfrm>
        </p:spPr>
        <p:txBody>
          <a:bodyPr/>
          <a:lstStyle/>
          <a:p>
            <a:r>
              <a:rPr lang="en-US"/>
              <a:t>Konfigurasi jaringan optimal dengan sumber tunggal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00300" y="3036888"/>
          <a:ext cx="7531104" cy="2372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6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13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Open/</a:t>
                      </a:r>
                      <a:br>
                        <a:rPr lang="en-US" sz="1400" b="1" dirty="0"/>
                      </a:br>
                      <a:r>
                        <a:rPr lang="en-US" sz="1400" b="1" dirty="0"/>
                        <a:t>Closed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Atlanta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Boston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Chicago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Denver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Omaha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Portland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Baltimore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Closed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Cheyenne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Closed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Salt Lake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Memphis 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Wichita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Open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007476" y="550545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5-4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Locating Plants and Warehouses Simultaneously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4901" y="1917700"/>
            <a:ext cx="743902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763001" y="5973764"/>
            <a:ext cx="1103313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5-13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Locating Plants and Warehouses Simultaneously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647700"/>
          </a:xfrm>
        </p:spPr>
        <p:txBody>
          <a:bodyPr/>
          <a:lstStyle/>
          <a:p>
            <a:r>
              <a:rPr lang="en-US"/>
              <a:t>Model inputs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20900" y="2336801"/>
            <a:ext cx="814070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/>
              <a:t> 	</a:t>
            </a:r>
            <a:r>
              <a:rPr lang="en-US"/>
              <a:t>=	number of markets or demand points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/>
              <a:t> 	</a:t>
            </a:r>
            <a:r>
              <a:rPr lang="en-US"/>
              <a:t>=	number of potential factory locations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/>
              <a:t> 	</a:t>
            </a:r>
            <a:r>
              <a:rPr lang="en-US"/>
              <a:t>=	number of suppliers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/>
              <a:t> 	</a:t>
            </a:r>
            <a:r>
              <a:rPr lang="en-US"/>
              <a:t>=	number of potential warehouse locations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i="1"/>
              <a:t> 	</a:t>
            </a:r>
            <a:r>
              <a:rPr lang="en-US"/>
              <a:t>=	annual demand from customer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	</a:t>
            </a:r>
            <a:r>
              <a:rPr lang="en-US"/>
              <a:t>=	potential capacity of factory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/>
              <a:t> 	</a:t>
            </a:r>
            <a:r>
              <a:rPr lang="en-US"/>
              <a:t>=	supply capacity at supplier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h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	</a:t>
            </a:r>
            <a:r>
              <a:rPr lang="en-US"/>
              <a:t>=	potential warehouse capacity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	</a:t>
            </a:r>
            <a:r>
              <a:rPr lang="en-US"/>
              <a:t>=	fixed cost of locating a plant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	</a:t>
            </a:r>
            <a:r>
              <a:rPr lang="en-US"/>
              <a:t>=	fixed cost of locating a warehouse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en-US" i="1"/>
              <a:t> 	</a:t>
            </a:r>
            <a:r>
              <a:rPr lang="en-US"/>
              <a:t>=	cost of shipping one unit from supply source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/>
              <a:t> </a:t>
            </a:r>
            <a:r>
              <a:rPr lang="en-US"/>
              <a:t>to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i="1"/>
              <a:t> 	</a:t>
            </a:r>
            <a:r>
              <a:rPr lang="en-US"/>
              <a:t>=	cost of producing and shipping one unit from factory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to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 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ej</a:t>
            </a:r>
            <a:r>
              <a:rPr lang="en-US" i="1"/>
              <a:t> 	</a:t>
            </a:r>
            <a:r>
              <a:rPr lang="en-US"/>
              <a:t>=	cost of shipping one unit from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</a:t>
            </a:r>
            <a:r>
              <a:rPr lang="en-US"/>
              <a:t>to customer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Locating Plants and Warehouses Simultaneously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1320800"/>
          </a:xfrm>
        </p:spPr>
        <p:txBody>
          <a:bodyPr/>
          <a:lstStyle/>
          <a:p>
            <a:r>
              <a:rPr lang="en-US" sz="2400"/>
              <a:t>Tujuannya adalah untuk mengidentifikasi lokasi pabrik dan gudang dan jumlah yang dikirim yang meminimalkan total biaya tetap dan variabel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81300" y="3186114"/>
            <a:ext cx="66294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	=</a:t>
            </a:r>
            <a:r>
              <a:rPr lang="en-US"/>
              <a:t>	1 if factory is located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/>
              <a:t>, 0 otherwise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	=	</a:t>
            </a:r>
            <a:r>
              <a:rPr lang="en-US"/>
              <a:t>1 if warehouse is located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/>
              <a:t>, 0 otherwise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ej</a:t>
            </a:r>
            <a:r>
              <a:rPr lang="en-US" i="1"/>
              <a:t> 	=</a:t>
            </a:r>
            <a:r>
              <a:rPr lang="en-US"/>
              <a:t>	quantity shipped from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/>
              <a:t> </a:t>
            </a:r>
            <a:r>
              <a:rPr lang="en-US"/>
              <a:t>to market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j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i="1"/>
              <a:t>	=	</a:t>
            </a:r>
            <a:r>
              <a:rPr lang="en-US"/>
              <a:t>quantity shipped from factory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/>
              <a:t> </a:t>
            </a:r>
            <a:r>
              <a:rPr lang="en-US"/>
              <a:t>to warehouse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901700" indent="-901700">
              <a:tabLst>
                <a:tab pos="444500" algn="r"/>
                <a:tab pos="622300" algn="l"/>
              </a:tabLst>
            </a:pPr>
            <a:r>
              <a:rPr lang="en-US" i="1"/>
              <a:t>	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hi</a:t>
            </a:r>
            <a:r>
              <a:rPr lang="en-US" i="1"/>
              <a:t>	=	</a:t>
            </a:r>
            <a:r>
              <a:rPr lang="en-US"/>
              <a:t>quantity shipped from supplier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/>
              <a:t> </a:t>
            </a:r>
            <a:r>
              <a:rPr lang="en-US"/>
              <a:t>to factory at site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i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95650" y="4914900"/>
          <a:ext cx="5600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Equation" r:id="rId3" imgW="5586120" imgH="905040" progId="Equation.3">
                  <p:embed/>
                </p:oleObj>
              </mc:Choice>
              <mc:Fallback>
                <p:oleObj name="Equation" r:id="rId3" imgW="5586120" imgH="905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4914900"/>
                        <a:ext cx="56007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Locating Plants and Warehouses Simultaneously</a:t>
            </a:r>
          </a:p>
        </p:txBody>
      </p:sp>
      <p:sp>
        <p:nvSpPr>
          <p:cNvPr id="10249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1930400" cy="596900"/>
          </a:xfrm>
        </p:spPr>
        <p:txBody>
          <a:bodyPr/>
          <a:lstStyle/>
          <a:p>
            <a:pPr marL="0" indent="0">
              <a:buNone/>
            </a:pPr>
            <a:r>
              <a:rPr lang="en-US" sz="2400"/>
              <a:t>subject to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705100" y="2540000"/>
            <a:ext cx="7099300" cy="3257550"/>
            <a:chOff x="1181100" y="2540000"/>
            <a:chExt cx="7099300" cy="3257550"/>
          </a:xfrm>
        </p:grpSpPr>
        <p:graphicFrame>
          <p:nvGraphicFramePr>
            <p:cNvPr id="10241" name="Object 1"/>
            <p:cNvGraphicFramePr>
              <a:graphicFrameLocks noChangeAspect="1"/>
            </p:cNvGraphicFramePr>
            <p:nvPr/>
          </p:nvGraphicFramePr>
          <p:xfrm>
            <a:off x="1181100" y="2540000"/>
            <a:ext cx="25781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3" name="Equation" r:id="rId3" imgW="2568960" imgH="740520" progId="Equation.3">
                    <p:embed/>
                  </p:oleObj>
                </mc:Choice>
                <mc:Fallback>
                  <p:oleObj name="Equation" r:id="rId3" imgW="2568960" imgH="74052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2540000"/>
                          <a:ext cx="25781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1181100" y="3367617"/>
            <a:ext cx="32512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4" name="Equation" r:id="rId5" imgW="3236400" imgH="740520" progId="Equation.3">
                    <p:embed/>
                  </p:oleObj>
                </mc:Choice>
                <mc:Fallback>
                  <p:oleObj name="Equation" r:id="rId5" imgW="3236400" imgH="7405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3367617"/>
                          <a:ext cx="32512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1181100" y="4195234"/>
            <a:ext cx="27813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5" name="Equation" r:id="rId7" imgW="2770200" imgH="740520" progId="Equation.3">
                    <p:embed/>
                  </p:oleObj>
                </mc:Choice>
                <mc:Fallback>
                  <p:oleObj name="Equation" r:id="rId7" imgW="2770200" imgH="7405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4195234"/>
                          <a:ext cx="27813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4" name="Object 4"/>
            <p:cNvGraphicFramePr>
              <a:graphicFrameLocks noChangeAspect="1"/>
            </p:cNvGraphicFramePr>
            <p:nvPr/>
          </p:nvGraphicFramePr>
          <p:xfrm>
            <a:off x="1181100" y="5022850"/>
            <a:ext cx="32385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6" name="Equation" r:id="rId9" imgW="3227400" imgH="758520" progId="Equation.3">
                    <p:embed/>
                  </p:oleObj>
                </mc:Choice>
                <mc:Fallback>
                  <p:oleObj name="Equation" r:id="rId9" imgW="3227400" imgH="75852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1100" y="5022850"/>
                          <a:ext cx="32385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5" name="Object 5"/>
            <p:cNvGraphicFramePr>
              <a:graphicFrameLocks noChangeAspect="1"/>
            </p:cNvGraphicFramePr>
            <p:nvPr/>
          </p:nvGraphicFramePr>
          <p:xfrm>
            <a:off x="5473700" y="2540000"/>
            <a:ext cx="28067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7" name="Equation" r:id="rId11" imgW="2797560" imgH="758520" progId="Equation.3">
                    <p:embed/>
                  </p:oleObj>
                </mc:Choice>
                <mc:Fallback>
                  <p:oleObj name="Equation" r:id="rId11" imgW="2797560" imgH="75852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700" y="2540000"/>
                          <a:ext cx="28067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6" name="Object 6"/>
            <p:cNvGraphicFramePr>
              <a:graphicFrameLocks noChangeAspect="1"/>
            </p:cNvGraphicFramePr>
            <p:nvPr/>
          </p:nvGraphicFramePr>
          <p:xfrm>
            <a:off x="5473700" y="3367617"/>
            <a:ext cx="26670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8" name="Equation" r:id="rId13" imgW="2651400" imgH="740520" progId="Equation.3">
                    <p:embed/>
                  </p:oleObj>
                </mc:Choice>
                <mc:Fallback>
                  <p:oleObj name="Equation" r:id="rId13" imgW="2651400" imgH="74052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700" y="3367617"/>
                          <a:ext cx="26670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5473700" y="4368800"/>
            <a:ext cx="27813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9" name="Equation" r:id="rId15" imgW="2770200" imgH="429480" progId="Equation.3">
                    <p:embed/>
                  </p:oleObj>
                </mc:Choice>
                <mc:Fallback>
                  <p:oleObj name="Equation" r:id="rId15" imgW="2770200" imgH="4294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700" y="4368800"/>
                          <a:ext cx="27813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Akuntansi untuk Kepentingan Pajak, Bea Masuk dan Pelanggan</a:t>
            </a:r>
            <a:endParaRPr lang="en-US" dirty="0"/>
          </a:p>
        </p:txBody>
      </p:sp>
      <p:sp>
        <p:nvSpPr>
          <p:cNvPr id="11268" name="Content Placeholder 2"/>
          <p:cNvSpPr>
            <a:spLocks noGrp="1"/>
          </p:cNvSpPr>
          <p:nvPr>
            <p:ph idx="1"/>
          </p:nvPr>
        </p:nvSpPr>
        <p:spPr>
          <a:xfrm>
            <a:off x="1981200" y="1752600"/>
            <a:ext cx="8229600" cy="2120900"/>
          </a:xfrm>
        </p:spPr>
        <p:txBody>
          <a:bodyPr/>
          <a:lstStyle/>
          <a:p>
            <a:r>
              <a:rPr lang="en-US" sz="2400"/>
              <a:t>Jaringan supply chain harus memaksimalkan keuntungan setelah bea masuk dan pajak sambil memenuhi persyaratan layanan pelanggan</a:t>
            </a:r>
          </a:p>
          <a:p>
            <a:r>
              <a:rPr lang="en-US" sz="2400"/>
              <a:t>Tujuan dan kendala yang dimodifikasi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3892550" y="3911600"/>
          <a:ext cx="4406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7" name="Equation" r:id="rId3" imgW="4397400" imgH="905040" progId="Equation.3">
                  <p:embed/>
                </p:oleObj>
              </mc:Choice>
              <mc:Fallback>
                <p:oleObj name="Equation" r:id="rId3" imgW="4397400" imgH="905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550" y="3911600"/>
                        <a:ext cx="44069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4514850" y="4946650"/>
          <a:ext cx="31623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8" name="Equation" r:id="rId5" imgW="3153960" imgH="868320" progId="Equation.3">
                  <p:embed/>
                </p:oleObj>
              </mc:Choice>
              <mc:Fallback>
                <p:oleObj name="Equation" r:id="rId5" imgW="3153960" imgH="868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4946650"/>
                        <a:ext cx="31623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Membuat Keputusan Desain Jaringan </a:t>
            </a:r>
            <a:br>
              <a:rPr lang="en-US"/>
            </a:br>
            <a:r>
              <a:rPr lang="en-US"/>
              <a:t>dalam Praktik</a:t>
            </a:r>
            <a:endParaRPr lang="en-US" dirty="0"/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2451100" y="1752601"/>
            <a:ext cx="7442200" cy="4525963"/>
          </a:xfrm>
        </p:spPr>
        <p:txBody>
          <a:bodyPr/>
          <a:lstStyle/>
          <a:p>
            <a:r>
              <a:rPr lang="en-US"/>
              <a:t>Jangan meremehkan masa pakai fasilitas</a:t>
            </a:r>
          </a:p>
          <a:p>
            <a:r>
              <a:rPr lang="en-US"/>
              <a:t>Jangan mengabaikan implikasi budaya</a:t>
            </a:r>
          </a:p>
          <a:p>
            <a:r>
              <a:rPr lang="en-US"/>
              <a:t>Jangan abaikan masalah kualitas hidup</a:t>
            </a:r>
          </a:p>
          <a:p>
            <a:r>
              <a:rPr lang="en-US"/>
              <a:t>Fokus pada insentif bea masuk dan pajak ketika menentukan lokasi fasilitas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6996</TotalTime>
  <Words>2099</Words>
  <Application>Microsoft Office PowerPoint</Application>
  <PresentationFormat>Widescreen</PresentationFormat>
  <Paragraphs>444</Paragraphs>
  <Slides>56</Slides>
  <Notes>0</Notes>
  <HiddenSlides>8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Aharoni</vt:lpstr>
      <vt:lpstr>Arial</vt:lpstr>
      <vt:lpstr>Calibri</vt:lpstr>
      <vt:lpstr>Century Gothic</vt:lpstr>
      <vt:lpstr>Copperplate Gothic Bold</vt:lpstr>
      <vt:lpstr>Times New Roman</vt:lpstr>
      <vt:lpstr>1_Office Theme</vt:lpstr>
      <vt:lpstr>Equation</vt:lpstr>
      <vt:lpstr>Desain Jaringan  di Rantai Pasokan</vt:lpstr>
      <vt:lpstr>Keputusan Desain Jaringan</vt:lpstr>
      <vt:lpstr>Faktor yang Mempengaruhi Keputusan Desain Jaringan</vt:lpstr>
      <vt:lpstr>Faktor yang Mempengaruhi Keputusan Desain Jaringan</vt:lpstr>
      <vt:lpstr>Faktor-faktor Kompetitif</vt:lpstr>
      <vt:lpstr>FRAMEWORK FOR NETWORK DESIGN DECISIONS   </vt:lpstr>
      <vt:lpstr>Kerangka Kerja untuk  Keputusan Desain Jaringan</vt:lpstr>
      <vt:lpstr>Kerangka Kerja untuk  Keputusan Desain Jaringan</vt:lpstr>
      <vt:lpstr>Kerangka Kerja untuk  Keputusan Desain Jaringan</vt:lpstr>
      <vt:lpstr>Kerangka Kerja untuk  Keputusan Desain Jaringan</vt:lpstr>
      <vt:lpstr>Kerangka Kerja untuk  Keputusan Desain Jaringan</vt:lpstr>
      <vt:lpstr>Model untuk Lokasi Fasilitas  dan Alokasi Kapasitas</vt:lpstr>
      <vt:lpstr>Model untuk Lokasi Fasilitas  dan Alokasi Kapasitas</vt:lpstr>
      <vt:lpstr>Phase II: Model Optimasi Jaringan</vt:lpstr>
      <vt:lpstr>Phase II: Model Optimasi Jaringan</vt:lpstr>
      <vt:lpstr>Capacitated Plant Location Model</vt:lpstr>
      <vt:lpstr>Capacitated Plant Location Model</vt:lpstr>
      <vt:lpstr>Solusi optimum dengan  msexcel Solver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Phase III: Gravity Location Models</vt:lpstr>
      <vt:lpstr>Capacitated Plant Location Model</vt:lpstr>
      <vt:lpstr>Phase III: Gravity Location Models</vt:lpstr>
      <vt:lpstr>Gravity Location Model</vt:lpstr>
      <vt:lpstr>Gravity Location Model</vt:lpstr>
      <vt:lpstr>Gravity Location Model</vt:lpstr>
      <vt:lpstr>Gravity Location Model</vt:lpstr>
      <vt:lpstr>Gravity Location Model</vt:lpstr>
      <vt:lpstr>Gravity Location Model</vt:lpstr>
      <vt:lpstr>Gravity Location Model</vt:lpstr>
      <vt:lpstr>Phase IV: Network Optimization Models</vt:lpstr>
      <vt:lpstr>Phase IV: Network Optimization Models</vt:lpstr>
      <vt:lpstr>Network Optimization Models</vt:lpstr>
      <vt:lpstr>Network Optimization Models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Plant Location Model</vt:lpstr>
      <vt:lpstr>Capacitated Model With  Single Sourcing</vt:lpstr>
      <vt:lpstr>Capacitated Model With  Single Sourcing</vt:lpstr>
      <vt:lpstr>Capacitated Model With  Single Sourcing</vt:lpstr>
      <vt:lpstr>Capacitated Model With  Single Sourcing</vt:lpstr>
      <vt:lpstr>Locating Plants and Warehouses Simultaneously</vt:lpstr>
      <vt:lpstr>Locating Plants and Warehouses Simultaneously</vt:lpstr>
      <vt:lpstr>Locating Plants and Warehouses Simultaneously</vt:lpstr>
      <vt:lpstr>Locating Plants and Warehouses Simultaneously</vt:lpstr>
      <vt:lpstr>Akuntansi untuk Kepentingan Pajak, Bea Masuk dan Pelanggan</vt:lpstr>
      <vt:lpstr>Membuat Keputusan Desain Jaringan  dalam Praktik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5 - Network Design in the Supply Chain</dc:subject>
  <dc:creator>Jeff Heyl</dc:creator>
  <cp:keywords/>
  <dc:description/>
  <cp:lastModifiedBy>Jaryono AW</cp:lastModifiedBy>
  <cp:revision>79</cp:revision>
  <dcterms:created xsi:type="dcterms:W3CDTF">2012-01-08T09:40:37Z</dcterms:created>
  <dcterms:modified xsi:type="dcterms:W3CDTF">2025-09-09T00:15:06Z</dcterms:modified>
  <cp:category/>
</cp:coreProperties>
</file>