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323" r:id="rId30"/>
    <p:sldId id="287" r:id="rId31"/>
    <p:sldId id="288" r:id="rId32"/>
    <p:sldId id="289" r:id="rId33"/>
    <p:sldId id="322" r:id="rId34"/>
    <p:sldId id="290" r:id="rId35"/>
    <p:sldId id="291" r:id="rId36"/>
    <p:sldId id="292" r:id="rId37"/>
    <p:sldId id="293" r:id="rId38"/>
    <p:sldId id="294" r:id="rId39"/>
    <p:sldId id="324" r:id="rId40"/>
    <p:sldId id="295" r:id="rId41"/>
    <p:sldId id="296" r:id="rId42"/>
    <p:sldId id="297" r:id="rId43"/>
    <p:sldId id="298" r:id="rId44"/>
    <p:sldId id="325" r:id="rId45"/>
    <p:sldId id="299" r:id="rId46"/>
    <p:sldId id="300" r:id="rId47"/>
    <p:sldId id="301" r:id="rId48"/>
    <p:sldId id="326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8" autoAdjust="0"/>
    <p:restoredTop sz="99676" autoAdjust="0"/>
  </p:normalViewPr>
  <p:slideViewPr>
    <p:cSldViewPr snapToGrid="0" snapToObjects="1">
      <p:cViewPr varScale="1">
        <p:scale>
          <a:sx n="56" d="100"/>
          <a:sy n="56" d="100"/>
        </p:scale>
        <p:origin x="77" y="3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420" units="cm"/>
          <inkml:channel name="Y" type="integer" max="1084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628.47894" units="1/cm"/>
          <inkml:channelProperty channel="Y" name="resolution" value="622.9885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9-23T04:07:53.4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19012 8274 41 0,'0'0'0'0,"21"-2"0"0,-14 2 0 16,-2-2-1-16,-5 2 1 15,0 0-1-15,-3 0 1 16,-1 0-2-16,2-3 1 16,-3 1-22-16</inkml:trace>
  <inkml:trace contextRef="#ctx0" brushRef="#br0" timeOffset="51181.88">19544 5439 48 0,'0'0'0'0,"0"0"0"16,0 0 1-16,0 0 1 15,0 0 1-15,0 0 0 16,0 0 1-16,0 0-1 0,0 0 0 15,0 0 0-15,0 0 1 16,0 0-1-16,0 0 0 16,0 0 0-16,0 0 0 15,0 0-1-15,0 0 0 16,0 0-1-16,0 0 1 16,0 0-1-16,0 0 0 15,0 0 0-15,0 0 0 16,0 0-1-16,0 0 1 15,0 0-1-15,0 0 1 16,0 0-1-16,0 0 1 16,21 11-1-16,-11-6 1 15,3 2-1-15,-5-7 1 16,1 0-1-16,-2 0 0 16,2 0 0-16,-8 0 1 15,3-4-1-15,-4 4 0 16,3 4 0-16,-3-4 1 15,0 0-1-15,0 0 1 0,0 2-1 16,0-2 1-16,0 3-1 16,0-3 1-16,0 0-1 15,0 0 1-15,0-3-1 16,0 3 0-16,4-2 0 16,1 2 1-16,2-5-1 15,2 3 0-15,1 0 0 16,2 2 1-16,2 0-1 15,2 0 1-15,-2 0-1 16,2 0 0-16,1 0 0 0,-1 0 1 16,3 0-1-16,-3 0 0 15,1 0 0-15,-3-3 1 16,2 1-1-16,-4 0 0 16,2 2 0-16,-5 0 1 15,-1 0-1-15,1-2 0 16,0 2 0-16,-2-3 0 15,2 1 0-15,-4 2 1 16,0 2-1-16,-1-2 1 16,-1 0-1-16,-3 0 1 15,0 0-1-15,0 0 1 16,0 3-1-16,0-3 0 16,0 0 0-16,0 0 0 15,0-3 0-15,0 3 0 16,0-5-2-16,0 1 1 15,2-1-3-15,0-4-75 16</inkml:trace>
  <inkml:trace contextRef="#ctx0" brushRef="#br0" timeOffset="80233.69">30264 6940 100 0,'0'0'0'15,"5"-5"0"-15,-5 5 0 16,0 0 0-16,0 0 0 16,-4 1-1-16,4-1 0 15,0 0-5-15,2-14 1 16,0-3-56-16</inkml:trace>
  <inkml:trace contextRef="#ctx0" brushRef="#br0" timeOffset="110813.01">18217 3775 97 0,'0'0'1'15,"0"0"1"-15,0 0 0 16,0 0 1-16,0 0 0 15,0 0 0-15,0 0 0 16,0 0 0-16,0 0 0 16,-11-27-1-16,6 13 1 15,0 2-2-15,1 3 1 0,3 1-1 16,-1 2 0-16,2 6-1 16,0 0 1-16,3 9-1 15,1 9 0-15,1 13 0 16,2 4 0-16,0 11 0 15,0 3 0-15,0 8 0 16,7-3 0-16,-2-1 0 16,7-2 0-16,6-2 0 15,-4-10 0-15,1-8 0 0,3-4 1 16,4-10 0-16,5-17 0 16,9-14 0-16,22-26 0 15,20-22 0-15,4-26 1 16,9-22-1-16,1-20 1 15,4-27-3-15,99-128-102 16</inkml:trace>
  <inkml:trace contextRef="#ctx0" brushRef="#br0" timeOffset="101379.32">29327 499 88 0,'0'0'0'0,"0"0"0"16,-15-26 0-16,4 8 1 15,1-5-1-15,-6 6 1 16,-3-1-1-16,-6 9 1 16,-4 4-1-16,-6 7 0 15,-7 7 0-15,-3 12 0 16,-6 7 0-16,-5 11 0 15,-5 4 0-15,2 7 0 16,-2 8 0-16,10 1 0 16,9 3 0-16,9-4 0 15,9-9 0-15,8-1 0 16,11-8 0-16,10-5 0 16,13-7 0-16,17-10 0 15,15-13 0-15,23-14 1 16,20-14-1-16,3-12 1 0,7-10 0 15,-9-13 1-15,-5-9-1 16,-14 4 1-16,-13-8-1 16,-11 17 0-16,-13 1 0 15,-10 9 0-15,-10 4 0 16,-11 5 0-16,-9 3 0 16,-7 9 0-16,-8 6-1 0,1 4 1 15,-1 10-1-15,-8 1 1 16,-6 4-1-16,-4 1 0 15,-3 3 0-15,8 1 0 16,7-6 0-16,1 8 0 16,1 3 0-16,3 1 0 15,3-3 0-15,2 3 0 16,5-3-3-16,6 8 1 16,0-3-72-16</inkml:trace>
  <inkml:trace contextRef="#ctx0" brushRef="#br0" timeOffset="102345.49">29800 568 41 0,'0'0'-2'0,"-9"26"1"0,-5 14 1 16,-1-1 1-16,-5 5 1 15,5 2 1-15,2-2 0 16,3-4 1-16,1-5-1 16,4-3 1-16,2-6 0 15,3-3 0-15,3-2-1 16,7-10 1-16,8-3-1 16,1-9 1-16,6-8-2 15,1-7 1-15,3-3-2 16,1-8 1-16,0-8-1 0,-1-5 0 15,-1-1 0-15,0 6 0 16,-2 4-1-16,-1 8 1 16,-3 7-1-16,-1 11 0 15,-2 8 0-15,1 11 0 16,-1 9 0-16,-4 7 0 16,-2 10 0-16,1-4 0 15,1 0 0-15,6-6 0 16,4-7 0-16,-1-5 0 15,4-13 0-15,3-1 0 16,6-8 0-16,7-10 0 16,6-12 0-16,13-13 1 15,12-12 0-15,-14-7 0 16,-3-12 0-16,-13 8 0 16,-7 2 0-16,-8-5 0 15,-7-1-1-15,-6 2 1 16,-5 1-1-16,-8 7 1 0,-8 3-1 15,-1 22 1-15,-2 13-1 16,2 9 0-16,0 13 0 16,-1 17 0-16,3 16 0 15,-2 7 0-15,-1 14 0 16,-2 3 0-16,-1 2 0 16,-2 8 0-16,1 6 0 15,-9 20 0-15,-4 15 0 16,6-19 0-16,1-5 0 15,7-28 1-15,4-21-1 0,2-8 1 16,1-8 0-16,-2-5 0 16,3-6 1-16,-3-16 0 15,-1-6 0-15,-2-11 0 16,-4-11-1-16,-3-3 0 16,-1-5-1-16,-6-10 0 15,-4-8 0-15,-1 9 0 16,-3 2 0-16,4 10 0 15,3 7-1-15,6 12 0 16,5 10-1-16,8 8 1 16,5 12-1-16,12 2 1 15,8 7 0-15,8-2 1 16,7-1-1-16,3-6 1 16,5-3 0-16,-3-4 0 15,-2-5 0-15,4-5 0 16,3-4 0-16,17-8 0 15,15-10 0-15,-11 1 0 16,0-6-2-16,-11 1 0 0,-6-1-4 16,-8 6 0-16,1-1-57 15</inkml:trace>
  <inkml:trace contextRef="#ctx0" brushRef="#br0" timeOffset="103447.58">31366 540 82 0,'0'0'0'15,"-9"0"1"-15,-3 3 0 0,2-1 0 16,-3 1 0-16,-16 6 0 16,-11 9 0-16,1 1 1 15,1 4-1-15,-1 7 0 16,-1 5 0-16,7 9 0 16,5 5 0-16,7-3 0 15,6-2 0-15,8-4 0 16,8-5 0-16,12-3 0 15,11-2 0-15,13-16 1 16,10-5-1-16,26-18 1 16,21-14 0-16,-10-3 0 15,1-6-1-15,-27 6 1 16,-20 4-1-16,-12 3 0 16,-13-2-1-16,-5 9 1 15,-4 6-1-15,-4-2 1 16,-4 2-1-16,4 1 1 15,0-2-1-15,0 7 1 0,-5 0-1 16,-25 12 1-16,-18 8-1 16,-1 4 1-16,-5-1-1 15,5 4 1-15,4 4-1 16,4 6 1-16,8 11-1 16,9-5 0-16,10 3 0 15,12-7 0-15,11-6 0 16,12-8 0-16,10-15 0 15,16-10 0-15,14-14 0 0,2-9 1 16,5-8-1-16,-26 4 1 16,-14-2-1-16,-12 6 0 15,-15 5 0-15,3-8 0 16,-4-1 0-16,0-1 1 16,0-3-1-16,0-3 1 15,0 1-1-15,0 0 1 16,2 4-1-16,-2 3 1 15,0 0-1-15,1 8 1 16,1 1-1-16,-4 2 1 16,1 7-1-16,-1 2 0 15,-2 3 0-15,3 6 0 16,-1 6 0-16,2 14 0 16,2 3-1-16,-1 10 1 15,1 4-2-15,0 0 1 16,0 1-1-16,1 3 1 15,4-4 0-15,0-3 0 0,0 2 0 16,0-8 1-16,2-1 0 16,-4-7 0-16,-2-5 0 15,-1-1 0-15,0-6 0 16,-4-8 0-16,-3-3 0 16,1-3 1-16,-1-8 0 15,2 2 0-15,1-6 0 16,-1 1 0-16,-1-6-1 15,2-1 1-15,1 4-1 16,-1 3 0-16,2 1 0 16,-2 4 0-16,0 8-1 0,2 6 0 15,4 0 0-15,-1 13 0 16,4 3 0-16,2 5 1 16,1 2 0-16,-1-5 0 15,2 2 0-15,-4-6 0 16,0-7 0-16,-4 3 0 15,-1-7 0-15,0-4 0 16,-2-4 0-16,0 0 0 16,0 0 0-16,0 0 1 15,0 0-1-15,0 0 1 16,0 0-1-16,0 0 1 16,-2-4-1-16,2 4 1 15,-5-5-1-15,3 2 1 16,0-3-1-16,0-1 1 15,2 2-1-15,-1 0 0 16,1 1-3-16,1-6 1 16,1-3-86-16</inkml:trace>
  <inkml:trace contextRef="#ctx0" brushRef="#br0" timeOffset="104680.5">32236 981 43 0,'4'0'-1'16,"4"3"1"-16,6 2-1 15,-7-1 1-15,-2 1 1 16,-3 4 1-16,-4 0 1 15,-6 8 1-15,-8 10 0 16,4-8 0-16,-2 2-1 0,3-3 1 16,3-8-1-1,-1 3 1-15,2-8-1 0,-2-2 0 16,2-3-1-16,4-5 0 16,3-7-1-16,5-6 1 15,6-3-1-15,4 2 0 16,4-8-1-16,8 6 1 15,4 2-1-15,0 5 1 16,1 5-1-16,1 2 1 16,0 5-1-16,0 2 0 15,-1 9 0-15,-8 0 0 16,-3 8 0-16,-2-1 0 16,-1 5 0-16,-6-3 0 15,-5 0 0-15,-6-4 1 16,-4 3-1-16,-1-3 1 15,-3 4 0-15,2-4 0 16,2 2 0-16,-1-8 1 16,3 1 0-16,1-9 0 0,7-9 0 15,1-6 0-15,6-8-1 16,4 0 1-16,4-7-1 16,6 7 0-16,7-3 0 15,2 7 0-15,3 1-1 16,-7 4 1-16,-2 5-1 15,-1 2 1-15,0 5-1 16,1 4 1-16,0 5-1 16,1 4 0-16,-1 6 0 0,-3 1 0 15,-2 3 0-15,-1 2 0 16,-1 0 0-16,4-11 0 16,3-2 0-16,4-6 0 15,4-13 0-15,-3-3 0 16,1-4 0-16,-1-5 1 15,-1-5-1-15,-8 6 1 16,-7-1-1-16,-7-5 1 16,-10-2-1-16,-12 1 1 15,-8 6-1-15,-11 7 1 16,-9 9-1-16,-6 7 0 16,-8 6 0-16,1 10 0 15,-3 5 0-15,5 3 0 16,2 1 0-16,4 8 0 15,6 9 0-15,20-2 0 16,16 9 0-16,12-5 0 16,14-1 0-16,39-1 0 15,29 0 0-15,-1-21 1 16,9-9 0-16,-2-10 0 0,3-10 0 16,-18-15 1-16,-12-10-1 15,-17-19 1-15,-16-11-2 16,-17-11 0-16,-18-7-1 15,11-69-92-15</inkml:trace>
  <inkml:trace contextRef="#ctx0" brushRef="#br0" timeOffset="107216.75">31805 868 55 0,'0'0'0'0,"-14"0"0"0,-8 0 0 16,4 2 0-16,1 1 0 15,-15 6 0-15,-6 5 0 16,7-1 1-16,1-5-1 16,4 1 1-16,5-4-1 15,4 1 1-15,4-3-1 16,3 2 1-16,3 2-1 16,3-1 0-16,4 3 0 15,6-1 1-15,2 3-1 0,6 5 1 16,4-2-1-16,-4 0 1 15,-2 3-1-15,-2 1 1 16,1 3-1-16,-4-5 0 16,0 1 0-16,0-1 0 15,0-5 0-15,0-4 0 16,-2-2-2-16,-2-3 1 16,1 1-2-16,-4-3 1 15,-2 4 0-15,2-4 0 16,0 0 0-16,-3 0 1 15,-1-4 0-15,11-10 0 16,7-3-1-16,4 3 0 16,-1-4-26-16</inkml:trace>
  <inkml:trace contextRef="#ctx0" brushRef="#br0" timeOffset="107929.27">31873 896 81 0,'0'0'0'0,"11"0"0"0,6-3 1 16,2 6 0-16,2 1 0 16,-1 1 0-16,-3-1 0 15,-3 1 0-15,-2 4 0 16,-1-1 0-16,-1 1-1 16,-1 5 1-16,0-1 0 15,-4 1 0-15,-3-6 0 16,-4 6 0-16,-3-1 0 0,-9 1 0 15,-6 0 0-15,-4 2 0 16,-6-2 0-16,-10 9 0 16,-9-2 0-16,-1 7 0 15,-6-2-1-15,-3 1 1 16,-4-1-1-16,4-3 1 16,3-6-1-16,5 1 1 15,6-4-1-15,1-5 1 16,4 0-2-16,-43 8-74 15</inkml:trace>
  <inkml:trace contextRef="#ctx0" brushRef="#br0" timeOffset="111461.84">28358 2872 80 0,'0'0'0'16,"0"0"0"-16,0 0 1 0,0 0 0 15,0 0 0-15,0 0 0 16,0 0 0-16,0 0 0 15,0 0 0-15,0 0 0 16,19-18-1-16,-2 13 1 16,6-4-1-16,3 5 0 15,4-1 0-15,3 2 0 16,4-3 0-16,3 6 0 16,3 0 0-16,1 2 0 15,-1 5 0-15,1 2 0 16,1 5 0-16,-5-5 0 15,-1 0 0-15,-4-4 0 16,-2-5-1-16,5-5 0 16,1-4-61-16</inkml:trace>
  <inkml:trace contextRef="#ctx0" brushRef="#br0" timeOffset="112097.11">29277 2471 88 0,'0'0'0'16,"0"0"0"-16,0 0 0 15,40 26-1-15,-18-12 1 16,3-3-1-16,-2 1 1 16,-3-3 0-16,-2 0 0 15,-2 0 0-15,-2-1 0 16,0 1 0-16,-4 0 0 15,-1-4 0-15,-1 4 0 16,1 0 0-16,-5-1 0 16,-3-2 0-16,-2 1 0 15,-3-5 1-15,1 1 0 16,1 1 0-16,-9 1 0 16,-6 0 0-16,3-1 0 15,2 4-1-15,1 3 1 0,3 5-1 16,4 1 1-16,6 3-1 15,5 3 0-15,5 1 0 16,4 4 0-16,5-1 0 16,1 4 0-16,5 4-1 15,-1 1 1-15,2-1-1 16,-4-4 1-16,0 4-1 0,-4-8 1 16,-5-3 0-16,-6-2 0 15,-5-8 0-15,-4-2 0 16,-4-3 0-16,-8-1 0 15,-7-2 0-15,-9-3 1 16,-9-1-2-16,9-2 1 16,2-2-5-16,2-7 1 15,-1 1-53-15</inkml:trace>
  <inkml:trace contextRef="#ctx0" brushRef="#br0" timeOffset="112595.31">29693 2689 64 0,'4'0'0'0,"1"-4"-1"16,6 1 1-16,4 3-1 15,6-2 0-15,4-2 0 16,3-1 1-16,5-4-1 16,-4 1 1-16,1-1-1 15,-2 4 1-15,-2 1 0 16,-1 4 0-16,-3-3-1 0,-4 6 1 16,-4 1-1-16,-2 1 1 15,-3 4-1-15,-4 1 1 16,-2 2-1-16,-1 3 1 15,-4 0 0-15,0 1 0 16,-1 2 0-16,-6 3 0 16,-1 2 0-16,-2 3 1 15,-2 4 0-15,1-7 0 16,1 3 0-16,2-3 0 16,1 0 0-16,2-2 0 15,0-2 0-15,2-1 0 16,0-1 0-16,1 1 0 15,2 0 0-15,4 4 0 16,2-1 0-16,1-1 0 16,2 1-1-16,0-7 0 15,0 4-48-15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420" units="cm"/>
          <inkml:channel name="Y" type="integer" max="1084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628.47894" units="1/cm"/>
          <inkml:channelProperty channel="Y" name="resolution" value="622.9885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9-23T04:34:47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3197 5516 89 0,'0'0'0'0,"0"0"0"16,0 0 1-16,-35 4 1 15,-21-2-1-15,0 1 1 16,-7 2-1-16,2 3 1 16,2 0-1-16,0 3 0 15,3 5-1-15,0-1 1 0,0 7-1 16,-12 9 0-16,-8 10 0 16,13-3 1-16,3-3-1 15,12-8 1-15,9-3-1 16,1 3 0-16,1-1 0 15,-6 0 0-15,-3-3 0 16,3 2 1-16,-4-2-1 16,8 3 0-16,1 6 0 15,3-1 1-15,2 8-1 16,7-2 1-16,5-5-1 0,0 6 1 16,-2-1-1-16,8-2 0 15,-3-3 0-15,1 0 0 16,-4 1 0-16,7-5 1 15,-2-2-1-15,2 15 1 16,-2 3-1-16,2-2 1 16,2 2-1-16,4-4 0 15,-1-1 0-15,4-2 0 16,1-2 0-16,1-3 1 16,3-6-1-16,3 6 0 15,2 1 0-15,2 2 0 16,2 6 0-16,2 1 0 15,4 0 0-15,-3 0 0 16,-3-1 0-16,5 1 0 16,2 0 0-16,1-3 1 15,1-4-1-15,3 0 0 16,0-2 0-16,1 6 0 16,-1 1 0-16,0-3 1 0,0 2-1 15,5 0 0-15,4-1 0 16,1-1 0-16,6-3 0 15,-2-3 1-15,3-1-1 16,0-4 0-16,6-3 0 16,-7 0 0-16,-3 0 0 15,5 3 0-15,-4 4 0 16,10-2 1-16,2 4-1 16,5 1 1-16,3-5-1 0,-3 2 1 15,-2-7-1-15,-2 0 0 16,-1-2 0-16,0-2 0 15,3 3 0-15,6-5 1 16,3-3-1-16,11 4 1 16,14-1-1-16,-16 1 1 15,-7-4-1-15,10-2 0 16,6-8 0-16,-4 6 1 16,-1-4-1-16,-11-1 0 15,-14-2 0-15,30 3 1 16,8 1-1-16,4 1 0 15,2-2 0-15,-4-1 1 16,-5 2-1-16,12-3 0 16,9 1 0-16,-11-5 1 15,-1 0-1-15,7-4 1 16,5-1-1-16,-11 2 1 16,-1-3-1-16,6-3 1 0,6-3 0 15,-2 0 0-15,2 1-1 16,-5-3 1-16,-4 0-1 15,9-3 0-15,3-1 0 16,-8-3 0-16,-4 2 0 16,9-1 0-16,4 4 0 15,-13-5 0-15,-5 0 0 16,8-3 1-16,-1-3-1 16,5-4 1-16,-1-4-1 0,1-1 0 15,0-2 0-15,7 1 0 16,2-4 0-16,-16 3 1 15,-8 1-1-15,8-4 1 16,0-3-1-16,-10-3 0 16,-6-4 0-16,-5 2 0 15,-6 1 0-15,9 6 0 16,1 7 0-16,-4-7 0 16,-5 0 0-16,-8-6 1 15,-13-3-1-15,0-7 1 16,-7-7-1-16,9 6 0 15,7 2 0-15,-13-1 1 16,-1 4-1-16,-11-6 1 16,-3-5-1-16,-8 4 0 15,-1-3 0-15,-11 8 1 16,1 7-1-16,-9-4 1 16,0 4-1-16,-7 5 1 0,2 4-1 15,-12-20 1-15,-4-14-1 16,-9 11 1-16,-1-1 0 15,-11 8 0-15,-5 4-1 16,-4-3 1-16,4 1-1 16,-4-4 1-16,-1-4-1 15,-11 4 1-15,-6 0-1 16,-6 5 0-16,-4 4 0 16,-1 0 0-16,-2 0 0 0,-14-4 0 15,-9-5 0-15,1 9 0 16,-4 0 0-16,-7 5 0 15,-9 5 0-15,-4 2 0 16,-4-3 0-16,1 5 0 16,2-2 0-16,-19 1 0 15,-14-4 0-15,-18-2 0 16,-21-4 0-16,6 11 0 16,2 7 0-16,-3 7 0 15,4 7 0-15,-1 5 0 16,-8 9 0-16,-15 5 0 15,-14 9 0-15,-14 20 0 16,-11 15 0-16,-10 11 0 16,-16 13 0-16,13 5 0 15,6 10 0-15,-13 38 0 16,-3 34-1-16,-8 48 0 16,-5 36-14-16,-21 63 0 15,-16 59-40-15,-530 604-5 16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 rotWithShape="1">
          <a:blip r:embed="rId2"/>
          <a:srcRect t="20285" b="17024"/>
          <a:stretch/>
        </p:blipFill>
        <p:spPr bwMode="auto">
          <a:xfrm>
            <a:off x="-1" y="-81643"/>
            <a:ext cx="12192000" cy="6907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9429750" y="463013"/>
            <a:ext cx="1841500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1"/>
            <a:ext cx="12192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609600" y="5540376"/>
            <a:ext cx="11260667" cy="701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D8D97D40-D15D-4377-AF49-6C9A7563739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DD12F904-7C83-4F47-9B28-63095624AB63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17197FB-F914-46A5-ACDC-8ED17F26F3AF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1"/>
            <a:ext cx="12192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6-</a:t>
            </a:r>
            <a:fld id="{E87BB753-0206-4896-9F55-8D1E6960241A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4234" y="2376204"/>
            <a:ext cx="9167594" cy="4091608"/>
          </a:xfrm>
        </p:spPr>
        <p:txBody>
          <a:bodyPr anchor="t" anchorCtr="1"/>
          <a:lstStyle>
            <a:lvl1pPr>
              <a:defRPr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1" y="0"/>
            <a:ext cx="226695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1320E9AC-89B5-4062-B8C0-3ACE2D1DF67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999596AD-9345-4AA1-B93F-EAF99D967B5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860A0625-B858-45A4-BE92-EEE44B96C26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038BA601-F48C-4F47-8376-1C11B710F95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4BC25E3C-A608-4934-AD85-B4A0226C071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169B6C04-3A50-4E5A-AA14-67FF8ED4373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9CA5FD83-9E55-45C5-BEF3-D1BA086F587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3F7DFAF2-E68C-40A6-882B-AD8FE137A28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FBC3C162-D619-461E-93E9-F73BB6C8746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13C9CD1E-A401-49A0-B67D-47C9134CB55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37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6-</a:t>
            </a:r>
            <a:fld id="{C91FF829-0733-431F-AC3E-BAD5850BEA9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accent5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haroni" panose="02010803020104030203" pitchFamily="2" charset="-79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1469571" y="2596016"/>
            <a:ext cx="9001353" cy="3503612"/>
          </a:xfrm>
          <a:effectLst>
            <a:outerShdw blurRad="63500" dist="76200" dir="2700000" algn="tl" rotWithShape="0">
              <a:prstClr val="black">
                <a:alpha val="58000"/>
              </a:prstClr>
            </a:outerShdw>
          </a:effectLst>
        </p:spPr>
        <p:txBody>
          <a:bodyPr/>
          <a:lstStyle/>
          <a:p>
            <a:r>
              <a:rPr lang="en-US" sz="6600" b="1">
                <a:cs typeface="Aharoni" panose="02010803020104030203" pitchFamily="2" charset="-79"/>
              </a:rPr>
              <a:t>Mendesain Jaringan </a:t>
            </a:r>
            <a:r>
              <a:rPr lang="en-US" sz="6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Supply Chain</a:t>
            </a:r>
            <a:r>
              <a:rPr 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 </a:t>
            </a:r>
            <a:r>
              <a:rPr lang="en-US" sz="6600" b="1">
                <a:cs typeface="Aharoni" panose="02010803020104030203" pitchFamily="2" charset="-79"/>
              </a:rPr>
              <a:t>Global </a:t>
            </a:r>
            <a:endParaRPr lang="en-US" sz="6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3916188" y="1077233"/>
            <a:ext cx="28119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 kern="0" spc="300">
                <a:solidFill>
                  <a:srgbClr val="FF0000"/>
                </a:solidFill>
                <a:effectLst>
                  <a:outerShdw blurRad="88900" dist="76200" dir="2700000" algn="tl">
                    <a:srgbClr val="000000">
                      <a:alpha val="77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BAB 6</a:t>
            </a:r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Dampak Globalisasi pada </a:t>
            </a:r>
            <a:br>
              <a:rPr lang="en-US"/>
            </a:br>
            <a:r>
              <a:rPr lang="en-US"/>
              <a:t>Jaringan Supply Chain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Peluang meningkatkan pendapatan dan menurunkan biaya secara simultan (sekaligus)</a:t>
            </a:r>
          </a:p>
          <a:p>
            <a:r>
              <a:rPr lang="en-US" sz="2400"/>
              <a:t>Dibarengi oleh tambahan risiko yang signifikan</a:t>
            </a:r>
          </a:p>
          <a:p>
            <a:r>
              <a:rPr lang="en-US" sz="2400"/>
              <a:t>Perbedaan antara keberhasilan dan kegagalan sering kali mampu untuk menggabungkan mitigasi risiko yang sesuai ke dalam desain </a:t>
            </a:r>
            <a:r>
              <a:rPr lang="en-US" sz="2400" i="1"/>
              <a:t>supply chain</a:t>
            </a:r>
          </a:p>
          <a:p>
            <a:r>
              <a:rPr lang="en-US" sz="2400"/>
              <a:t>Ketidakpastian permintaan dan harga mendorong nilai membangun kapasitas produksi yang fleksibel</a:t>
            </a:r>
          </a:p>
        </p:txBody>
      </p:sp>
    </p:spTree>
  </p:cSld>
  <p:clrMapOvr>
    <a:masterClrMapping/>
  </p:clrMapOvr>
  <p:transition spd="slow">
    <p:pull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Dampak Globalisasi pada </a:t>
            </a:r>
            <a:br>
              <a:rPr lang="en-US"/>
            </a:br>
            <a:r>
              <a:rPr lang="en-US"/>
              <a:t>Jaringan Supply Chain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19424"/>
              </p:ext>
            </p:extLst>
          </p:nvPr>
        </p:nvGraphicFramePr>
        <p:xfrm>
          <a:off x="1609859" y="1806575"/>
          <a:ext cx="8178666" cy="466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91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6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918">
                <a:tc>
                  <a:txBody>
                    <a:bodyPr/>
                    <a:lstStyle/>
                    <a:p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Faktor</a:t>
                      </a:r>
                      <a:r>
                        <a:rPr lang="en-US" sz="1400" b="1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Risiko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Persentase Dampak Supply Chain</a:t>
                      </a:r>
                      <a:endParaRPr lang="en-US" sz="1400" b="1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Bencana alam</a:t>
                      </a: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Kekurangan sumber daya terampil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Ketidakpastian geopolitik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Infiltrasi kargo oleh teroris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Volatilitas harga bahan bakar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Fluktuasi mata 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Operasi pelabuhan / penundaan kustom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Preferensi pelanggan / konsumen bergeser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Kinerja mitra supply chain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Kapasitas / kompleksitas logistik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Peramalan / akurasi perencanaan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Perencanaan pemasok / masalah komunikasi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Teknologi supply chain tidak fleksibel</a:t>
                      </a: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58475" y="1961525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Keputusan Offshoring: Biaya Total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/>
              <a:t>Keunggulan komparatif dalam supply chain global</a:t>
            </a:r>
          </a:p>
          <a:p>
            <a:r>
              <a:rPr lang="en-US" sz="3200"/>
              <a:t>Kuantifikasi manfaat produksi </a:t>
            </a:r>
            <a:r>
              <a:rPr lang="en-US" sz="3200" b="1" i="1"/>
              <a:t>offshore</a:t>
            </a:r>
            <a:r>
              <a:rPr lang="en-US" sz="3200"/>
              <a:t> beserta alasannya</a:t>
            </a:r>
          </a:p>
          <a:p>
            <a:r>
              <a:rPr lang="en-US" sz="3200"/>
              <a:t>Dua alasan </a:t>
            </a:r>
            <a:r>
              <a:rPr lang="en-US" sz="3200" b="1" i="1"/>
              <a:t>offshoring</a:t>
            </a:r>
            <a:r>
              <a:rPr lang="en-US" sz="3200"/>
              <a:t> gagal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800"/>
              <a:t>Berfokus secara eksklusif pada biaya per unit alih-alih total biaya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800"/>
              <a:t>Mengabaikan faktor risiko kritis</a:t>
            </a:r>
          </a:p>
        </p:txBody>
      </p:sp>
    </p:spTree>
  </p:cSld>
  <p:clrMapOvr>
    <a:masterClrMapping/>
  </p:clrMapOvr>
  <p:transition spd="slow"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Keputusan Offshoring: Biaya Total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155619"/>
              </p:ext>
            </p:extLst>
          </p:nvPr>
        </p:nvGraphicFramePr>
        <p:xfrm>
          <a:off x="1219200" y="1508981"/>
          <a:ext cx="9588843" cy="3549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7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1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Dimensi Kinerja</a:t>
                      </a:r>
                    </a:p>
                    <a:p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Aktivitas yg mempengaruhi </a:t>
                      </a:r>
                    </a:p>
                    <a:p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Kinerja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Dampak </a:t>
                      </a:r>
                      <a:r>
                        <a:rPr lang="en-US" sz="1400" b="1" i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Offshoring</a:t>
                      </a:r>
                      <a:endParaRPr lang="en-US" sz="14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Komunikasi pesanan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Penempatan pesanan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Komunikasi lebih sulit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Visibilitas supply chain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Penjadwalan dan mempercepat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Visibilitas lebih buruk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Biaya bahan baku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Sumber bahan baku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Bisa jadi tergantung pada sumber bahan baku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Biaya satuan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Produksi, kualitas (produksi dan transportasi)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Penurunan biaya tenaga kerja / tetap; kualitas mungkin terdampak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Ongkos kirim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 dan kuantitas transportasi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Biaya pengiriman lebih tinggi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Pajak dan bea masuk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Perbatasan lintas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Bisa jalan baik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Supply lead time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Komunikasi pesanan, penjadwalan produksi pemasok, waktu produksi, bea cukai, transportasi, penerimaan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Waktu tunggu yang lebih tinggi menghasilkan perkiraan yang lebih buruk dan persediaan yang lebih tinggi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934523" y="1103046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Keputusan Offshoring: Biaya Total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373339"/>
              </p:ext>
            </p:extLst>
          </p:nvPr>
        </p:nvGraphicFramePr>
        <p:xfrm>
          <a:off x="1219202" y="1510011"/>
          <a:ext cx="9465276" cy="4492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70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Dimensi Kinerja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Aktivitas yg mempengaruhi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Kinerja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Dampak </a:t>
                      </a:r>
                      <a:r>
                        <a:rPr lang="en-US" sz="1400" b="1" i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Offshoring</a:t>
                      </a:r>
                      <a:endParaRPr lang="en-US" sz="14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729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Ketidaktepatan waktu pengiriman / waktu pengiriman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Produksi, kualitas, bea cukai, transportasi, penerimaan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Pengiriman tepat waktu yang lebih buruk dan ketidakpastian meningkat sehingga persediaan lebih tinggi dan ketersediaan produk lebih rendah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9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Pesanan minimal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Produksi, transportasi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minimum yang lebih besar meningkatkan persediaan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9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Pengembalian produk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Kualitas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Kemungkinan pengembalian meningkat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9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Persediaan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Waktu tunggu, persediaan dalam perjalanan dan produksi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Meningkatkan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72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 kerja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Persediaan dan rekonsiliasi keuangan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Meningkatkan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9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Biaya tersembunyi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Memesan komunikasi, kesalahan faktur, mengelola risiko nilai tukar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Biaya tersembunyi lebih tinggi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9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Kehabisan persediaan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Pemesanan, produksi, transportasi dengan jarak pandang yang lebih buruk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Meningkatkan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B1A8E3F-D84B-4E64-8A73-09EC1677F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4523" y="1103046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Keputusan Offshoring: Biaya Total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1062182" y="1759527"/>
            <a:ext cx="10520218" cy="49403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/>
              <a:t>Supply chain global dengan </a:t>
            </a:r>
            <a:r>
              <a:rPr lang="en-US" sz="2400" b="1"/>
              <a:t>offshoring</a:t>
            </a:r>
            <a:r>
              <a:rPr lang="en-US" sz="2400"/>
              <a:t> meningkatkan panjang dan durasi informasi, produk, dan arus kas</a:t>
            </a:r>
          </a:p>
          <a:p>
            <a:pPr>
              <a:spcAft>
                <a:spcPts val="1200"/>
              </a:spcAft>
            </a:pPr>
            <a:r>
              <a:rPr lang="en-US" sz="2400"/>
              <a:t>Kompleksitas dan biaya pengelolaan supply chain dapat secara signifikan lebih tinggi daripada yang diantisipasi</a:t>
            </a:r>
          </a:p>
          <a:p>
            <a:pPr>
              <a:spcAft>
                <a:spcPts val="1200"/>
              </a:spcAft>
            </a:pPr>
            <a:r>
              <a:rPr lang="en-US" sz="2400"/>
              <a:t>Hitung faktor dan lacak dari waktu ke waktu</a:t>
            </a:r>
          </a:p>
          <a:p>
            <a:pPr>
              <a:spcAft>
                <a:spcPts val="1200"/>
              </a:spcAft>
            </a:pPr>
            <a:r>
              <a:rPr lang="en-US" sz="2400"/>
              <a:t>Tantangan besar dengan offshoring adalah peningkatan risiko dan dampak potensial pada biaya</a:t>
            </a:r>
          </a:p>
        </p:txBody>
      </p:sp>
    </p:spTree>
  </p:cSld>
  <p:clrMapOvr>
    <a:masterClrMapping/>
  </p:clrMapOvr>
  <p:transition spd="slow">
    <p:strip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Keputusan Offshoring: Biaya Total</a:t>
            </a: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1228436" y="1865744"/>
            <a:ext cx="9210964" cy="4598555"/>
          </a:xfrm>
        </p:spPr>
        <p:txBody>
          <a:bodyPr/>
          <a:lstStyle/>
          <a:p>
            <a:r>
              <a:rPr lang="it-IT" sz="2400"/>
              <a:t>Elemen kunci dari </a:t>
            </a:r>
            <a:r>
              <a:rPr lang="it-IT" sz="2400" b="1"/>
              <a:t>total biaya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Harga pemasok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Ketentuan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Ongkos kirim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Persediaan dan pergudangan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Biaya kualitas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Tugas pelanggan, pajak pertambahan nilai, insentif pajak lokal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Biaya risiko, staf pengadaan, biaya perantara, infrastruktur, dan biaya perkakas dan cetakan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/>
              <a:t>Tren nilai tukar dan dampaknya pada biaya</a:t>
            </a:r>
          </a:p>
        </p:txBody>
      </p:sp>
    </p:spTree>
  </p:cSld>
  <p:clrMapOvr>
    <a:masterClrMapping/>
  </p:clrMapOvr>
  <p:transition spd="slow">
    <p:strip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Manajemen Risiko dalam</a:t>
            </a:r>
            <a:br>
              <a:rPr lang="en-US"/>
            </a:br>
            <a:r>
              <a:rPr lang="en-US"/>
              <a:t>Supply Chain Global</a:t>
            </a:r>
            <a:endParaRPr lang="en-US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1293091" y="1790701"/>
            <a:ext cx="9291782" cy="4525963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en-US" sz="2400"/>
              <a:t>Risiko meliputi: gangguan pasokan, keterlambatan pasokan, fluktuasi permintaan, fluktuasi harga, dan fluktuasi nilai tukar</a:t>
            </a:r>
          </a:p>
          <a:p>
            <a:pPr algn="just">
              <a:spcAft>
                <a:spcPts val="1200"/>
              </a:spcAft>
            </a:pPr>
            <a:r>
              <a:rPr lang="en-US" sz="2400"/>
              <a:t>Penting bagi supply chain global untuk mengetahui faktor-faktor risiko yang relevan dan membangun strategi mitigasi yang sesuai</a:t>
            </a:r>
          </a:p>
        </p:txBody>
      </p:sp>
    </p:spTree>
  </p:cSld>
  <p:clrMapOvr>
    <a:masterClrMapping/>
  </p:clrMapOvr>
  <p:transition spd="slow">
    <p:pull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Manajemen Risiko dalam</a:t>
            </a:r>
            <a:br>
              <a:rPr lang="en-US"/>
            </a:br>
            <a:r>
              <a:rPr lang="en-US"/>
              <a:t>Supply Chain Global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425334"/>
              </p:ext>
            </p:extLst>
          </p:nvPr>
        </p:nvGraphicFramePr>
        <p:xfrm>
          <a:off x="2336799" y="1739901"/>
          <a:ext cx="8511309" cy="4577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2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Kategori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Pemicu Risiko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Disrupsi</a:t>
                      </a:r>
                      <a:endParaRPr lang="en-US" sz="18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Bencana alam, perang, teroris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Konflik tenaga kerja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Kebangkrutan Suplier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Penggunaan kapasitas tinggi di sumber pasokan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Sumber pasokan tidak fleksibel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Kualitas atau pendapatan rendah pada sumber pasokan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Risiko sistem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Kerusakan infrasstruktur informasi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Integrasi sistem atau luasnya sistem yang sedang terhubung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Risiko peramalan</a:t>
                      </a:r>
                      <a:endParaRPr lang="en-US" sz="18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Peramalan yang tidak akurat karena lead time panjang, musim, variasi produk, siklus hidup pendek, basis pelanggan kecil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Distorsi informasi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848108" y="538163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6-3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Manajemen Risiko dalam</a:t>
            </a:r>
            <a:br>
              <a:rPr lang="en-US"/>
            </a:br>
            <a:r>
              <a:rPr lang="en-US"/>
              <a:t>Supply Chain Global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279996"/>
              </p:ext>
            </p:extLst>
          </p:nvPr>
        </p:nvGraphicFramePr>
        <p:xfrm>
          <a:off x="2336800" y="1739900"/>
          <a:ext cx="8700655" cy="484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1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8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939"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Kategori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Pemicu Risiko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89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Risiko kekayaan intelektual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Integrasi vertikal supply chain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Pengalihdayaan global dan pasar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73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Risiko pengadaan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Risiko nilai tukar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Harga input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Fraksi dibeli dari satu sumber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Pemanfaatan kapasitas di seluruh industri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89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Risiko piutang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pelanggan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Kekuatan finansial pelanggan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73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Risiko persediaan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Tingkat keusangan produk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Biaya penyimpanan persediaan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Nilai produk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Ketidakpastian permintaan dan penawaran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689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Risiko kapasitas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Biaya kapasitas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Fleksibilitas kapasitas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EA4B6A-8693-43AB-B771-517F7398C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8108" y="538163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Manajemen Risiko dalam</a:t>
            </a:r>
            <a:br>
              <a:rPr lang="en-US"/>
            </a:br>
            <a:r>
              <a:rPr lang="en-US"/>
              <a:t>Supply Chain Global</a:t>
            </a: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1468582" y="2078182"/>
            <a:ext cx="8742218" cy="4322618"/>
          </a:xfrm>
        </p:spPr>
        <p:txBody>
          <a:bodyPr/>
          <a:lstStyle/>
          <a:p>
            <a:pPr algn="just">
              <a:spcAft>
                <a:spcPts val="1800"/>
              </a:spcAft>
            </a:pPr>
            <a:r>
              <a:rPr lang="en-US" sz="2000"/>
              <a:t>Desain jaringan yang baik dapat memainkan peran penting dalam </a:t>
            </a:r>
            <a:r>
              <a:rPr lang="en-US" sz="2000" b="1" i="1"/>
              <a:t>memitigasi</a:t>
            </a:r>
            <a:r>
              <a:rPr lang="en-US" sz="2000"/>
              <a:t> risiko supply chain</a:t>
            </a:r>
          </a:p>
          <a:p>
            <a:pPr algn="just">
              <a:spcAft>
                <a:spcPts val="1800"/>
              </a:spcAft>
            </a:pPr>
            <a:r>
              <a:rPr lang="en-US" sz="2000"/>
              <a:t>Setiap strategi </a:t>
            </a:r>
            <a:r>
              <a:rPr lang="en-US" sz="2000" b="1" i="1"/>
              <a:t>mitigasi</a:t>
            </a:r>
            <a:r>
              <a:rPr lang="en-US" sz="2000"/>
              <a:t> harganya mahal dan masih dapat meningkatkan risiko lainnya</a:t>
            </a:r>
          </a:p>
          <a:p>
            <a:pPr algn="just">
              <a:spcAft>
                <a:spcPts val="1800"/>
              </a:spcAft>
            </a:pPr>
            <a:r>
              <a:rPr lang="en-US" sz="2000"/>
              <a:t>Supply chain global umumnya harus menggunakan kombinasi strategi </a:t>
            </a:r>
            <a:r>
              <a:rPr lang="en-US" sz="2000" b="1" i="1"/>
              <a:t>mitigasi </a:t>
            </a:r>
            <a:r>
              <a:rPr lang="en-US" sz="2000"/>
              <a:t>yang dievaluasi secara ketat bersama dengan strategi keuangan untuk melindungi risiko yang tidak terungkap</a:t>
            </a:r>
          </a:p>
        </p:txBody>
      </p:sp>
    </p:spTree>
  </p:cSld>
  <p:clrMapOvr>
    <a:masterClrMapping/>
  </p:clrMapOvr>
  <p:transition spd="slow">
    <p:strip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Manajemen Risiko dalam</a:t>
            </a:r>
            <a:br>
              <a:rPr lang="en-US"/>
            </a:br>
            <a:r>
              <a:rPr lang="en-US"/>
              <a:t>Supply Chain Global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97128"/>
              </p:ext>
            </p:extLst>
          </p:nvPr>
        </p:nvGraphicFramePr>
        <p:xfrm>
          <a:off x="2336800" y="1571625"/>
          <a:ext cx="8802255" cy="44559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6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5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Strategi Mitigasi Risiko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Strategi yang Disesuaikan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Meningkatkan kapasitas</a:t>
                      </a: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Fokus pada kapasitas rendah, kapasitas terdesentralisasi untuk permintaan yang dapat diprediksi. Membangun kapasitas terpusat untuk permintaan yang tidak terduga. Tingkatkan desentralisasi ketika biaya kapasitas turun.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Mendapatkan pemasok yang berlebihan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Lebih banyak pasokan berlebihan untuk produk volume tinggi, lebih sedikit redundansi untuk produk volume rendah. Sentralkan redundansi untuk produk volume rendah di beberapa pemasok yang fleksibel.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Meningkatkan daya tanggap (respon)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Lebih menyukai biaya daripada responsif untuk produk komoditas. Mendukung responsif terhadap biaya untuk produk siklus hidup pendek.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658475" y="126365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6-4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Manajemen Risiko dalam</a:t>
            </a:r>
            <a:br>
              <a:rPr lang="en-US"/>
            </a:br>
            <a:r>
              <a:rPr lang="en-US"/>
              <a:t>Supply Chain Global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911092"/>
              </p:ext>
            </p:extLst>
          </p:nvPr>
        </p:nvGraphicFramePr>
        <p:xfrm>
          <a:off x="2336799" y="1574800"/>
          <a:ext cx="8813422" cy="4182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6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6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Strategi Mitigasi Risiko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Strategi yang Disesuaikan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Meningkatkan persediaan</a:t>
                      </a:r>
                      <a:endParaRPr lang="en-US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Mendesentralisasi inventaris produk yang dapat diprediksi dan bernilai lebih rendah. Memusatkan inventaris untuk produk-produk bernilai lebih rendah yang dapat diprediksi.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Meningkatkan fleksibilitas</a:t>
                      </a:r>
                      <a:endParaRPr lang="en-US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Lebih menyukai biaya daripada fleksibilitas untuk produk volume tinggi yang dapat diprediksi. Mendukung fleksibilitas untuk produk volume rendah yang tidak dapat diprediksi. Sentralkan fleksibilitas di beberapa lokasi jika harganya mahal.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Pool atau permintaan agregat</a:t>
                      </a:r>
                      <a:endParaRPr lang="en-US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Tingkatkan agregasi seiring meningkatnya ketidakpastian.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Meningkatkan kemampuan sumber</a:t>
                      </a:r>
                      <a:endParaRPr lang="en-US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Lebih memilih kemampuan daripada biaya untuk produk bernilai tinggi dan berisiko tinggi. Lebih menyukai biaya daripada kemampuan untuk produk komoditas bernilai rendah. Memusatkan kemampuan tinggi dalam sumber fleksibel jika memungkinkan</a:t>
                      </a:r>
                    </a:p>
                  </a:txBody>
                  <a:tcPr marL="68580" marR="68580" marT="0" marB="0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58475" y="126365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Fleksibilitas, </a:t>
            </a:r>
            <a:r>
              <a:rPr lang="en-US" dirty="0"/>
              <a:t>Chaining</a:t>
            </a:r>
            <a:r>
              <a:rPr lang="en-US"/>
              <a:t>, dan </a:t>
            </a:r>
            <a:r>
              <a:rPr lang="en-US" dirty="0"/>
              <a:t>Containment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/>
          <a:lstStyle/>
          <a:p>
            <a:r>
              <a:rPr lang="en-US"/>
              <a:t>Tiga kategori fleksibilitas yang luas</a:t>
            </a:r>
          </a:p>
          <a:p>
            <a:pPr lvl="1"/>
            <a:r>
              <a:rPr lang="en-US"/>
              <a:t>Fleksibilitas produk baru</a:t>
            </a:r>
          </a:p>
          <a:p>
            <a:pPr lvl="2"/>
            <a:r>
              <a:rPr lang="en-US"/>
              <a:t>Kemampuan untuk memperkenalkan produk baru ke pasar dengan kecepatan tinggi</a:t>
            </a:r>
          </a:p>
          <a:p>
            <a:pPr lvl="1"/>
            <a:r>
              <a:rPr lang="en-US"/>
              <a:t>Fleksibilitas Bauran Produk</a:t>
            </a:r>
          </a:p>
          <a:p>
            <a:pPr lvl="2"/>
            <a:r>
              <a:rPr lang="en-US"/>
              <a:t>Kemampuan menghasilkan berbagai produk dalam waktu singkat</a:t>
            </a:r>
          </a:p>
          <a:p>
            <a:pPr lvl="1"/>
            <a:r>
              <a:rPr lang="en-US"/>
              <a:t>Fleksibilitas volume</a:t>
            </a:r>
          </a:p>
          <a:p>
            <a:pPr lvl="2"/>
            <a:r>
              <a:rPr lang="en-US"/>
              <a:t>Kemampuan untuk beroperasi secara menguntungkan di berbagai tingkat output</a:t>
            </a:r>
          </a:p>
        </p:txBody>
      </p:sp>
    </p:spTree>
  </p:cSld>
  <p:clrMapOvr>
    <a:masterClrMapping/>
  </p:clrMapOvr>
  <p:transition spd="slow">
    <p:pull dir="l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Flexibility, Chaining</a:t>
            </a:r>
            <a:r>
              <a:rPr lang="en-US"/>
              <a:t>, dan </a:t>
            </a:r>
            <a:r>
              <a:rPr lang="en-US" dirty="0"/>
              <a:t>Containment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529638" y="521970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6-1</a:t>
            </a:r>
          </a:p>
        </p:txBody>
      </p:sp>
      <p:pic>
        <p:nvPicPr>
          <p:cNvPr id="29701" name="Picture 5" descr="FG_06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098675"/>
            <a:ext cx="8229600" cy="26622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Flexibility, Chaining</a:t>
            </a:r>
            <a:r>
              <a:rPr lang="en-US"/>
              <a:t>, dan </a:t>
            </a:r>
            <a:r>
              <a:rPr lang="en-US" dirty="0"/>
              <a:t>Containment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1981200" y="1612900"/>
            <a:ext cx="8229600" cy="5092700"/>
          </a:xfrm>
        </p:spPr>
        <p:txBody>
          <a:bodyPr/>
          <a:lstStyle/>
          <a:p>
            <a:r>
              <a:rPr lang="en-US" sz="2400"/>
              <a:t>Ketika fleksibilitas ditingkatkan, manfaat marjinal yang berasal dari peningkatan fleksibilitas menurun</a:t>
            </a:r>
          </a:p>
          <a:p>
            <a:pPr lvl="1"/>
            <a:r>
              <a:rPr lang="en-US" sz="2000"/>
              <a:t>Dengan ketidakpastian permintaan, rantai yang lebih panjang menyatukan kapasitas yang tersedia</a:t>
            </a:r>
          </a:p>
          <a:p>
            <a:pPr lvl="1"/>
            <a:r>
              <a:rPr lang="en-US" sz="2000"/>
              <a:t>Rantai panjang mungkin memiliki biaya tetap yang lebih tinggi daripada banyak rantai kecil</a:t>
            </a:r>
          </a:p>
          <a:p>
            <a:pPr lvl="1"/>
            <a:r>
              <a:rPr lang="en-US" sz="2000"/>
              <a:t>Koordinasi semakin sulit dilakukan dengan satu rantai panjang</a:t>
            </a:r>
          </a:p>
          <a:p>
            <a:r>
              <a:rPr lang="en-US" sz="2400"/>
              <a:t>Fleksibilitas dan rantai adalah efektif ketika berhadapan dengan fluktuasi permintaan tetapi kurang efektif ketika berhadapan dengan gangguan pasokan</a:t>
            </a:r>
          </a:p>
        </p:txBody>
      </p:sp>
    </p:spTree>
  </p:cSld>
  <p:clrMapOvr>
    <a:masterClrMapping/>
  </p:clrMapOvr>
  <p:transition spd="slow">
    <p:strip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Discounted Cash Flow Analysis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400">
                <a:effectLst/>
              </a:rPr>
              <a:t>Keputusan rantai pasokan harus dievaluasi sebagai urutan arus kas dari waktu ke waktu</a:t>
            </a:r>
          </a:p>
          <a:p>
            <a:pPr>
              <a:spcAft>
                <a:spcPts val="1200"/>
              </a:spcAft>
            </a:pPr>
            <a:r>
              <a:rPr lang="en-US" sz="2400">
                <a:effectLst/>
              </a:rPr>
              <a:t>Analisis arus kas yang didiskontokan (Discounted cash flow = DCF) mengevaluasi nilai sekarang dari setiap aliran arus kas masa depan dan memungkinkan para manajer untuk membandingkan berbagai aliran arus kas dalam hal nilai finansial mereka.</a:t>
            </a:r>
          </a:p>
          <a:p>
            <a:pPr>
              <a:spcAft>
                <a:spcPts val="1200"/>
              </a:spcAft>
            </a:pPr>
            <a:r>
              <a:rPr lang="en-US" sz="2400">
                <a:effectLst/>
              </a:rPr>
              <a:t>Berdasarkan nilai waktu dari uang - satu dolar hari ini bernilai lebih dari satu dolar besok</a:t>
            </a:r>
          </a:p>
        </p:txBody>
      </p:sp>
    </p:spTree>
  </p:cSld>
  <p:clrMapOvr>
    <a:masterClrMapping/>
  </p:clrMapOvr>
  <p:transition spd="slow">
    <p:pull dir="l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Discounted Cash Flow Analysis</a:t>
            </a:r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2171700" y="4889500"/>
            <a:ext cx="7848600" cy="11695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266700" indent="-266700" fontAlgn="auto">
              <a:spcBef>
                <a:spcPct val="50000"/>
              </a:spcBef>
              <a:spcAft>
                <a:spcPts val="0"/>
              </a:spcAft>
              <a:buSzPct val="150000"/>
              <a:buFontTx/>
              <a:buChar char="•"/>
              <a:defRPr/>
            </a:pPr>
            <a:r>
              <a:rPr lang="en-US" sz="2000">
                <a:latin typeface="+mn-lt"/>
                <a:cs typeface="+mn-cs"/>
              </a:rPr>
              <a:t>Bandingkan NPV dari opsi desain supply chain yang berbeda</a:t>
            </a:r>
            <a:endParaRPr lang="en-US" sz="2000" dirty="0">
              <a:latin typeface="+mn-lt"/>
              <a:cs typeface="+mn-cs"/>
            </a:endParaRPr>
          </a:p>
          <a:p>
            <a:pPr marL="266700" indent="-266700" fontAlgn="auto">
              <a:spcBef>
                <a:spcPct val="50000"/>
              </a:spcBef>
              <a:spcAft>
                <a:spcPts val="0"/>
              </a:spcAft>
              <a:buSzPct val="150000"/>
              <a:buFontTx/>
              <a:buChar char="•"/>
              <a:defRPr/>
            </a:pPr>
            <a:r>
              <a:rPr lang="en-US" sz="2000">
                <a:latin typeface="+mn-lt"/>
                <a:cs typeface="+mn-cs"/>
              </a:rPr>
              <a:t>Opsi dengan NPV tertinggi akan memberikan financial return yang paling besar.</a:t>
            </a:r>
            <a:endParaRPr lang="en-US" sz="2000" dirty="0">
              <a:latin typeface="+mn-lt"/>
              <a:cs typeface="+mn-cs"/>
            </a:endParaRPr>
          </a:p>
        </p:txBody>
      </p:sp>
      <p:graphicFrame>
        <p:nvGraphicFramePr>
          <p:cNvPr id="3" name="Object 1"/>
          <p:cNvGraphicFramePr>
            <a:graphicFrameLocks noChangeAspect="1"/>
          </p:cNvGraphicFramePr>
          <p:nvPr/>
        </p:nvGraphicFramePr>
        <p:xfrm>
          <a:off x="4533900" y="1492250"/>
          <a:ext cx="31242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3" imgW="3108240" imgH="1782720" progId="Equation.3">
                  <p:embed/>
                </p:oleObj>
              </mc:Choice>
              <mc:Fallback>
                <p:oleObj name="Equation" r:id="rId3" imgW="3108240" imgH="178272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1492250"/>
                        <a:ext cx="3124200" cy="179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438400" y="3282950"/>
            <a:ext cx="6834995" cy="1441297"/>
            <a:chOff x="914400" y="3282950"/>
            <a:chExt cx="6834763" cy="1441080"/>
          </a:xfrm>
        </p:grpSpPr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914400" y="3282950"/>
              <a:ext cx="1140017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Di mana</a:t>
              </a:r>
            </a:p>
          </p:txBody>
        </p:sp>
        <p:sp>
          <p:nvSpPr>
            <p:cNvPr id="1030" name="TextBox 6"/>
            <p:cNvSpPr txBox="1">
              <a:spLocks noChangeArrowheads="1"/>
            </p:cNvSpPr>
            <p:nvPr/>
          </p:nvSpPr>
          <p:spPr bwMode="auto">
            <a:xfrm>
              <a:off x="1630388" y="3708520"/>
              <a:ext cx="6118775" cy="1015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tabLst>
                  <a:tab pos="723900" algn="l"/>
                </a:tabLst>
              </a:pP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000" baseline="-2500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/>
                <a:t>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000" baseline="-2500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000"/>
                <a:t>,…,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000" i="1" baseline="-250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/>
                <a:t> </a:t>
              </a:r>
              <a:r>
                <a:rPr lang="fi-FI" sz="2000"/>
                <a:t>adalah aliran arus kas selama periode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T</a:t>
              </a:r>
              <a:endParaRPr lang="en-US" sz="2000"/>
            </a:p>
            <a:p>
              <a:pPr>
                <a:tabLst>
                  <a:tab pos="723900" algn="l"/>
                </a:tabLst>
              </a:pPr>
              <a:r>
                <a:rPr lang="en-US" sz="2000"/>
                <a:t>NPV	= net present value dari aliran tersebut</a:t>
              </a:r>
            </a:p>
            <a:p>
              <a:pPr>
                <a:tabLst>
                  <a:tab pos="723900" algn="l"/>
                </a:tabLst>
              </a:pP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/>
                <a:t>	= rate of return (tingkat pengembalian)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 Trips Logistics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Demand = 100,000 unit</a:t>
            </a:r>
          </a:p>
          <a:p>
            <a:pPr>
              <a:lnSpc>
                <a:spcPct val="90000"/>
              </a:lnSpc>
            </a:pPr>
            <a:r>
              <a:rPr lang="en-US" sz="2800"/>
              <a:t>1,000 kaki persegi ruang untuk setiap 1,000 unit </a:t>
            </a:r>
            <a:r>
              <a:rPr lang="en-US" sz="2800" i="1"/>
              <a:t>demand</a:t>
            </a:r>
          </a:p>
          <a:p>
            <a:pPr>
              <a:lnSpc>
                <a:spcPct val="90000"/>
              </a:lnSpc>
            </a:pPr>
            <a:r>
              <a:rPr lang="en-US" sz="2800"/>
              <a:t>Revenue = $1.22 per unit </a:t>
            </a:r>
            <a:r>
              <a:rPr lang="en-US" sz="2800" i="1"/>
              <a:t>demand</a:t>
            </a:r>
          </a:p>
          <a:p>
            <a:pPr>
              <a:lnSpc>
                <a:spcPct val="90000"/>
              </a:lnSpc>
            </a:pPr>
            <a:r>
              <a:rPr lang="en-US" sz="2800"/>
              <a:t>Penandatanganan sewa 3-tahun atau mencari ruang pergudangan di pasar spot?</a:t>
            </a:r>
          </a:p>
          <a:p>
            <a:pPr>
              <a:lnSpc>
                <a:spcPct val="90000"/>
              </a:lnSpc>
            </a:pPr>
            <a:r>
              <a:rPr lang="en-US" sz="2800"/>
              <a:t>Biaya sewa 3-tahun= $1 per kaki persegi.</a:t>
            </a:r>
          </a:p>
          <a:p>
            <a:pPr>
              <a:lnSpc>
                <a:spcPct val="90000"/>
              </a:lnSpc>
            </a:pPr>
            <a:r>
              <a:rPr lang="en-US" sz="2800"/>
              <a:t>Biaya pasar spot = $1.20 per kaki persegi</a:t>
            </a:r>
          </a:p>
          <a:p>
            <a:pPr>
              <a:lnSpc>
                <a:spcPct val="90000"/>
              </a:lnSpc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/>
              <a:t> = 0.1</a:t>
            </a:r>
          </a:p>
        </p:txBody>
      </p:sp>
    </p:spTree>
  </p:cSld>
  <p:clrMapOvr>
    <a:masterClrMapping/>
  </p:clrMapOvr>
  <p:transition spd="slow">
    <p:pull dir="l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 Trips Logistics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865758"/>
              </p:ext>
            </p:extLst>
          </p:nvPr>
        </p:nvGraphicFramePr>
        <p:xfrm>
          <a:off x="862885" y="1960564"/>
          <a:ext cx="9749307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5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Keuntungan tahunan yang diharapkan jika ruang gudang diperoleh dari pasar spot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 x $1.22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– 100,000 x $1.20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292439" y="3515933"/>
            <a:ext cx="7301937" cy="2188831"/>
            <a:chOff x="1118748" y="2766633"/>
            <a:chExt cx="6901062" cy="1960070"/>
          </a:xfrm>
        </p:grpSpPr>
        <p:graphicFrame>
          <p:nvGraphicFramePr>
            <p:cNvPr id="2049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6193560"/>
                </p:ext>
              </p:extLst>
            </p:nvPr>
          </p:nvGraphicFramePr>
          <p:xfrm>
            <a:off x="1118748" y="2766633"/>
            <a:ext cx="5925333" cy="929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9" name="Equation" r:id="rId3" imgW="2311200" imgH="419040" progId="Equation.3">
                    <p:embed/>
                  </p:oleObj>
                </mc:Choice>
                <mc:Fallback>
                  <p:oleObj name="Equation" r:id="rId3" imgW="2311200" imgH="41904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8748" y="2766633"/>
                          <a:ext cx="5925333" cy="92906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3757679"/>
                </p:ext>
              </p:extLst>
            </p:nvPr>
          </p:nvGraphicFramePr>
          <p:xfrm>
            <a:off x="3689110" y="3939303"/>
            <a:ext cx="4330700" cy="78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0" name="Equation" r:id="rId5" imgW="4315320" imgH="776880" progId="Equation.3">
                    <p:embed/>
                  </p:oleObj>
                </mc:Choice>
                <mc:Fallback>
                  <p:oleObj name="Equation" r:id="rId5" imgW="4315320" imgH="7768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89110" y="3939303"/>
                          <a:ext cx="4330700" cy="787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 Trips Logistics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10224"/>
              </p:ext>
            </p:extLst>
          </p:nvPr>
        </p:nvGraphicFramePr>
        <p:xfrm>
          <a:off x="2400300" y="1833564"/>
          <a:ext cx="7391400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Keuntungan tahunan yang diharapkan dengan sewa 3-tahun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 x $1.22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– 100,000 x $1.00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730500" y="3282950"/>
            <a:ext cx="6724650" cy="1765300"/>
            <a:chOff x="1384300" y="3467100"/>
            <a:chExt cx="6724650" cy="1765300"/>
          </a:xfrm>
        </p:grpSpPr>
        <p:graphicFrame>
          <p:nvGraphicFramePr>
            <p:cNvPr id="3073" name="Object 1"/>
            <p:cNvGraphicFramePr>
              <a:graphicFrameLocks noChangeAspect="1"/>
            </p:cNvGraphicFramePr>
            <p:nvPr/>
          </p:nvGraphicFramePr>
          <p:xfrm>
            <a:off x="1384300" y="3467100"/>
            <a:ext cx="4318000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5" name="Equation" r:id="rId3" imgW="4305960" imgH="849960" progId="Equation.3">
                    <p:embed/>
                  </p:oleObj>
                </mc:Choice>
                <mc:Fallback>
                  <p:oleObj name="Equation" r:id="rId3" imgW="4305960" imgH="84996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4300" y="3467100"/>
                          <a:ext cx="4318000" cy="863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3092450" y="4445000"/>
            <a:ext cx="5016500" cy="78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" name="Equation" r:id="rId5" imgW="5001120" imgH="776880" progId="Equation.3">
                    <p:embed/>
                  </p:oleObj>
                </mc:Choice>
                <mc:Fallback>
                  <p:oleObj name="Equation" r:id="rId5" imgW="5001120" imgH="7768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2450" y="4445000"/>
                          <a:ext cx="5016500" cy="787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46300" y="5514975"/>
            <a:ext cx="8064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SzPct val="150000"/>
              <a:buFont typeface="Arial" charset="0"/>
              <a:buChar char="•"/>
            </a:pPr>
            <a:r>
              <a:rPr lang="en-US" sz="2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NPV penandatanganan sewa adalah $60,182 – $5,471 = $54,711 lebih tinggi dari pasar spot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Menggunakan Pohon Keputusan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/>
              <a:t>Banyak keputusan berbeda</a:t>
            </a:r>
            <a:endParaRPr lang="en-US" dirty="0"/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/>
              <a:t>Haruskah perusahaan menandatangani kontrak jangka panjang untuk ruang pergudangan atau mendapatkan ruang dari pasar spot sesuai kebutuhan?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/>
              <a:t>Berapa campuran </a:t>
            </a:r>
            <a:r>
              <a:rPr lang="en-US" b="1" u="sng"/>
              <a:t>jangka panjang</a:t>
            </a:r>
            <a:r>
              <a:rPr lang="en-US" u="sng"/>
              <a:t> </a:t>
            </a:r>
            <a:r>
              <a:rPr lang="en-US"/>
              <a:t>dan </a:t>
            </a:r>
            <a:r>
              <a:rPr lang="en-US" b="1" u="sng"/>
              <a:t>pasar spot</a:t>
            </a:r>
            <a:r>
              <a:rPr lang="en-US" u="sng"/>
              <a:t> </a:t>
            </a:r>
            <a:r>
              <a:rPr lang="en-US"/>
              <a:t>dalam portofolio kapasitas transportasi?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/>
              <a:t>Berapa kapasitas yang harus dimiliki berbagai fasilitas? Berapa fraksi kapasitas ini yang harus fleksibel?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Menggunakan Pohon Keputusan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/>
              <a:t>Selama desain jaringan, manajer membutuhkan metodologi yang memungkinkan mereka untuk memperkirakan ketidakpastian dalam permintaan dan perkiraan harga dan memasukkan ini dalam proses pengambilan keputusan</a:t>
            </a:r>
          </a:p>
          <a:p>
            <a:pPr algn="just"/>
            <a:r>
              <a:rPr lang="en-US"/>
              <a:t>Paling penting untuk keputusan desain jaringan karena sulit diubah dalam jangka pendek</a:t>
            </a:r>
          </a:p>
        </p:txBody>
      </p:sp>
    </p:spTree>
  </p:cSld>
  <p:clrMapOvr>
    <a:masterClrMapping/>
  </p:clrMapOvr>
  <p:transition spd="slow">
    <p:strip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Dasar-dasar Analisis </a:t>
            </a:r>
            <a:br>
              <a:rPr lang="en-US"/>
            </a:br>
            <a:r>
              <a:rPr lang="en-US"/>
              <a:t>Pohon Keputusan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/>
              <a:t>Pohon keputusan </a:t>
            </a:r>
            <a:r>
              <a:rPr lang="en-US" b="1"/>
              <a:t>(</a:t>
            </a:r>
            <a:r>
              <a:rPr lang="en-US" b="1" i="1"/>
              <a:t>decision tree</a:t>
            </a:r>
            <a:r>
              <a:rPr lang="en-US" b="1"/>
              <a:t>)</a:t>
            </a:r>
            <a:r>
              <a:rPr lang="en-US" i="1"/>
              <a:t> </a:t>
            </a:r>
            <a:r>
              <a:rPr lang="en-US"/>
              <a:t>adalah perangkat grafis yang digunakan untuk mengevaluasi keputusan di bawah ketidakpastian (Under Uncertainty)</a:t>
            </a:r>
          </a:p>
          <a:p>
            <a:pPr lvl="1"/>
            <a:r>
              <a:rPr lang="en-US"/>
              <a:t>Identifikasi jumlah dan durasi periode waktu yang akan dipertimbangkan</a:t>
            </a:r>
          </a:p>
          <a:p>
            <a:pPr lvl="1"/>
            <a:r>
              <a:rPr lang="en-US"/>
              <a:t>Identifikasi faktor-faktor yang akan mempengaruhi nilai keputusan dan cenderung berfluktuasi selama periode waktu tersebut</a:t>
            </a:r>
          </a:p>
          <a:p>
            <a:pPr lvl="1"/>
            <a:r>
              <a:rPr lang="en-US"/>
              <a:t>Buat evaluasi keputusan menggunakan </a:t>
            </a:r>
            <a:r>
              <a:rPr lang="en-US" b="1" i="1"/>
              <a:t>pohon keputusan</a:t>
            </a:r>
          </a:p>
        </p:txBody>
      </p:sp>
    </p:spTree>
  </p:cSld>
  <p:clrMapOvr>
    <a:masterClrMapping/>
  </p:clrMapOvr>
  <p:transition spd="slow">
    <p:pull dir="l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Metodologi Pohon Keputusan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1210614" y="1674254"/>
            <a:ext cx="9942490" cy="4675746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000"/>
              <a:t>Identifikasi durasi setiap periode (bulan, kuartal, dll.) dan banyaknya periode </a:t>
            </a:r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/>
              <a:t> di mana keputusan harus dievaluasi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000"/>
              <a:t>Identifikasi faktor-faktor fluktuatif yang akan dipertimbangkan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000"/>
              <a:t>Identifikasi representasi ketidakpastian untuk setiap faktor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000"/>
              <a:t>Identifikasi tingkat diskonto periodik </a:t>
            </a:r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/>
              <a:t> untuk setiap periode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000"/>
              <a:t>Gambarkan pohon keputusan dengan </a:t>
            </a:r>
            <a:r>
              <a:rPr lang="en-US" sz="2000" b="1"/>
              <a:t>kejadian</a:t>
            </a:r>
            <a:r>
              <a:rPr lang="en-US" sz="2000"/>
              <a:t> yang ditetapkan dalam setiap periode serta probabilitas transisi antara </a:t>
            </a:r>
            <a:r>
              <a:rPr lang="en-US" sz="2000" b="1"/>
              <a:t>kejadian</a:t>
            </a:r>
            <a:r>
              <a:rPr lang="en-US" sz="2000"/>
              <a:t> dalam periode berturut-turut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000"/>
              <a:t>Mulai dari periode </a:t>
            </a:r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/>
              <a:t>, kembali ke Periode 0, identifikasi keputusan optimal dan arus kas yang diharapkan pada setiap langkah</a:t>
            </a:r>
          </a:p>
        </p:txBody>
      </p:sp>
    </p:spTree>
  </p:cSld>
  <p:clrMapOvr>
    <a:masterClrMapping/>
  </p:clrMapOvr>
  <p:transition spd="slow">
    <p:pull dir="l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1740601" y="4451492"/>
            <a:ext cx="538574" cy="54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726954" y="3261863"/>
            <a:ext cx="538574" cy="54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26954" y="2470244"/>
            <a:ext cx="538574" cy="540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  <a:endParaRPr lang="en-US" sz="320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7745" y="1485900"/>
            <a:ext cx="9781310" cy="4940300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/>
              <a:t>Tiga opsi sewa gudang 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endParaRPr lang="en-US"/>
          </a:p>
          <a:p>
            <a:pPr marL="914400" lvl="1" indent="-45720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/>
              <a:t>Dapatkan semua ruang pergudangan dari pasar spot sesuai kebutuhan</a:t>
            </a:r>
          </a:p>
          <a:p>
            <a:pPr marL="914400" lvl="1" indent="-45720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/>
              <a:t>Tandatangani sewa tiga tahun untuk ruang gudang dalam jumlah tetap dan dapatkan persyaratan tambahan dari pasar spot</a:t>
            </a:r>
          </a:p>
          <a:p>
            <a:pPr marL="914400" lvl="1" indent="-45720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/>
              <a:t>Tandatangani sewa fleksibel dengan biaya minimum yang memungkinkan penggunaan variabel ruang gudang hingga batas tertentu, dengan persyaratan tambahan dari pasar spot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91337" y="2769246"/>
            <a:ext cx="1635617" cy="1880316"/>
            <a:chOff x="257577" y="2318197"/>
            <a:chExt cx="1635617" cy="1880316"/>
          </a:xfrm>
        </p:grpSpPr>
        <p:sp>
          <p:nvSpPr>
            <p:cNvPr id="2" name="Rectangle 1"/>
            <p:cNvSpPr/>
            <p:nvPr/>
          </p:nvSpPr>
          <p:spPr>
            <a:xfrm>
              <a:off x="257577" y="3116687"/>
              <a:ext cx="352023" cy="37348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/>
            <p:cNvCxnSpPr>
              <a:stCxn id="2" idx="3"/>
            </p:cNvCxnSpPr>
            <p:nvPr/>
          </p:nvCxnSpPr>
          <p:spPr>
            <a:xfrm flipV="1">
              <a:off x="609600" y="2318197"/>
              <a:ext cx="1283594" cy="98523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>
              <a:stCxn id="2" idx="3"/>
            </p:cNvCxnSpPr>
            <p:nvPr/>
          </p:nvCxnSpPr>
          <p:spPr>
            <a:xfrm flipV="1">
              <a:off x="609600" y="3116687"/>
              <a:ext cx="1283594" cy="18674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2" idx="3"/>
            </p:cNvCxnSpPr>
            <p:nvPr/>
          </p:nvCxnSpPr>
          <p:spPr>
            <a:xfrm>
              <a:off x="609600" y="3303431"/>
              <a:ext cx="1283594" cy="89508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ll dir="l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4999" y="1447800"/>
            <a:ext cx="9376893" cy="4724400"/>
          </a:xfrm>
        </p:spPr>
        <p:txBody>
          <a:bodyPr rtlCol="0">
            <a:normAutofit fontScale="92500"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/>
              <a:t>1000 kaki persegi ruang gudang yang diperlukan untuk 1000 unit </a:t>
            </a:r>
            <a:r>
              <a:rPr lang="en-US" sz="2600" dirty="0"/>
              <a:t>demand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/>
              <a:t>Demand saat ini = 100,000 unit per tahun</a:t>
            </a:r>
            <a:endParaRPr lang="en-US" sz="26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/>
              <a:t>Ketidakpastian binomial: Demand dapat naik 20% dengan  </a:t>
            </a:r>
            <a:br>
              <a:rPr lang="en-US" sz="2600" dirty="0"/>
            </a:br>
            <a:r>
              <a:rPr lang="en-US" sz="2600" i="1" dirty="0">
                <a:latin typeface="Times New Roman"/>
                <a:cs typeface="Times New Roman"/>
              </a:rPr>
              <a:t>p</a:t>
            </a:r>
            <a:r>
              <a:rPr lang="en-US" sz="2600" dirty="0"/>
              <a:t> = </a:t>
            </a:r>
            <a:r>
              <a:rPr lang="en-US" sz="2600"/>
              <a:t>0.5 atau turun 20% dengan </a:t>
            </a:r>
            <a:r>
              <a:rPr lang="en-US" sz="2600" dirty="0"/>
              <a:t>1 – </a:t>
            </a:r>
            <a:r>
              <a:rPr lang="en-US" sz="2600" i="1" dirty="0">
                <a:latin typeface="Times New Roman"/>
                <a:cs typeface="Times New Roman"/>
              </a:rPr>
              <a:t>p</a:t>
            </a:r>
            <a:r>
              <a:rPr lang="en-US" sz="2600" dirty="0"/>
              <a:t> = 0.5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/>
              <a:t>Harga sewa = </a:t>
            </a:r>
            <a:r>
              <a:rPr lang="en-US" sz="2600" dirty="0"/>
              <a:t>$1.00 </a:t>
            </a:r>
            <a:r>
              <a:rPr lang="en-US" sz="2600"/>
              <a:t>per kaki persegi per tahun</a:t>
            </a:r>
            <a:endParaRPr lang="en-US" sz="26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/>
              <a:t>Harga pasar spot </a:t>
            </a:r>
            <a:r>
              <a:rPr lang="en-US" sz="2600" dirty="0"/>
              <a:t>= $1.20 </a:t>
            </a:r>
            <a:r>
              <a:rPr lang="en-US" sz="2600"/>
              <a:t>per kaki persegi per tahun</a:t>
            </a:r>
            <a:endParaRPr lang="en-US" sz="26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/>
              <a:t>Harga spot dapat naik </a:t>
            </a:r>
            <a:r>
              <a:rPr lang="en-US" sz="2600" dirty="0"/>
              <a:t>10</a:t>
            </a:r>
            <a:r>
              <a:rPr lang="en-US" sz="2600"/>
              <a:t>% dengan </a:t>
            </a:r>
            <a:r>
              <a:rPr lang="en-US" sz="2600" i="1" dirty="0">
                <a:latin typeface="Times New Roman"/>
                <a:cs typeface="Times New Roman"/>
              </a:rPr>
              <a:t>p</a:t>
            </a:r>
            <a:r>
              <a:rPr lang="en-US" sz="2600" dirty="0"/>
              <a:t> = </a:t>
            </a:r>
            <a:r>
              <a:rPr lang="en-US" sz="2600"/>
              <a:t>0.5 atau turun  </a:t>
            </a:r>
            <a:r>
              <a:rPr lang="en-US" sz="2600" dirty="0"/>
              <a:t>10</a:t>
            </a:r>
            <a:r>
              <a:rPr lang="en-US" sz="2600"/>
              <a:t>% dengan </a:t>
            </a:r>
            <a:r>
              <a:rPr lang="en-US" sz="2600" dirty="0"/>
              <a:t>1 – </a:t>
            </a:r>
            <a:r>
              <a:rPr lang="en-US" sz="2600" i="1" dirty="0">
                <a:latin typeface="Times New Roman"/>
                <a:cs typeface="Times New Roman"/>
              </a:rPr>
              <a:t>p</a:t>
            </a:r>
            <a:r>
              <a:rPr lang="en-US" sz="2600" dirty="0"/>
              <a:t> = 0.5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 dirty="0"/>
              <a:t>Revenue = $1.22 per unit of demand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600" i="1" dirty="0">
                <a:latin typeface="Times New Roman"/>
                <a:cs typeface="Times New Roman"/>
              </a:rPr>
              <a:t>k</a:t>
            </a:r>
            <a:r>
              <a:rPr lang="en-US" sz="2600" dirty="0"/>
              <a:t> </a:t>
            </a:r>
            <a:r>
              <a:rPr lang="en-US" sz="2600"/>
              <a:t>= 0.1  (DISCOUNT RATE atau WACC)</a:t>
            </a:r>
            <a:endParaRPr lang="en-US" sz="2400" dirty="0"/>
          </a:p>
        </p:txBody>
      </p:sp>
    </p:spTree>
  </p:cSld>
  <p:clrMapOvr>
    <a:masterClrMapping/>
  </p:clrMapOvr>
  <p:transition spd="slow">
    <p:strips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4000"/>
              <a:t>OPSI 1</a:t>
            </a:r>
          </a:p>
          <a:p>
            <a:pPr marL="0" indent="0" algn="ctr">
              <a:buNone/>
            </a:pPr>
            <a:r>
              <a:rPr lang="en-US"/>
              <a:t>RUANG PERGUDANGAN</a:t>
            </a:r>
          </a:p>
          <a:p>
            <a:pPr marL="0" indent="0" algn="ctr">
              <a:buNone/>
            </a:pPr>
            <a:r>
              <a:rPr lang="en-US"/>
              <a:t>DIPENUHI DARI PASAR SPOT SESUAI KEBUTUHAN</a:t>
            </a:r>
          </a:p>
          <a:p>
            <a:pPr mar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62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32719"/>
            <a:ext cx="3193576" cy="2316162"/>
          </a:xfrm>
        </p:spPr>
        <p:txBody>
          <a:bodyPr anchor="t"/>
          <a:lstStyle/>
          <a:p>
            <a:pPr algn="l"/>
            <a:r>
              <a:rPr lang="en-US"/>
              <a:t>Pohon Keputusan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676390" y="2091749"/>
            <a:ext cx="10390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0070C0"/>
                </a:solidFill>
              </a:rPr>
              <a:t>Figure 6-2</a:t>
            </a:r>
          </a:p>
        </p:txBody>
      </p:sp>
      <p:pic>
        <p:nvPicPr>
          <p:cNvPr id="46085" name="Picture 5" descr="FG_06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3225" y="274638"/>
            <a:ext cx="6179128" cy="6333980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964777E-0F52-46EA-8A11-BF3DF2D063AE}"/>
                  </a:ext>
                </a:extLst>
              </p14:cNvPr>
              <p14:cNvContentPartPr/>
              <p14:nvPr/>
            </p14:nvContentPartPr>
            <p14:xfrm>
              <a:off x="6548040" y="56880"/>
              <a:ext cx="5643720" cy="2922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964777E-0F52-46EA-8A11-BF3DF2D063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38680" y="47520"/>
                <a:ext cx="5662440" cy="2940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/>
              <a:t>Analisislah opsi untuk tidak menandatangani kontrak dan menggunakan pasar spot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/>
              <a:t>Mulai dengan Periode 2 dan hitung untung di setiap simpul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r>
              <a:rPr lang="en-US" sz="2400"/>
              <a:t>	Untuk </a:t>
            </a: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dirty="0"/>
              <a:t> = 144, </a:t>
            </a:r>
            <a:r>
              <a:rPr lang="en-US" sz="2400" dirty="0">
                <a:latin typeface="Times New Roman"/>
                <a:cs typeface="Times New Roman"/>
              </a:rPr>
              <a:t>p</a:t>
            </a:r>
            <a:r>
              <a:rPr lang="en-US" sz="2400" dirty="0"/>
              <a:t> = $1.45</a:t>
            </a:r>
            <a:r>
              <a:rPr lang="en-US" sz="2400"/>
              <a:t>, pada Periode </a:t>
            </a:r>
            <a:r>
              <a:rPr lang="en-US" sz="2400" dirty="0"/>
              <a:t>2: </a:t>
            </a:r>
          </a:p>
          <a:p>
            <a:pPr marL="0" indent="0" fontAlgn="auto">
              <a:spcBef>
                <a:spcPts val="0"/>
              </a:spcBef>
              <a:buNone/>
              <a:tabLst>
                <a:tab pos="901700" algn="l"/>
                <a:tab pos="4127500" algn="l"/>
              </a:tabLst>
              <a:defRPr/>
            </a:pPr>
            <a:r>
              <a:rPr lang="en-US" sz="2400"/>
              <a:t>	  </a:t>
            </a:r>
            <a:r>
              <a:rPr lang="en-US" sz="2400" i="1">
                <a:latin typeface="Times New Roman"/>
                <a:cs typeface="Times New Roman"/>
              </a:rPr>
              <a:t>C</a:t>
            </a:r>
            <a:r>
              <a:rPr lang="en-US" sz="2400"/>
              <a:t>(</a:t>
            </a:r>
            <a:r>
              <a:rPr lang="en-US" sz="2400" i="1">
                <a:latin typeface="Times New Roman"/>
                <a:cs typeface="Times New Roman"/>
              </a:rPr>
              <a:t>D</a:t>
            </a:r>
            <a:r>
              <a:rPr lang="en-US" sz="2400"/>
              <a:t> </a:t>
            </a:r>
            <a:r>
              <a:rPr lang="en-US" sz="2400" dirty="0"/>
              <a:t>= 144, </a:t>
            </a:r>
            <a:r>
              <a:rPr lang="en-US" sz="2400" i="1" dirty="0">
                <a:latin typeface="Times New Roman"/>
                <a:cs typeface="Times New Roman"/>
              </a:rPr>
              <a:t>p</a:t>
            </a:r>
            <a:r>
              <a:rPr lang="en-US" sz="2400" dirty="0"/>
              <a:t> = 1.45,2)</a:t>
            </a:r>
            <a:r>
              <a:rPr lang="en-US" sz="2400"/>
              <a:t>	     = </a:t>
            </a:r>
            <a:r>
              <a:rPr lang="en-US" sz="2400" dirty="0"/>
              <a:t>144,000 x 1.45</a:t>
            </a:r>
          </a:p>
          <a:p>
            <a:pPr marL="0" indent="0" fontAlgn="auto">
              <a:spcBef>
                <a:spcPts val="0"/>
              </a:spcBef>
              <a:buNone/>
              <a:tabLst>
                <a:tab pos="901700" algn="l"/>
                <a:tab pos="4127500" algn="l"/>
              </a:tabLst>
              <a:defRPr/>
            </a:pPr>
            <a:r>
              <a:rPr lang="en-US" sz="2400" dirty="0"/>
              <a:t>	</a:t>
            </a:r>
            <a:r>
              <a:rPr lang="en-US" sz="2400"/>
              <a:t>	     = </a:t>
            </a:r>
            <a:r>
              <a:rPr lang="en-US" sz="2400" dirty="0"/>
              <a:t>$208,800</a:t>
            </a:r>
          </a:p>
          <a:p>
            <a:pPr marL="0" indent="0" fontAlgn="auto">
              <a:spcBef>
                <a:spcPts val="0"/>
              </a:spcBef>
              <a:buNone/>
              <a:tabLst>
                <a:tab pos="901700" algn="l"/>
                <a:tab pos="4127500" algn="l"/>
              </a:tabLst>
              <a:defRPr/>
            </a:pPr>
            <a:r>
              <a:rPr lang="en-US" sz="2400"/>
              <a:t>	   </a:t>
            </a:r>
            <a:r>
              <a:rPr lang="en-US" sz="2400" i="1">
                <a:latin typeface="Times New Roman"/>
                <a:cs typeface="Times New Roman"/>
              </a:rPr>
              <a:t>P</a:t>
            </a:r>
            <a:r>
              <a:rPr lang="en-US" sz="2400"/>
              <a:t>(</a:t>
            </a:r>
            <a:r>
              <a:rPr lang="en-US" sz="2400" i="1">
                <a:latin typeface="Times New Roman"/>
                <a:cs typeface="Times New Roman"/>
              </a:rPr>
              <a:t>D</a:t>
            </a:r>
            <a:r>
              <a:rPr lang="en-US" sz="2400"/>
              <a:t> </a:t>
            </a:r>
            <a:r>
              <a:rPr lang="en-US" sz="2400" dirty="0"/>
              <a:t>= 144, </a:t>
            </a:r>
            <a:r>
              <a:rPr lang="en-US" sz="2400" i="1" dirty="0">
                <a:latin typeface="Times New Roman"/>
                <a:cs typeface="Times New Roman"/>
              </a:rPr>
              <a:t>p</a:t>
            </a:r>
            <a:r>
              <a:rPr lang="en-US" sz="2400" dirty="0"/>
              <a:t> = 1.45,2)	= 144,000 x 1.22 </a:t>
            </a:r>
          </a:p>
          <a:p>
            <a:pPr marL="0" indent="0" fontAlgn="auto">
              <a:spcBef>
                <a:spcPts val="0"/>
              </a:spcBef>
              <a:buNone/>
              <a:tabLst>
                <a:tab pos="901700" algn="l"/>
                <a:tab pos="4127500" algn="l"/>
              </a:tabLst>
              <a:defRPr/>
            </a:pPr>
            <a:r>
              <a:rPr lang="en-US" sz="2400" dirty="0"/>
              <a:t>		</a:t>
            </a:r>
            <a:r>
              <a:rPr lang="en-US" sz="2400"/>
              <a:t>          </a:t>
            </a:r>
            <a:r>
              <a:rPr lang="en-US" sz="2400" dirty="0"/>
              <a:t>– </a:t>
            </a:r>
            <a:r>
              <a:rPr lang="en-US" sz="2400" i="1" dirty="0">
                <a:latin typeface="Times New Roman"/>
                <a:cs typeface="Times New Roman"/>
              </a:rPr>
              <a:t>C</a:t>
            </a:r>
            <a:r>
              <a:rPr lang="en-US" sz="2400" dirty="0"/>
              <a:t>(</a:t>
            </a: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dirty="0"/>
              <a:t> = 144, </a:t>
            </a:r>
            <a:r>
              <a:rPr lang="en-US" sz="2400" i="1" dirty="0">
                <a:latin typeface="Times New Roman"/>
                <a:cs typeface="Times New Roman"/>
              </a:rPr>
              <a:t>p</a:t>
            </a:r>
            <a:r>
              <a:rPr lang="en-US" sz="2400" dirty="0"/>
              <a:t> = 1.45, 2) </a:t>
            </a:r>
          </a:p>
          <a:p>
            <a:pPr marL="0" indent="0" fontAlgn="auto">
              <a:spcBef>
                <a:spcPts val="0"/>
              </a:spcBef>
              <a:buNone/>
              <a:tabLst>
                <a:tab pos="901700" algn="l"/>
                <a:tab pos="4127500" algn="l"/>
              </a:tabLst>
              <a:defRPr/>
            </a:pPr>
            <a:r>
              <a:rPr lang="en-US" sz="2400" dirty="0"/>
              <a:t>	</a:t>
            </a:r>
            <a:r>
              <a:rPr lang="en-US" sz="2400"/>
              <a:t>	     = </a:t>
            </a:r>
            <a:r>
              <a:rPr lang="en-US" sz="2400" dirty="0"/>
              <a:t>175,680 – 208,800 </a:t>
            </a:r>
          </a:p>
          <a:p>
            <a:pPr marL="0" indent="0" fontAlgn="auto">
              <a:spcBef>
                <a:spcPts val="0"/>
              </a:spcBef>
              <a:buNone/>
              <a:tabLst>
                <a:tab pos="901700" algn="l"/>
                <a:tab pos="4127500" algn="l"/>
              </a:tabLst>
              <a:defRPr/>
            </a:pPr>
            <a:r>
              <a:rPr lang="en-US" sz="2400" dirty="0"/>
              <a:t>	</a:t>
            </a:r>
            <a:r>
              <a:rPr lang="en-US" sz="2400"/>
              <a:t>	     = </a:t>
            </a:r>
            <a:r>
              <a:rPr lang="en-US" sz="2400" dirty="0"/>
              <a:t>–$33,120</a:t>
            </a:r>
          </a:p>
        </p:txBody>
      </p:sp>
    </p:spTree>
  </p:cSld>
  <p:clrMapOvr>
    <a:masterClrMapping/>
  </p:clrMapOvr>
  <p:transition spd="slow">
    <p:pull dir="l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0" y="1727201"/>
          <a:ext cx="7632700" cy="3916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latin typeface="+mn-lt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Revenue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</a:p>
                    <a:p>
                      <a:pPr algn="ctr"/>
                      <a:r>
                        <a:rPr lang="ro-RO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C</a:t>
                      </a:r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o-RO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ro-RO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=, 2)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Profit</a:t>
                      </a:r>
                    </a:p>
                    <a:p>
                      <a:pPr algn="ctr"/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2)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144,000 × 1.22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144,000 × 1.45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–$33,120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144,000 × 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144,000 × 1.19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$4,320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144,000 × 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144,000 × 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96,000 × 1.22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96,000 ×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–$22,080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96,000 × 1.22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96,000 ×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$2,880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96,000 × 1.22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96,000 ×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524000" algn="r"/>
                        </a:tabLs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64,000 × 1.22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64,000 ×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–$14,720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524000" algn="r"/>
                        </a:tabLs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64,000 × 1.22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64,000 ×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$1,920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64,000 × 1.22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64,000 ×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$16,000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91601" y="581660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pic>
        <p:nvPicPr>
          <p:cNvPr id="5" name="Picture 5" descr="FG_06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0253" y="1935114"/>
            <a:ext cx="5047312" cy="4289084"/>
          </a:xfrm>
          <a:prstGeom prst="rect">
            <a:avLst/>
          </a:prstGeom>
          <a:noFill/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388474"/>
              </p:ext>
            </p:extLst>
          </p:nvPr>
        </p:nvGraphicFramePr>
        <p:xfrm>
          <a:off x="6219853" y="1431494"/>
          <a:ext cx="1830473" cy="4900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0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4519">
                <a:tc>
                  <a:txBody>
                    <a:bodyPr/>
                    <a:lstStyle/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Profit</a:t>
                      </a:r>
                    </a:p>
                    <a:p>
                      <a:pPr algn="ctr"/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2)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–$33,120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$4,320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–$22,080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$36,000</a:t>
                      </a:r>
                      <a:endParaRPr lang="cs-CZ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$2,880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–$14,720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$1,920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573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$16,000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010925"/>
      </p:ext>
    </p:extLst>
  </p:cSld>
  <p:clrMapOvr>
    <a:masterClrMapping/>
  </p:clrMapOvr>
  <p:transition spd="slow">
    <p:strips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Keuntungan yang diharapkan di setiap node di Periode 1 adalah </a:t>
            </a:r>
            <a:r>
              <a:rPr lang="en-US" sz="2400" b="1"/>
              <a:t>keuntungan selama Periode 1 </a:t>
            </a:r>
            <a:r>
              <a:rPr lang="en-US" sz="2400"/>
              <a:t>plus </a:t>
            </a:r>
            <a:r>
              <a:rPr lang="en-US" sz="2400" b="1"/>
              <a:t>nilai sekarang dari keungungan yang diharapkan dalam Periode 2</a:t>
            </a:r>
          </a:p>
          <a:p>
            <a:r>
              <a:rPr lang="en-US" sz="2400"/>
              <a:t>Expected profit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EP</a:t>
            </a:r>
            <a:r>
              <a:rPr lang="en-US" sz="2400"/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400"/>
              <a:t>=,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400"/>
              <a:t>=, 1) di sebuah node adalah keuntungan yang diharapkan dari keempat node di Periode 2 yang mungkin dihasilkan dari node ini  </a:t>
            </a:r>
          </a:p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PVEP</a:t>
            </a:r>
            <a:r>
              <a:rPr lang="en-US" sz="2400"/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400"/>
              <a:t>=,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400"/>
              <a:t>=, 1) adalah nilai sekarang dari keuntungan yang diharapkan ini dan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400"/>
              <a:t>=,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400"/>
              <a:t>=, 1), dan total laba yang diharapkan, adalah jumlah laba di Periode 1 dan nilai sekarang dari laba yang diharapkan di Periode 2</a:t>
            </a:r>
          </a:p>
        </p:txBody>
      </p:sp>
    </p:spTree>
  </p:cSld>
  <p:clrMapOvr>
    <a:masterClrMapping/>
  </p:clrMapOvr>
  <p:transition spd="slow">
    <p:strips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17638"/>
            <a:ext cx="8229600" cy="4938712"/>
          </a:xfrm>
        </p:spPr>
        <p:txBody>
          <a:bodyPr/>
          <a:lstStyle/>
          <a:p>
            <a:r>
              <a:rPr lang="en-US" sz="2400"/>
              <a:t>From node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 = 120,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= $1.32 in Period 1, there are four possible states in Period 2</a:t>
            </a:r>
          </a:p>
          <a:p>
            <a:r>
              <a:rPr lang="en-US" sz="2400"/>
              <a:t>Evaluate the expected profit in Period 2 over all four states possible from node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 = 120,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= $1.32 in Period 1 to be </a:t>
            </a:r>
          </a:p>
          <a:p>
            <a:pPr>
              <a:buFont typeface="Monotype Sorts"/>
              <a:buNone/>
            </a:pPr>
            <a:r>
              <a:rPr lang="en-US" sz="2000"/>
              <a:t>	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EP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120,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1.32,1)	= 0.2  x [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144,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1.45,2) +</a:t>
            </a:r>
          </a:p>
          <a:p>
            <a:pPr>
              <a:buFont typeface="Monotype Sorts"/>
              <a:buNone/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144,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1.19,2) +</a:t>
            </a:r>
          </a:p>
          <a:p>
            <a:pPr>
              <a:buFont typeface="Monotype Sorts"/>
              <a:buNone/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96,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1.45,2) +</a:t>
            </a:r>
          </a:p>
          <a:p>
            <a:pPr>
              <a:buFont typeface="Monotype Sorts"/>
              <a:buNone/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96,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1.19,2)</a:t>
            </a:r>
          </a:p>
          <a:p>
            <a:pPr>
              <a:buFont typeface="Monotype Sorts"/>
              <a:buNone/>
            </a:pPr>
            <a:r>
              <a:rPr lang="en-US" sz="2000"/>
              <a:t>		= 0.25 x [–33,120 + 4,320 – </a:t>
            </a:r>
          </a:p>
          <a:p>
            <a:pPr>
              <a:buFont typeface="Monotype Sorts"/>
              <a:buNone/>
            </a:pPr>
            <a:r>
              <a:rPr lang="en-US" sz="2000"/>
              <a:t>		   22,080 + 2,880</a:t>
            </a:r>
          </a:p>
          <a:p>
            <a:pPr>
              <a:buFont typeface="Monotype Sorts"/>
              <a:buNone/>
            </a:pPr>
            <a:r>
              <a:rPr lang="en-US" sz="2000"/>
              <a:t>		= </a:t>
            </a:r>
            <a:r>
              <a:rPr lang="en-US" sz="2000" b="1"/>
              <a:t>–$12,000</a:t>
            </a:r>
          </a:p>
        </p:txBody>
      </p:sp>
    </p:spTree>
  </p:cSld>
  <p:clrMapOvr>
    <a:masterClrMapping/>
  </p:clrMapOvr>
  <p:transition spd="slow">
    <p:strips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44700" y="1600200"/>
            <a:ext cx="8191500" cy="4724400"/>
          </a:xfrm>
        </p:spPr>
        <p:txBody>
          <a:bodyPr/>
          <a:lstStyle/>
          <a:p>
            <a:r>
              <a:rPr lang="en-US" sz="2400"/>
              <a:t>The present value of this expected value in Period 1 is</a:t>
            </a:r>
          </a:p>
          <a:p>
            <a:pPr>
              <a:buFont typeface="Monotype Sorts"/>
              <a:buNone/>
            </a:pPr>
            <a:r>
              <a:rPr lang="en-US" sz="2000"/>
              <a:t>	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PVEP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120,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1.32,1) 	=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EP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120,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1.32,1) / (1 +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/>
              <a:t>)</a:t>
            </a:r>
          </a:p>
          <a:p>
            <a:pPr>
              <a:buFont typeface="Monotype Sorts"/>
              <a:buNone/>
            </a:pPr>
            <a:r>
              <a:rPr lang="en-US" sz="2000"/>
              <a:t>		= –$12,000 / (1.1)</a:t>
            </a:r>
          </a:p>
          <a:p>
            <a:pPr>
              <a:buFont typeface="Monotype Sorts"/>
              <a:buNone/>
            </a:pPr>
            <a:r>
              <a:rPr lang="en-US" sz="2000"/>
              <a:t>		= –$10,909</a:t>
            </a:r>
          </a:p>
          <a:p>
            <a:r>
              <a:rPr lang="en-US" sz="2400"/>
              <a:t>The total expected profit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 = 120,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= 1.32,1) at node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 = 120,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= 1.32 in Period 1 is the sum of the profit in Period 1 at this node, plus the present value of future expected profits possible from this node</a:t>
            </a:r>
          </a:p>
          <a:p>
            <a:pPr>
              <a:buFont typeface="Monotype Sorts"/>
              <a:buNone/>
            </a:pPr>
            <a:r>
              <a:rPr lang="en-US" sz="2000"/>
              <a:t>	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120,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1.32,1)	= 120,000 x 1.22 – 120,000 x 1.32 +</a:t>
            </a:r>
          </a:p>
          <a:p>
            <a:pPr>
              <a:buFont typeface="Monotype Sorts"/>
              <a:buNone/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PVEP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120,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1.32,1)</a:t>
            </a:r>
          </a:p>
          <a:p>
            <a:pPr>
              <a:buFont typeface="Monotype Sorts"/>
              <a:buNone/>
            </a:pPr>
            <a:r>
              <a:rPr lang="en-US" sz="2000"/>
              <a:t>		= –$12,000 – $10,909 </a:t>
            </a:r>
            <a:r>
              <a:rPr lang="en-US" sz="2000" b="1"/>
              <a:t>= –$22,909</a:t>
            </a:r>
          </a:p>
        </p:txBody>
      </p:sp>
    </p:spTree>
  </p:cSld>
  <p:clrMapOvr>
    <a:masterClrMapping/>
  </p:clrMapOvr>
  <p:transition spd="slow">
    <p:strips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400"/>
              <a:t>For Period 0, the total profit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/>
              <a:t>= 100,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/>
              <a:t>= 120,0) is the sum of the profit in Period 0 and the present value of the expected profit over the four nodes in Period 1</a:t>
            </a:r>
          </a:p>
          <a:p>
            <a:pPr>
              <a:lnSpc>
                <a:spcPct val="110000"/>
              </a:lnSpc>
              <a:buFont typeface="Monotype Sorts"/>
              <a:buNone/>
            </a:pPr>
            <a:r>
              <a:rPr lang="en-US" sz="2000"/>
              <a:t>	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EP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100,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1.20,0) 	= 0.25 x [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120,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1.32,1) +</a:t>
            </a:r>
          </a:p>
          <a:p>
            <a:pPr>
              <a:lnSpc>
                <a:spcPct val="110000"/>
              </a:lnSpc>
              <a:buFont typeface="Monotype Sorts"/>
              <a:buNone/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120,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1.08,1) +</a:t>
            </a:r>
          </a:p>
          <a:p>
            <a:pPr>
              <a:lnSpc>
                <a:spcPct val="110000"/>
              </a:lnSpc>
              <a:buFont typeface="Monotype Sorts"/>
              <a:buNone/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96,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1.32,1) +</a:t>
            </a:r>
          </a:p>
          <a:p>
            <a:pPr>
              <a:lnSpc>
                <a:spcPct val="110000"/>
              </a:lnSpc>
              <a:buFont typeface="Monotype Sorts"/>
              <a:buNone/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96,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1.08,1)]</a:t>
            </a:r>
          </a:p>
          <a:p>
            <a:pPr>
              <a:lnSpc>
                <a:spcPct val="110000"/>
              </a:lnSpc>
              <a:buFont typeface="Monotype Sorts"/>
              <a:buNone/>
            </a:pPr>
            <a:r>
              <a:rPr lang="en-US" sz="2000"/>
              <a:t>		= 0.25 x </a:t>
            </a:r>
            <a:r>
              <a:rPr lang="en-US" sz="2000" b="1"/>
              <a:t>[–22,909 </a:t>
            </a:r>
            <a:r>
              <a:rPr lang="en-US" sz="2000"/>
              <a:t>+ 32,073 – </a:t>
            </a:r>
          </a:p>
          <a:p>
            <a:pPr>
              <a:lnSpc>
                <a:spcPct val="110000"/>
              </a:lnSpc>
              <a:buFont typeface="Monotype Sorts"/>
              <a:buNone/>
            </a:pPr>
            <a:r>
              <a:rPr lang="en-US" sz="2000"/>
              <a:t>		   15,273) + 21,382]</a:t>
            </a:r>
          </a:p>
          <a:p>
            <a:pPr>
              <a:lnSpc>
                <a:spcPct val="110000"/>
              </a:lnSpc>
              <a:buFont typeface="Monotype Sorts"/>
              <a:buNone/>
            </a:pPr>
            <a:r>
              <a:rPr lang="en-US" sz="2000"/>
              <a:t>		= $3,818</a:t>
            </a:r>
          </a:p>
        </p:txBody>
      </p:sp>
    </p:spTree>
  </p:cSld>
  <p:clrMapOvr>
    <a:masterClrMapping/>
  </p:clrMapOvr>
  <p:transition spd="slow">
    <p:strips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0" y="1600200"/>
            <a:ext cx="8128000" cy="4724400"/>
          </a:xfrm>
        </p:spPr>
        <p:txBody>
          <a:bodyPr/>
          <a:lstStyle/>
          <a:p>
            <a:pPr>
              <a:buNone/>
              <a:tabLst>
                <a:tab pos="3403600" algn="l"/>
              </a:tabLst>
            </a:pPr>
            <a:r>
              <a:rPr lang="en-US" sz="2000">
                <a:latin typeface="Times New Roman" pitchFamily="18" charset="0"/>
              </a:rPr>
              <a:t>	</a:t>
            </a:r>
            <a:r>
              <a:rPr lang="en-US" sz="2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PVEP</a:t>
            </a:r>
            <a:r>
              <a:rPr lang="en-US" sz="2000">
                <a:solidFill>
                  <a:srgbClr val="000000"/>
                </a:solidFill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>
                <a:solidFill>
                  <a:srgbClr val="000000"/>
                </a:solidFill>
              </a:rPr>
              <a:t> = 100, </a:t>
            </a:r>
            <a:r>
              <a:rPr lang="en-US" sz="2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</a:rPr>
              <a:t> = 1.20,1)	= </a:t>
            </a:r>
            <a:r>
              <a:rPr lang="en-US" sz="2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EP</a:t>
            </a:r>
            <a:r>
              <a:rPr lang="en-US" sz="2000">
                <a:solidFill>
                  <a:srgbClr val="000000"/>
                </a:solidFill>
              </a:rPr>
              <a:t>(</a:t>
            </a:r>
            <a:r>
              <a:rPr lang="en-US" sz="2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>
                <a:solidFill>
                  <a:srgbClr val="000000"/>
                </a:solidFill>
              </a:rPr>
              <a:t> = 100, </a:t>
            </a:r>
            <a:r>
              <a:rPr lang="en-US" sz="2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>
                <a:solidFill>
                  <a:srgbClr val="000000"/>
                </a:solidFill>
              </a:rPr>
              <a:t> = 1.20,0) / (1 + </a:t>
            </a:r>
            <a:r>
              <a:rPr lang="en-US" sz="2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>
                <a:solidFill>
                  <a:srgbClr val="000000"/>
                </a:solidFill>
              </a:rPr>
              <a:t>)</a:t>
            </a:r>
          </a:p>
          <a:p>
            <a:pPr>
              <a:buNone/>
              <a:tabLst>
                <a:tab pos="3403600" algn="l"/>
              </a:tabLst>
            </a:pPr>
            <a:r>
              <a:rPr lang="en-US" sz="2000">
                <a:solidFill>
                  <a:srgbClr val="000000"/>
                </a:solidFill>
              </a:rPr>
              <a:t>		= $3,818 / (1.1) = $3,471</a:t>
            </a:r>
          </a:p>
          <a:p>
            <a:pPr>
              <a:buNone/>
              <a:tabLst>
                <a:tab pos="3403600" algn="l"/>
              </a:tabLst>
            </a:pPr>
            <a:endParaRPr lang="en-US" sz="2000">
              <a:solidFill>
                <a:srgbClr val="000000"/>
              </a:solidFill>
            </a:endParaRPr>
          </a:p>
          <a:p>
            <a:pPr>
              <a:buNone/>
              <a:tabLst>
                <a:tab pos="3403600" algn="l"/>
              </a:tabLst>
            </a:pPr>
            <a:r>
              <a:rPr lang="en-US" sz="2000" i="1">
                <a:latin typeface="Times New Roman" pitchFamily="18" charset="0"/>
                <a:cs typeface="Times New Roman" pitchFamily="18" charset="0"/>
              </a:rPr>
              <a:t>		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100,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1.20,0)	= 100,000 x 1.22 – 100,000 x 1.20 +</a:t>
            </a:r>
          </a:p>
          <a:p>
            <a:pPr>
              <a:buNone/>
              <a:tabLst>
                <a:tab pos="3403600" algn="l"/>
              </a:tabLst>
            </a:pPr>
            <a:r>
              <a:rPr lang="en-US" sz="2000"/>
              <a:t>		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PVEP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/>
              <a:t> = 100,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/>
              <a:t> = 1.20,0)</a:t>
            </a:r>
          </a:p>
          <a:p>
            <a:pPr>
              <a:buNone/>
              <a:tabLst>
                <a:tab pos="3403600" algn="l"/>
              </a:tabLst>
            </a:pPr>
            <a:r>
              <a:rPr lang="en-US" sz="2000"/>
              <a:t>		= $2,000 + $3,471 = $5,471</a:t>
            </a:r>
          </a:p>
          <a:p>
            <a:pPr>
              <a:buNone/>
              <a:tabLst>
                <a:tab pos="3403600" algn="l"/>
              </a:tabLst>
            </a:pPr>
            <a:endParaRPr lang="en-US" sz="2000"/>
          </a:p>
          <a:p>
            <a:pPr>
              <a:tabLst>
                <a:tab pos="3403600" algn="l"/>
              </a:tabLst>
            </a:pPr>
            <a:r>
              <a:rPr lang="en-US" sz="2400"/>
              <a:t>Therefore, the expected </a:t>
            </a:r>
            <a:r>
              <a:rPr lang="en-US" sz="2400">
                <a:cs typeface="Times New Roman" pitchFamily="18" charset="0"/>
              </a:rPr>
              <a:t>NPV</a:t>
            </a:r>
            <a:r>
              <a:rPr lang="en-US" sz="2400"/>
              <a:t> of not signing the lease and obtaining all warehouse space from the spot market is given by </a:t>
            </a:r>
            <a:r>
              <a:rPr lang="en-US" sz="2400">
                <a:cs typeface="Times New Roman" pitchFamily="18" charset="0"/>
              </a:rPr>
              <a:t>NPV</a:t>
            </a:r>
            <a:r>
              <a:rPr lang="en-US" sz="2400"/>
              <a:t>(Spot Market) = </a:t>
            </a:r>
            <a:r>
              <a:rPr lang="en-US" b="1">
                <a:solidFill>
                  <a:srgbClr val="FF0000"/>
                </a:solidFill>
              </a:rPr>
              <a:t>$5,471</a:t>
            </a:r>
          </a:p>
        </p:txBody>
      </p:sp>
    </p:spTree>
  </p:cSld>
  <p:clrMapOvr>
    <a:masterClrMapping/>
  </p:clrMapOvr>
  <p:transition spd="slow">
    <p:strips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4000"/>
              <a:t>OPSI 2</a:t>
            </a:r>
          </a:p>
          <a:p>
            <a:pPr marL="0" indent="0" algn="ctr">
              <a:buNone/>
            </a:pPr>
            <a:r>
              <a:rPr lang="en-US"/>
              <a:t>KEBUTUHAN RUANG PERGUDANGAN</a:t>
            </a:r>
          </a:p>
          <a:p>
            <a:pPr marL="0" indent="0" algn="ctr">
              <a:buNone/>
            </a:pPr>
            <a:r>
              <a:rPr lang="en-US"/>
              <a:t>DIPENUHI DARI </a:t>
            </a:r>
            <a:r>
              <a:rPr lang="en-US" b="1"/>
              <a:t>SEWA TIGA TAHUN </a:t>
            </a:r>
          </a:p>
          <a:p>
            <a:pPr marL="0" indent="0" algn="ctr">
              <a:buNone/>
            </a:pPr>
            <a:r>
              <a:rPr lang="en-US"/>
              <a:t>DALAM JUMLAH TETAP DAN </a:t>
            </a:r>
          </a:p>
          <a:p>
            <a:pPr marL="0" indent="0" algn="ctr">
              <a:buNone/>
            </a:pPr>
            <a:r>
              <a:rPr lang="en-US" b="1"/>
              <a:t>TAMBAHAN DARI PASAR SPOT</a:t>
            </a:r>
          </a:p>
          <a:p>
            <a:pPr mar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113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87600" y="2917825"/>
          <a:ext cx="7480300" cy="230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Node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EP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en-US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1)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1)</a:t>
                      </a:r>
                    </a:p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1.22 –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</a:p>
                    <a:p>
                      <a:pPr algn="ctr"/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1) / (1 +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k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120,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1.32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796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–$22,909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120,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1.08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796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$32,073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80,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1.32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796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–$15,273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80,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1.08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796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$21,382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953501" y="549910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6-6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222500" y="1612900"/>
            <a:ext cx="41862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Fixed Lease Option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08200" y="1617664"/>
          <a:ext cx="7975600" cy="4160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Node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Leased Space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Warehouse Space</a:t>
                      </a:r>
                    </a:p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 Spot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Price (</a:t>
                      </a:r>
                      <a:r>
                        <a:rPr lang="ro-RO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o-RO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Profit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2)</a:t>
                      </a:r>
                    </a:p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1.22 – (100,000 x 1 +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44,000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$11,880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44,000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$23,320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44,000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$33,000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$17,120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$17,120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$17,120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–$21,920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–$21,920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–$21,920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991601" y="588010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6-7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20900" y="1325564"/>
          <a:ext cx="7975600" cy="484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Node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EP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kumimoji="0" lang="en-US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=, 1)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Warehouse Space</a:t>
                      </a:r>
                    </a:p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 Spot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Price (</a:t>
                      </a:r>
                      <a:r>
                        <a:rPr lang="ro-RO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o-RO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1)</a:t>
                      </a:r>
                    </a:p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1.22 – (100,000 x 1 +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+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,1)(1 + </a:t>
                      </a:r>
                      <a:r>
                        <a:rPr lang="cs-CZ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k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cs-CZ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120,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1.32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0.25 x [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(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sz="1600" dirty="0"/>
                        <a:t> = 144, 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 = 1.45,2) + 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(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sz="1600" dirty="0"/>
                        <a:t> = 144, 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 = 1.19,2) + 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(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sz="1600" dirty="0"/>
                        <a:t> = 96, 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 = 1.45,2) + 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(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sz="1600" dirty="0"/>
                        <a:t> = 96, </a:t>
                      </a:r>
                      <a:r>
                        <a:rPr lang="en-US" sz="160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1600" dirty="0"/>
                        <a:t> = 1.19,2)] = 0.25 x (11,880 + 23,320 + 17,120 + 17,120) = $17,360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$35,782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120,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1.08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0.25 x (23,320 + 33,000 + 17,120 + 17,120) = $22,640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$45,382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80,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1.32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0.25 x (17,120 + 17,120 –</a:t>
                      </a:r>
                      <a:r>
                        <a:rPr lang="en-US" sz="1600" baseline="0" dirty="0"/>
                        <a:t> 21,920 – 21,920</a:t>
                      </a:r>
                      <a:r>
                        <a:rPr lang="en-US" sz="1600" dirty="0"/>
                        <a:t>) = –$2,400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–$4,582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80,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1.08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0.25 x (17,120 + 17,120 – 21,920 – 21,920) = –$2,400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–$4,582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851901" y="636270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6-8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Using the same approach for the lease option, </a:t>
            </a:r>
            <a:r>
              <a:rPr lang="en-US">
                <a:cs typeface="Times New Roman" pitchFamily="18" charset="0"/>
              </a:rPr>
              <a:t>NPV</a:t>
            </a:r>
            <a:r>
              <a:rPr lang="en-US"/>
              <a:t>(Lease) = </a:t>
            </a:r>
            <a:r>
              <a:rPr lang="en-US" sz="3600" b="1">
                <a:solidFill>
                  <a:srgbClr val="FF0000"/>
                </a:solidFill>
              </a:rPr>
              <a:t>$38,364</a:t>
            </a:r>
          </a:p>
          <a:p>
            <a:r>
              <a:rPr lang="en-US"/>
              <a:t>Recall that when uncertainty was ignored, the </a:t>
            </a:r>
            <a:r>
              <a:rPr lang="en-US">
                <a:cs typeface="Times New Roman" pitchFamily="18" charset="0"/>
              </a:rPr>
              <a:t>NPV</a:t>
            </a:r>
            <a:r>
              <a:rPr lang="en-US"/>
              <a:t> for the lease option was $60,182</a:t>
            </a:r>
          </a:p>
          <a:p>
            <a:r>
              <a:rPr lang="en-US"/>
              <a:t>However, the manager would probably still prefer to sign the three-year lease for 100,000 sq. ft. because this option has the higher expected profit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0D753BF-56AA-4A72-A6FE-F6DE6C7B61A4}"/>
                  </a:ext>
                </a:extLst>
              </p14:cNvPr>
              <p14:cNvContentPartPr/>
              <p14:nvPr/>
            </p14:nvContentPartPr>
            <p14:xfrm>
              <a:off x="0" y="1671480"/>
              <a:ext cx="3071520" cy="1312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0D753BF-56AA-4A72-A6FE-F6DE6C7B61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360" y="1662120"/>
                <a:ext cx="3090240" cy="1331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strips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4000"/>
              <a:t>OPSI 3</a:t>
            </a:r>
          </a:p>
          <a:p>
            <a:pPr marL="0" indent="0" algn="ctr">
              <a:buNone/>
            </a:pPr>
            <a:r>
              <a:rPr lang="en-US"/>
              <a:t>KEBUTUHAN RUANG PERGUDANGAN</a:t>
            </a:r>
          </a:p>
          <a:p>
            <a:pPr marL="0" indent="0" algn="ctr">
              <a:buNone/>
            </a:pPr>
            <a:r>
              <a:rPr lang="en-US"/>
              <a:t>DIPENUHI DARI </a:t>
            </a:r>
            <a:r>
              <a:rPr lang="en-US" b="1"/>
              <a:t>SEWA TIGA TAHUN </a:t>
            </a:r>
          </a:p>
          <a:p>
            <a:pPr marL="0" indent="0" algn="ctr">
              <a:buNone/>
            </a:pPr>
            <a:r>
              <a:rPr lang="en-US" b="1"/>
              <a:t>FLEKSIBEL</a:t>
            </a:r>
            <a:r>
              <a:rPr lang="en-US"/>
              <a:t> DG BIAYA MINIMUM HINGGA BATAS TERTEBTU, DG PERSYARATAN TAMBAHAN DARI PASAR SPOT</a:t>
            </a:r>
          </a:p>
          <a:p>
            <a:pPr mar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855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08200" y="2049464"/>
          <a:ext cx="7975600" cy="4160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Node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Warehouse Space at $1 (</a:t>
                      </a:r>
                      <a:r>
                        <a:rPr lang="en-US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W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Warehouse Space</a:t>
                      </a:r>
                    </a:p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 Spot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Price (</a:t>
                      </a:r>
                      <a:r>
                        <a:rPr lang="ro-RO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o-RO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Profit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2)</a:t>
                      </a:r>
                    </a:p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1.22 – 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W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1 +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44,000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$11,880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44,000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$23,320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144,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44,000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$33,000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$21,120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$21,120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96,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$21,120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1.45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$14,080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1.19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$14,080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64,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0.97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64,000 sq.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ro-RO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0 sq.</a:t>
                      </a:r>
                      <a:r>
                        <a:rPr lang="ro-RO" sz="16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ft.</a:t>
                      </a:r>
                      <a:endParaRPr lang="ro-RO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24000" algn="r"/>
                        </a:tabLst>
                        <a:defRPr/>
                      </a:pPr>
                      <a:r>
                        <a:rPr lang="cs-CZ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$14,080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991601" y="626110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6-9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22501" y="1371600"/>
            <a:ext cx="4595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Flexible Lease Option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20900" y="1541464"/>
          <a:ext cx="7975600" cy="4358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Node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EP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kumimoji="0" lang="en-US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=, 1)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Warehouse Space at $1 (</a:t>
                      </a:r>
                      <a:r>
                        <a:rPr lang="ro-RO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W</a:t>
                      </a:r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Warehouse Space</a:t>
                      </a:r>
                    </a:p>
                    <a:p>
                      <a:pPr algn="ctr"/>
                      <a:r>
                        <a:rPr lang="ro-R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 Spot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Price (</a:t>
                      </a:r>
                      <a:r>
                        <a:rPr lang="ro-RO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ro-RO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o-RO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 1)</a:t>
                      </a:r>
                    </a:p>
                    <a:p>
                      <a:pPr algn="ctr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1.22 – 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W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1 +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+ 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EP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=,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,1)(1 + </a:t>
                      </a:r>
                      <a:r>
                        <a:rPr lang="cs-CZ" sz="1600" b="1" i="1" kern="1200" baseline="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k</a:t>
                      </a:r>
                      <a:r>
                        <a:rPr lang="cs-CZ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cs-CZ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120, </a:t>
                      </a:r>
                    </a:p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1.32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0.25 x (11,880 + 23,320 + 21,120 + 21,120) = $19,360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100,000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20,000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$37,600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120,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1.08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0.25 x (23,320 + 33,000 + 21,120 + 21,120) = $24,640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$47,200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80,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1.32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0.25 x (</a:t>
                      </a:r>
                      <a:r>
                        <a:rPr lang="en-US" sz="1600" baseline="0" dirty="0"/>
                        <a:t>21,120 + 21,120 + 14,080 + 14,080</a:t>
                      </a:r>
                      <a:r>
                        <a:rPr lang="en-US" sz="1600" dirty="0"/>
                        <a:t>) = $17,600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$33,600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80,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1.08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0.25 x (21,920 + 21,920 + 14,080 + 14,080) = $17,600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80,000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01700" algn="r"/>
                        </a:tabLst>
                      </a:pPr>
                      <a:r>
                        <a:rPr lang="en-US" sz="1600" dirty="0"/>
                        <a:t>	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dirty="0"/>
                        <a:t>	$33,600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851900" y="6070601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Pohon Keputusan – Trips Logistics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427723"/>
              </p:ext>
            </p:extLst>
          </p:nvPr>
        </p:nvGraphicFramePr>
        <p:xfrm>
          <a:off x="2432050" y="2232026"/>
          <a:ext cx="7340600" cy="1691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43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7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>
                          <a:latin typeface="+mn-lt"/>
                        </a:rPr>
                        <a:t>OPSI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NILAI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Semua ruang gudang dari pasar spot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$5,471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Sewa 100,000 kaki persegi selama tiga tahun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$38,364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Sewa fleksibel  utk digunakan antara 60,000 dan 100,000 kaki persegi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257300" algn="r"/>
                        </a:tabLs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$46,545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750300" y="3975101"/>
            <a:ext cx="1009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/>
              <a:t>ONSHORE OR OFFSHORE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5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Onshore or Offshore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Permintaan D-Solar di Europe = 100,000 panels per tahun</a:t>
            </a:r>
          </a:p>
          <a:p>
            <a:r>
              <a:rPr lang="en-US"/>
              <a:t>Tiap panel dijual seharga €70</a:t>
            </a:r>
          </a:p>
          <a:p>
            <a:r>
              <a:rPr lang="en-US"/>
              <a:t>Permintaan tahunan mungkin naik 20 per sen dengan probabilitas 0.8 atau turun 20 persen dengan probabilitas 0.2</a:t>
            </a:r>
          </a:p>
          <a:p>
            <a:r>
              <a:rPr lang="en-US"/>
              <a:t>Bangun sebuah pabrik di Europe atau China dengan tingkat kapasitas sebesar 120,000 panel</a:t>
            </a:r>
          </a:p>
        </p:txBody>
      </p:sp>
    </p:spTree>
  </p:cSld>
  <p:clrMapOvr>
    <a:masterClrMapping/>
  </p:clrMapOvr>
  <p:transition spd="slow">
    <p:pull dir="l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62200" y="1884363"/>
          <a:ext cx="7442200" cy="1333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European Plant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</a:pPr>
                      <a:endParaRPr lang="en-US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Chinese Plant	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Fixed Cost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(euro)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Variable Cost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(euro)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</a:pPr>
                      <a:endParaRPr lang="en-US" sz="1600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Fixed Cost</a:t>
                      </a:r>
                    </a:p>
                    <a:p>
                      <a:pPr>
                        <a:spcBef>
                          <a:spcPts val="100"/>
                        </a:spcBef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(yuan)</a:t>
                      </a:r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Variable Cost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(yuan)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million/year	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40/panel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</a:pP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million/year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340/panel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75700" y="3352801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62200" y="4132264"/>
          <a:ext cx="74422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Period 1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</a:pPr>
                      <a:endParaRPr lang="en-US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Period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Exchange Rate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</a:pPr>
                      <a:endParaRPr lang="en-US" sz="1600" b="1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Exchange Rate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112,000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8.64 </a:t>
                      </a:r>
                      <a:r>
                        <a:rPr lang="en-US" sz="1600" dirty="0"/>
                        <a:t>yuan/euro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</a:pP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125,440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8.2944 </a:t>
                      </a:r>
                      <a:r>
                        <a:rPr lang="en-US" sz="1600" dirty="0"/>
                        <a:t>yuan/euro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775700" y="5461001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6-13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35200" y="1285875"/>
            <a:ext cx="7734300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Pabrik di Europe memiliki fleksibilitas yang lebih tinggi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Peningkatan atau penurunan produksi antara 60,000 hingga 150,000 panel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Pabrik di China memiliki fleksibilitas terbatas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Dapat memproduksi antara 100,000 dan 130,000 panel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Pabrik di China punya biaya variabel untuk 100,000 panel, dan akan kehilangan penjualan jika meningkat di atas 130,000 panel.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Yuan, memiliki nilai tukar 9 yuan/euro, diharapkan naik 10%, dengan probabilitas 0.7 atau turun 10%, dengan probabilitas 0.3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Keputusan sourcing sampai 3 tahun ke depan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000"/>
              <a:t>Discount rate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i="1"/>
              <a:t> =</a:t>
            </a:r>
            <a:r>
              <a:rPr lang="en-US" sz="2000"/>
              <a:t> 0.1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35200" y="1273176"/>
            <a:ext cx="77343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buSzPct val="150000"/>
            </a:pPr>
            <a:r>
              <a:rPr lang="en-US"/>
              <a:t>Period 0 profits = 100,000 x 70 – 1,000,000 – 100,000 x 40 = €2,000,000</a:t>
            </a:r>
          </a:p>
          <a:p>
            <a:pPr>
              <a:spcAft>
                <a:spcPts val="600"/>
              </a:spcAft>
              <a:buSzPct val="150000"/>
            </a:pPr>
            <a:r>
              <a:rPr lang="en-US"/>
              <a:t>Period 1 profits = 112,000 x 70 – 1,000,000 – 112,000 x 40 = €2,360,000 </a:t>
            </a:r>
          </a:p>
          <a:p>
            <a:pPr>
              <a:spcAft>
                <a:spcPts val="600"/>
              </a:spcAft>
              <a:buSzPct val="150000"/>
            </a:pPr>
            <a:r>
              <a:rPr lang="en-US"/>
              <a:t>Period 2 profits = 125,440 x 70 – 1,000,000 – 125,440 x 40 = €2,763,200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19400" y="2362201"/>
            <a:ext cx="6540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225800" algn="l"/>
              </a:tabLst>
            </a:pPr>
            <a:r>
              <a:rPr lang="en-US"/>
              <a:t>Expected profit from onshoring	= 2,000,000 + 2,360,000/1.1 +</a:t>
            </a:r>
          </a:p>
          <a:p>
            <a:pPr>
              <a:spcAft>
                <a:spcPts val="600"/>
              </a:spcAft>
              <a:tabLst>
                <a:tab pos="3225800" algn="l"/>
              </a:tabLst>
            </a:pPr>
            <a:r>
              <a:rPr lang="en-US"/>
              <a:t>	   2,763,200/1.21 </a:t>
            </a:r>
          </a:p>
          <a:p>
            <a:pPr>
              <a:spcAft>
                <a:spcPts val="600"/>
              </a:spcAft>
              <a:tabLst>
                <a:tab pos="3225800" algn="l"/>
              </a:tabLst>
            </a:pPr>
            <a:r>
              <a:rPr lang="en-US"/>
              <a:t>	= €6,429,091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35200" y="3560764"/>
            <a:ext cx="80645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1612900" algn="l"/>
              </a:tabLst>
            </a:pPr>
            <a:r>
              <a:rPr lang="en-US"/>
              <a:t>Period 0 profits	= 100,000 x 70 – 8,000,000/9 – 100,000 x 340/9 </a:t>
            </a:r>
          </a:p>
          <a:p>
            <a:pPr>
              <a:spcAft>
                <a:spcPts val="600"/>
              </a:spcAft>
              <a:tabLst>
                <a:tab pos="1612900" algn="l"/>
              </a:tabLst>
            </a:pPr>
            <a:r>
              <a:rPr lang="en-US"/>
              <a:t>	= €2,333,333</a:t>
            </a:r>
          </a:p>
          <a:p>
            <a:pPr>
              <a:tabLst>
                <a:tab pos="1612900" algn="l"/>
              </a:tabLst>
            </a:pPr>
            <a:r>
              <a:rPr lang="en-US"/>
              <a:t>Period 1 profits	= 112,000 x 70 – 8,000,000/8.64 – 112,000 x 340/8.64</a:t>
            </a:r>
          </a:p>
          <a:p>
            <a:pPr>
              <a:spcAft>
                <a:spcPts val="600"/>
              </a:spcAft>
              <a:tabLst>
                <a:tab pos="1612900" algn="l"/>
              </a:tabLst>
            </a:pPr>
            <a:r>
              <a:rPr lang="en-US"/>
              <a:t>	= €2,506,667 </a:t>
            </a:r>
          </a:p>
          <a:p>
            <a:pPr>
              <a:tabLst>
                <a:tab pos="1612900" algn="l"/>
              </a:tabLst>
            </a:pPr>
            <a:r>
              <a:rPr lang="en-US"/>
              <a:t>Period 2 profits	= 125,440 x 70 – 8,000,000/7.9524 – 125,440 x 340/7.9524	= €2,674,319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95600" y="5435601"/>
            <a:ext cx="68199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314700" algn="l"/>
              </a:tabLst>
            </a:pPr>
            <a:r>
              <a:rPr lang="en-US"/>
              <a:t>Expected profit from </a:t>
            </a:r>
            <a:r>
              <a:rPr lang="cs-CZ"/>
              <a:t>off-shoring	= 2,333,333 + 2,506,667/1.1 +</a:t>
            </a:r>
          </a:p>
          <a:p>
            <a:pPr>
              <a:spcAft>
                <a:spcPts val="600"/>
              </a:spcAft>
              <a:tabLst>
                <a:tab pos="3314700" algn="l"/>
              </a:tabLst>
            </a:pPr>
            <a:r>
              <a:rPr lang="cs-CZ"/>
              <a:t>	   2,674,319/1.21 </a:t>
            </a:r>
          </a:p>
          <a:p>
            <a:pPr>
              <a:spcAft>
                <a:spcPts val="600"/>
              </a:spcAft>
              <a:tabLst>
                <a:tab pos="3314700" algn="l"/>
              </a:tabLst>
            </a:pPr>
            <a:r>
              <a:rPr lang="cs-CZ"/>
              <a:t>	= €6,822,302</a:t>
            </a:r>
            <a:endParaRPr lang="en-US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7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425356" y="2130734"/>
            <a:ext cx="3378200" cy="2316162"/>
          </a:xfrm>
        </p:spPr>
        <p:txBody>
          <a:bodyPr anchor="t"/>
          <a:lstStyle/>
          <a:p>
            <a:pPr algn="l"/>
            <a:r>
              <a:rPr lang="en-US"/>
              <a:t>Decision Tree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11500" y="5373689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6-3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1200" y="388938"/>
            <a:ext cx="5524500" cy="602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Period 2 evaluation – onshore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3556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4038600" algn="l"/>
              </a:tabLst>
              <a:defRPr/>
            </a:pPr>
            <a:r>
              <a:rPr lang="en-US" sz="2000" dirty="0"/>
              <a:t>Revenue from the manufacture 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and sale of 144,000 panels	= 144,000 x 70 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	= €10,080,000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endParaRPr lang="en-US" sz="2000" dirty="0"/>
          </a:p>
          <a:p>
            <a:pPr marL="3556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4038600" algn="l"/>
              </a:tabLst>
              <a:defRPr/>
            </a:pPr>
            <a:r>
              <a:rPr lang="en-US" sz="2000" dirty="0"/>
              <a:t>Fixed + variable cost 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of onshore plant 	= 1,000,000 + 144,000 x 40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	= €6,760,000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endParaRPr lang="en-US" sz="2000" dirty="0"/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144,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10.89,2)	= 10,080,000 – 6,760,000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	= €3,320,000</a:t>
            </a:r>
          </a:p>
        </p:txBody>
      </p:sp>
    </p:spTree>
  </p:cSld>
  <p:clrMapOvr>
    <a:masterClrMapping/>
  </p:clrMapOvr>
  <p:transition spd="slow">
    <p:pull dir="l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35200" y="1536701"/>
          <a:ext cx="7759700" cy="4069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	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Sales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Production</a:t>
                      </a:r>
                      <a:r>
                        <a:rPr lang="en-US" sz="1400" b="1" baseline="0" dirty="0"/>
                        <a:t> Cost Quantity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Revenue</a:t>
                      </a:r>
                      <a:r>
                        <a:rPr lang="en-US" sz="1400" b="1" baseline="0" dirty="0"/>
                        <a:t> (euro)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Cost (euro)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Profit (euro)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10.89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144,000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144,000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10,080,000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6,760,000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3,320,000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8.91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10,080,000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3,320,000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10.89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4,840,000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1,880,000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8.91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4,840,000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1,880,000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10,080,000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3,320,000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4,840,000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1,880,000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10.89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4,480,000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3,560,000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8.91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4,480,000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3,560,000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7.29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4,480,000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3,560,000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920,000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40800" y="5765801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6-14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1 evaluation – onshore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	= 0.24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144,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10.89, 2)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0.56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144,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8.91, 2)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0.06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96,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10.89, 2)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0.14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96,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8.91, 2)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0.24 x 3,320,000 + 0.56 x 3,320,000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0.06 x 1,880,000 + 0.14 x 1,880,000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€3,032,000</a:t>
            </a:r>
          </a:p>
          <a:p>
            <a:pPr marL="266700" indent="0" fontAlgn="auto"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4036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9.90,1)	= </a:t>
            </a: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9.90,1)/(1 + </a:t>
            </a:r>
            <a:r>
              <a:rPr lang="en-US" sz="2000" i="1" dirty="0">
                <a:latin typeface="Times New Roman"/>
                <a:cs typeface="Times New Roman"/>
              </a:rPr>
              <a:t>k</a:t>
            </a:r>
            <a:r>
              <a:rPr lang="en-US" sz="2000" dirty="0"/>
              <a:t>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03600" algn="l"/>
              </a:tabLst>
              <a:defRPr/>
            </a:pPr>
            <a:r>
              <a:rPr lang="en-US" sz="2000" dirty="0"/>
              <a:t>	= 3,032,000/1.1 = €2,756,364</a:t>
            </a:r>
          </a:p>
        </p:txBody>
      </p:sp>
    </p:spTree>
  </p:cSld>
  <p:clrMapOvr>
    <a:masterClrMapping/>
  </p:clrMapOvr>
  <p:transition spd="slow">
    <p:strips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1 evaluation – onshore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3492500" algn="l"/>
              </a:tabLst>
              <a:defRPr/>
            </a:pPr>
            <a:r>
              <a:rPr lang="en-US" sz="2000" dirty="0"/>
              <a:t>Revenue from manufacture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92500" algn="l"/>
              </a:tabLst>
              <a:defRPr/>
            </a:pPr>
            <a:r>
              <a:rPr lang="en-US" sz="2000" dirty="0"/>
              <a:t>and sale of 120,000 panels 	= 120,000 x 70 = €8,400,000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en-US" sz="2000" dirty="0"/>
              <a:t>Fixed + variable cost of onshore plant	= 1,000,000 + 120,000 x 40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en-US" sz="2000" dirty="0"/>
              <a:t>	= €5,800,000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	= 8,400,000 – 5,800,000 +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    </a:t>
            </a: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2,600,000 + 2,756,364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€5,356,364</a:t>
            </a:r>
          </a:p>
        </p:txBody>
      </p:sp>
    </p:spTree>
  </p:cSld>
  <p:clrMapOvr>
    <a:masterClrMapping/>
  </p:clrMapOvr>
  <p:transition spd="slow">
    <p:strips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35200" y="2222501"/>
          <a:ext cx="7759700" cy="221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	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Sales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Production</a:t>
                      </a:r>
                      <a:r>
                        <a:rPr lang="en-US" sz="1400" b="1" baseline="0" dirty="0"/>
                        <a:t> Cost Quantity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Revenue</a:t>
                      </a:r>
                      <a:r>
                        <a:rPr lang="en-US" sz="1400" b="1" baseline="0" dirty="0"/>
                        <a:t> (euro)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Cost (euro)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Profit (euro)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9.90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8,400,000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5,800,000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5,356,364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8,400,000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5,800,000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5,356,364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9.90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5,600,000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2,934,545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8.10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5,600,000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4,200,000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2,934,545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40800" y="4699001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0 evaluation – onshore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 1)	= 0.24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0.56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8.10, 1)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0.06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80,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0.14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80,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8.10, 1)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0.24 x 5,356,364 + 0.56 x 5,5356,364 +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0.06 x 2,934,545 + 0.14 x 2,934,545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€ 4,872,000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036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9.00,1)	= </a:t>
            </a: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9.00,1)/(1 + </a:t>
            </a:r>
            <a:r>
              <a:rPr lang="en-US" sz="2000" i="1" dirty="0">
                <a:latin typeface="Times New Roman"/>
                <a:cs typeface="Times New Roman"/>
              </a:rPr>
              <a:t>k</a:t>
            </a:r>
            <a:r>
              <a:rPr lang="en-US" sz="2000" dirty="0"/>
              <a:t>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03600" algn="l"/>
              </a:tabLst>
              <a:defRPr/>
            </a:pPr>
            <a:r>
              <a:rPr lang="en-US" sz="2000" dirty="0"/>
              <a:t>	= 4,872,000/1.1 = €4,429,091</a:t>
            </a:r>
          </a:p>
        </p:txBody>
      </p:sp>
    </p:spTree>
  </p:cSld>
  <p:clrMapOvr>
    <a:masterClrMapping/>
  </p:clrMapOvr>
  <p:transition spd="slow">
    <p:strips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0 evaluation – onshore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3492500" algn="l"/>
              </a:tabLst>
              <a:defRPr/>
            </a:pPr>
            <a:r>
              <a:rPr lang="en-US" sz="2000" dirty="0"/>
              <a:t>Revenue from manufacture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92500" algn="l"/>
              </a:tabLst>
              <a:defRPr/>
            </a:pPr>
            <a:r>
              <a:rPr lang="en-US" sz="2000" dirty="0"/>
              <a:t>and sale of 100,000 panels 	= 100,000 x 70 = €7,000,000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925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en-US" sz="2000" dirty="0"/>
              <a:t>Fixed + variable cost of onshore plant	= 1,000,000 + 100,000 x 40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en-US" sz="2000" dirty="0"/>
              <a:t>	= €5,000,000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 1)	= 8,400,000 – 5,800,000 +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    </a:t>
            </a: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 1)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2,000,000 + 4,429,091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€6,429,091</a:t>
            </a:r>
          </a:p>
        </p:txBody>
      </p:sp>
    </p:spTree>
  </p:cSld>
  <p:clrMapOvr>
    <a:masterClrMapping/>
  </p:clrMapOvr>
  <p:transition spd="slow">
    <p:strips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Period 2 evaluation – offshore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3556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4038600" algn="l"/>
              </a:tabLst>
              <a:defRPr/>
            </a:pPr>
            <a:r>
              <a:rPr lang="en-US" sz="2000" dirty="0"/>
              <a:t>Revenue from the manufacture 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and sale of 130,000 panels	= 130,000 x 70 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	= €9,100,000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endParaRPr lang="en-US" sz="2000" dirty="0"/>
          </a:p>
          <a:p>
            <a:pPr marL="3556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4038600" algn="l"/>
              </a:tabLst>
              <a:defRPr/>
            </a:pPr>
            <a:r>
              <a:rPr lang="en-US" sz="2000" dirty="0"/>
              <a:t>Fixed + variable cost 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of offshore plant 	= 8,000,000 + 130,000 x 340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	= 52,200,000 yuan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endParaRPr lang="en-US" sz="2000" dirty="0"/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144,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10.89,2)	= 9,100,000 – 52,200,000/10.89</a:t>
            </a:r>
          </a:p>
          <a:p>
            <a:pPr marL="355600" indent="0" fontAlgn="auto">
              <a:spcBef>
                <a:spcPts val="0"/>
              </a:spcBef>
              <a:buNone/>
              <a:tabLst>
                <a:tab pos="4038600" algn="l"/>
              </a:tabLst>
              <a:defRPr/>
            </a:pPr>
            <a:r>
              <a:rPr lang="en-US" sz="2000" dirty="0"/>
              <a:t>	= €4,306,612</a:t>
            </a:r>
          </a:p>
        </p:txBody>
      </p:sp>
    </p:spTree>
  </p:cSld>
  <p:clrMapOvr>
    <a:masterClrMapping/>
  </p:clrMapOvr>
  <p:transition spd="slow">
    <p:strips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35200" y="1536701"/>
          <a:ext cx="7759700" cy="4069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	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Sales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Production</a:t>
                      </a:r>
                      <a:r>
                        <a:rPr lang="en-US" sz="1400" b="1" baseline="0" dirty="0"/>
                        <a:t> Cost Quantity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Revenue</a:t>
                      </a:r>
                      <a:r>
                        <a:rPr lang="en-US" sz="1400" b="1" baseline="0" dirty="0"/>
                        <a:t> (euro)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Cost (yuan)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Profit (euro)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10.89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130,000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130,000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9,100,000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52,200,000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4,306,612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8.91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9,100,000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52,200,000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3,241,414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10.89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2,863,251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8.91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2,006,195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9,100,000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52,200,000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1,939,506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6,720,000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958,683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10.89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4,480,000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623,251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8.91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4,480,000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–233,805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7.29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4,480,000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3,560,000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–1,281,317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40800" y="5765801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1 evaluation – offshore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	= 0.24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144,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10.89, 2)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0.56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144,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8.91, 2)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0.06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96,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10.89, 2)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0.14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96,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8.91, 2)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0.24 x 4,306,612 + 0.56 x 3,241,414 +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0.06 x 2,863,251 + 0.14 x 2,006,195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€ 3,301,441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036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9.90,1)	= </a:t>
            </a: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9.90,1)/(1 + </a:t>
            </a:r>
            <a:r>
              <a:rPr lang="en-US" sz="2000" i="1" dirty="0">
                <a:latin typeface="Times New Roman"/>
                <a:cs typeface="Times New Roman"/>
              </a:rPr>
              <a:t>k</a:t>
            </a:r>
            <a:r>
              <a:rPr lang="en-US" sz="2000" dirty="0"/>
              <a:t>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03600" algn="l"/>
              </a:tabLst>
              <a:defRPr/>
            </a:pPr>
            <a:r>
              <a:rPr lang="en-US" sz="2000" dirty="0"/>
              <a:t>	= 3,301,441/1.1 = €3,001,310</a:t>
            </a:r>
          </a:p>
        </p:txBody>
      </p:sp>
    </p:spTree>
  </p:cSld>
  <p:clrMapOvr>
    <a:masterClrMapping/>
  </p:clrMapOvr>
  <p:transition spd="slow">
    <p:strips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1 evaluation – offshore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3492500" algn="l"/>
              </a:tabLst>
              <a:defRPr/>
            </a:pPr>
            <a:r>
              <a:rPr lang="en-US" sz="2000" dirty="0"/>
              <a:t>Revenue from manufacture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92500" algn="l"/>
              </a:tabLst>
              <a:defRPr/>
            </a:pPr>
            <a:r>
              <a:rPr lang="en-US" sz="2000" dirty="0"/>
              <a:t>and sale of 120,000 panels 	= 120,000 x 70 = €8,400,000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en-US" sz="2000" dirty="0"/>
              <a:t>Fixed + variable cost of offshore plant	= </a:t>
            </a:r>
            <a:r>
              <a:rPr lang="tr-TR" sz="2000" dirty="0"/>
              <a:t>8,000,000 + 120,000 x 340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tr-TR" sz="2000" dirty="0"/>
              <a:t>	= 48,800,000 yuan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	= 8,400,000 – 48,800,000/9.90 +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    </a:t>
            </a: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3,470,707 + 3,001,310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€6,472,017</a:t>
            </a:r>
          </a:p>
        </p:txBody>
      </p:sp>
    </p:spTree>
  </p:cSld>
  <p:clrMapOvr>
    <a:masterClrMapping/>
  </p:clrMapOvr>
  <p:transition spd="slow">
    <p:strips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35200" y="2222501"/>
          <a:ext cx="7759700" cy="221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	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Sales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Production</a:t>
                      </a:r>
                      <a:r>
                        <a:rPr lang="en-US" sz="1400" b="1" baseline="0" dirty="0"/>
                        <a:t> Cost Quantity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Revenue</a:t>
                      </a:r>
                      <a:r>
                        <a:rPr lang="en-US" sz="1400" b="1" baseline="0" dirty="0"/>
                        <a:t> (euro)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Cost (yuan)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Expected Profit (euro)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9.90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8,400,000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48,800,000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6,472,017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8,400,000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48,800,000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4,301,354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9.90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5,600,000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3,007,859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8.10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5,600,000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42,000,000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1,164,757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40800" y="4699001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1435100" algn="r"/>
              </a:tabLst>
            </a:pPr>
            <a:r>
              <a:rPr lang="en-US" sz="1400"/>
              <a:t>Table 6-17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0 evaluation – offshore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 1)	= 0.24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0.56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120,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8.10, 1)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0.06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80,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9.90, 1) +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0.14 x </a:t>
            </a: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80,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8.10, 1)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0.24 x 6,472,017 + 0.56 x 4,301,354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   + 0.06 x 3,007,859 + 0.14 x 1,164,757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dirty="0"/>
              <a:t>	= € 4,305,580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endParaRPr lang="en-US" sz="2000" i="1" dirty="0">
              <a:latin typeface="Times New Roman"/>
              <a:cs typeface="Times New Roman"/>
            </a:endParaRPr>
          </a:p>
          <a:p>
            <a:pPr marL="266700" indent="0" fontAlgn="auto">
              <a:spcBef>
                <a:spcPts val="0"/>
              </a:spcBef>
              <a:buNone/>
              <a:tabLst>
                <a:tab pos="31369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9.00,1)	= </a:t>
            </a:r>
            <a:r>
              <a:rPr lang="en-US" sz="2000" i="1" dirty="0">
                <a:latin typeface="Times New Roman"/>
                <a:cs typeface="Times New Roman"/>
              </a:rPr>
              <a:t>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9.00,1)/(1 + </a:t>
            </a:r>
            <a:r>
              <a:rPr lang="en-US" sz="2000" i="1" dirty="0">
                <a:latin typeface="Times New Roman"/>
                <a:cs typeface="Times New Roman"/>
              </a:rPr>
              <a:t>k</a:t>
            </a:r>
            <a:r>
              <a:rPr lang="en-US" sz="2000" dirty="0"/>
              <a:t>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03600" algn="l"/>
              </a:tabLst>
              <a:defRPr/>
            </a:pPr>
            <a:r>
              <a:rPr lang="en-US" sz="2000" dirty="0"/>
              <a:t>	= 4,305,580/1.1 = €3,914,164</a:t>
            </a:r>
          </a:p>
        </p:txBody>
      </p:sp>
    </p:spTree>
  </p:cSld>
  <p:clrMapOvr>
    <a:masterClrMapping/>
  </p:clrMapOvr>
  <p:transition spd="slow">
    <p:strips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D-Solar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sz="2800" dirty="0"/>
              <a:t>Period 0 evaluation – offshore</a:t>
            </a:r>
            <a:endParaRPr lang="en-US" sz="2000" dirty="0"/>
          </a:p>
          <a:p>
            <a:pPr marL="266700" indent="0" fontAlgn="auto">
              <a:spcBef>
                <a:spcPts val="0"/>
              </a:spcBef>
              <a:spcAft>
                <a:spcPts val="0"/>
              </a:spcAft>
              <a:buNone/>
              <a:tabLst>
                <a:tab pos="3492500" algn="l"/>
              </a:tabLst>
              <a:defRPr/>
            </a:pPr>
            <a:r>
              <a:rPr lang="en-US" sz="2000" dirty="0"/>
              <a:t>Revenue from manufacture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92500" algn="l"/>
              </a:tabLst>
              <a:defRPr/>
            </a:pPr>
            <a:r>
              <a:rPr lang="en-US" sz="2000" dirty="0"/>
              <a:t>and sale of 100,000 panels 	= 100,000 x 70 = €7,000,000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4925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en-US" sz="2000" dirty="0"/>
              <a:t>Fixed + variable cost of onshore plant	= 8,000,000 + 100,000 x 340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r>
              <a:rPr lang="en-US" sz="2000" dirty="0"/>
              <a:t>	= €42,000,000 yuan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4572000" algn="l"/>
              </a:tabLst>
              <a:defRPr/>
            </a:pPr>
            <a:endParaRPr lang="en-US" sz="2000" dirty="0"/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i="1" dirty="0">
                <a:latin typeface="Times New Roman"/>
                <a:cs typeface="Times New Roman"/>
              </a:rPr>
              <a:t>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 1)	= 7,000,000 – 42,000,000/9.00 +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    </a:t>
            </a:r>
            <a:r>
              <a:rPr lang="en-US" sz="2000" i="1" dirty="0">
                <a:latin typeface="Times New Roman"/>
                <a:cs typeface="Times New Roman"/>
              </a:rPr>
              <a:t>PVEP</a:t>
            </a:r>
            <a:r>
              <a:rPr lang="en-US" sz="2000" dirty="0"/>
              <a:t>(</a:t>
            </a:r>
            <a:r>
              <a:rPr lang="en-US" sz="2000" i="1" dirty="0">
                <a:latin typeface="Times New Roman"/>
                <a:cs typeface="Times New Roman"/>
              </a:rPr>
              <a:t>D</a:t>
            </a:r>
            <a:r>
              <a:rPr lang="en-US" sz="2000" dirty="0"/>
              <a:t> = 100, </a:t>
            </a:r>
            <a:r>
              <a:rPr lang="en-US" sz="2000" i="1" dirty="0">
                <a:latin typeface="Times New Roman"/>
                <a:cs typeface="Times New Roman"/>
              </a:rPr>
              <a:t>E</a:t>
            </a:r>
            <a:r>
              <a:rPr lang="en-US" sz="2000" dirty="0"/>
              <a:t> = 9.00, 1)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2,333,333 + 3,914,164 </a:t>
            </a:r>
          </a:p>
          <a:p>
            <a:pPr marL="266700" indent="0" fontAlgn="auto">
              <a:spcBef>
                <a:spcPts val="0"/>
              </a:spcBef>
              <a:buNone/>
              <a:tabLst>
                <a:tab pos="3048000" algn="l"/>
              </a:tabLst>
              <a:defRPr/>
            </a:pPr>
            <a:r>
              <a:rPr lang="en-US" sz="2000" dirty="0"/>
              <a:t>	= €6,247,497</a:t>
            </a:r>
          </a:p>
        </p:txBody>
      </p:sp>
    </p:spTree>
  </p:cSld>
  <p:clrMapOvr>
    <a:masterClrMapping/>
  </p:clrMapOvr>
  <p:transition spd="slow">
    <p:strips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Decisions Under Uncertainty</a:t>
            </a:r>
          </a:p>
        </p:txBody>
      </p:sp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1981200" y="1417639"/>
            <a:ext cx="9601200" cy="4708525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/>
              <a:t>Gabungkan perencanaan strategis dan perencanaan keuangan selama desain jaringan global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/>
              <a:t>Gunakan beberapa metrik untuk mengevaluasi jaringan rantai pasokan global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/>
              <a:t>Gunakan analisis keuangan sebagai input untuk pengambilan keputusan, bukan sebagai proses pengambilan keputusan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/>
              <a:t>Gunakan perkiraan bersama dengan analisis sensitivitas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6460</TotalTime>
  <Words>5576</Words>
  <Application>Microsoft Office PowerPoint</Application>
  <PresentationFormat>Widescreen</PresentationFormat>
  <Paragraphs>975</Paragraphs>
  <Slides>68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Aharoni</vt:lpstr>
      <vt:lpstr>Arial</vt:lpstr>
      <vt:lpstr>Calibri</vt:lpstr>
      <vt:lpstr>Century Gothic</vt:lpstr>
      <vt:lpstr>Monotype Sorts</vt:lpstr>
      <vt:lpstr>Times New Roman</vt:lpstr>
      <vt:lpstr>1_Office Theme</vt:lpstr>
      <vt:lpstr>Equation</vt:lpstr>
      <vt:lpstr>Mendesain Jaringan Supply Chain Global </vt:lpstr>
      <vt:lpstr>Dampak Globalisasi pada  Jaringan Supply Chain</vt:lpstr>
      <vt:lpstr>Dampak Globalisasi pada  Jaringan Supply Chain</vt:lpstr>
      <vt:lpstr>Keputusan Offshoring: Biaya Total</vt:lpstr>
      <vt:lpstr>Keputusan Offshoring: Biaya Total</vt:lpstr>
      <vt:lpstr>Keputusan Offshoring: Biaya Total</vt:lpstr>
      <vt:lpstr>Keputusan Offshoring: Biaya Total</vt:lpstr>
      <vt:lpstr>Keputusan Offshoring: Biaya Total</vt:lpstr>
      <vt:lpstr>Manajemen Risiko dalam Supply Chain Global</vt:lpstr>
      <vt:lpstr>Manajemen Risiko dalam Supply Chain Global</vt:lpstr>
      <vt:lpstr>Manajemen Risiko dalam Supply Chain Global</vt:lpstr>
      <vt:lpstr>Manajemen Risiko dalam Supply Chain Global</vt:lpstr>
      <vt:lpstr>Manajemen Risiko dalam Supply Chain Global</vt:lpstr>
      <vt:lpstr>Manajemen Risiko dalam Supply Chain Global</vt:lpstr>
      <vt:lpstr>Fleksibilitas, Chaining, dan Containment</vt:lpstr>
      <vt:lpstr>Flexibility, Chaining, dan Containment</vt:lpstr>
      <vt:lpstr>Flexibility, Chaining, dan Containment</vt:lpstr>
      <vt:lpstr>Discounted Cash Flow Analysis</vt:lpstr>
      <vt:lpstr>Discounted Cash Flow Analysis</vt:lpstr>
      <vt:lpstr>Contoh Trips Logistics</vt:lpstr>
      <vt:lpstr>Contoh Trips Logistics </vt:lpstr>
      <vt:lpstr>Contoh Trips Logistics </vt:lpstr>
      <vt:lpstr>Menggunakan Pohon Keputusan</vt:lpstr>
      <vt:lpstr>Menggunakan Pohon Keputusan</vt:lpstr>
      <vt:lpstr>Dasar-dasar Analisis  Pohon Keputusan</vt:lpstr>
      <vt:lpstr>Metodologi Pohon Keputusan</vt:lpstr>
      <vt:lpstr>Pohon Keputusan – Trips Logistics </vt:lpstr>
      <vt:lpstr>Pohon Keputusan – Trips Logistics </vt:lpstr>
      <vt:lpstr>Pohon Keputusan – Trips Logistics </vt:lpstr>
      <vt:lpstr>Pohon Keputusan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Pohon Keputusan – Trips Logistics </vt:lpstr>
      <vt:lpstr>ONSHORE OR OFFSHORE</vt:lpstr>
      <vt:lpstr>Onshore or Offshore</vt:lpstr>
      <vt:lpstr>D-Solar Decision</vt:lpstr>
      <vt:lpstr>D-Solar Decision</vt:lpstr>
      <vt:lpstr>D-Solar Decision</vt:lpstr>
      <vt:lpstr>Decision Tree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D-Solar Decision</vt:lpstr>
      <vt:lpstr>Decisions Under Uncertainty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6 - Designing Global Supply Chain Networks</dc:subject>
  <dc:creator>Jeff Heyl</dc:creator>
  <cp:keywords/>
  <dc:description/>
  <cp:lastModifiedBy>Jaryono AW</cp:lastModifiedBy>
  <cp:revision>68</cp:revision>
  <dcterms:created xsi:type="dcterms:W3CDTF">2012-01-08T09:40:37Z</dcterms:created>
  <dcterms:modified xsi:type="dcterms:W3CDTF">2025-09-08T13:17:11Z</dcterms:modified>
  <cp:category/>
</cp:coreProperties>
</file>