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5"/>
  </p:notesMasterIdLst>
  <p:sldIdLst>
    <p:sldId id="311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321" r:id="rId13"/>
    <p:sldId id="270" r:id="rId14"/>
    <p:sldId id="322" r:id="rId15"/>
    <p:sldId id="271" r:id="rId16"/>
    <p:sldId id="272" r:id="rId17"/>
    <p:sldId id="273" r:id="rId18"/>
    <p:sldId id="274" r:id="rId19"/>
    <p:sldId id="275" r:id="rId20"/>
    <p:sldId id="276" r:id="rId21"/>
    <p:sldId id="323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8" autoAdjust="0"/>
    <p:restoredTop sz="99676" autoAdjust="0"/>
  </p:normalViewPr>
  <p:slideViewPr>
    <p:cSldViewPr snapToGrid="0" snapToObjects="1">
      <p:cViewPr varScale="1">
        <p:scale>
          <a:sx n="56" d="100"/>
          <a:sy n="56" d="100"/>
        </p:scale>
        <p:origin x="77" y="59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4" Type="http://schemas.openxmlformats.org/officeDocument/2006/relationships/image" Target="../media/image23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Relationship Id="rId4" Type="http://schemas.openxmlformats.org/officeDocument/2006/relationships/image" Target="../media/image27.e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0.emf"/><Relationship Id="rId7" Type="http://schemas.openxmlformats.org/officeDocument/2006/relationships/image" Target="../media/image34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6515864-FF91-469E-9F05-305565237DB5}" type="datetimeFigureOut">
              <a:rPr lang="en-US"/>
              <a:pPr>
                <a:defRPr/>
              </a:pPr>
              <a:t>9/8/2025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4FEB54F-F894-4A54-9188-038F80893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2422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50FD8FB1-A8C8-4C6F-902B-397869BF4C54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2048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3700" y="692150"/>
            <a:ext cx="607218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2904248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82EFFDEE-D9EA-48CF-8853-D76899843FAE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2253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3700" y="692150"/>
            <a:ext cx="607218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112699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5A247A60-D073-4CC3-928D-35A24FCDC8EF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3700" y="692150"/>
            <a:ext cx="607218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3988875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1DFB0107-E1A2-44B8-BC5E-07B04793E40D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3700" y="692150"/>
            <a:ext cx="607218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3712311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1DFB0107-E1A2-44B8-BC5E-07B04793E40D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3700" y="692150"/>
            <a:ext cx="607218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Times New Roman" pitchFamily="18" charset="0"/>
              </a:rPr>
              <a:t>Notes:</a:t>
            </a:r>
          </a:p>
        </p:txBody>
      </p:sp>
    </p:spTree>
    <p:extLst>
      <p:ext uri="{BB962C8B-B14F-4D97-AF65-F5344CB8AC3E}">
        <p14:creationId xmlns:p14="http://schemas.microsoft.com/office/powerpoint/2010/main" val="163469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cover art 40.jpg"/>
          <p:cNvPicPr>
            <a:picLocks noChangeAspect="1"/>
          </p:cNvPicPr>
          <p:nvPr userDrawn="1"/>
        </p:nvPicPr>
        <p:blipFill>
          <a:blip r:embed="rId2"/>
          <a:srcRect t="7031" b="17024"/>
          <a:stretch>
            <a:fillRect/>
          </a:stretch>
        </p:blipFill>
        <p:spPr bwMode="auto">
          <a:xfrm>
            <a:off x="1" y="-1573429"/>
            <a:ext cx="12192000" cy="8498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 userDrawn="1"/>
        </p:nvGrpSpPr>
        <p:grpSpPr bwMode="auto">
          <a:xfrm>
            <a:off x="9246658" y="370256"/>
            <a:ext cx="1841500" cy="282575"/>
            <a:chOff x="6693632" y="1852698"/>
            <a:chExt cx="1380564" cy="283882"/>
          </a:xfrm>
        </p:grpSpPr>
        <p:sp>
          <p:nvSpPr>
            <p:cNvPr id="5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17"/>
          <p:cNvSpPr>
            <a:spLocks noChangeArrowheads="1"/>
          </p:cNvSpPr>
          <p:nvPr userDrawn="1"/>
        </p:nvSpPr>
        <p:spPr bwMode="gray">
          <a:xfrm>
            <a:off x="0" y="6400801"/>
            <a:ext cx="12192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609600" y="5540376"/>
            <a:ext cx="11260667" cy="7016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29C4A3F1-D33E-45C3-BC10-B0BF6D146170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2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84317" y="6364288"/>
            <a:ext cx="220768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" y="6400801"/>
            <a:ext cx="254423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5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" y="6400801"/>
            <a:ext cx="254423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84317" y="6364288"/>
            <a:ext cx="220768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8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21F2C273-9F5B-4D80-8AC9-EFFCD3325548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19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84317" y="6364288"/>
            <a:ext cx="220768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1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" y="6400801"/>
            <a:ext cx="254423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6A21EF7F-9C9C-4E2F-9485-6A151DC57C60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3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84317" y="6364288"/>
            <a:ext cx="220768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5" name="Rectangle 17"/>
          <p:cNvSpPr>
            <a:spLocks noChangeArrowheads="1"/>
          </p:cNvSpPr>
          <p:nvPr userDrawn="1"/>
        </p:nvSpPr>
        <p:spPr bwMode="gray">
          <a:xfrm>
            <a:off x="0" y="6400801"/>
            <a:ext cx="12192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6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" y="6400801"/>
            <a:ext cx="254423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9"/>
          <p:cNvSpPr txBox="1">
            <a:spLocks noChangeArrowheads="1"/>
          </p:cNvSpPr>
          <p:nvPr userDrawn="1"/>
        </p:nvSpPr>
        <p:spPr bwMode="auto">
          <a:xfrm>
            <a:off x="5954184" y="6651625"/>
            <a:ext cx="5672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7-</a:t>
            </a:r>
            <a:fld id="{D0D7BB6B-73F3-4BB1-A9DD-33C1109B2E90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8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84317" y="6364288"/>
            <a:ext cx="220768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6"/>
          <p:cNvSpPr txBox="1">
            <a:spLocks noChangeArrowheads="1"/>
          </p:cNvSpPr>
          <p:nvPr userDrawn="1"/>
        </p:nvSpPr>
        <p:spPr bwMode="auto">
          <a:xfrm>
            <a:off x="2478618" y="6400800"/>
            <a:ext cx="7505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6482" y="2376204"/>
            <a:ext cx="9795346" cy="4091608"/>
          </a:xfrm>
        </p:spPr>
        <p:txBody>
          <a:bodyPr anchor="t" anchorCtr="1"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1" y="0"/>
            <a:ext cx="2266951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2254FC24-6DE7-4FE6-A592-4880A643C586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5B7262D8-79EB-45BF-95A7-5116719EC86A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6FBA95C5-F1E1-4302-A168-6F4E451CAE8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13314E68-9B26-4178-AC85-BFD12EDEFF08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D83F6760-9AC7-4C5B-A352-202AFA432FE8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5DF94405-7256-46E8-941C-00AD6671A5B8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75C7DEEB-59D5-43ED-8FE8-2651DBC27593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390AB998-7148-4B07-AFE2-3B29E622CC6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DF4D51B1-C273-4C39-AC3D-FE16D5F1537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F743496A-3166-49D8-A744-08CB6184B41B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1A681EED-C9D6-4F7F-91BB-BA68ECB0181B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66700"/>
            <a:ext cx="10363200" cy="11049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08000" y="1600200"/>
            <a:ext cx="11074400" cy="47244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</p:cSld>
  <p:clrMapOvr>
    <a:masterClrMapping/>
  </p:clrMapOvr>
  <p:transition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286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11624733" y="6651625"/>
            <a:ext cx="42832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7-</a:t>
            </a:r>
            <a:fld id="{5BC761CF-E065-4F9E-B004-82E0A62D79F2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7321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haroni" panose="02010803020104030203" pitchFamily="2" charset="-79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fontAlgn="base">
        <a:spcBef>
          <a:spcPct val="0"/>
        </a:spcBef>
        <a:spcAft>
          <a:spcPts val="600"/>
        </a:spcAft>
        <a:buSzPct val="150000"/>
        <a:buFont typeface="Arial" charset="0"/>
        <a:buChar char="•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»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jpeg"/><Relationship Id="rId4" Type="http://schemas.openxmlformats.org/officeDocument/2006/relationships/image" Target="../media/image1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9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3.emf"/><Relationship Id="rId4" Type="http://schemas.openxmlformats.org/officeDocument/2006/relationships/image" Target="../media/image20.emf"/><Relationship Id="rId9" Type="http://schemas.openxmlformats.org/officeDocument/2006/relationships/oleObject" Target="../embeddings/oleObject19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27.emf"/><Relationship Id="rId4" Type="http://schemas.openxmlformats.org/officeDocument/2006/relationships/image" Target="../media/image24.emf"/><Relationship Id="rId9" Type="http://schemas.openxmlformats.org/officeDocument/2006/relationships/oleObject" Target="../embeddings/oleObject23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13" Type="http://schemas.openxmlformats.org/officeDocument/2006/relationships/oleObject" Target="../embeddings/oleObject29.bin"/><Relationship Id="rId18" Type="http://schemas.openxmlformats.org/officeDocument/2006/relationships/image" Target="../media/image35.e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32.emf"/><Relationship Id="rId1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.e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9.e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0.bin"/><Relationship Id="rId10" Type="http://schemas.openxmlformats.org/officeDocument/2006/relationships/image" Target="../media/image31.emf"/><Relationship Id="rId4" Type="http://schemas.openxmlformats.org/officeDocument/2006/relationships/image" Target="../media/image28.e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33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3"/>
          <p:cNvSpPr txBox="1">
            <a:spLocks noChangeArrowheads="1"/>
          </p:cNvSpPr>
          <p:nvPr/>
        </p:nvSpPr>
        <p:spPr bwMode="auto">
          <a:xfrm>
            <a:off x="4146997" y="1036639"/>
            <a:ext cx="401862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7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BAB 7</a:t>
            </a:r>
          </a:p>
        </p:txBody>
      </p:sp>
      <p:sp>
        <p:nvSpPr>
          <p:cNvPr id="15362" name="Title 2"/>
          <p:cNvSpPr>
            <a:spLocks noGrp="1"/>
          </p:cNvSpPr>
          <p:nvPr>
            <p:ph type="ctrTitle"/>
          </p:nvPr>
        </p:nvSpPr>
        <p:spPr>
          <a:xfrm>
            <a:off x="812800" y="2236789"/>
            <a:ext cx="10314546" cy="4090987"/>
          </a:xfrm>
        </p:spPr>
        <p:txBody>
          <a:bodyPr/>
          <a:lstStyle/>
          <a:p>
            <a:r>
              <a:rPr lang="en-US" sz="4800" b="1">
                <a:latin typeface="Copperplate Gothic Bold" panose="020E0705020206020404" pitchFamily="34" charset="0"/>
              </a:rPr>
              <a:t>Peramalan Permintaan</a:t>
            </a:r>
            <a:br>
              <a:rPr lang="en-US" sz="4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</a:br>
            <a:r>
              <a:rPr lang="en-US" sz="4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di Rantai Pasokan</a:t>
            </a:r>
          </a:p>
        </p:txBody>
      </p:sp>
    </p:spTree>
    <p:extLst>
      <p:ext uri="{BB962C8B-B14F-4D97-AF65-F5344CB8AC3E}">
        <p14:creationId xmlns:p14="http://schemas.microsoft.com/office/powerpoint/2010/main" val="409193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Peran Forecasting </a:t>
            </a:r>
            <a:br>
              <a:rPr lang="en-US"/>
            </a:br>
            <a:r>
              <a:rPr lang="en-US"/>
              <a:t>dalam Supply Chain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73299" y="1701800"/>
            <a:ext cx="8776773" cy="4660900"/>
          </a:xfrm>
        </p:spPr>
        <p:txBody>
          <a:bodyPr/>
          <a:lstStyle/>
          <a:p>
            <a:r>
              <a:rPr lang="en-US"/>
              <a:t>Sebagai dasar keputusan perencanaan dalam supply chain</a:t>
            </a:r>
          </a:p>
          <a:p>
            <a:r>
              <a:rPr lang="en-US"/>
              <a:t>Digunakan baik dalam proses dorong dan tarik</a:t>
            </a:r>
          </a:p>
          <a:p>
            <a:pPr lvl="1"/>
            <a:r>
              <a:rPr lang="en-US"/>
              <a:t>Penjadwalan produksi, persediaan, perencanaan agregat</a:t>
            </a:r>
          </a:p>
          <a:p>
            <a:pPr lvl="1"/>
            <a:r>
              <a:rPr lang="en-US"/>
              <a:t>Alokasi daya jual, promosi, pengenalan produk baru.</a:t>
            </a:r>
          </a:p>
          <a:p>
            <a:pPr lvl="1"/>
            <a:r>
              <a:rPr lang="en-US"/>
              <a:t>Investasi pabrik/peralatan, penganggaran</a:t>
            </a:r>
          </a:p>
          <a:p>
            <a:pPr lvl="1"/>
            <a:r>
              <a:rPr lang="en-US"/>
              <a:t>Perencanaan, perekrutan, pemberhentian tenaga kerja.</a:t>
            </a:r>
          </a:p>
          <a:p>
            <a:r>
              <a:rPr lang="en-US"/>
              <a:t>Semua keputusan ini saling berhubungan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Karakteristik Peramalan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3211" y="1676400"/>
            <a:ext cx="10499189" cy="4114800"/>
          </a:xfrm>
        </p:spPr>
        <p:txBody>
          <a:bodyPr/>
          <a:lstStyle/>
          <a:p>
            <a:pPr marL="457200" indent="-457200" algn="just">
              <a:buSzPct val="100000"/>
              <a:buFont typeface="Arial" charset="0"/>
              <a:buAutoNum type="arabicPeriod"/>
            </a:pPr>
            <a:r>
              <a:rPr lang="en-US" sz="2400"/>
              <a:t>Peramalan selalu tidak akurat dan dengan demikian harus mencakup nilai yang diharapkan dari Peramalan dan ukuran kesalahan Peramalan</a:t>
            </a:r>
          </a:p>
          <a:p>
            <a:pPr marL="457200" indent="-457200" algn="just">
              <a:buSzPct val="100000"/>
              <a:buFont typeface="Arial" charset="0"/>
              <a:buAutoNum type="arabicPeriod"/>
            </a:pPr>
            <a:r>
              <a:rPr lang="en-US" sz="2400"/>
              <a:t>Peramalan jangka panjang biasanya kurang akurat dibandingkan Peramalan jangka pendek</a:t>
            </a:r>
          </a:p>
          <a:p>
            <a:pPr marL="457200" indent="-457200" algn="just">
              <a:buSzPct val="100000"/>
              <a:buFont typeface="Arial" charset="0"/>
              <a:buAutoNum type="arabicPeriod"/>
            </a:pPr>
            <a:r>
              <a:rPr lang="en-US" sz="2400"/>
              <a:t>Peramalan agregat biasanya lebih akurat daripada Peramalan terpilah</a:t>
            </a:r>
          </a:p>
          <a:p>
            <a:pPr marL="457200" indent="-457200" algn="just">
              <a:buSzPct val="100000"/>
              <a:buFont typeface="Arial" charset="0"/>
              <a:buAutoNum type="arabicPeriod"/>
            </a:pPr>
            <a:r>
              <a:rPr lang="en-US" sz="2400"/>
              <a:t>Secara umum, semakin jauh rantai pasokan perusahaan, semakin besar distorsi informasi yang diterimanya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Components and Methods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3905" y="1676400"/>
            <a:ext cx="10324408" cy="4762500"/>
          </a:xfrm>
        </p:spPr>
        <p:txBody>
          <a:bodyPr/>
          <a:lstStyle/>
          <a:p>
            <a:pPr algn="just"/>
            <a:r>
              <a:rPr lang="en-US" sz="2400"/>
              <a:t>Perusahaan harus mengidentifikasi faktor-faktor yang mempengaruhi permintaan di masa depan dan kemudian memastikan hubungan antara faktor-faktor ini dan permintaan di masa depan</a:t>
            </a:r>
          </a:p>
          <a:p>
            <a:pPr lvl="1" algn="just"/>
            <a:r>
              <a:rPr lang="en-US"/>
              <a:t>Permintaan masa lalu</a:t>
            </a:r>
          </a:p>
          <a:p>
            <a:pPr lvl="1" algn="just"/>
            <a:r>
              <a:rPr lang="en-US"/>
              <a:t>Waktu tunggu pengisian produk</a:t>
            </a:r>
          </a:p>
          <a:p>
            <a:pPr lvl="1" algn="just"/>
            <a:r>
              <a:rPr lang="en-US"/>
              <a:t>Upaya periklanan atau pemasaran yang direncanakan</a:t>
            </a:r>
          </a:p>
          <a:p>
            <a:pPr lvl="1" algn="just"/>
            <a:r>
              <a:rPr lang="en-US"/>
              <a:t>Diskon harga yang direncanakan</a:t>
            </a:r>
          </a:p>
          <a:p>
            <a:pPr lvl="1" algn="just"/>
            <a:r>
              <a:rPr lang="en-US"/>
              <a:t>Kondisi ekonomi</a:t>
            </a:r>
          </a:p>
          <a:p>
            <a:pPr lvl="1" algn="just"/>
            <a:r>
              <a:rPr lang="en-US"/>
              <a:t>Tindakan yang diambil pesaing</a:t>
            </a:r>
            <a:endParaRPr lang="en-US"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Components and Methods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4247" y="1999529"/>
            <a:ext cx="9343505" cy="5059362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400"/>
              <a:t>Qualitative</a:t>
            </a:r>
          </a:p>
          <a:p>
            <a:pPr lvl="1"/>
            <a:r>
              <a:rPr lang="en-US" sz="2000"/>
              <a:t>Primarily subjective</a:t>
            </a:r>
          </a:p>
          <a:p>
            <a:pPr lvl="1"/>
            <a:r>
              <a:rPr lang="en-US" sz="2000"/>
              <a:t>Mengandalkan pada judgment</a:t>
            </a:r>
          </a:p>
          <a:p>
            <a:pPr marL="514350" indent="-514350">
              <a:buSzPct val="100000"/>
              <a:buFont typeface="Arial" charset="0"/>
              <a:buAutoNum type="arabicPeriod" startAt="2"/>
            </a:pPr>
            <a:r>
              <a:rPr lang="en-US" sz="2400"/>
              <a:t>Time Series</a:t>
            </a:r>
          </a:p>
          <a:p>
            <a:pPr lvl="1"/>
            <a:r>
              <a:rPr lang="fi-FI" sz="2000"/>
              <a:t>Menggunakan permintaan historis saja</a:t>
            </a:r>
          </a:p>
          <a:p>
            <a:pPr lvl="1"/>
            <a:r>
              <a:rPr lang="fi-FI" sz="2000"/>
              <a:t>Terbaik dengan permintaan yang stabil</a:t>
            </a:r>
          </a:p>
          <a:p>
            <a:pPr marL="514350" indent="-514350">
              <a:buSzPct val="100000"/>
              <a:buFont typeface="Arial" charset="0"/>
              <a:buAutoNum type="arabicPeriod" startAt="2"/>
            </a:pPr>
            <a:r>
              <a:rPr lang="en-US" sz="2400"/>
              <a:t>Causal</a:t>
            </a:r>
          </a:p>
          <a:p>
            <a:pPr lvl="1"/>
            <a:r>
              <a:rPr lang="en-US" sz="2000"/>
              <a:t>Hubungan antara permintaan dan beberapa faktor lainnya</a:t>
            </a:r>
          </a:p>
          <a:p>
            <a:pPr marL="514350" indent="-514350">
              <a:buSzPct val="100000"/>
              <a:buFont typeface="Arial" charset="0"/>
              <a:buAutoNum type="arabicPeriod" startAt="4"/>
            </a:pPr>
            <a:r>
              <a:rPr lang="en-US" sz="2400"/>
              <a:t>Simulation</a:t>
            </a:r>
          </a:p>
          <a:p>
            <a:pPr lvl="1"/>
            <a:r>
              <a:rPr lang="fi-FI" sz="2000"/>
              <a:t>Meniru pilihan konsumen yang menimbulkan permintaan</a:t>
            </a:r>
            <a:endParaRPr lang="en-US" sz="2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Komponen dari Observasi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8806" y="1524000"/>
            <a:ext cx="10058400" cy="1066800"/>
          </a:xfrm>
        </p:spPr>
        <p:txBody>
          <a:bodyPr/>
          <a:lstStyle/>
          <a:p>
            <a:pPr marL="3770313" indent="-3236913">
              <a:buNone/>
              <a:tabLst>
                <a:tab pos="3949700" algn="l"/>
              </a:tabLst>
            </a:pPr>
            <a:r>
              <a:rPr lang="en-US" sz="2400"/>
              <a:t>Permintaan yang diobservasi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/>
              <a:t>) =	Komponen sistematis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/>
              <a:t>) + Komponen random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/>
              <a:t>)</a:t>
            </a:r>
          </a:p>
        </p:txBody>
      </p:sp>
      <p:sp>
        <p:nvSpPr>
          <p:cNvPr id="25612" name="Rectangle 11"/>
          <p:cNvSpPr>
            <a:spLocks noChangeArrowheads="1"/>
          </p:cNvSpPr>
          <p:nvPr/>
        </p:nvSpPr>
        <p:spPr bwMode="auto">
          <a:xfrm>
            <a:off x="2133600" y="2705101"/>
            <a:ext cx="8077200" cy="3801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spcAft>
                <a:spcPts val="600"/>
              </a:spcAft>
              <a:buSzPct val="150000"/>
              <a:buFont typeface="Arial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Komponen sistematis – nilai yang diharapkan dari permintaan</a:t>
            </a:r>
          </a:p>
          <a:p>
            <a:pPr marL="800100" lvl="1" indent="-342900">
              <a:spcAft>
                <a:spcPts val="600"/>
              </a:spcAft>
              <a:buSzPct val="100000"/>
              <a:buFont typeface="Lucida Grande"/>
              <a:buChar char="−"/>
            </a:pPr>
            <a:r>
              <a:rPr lang="en-US" sz="2400" b="1" i="1">
                <a:solidFill>
                  <a:srgbClr val="000000"/>
                </a:solidFill>
              </a:rPr>
              <a:t>Level</a:t>
            </a:r>
            <a:r>
              <a:rPr lang="en-US" sz="2400">
                <a:solidFill>
                  <a:srgbClr val="000000"/>
                </a:solidFill>
              </a:rPr>
              <a:t> (current deseasonalized demand)</a:t>
            </a:r>
            <a:endParaRPr lang="en-US" sz="2400" b="1" i="1">
              <a:solidFill>
                <a:srgbClr val="000000"/>
              </a:solidFill>
            </a:endParaRPr>
          </a:p>
          <a:p>
            <a:pPr marL="800100" lvl="1" indent="-342900">
              <a:spcAft>
                <a:spcPts val="600"/>
              </a:spcAft>
              <a:buSzPct val="100000"/>
              <a:buFont typeface="Lucida Grande"/>
              <a:buChar char="−"/>
            </a:pPr>
            <a:r>
              <a:rPr lang="en-US" sz="2400" b="1" i="1">
                <a:solidFill>
                  <a:srgbClr val="000000"/>
                </a:solidFill>
              </a:rPr>
              <a:t>Trend</a:t>
            </a:r>
            <a:r>
              <a:rPr lang="en-US" sz="2400">
                <a:solidFill>
                  <a:srgbClr val="000000"/>
                </a:solidFill>
              </a:rPr>
              <a:t> (growth or decline in demand)</a:t>
            </a:r>
            <a:endParaRPr lang="en-US" sz="2400" b="1" i="1">
              <a:solidFill>
                <a:srgbClr val="000000"/>
              </a:solidFill>
            </a:endParaRPr>
          </a:p>
          <a:p>
            <a:pPr marL="800100" lvl="1" indent="-342900">
              <a:spcAft>
                <a:spcPts val="600"/>
              </a:spcAft>
              <a:buSzPct val="100000"/>
              <a:buFont typeface="Lucida Grande"/>
              <a:buChar char="−"/>
            </a:pPr>
            <a:r>
              <a:rPr lang="en-US" sz="2400" b="1" i="1">
                <a:solidFill>
                  <a:srgbClr val="000000"/>
                </a:solidFill>
              </a:rPr>
              <a:t>Seasonality</a:t>
            </a:r>
            <a:r>
              <a:rPr lang="en-US" sz="2400">
                <a:solidFill>
                  <a:srgbClr val="000000"/>
                </a:solidFill>
              </a:rPr>
              <a:t> (predictable seasonal fluctuation)</a:t>
            </a:r>
          </a:p>
          <a:p>
            <a:pPr marL="285750" indent="-285750">
              <a:spcAft>
                <a:spcPts val="600"/>
              </a:spcAft>
              <a:buSzPct val="150000"/>
              <a:buFont typeface="Arial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Komponen random – bagian dari peramalan yang terdeviasi dari komponen sistematis</a:t>
            </a:r>
          </a:p>
          <a:p>
            <a:pPr marL="285750" indent="-285750">
              <a:spcAft>
                <a:spcPts val="600"/>
              </a:spcAft>
              <a:buSzPct val="150000"/>
              <a:buFont typeface="Arial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Kesalahan peramalan – perbedaan antara peramalan dan permintan aktual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r>
              <a:rPr lang="en-US"/>
              <a:t>Basic Approach</a:t>
            </a:r>
          </a:p>
        </p:txBody>
      </p:sp>
      <p:sp>
        <p:nvSpPr>
          <p:cNvPr id="24578" name="Content Placeholder 1"/>
          <p:cNvSpPr>
            <a:spLocks noGrp="1"/>
          </p:cNvSpPr>
          <p:nvPr>
            <p:ph idx="1"/>
          </p:nvPr>
        </p:nvSpPr>
        <p:spPr>
          <a:xfrm>
            <a:off x="1593669" y="1727201"/>
            <a:ext cx="9683931" cy="4525963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/>
              <a:t>Memahami tujuan peramalan.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/>
              <a:t>Mengintegrasikan perencanaan dan peramalan permintaan di seluruh rantai pasokan.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/>
              <a:t>Mengidentifikasi faktor utama yang mempengaruhi peramalan permintaan.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/>
              <a:t>Membuat peramalan di tingkat agregasi yang sesuai.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/>
              <a:t>Menetapkan kinerja dan ukuran kesalahan untuk ramalan.</a:t>
            </a:r>
            <a:endParaRPr lang="en-US" sz="2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Metode Peramalan Time-Series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/>
              <a:t>Tiga cara untuk menghitung komponen sistematis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endParaRPr lang="en-US" dirty="0"/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 b="1" i="1" dirty="0"/>
              <a:t>Multiplicative</a:t>
            </a:r>
          </a:p>
          <a:p>
            <a:pPr marL="457200" lvl="1" indent="0" algn="ctr" fontAlgn="auto">
              <a:spcBef>
                <a:spcPts val="0"/>
              </a:spcBef>
              <a:buNone/>
              <a:defRPr/>
            </a:pPr>
            <a:r>
              <a:rPr lang="en-US" i="1" dirty="0">
                <a:latin typeface="Times New Roman"/>
                <a:cs typeface="Times New Roman"/>
              </a:rPr>
              <a:t>S</a:t>
            </a:r>
            <a:r>
              <a:rPr lang="en-US" dirty="0"/>
              <a:t> = level x trend x seasonal factor</a:t>
            </a:r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 b="1" i="1" dirty="0"/>
              <a:t>Additive</a:t>
            </a:r>
          </a:p>
          <a:p>
            <a:pPr marL="457200" lvl="1" indent="0" algn="ctr" fontAlgn="auto">
              <a:spcBef>
                <a:spcPts val="0"/>
              </a:spcBef>
              <a:buNone/>
              <a:defRPr/>
            </a:pPr>
            <a:r>
              <a:rPr lang="en-US" i="1" dirty="0">
                <a:latin typeface="Times New Roman"/>
                <a:cs typeface="Times New Roman"/>
              </a:rPr>
              <a:t>S</a:t>
            </a:r>
            <a:r>
              <a:rPr lang="en-US" dirty="0"/>
              <a:t> = level + trend + seasonal factor</a:t>
            </a:r>
          </a:p>
          <a:p>
            <a:pPr lvl="1" fontAlgn="auto">
              <a:spcBef>
                <a:spcPts val="0"/>
              </a:spcBef>
              <a:buFont typeface="Arial"/>
              <a:buChar char="–"/>
              <a:defRPr/>
            </a:pPr>
            <a:r>
              <a:rPr lang="en-US" b="1" i="1" dirty="0"/>
              <a:t>Mixed</a:t>
            </a:r>
          </a:p>
          <a:p>
            <a:pPr marL="457200" lvl="1" indent="0" algn="ctr" fontAlgn="auto">
              <a:spcBef>
                <a:spcPts val="0"/>
              </a:spcBef>
              <a:buNone/>
              <a:defRPr/>
            </a:pPr>
            <a:r>
              <a:rPr lang="en-US" i="1" dirty="0">
                <a:latin typeface="Times New Roman"/>
                <a:cs typeface="Times New Roman"/>
              </a:rPr>
              <a:t>S</a:t>
            </a:r>
            <a:r>
              <a:rPr lang="en-US" dirty="0"/>
              <a:t> = (level + trend) x seasonal factor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Metode Statis</a:t>
            </a: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3958325"/>
              </p:ext>
            </p:extLst>
          </p:nvPr>
        </p:nvGraphicFramePr>
        <p:xfrm>
          <a:off x="1861795" y="1663688"/>
          <a:ext cx="8688973" cy="477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Equation" r:id="rId3" imgW="3429000" imgH="203040" progId="Equation.3">
                  <p:embed/>
                </p:oleObj>
              </mc:Choice>
              <mc:Fallback>
                <p:oleObj name="Equation" r:id="rId3" imgW="3429000" imgH="2030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1795" y="1663688"/>
                        <a:ext cx="8688973" cy="4774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4565650" y="2578100"/>
          <a:ext cx="30607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Equation" r:id="rId5" imgW="3044520" imgH="493560" progId="Equation.3">
                  <p:embed/>
                </p:oleObj>
              </mc:Choice>
              <mc:Fallback>
                <p:oleObj name="Equation" r:id="rId5" imgW="3044520" imgH="493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5650" y="2578100"/>
                        <a:ext cx="3060700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343150" y="3517901"/>
            <a:ext cx="8133704" cy="2569811"/>
            <a:chOff x="819150" y="3517900"/>
            <a:chExt cx="8134326" cy="2569344"/>
          </a:xfrm>
        </p:grpSpPr>
        <p:sp>
          <p:nvSpPr>
            <p:cNvPr id="1029" name="TextBox 6"/>
            <p:cNvSpPr txBox="1">
              <a:spLocks noChangeArrowheads="1"/>
            </p:cNvSpPr>
            <p:nvPr/>
          </p:nvSpPr>
          <p:spPr bwMode="auto">
            <a:xfrm>
              <a:off x="819150" y="3517900"/>
              <a:ext cx="103576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where</a:t>
              </a:r>
            </a:p>
          </p:txBody>
        </p:sp>
        <p:sp>
          <p:nvSpPr>
            <p:cNvPr id="1030" name="TextBox 7"/>
            <p:cNvSpPr txBox="1">
              <a:spLocks noChangeArrowheads="1"/>
            </p:cNvSpPr>
            <p:nvPr/>
          </p:nvSpPr>
          <p:spPr bwMode="auto">
            <a:xfrm>
              <a:off x="1333500" y="4148604"/>
              <a:ext cx="7619976" cy="193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355600">
                <a:tabLst>
                  <a:tab pos="533400" algn="l"/>
                  <a:tab pos="901700" algn="l"/>
                </a:tabLst>
              </a:pP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L</a:t>
              </a:r>
              <a:r>
                <a:rPr lang="en-US" sz="2400"/>
                <a:t>	=	estimasi level pada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400"/>
                <a:t> = 0 </a:t>
              </a:r>
            </a:p>
            <a:p>
              <a:pPr defTabSz="355600">
                <a:tabLst>
                  <a:tab pos="533400" algn="l"/>
                  <a:tab pos="901700" algn="l"/>
                </a:tabLst>
              </a:pP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400"/>
                <a:t>	=	estimasi trend</a:t>
              </a:r>
            </a:p>
            <a:p>
              <a:pPr defTabSz="355600">
                <a:tabLst>
                  <a:tab pos="533400" algn="l"/>
                  <a:tab pos="901700" algn="l"/>
                </a:tabLst>
              </a:pP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400"/>
                <a:t>	=	estimasi faktor musiman untuk periode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t</a:t>
              </a:r>
            </a:p>
            <a:p>
              <a:pPr defTabSz="355600">
                <a:tabLst>
                  <a:tab pos="533400" algn="l"/>
                  <a:tab pos="901700" algn="l"/>
                </a:tabLst>
              </a:pP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400"/>
                <a:t>	=	Permintaan aktual yang diobservasi di Periode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t</a:t>
              </a:r>
            </a:p>
            <a:p>
              <a:pPr defTabSz="355600">
                <a:tabLst>
                  <a:tab pos="533400" algn="l"/>
                  <a:tab pos="901700" algn="l"/>
                </a:tabLst>
              </a:pP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400" i="1" baseline="-2500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400"/>
                <a:t>	=	peramalan permintaan untuk Periode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Tahoe Salt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48000" y="1397000"/>
          <a:ext cx="6096000" cy="482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Year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Quarter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Period, </a:t>
                      </a:r>
                      <a:r>
                        <a:rPr lang="en-US" b="1" i="1" dirty="0">
                          <a:latin typeface="Times New Roman"/>
                          <a:cs typeface="Times New Roman"/>
                        </a:rPr>
                        <a:t>t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Demand, </a:t>
                      </a:r>
                      <a:r>
                        <a:rPr lang="en-US" b="1" i="1" dirty="0" err="1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en-US" b="1" i="1" baseline="-25000" dirty="0" err="1">
                          <a:latin typeface="Times New Roman"/>
                          <a:cs typeface="Times New Roman"/>
                        </a:rPr>
                        <a:t>t</a:t>
                      </a:r>
                      <a:endParaRPr lang="en-US" b="1" i="1" dirty="0">
                        <a:latin typeface="Times New Roman"/>
                        <a:cs typeface="Times New Roman"/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/>
                        <a:t>	8,000</a:t>
                      </a:r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/>
                        <a:t>	13,000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/>
                        <a:t>	23,000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/>
                        <a:t>	34,000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/>
                        <a:t>	10,000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/>
                        <a:t>	18,000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/>
                        <a:t>	23,000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/>
                        <a:t>	38,000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/>
                        <a:t>	12,000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/>
                        <a:t>	13,000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/>
                        <a:t>	32,000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/>
                        <a:t>	41,000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216901" y="6273801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7-1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Tahoe Salt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8718550" y="5092701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1726" y="2133600"/>
            <a:ext cx="7445375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Tahoe Salt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8718550" y="5092701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1726" y="2133600"/>
            <a:ext cx="7445375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315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09800" y="266700"/>
            <a:ext cx="7772400" cy="1104900"/>
          </a:xfrm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r>
              <a:rPr lang="en-US"/>
              <a:t>Perkiraan Level dan Tren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360557" y="1262788"/>
            <a:ext cx="31448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Periodicity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/>
              <a:t> = 4,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/>
              <a:t> = 3</a:t>
            </a:r>
          </a:p>
        </p:txBody>
      </p:sp>
      <p:graphicFrame>
        <p:nvGraphicFramePr>
          <p:cNvPr id="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6211826"/>
              </p:ext>
            </p:extLst>
          </p:nvPr>
        </p:nvGraphicFramePr>
        <p:xfrm>
          <a:off x="2514600" y="2012950"/>
          <a:ext cx="6959048" cy="2109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" name="Equation" r:id="rId4" imgW="7149600" imgH="2157480" progId="Equation.3">
                  <p:embed/>
                </p:oleObj>
              </mc:Choice>
              <mc:Fallback>
                <p:oleObj name="Equation" r:id="rId4" imgW="7149600" imgH="215748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012950"/>
                        <a:ext cx="6959048" cy="21099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514600" y="4474437"/>
            <a:ext cx="5034776" cy="1926363"/>
            <a:chOff x="1720850" y="4273550"/>
            <a:chExt cx="5245100" cy="1943100"/>
          </a:xfrm>
        </p:grpSpPr>
        <p:graphicFrame>
          <p:nvGraphicFramePr>
            <p:cNvPr id="2050" name="Object 2"/>
            <p:cNvGraphicFramePr>
              <a:graphicFrameLocks noChangeAspect="1"/>
            </p:cNvGraphicFramePr>
            <p:nvPr/>
          </p:nvGraphicFramePr>
          <p:xfrm>
            <a:off x="1720850" y="4273550"/>
            <a:ext cx="5245100" cy="977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0" name="Equation" r:id="rId6" imgW="5229360" imgH="969120" progId="Equation.3">
                    <p:embed/>
                  </p:oleObj>
                </mc:Choice>
                <mc:Fallback>
                  <p:oleObj name="Equation" r:id="rId6" imgW="5229360" imgH="96912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0850" y="4273550"/>
                          <a:ext cx="5245100" cy="977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" name="Object 3"/>
            <p:cNvGraphicFramePr>
              <a:graphicFrameLocks noChangeAspect="1"/>
            </p:cNvGraphicFramePr>
            <p:nvPr/>
          </p:nvGraphicFramePr>
          <p:xfrm>
            <a:off x="2101850" y="5340350"/>
            <a:ext cx="2654300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1" name="Equation" r:id="rId8" imgW="2642040" imgH="868320" progId="Equation.3">
                    <p:embed/>
                  </p:oleObj>
                </mc:Choice>
                <mc:Fallback>
                  <p:oleObj name="Equation" r:id="rId8" imgW="2642040" imgH="86832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1850" y="5340350"/>
                          <a:ext cx="2654300" cy="876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09800" y="266700"/>
            <a:ext cx="7772400" cy="1104900"/>
          </a:xfrm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r>
              <a:rPr lang="en-US"/>
              <a:t>Estimate Level and Trend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099300" y="1357314"/>
            <a:ext cx="31448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Periodicity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/>
              <a:t> = 4,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/>
              <a:t> = 3</a:t>
            </a:r>
          </a:p>
        </p:txBody>
      </p:sp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2514600" y="2012950"/>
          <a:ext cx="7162800" cy="217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5" name="Equation" r:id="rId4" imgW="7149600" imgH="2157480" progId="Equation.3">
                  <p:embed/>
                </p:oleObj>
              </mc:Choice>
              <mc:Fallback>
                <p:oleObj name="Equation" r:id="rId4" imgW="7149600" imgH="215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012950"/>
                        <a:ext cx="7162800" cy="217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244850" y="4349750"/>
            <a:ext cx="5245100" cy="1943100"/>
            <a:chOff x="1720850" y="4273550"/>
            <a:chExt cx="5245100" cy="1943100"/>
          </a:xfrm>
        </p:grpSpPr>
        <p:graphicFrame>
          <p:nvGraphicFramePr>
            <p:cNvPr id="2050" name="Object 2"/>
            <p:cNvGraphicFramePr>
              <a:graphicFrameLocks noChangeAspect="1"/>
            </p:cNvGraphicFramePr>
            <p:nvPr/>
          </p:nvGraphicFramePr>
          <p:xfrm>
            <a:off x="1720850" y="4273550"/>
            <a:ext cx="5245100" cy="977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6" name="Equation" r:id="rId6" imgW="5229360" imgH="969120" progId="Equation.3">
                    <p:embed/>
                  </p:oleObj>
                </mc:Choice>
                <mc:Fallback>
                  <p:oleObj name="Equation" r:id="rId6" imgW="5229360" imgH="9691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0850" y="4273550"/>
                          <a:ext cx="5245100" cy="977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" name="Object 3"/>
            <p:cNvGraphicFramePr>
              <a:graphicFrameLocks noChangeAspect="1"/>
            </p:cNvGraphicFramePr>
            <p:nvPr/>
          </p:nvGraphicFramePr>
          <p:xfrm>
            <a:off x="2101850" y="5340350"/>
            <a:ext cx="2654300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7" name="Equation" r:id="rId8" imgW="2642040" imgH="868320" progId="Equation.3">
                    <p:embed/>
                  </p:oleObj>
                </mc:Choice>
                <mc:Fallback>
                  <p:oleObj name="Equation" r:id="rId8" imgW="2642040" imgH="8683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1850" y="5340350"/>
                          <a:ext cx="2654300" cy="876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89330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1600" y="1333500"/>
            <a:ext cx="6908800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Tahoe Salt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483600" y="6172201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Tahoe Salt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8718550" y="4597401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7-3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501900" y="5049838"/>
            <a:ext cx="7359650" cy="1243012"/>
            <a:chOff x="978681" y="5050542"/>
            <a:chExt cx="7358305" cy="1242308"/>
          </a:xfrm>
        </p:grpSpPr>
        <p:sp>
          <p:nvSpPr>
            <p:cNvPr id="3078" name="TextBox 5"/>
            <p:cNvSpPr txBox="1">
              <a:spLocks noChangeArrowheads="1"/>
            </p:cNvSpPr>
            <p:nvPr/>
          </p:nvSpPr>
          <p:spPr bwMode="auto">
            <a:xfrm>
              <a:off x="978681" y="5050542"/>
              <a:ext cx="7358305" cy="1015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sv-SE" sz="2000"/>
                <a:t>Ada hubungan linier antara permintaan yang tidak disesuaikan dan waktu berdasarkan perubahan permintaan dari waktu ke waktu</a:t>
              </a:r>
              <a:endParaRPr lang="en-US" sz="2000"/>
            </a:p>
          </p:txBody>
        </p:sp>
        <p:graphicFrame>
          <p:nvGraphicFramePr>
            <p:cNvPr id="3073" name="Object 1"/>
            <p:cNvGraphicFramePr>
              <a:graphicFrameLocks noChangeAspect="1"/>
            </p:cNvGraphicFramePr>
            <p:nvPr/>
          </p:nvGraphicFramePr>
          <p:xfrm>
            <a:off x="3917950" y="5848350"/>
            <a:ext cx="1308100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4" name="Equation" r:id="rId3" imgW="1298160" imgH="429480" progId="Equation.3">
                    <p:embed/>
                  </p:oleObj>
                </mc:Choice>
                <mc:Fallback>
                  <p:oleObj name="Equation" r:id="rId3" imgW="1298160" imgH="42948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17950" y="5848350"/>
                          <a:ext cx="1308100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080" name="Picture 8" descr="FG_07_00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9988" y="1887538"/>
            <a:ext cx="7421562" cy="277971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FG_07_0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575" y="1379538"/>
            <a:ext cx="6256338" cy="4678362"/>
          </a:xfrm>
          <a:prstGeom prst="rect">
            <a:avLst/>
          </a:prstGeom>
          <a:noFill/>
        </p:spPr>
      </p:pic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Estimating Seasonal Factors</a:t>
            </a:r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8743950" y="1747838"/>
          <a:ext cx="9525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Equation" r:id="rId4" imgW="941400" imgH="877680" progId="Equation.3">
                  <p:embed/>
                </p:oleObj>
              </mc:Choice>
              <mc:Fallback>
                <p:oleObj name="Equation" r:id="rId4" imgW="941400" imgH="87768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3950" y="1747838"/>
                        <a:ext cx="9525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185150" y="6057901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Estimating Seasonal Factors</a:t>
            </a:r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5340350" y="1354138"/>
          <a:ext cx="15113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" name="Equation" r:id="rId3" imgW="1499400" imgH="1261440" progId="Equation.3">
                  <p:embed/>
                </p:oleObj>
              </mc:Choice>
              <mc:Fallback>
                <p:oleObj name="Equation" r:id="rId3" imgW="1499400" imgH="12614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0350" y="1354138"/>
                        <a:ext cx="1511300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3282950" y="2787650"/>
          <a:ext cx="5626100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2" name="Equation" r:id="rId5" imgW="5613480" imgH="1599840" progId="Equation.3">
                  <p:embed/>
                </p:oleObj>
              </mc:Choice>
              <mc:Fallback>
                <p:oleObj name="Equation" r:id="rId5" imgW="5613480" imgH="15998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2950" y="2787650"/>
                        <a:ext cx="5626100" cy="161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3257550" y="4629150"/>
          <a:ext cx="5676900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3" name="Equation" r:id="rId7" imgW="5668560" imgH="1599840" progId="Equation.3">
                  <p:embed/>
                </p:oleObj>
              </mc:Choice>
              <mc:Fallback>
                <p:oleObj name="Equation" r:id="rId7" imgW="5668560" imgH="15998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550" y="4629150"/>
                        <a:ext cx="5676900" cy="161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Peramalan Adaptive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676400"/>
            <a:ext cx="7727950" cy="4622800"/>
          </a:xfrm>
        </p:spPr>
        <p:txBody>
          <a:bodyPr/>
          <a:lstStyle/>
          <a:p>
            <a:r>
              <a:rPr lang="en-US"/>
              <a:t>Perkiraan tingkat, tren, dan musim disesuaikan setelah setiap pengamatan permintaan</a:t>
            </a:r>
          </a:p>
          <a:p>
            <a:r>
              <a:rPr lang="en-US"/>
              <a:t>Estimasi menggabungkan semua data baru yang diamati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Adaptive Forecasting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4997450" y="1766888"/>
          <a:ext cx="2197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Equation" r:id="rId3" imgW="2184840" imgH="429480" progId="Equation.3">
                  <p:embed/>
                </p:oleObj>
              </mc:Choice>
              <mc:Fallback>
                <p:oleObj name="Equation" r:id="rId3" imgW="2184840" imgH="42948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7450" y="1766888"/>
                        <a:ext cx="21971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781300" y="2349501"/>
            <a:ext cx="6045200" cy="3292475"/>
            <a:chOff x="1257300" y="2349500"/>
            <a:chExt cx="6045200" cy="3291890"/>
          </a:xfrm>
        </p:grpSpPr>
        <p:sp>
          <p:nvSpPr>
            <p:cNvPr id="6148" name="TextBox 2"/>
            <p:cNvSpPr txBox="1">
              <a:spLocks noChangeArrowheads="1"/>
            </p:cNvSpPr>
            <p:nvPr/>
          </p:nvSpPr>
          <p:spPr bwMode="auto">
            <a:xfrm>
              <a:off x="1257300" y="2349500"/>
              <a:ext cx="89604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where</a:t>
              </a:r>
            </a:p>
          </p:txBody>
        </p:sp>
        <p:sp>
          <p:nvSpPr>
            <p:cNvPr id="6149" name="TextBox 3"/>
            <p:cNvSpPr txBox="1">
              <a:spLocks noChangeArrowheads="1"/>
            </p:cNvSpPr>
            <p:nvPr/>
          </p:nvSpPr>
          <p:spPr bwMode="auto">
            <a:xfrm>
              <a:off x="1854200" y="3009900"/>
              <a:ext cx="5448300" cy="2631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L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estimate of level at the end of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estimate of trend at the end of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estimate of seasonal factor for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forecast of demand for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 (made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 – 1 or earlier)</a:t>
              </a:r>
            </a:p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actual demand observed in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 –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 = forecast error in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Adaptive Forecasting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4997450" y="1766888"/>
          <a:ext cx="2197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Equation" r:id="rId3" imgW="2184840" imgH="429480" progId="Equation.3">
                  <p:embed/>
                </p:oleObj>
              </mc:Choice>
              <mc:Fallback>
                <p:oleObj name="Equation" r:id="rId3" imgW="2184840" imgH="429480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7450" y="1766888"/>
                        <a:ext cx="21971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781300" y="2349501"/>
            <a:ext cx="6045200" cy="3292475"/>
            <a:chOff x="1257300" y="2349500"/>
            <a:chExt cx="6045200" cy="3291890"/>
          </a:xfrm>
        </p:grpSpPr>
        <p:sp>
          <p:nvSpPr>
            <p:cNvPr id="6148" name="TextBox 2"/>
            <p:cNvSpPr txBox="1">
              <a:spLocks noChangeArrowheads="1"/>
            </p:cNvSpPr>
            <p:nvPr/>
          </p:nvSpPr>
          <p:spPr bwMode="auto">
            <a:xfrm>
              <a:off x="1257300" y="2349500"/>
              <a:ext cx="89604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where</a:t>
              </a:r>
            </a:p>
          </p:txBody>
        </p:sp>
        <p:sp>
          <p:nvSpPr>
            <p:cNvPr id="6149" name="TextBox 3"/>
            <p:cNvSpPr txBox="1">
              <a:spLocks noChangeArrowheads="1"/>
            </p:cNvSpPr>
            <p:nvPr/>
          </p:nvSpPr>
          <p:spPr bwMode="auto">
            <a:xfrm>
              <a:off x="1854200" y="3009900"/>
              <a:ext cx="5448300" cy="2631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L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estimate of level at the end of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estimate of trend at the end of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estimate of seasonal factor for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forecast of demand for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 (made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 – 1 or earlier)</a:t>
              </a:r>
            </a:p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actual demand observed in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marL="723900" indent="-723900">
                <a:spcAft>
                  <a:spcPts val="600"/>
                </a:spcAft>
                <a:buSzPct val="150000"/>
                <a:tabLst>
                  <a:tab pos="355600" algn="l"/>
                </a:tabLst>
              </a:pP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	=	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 –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2000" i="1" baseline="-25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000">
                  <a:solidFill>
                    <a:srgbClr val="000000"/>
                  </a:solidFill>
                </a:rPr>
                <a:t> = forecast error in Period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846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Tahapan pada Peramalan Adaptive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6300" y="1511300"/>
            <a:ext cx="7924800" cy="4876800"/>
          </a:xfrm>
        </p:spPr>
        <p:txBody>
          <a:bodyPr/>
          <a:lstStyle/>
          <a:p>
            <a:r>
              <a:rPr lang="en-US" sz="2800"/>
              <a:t>Initialize</a:t>
            </a:r>
          </a:p>
          <a:p>
            <a:pPr lvl="1"/>
            <a:r>
              <a:rPr lang="en-US" sz="2400"/>
              <a:t>Compute initial estimates of level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/>
              <a:t>0</a:t>
            </a:r>
            <a:r>
              <a:rPr lang="en-US" sz="2400"/>
              <a:t>), trend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/>
              <a:t>0</a:t>
            </a:r>
            <a:r>
              <a:rPr lang="en-US" sz="2400"/>
              <a:t>), and seasonal factors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/>
              <a:t>1</a:t>
            </a:r>
            <a:r>
              <a:rPr lang="en-US" sz="2400"/>
              <a:t>,…,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/>
              <a:t>)</a:t>
            </a:r>
          </a:p>
          <a:p>
            <a:r>
              <a:rPr lang="en-US" sz="2800"/>
              <a:t>Forecast</a:t>
            </a:r>
          </a:p>
          <a:p>
            <a:pPr lvl="1"/>
            <a:r>
              <a:rPr lang="en-US" sz="2400"/>
              <a:t>Forecast demand for period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/>
              <a:t> + </a:t>
            </a:r>
            <a:r>
              <a:rPr lang="en-US" sz="2400"/>
              <a:t>1 </a:t>
            </a:r>
          </a:p>
          <a:p>
            <a:r>
              <a:rPr lang="en-US"/>
              <a:t>Estimate error</a:t>
            </a:r>
          </a:p>
          <a:p>
            <a:pPr lvl="1"/>
            <a:r>
              <a:rPr lang="en-US" sz="2400"/>
              <a:t>Compute error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baseline="-25000"/>
              <a:t>+1</a:t>
            </a:r>
            <a:r>
              <a:rPr lang="en-US" sz="2400"/>
              <a:t> =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baseline="-25000"/>
              <a:t>+1</a:t>
            </a:r>
            <a:r>
              <a:rPr lang="en-US" sz="2400"/>
              <a:t> –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baseline="-25000"/>
              <a:t>+1</a:t>
            </a:r>
            <a:r>
              <a:rPr lang="en-US" sz="2400"/>
              <a:t> </a:t>
            </a:r>
          </a:p>
          <a:p>
            <a:r>
              <a:rPr lang="en-US" sz="2800"/>
              <a:t>Modify estimates</a:t>
            </a:r>
          </a:p>
          <a:p>
            <a:pPr lvl="1"/>
            <a:r>
              <a:rPr lang="en-US" sz="2400"/>
              <a:t>Modify the estimates of level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/>
              <a:t>+1</a:t>
            </a:r>
            <a:r>
              <a:rPr lang="en-US" sz="2400"/>
              <a:t>), trend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/>
              <a:t>+1</a:t>
            </a:r>
            <a:r>
              <a:rPr lang="en-US" sz="2400"/>
              <a:t>), and seasonal factor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baseline="-25000"/>
              <a:t>+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aseline="-25000"/>
              <a:t>+1</a:t>
            </a:r>
            <a:r>
              <a:rPr lang="en-US" sz="2400"/>
              <a:t>), given the error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/>
              <a:t>+1</a:t>
            </a:r>
            <a:endParaRPr 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Moving Average (Rata-rata Bergerak)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549400"/>
            <a:ext cx="8229600" cy="4800600"/>
          </a:xfrm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400"/>
              <a:t>Digunakan saat permintaan tidak memiliki tren atau musim yang dapat diamati</a:t>
            </a:r>
          </a:p>
          <a:p>
            <a:pPr lvl="1"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/>
              <a:t>Komponen sistematis dari permintaan = </a:t>
            </a:r>
            <a:r>
              <a:rPr lang="en-US" dirty="0"/>
              <a:t>level</a:t>
            </a:r>
            <a:endParaRPr lang="en-US" sz="2000" dirty="0"/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400"/>
              <a:t>Level pada periode </a:t>
            </a:r>
            <a:r>
              <a:rPr lang="en-US" sz="2400" i="1">
                <a:latin typeface="Times New Roman"/>
                <a:cs typeface="Times New Roman"/>
              </a:rPr>
              <a:t>t</a:t>
            </a:r>
            <a:r>
              <a:rPr lang="en-US" sz="2400"/>
              <a:t> adalah permintaan rata-rata selama </a:t>
            </a:r>
            <a:r>
              <a:rPr lang="en-US" sz="2400" i="1"/>
              <a:t>N </a:t>
            </a:r>
            <a:r>
              <a:rPr lang="en-US" sz="2400"/>
              <a:t>periode yang lalu</a:t>
            </a:r>
            <a:endParaRPr lang="en-US" sz="2400" dirty="0"/>
          </a:p>
          <a:p>
            <a:pPr marL="0" indent="0" fontAlgn="auto">
              <a:spcBef>
                <a:spcPts val="0"/>
              </a:spcBef>
              <a:buNone/>
              <a:tabLst>
                <a:tab pos="990600" algn="l"/>
              </a:tabLst>
              <a:defRPr/>
            </a:pPr>
            <a:r>
              <a:rPr lang="en-US" sz="2400" i="1" dirty="0">
                <a:latin typeface="Times New Roman"/>
                <a:cs typeface="Times New Roman"/>
              </a:rPr>
              <a:t>	L</a:t>
            </a:r>
            <a:r>
              <a:rPr lang="en-US" sz="2400" i="1" baseline="-25000" dirty="0">
                <a:latin typeface="Times New Roman"/>
                <a:cs typeface="Times New Roman"/>
              </a:rPr>
              <a:t>t</a:t>
            </a:r>
            <a:r>
              <a:rPr lang="en-US" sz="2400" dirty="0"/>
              <a:t> = (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dirty="0"/>
              <a:t> + 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/>
              <a:t>-1</a:t>
            </a:r>
            <a:r>
              <a:rPr lang="en-US" sz="2400" dirty="0"/>
              <a:t> + … + 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/>
              <a:t>–</a:t>
            </a:r>
            <a:r>
              <a:rPr lang="en-US" sz="2400" i="1" baseline="-25000" dirty="0" err="1">
                <a:latin typeface="Times New Roman"/>
                <a:cs typeface="Times New Roman"/>
              </a:rPr>
              <a:t>N</a:t>
            </a:r>
            <a:r>
              <a:rPr lang="en-US" sz="2400" baseline="-25000" dirty="0" err="1"/>
              <a:t>+1</a:t>
            </a:r>
            <a:r>
              <a:rPr lang="en-US" sz="2400" dirty="0"/>
              <a:t>) / </a:t>
            </a:r>
            <a:r>
              <a:rPr lang="en-US" sz="2400" dirty="0">
                <a:latin typeface="Times New Roman"/>
                <a:cs typeface="Times New Roman"/>
              </a:rPr>
              <a:t>N</a:t>
            </a:r>
          </a:p>
          <a:p>
            <a:pPr marL="0" indent="0" fontAlgn="auto">
              <a:spcBef>
                <a:spcPts val="0"/>
              </a:spcBef>
              <a:buNone/>
              <a:tabLst>
                <a:tab pos="990600" algn="l"/>
              </a:tabLst>
              <a:defRPr/>
            </a:pPr>
            <a:r>
              <a:rPr lang="en-US" sz="2400" i="1" dirty="0">
                <a:latin typeface="Times New Roman"/>
                <a:cs typeface="Times New Roman"/>
              </a:rPr>
              <a:t>	</a:t>
            </a:r>
            <a:r>
              <a:rPr lang="en-US" sz="2400" i="1" dirty="0" err="1">
                <a:latin typeface="Times New Roman"/>
                <a:cs typeface="Times New Roman"/>
              </a:rPr>
              <a:t>F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+1</a:t>
            </a:r>
            <a:r>
              <a:rPr lang="en-US" sz="2400" dirty="0"/>
              <a:t> = </a:t>
            </a:r>
            <a:r>
              <a:rPr lang="en-US" sz="2400" i="1" dirty="0">
                <a:latin typeface="Times New Roman"/>
                <a:cs typeface="Times New Roman"/>
              </a:rPr>
              <a:t>L</a:t>
            </a:r>
            <a:r>
              <a:rPr lang="en-US" sz="2400" i="1" baseline="-25000" dirty="0">
                <a:latin typeface="Times New Roman"/>
                <a:cs typeface="Times New Roman"/>
              </a:rPr>
              <a:t>t</a:t>
            </a:r>
            <a:r>
              <a:rPr lang="en-US" sz="2400" dirty="0"/>
              <a:t>   and   </a:t>
            </a:r>
            <a:r>
              <a:rPr lang="en-US" sz="2400" i="1" dirty="0" err="1">
                <a:latin typeface="Times New Roman"/>
                <a:cs typeface="Times New Roman"/>
              </a:rPr>
              <a:t>F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+</a:t>
            </a:r>
            <a:r>
              <a:rPr lang="en-US" sz="2400" i="1" baseline="-25000" dirty="0" err="1">
                <a:latin typeface="Times New Roman"/>
                <a:cs typeface="Times New Roman"/>
              </a:rPr>
              <a:t>n</a:t>
            </a:r>
            <a:r>
              <a:rPr lang="en-US" sz="2400" dirty="0"/>
              <a:t> = </a:t>
            </a:r>
            <a:r>
              <a:rPr lang="en-US" sz="2400" i="1" dirty="0">
                <a:latin typeface="Times New Roman"/>
                <a:cs typeface="Times New Roman"/>
              </a:rPr>
              <a:t>L</a:t>
            </a:r>
            <a:r>
              <a:rPr lang="en-US" sz="2400" i="1" baseline="-25000" dirty="0">
                <a:latin typeface="Times New Roman"/>
                <a:cs typeface="Times New Roman"/>
              </a:rPr>
              <a:t>t</a:t>
            </a:r>
            <a:r>
              <a:rPr lang="en-US" sz="2400" i="1" dirty="0">
                <a:latin typeface="Times New Roman"/>
                <a:cs typeface="Times New Roman"/>
              </a:rPr>
              <a:t> </a:t>
            </a:r>
            <a:endParaRPr lang="en-US" sz="2400" dirty="0"/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400"/>
              <a:t>Setelah mengamati permintaan untuk period </a:t>
            </a:r>
            <a:r>
              <a:rPr lang="en-US" sz="2400" i="1" dirty="0">
                <a:latin typeface="Times New Roman"/>
                <a:cs typeface="Times New Roman"/>
              </a:rPr>
              <a:t>t </a:t>
            </a:r>
            <a:r>
              <a:rPr lang="en-US" sz="2400" dirty="0"/>
              <a:t>+ 1</a:t>
            </a:r>
            <a:r>
              <a:rPr lang="en-US" sz="2400"/>
              <a:t>, revisi peramalan tersebut</a:t>
            </a:r>
            <a:endParaRPr lang="en-US" sz="2400" dirty="0"/>
          </a:p>
          <a:p>
            <a:pPr algn="ctr" fontAlgn="auto">
              <a:spcBef>
                <a:spcPts val="0"/>
              </a:spcBef>
              <a:buNone/>
              <a:defRPr/>
            </a:pPr>
            <a:r>
              <a:rPr lang="en-US" sz="2400" i="1" dirty="0" err="1">
                <a:latin typeface="Times New Roman"/>
                <a:cs typeface="Times New Roman"/>
              </a:rPr>
              <a:t>L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+1</a:t>
            </a:r>
            <a:r>
              <a:rPr lang="en-US" sz="2400" dirty="0"/>
              <a:t> = (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+1</a:t>
            </a:r>
            <a:r>
              <a:rPr lang="en-US" sz="2400" dirty="0"/>
              <a:t> + 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dirty="0"/>
              <a:t> + … + 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-</a:t>
            </a:r>
            <a:r>
              <a:rPr lang="en-US" sz="2400" i="1" baseline="-25000" dirty="0" err="1">
                <a:latin typeface="Times New Roman"/>
                <a:cs typeface="Times New Roman"/>
              </a:rPr>
              <a:t>N</a:t>
            </a:r>
            <a:r>
              <a:rPr lang="en-US" sz="2400" baseline="-25000" dirty="0" err="1"/>
              <a:t>+2</a:t>
            </a:r>
            <a:r>
              <a:rPr lang="en-US" sz="2400" dirty="0"/>
              <a:t>) / </a:t>
            </a:r>
            <a:r>
              <a:rPr lang="en-US" sz="2400" i="1" dirty="0">
                <a:latin typeface="Times New Roman"/>
                <a:cs typeface="Times New Roman"/>
              </a:rPr>
              <a:t>N,    </a:t>
            </a:r>
            <a:r>
              <a:rPr lang="en-US" sz="2400" i="1" dirty="0" err="1">
                <a:latin typeface="Times New Roman"/>
                <a:cs typeface="Times New Roman"/>
              </a:rPr>
              <a:t>F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+2</a:t>
            </a:r>
            <a:r>
              <a:rPr lang="en-US" sz="2400" dirty="0"/>
              <a:t> = </a:t>
            </a:r>
            <a:r>
              <a:rPr lang="en-US" sz="2400" i="1" dirty="0" err="1">
                <a:latin typeface="Times New Roman"/>
                <a:cs typeface="Times New Roman"/>
              </a:rPr>
              <a:t>L</a:t>
            </a:r>
            <a:r>
              <a:rPr lang="en-US" sz="2400" i="1" baseline="-25000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+1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Moving Average Example</a:t>
            </a:r>
          </a:p>
        </p:txBody>
      </p:sp>
      <p:sp>
        <p:nvSpPr>
          <p:cNvPr id="4710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 supermarket has experienced weekly demand of milk of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baseline="-25000"/>
              <a:t>1</a:t>
            </a:r>
            <a:r>
              <a:rPr lang="en-US" i="1"/>
              <a:t> = </a:t>
            </a:r>
            <a:r>
              <a:rPr lang="en-US"/>
              <a:t>120,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baseline="-25000"/>
              <a:t>2</a:t>
            </a:r>
            <a:r>
              <a:rPr lang="en-US" i="1"/>
              <a:t> = </a:t>
            </a:r>
            <a:r>
              <a:rPr lang="en-US"/>
              <a:t>127,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baseline="-25000"/>
              <a:t>3</a:t>
            </a:r>
            <a:r>
              <a:rPr lang="en-US" i="1"/>
              <a:t> = </a:t>
            </a:r>
            <a:r>
              <a:rPr lang="en-US"/>
              <a:t>114, and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baseline="-25000"/>
              <a:t>4</a:t>
            </a:r>
            <a:r>
              <a:rPr lang="en-US" i="1"/>
              <a:t> = </a:t>
            </a:r>
            <a:r>
              <a:rPr lang="en-US"/>
              <a:t>122 gallons over the past four weeks</a:t>
            </a:r>
          </a:p>
          <a:p>
            <a:pPr lvl="1"/>
            <a:r>
              <a:rPr lang="en-US"/>
              <a:t>Perkiraan permintaan untuk Periode 5 menggunakan rata-rata bergerak empat periode</a:t>
            </a:r>
          </a:p>
          <a:p>
            <a:pPr lvl="1"/>
            <a:r>
              <a:rPr lang="en-US"/>
              <a:t>Apa kesalahan ramalannya jika permintaan di Periode 5 ternyata 125 galon?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Moving Average Example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71651" y="1373187"/>
            <a:ext cx="9720349" cy="5210175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600" i="1" dirty="0">
                <a:latin typeface="Times New Roman"/>
                <a:cs typeface="Times New Roman"/>
              </a:rPr>
              <a:t>	</a:t>
            </a:r>
            <a:r>
              <a:rPr lang="en-US" sz="2600" i="1" dirty="0" err="1">
                <a:latin typeface="Times New Roman"/>
                <a:cs typeface="Times New Roman"/>
              </a:rPr>
              <a:t>L</a:t>
            </a:r>
            <a:r>
              <a:rPr lang="en-US" sz="2600" baseline="-25000" dirty="0" err="1">
                <a:cs typeface="Times New Roman"/>
              </a:rPr>
              <a:t>4</a:t>
            </a:r>
            <a:r>
              <a:rPr lang="en-US" sz="2600" i="1" dirty="0">
                <a:cs typeface="Times New Roman"/>
              </a:rPr>
              <a:t>	= </a:t>
            </a:r>
            <a:r>
              <a:rPr lang="en-US" sz="2600" i="1" dirty="0">
                <a:latin typeface="Times New Roman"/>
                <a:cs typeface="Times New Roman"/>
              </a:rPr>
              <a:t> </a:t>
            </a:r>
            <a:r>
              <a:rPr lang="en-US" sz="2600" dirty="0">
                <a:cs typeface="Times New Roman"/>
              </a:rPr>
              <a:t>(</a:t>
            </a:r>
            <a:r>
              <a:rPr lang="en-US" sz="2600" i="1" dirty="0" err="1">
                <a:latin typeface="Times New Roman"/>
                <a:cs typeface="Times New Roman"/>
              </a:rPr>
              <a:t>D</a:t>
            </a:r>
            <a:r>
              <a:rPr lang="en-US" sz="2600" baseline="-25000" dirty="0" err="1"/>
              <a:t>4</a:t>
            </a:r>
            <a:r>
              <a:rPr lang="en-US" sz="2600" dirty="0"/>
              <a:t> + </a:t>
            </a:r>
            <a:r>
              <a:rPr lang="en-US" sz="2600" i="1" dirty="0" err="1">
                <a:latin typeface="Times New Roman"/>
                <a:cs typeface="Times New Roman"/>
              </a:rPr>
              <a:t>D</a:t>
            </a:r>
            <a:r>
              <a:rPr lang="en-US" sz="2600" baseline="-25000" dirty="0" err="1"/>
              <a:t>3</a:t>
            </a:r>
            <a:r>
              <a:rPr lang="en-US" sz="2600" dirty="0"/>
              <a:t> + </a:t>
            </a:r>
            <a:r>
              <a:rPr lang="en-US" sz="2600" i="1" dirty="0" err="1">
                <a:latin typeface="Times New Roman"/>
                <a:cs typeface="Times New Roman"/>
              </a:rPr>
              <a:t>D</a:t>
            </a:r>
            <a:r>
              <a:rPr lang="en-US" sz="2600" baseline="-25000" dirty="0" err="1"/>
              <a:t>2</a:t>
            </a:r>
            <a:r>
              <a:rPr lang="en-US" sz="2600" dirty="0"/>
              <a:t> + </a:t>
            </a:r>
            <a:r>
              <a:rPr lang="en-US" sz="2600" i="1" dirty="0" err="1">
                <a:latin typeface="Times New Roman"/>
                <a:cs typeface="Times New Roman"/>
              </a:rPr>
              <a:t>D</a:t>
            </a:r>
            <a:r>
              <a:rPr lang="en-US" sz="2600" baseline="-25000" dirty="0" err="1"/>
              <a:t>1</a:t>
            </a:r>
            <a:r>
              <a:rPr lang="en-US" sz="2600" dirty="0"/>
              <a:t>)/4</a:t>
            </a:r>
            <a:r>
              <a:rPr lang="en-US" sz="2600" i="1" dirty="0"/>
              <a:t> 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600" i="1" dirty="0"/>
              <a:t>		= </a:t>
            </a:r>
            <a:r>
              <a:rPr lang="en-US" sz="2600" dirty="0"/>
              <a:t>(122 + 114 + 127 + 120)/4 = 120.75</a:t>
            </a:r>
            <a:endParaRPr lang="en-US" sz="1700" dirty="0"/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600" dirty="0"/>
          </a:p>
          <a:p>
            <a:pPr fontAlgn="auto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3000" dirty="0"/>
              <a:t>Forecast demand for Period 5</a:t>
            </a:r>
          </a:p>
          <a:p>
            <a:pPr marL="0" lvl="1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600" i="1" dirty="0">
                <a:latin typeface="Times New Roman"/>
                <a:cs typeface="Times New Roman"/>
              </a:rPr>
              <a:t>	</a:t>
            </a:r>
            <a:r>
              <a:rPr lang="en-US" sz="2600" i="1" dirty="0" err="1">
                <a:latin typeface="Times New Roman"/>
                <a:cs typeface="Times New Roman"/>
              </a:rPr>
              <a:t>F</a:t>
            </a:r>
            <a:r>
              <a:rPr lang="en-US" sz="2600" baseline="-25000" dirty="0" err="1"/>
              <a:t>5</a:t>
            </a:r>
            <a:r>
              <a:rPr lang="en-US" sz="2600" dirty="0"/>
              <a:t> = </a:t>
            </a:r>
            <a:r>
              <a:rPr lang="en-US" sz="2600" i="1" dirty="0" err="1">
                <a:latin typeface="Times New Roman"/>
                <a:cs typeface="Times New Roman"/>
              </a:rPr>
              <a:t>L</a:t>
            </a:r>
            <a:r>
              <a:rPr lang="en-US" sz="2600" baseline="-25000" dirty="0" err="1"/>
              <a:t>4</a:t>
            </a:r>
            <a:r>
              <a:rPr lang="en-US" sz="2600" dirty="0"/>
              <a:t> = 120.75 gallons</a:t>
            </a:r>
            <a:endParaRPr lang="en-US" sz="1700" dirty="0"/>
          </a:p>
          <a:p>
            <a:pPr marL="0" lvl="1" indent="0" fontAlgn="auto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n-US" sz="1600" dirty="0"/>
          </a:p>
          <a:p>
            <a:pPr fontAlgn="auto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3000" dirty="0"/>
              <a:t>Error if demand in Period 5 = 125 gallons</a:t>
            </a:r>
          </a:p>
          <a:p>
            <a:pPr marL="0" lvl="1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600" i="1" dirty="0">
                <a:latin typeface="Times New Roman"/>
                <a:cs typeface="Times New Roman"/>
              </a:rPr>
              <a:t>	</a:t>
            </a:r>
            <a:r>
              <a:rPr lang="en-US" sz="2600" i="1" dirty="0" err="1">
                <a:latin typeface="Times New Roman"/>
                <a:cs typeface="Times New Roman"/>
              </a:rPr>
              <a:t>E</a:t>
            </a:r>
            <a:r>
              <a:rPr lang="en-US" sz="2600" baseline="-25000" dirty="0" err="1"/>
              <a:t>5</a:t>
            </a:r>
            <a:r>
              <a:rPr lang="en-US" sz="2600" dirty="0"/>
              <a:t> = </a:t>
            </a:r>
            <a:r>
              <a:rPr lang="en-US" sz="2600" i="1" dirty="0" err="1">
                <a:latin typeface="Times New Roman"/>
                <a:cs typeface="Times New Roman"/>
              </a:rPr>
              <a:t>F</a:t>
            </a:r>
            <a:r>
              <a:rPr lang="en-US" sz="2600" baseline="-25000" dirty="0" err="1"/>
              <a:t>5</a:t>
            </a:r>
            <a:r>
              <a:rPr lang="en-US" sz="2600" dirty="0"/>
              <a:t> – </a:t>
            </a:r>
            <a:r>
              <a:rPr lang="en-US" sz="2600" i="1" dirty="0" err="1">
                <a:latin typeface="Times New Roman"/>
                <a:cs typeface="Times New Roman"/>
              </a:rPr>
              <a:t>D</a:t>
            </a:r>
            <a:r>
              <a:rPr lang="en-US" sz="2600" baseline="-25000" dirty="0" err="1"/>
              <a:t>5</a:t>
            </a:r>
            <a:r>
              <a:rPr lang="en-US" sz="2600" dirty="0"/>
              <a:t> = 125 – 120.75 = 4.25</a:t>
            </a:r>
            <a:endParaRPr lang="en-US" sz="1700" dirty="0"/>
          </a:p>
          <a:p>
            <a:pPr marL="0" lvl="1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600" dirty="0"/>
          </a:p>
          <a:p>
            <a:pPr marL="342900" lvl="1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50000"/>
              <a:buFont typeface="Arial"/>
              <a:buChar char="•"/>
              <a:defRPr/>
            </a:pPr>
            <a:r>
              <a:rPr lang="en-US" sz="3000" dirty="0"/>
              <a:t>Revised demand</a:t>
            </a:r>
          </a:p>
          <a:p>
            <a:pPr marL="0" lvl="1" indent="0" fontAlgn="auto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600" dirty="0">
                <a:latin typeface="Times New Roman"/>
                <a:cs typeface="Times New Roman"/>
              </a:rPr>
              <a:t>	</a:t>
            </a:r>
            <a:r>
              <a:rPr lang="en-US" sz="2600" i="1" dirty="0" err="1">
                <a:latin typeface="Times New Roman"/>
                <a:cs typeface="Times New Roman"/>
              </a:rPr>
              <a:t>L</a:t>
            </a:r>
            <a:r>
              <a:rPr lang="en-US" sz="2600" baseline="-25000" dirty="0" err="1"/>
              <a:t>5</a:t>
            </a:r>
            <a:r>
              <a:rPr lang="en-US" sz="2600" dirty="0"/>
              <a:t> = (</a:t>
            </a:r>
            <a:r>
              <a:rPr lang="en-US" sz="2600" i="1" dirty="0" err="1">
                <a:latin typeface="Times New Roman"/>
                <a:cs typeface="Times New Roman"/>
              </a:rPr>
              <a:t>D</a:t>
            </a:r>
            <a:r>
              <a:rPr lang="en-US" sz="2600" baseline="-25000" dirty="0" err="1"/>
              <a:t>5</a:t>
            </a:r>
            <a:r>
              <a:rPr lang="en-US" sz="2600" dirty="0"/>
              <a:t> + </a:t>
            </a:r>
            <a:r>
              <a:rPr lang="en-US" sz="2600" i="1" dirty="0" err="1">
                <a:latin typeface="Times New Roman"/>
                <a:cs typeface="Times New Roman"/>
              </a:rPr>
              <a:t>D</a:t>
            </a:r>
            <a:r>
              <a:rPr lang="en-US" sz="2600" baseline="-25000" dirty="0" err="1"/>
              <a:t>4</a:t>
            </a:r>
            <a:r>
              <a:rPr lang="en-US" sz="2600" dirty="0"/>
              <a:t> + </a:t>
            </a:r>
            <a:r>
              <a:rPr lang="en-US" sz="2600" i="1" dirty="0" err="1">
                <a:latin typeface="Times New Roman"/>
                <a:cs typeface="Times New Roman"/>
              </a:rPr>
              <a:t>D</a:t>
            </a:r>
            <a:r>
              <a:rPr lang="en-US" sz="2600" baseline="-25000" dirty="0" err="1"/>
              <a:t>3</a:t>
            </a:r>
            <a:r>
              <a:rPr lang="en-US" sz="2600" dirty="0"/>
              <a:t> + </a:t>
            </a:r>
            <a:r>
              <a:rPr lang="en-US" sz="2600" i="1" dirty="0" err="1">
                <a:latin typeface="Times New Roman"/>
                <a:cs typeface="Times New Roman"/>
              </a:rPr>
              <a:t>D</a:t>
            </a:r>
            <a:r>
              <a:rPr lang="en-US" sz="2600" baseline="-25000" dirty="0" err="1"/>
              <a:t>2</a:t>
            </a:r>
            <a:r>
              <a:rPr lang="en-US" sz="2600" dirty="0"/>
              <a:t>)/4</a:t>
            </a:r>
          </a:p>
          <a:p>
            <a:pPr marL="0" lvl="1" indent="0" fontAlgn="auto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600" dirty="0"/>
              <a:t>		= (125 + 122 + 114 + 127)/4 = 122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Exponential Smoothing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20900" y="1612900"/>
            <a:ext cx="7950200" cy="41148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/>
            </a:pPr>
            <a:r>
              <a:rPr lang="en-US"/>
              <a:t>Digunakan saat permintaan tidak memiliki tren atau musim yang dapat diamati</a:t>
            </a:r>
            <a:endParaRPr lang="en-US" dirty="0"/>
          </a:p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800" dirty="0"/>
              <a:t>Systematic component of demand = level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/>
            </a:pPr>
            <a:r>
              <a:rPr lang="en-US" dirty="0"/>
              <a:t>Initial estimate of level, </a:t>
            </a:r>
            <a:r>
              <a:rPr lang="en-US" i="1" dirty="0" err="1">
                <a:latin typeface="Times New Roman"/>
                <a:cs typeface="Times New Roman"/>
              </a:rPr>
              <a:t>L</a:t>
            </a:r>
            <a:r>
              <a:rPr lang="en-US" baseline="-25000" dirty="0" err="1"/>
              <a:t>0</a:t>
            </a:r>
            <a:r>
              <a:rPr lang="en-US" dirty="0"/>
              <a:t>, assumed to be the average of all historical data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Exponential Smoothing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374900" y="3619500"/>
            <a:ext cx="7397750" cy="1200150"/>
            <a:chOff x="850900" y="3619500"/>
            <a:chExt cx="7397750" cy="1200328"/>
          </a:xfrm>
        </p:grpSpPr>
        <p:graphicFrame>
          <p:nvGraphicFramePr>
            <p:cNvPr id="7169" name="Object 1"/>
            <p:cNvGraphicFramePr>
              <a:graphicFrameLocks noChangeAspect="1"/>
            </p:cNvGraphicFramePr>
            <p:nvPr/>
          </p:nvGraphicFramePr>
          <p:xfrm>
            <a:off x="5086350" y="3979334"/>
            <a:ext cx="3162300" cy="50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49" name="Equation" r:id="rId3" imgW="3153960" imgH="493560" progId="Equation.3">
                    <p:embed/>
                  </p:oleObj>
                </mc:Choice>
                <mc:Fallback>
                  <p:oleObj name="Equation" r:id="rId3" imgW="3153960" imgH="49356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86350" y="3979334"/>
                          <a:ext cx="3162300" cy="508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1" name="TextBox 7"/>
            <p:cNvSpPr txBox="1">
              <a:spLocks noChangeArrowheads="1"/>
            </p:cNvSpPr>
            <p:nvPr/>
          </p:nvSpPr>
          <p:spPr bwMode="auto">
            <a:xfrm>
              <a:off x="850900" y="3619500"/>
              <a:ext cx="3048000" cy="1200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Revised forecast using smoothing constant   0 &lt; </a:t>
              </a:r>
              <a:r>
                <a:rPr lang="en-US" sz="2400" i="1">
                  <a:latin typeface="Symbol" pitchFamily="18" charset="2"/>
                </a:rPr>
                <a:t>a</a:t>
              </a:r>
              <a:r>
                <a:rPr lang="en-US" sz="2400"/>
                <a:t> &lt; 1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374900" y="1524000"/>
            <a:ext cx="7397750" cy="1016000"/>
            <a:chOff x="850900" y="1524000"/>
            <a:chExt cx="7397750" cy="1016000"/>
          </a:xfrm>
        </p:grpSpPr>
        <p:graphicFrame>
          <p:nvGraphicFramePr>
            <p:cNvPr id="7170" name="Object 2"/>
            <p:cNvGraphicFramePr>
              <a:graphicFrameLocks noChangeAspect="1"/>
            </p:cNvGraphicFramePr>
            <p:nvPr/>
          </p:nvGraphicFramePr>
          <p:xfrm>
            <a:off x="6483350" y="1524000"/>
            <a:ext cx="1765300" cy="10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50" name="Equation" r:id="rId5" imgW="1755360" imgH="1005480" progId="Equation.3">
                    <p:embed/>
                  </p:oleObj>
                </mc:Choice>
                <mc:Fallback>
                  <p:oleObj name="Equation" r:id="rId5" imgW="1755360" imgH="100548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83350" y="1524000"/>
                          <a:ext cx="1765300" cy="1016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0" name="TextBox 9"/>
            <p:cNvSpPr txBox="1">
              <a:spLocks noChangeArrowheads="1"/>
            </p:cNvSpPr>
            <p:nvPr/>
          </p:nvSpPr>
          <p:spPr bwMode="auto">
            <a:xfrm>
              <a:off x="850900" y="1722735"/>
              <a:ext cx="416751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Given data for Periods 1 to </a:t>
              </a:r>
              <a:r>
                <a:rPr lang="en-US" sz="2400" i="1">
                  <a:latin typeface="Times New Roman" pitchFamily="18" charset="0"/>
                  <a:cs typeface="Times New Roman" pitchFamily="18" charset="0"/>
                </a:rPr>
                <a:t>n</a:t>
              </a:r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2374900" y="2989264"/>
            <a:ext cx="7397750" cy="523875"/>
            <a:chOff x="850900" y="2988501"/>
            <a:chExt cx="7397750" cy="525166"/>
          </a:xfrm>
        </p:grpSpPr>
        <p:graphicFrame>
          <p:nvGraphicFramePr>
            <p:cNvPr id="7171" name="Object 3"/>
            <p:cNvGraphicFramePr>
              <a:graphicFrameLocks noChangeAspect="1"/>
            </p:cNvGraphicFramePr>
            <p:nvPr/>
          </p:nvGraphicFramePr>
          <p:xfrm>
            <a:off x="4730750" y="3005667"/>
            <a:ext cx="3517900" cy="50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51" name="Equation" r:id="rId7" imgW="3501360" imgH="493560" progId="Equation.3">
                    <p:embed/>
                  </p:oleObj>
                </mc:Choice>
                <mc:Fallback>
                  <p:oleObj name="Equation" r:id="rId7" imgW="3501360" imgH="49356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0750" y="3005667"/>
                          <a:ext cx="3517900" cy="508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9" name="TextBox 10"/>
            <p:cNvSpPr txBox="1">
              <a:spLocks noChangeArrowheads="1"/>
            </p:cNvSpPr>
            <p:nvPr/>
          </p:nvSpPr>
          <p:spPr bwMode="auto">
            <a:xfrm>
              <a:off x="850900" y="2988501"/>
              <a:ext cx="239124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Current forecast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2374900" y="4953000"/>
            <a:ext cx="7397750" cy="1028700"/>
            <a:chOff x="850900" y="4953000"/>
            <a:chExt cx="7397750" cy="1028700"/>
          </a:xfrm>
        </p:grpSpPr>
        <p:graphicFrame>
          <p:nvGraphicFramePr>
            <p:cNvPr id="7172" name="Object 4"/>
            <p:cNvGraphicFramePr>
              <a:graphicFrameLocks noChangeAspect="1"/>
            </p:cNvGraphicFramePr>
            <p:nvPr/>
          </p:nvGraphicFramePr>
          <p:xfrm>
            <a:off x="3155950" y="4953000"/>
            <a:ext cx="5092700" cy="1028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52" name="Equation" r:id="rId9" imgW="5083200" imgH="1014840" progId="Equation.3">
                    <p:embed/>
                  </p:oleObj>
                </mc:Choice>
                <mc:Fallback>
                  <p:oleObj name="Equation" r:id="rId9" imgW="5083200" imgH="101484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5950" y="4953000"/>
                          <a:ext cx="5092700" cy="1028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8" name="TextBox 13"/>
            <p:cNvSpPr txBox="1">
              <a:spLocks noChangeArrowheads="1"/>
            </p:cNvSpPr>
            <p:nvPr/>
          </p:nvSpPr>
          <p:spPr bwMode="auto">
            <a:xfrm>
              <a:off x="850900" y="5286969"/>
              <a:ext cx="86889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Thus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Exponential Smoothing</a:t>
            </a:r>
          </a:p>
        </p:txBody>
      </p:sp>
      <p:sp>
        <p:nvSpPr>
          <p:cNvPr id="8198" name="Content Placeholder 1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647700"/>
          </a:xfrm>
        </p:spPr>
        <p:txBody>
          <a:bodyPr/>
          <a:lstStyle/>
          <a:p>
            <a:r>
              <a:rPr lang="en-US"/>
              <a:t>Supermarket data</a:t>
            </a: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4465638" y="2247900"/>
          <a:ext cx="33401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3" name="Equation" r:id="rId3" imgW="3327840" imgH="1005480" progId="Equation.3">
                  <p:embed/>
                </p:oleObj>
              </mc:Choice>
              <mc:Fallback>
                <p:oleObj name="Equation" r:id="rId3" imgW="3327840" imgH="100548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5638" y="2247900"/>
                        <a:ext cx="3340100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4916488" y="3568700"/>
          <a:ext cx="2438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4" name="Equation" r:id="rId5" imgW="2422800" imgH="493560" progId="Equation.3">
                  <p:embed/>
                </p:oleObj>
              </mc:Choice>
              <mc:Fallback>
                <p:oleObj name="Equation" r:id="rId5" imgW="2422800" imgH="493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6488" y="3568700"/>
                        <a:ext cx="2438400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222625" y="4383089"/>
            <a:ext cx="58245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baseline="-25000"/>
              <a:t>1</a:t>
            </a:r>
            <a:r>
              <a:rPr lang="en-US" sz="2800"/>
              <a:t> =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/>
              <a:t>1</a:t>
            </a:r>
            <a:r>
              <a:rPr lang="en-US" sz="2800"/>
              <a:t> –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aseline="-25000"/>
              <a:t>1</a:t>
            </a:r>
            <a:r>
              <a:rPr lang="en-US" sz="2800"/>
              <a:t> = 120.75 –120 = 0.75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357563" y="5211763"/>
            <a:ext cx="5556250" cy="914400"/>
            <a:chOff x="1771650" y="5211763"/>
            <a:chExt cx="5556250" cy="914400"/>
          </a:xfrm>
        </p:grpSpPr>
        <p:graphicFrame>
          <p:nvGraphicFramePr>
            <p:cNvPr id="8195" name="Object 3"/>
            <p:cNvGraphicFramePr>
              <a:graphicFrameLocks noChangeAspect="1"/>
            </p:cNvGraphicFramePr>
            <p:nvPr/>
          </p:nvGraphicFramePr>
          <p:xfrm>
            <a:off x="1771650" y="5211763"/>
            <a:ext cx="2832100" cy="50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75" name="Equation" r:id="rId7" imgW="2815920" imgH="493560" progId="Equation.3">
                    <p:embed/>
                  </p:oleObj>
                </mc:Choice>
                <mc:Fallback>
                  <p:oleObj name="Equation" r:id="rId7" imgW="2815920" imgH="49356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1650" y="5211763"/>
                          <a:ext cx="2832100" cy="508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196" name="Object 4"/>
            <p:cNvGraphicFramePr>
              <a:graphicFrameLocks noChangeAspect="1"/>
            </p:cNvGraphicFramePr>
            <p:nvPr/>
          </p:nvGraphicFramePr>
          <p:xfrm>
            <a:off x="2159000" y="5795963"/>
            <a:ext cx="5168900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76" name="Equation" r:id="rId9" imgW="5156280" imgH="319680" progId="Equation.3">
                    <p:embed/>
                  </p:oleObj>
                </mc:Choice>
                <mc:Fallback>
                  <p:oleObj name="Equation" r:id="rId9" imgW="5156280" imgH="31968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9000" y="5795963"/>
                          <a:ext cx="5168900" cy="330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Trend-Corrected Exponential Smoothing (Holt</a:t>
            </a:r>
            <a:r>
              <a:rPr lang="ja-JP" altLang="en-US"/>
              <a:t>’</a:t>
            </a:r>
            <a:r>
              <a:rPr lang="en-US"/>
              <a:t>s Model)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71700" y="1828800"/>
            <a:ext cx="7848600" cy="41148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/>
              <a:t>Sesuai bila permintaan diasumsikan memiliki tingkat dan tren dalam komponen permintaan yang sistematis tetapi tidak bersifat musiman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endParaRPr lang="en-US" sz="2400" dirty="0"/>
          </a:p>
          <a:p>
            <a:pPr marL="0" indent="0" algn="ctr" fontAlgn="auto">
              <a:spcBef>
                <a:spcPts val="0"/>
              </a:spcBef>
              <a:buNone/>
              <a:defRPr/>
            </a:pPr>
            <a:r>
              <a:rPr lang="en-US" sz="2400" dirty="0"/>
              <a:t>Systematic component of demand = level + trend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Trend-Corrected Exponential Smoothing (Holt</a:t>
            </a:r>
            <a:r>
              <a:rPr lang="ja-JP" altLang="en-US"/>
              <a:t>’</a:t>
            </a:r>
            <a:r>
              <a:rPr lang="en-US"/>
              <a:t>s Model)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47900" y="1689100"/>
            <a:ext cx="7696200" cy="4521200"/>
          </a:xfrm>
        </p:spPr>
        <p:txBody>
          <a:bodyPr/>
          <a:lstStyle/>
          <a:p>
            <a:r>
              <a:rPr lang="en-US"/>
              <a:t>Dapatkan perkiraan awal level dan tren dengan menjalankan regresi linier</a:t>
            </a:r>
            <a:endParaRPr lang="en-US" sz="2800"/>
          </a:p>
          <a:p>
            <a:pPr algn="ctr">
              <a:buFont typeface="Monotype Sorts"/>
              <a:buNone/>
            </a:pPr>
            <a:r>
              <a:rPr lang="en-US" sz="28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/>
              <a:t> =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sz="2800"/>
              <a:t> +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algn="ctr">
              <a:buFont typeface="Monotype Sorts"/>
              <a:buNone/>
            </a:pPr>
            <a:r>
              <a:rPr lang="en-US" sz="28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/>
              <a:t>0</a:t>
            </a:r>
            <a:r>
              <a:rPr lang="en-US" sz="2800"/>
              <a:t> =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>
                <a:cs typeface="Times New Roman" pitchFamily="18" charset="0"/>
              </a:rPr>
              <a:t>, 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/>
              <a:t>0</a:t>
            </a:r>
            <a:r>
              <a:rPr lang="en-US" sz="2800"/>
              <a:t> =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r>
              <a:rPr lang="en-US"/>
              <a:t>Pada Periode t, ramalan untuk periode mendatang adalah</a:t>
            </a:r>
            <a:endParaRPr lang="en-US" sz="2800"/>
          </a:p>
          <a:p>
            <a:pPr algn="ctr">
              <a:buFont typeface="Monotype Sorts"/>
              <a:buNone/>
            </a:pPr>
            <a:r>
              <a:rPr lang="en-US" sz="28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/>
              <a:t>+1</a:t>
            </a:r>
            <a:r>
              <a:rPr lang="en-US" sz="2800"/>
              <a:t> =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/>
              <a:t> +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>
                <a:cs typeface="Times New Roman" pitchFamily="18" charset="0"/>
              </a:rPr>
              <a:t> and  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/>
              <a:t>+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/>
              <a:t> =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/>
              <a:t> +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>
                <a:cs typeface="Times New Roman" pitchFamily="18" charset="0"/>
              </a:rPr>
              <a:t>Estimasi yang direvisi untuk Periode t</a:t>
            </a:r>
            <a:endParaRPr lang="en-US" sz="2800" i="1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Monotype Sorts"/>
              <a:buNone/>
            </a:pPr>
            <a:r>
              <a:rPr lang="en-US" sz="28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>
                <a:cs typeface="Times New Roman" pitchFamily="18" charset="0"/>
              </a:rPr>
              <a:t>+1</a:t>
            </a:r>
            <a:r>
              <a:rPr lang="en-US" sz="2800">
                <a:cs typeface="Times New Roman" pitchFamily="18" charset="0"/>
              </a:rPr>
              <a:t> = </a:t>
            </a:r>
            <a:r>
              <a:rPr lang="en-US" sz="2800" i="1">
                <a:latin typeface="Symbol" pitchFamily="18" charset="2"/>
                <a:ea typeface="Symbol" pitchFamily="18" charset="2"/>
                <a:cs typeface="Symbol" pitchFamily="18" charset="2"/>
              </a:rPr>
              <a:t>a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>
                <a:cs typeface="Times New Roman" pitchFamily="18" charset="0"/>
              </a:rPr>
              <a:t>+1</a:t>
            </a:r>
            <a:r>
              <a:rPr lang="en-US" sz="2800">
                <a:cs typeface="Times New Roman" pitchFamily="18" charset="0"/>
              </a:rPr>
              <a:t> + (1 – </a:t>
            </a:r>
            <a:r>
              <a:rPr lang="en-US" sz="2800" i="1">
                <a:latin typeface="Symbol" pitchFamily="18" charset="2"/>
                <a:ea typeface="Symbol" pitchFamily="18" charset="2"/>
                <a:cs typeface="Symbol" pitchFamily="18" charset="2"/>
              </a:rPr>
              <a:t>a</a:t>
            </a:r>
            <a:r>
              <a:rPr lang="en-US" sz="2800">
                <a:cs typeface="Times New Roman" pitchFamily="18" charset="0"/>
              </a:rPr>
              <a:t>)(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>
                <a:cs typeface="Times New Roman" pitchFamily="18" charset="0"/>
              </a:rPr>
              <a:t> +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>
                <a:cs typeface="Times New Roman" pitchFamily="18" charset="0"/>
              </a:rPr>
              <a:t>)</a:t>
            </a:r>
          </a:p>
          <a:p>
            <a:pPr algn="ctr">
              <a:buFont typeface="Monotype Sorts"/>
              <a:buNone/>
            </a:pPr>
            <a:r>
              <a:rPr lang="en-US" sz="28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>
                <a:cs typeface="Times New Roman" pitchFamily="18" charset="0"/>
              </a:rPr>
              <a:t>+1</a:t>
            </a:r>
            <a:r>
              <a:rPr lang="en-US" sz="2800">
                <a:cs typeface="Times New Roman" pitchFamily="18" charset="0"/>
              </a:rPr>
              <a:t> = </a:t>
            </a:r>
            <a:r>
              <a:rPr lang="en-US" sz="2800" i="1">
                <a:latin typeface="Symbol" pitchFamily="18" charset="2"/>
                <a:ea typeface="Symbol" pitchFamily="18" charset="2"/>
                <a:cs typeface="Symbol" pitchFamily="18" charset="2"/>
              </a:rPr>
              <a:t>b</a:t>
            </a:r>
            <a:r>
              <a:rPr lang="en-US" sz="2800">
                <a:cs typeface="Times New Roman" pitchFamily="18" charset="0"/>
              </a:rPr>
              <a:t>(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>
                <a:cs typeface="Times New Roman" pitchFamily="18" charset="0"/>
              </a:rPr>
              <a:t>+1</a:t>
            </a:r>
            <a:r>
              <a:rPr lang="en-US" sz="2800">
                <a:cs typeface="Times New Roman" pitchFamily="18" charset="0"/>
              </a:rPr>
              <a:t> –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>
                <a:cs typeface="Times New Roman" pitchFamily="18" charset="0"/>
              </a:rPr>
              <a:t>) + (1 – </a:t>
            </a:r>
            <a:r>
              <a:rPr lang="en-US" sz="2800" i="1">
                <a:latin typeface="Symbol" pitchFamily="18" charset="2"/>
                <a:ea typeface="Symbol" pitchFamily="18" charset="2"/>
                <a:cs typeface="Symbol" pitchFamily="18" charset="2"/>
              </a:rPr>
              <a:t>b</a:t>
            </a:r>
            <a:r>
              <a:rPr lang="en-US" sz="2800">
                <a:cs typeface="Times New Roman" pitchFamily="18" charset="0"/>
              </a:rPr>
              <a:t>)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i="1" baseline="-25000">
                <a:latin typeface="Times New Roman" pitchFamily="18" charset="0"/>
                <a:cs typeface="Times New Roman" pitchFamily="18" charset="0"/>
              </a:rPr>
              <a:t>t</a:t>
            </a:r>
            <a:endParaRPr lang="en-US" sz="2800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Trend-Corrected Exponential Smoothing (Holt</a:t>
            </a:r>
            <a:r>
              <a:rPr lang="ja-JP" altLang="en-US"/>
              <a:t>’</a:t>
            </a:r>
            <a:r>
              <a:rPr lang="en-US"/>
              <a:t>s Model)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98700" y="1752601"/>
            <a:ext cx="7607300" cy="4525963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MP3 player demand</a:t>
            </a:r>
          </a:p>
          <a:p>
            <a:pPr marL="0" indent="0" algn="ctr" fontAlgn="auto">
              <a:spcBef>
                <a:spcPts val="0"/>
              </a:spcBef>
              <a:buNone/>
              <a:defRPr/>
            </a:pP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baseline="-25000" dirty="0" err="1"/>
              <a:t>1</a:t>
            </a:r>
            <a:r>
              <a:rPr lang="en-US" sz="2800" dirty="0"/>
              <a:t> = 8,415, 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baseline="-25000" dirty="0" err="1"/>
              <a:t>2</a:t>
            </a:r>
            <a:r>
              <a:rPr lang="en-US" sz="2800" dirty="0"/>
              <a:t> = 8,732, 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baseline="-25000" dirty="0" err="1"/>
              <a:t>3</a:t>
            </a:r>
            <a:r>
              <a:rPr lang="en-US" sz="2800" dirty="0"/>
              <a:t> = 9,014, </a:t>
            </a:r>
          </a:p>
          <a:p>
            <a:pPr marL="0" indent="0" algn="ctr" fontAlgn="auto">
              <a:spcBef>
                <a:spcPts val="0"/>
              </a:spcBef>
              <a:buNone/>
              <a:defRPr/>
            </a:pP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baseline="-25000" dirty="0" err="1"/>
              <a:t>4</a:t>
            </a:r>
            <a:r>
              <a:rPr lang="en-US" sz="2800" dirty="0"/>
              <a:t> = 9,808, 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baseline="-25000" dirty="0" err="1"/>
              <a:t>5</a:t>
            </a:r>
            <a:r>
              <a:rPr lang="en-US" sz="2800" dirty="0"/>
              <a:t> = 10,413, 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baseline="-25000" dirty="0" err="1"/>
              <a:t>6</a:t>
            </a:r>
            <a:r>
              <a:rPr lang="en-US" sz="2800" dirty="0"/>
              <a:t> = 11,961</a:t>
            </a:r>
          </a:p>
          <a:p>
            <a:pPr marL="0" indent="0" algn="ctr" fontAlgn="auto">
              <a:spcBef>
                <a:spcPts val="0"/>
              </a:spcBef>
              <a:buNone/>
              <a:defRPr/>
            </a:pPr>
            <a:r>
              <a:rPr lang="en-US" sz="2800" i="1" dirty="0">
                <a:latin typeface="Symbol" charset="2"/>
                <a:cs typeface="Symbol" charset="2"/>
              </a:rPr>
              <a:t>a</a:t>
            </a:r>
            <a:r>
              <a:rPr lang="en-US" sz="2800" dirty="0"/>
              <a:t> = 0.1, </a:t>
            </a:r>
            <a:r>
              <a:rPr lang="en-US" sz="2800" i="1" dirty="0">
                <a:latin typeface="Symbol" charset="2"/>
                <a:cs typeface="Symbol" charset="2"/>
              </a:rPr>
              <a:t>b</a:t>
            </a:r>
            <a:r>
              <a:rPr lang="en-US" sz="2800" dirty="0"/>
              <a:t> = 0.2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Using regression analysis</a:t>
            </a:r>
          </a:p>
          <a:p>
            <a:pPr marL="0" indent="0" algn="ctr" fontAlgn="auto">
              <a:spcBef>
                <a:spcPts val="0"/>
              </a:spcBef>
              <a:buNone/>
              <a:defRPr/>
            </a:pP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baseline="-25000" dirty="0" err="1"/>
              <a:t>0</a:t>
            </a:r>
            <a:r>
              <a:rPr lang="en-US" sz="2800" dirty="0"/>
              <a:t> = 7,367 and </a:t>
            </a:r>
            <a:r>
              <a:rPr lang="en-US" sz="2800" i="1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0</a:t>
            </a:r>
            <a:r>
              <a:rPr lang="en-US" sz="2800" dirty="0"/>
              <a:t> = 673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Forecast for Period 1</a:t>
            </a:r>
          </a:p>
          <a:p>
            <a:pPr marL="0" indent="0" algn="ctr" fontAlgn="auto">
              <a:spcBef>
                <a:spcPts val="0"/>
              </a:spcBef>
              <a:buNone/>
              <a:defRPr/>
            </a:pPr>
            <a:r>
              <a:rPr lang="en-US" sz="2800" i="1" dirty="0" err="1">
                <a:latin typeface="Times New Roman"/>
                <a:cs typeface="Times New Roman"/>
              </a:rPr>
              <a:t>F</a:t>
            </a:r>
            <a:r>
              <a:rPr lang="en-US" sz="2800" baseline="-25000" dirty="0" err="1"/>
              <a:t>1</a:t>
            </a:r>
            <a:r>
              <a:rPr lang="en-US" sz="2800" dirty="0"/>
              <a:t> = </a:t>
            </a: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baseline="-25000" dirty="0" err="1"/>
              <a:t>0</a:t>
            </a:r>
            <a:r>
              <a:rPr lang="en-US" sz="2800" dirty="0"/>
              <a:t> + </a:t>
            </a:r>
            <a:r>
              <a:rPr lang="en-US" sz="2800" i="1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0</a:t>
            </a:r>
            <a:r>
              <a:rPr lang="en-US" sz="2800" dirty="0"/>
              <a:t> = 7,367 + 673 = 8,040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Trend-Corrected Exponential Smoothing (Holt</a:t>
            </a:r>
            <a:r>
              <a:rPr lang="ja-JP" altLang="en-US"/>
              <a:t>’</a:t>
            </a:r>
            <a:r>
              <a:rPr lang="en-US"/>
              <a:t>s Model)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98700" y="1752600"/>
            <a:ext cx="7607300" cy="48514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Revised estimate</a:t>
            </a:r>
          </a:p>
          <a:p>
            <a:pPr marL="0" indent="0" fontAlgn="auto">
              <a:spcBef>
                <a:spcPts val="0"/>
              </a:spcBef>
              <a:buNone/>
              <a:defRPr/>
            </a:pPr>
            <a:r>
              <a:rPr lang="en-US" sz="2800" i="1" dirty="0">
                <a:latin typeface="Times New Roman"/>
                <a:cs typeface="Times New Roman"/>
              </a:rPr>
              <a:t>	</a:t>
            </a: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baseline="-25000" dirty="0" err="1"/>
              <a:t>1</a:t>
            </a:r>
            <a:r>
              <a:rPr lang="en-US" sz="2800" dirty="0"/>
              <a:t>	= </a:t>
            </a:r>
            <a:r>
              <a:rPr lang="en-US" sz="2800" i="1" dirty="0" err="1">
                <a:latin typeface="Symbol" charset="2"/>
                <a:cs typeface="Symbol" charset="2"/>
              </a:rPr>
              <a:t>a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baseline="-25000" dirty="0" err="1"/>
              <a:t>1</a:t>
            </a:r>
            <a:r>
              <a:rPr lang="en-US" sz="2800" dirty="0"/>
              <a:t> + (1 – </a:t>
            </a:r>
            <a:r>
              <a:rPr lang="en-US" sz="2800" i="1" dirty="0">
                <a:latin typeface="Symbol" charset="2"/>
                <a:cs typeface="Symbol" charset="2"/>
              </a:rPr>
              <a:t>a</a:t>
            </a:r>
            <a:r>
              <a:rPr lang="en-US" sz="2800" dirty="0"/>
              <a:t>)(</a:t>
            </a: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baseline="-25000" dirty="0" err="1"/>
              <a:t>0</a:t>
            </a:r>
            <a:r>
              <a:rPr lang="en-US" sz="2800" dirty="0"/>
              <a:t> + </a:t>
            </a:r>
            <a:r>
              <a:rPr lang="en-US" sz="2800" i="1" dirty="0" err="1"/>
              <a:t>T</a:t>
            </a:r>
            <a:r>
              <a:rPr lang="en-US" sz="2800" baseline="-25000" dirty="0" err="1"/>
              <a:t>0</a:t>
            </a:r>
            <a:r>
              <a:rPr lang="en-US" sz="2800" dirty="0"/>
              <a:t>)</a:t>
            </a:r>
          </a:p>
          <a:p>
            <a:pPr marL="0" indent="0" fontAlgn="auto">
              <a:spcBef>
                <a:spcPts val="0"/>
              </a:spcBef>
              <a:buNone/>
              <a:defRPr/>
            </a:pPr>
            <a:r>
              <a:rPr lang="en-US" sz="2800" dirty="0"/>
              <a:t>		= 0.1 x 8,415 + 0.9 x 8,040 = 8,078</a:t>
            </a:r>
          </a:p>
          <a:p>
            <a:pPr marL="0" indent="0" fontAlgn="auto">
              <a:spcBef>
                <a:spcPts val="0"/>
              </a:spcBef>
              <a:buNone/>
              <a:defRPr/>
            </a:pPr>
            <a:r>
              <a:rPr lang="en-US" sz="2800" i="1" dirty="0">
                <a:latin typeface="Times New Roman"/>
                <a:cs typeface="Times New Roman"/>
              </a:rPr>
              <a:t>	</a:t>
            </a:r>
            <a:r>
              <a:rPr lang="en-US" sz="2800" i="1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1</a:t>
            </a:r>
            <a:r>
              <a:rPr lang="en-US" sz="2800" dirty="0"/>
              <a:t>	= </a:t>
            </a:r>
            <a:r>
              <a:rPr lang="en-US" sz="2800" i="1" dirty="0">
                <a:latin typeface="Symbol" charset="2"/>
                <a:cs typeface="Symbol" charset="2"/>
              </a:rPr>
              <a:t>b</a:t>
            </a:r>
            <a:r>
              <a:rPr lang="en-US" sz="2800" dirty="0"/>
              <a:t>(</a:t>
            </a: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baseline="-25000" dirty="0" err="1"/>
              <a:t>1</a:t>
            </a:r>
            <a:r>
              <a:rPr lang="en-US" sz="2800" dirty="0"/>
              <a:t> – </a:t>
            </a: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baseline="-25000" dirty="0" err="1"/>
              <a:t>0</a:t>
            </a:r>
            <a:r>
              <a:rPr lang="en-US" sz="2800" dirty="0"/>
              <a:t>) + (1 – </a:t>
            </a:r>
            <a:r>
              <a:rPr lang="en-US" sz="2800" i="1" dirty="0">
                <a:latin typeface="Symbol" charset="2"/>
                <a:cs typeface="Symbol" charset="2"/>
              </a:rPr>
              <a:t>b</a:t>
            </a:r>
            <a:r>
              <a:rPr lang="en-US" sz="2800" dirty="0"/>
              <a:t>)</a:t>
            </a:r>
            <a:r>
              <a:rPr lang="en-US" sz="2800" i="1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0</a:t>
            </a:r>
            <a:r>
              <a:rPr lang="en-US" sz="2800" dirty="0"/>
              <a:t> </a:t>
            </a:r>
          </a:p>
          <a:p>
            <a:pPr marL="0" indent="0" fontAlgn="auto">
              <a:spcBef>
                <a:spcPts val="0"/>
              </a:spcBef>
              <a:buNone/>
              <a:defRPr/>
            </a:pPr>
            <a:r>
              <a:rPr lang="en-US" sz="2800" dirty="0"/>
              <a:t>		= 0.2 x (8,078 – 7,367) + 0.8 x 673 = 681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With new </a:t>
            </a: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baseline="-25000" dirty="0" err="1"/>
              <a:t>1</a:t>
            </a:r>
            <a:endParaRPr lang="en-US" sz="2800" baseline="-25000" dirty="0"/>
          </a:p>
          <a:p>
            <a:pPr marL="0" indent="0" fontAlgn="auto">
              <a:spcBef>
                <a:spcPts val="0"/>
              </a:spcBef>
              <a:buNone/>
              <a:defRPr/>
            </a:pPr>
            <a:r>
              <a:rPr lang="en-US" sz="2800" i="1" dirty="0">
                <a:latin typeface="Times New Roman"/>
                <a:cs typeface="Times New Roman"/>
              </a:rPr>
              <a:t>	</a:t>
            </a:r>
            <a:r>
              <a:rPr lang="en-US" sz="2800" i="1" dirty="0" err="1">
                <a:latin typeface="Times New Roman"/>
                <a:cs typeface="Times New Roman"/>
              </a:rPr>
              <a:t>F</a:t>
            </a:r>
            <a:r>
              <a:rPr lang="en-US" sz="2800" baseline="-25000" dirty="0" err="1"/>
              <a:t>2</a:t>
            </a:r>
            <a:r>
              <a:rPr lang="en-US" sz="2800" dirty="0"/>
              <a:t> = </a:t>
            </a: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baseline="-25000" dirty="0" err="1"/>
              <a:t>1</a:t>
            </a:r>
            <a:r>
              <a:rPr lang="en-US" sz="2800" dirty="0"/>
              <a:t> + </a:t>
            </a:r>
            <a:r>
              <a:rPr lang="en-US" sz="2800" i="1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1</a:t>
            </a:r>
            <a:r>
              <a:rPr lang="en-US" sz="2800" dirty="0"/>
              <a:t> = 8,078 + 681 = 8,759</a:t>
            </a:r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Continuing</a:t>
            </a:r>
          </a:p>
          <a:p>
            <a:pPr marL="0" indent="0" fontAlgn="auto">
              <a:spcBef>
                <a:spcPts val="0"/>
              </a:spcBef>
              <a:buNone/>
              <a:defRPr/>
            </a:pPr>
            <a:r>
              <a:rPr lang="en-US" sz="2800" i="1" dirty="0">
                <a:latin typeface="Times New Roman"/>
                <a:cs typeface="Times New Roman"/>
              </a:rPr>
              <a:t>	</a:t>
            </a:r>
            <a:r>
              <a:rPr lang="en-US" sz="2800" i="1" dirty="0" err="1">
                <a:latin typeface="Times New Roman"/>
                <a:cs typeface="Times New Roman"/>
              </a:rPr>
              <a:t>F</a:t>
            </a:r>
            <a:r>
              <a:rPr lang="en-US" sz="2800" baseline="-25000" dirty="0" err="1"/>
              <a:t>7</a:t>
            </a:r>
            <a:r>
              <a:rPr lang="en-US" sz="2800" dirty="0"/>
              <a:t> = </a:t>
            </a: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baseline="-25000" dirty="0" err="1"/>
              <a:t>6</a:t>
            </a:r>
            <a:r>
              <a:rPr lang="en-US" sz="2800" dirty="0"/>
              <a:t> + </a:t>
            </a:r>
            <a:r>
              <a:rPr lang="en-US" sz="2800" i="1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6</a:t>
            </a:r>
            <a:r>
              <a:rPr lang="en-US" sz="2800" dirty="0"/>
              <a:t> = 11,399 + 673 = 12,072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Trend- and Seasonality-Corrected Exponential Smoothing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6300" y="1892300"/>
            <a:ext cx="8064500" cy="41275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/>
              <a:t>Sesuai bila komponen sistematik dari permintaan diasumsikan memiliki tingkat, tren, dan faktor musiman</a:t>
            </a:r>
            <a:endParaRPr lang="en-US" dirty="0"/>
          </a:p>
          <a:p>
            <a:pPr marL="0" indent="0" fontAlgn="auto">
              <a:spcBef>
                <a:spcPts val="0"/>
              </a:spcBef>
              <a:buNone/>
              <a:defRPr/>
            </a:pPr>
            <a:endParaRPr lang="en-US" dirty="0"/>
          </a:p>
          <a:p>
            <a:pPr marL="0" indent="0" algn="ctr" fontAlgn="auto">
              <a:spcBef>
                <a:spcPts val="0"/>
              </a:spcBef>
              <a:buNone/>
              <a:defRPr/>
            </a:pPr>
            <a:r>
              <a:rPr lang="en-US" sz="2400" dirty="0"/>
              <a:t>Systematic component = (level + trend) x seasonal factor</a:t>
            </a:r>
          </a:p>
          <a:p>
            <a:pPr marL="0" indent="0" algn="ctr" fontAlgn="auto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800" i="1" dirty="0" err="1">
                <a:solidFill>
                  <a:prstClr val="black"/>
                </a:solidFill>
                <a:latin typeface="Times New Roman"/>
                <a:cs typeface="Times New Roman"/>
              </a:rPr>
              <a:t>F</a:t>
            </a:r>
            <a:r>
              <a:rPr lang="en-US" sz="2800" i="1" baseline="-25000" dirty="0" err="1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baseline="-25000" dirty="0" err="1">
                <a:solidFill>
                  <a:prstClr val="black"/>
                </a:solidFill>
              </a:rPr>
              <a:t>+1</a:t>
            </a:r>
            <a:r>
              <a:rPr lang="en-US" sz="2800" baseline="-25000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= (</a:t>
            </a:r>
            <a:r>
              <a:rPr lang="en-US" sz="2800" i="1" dirty="0">
                <a:solidFill>
                  <a:prstClr val="black"/>
                </a:solidFill>
                <a:latin typeface="Times New Roman"/>
                <a:cs typeface="Times New Roman"/>
              </a:rPr>
              <a:t>L</a:t>
            </a:r>
            <a:r>
              <a:rPr lang="en-US" sz="2800" i="1" baseline="-25000" dirty="0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dirty="0">
                <a:solidFill>
                  <a:prstClr val="black"/>
                </a:solidFill>
              </a:rPr>
              <a:t> + </a:t>
            </a:r>
            <a:r>
              <a:rPr lang="en-US" sz="2800" i="1" dirty="0" err="1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i="1" baseline="-25000" dirty="0" err="1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dirty="0">
                <a:solidFill>
                  <a:prstClr val="black"/>
                </a:solidFill>
              </a:rPr>
              <a:t>)</a:t>
            </a:r>
            <a:r>
              <a:rPr lang="en-US" sz="2800" i="1" dirty="0" err="1">
                <a:solidFill>
                  <a:prstClr val="black"/>
                </a:solidFill>
                <a:latin typeface="Times New Roman"/>
                <a:cs typeface="Times New Roman"/>
              </a:rPr>
              <a:t>S</a:t>
            </a:r>
            <a:r>
              <a:rPr lang="en-US" sz="2800" i="1" baseline="-25000" dirty="0" err="1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baseline="-25000" dirty="0" err="1">
                <a:solidFill>
                  <a:prstClr val="black"/>
                </a:solidFill>
              </a:rPr>
              <a:t>+1</a:t>
            </a:r>
            <a:r>
              <a:rPr lang="en-US" sz="2800" baseline="-25000" dirty="0">
                <a:solidFill>
                  <a:prstClr val="black"/>
                </a:solidFill>
              </a:rPr>
              <a:t>   </a:t>
            </a:r>
            <a:r>
              <a:rPr lang="en-US" sz="2800" dirty="0">
                <a:solidFill>
                  <a:prstClr val="black"/>
                </a:solidFill>
              </a:rPr>
              <a:t>and   </a:t>
            </a:r>
            <a:r>
              <a:rPr lang="en-US" sz="2800" i="1" dirty="0" err="1">
                <a:solidFill>
                  <a:prstClr val="black"/>
                </a:solidFill>
                <a:latin typeface="Times New Roman"/>
                <a:cs typeface="Times New Roman"/>
              </a:rPr>
              <a:t>F</a:t>
            </a:r>
            <a:r>
              <a:rPr lang="en-US" sz="2800" i="1" baseline="-25000" dirty="0" err="1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baseline="-25000" dirty="0" err="1">
                <a:solidFill>
                  <a:prstClr val="black"/>
                </a:solidFill>
              </a:rPr>
              <a:t>+l</a:t>
            </a:r>
            <a:r>
              <a:rPr lang="en-US" sz="2800" baseline="-25000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= (</a:t>
            </a:r>
            <a:r>
              <a:rPr lang="en-US" sz="2800" i="1" dirty="0">
                <a:solidFill>
                  <a:prstClr val="black"/>
                </a:solidFill>
                <a:latin typeface="Times New Roman"/>
                <a:cs typeface="Times New Roman"/>
              </a:rPr>
              <a:t>L</a:t>
            </a:r>
            <a:r>
              <a:rPr lang="en-US" sz="2800" i="1" baseline="-25000" dirty="0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dirty="0">
                <a:solidFill>
                  <a:prstClr val="black"/>
                </a:solidFill>
              </a:rPr>
              <a:t> + </a:t>
            </a:r>
            <a:r>
              <a:rPr lang="en-US" sz="2800" i="1" dirty="0" err="1">
                <a:solidFill>
                  <a:prstClr val="black"/>
                </a:solidFill>
                <a:latin typeface="Times New Roman"/>
                <a:cs typeface="Times New Roman"/>
              </a:rPr>
              <a:t>lT</a:t>
            </a:r>
            <a:r>
              <a:rPr lang="en-US" sz="2800" i="1" baseline="-25000" dirty="0" err="1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dirty="0">
                <a:solidFill>
                  <a:prstClr val="black"/>
                </a:solidFill>
              </a:rPr>
              <a:t>)</a:t>
            </a:r>
            <a:r>
              <a:rPr lang="en-US" sz="2800" i="1" dirty="0" err="1">
                <a:solidFill>
                  <a:prstClr val="black"/>
                </a:solidFill>
                <a:latin typeface="Times New Roman"/>
                <a:cs typeface="Times New Roman"/>
              </a:rPr>
              <a:t>S</a:t>
            </a:r>
            <a:r>
              <a:rPr lang="en-US" sz="2800" i="1" baseline="-25000" dirty="0" err="1">
                <a:solidFill>
                  <a:prstClr val="black"/>
                </a:solidFill>
                <a:latin typeface="Times New Roman"/>
                <a:cs typeface="Times New Roman"/>
              </a:rPr>
              <a:t>t</a:t>
            </a:r>
            <a:r>
              <a:rPr lang="en-US" sz="2800" baseline="-25000" dirty="0" err="1">
                <a:solidFill>
                  <a:prstClr val="black"/>
                </a:solidFill>
              </a:rPr>
              <a:t>+l</a:t>
            </a:r>
            <a:endParaRPr lang="en-US" sz="2800" dirty="0">
              <a:solidFill>
                <a:prstClr val="black"/>
              </a:solidFill>
            </a:endParaRPr>
          </a:p>
          <a:p>
            <a:pPr marL="0" indent="0" algn="ctr" fontAlgn="auto">
              <a:spcBef>
                <a:spcPts val="0"/>
              </a:spcBef>
              <a:buNone/>
              <a:defRPr/>
            </a:pP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2024063" y="284163"/>
            <a:ext cx="8153400" cy="1104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Trend- and Seasonality-Corrected Exponential Smoothing</a:t>
            </a:r>
            <a:endParaRPr lang="en-US" sz="3200" dirty="0"/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828800"/>
            <a:ext cx="8305800" cy="4800600"/>
          </a:xfrm>
        </p:spPr>
        <p:txBody>
          <a:bodyPr rtlCol="0">
            <a:normAutofit/>
          </a:bodyPr>
          <a:lstStyle/>
          <a:p>
            <a:pPr algn="just" fontAlgn="auto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/>
            </a:pPr>
            <a:r>
              <a:rPr lang="nb-NO"/>
              <a:t>Setelah mengamati permintaan untuk periode </a:t>
            </a:r>
            <a:r>
              <a:rPr lang="nb-NO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nb-NO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nb-NO"/>
              <a:t>1, revisi perkiraan untuk level, tren, dan faktor musiman</a:t>
            </a:r>
            <a:endParaRPr lang="en-US" sz="2800" dirty="0"/>
          </a:p>
          <a:p>
            <a:pPr marL="901700" indent="0" fontAlgn="auto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 = </a:t>
            </a:r>
            <a:r>
              <a:rPr lang="en-US" sz="2800" i="1" dirty="0">
                <a:latin typeface="Symbol" charset="2"/>
                <a:cs typeface="Symbol" charset="2"/>
              </a:rPr>
              <a:t>a</a:t>
            </a:r>
            <a:r>
              <a:rPr lang="en-US" sz="2800" dirty="0"/>
              <a:t>(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/</a:t>
            </a:r>
            <a:r>
              <a:rPr lang="en-US" sz="2800" i="1" dirty="0" err="1">
                <a:latin typeface="Times New Roman"/>
                <a:cs typeface="Times New Roman"/>
              </a:rPr>
              <a:t>S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) + (1 – </a:t>
            </a:r>
            <a:r>
              <a:rPr lang="en-US" sz="2800" i="1" dirty="0">
                <a:latin typeface="Symbol" charset="2"/>
                <a:cs typeface="Symbol" charset="2"/>
              </a:rPr>
              <a:t>a</a:t>
            </a:r>
            <a:r>
              <a:rPr lang="en-US" sz="2800" dirty="0"/>
              <a:t>)(</a:t>
            </a:r>
            <a:r>
              <a:rPr lang="en-US" sz="2800" i="1" dirty="0">
                <a:latin typeface="Times New Roman"/>
                <a:cs typeface="Times New Roman"/>
              </a:rPr>
              <a:t>L</a:t>
            </a:r>
            <a:r>
              <a:rPr lang="en-US" sz="2800" i="1" baseline="-25000" dirty="0">
                <a:latin typeface="Times New Roman"/>
                <a:cs typeface="Times New Roman"/>
              </a:rPr>
              <a:t>t</a:t>
            </a:r>
            <a:r>
              <a:rPr lang="en-US" sz="2800" baseline="-25000" dirty="0">
                <a:latin typeface="Times New Roman"/>
                <a:cs typeface="Times New Roman"/>
              </a:rPr>
              <a:t> </a:t>
            </a:r>
            <a:r>
              <a:rPr lang="en-US" sz="2800" dirty="0"/>
              <a:t>+ </a:t>
            </a:r>
            <a:r>
              <a:rPr lang="en-US" sz="2800" i="1" dirty="0" err="1">
                <a:latin typeface="Times New Roman"/>
                <a:cs typeface="Times New Roman"/>
              </a:rPr>
              <a:t>T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dirty="0"/>
              <a:t>)</a:t>
            </a:r>
          </a:p>
          <a:p>
            <a:pPr marL="901700" indent="0" fontAlgn="auto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800" i="1" dirty="0" err="1">
                <a:latin typeface="Times New Roman"/>
                <a:cs typeface="Times New Roman"/>
              </a:rPr>
              <a:t>T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 = </a:t>
            </a:r>
            <a:r>
              <a:rPr lang="en-US" sz="2800" i="1" dirty="0">
                <a:latin typeface="Symbol" charset="2"/>
                <a:cs typeface="Symbol" charset="2"/>
              </a:rPr>
              <a:t>b</a:t>
            </a:r>
            <a:r>
              <a:rPr lang="en-US" sz="2800" dirty="0"/>
              <a:t>(</a:t>
            </a: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 – </a:t>
            </a:r>
            <a:r>
              <a:rPr lang="en-US" sz="2800" i="1" dirty="0">
                <a:latin typeface="Times New Roman"/>
                <a:cs typeface="Times New Roman"/>
              </a:rPr>
              <a:t>L</a:t>
            </a:r>
            <a:r>
              <a:rPr lang="en-US" sz="2800" i="1" baseline="-25000" dirty="0">
                <a:latin typeface="Times New Roman"/>
                <a:cs typeface="Times New Roman"/>
              </a:rPr>
              <a:t>t</a:t>
            </a:r>
            <a:r>
              <a:rPr lang="en-US" sz="2800" dirty="0"/>
              <a:t>) + (1 – </a:t>
            </a:r>
            <a:r>
              <a:rPr lang="en-US" sz="2800" i="1" dirty="0">
                <a:latin typeface="Symbol" charset="2"/>
                <a:cs typeface="Symbol" charset="2"/>
              </a:rPr>
              <a:t>b</a:t>
            </a:r>
            <a:r>
              <a:rPr lang="en-US" sz="2800" dirty="0"/>
              <a:t>)</a:t>
            </a:r>
            <a:r>
              <a:rPr lang="en-US" sz="2800" i="1" dirty="0" err="1">
                <a:latin typeface="Times New Roman"/>
                <a:cs typeface="Times New Roman"/>
              </a:rPr>
              <a:t>T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endParaRPr lang="en-US" sz="2800" i="1" dirty="0">
              <a:latin typeface="Times New Roman"/>
              <a:cs typeface="Times New Roman"/>
            </a:endParaRPr>
          </a:p>
          <a:p>
            <a:pPr marL="901700" indent="0" fontAlgn="auto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800" i="1" dirty="0" err="1">
                <a:latin typeface="Times New Roman"/>
                <a:cs typeface="Times New Roman"/>
              </a:rPr>
              <a:t>S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</a:t>
            </a:r>
            <a:r>
              <a:rPr lang="en-US" sz="2800" i="1" baseline="-25000" dirty="0" err="1">
                <a:latin typeface="Times New Roman"/>
                <a:cs typeface="Times New Roman"/>
              </a:rPr>
              <a:t>p</a:t>
            </a:r>
            <a:r>
              <a:rPr lang="en-US" sz="2800" baseline="-25000" dirty="0" err="1"/>
              <a:t>+1</a:t>
            </a:r>
            <a:r>
              <a:rPr lang="en-US" sz="2800" baseline="-25000" dirty="0"/>
              <a:t> </a:t>
            </a:r>
            <a:r>
              <a:rPr lang="en-US" sz="2800" dirty="0"/>
              <a:t>= </a:t>
            </a:r>
            <a:r>
              <a:rPr lang="en-US" sz="2800" i="1" dirty="0">
                <a:latin typeface="Symbol" charset="2"/>
                <a:cs typeface="Symbol" charset="2"/>
              </a:rPr>
              <a:t>g</a:t>
            </a:r>
            <a:r>
              <a:rPr lang="en-US" sz="2800" dirty="0"/>
              <a:t>(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/</a:t>
            </a: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) + (1 – </a:t>
            </a:r>
            <a:r>
              <a:rPr lang="en-US" sz="2800" i="1" dirty="0">
                <a:latin typeface="Symbol" charset="2"/>
                <a:cs typeface="Symbol" charset="2"/>
              </a:rPr>
              <a:t>g</a:t>
            </a:r>
            <a:r>
              <a:rPr lang="en-US" sz="2800" dirty="0"/>
              <a:t>)</a:t>
            </a:r>
            <a:r>
              <a:rPr lang="en-US" sz="2800" i="1" dirty="0" err="1">
                <a:latin typeface="Times New Roman"/>
                <a:cs typeface="Times New Roman"/>
              </a:rPr>
              <a:t>S</a:t>
            </a:r>
            <a:r>
              <a:rPr lang="en-US" sz="2800" i="1" baseline="-250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+1</a:t>
            </a:r>
            <a:r>
              <a:rPr lang="en-US" sz="2800" dirty="0"/>
              <a:t> </a:t>
            </a:r>
          </a:p>
          <a:p>
            <a:pPr marL="1435100" fontAlgn="auto">
              <a:spcBef>
                <a:spcPts val="0"/>
              </a:spcBef>
              <a:buNone/>
              <a:defRPr/>
            </a:pPr>
            <a:r>
              <a:rPr lang="en-US" sz="2000" dirty="0"/>
              <a:t>	</a:t>
            </a:r>
            <a:r>
              <a:rPr lang="en-US" sz="2000" i="1" dirty="0">
                <a:latin typeface="Symbol" charset="2"/>
                <a:cs typeface="Symbol" charset="2"/>
              </a:rPr>
              <a:t>a</a:t>
            </a:r>
            <a:r>
              <a:rPr lang="en-US" sz="2000" dirty="0"/>
              <a:t> = smoothing constant for level</a:t>
            </a:r>
          </a:p>
          <a:p>
            <a:pPr marL="1435100" fontAlgn="auto">
              <a:spcBef>
                <a:spcPts val="0"/>
              </a:spcBef>
              <a:buNone/>
              <a:defRPr/>
            </a:pPr>
            <a:r>
              <a:rPr lang="en-US" sz="2000" dirty="0"/>
              <a:t>	</a:t>
            </a:r>
            <a:r>
              <a:rPr lang="en-US" sz="2000" i="1" dirty="0">
                <a:latin typeface="Symbol" charset="2"/>
                <a:cs typeface="Symbol" charset="2"/>
              </a:rPr>
              <a:t>b</a:t>
            </a:r>
            <a:r>
              <a:rPr lang="en-US" sz="2000" dirty="0"/>
              <a:t> = smoothing constant for trend</a:t>
            </a:r>
          </a:p>
          <a:p>
            <a:pPr marL="1435100" fontAlgn="auto">
              <a:spcBef>
                <a:spcPts val="0"/>
              </a:spcBef>
              <a:buNone/>
              <a:defRPr/>
            </a:pPr>
            <a:r>
              <a:rPr lang="en-US" sz="2000" dirty="0"/>
              <a:t>	</a:t>
            </a:r>
            <a:r>
              <a:rPr lang="en-US" sz="2000" i="1" dirty="0">
                <a:latin typeface="Symbol" charset="2"/>
                <a:cs typeface="Symbol" charset="2"/>
              </a:rPr>
              <a:t>g</a:t>
            </a:r>
            <a:r>
              <a:rPr lang="en-US" sz="2000" dirty="0"/>
              <a:t> = smoothing constant for seasonal factor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00" y="228600"/>
            <a:ext cx="7772400" cy="1104900"/>
          </a:xfrm>
        </p:spPr>
        <p:txBody>
          <a:bodyPr/>
          <a:lstStyle/>
          <a:p>
            <a:r>
              <a:rPr lang="en-US"/>
              <a:t>Winter’s Model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5200" y="1816100"/>
            <a:ext cx="7937500" cy="4114800"/>
          </a:xfrm>
        </p:spPr>
        <p:txBody>
          <a:bodyPr rtlCol="0"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baseline="-25000" dirty="0" err="1"/>
              <a:t>0</a:t>
            </a:r>
            <a:r>
              <a:rPr lang="en-US" sz="2800" dirty="0"/>
              <a:t> = 18,439  </a:t>
            </a:r>
            <a:r>
              <a:rPr lang="en-US" sz="2800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0</a:t>
            </a:r>
            <a:r>
              <a:rPr lang="en-US" sz="2800" dirty="0"/>
              <a:t> = 524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800" dirty="0" err="1">
                <a:latin typeface="Times New Roman"/>
                <a:cs typeface="Times New Roman"/>
              </a:rPr>
              <a:t>S</a:t>
            </a:r>
            <a:r>
              <a:rPr lang="en-US" sz="2800" baseline="-25000" dirty="0" err="1"/>
              <a:t>1</a:t>
            </a:r>
            <a:r>
              <a:rPr lang="en-US" sz="2800" dirty="0"/>
              <a:t>= 0.47, </a:t>
            </a:r>
            <a:r>
              <a:rPr lang="en-US" sz="2800" dirty="0" err="1">
                <a:latin typeface="Times New Roman"/>
                <a:cs typeface="Times New Roman"/>
              </a:rPr>
              <a:t>S</a:t>
            </a:r>
            <a:r>
              <a:rPr lang="en-US" sz="2800" baseline="-25000" dirty="0" err="1"/>
              <a:t>2</a:t>
            </a:r>
            <a:r>
              <a:rPr lang="en-US" sz="2800" baseline="-25000" dirty="0"/>
              <a:t> </a:t>
            </a:r>
            <a:r>
              <a:rPr lang="en-US" sz="2800" dirty="0"/>
              <a:t>= 0.68, </a:t>
            </a:r>
            <a:r>
              <a:rPr lang="en-US" sz="2800" dirty="0" err="1">
                <a:latin typeface="Times New Roman"/>
                <a:cs typeface="Times New Roman"/>
              </a:rPr>
              <a:t>S</a:t>
            </a:r>
            <a:r>
              <a:rPr lang="en-US" sz="2800" baseline="-25000" dirty="0" err="1"/>
              <a:t>3</a:t>
            </a:r>
            <a:r>
              <a:rPr lang="en-US" sz="2800" baseline="-25000" dirty="0"/>
              <a:t> </a:t>
            </a:r>
            <a:r>
              <a:rPr lang="en-US" sz="2800" dirty="0"/>
              <a:t>= 1.17, </a:t>
            </a:r>
            <a:r>
              <a:rPr lang="en-US" sz="2800" dirty="0" err="1">
                <a:latin typeface="Times New Roman"/>
                <a:cs typeface="Times New Roman"/>
              </a:rPr>
              <a:t>S</a:t>
            </a:r>
            <a:r>
              <a:rPr lang="en-US" sz="2800" baseline="-25000" dirty="0" err="1"/>
              <a:t>4</a:t>
            </a:r>
            <a:r>
              <a:rPr lang="en-US" sz="2800" baseline="-25000" dirty="0"/>
              <a:t> </a:t>
            </a:r>
            <a:r>
              <a:rPr lang="en-US" sz="2800" dirty="0"/>
              <a:t>= 1.67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800" i="1" dirty="0" err="1">
                <a:latin typeface="Times New Roman"/>
                <a:cs typeface="Times New Roman"/>
              </a:rPr>
              <a:t>F</a:t>
            </a:r>
            <a:r>
              <a:rPr lang="en-US" sz="2800" baseline="-25000" dirty="0" err="1"/>
              <a:t>1</a:t>
            </a:r>
            <a:r>
              <a:rPr lang="en-US" sz="2800" dirty="0"/>
              <a:t> = (</a:t>
            </a:r>
            <a:r>
              <a:rPr lang="en-US" sz="2800" i="1" dirty="0" err="1">
                <a:latin typeface="Times New Roman"/>
                <a:cs typeface="Times New Roman"/>
              </a:rPr>
              <a:t>L</a:t>
            </a:r>
            <a:r>
              <a:rPr lang="en-US" sz="2800" baseline="-25000" dirty="0" err="1"/>
              <a:t>0</a:t>
            </a:r>
            <a:r>
              <a:rPr lang="en-US" sz="2800" dirty="0"/>
              <a:t> + </a:t>
            </a:r>
            <a:r>
              <a:rPr lang="en-US" sz="2800" i="1" dirty="0" err="1">
                <a:latin typeface="Times New Roman"/>
                <a:cs typeface="Times New Roman"/>
              </a:rPr>
              <a:t>T</a:t>
            </a:r>
            <a:r>
              <a:rPr lang="en-US" sz="2800" baseline="-25000" dirty="0" err="1"/>
              <a:t>0</a:t>
            </a:r>
            <a:r>
              <a:rPr lang="en-US" sz="2800" dirty="0"/>
              <a:t>)</a:t>
            </a:r>
            <a:r>
              <a:rPr lang="en-US" sz="2800" i="1" dirty="0" err="1">
                <a:latin typeface="Times New Roman"/>
                <a:cs typeface="Times New Roman"/>
              </a:rPr>
              <a:t>S</a:t>
            </a:r>
            <a:r>
              <a:rPr lang="en-US" sz="2800" baseline="-25000" dirty="0" err="1"/>
              <a:t>1</a:t>
            </a:r>
            <a:r>
              <a:rPr lang="en-US" sz="2800" dirty="0"/>
              <a:t> = (18,439 + 524)(0.47) = 8,913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800" dirty="0"/>
              <a:t>The observed demand for Period 1 = 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baseline="-25000" dirty="0" err="1"/>
              <a:t>1</a:t>
            </a:r>
            <a:r>
              <a:rPr lang="en-US" sz="2800" dirty="0"/>
              <a:t> = 8,000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800" dirty="0"/>
              <a:t>Forecast error for Period 1 </a:t>
            </a:r>
          </a:p>
          <a:p>
            <a:pPr marL="2159000" fontAlgn="auto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800" dirty="0"/>
              <a:t>= </a:t>
            </a:r>
            <a:r>
              <a:rPr lang="en-US" sz="2800" i="1" dirty="0" err="1">
                <a:latin typeface="Times New Roman"/>
                <a:cs typeface="Times New Roman"/>
              </a:rPr>
              <a:t>E</a:t>
            </a:r>
            <a:r>
              <a:rPr lang="en-US" sz="2800" baseline="-25000" dirty="0" err="1"/>
              <a:t>1</a:t>
            </a:r>
            <a:r>
              <a:rPr lang="en-US" sz="2800" dirty="0"/>
              <a:t> = </a:t>
            </a:r>
            <a:r>
              <a:rPr lang="en-US" sz="2800" i="1" dirty="0" err="1">
                <a:latin typeface="Times New Roman"/>
                <a:cs typeface="Times New Roman"/>
              </a:rPr>
              <a:t>F</a:t>
            </a:r>
            <a:r>
              <a:rPr lang="en-US" sz="2800" baseline="-25000" dirty="0" err="1"/>
              <a:t>1</a:t>
            </a:r>
            <a:r>
              <a:rPr lang="en-US" sz="2800" dirty="0"/>
              <a:t> – </a:t>
            </a:r>
            <a:r>
              <a:rPr lang="en-US" sz="2800" i="1" dirty="0" err="1">
                <a:latin typeface="Times New Roman"/>
                <a:cs typeface="Times New Roman"/>
              </a:rPr>
              <a:t>D</a:t>
            </a:r>
            <a:r>
              <a:rPr lang="en-US" sz="2800" baseline="-25000" dirty="0" err="1"/>
              <a:t>1</a:t>
            </a:r>
            <a:r>
              <a:rPr lang="en-US" sz="2800" dirty="0"/>
              <a:t> </a:t>
            </a:r>
          </a:p>
          <a:p>
            <a:pPr marL="2159000" fontAlgn="auto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800" dirty="0"/>
              <a:t>= 8,913 – 8,000 = 913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00" y="228600"/>
            <a:ext cx="7772400" cy="1104900"/>
          </a:xfrm>
        </p:spPr>
        <p:txBody>
          <a:bodyPr/>
          <a:lstStyle/>
          <a:p>
            <a:r>
              <a:rPr lang="en-US"/>
              <a:t>Winter’s Model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676400"/>
            <a:ext cx="8458200" cy="4813300"/>
          </a:xfrm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Assume </a:t>
            </a:r>
            <a:r>
              <a:rPr lang="en-US" sz="2800" i="1" dirty="0">
                <a:latin typeface="Symbol" charset="2"/>
                <a:cs typeface="Symbol" charset="2"/>
              </a:rPr>
              <a:t>a</a:t>
            </a:r>
            <a:r>
              <a:rPr lang="en-US" sz="2800" dirty="0"/>
              <a:t> = 0.1, </a:t>
            </a:r>
            <a:r>
              <a:rPr lang="en-US" sz="2800" i="1" dirty="0">
                <a:latin typeface="Symbol" charset="2"/>
                <a:cs typeface="Symbol" charset="2"/>
              </a:rPr>
              <a:t>b </a:t>
            </a:r>
            <a:r>
              <a:rPr lang="en-US" sz="2800" dirty="0"/>
              <a:t>= 0.2, </a:t>
            </a:r>
            <a:r>
              <a:rPr lang="en-US" sz="2800" i="1" dirty="0">
                <a:latin typeface="Symbol" charset="2"/>
                <a:cs typeface="Symbol" charset="2"/>
              </a:rPr>
              <a:t>g </a:t>
            </a:r>
            <a:r>
              <a:rPr lang="en-US" sz="2800" dirty="0"/>
              <a:t>= 0.1; revise estimates for level and trend for period 1 and for seasonal factor for Period 5</a:t>
            </a:r>
            <a:endParaRPr lang="en-US" sz="2400" dirty="0"/>
          </a:p>
          <a:p>
            <a:pPr marL="444500" indent="0" fontAlgn="auto">
              <a:spcBef>
                <a:spcPts val="0"/>
              </a:spcBef>
              <a:buNone/>
              <a:tabLst>
                <a:tab pos="901700" algn="l"/>
              </a:tabLst>
              <a:defRPr/>
            </a:pPr>
            <a:r>
              <a:rPr lang="en-US" sz="2400" i="1" dirty="0" err="1">
                <a:latin typeface="Times New Roman"/>
                <a:cs typeface="Times New Roman"/>
              </a:rPr>
              <a:t>L</a:t>
            </a:r>
            <a:r>
              <a:rPr lang="en-US" sz="2400" baseline="-25000" dirty="0" err="1"/>
              <a:t>1</a:t>
            </a:r>
            <a:r>
              <a:rPr lang="en-US" sz="2400" dirty="0"/>
              <a:t>	= </a:t>
            </a:r>
            <a:r>
              <a:rPr lang="en-US" sz="2400" i="1" dirty="0">
                <a:latin typeface="Symbol" charset="2"/>
                <a:cs typeface="Symbol" charset="2"/>
              </a:rPr>
              <a:t>a</a:t>
            </a:r>
            <a:r>
              <a:rPr lang="en-US" sz="2400" dirty="0"/>
              <a:t>(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baseline="-25000" dirty="0" err="1"/>
              <a:t>1</a:t>
            </a:r>
            <a:r>
              <a:rPr lang="en-US" sz="2400" dirty="0"/>
              <a:t>/</a:t>
            </a:r>
            <a:r>
              <a:rPr lang="en-US" sz="2400" i="1" dirty="0" err="1">
                <a:latin typeface="Times New Roman"/>
                <a:cs typeface="Times New Roman"/>
              </a:rPr>
              <a:t>S</a:t>
            </a:r>
            <a:r>
              <a:rPr lang="en-US" sz="2400" baseline="-25000" dirty="0" err="1"/>
              <a:t>1</a:t>
            </a:r>
            <a:r>
              <a:rPr lang="en-US" sz="2400" dirty="0"/>
              <a:t>) + (1 – </a:t>
            </a:r>
            <a:r>
              <a:rPr lang="en-US" sz="2400" i="1" dirty="0">
                <a:latin typeface="Symbol" charset="2"/>
                <a:cs typeface="Symbol" charset="2"/>
              </a:rPr>
              <a:t>a</a:t>
            </a:r>
            <a:r>
              <a:rPr lang="en-US" sz="2400" dirty="0"/>
              <a:t>)(</a:t>
            </a:r>
            <a:r>
              <a:rPr lang="en-US" sz="2400" i="1" dirty="0" err="1">
                <a:latin typeface="Times New Roman"/>
                <a:cs typeface="Times New Roman"/>
              </a:rPr>
              <a:t>L</a:t>
            </a:r>
            <a:r>
              <a:rPr lang="en-US" sz="2400" baseline="-25000" dirty="0" err="1"/>
              <a:t>0</a:t>
            </a:r>
            <a:r>
              <a:rPr lang="en-US" sz="2400" dirty="0"/>
              <a:t> + </a:t>
            </a:r>
            <a:r>
              <a:rPr lang="en-US" sz="2400" i="1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0</a:t>
            </a:r>
            <a:r>
              <a:rPr lang="en-US" sz="2400" dirty="0"/>
              <a:t>) </a:t>
            </a:r>
          </a:p>
          <a:p>
            <a:pPr marL="444500" indent="0" fontAlgn="auto">
              <a:spcBef>
                <a:spcPts val="0"/>
              </a:spcBef>
              <a:buNone/>
              <a:tabLst>
                <a:tab pos="901700" algn="l"/>
              </a:tabLst>
              <a:defRPr/>
            </a:pPr>
            <a:r>
              <a:rPr lang="en-US" sz="2400" dirty="0"/>
              <a:t>	= 0.1 x (8,000/0.47) + 0.9 x (18,439 + 524) = 18,769</a:t>
            </a:r>
          </a:p>
          <a:p>
            <a:pPr marL="444500" indent="0" fontAlgn="auto">
              <a:spcBef>
                <a:spcPts val="0"/>
              </a:spcBef>
              <a:buNone/>
              <a:tabLst>
                <a:tab pos="901700" algn="l"/>
              </a:tabLst>
              <a:defRPr/>
            </a:pPr>
            <a:r>
              <a:rPr lang="en-US" sz="2400" i="1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1</a:t>
            </a:r>
            <a:r>
              <a:rPr lang="en-US" sz="2400" dirty="0"/>
              <a:t>	= </a:t>
            </a:r>
            <a:r>
              <a:rPr lang="en-US" sz="2400" i="1" dirty="0">
                <a:latin typeface="Symbol" charset="2"/>
                <a:cs typeface="Symbol" charset="2"/>
              </a:rPr>
              <a:t>b</a:t>
            </a:r>
            <a:r>
              <a:rPr lang="en-US" sz="2400" dirty="0"/>
              <a:t>(</a:t>
            </a:r>
            <a:r>
              <a:rPr lang="en-US" sz="2400" i="1" dirty="0" err="1">
                <a:latin typeface="Times New Roman"/>
                <a:cs typeface="Times New Roman"/>
              </a:rPr>
              <a:t>L</a:t>
            </a:r>
            <a:r>
              <a:rPr lang="en-US" sz="2400" baseline="-25000" dirty="0" err="1"/>
              <a:t>1</a:t>
            </a:r>
            <a:r>
              <a:rPr lang="en-US" sz="2400" dirty="0"/>
              <a:t> – </a:t>
            </a:r>
            <a:r>
              <a:rPr lang="en-US" sz="2400" i="1" dirty="0" err="1">
                <a:latin typeface="Times New Roman"/>
                <a:cs typeface="Times New Roman"/>
              </a:rPr>
              <a:t>L</a:t>
            </a:r>
            <a:r>
              <a:rPr lang="en-US" sz="2400" baseline="-25000" dirty="0" err="1"/>
              <a:t>0</a:t>
            </a:r>
            <a:r>
              <a:rPr lang="en-US" sz="2400" dirty="0"/>
              <a:t>) + (1 – </a:t>
            </a:r>
            <a:r>
              <a:rPr lang="en-US" sz="2400" i="1" dirty="0">
                <a:latin typeface="Symbol" charset="2"/>
                <a:cs typeface="Symbol" charset="2"/>
              </a:rPr>
              <a:t>b</a:t>
            </a:r>
            <a:r>
              <a:rPr lang="en-US" sz="2400" dirty="0"/>
              <a:t>)</a:t>
            </a:r>
            <a:r>
              <a:rPr lang="en-US" sz="2400" i="1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0</a:t>
            </a:r>
            <a:r>
              <a:rPr lang="en-US" sz="2400" dirty="0"/>
              <a:t> </a:t>
            </a:r>
          </a:p>
          <a:p>
            <a:pPr marL="444500" indent="0" fontAlgn="auto">
              <a:spcBef>
                <a:spcPts val="0"/>
              </a:spcBef>
              <a:buNone/>
              <a:tabLst>
                <a:tab pos="901700" algn="l"/>
              </a:tabLst>
              <a:defRPr/>
            </a:pPr>
            <a:r>
              <a:rPr lang="en-US" sz="2400" dirty="0"/>
              <a:t>	= 0.2 x (18,769 – 18,439) + 0.8 x 524 = 485</a:t>
            </a:r>
          </a:p>
          <a:p>
            <a:pPr marL="444500" indent="0" fontAlgn="auto">
              <a:spcBef>
                <a:spcPts val="0"/>
              </a:spcBef>
              <a:buNone/>
              <a:tabLst>
                <a:tab pos="901700" algn="l"/>
              </a:tabLst>
              <a:defRPr/>
            </a:pPr>
            <a:r>
              <a:rPr lang="en-US" sz="2400" i="1" dirty="0" err="1">
                <a:latin typeface="Times New Roman"/>
                <a:cs typeface="Times New Roman"/>
              </a:rPr>
              <a:t>S</a:t>
            </a:r>
            <a:r>
              <a:rPr lang="en-US" sz="2400" baseline="-25000" dirty="0" err="1"/>
              <a:t>5</a:t>
            </a:r>
            <a:r>
              <a:rPr lang="en-US" sz="2400" dirty="0"/>
              <a:t>	= </a:t>
            </a:r>
            <a:r>
              <a:rPr lang="en-US" sz="2400" i="1" dirty="0">
                <a:latin typeface="Symbol" charset="2"/>
                <a:cs typeface="Symbol" charset="2"/>
              </a:rPr>
              <a:t>g</a:t>
            </a:r>
            <a:r>
              <a:rPr lang="en-US" sz="2400" dirty="0"/>
              <a:t>(</a:t>
            </a:r>
            <a:r>
              <a:rPr lang="en-US" sz="2400" i="1" dirty="0" err="1">
                <a:latin typeface="Times New Roman"/>
                <a:cs typeface="Times New Roman"/>
              </a:rPr>
              <a:t>D</a:t>
            </a:r>
            <a:r>
              <a:rPr lang="en-US" sz="2400" baseline="-25000" dirty="0" err="1"/>
              <a:t>1</a:t>
            </a:r>
            <a:r>
              <a:rPr lang="en-US" sz="2400" dirty="0"/>
              <a:t>/</a:t>
            </a:r>
            <a:r>
              <a:rPr lang="en-US" sz="2400" i="1" dirty="0" err="1">
                <a:latin typeface="Times New Roman"/>
                <a:cs typeface="Times New Roman"/>
              </a:rPr>
              <a:t>L</a:t>
            </a:r>
            <a:r>
              <a:rPr lang="en-US" sz="2400" baseline="-25000" dirty="0" err="1"/>
              <a:t>1</a:t>
            </a:r>
            <a:r>
              <a:rPr lang="en-US" sz="2400" dirty="0"/>
              <a:t>) + (1 – </a:t>
            </a:r>
            <a:r>
              <a:rPr lang="en-US" sz="2400" i="1" dirty="0">
                <a:latin typeface="Symbol" charset="2"/>
                <a:cs typeface="Symbol" charset="2"/>
              </a:rPr>
              <a:t>g</a:t>
            </a:r>
            <a:r>
              <a:rPr lang="en-US" sz="2400" dirty="0"/>
              <a:t>)</a:t>
            </a:r>
            <a:r>
              <a:rPr lang="en-US" sz="2400" i="1" dirty="0" err="1">
                <a:latin typeface="Times New Roman"/>
                <a:cs typeface="Times New Roman"/>
              </a:rPr>
              <a:t>S</a:t>
            </a:r>
            <a:r>
              <a:rPr lang="en-US" sz="2400" baseline="-25000" dirty="0" err="1"/>
              <a:t>1</a:t>
            </a:r>
            <a:r>
              <a:rPr lang="en-US" sz="2400" dirty="0"/>
              <a:t> </a:t>
            </a:r>
          </a:p>
          <a:p>
            <a:pPr marL="444500" indent="0" fontAlgn="auto">
              <a:spcBef>
                <a:spcPts val="0"/>
              </a:spcBef>
              <a:buNone/>
              <a:tabLst>
                <a:tab pos="901700" algn="l"/>
              </a:tabLst>
              <a:defRPr/>
            </a:pPr>
            <a:r>
              <a:rPr lang="en-US" sz="2400" dirty="0"/>
              <a:t>	= 0.1 x (8,000/18,769) + 0.9 x 0.47 = 0.47</a:t>
            </a:r>
          </a:p>
          <a:p>
            <a:pPr marL="444500" indent="0" fontAlgn="auto">
              <a:spcBef>
                <a:spcPts val="0"/>
              </a:spcBef>
              <a:buNone/>
              <a:tabLst>
                <a:tab pos="901700" algn="l"/>
              </a:tabLst>
              <a:defRPr/>
            </a:pPr>
            <a:r>
              <a:rPr lang="en-US" sz="2400" i="1" dirty="0" err="1">
                <a:latin typeface="Times New Roman"/>
                <a:cs typeface="Times New Roman"/>
              </a:rPr>
              <a:t>F</a:t>
            </a:r>
            <a:r>
              <a:rPr lang="en-US" sz="2400" baseline="-25000" dirty="0" err="1"/>
              <a:t>2</a:t>
            </a:r>
            <a:r>
              <a:rPr lang="en-US" sz="2400" dirty="0"/>
              <a:t> = (</a:t>
            </a:r>
            <a:r>
              <a:rPr lang="en-US" sz="2400" i="1" dirty="0" err="1">
                <a:latin typeface="Times New Roman"/>
                <a:cs typeface="Times New Roman"/>
              </a:rPr>
              <a:t>L</a:t>
            </a:r>
            <a:r>
              <a:rPr lang="en-US" sz="2400" baseline="-25000" dirty="0" err="1"/>
              <a:t>1</a:t>
            </a:r>
            <a:r>
              <a:rPr lang="en-US" sz="2400" dirty="0"/>
              <a:t> + </a:t>
            </a:r>
            <a:r>
              <a:rPr lang="en-US" sz="2400" i="1" dirty="0" err="1">
                <a:latin typeface="Times New Roman"/>
                <a:cs typeface="Times New Roman"/>
              </a:rPr>
              <a:t>T</a:t>
            </a:r>
            <a:r>
              <a:rPr lang="en-US" sz="2400" baseline="-25000" dirty="0" err="1"/>
              <a:t>1</a:t>
            </a:r>
            <a:r>
              <a:rPr lang="en-US" sz="2400" dirty="0"/>
              <a:t>)</a:t>
            </a:r>
            <a:r>
              <a:rPr lang="en-US" sz="2400" i="1" dirty="0" err="1">
                <a:latin typeface="Times New Roman"/>
                <a:cs typeface="Times New Roman"/>
              </a:rPr>
              <a:t>S</a:t>
            </a:r>
            <a:r>
              <a:rPr lang="en-US" sz="2400" baseline="-25000" dirty="0" err="1"/>
              <a:t>2</a:t>
            </a:r>
            <a:r>
              <a:rPr lang="en-US" sz="2400" dirty="0"/>
              <a:t> = (18,769 + 485)0.68 = 13,093</a:t>
            </a:r>
          </a:p>
          <a:p>
            <a:pPr marL="444500" indent="0" fontAlgn="auto">
              <a:spcBef>
                <a:spcPts val="0"/>
              </a:spcBef>
              <a:buNone/>
              <a:tabLst>
                <a:tab pos="901700" algn="l"/>
              </a:tabLst>
              <a:defRPr/>
            </a:pP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 Time Series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0" y="2184400"/>
          <a:ext cx="6096000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Forecasting Method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Applicability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Moving average</a:t>
                      </a:r>
                      <a:endParaRPr lang="en-US" sz="20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trend or seasonality</a:t>
                      </a:r>
                      <a:endParaRPr lang="en-US" sz="20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Simple exponential smoothing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trend or seasonality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Holt’s model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Trend but no seasonality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Winter’s model</a:t>
                      </a:r>
                      <a:endParaRPr lang="en-US" sz="20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Trend and seasonality</a:t>
                      </a:r>
                      <a:endParaRPr lang="en-US" sz="20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Pengukuran Kesalahan Ramalan</a:t>
            </a:r>
          </a:p>
        </p:txBody>
      </p:sp>
      <p:graphicFrame>
        <p:nvGraphicFramePr>
          <p:cNvPr id="3" name="Object 1"/>
          <p:cNvGraphicFramePr>
            <a:graphicFrameLocks noChangeAspect="1"/>
          </p:cNvGraphicFramePr>
          <p:nvPr/>
        </p:nvGraphicFramePr>
        <p:xfrm>
          <a:off x="5359400" y="1449388"/>
          <a:ext cx="1473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5" name="Equation" r:id="rId3" imgW="1462680" imgH="429480" progId="Equation.3">
                  <p:embed/>
                </p:oleObj>
              </mc:Choice>
              <mc:Fallback>
                <p:oleObj name="Equation" r:id="rId3" imgW="1462680" imgH="42948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9400" y="1449388"/>
                        <a:ext cx="14732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2609850" y="2025650"/>
            <a:ext cx="3289300" cy="3098800"/>
            <a:chOff x="1085850" y="2025650"/>
            <a:chExt cx="3289300" cy="3098800"/>
          </a:xfrm>
        </p:grpSpPr>
        <p:graphicFrame>
          <p:nvGraphicFramePr>
            <p:cNvPr id="9218" name="Object 2"/>
            <p:cNvGraphicFramePr>
              <a:graphicFrameLocks noChangeAspect="1"/>
            </p:cNvGraphicFramePr>
            <p:nvPr/>
          </p:nvGraphicFramePr>
          <p:xfrm>
            <a:off x="1085850" y="2025650"/>
            <a:ext cx="1993900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86" name="Equation" r:id="rId5" imgW="1983960" imgH="868320" progId="Equation.3">
                    <p:embed/>
                  </p:oleObj>
                </mc:Choice>
                <mc:Fallback>
                  <p:oleObj name="Equation" r:id="rId5" imgW="1983960" imgH="86832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5850" y="2025650"/>
                          <a:ext cx="1993900" cy="876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9" name="Object 3"/>
            <p:cNvGraphicFramePr>
              <a:graphicFrameLocks noChangeAspect="1"/>
            </p:cNvGraphicFramePr>
            <p:nvPr/>
          </p:nvGraphicFramePr>
          <p:xfrm>
            <a:off x="1085850" y="3371850"/>
            <a:ext cx="3289300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87" name="Equation" r:id="rId7" imgW="3273120" imgH="868320" progId="Equation.3">
                    <p:embed/>
                  </p:oleObj>
                </mc:Choice>
                <mc:Fallback>
                  <p:oleObj name="Equation" r:id="rId7" imgW="3273120" imgH="86832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5850" y="3371850"/>
                          <a:ext cx="3289300" cy="876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0" name="Object 4"/>
            <p:cNvGraphicFramePr>
              <a:graphicFrameLocks noChangeAspect="1"/>
            </p:cNvGraphicFramePr>
            <p:nvPr/>
          </p:nvGraphicFramePr>
          <p:xfrm>
            <a:off x="1085850" y="4832350"/>
            <a:ext cx="1790700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88" name="Equation" r:id="rId9" imgW="1782720" imgH="283320" progId="Equation.3">
                    <p:embed/>
                  </p:oleObj>
                </mc:Choice>
                <mc:Fallback>
                  <p:oleObj name="Equation" r:id="rId9" imgW="1782720" imgH="28332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5850" y="4832350"/>
                          <a:ext cx="1790700" cy="292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6991350" y="1727200"/>
            <a:ext cx="3060700" cy="3765550"/>
            <a:chOff x="5467350" y="1727200"/>
            <a:chExt cx="3060700" cy="3765550"/>
          </a:xfrm>
        </p:grpSpPr>
        <p:graphicFrame>
          <p:nvGraphicFramePr>
            <p:cNvPr id="9221" name="Object 5"/>
            <p:cNvGraphicFramePr>
              <a:graphicFrameLocks noChangeAspect="1"/>
            </p:cNvGraphicFramePr>
            <p:nvPr/>
          </p:nvGraphicFramePr>
          <p:xfrm>
            <a:off x="5467350" y="1727200"/>
            <a:ext cx="3060700" cy="148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89" name="Equation" r:id="rId11" imgW="3044520" imgH="1471680" progId="Equation.3">
                    <p:embed/>
                  </p:oleObj>
                </mc:Choice>
                <mc:Fallback>
                  <p:oleObj name="Equation" r:id="rId11" imgW="3044520" imgH="147168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67350" y="1727200"/>
                          <a:ext cx="3060700" cy="1485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2" name="Object 6"/>
            <p:cNvGraphicFramePr>
              <a:graphicFrameLocks noChangeAspect="1"/>
            </p:cNvGraphicFramePr>
            <p:nvPr/>
          </p:nvGraphicFramePr>
          <p:xfrm>
            <a:off x="6191250" y="3302000"/>
            <a:ext cx="1841500" cy="10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90" name="Equation" r:id="rId13" imgW="1828440" imgH="1005480" progId="Equation.3">
                    <p:embed/>
                  </p:oleObj>
                </mc:Choice>
                <mc:Fallback>
                  <p:oleObj name="Equation" r:id="rId13" imgW="1828440" imgH="100548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91250" y="3302000"/>
                          <a:ext cx="1841500" cy="1016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3" name="Object 7"/>
            <p:cNvGraphicFramePr>
              <a:graphicFrameLocks noChangeAspect="1"/>
            </p:cNvGraphicFramePr>
            <p:nvPr/>
          </p:nvGraphicFramePr>
          <p:xfrm>
            <a:off x="6388100" y="4464050"/>
            <a:ext cx="1460500" cy="1028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91" name="Equation" r:id="rId15" imgW="1444320" imgH="1014840" progId="Equation.3">
                    <p:embed/>
                  </p:oleObj>
                </mc:Choice>
                <mc:Fallback>
                  <p:oleObj name="Equation" r:id="rId15" imgW="1444320" imgH="101484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88100" y="4464050"/>
                          <a:ext cx="1460500" cy="1028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3060700" y="5543550"/>
            <a:ext cx="4883150" cy="889000"/>
            <a:chOff x="1536700" y="5543550"/>
            <a:chExt cx="4883150" cy="889000"/>
          </a:xfrm>
        </p:grpSpPr>
        <p:graphicFrame>
          <p:nvGraphicFramePr>
            <p:cNvPr id="9224" name="Object 8"/>
            <p:cNvGraphicFramePr>
              <a:graphicFrameLocks noChangeAspect="1"/>
            </p:cNvGraphicFramePr>
            <p:nvPr/>
          </p:nvGraphicFramePr>
          <p:xfrm>
            <a:off x="3803650" y="5543550"/>
            <a:ext cx="2616200" cy="889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92" name="Equation" r:id="rId17" imgW="2605680" imgH="877680" progId="Equation.3">
                    <p:embed/>
                  </p:oleObj>
                </mc:Choice>
                <mc:Fallback>
                  <p:oleObj name="Equation" r:id="rId17" imgW="2605680" imgH="87768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03650" y="5543550"/>
                          <a:ext cx="2616200" cy="889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9" name="TextBox 11"/>
            <p:cNvSpPr txBox="1">
              <a:spLocks noChangeArrowheads="1"/>
            </p:cNvSpPr>
            <p:nvPr/>
          </p:nvSpPr>
          <p:spPr bwMode="auto">
            <a:xfrm>
              <a:off x="1536700" y="5765800"/>
              <a:ext cx="176307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Declining alpha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/>
              <a:t>Memilih Smoothing Constant terbaik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0729" y="1270000"/>
            <a:ext cx="5040312" cy="55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406650" y="5903914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/>
              <a:t>Memilih Smoothing Constant terbaik</a:t>
            </a: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419350" y="5903914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7-6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776" y="1231900"/>
            <a:ext cx="5057775" cy="562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Peramalan Permintaan pada Tahoe Salt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78100" y="1905000"/>
            <a:ext cx="7213600" cy="4114800"/>
          </a:xfrm>
        </p:spPr>
        <p:txBody>
          <a:bodyPr/>
          <a:lstStyle/>
          <a:p>
            <a:r>
              <a:rPr lang="en-US"/>
              <a:t>Rata-rata bergerak</a:t>
            </a:r>
          </a:p>
          <a:p>
            <a:r>
              <a:rPr lang="en-US"/>
              <a:t>Pemulusan eksponensial sederhana</a:t>
            </a:r>
          </a:p>
          <a:p>
            <a:r>
              <a:rPr lang="en-US"/>
              <a:t>Pemulusan eksponensial yang dikoreksi tren</a:t>
            </a:r>
          </a:p>
          <a:p>
            <a:r>
              <a:rPr lang="en-US"/>
              <a:t>Pemulusan eksponensial yang dikoreksi tren dan musiman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3" name="Picture 5" descr="FG_07_0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326" y="1417638"/>
            <a:ext cx="5699125" cy="5192713"/>
          </a:xfrm>
          <a:prstGeom prst="rect">
            <a:avLst/>
          </a:prstGeom>
          <a:noFill/>
        </p:spPr>
      </p:pic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Peramalan Permintaan pada Tahoe Salt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419350" y="5903914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Peramalan Permintaan pada Tahoe Salt</a:t>
            </a: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78100" y="1905000"/>
            <a:ext cx="7213600" cy="294640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>
                <a:cs typeface="Times New Roman" pitchFamily="18" charset="0"/>
              </a:rPr>
              <a:t>Moving average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aseline="-25000"/>
              <a:t>12</a:t>
            </a:r>
            <a:r>
              <a:rPr lang="en-US"/>
              <a:t> = 24,500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/>
              <a:t>13</a:t>
            </a:r>
            <a:r>
              <a:rPr lang="en-US"/>
              <a:t> =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/>
              <a:t>14</a:t>
            </a:r>
            <a:r>
              <a:rPr lang="en-US"/>
              <a:t> =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/>
              <a:t>15</a:t>
            </a:r>
            <a:r>
              <a:rPr lang="en-US"/>
              <a:t> =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/>
              <a:t>16</a:t>
            </a:r>
            <a:r>
              <a:rPr lang="en-US"/>
              <a:t> =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aseline="-25000"/>
              <a:t>12</a:t>
            </a:r>
            <a:r>
              <a:rPr lang="en-US"/>
              <a:t> = 24,500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i="1">
                <a:latin typeface="Symbol" pitchFamily="18" charset="2"/>
                <a:ea typeface="Symbol" pitchFamily="18" charset="2"/>
                <a:cs typeface="Symbol" pitchFamily="18" charset="2"/>
              </a:rPr>
              <a:t>s</a:t>
            </a:r>
            <a:r>
              <a:rPr lang="en-US"/>
              <a:t> = 1.25 x 9,719 = 12,148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1" name="Picture 5" descr="FG_07_0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2650" y="1417638"/>
            <a:ext cx="6586538" cy="5194177"/>
          </a:xfrm>
          <a:prstGeom prst="rect">
            <a:avLst/>
          </a:prstGeom>
          <a:noFill/>
        </p:spPr>
      </p:pic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Peramalan Permintaan pada Tahoe Salt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419350" y="5903914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Peramalan Permintaan pada Tahoe Salt</a:t>
            </a: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78100" y="1905000"/>
            <a:ext cx="7213600" cy="347980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>
                <a:cs typeface="Times New Roman" pitchFamily="18" charset="0"/>
              </a:rPr>
              <a:t>Single exponential smoothing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aseline="-25000"/>
              <a:t>0</a:t>
            </a:r>
            <a:r>
              <a:rPr lang="en-US"/>
              <a:t> = 22,083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aseline="-25000"/>
              <a:t>12</a:t>
            </a:r>
            <a:r>
              <a:rPr lang="en-US"/>
              <a:t> = 23,490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/>
              <a:t>13</a:t>
            </a:r>
            <a:r>
              <a:rPr lang="en-US"/>
              <a:t> =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/>
              <a:t>14</a:t>
            </a:r>
            <a:r>
              <a:rPr lang="en-US"/>
              <a:t> =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/>
              <a:t>15</a:t>
            </a:r>
            <a:r>
              <a:rPr lang="en-US"/>
              <a:t> =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/>
              <a:t>16</a:t>
            </a:r>
            <a:r>
              <a:rPr lang="en-US"/>
              <a:t> =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aseline="-25000"/>
              <a:t>12</a:t>
            </a:r>
            <a:r>
              <a:rPr lang="en-US"/>
              <a:t> = 23,490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i="1">
                <a:latin typeface="Symbol" pitchFamily="18" charset="2"/>
                <a:ea typeface="Symbol" pitchFamily="18" charset="2"/>
                <a:cs typeface="Symbol" pitchFamily="18" charset="2"/>
              </a:rPr>
              <a:t>s</a:t>
            </a:r>
            <a:r>
              <a:rPr lang="en-US"/>
              <a:t> = 1.25 x 10,208 = 12,761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9" name="Picture 5" descr="FG_07_0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9451" y="1033463"/>
            <a:ext cx="6481763" cy="5645150"/>
          </a:xfrm>
          <a:prstGeom prst="rect">
            <a:avLst/>
          </a:prstGeom>
          <a:noFill/>
        </p:spPr>
      </p:pic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Forecasting Demand at Tahoe Salt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419350" y="5903914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7-9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Forecasting Demand at Tahoe Salt</a:t>
            </a:r>
          </a:p>
        </p:txBody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638300"/>
            <a:ext cx="7632700" cy="476250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/>
              <a:t>Pemulusan Eksponensial Terkoreksi Tren</a:t>
            </a:r>
            <a:endParaRPr lang="en-US" sz="2800"/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8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/>
              <a:t>0</a:t>
            </a:r>
            <a:r>
              <a:rPr lang="en-US" sz="2800"/>
              <a:t> = 12,015  and 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/>
              <a:t>0</a:t>
            </a:r>
            <a:r>
              <a:rPr lang="en-US" sz="2800"/>
              <a:t> = 1,549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8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/>
              <a:t>12</a:t>
            </a:r>
            <a:r>
              <a:rPr lang="en-US" sz="2800"/>
              <a:t> = 30,443  and 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/>
              <a:t>12</a:t>
            </a:r>
            <a:r>
              <a:rPr lang="en-US" sz="2800"/>
              <a:t> = 1,541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8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/>
              <a:t>13</a:t>
            </a:r>
            <a:r>
              <a:rPr lang="en-US" sz="2800"/>
              <a:t> =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/>
              <a:t>12</a:t>
            </a:r>
            <a:r>
              <a:rPr lang="en-US" sz="2800"/>
              <a:t> +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/>
              <a:t>12</a:t>
            </a:r>
            <a:r>
              <a:rPr lang="en-US" sz="2800"/>
              <a:t> = 30,443 + 1,541 = 31,984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8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/>
              <a:t>14</a:t>
            </a:r>
            <a:r>
              <a:rPr lang="en-US" sz="2800"/>
              <a:t> =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/>
              <a:t>12</a:t>
            </a:r>
            <a:r>
              <a:rPr lang="en-US" sz="2800"/>
              <a:t> + 2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/>
              <a:t>12</a:t>
            </a:r>
            <a:r>
              <a:rPr lang="en-US" sz="2800"/>
              <a:t> = 30,443 + 2 x 1,541 = 33,525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8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/>
              <a:t>15</a:t>
            </a:r>
            <a:r>
              <a:rPr lang="en-US" sz="2800"/>
              <a:t> =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/>
              <a:t>12</a:t>
            </a:r>
            <a:r>
              <a:rPr lang="en-US" sz="2800"/>
              <a:t> + 3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/>
              <a:t>12</a:t>
            </a:r>
            <a:r>
              <a:rPr lang="en-US" sz="2800"/>
              <a:t> = 30,443 + 3 x 1,541 = 35,066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8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/>
              <a:t>16</a:t>
            </a:r>
            <a:r>
              <a:rPr lang="en-US" sz="2800"/>
              <a:t> =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aseline="-25000"/>
              <a:t>12</a:t>
            </a:r>
            <a:r>
              <a:rPr lang="en-US" sz="2800"/>
              <a:t> + 4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-25000"/>
              <a:t>12</a:t>
            </a:r>
            <a:r>
              <a:rPr lang="en-US" sz="2800"/>
              <a:t> = 30,443 + 4 x 1,541 = 36,607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800" i="1">
                <a:latin typeface="Symbol" pitchFamily="18" charset="2"/>
                <a:ea typeface="Symbol" pitchFamily="18" charset="2"/>
                <a:cs typeface="Symbol" pitchFamily="18" charset="2"/>
              </a:rPr>
              <a:t>s</a:t>
            </a:r>
            <a:r>
              <a:rPr lang="en-US" sz="2800"/>
              <a:t> = 1.25 x 8,836 = 11,045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7" name="Picture 5" descr="FG_07_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40089" y="1042988"/>
            <a:ext cx="5610225" cy="5607050"/>
          </a:xfrm>
          <a:prstGeom prst="rect">
            <a:avLst/>
          </a:prstGeom>
          <a:noFill/>
        </p:spPr>
      </p:pic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Forecasting Demand at Tahoe Salt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419351" y="5903914"/>
            <a:ext cx="1103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7-10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Forecasting Demand at Tahoe Salt</a:t>
            </a:r>
          </a:p>
        </p:txBody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638300"/>
            <a:ext cx="7632700" cy="476250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2800"/>
              <a:t>Terkoreksi Tren dan Musim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4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/>
              <a:t>0</a:t>
            </a:r>
            <a:r>
              <a:rPr lang="en-US" sz="2400"/>
              <a:t> = 18,439 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/>
              <a:t>0</a:t>
            </a:r>
            <a:r>
              <a:rPr lang="en-US" sz="2400"/>
              <a:t> =524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/>
              <a:t>1</a:t>
            </a:r>
            <a:r>
              <a:rPr lang="en-US" sz="2400"/>
              <a:t> = 0.47 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/>
              <a:t>2</a:t>
            </a:r>
            <a:r>
              <a:rPr lang="en-US" sz="2400"/>
              <a:t> = 0.68 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/>
              <a:t>3</a:t>
            </a:r>
            <a:r>
              <a:rPr lang="en-US" sz="2400"/>
              <a:t> = 1.17 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/>
              <a:t>4</a:t>
            </a:r>
            <a:r>
              <a:rPr lang="en-US" sz="2400"/>
              <a:t> = 1.67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4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/>
              <a:t>12</a:t>
            </a:r>
            <a:r>
              <a:rPr lang="en-US" sz="2400"/>
              <a:t> = 24,791 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/>
              <a:t>12</a:t>
            </a:r>
            <a:r>
              <a:rPr lang="en-US" sz="2400"/>
              <a:t> = 532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4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aseline="-25000"/>
              <a:t>13</a:t>
            </a:r>
            <a:r>
              <a:rPr lang="en-US" sz="2400"/>
              <a:t> =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/>
              <a:t>12</a:t>
            </a:r>
            <a:r>
              <a:rPr lang="en-US" sz="2400"/>
              <a:t> +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/>
              <a:t>12</a:t>
            </a:r>
            <a:r>
              <a:rPr lang="en-US" sz="2400"/>
              <a:t>)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/>
              <a:t>13 </a:t>
            </a:r>
            <a:r>
              <a:rPr lang="en-US" sz="2400"/>
              <a:t>= (24,791 + 532)0.47 = 11,940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4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aseline="-25000"/>
              <a:t>14</a:t>
            </a:r>
            <a:r>
              <a:rPr lang="en-US" sz="2400"/>
              <a:t> =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/>
              <a:t>12</a:t>
            </a:r>
            <a:r>
              <a:rPr lang="en-US" sz="2400"/>
              <a:t> + 2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/>
              <a:t>12</a:t>
            </a:r>
            <a:r>
              <a:rPr lang="en-US" sz="2400"/>
              <a:t>)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/>
              <a:t>13 </a:t>
            </a:r>
            <a:r>
              <a:rPr lang="en-US" sz="2400"/>
              <a:t> = (24,791 + 2 x 532)0.68 = 17,579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4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aseline="-25000"/>
              <a:t>15</a:t>
            </a:r>
            <a:r>
              <a:rPr lang="en-US" sz="2400"/>
              <a:t> =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/>
              <a:t>12</a:t>
            </a:r>
            <a:r>
              <a:rPr lang="en-US" sz="2400"/>
              <a:t> + 3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/>
              <a:t>12</a:t>
            </a:r>
            <a:r>
              <a:rPr lang="en-US" sz="2400"/>
              <a:t>)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/>
              <a:t>13 </a:t>
            </a:r>
            <a:r>
              <a:rPr lang="en-US" sz="2400"/>
              <a:t> = (24,791 + 3 x 532)1.17 = 30,930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4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aseline="-25000"/>
              <a:t>16</a:t>
            </a:r>
            <a:r>
              <a:rPr lang="en-US" sz="2400"/>
              <a:t> = 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/>
              <a:t>12</a:t>
            </a:r>
            <a:r>
              <a:rPr lang="en-US" sz="2400"/>
              <a:t> + 4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/>
              <a:t>12</a:t>
            </a:r>
            <a:r>
              <a:rPr lang="en-US" sz="2400"/>
              <a:t>)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/>
              <a:t>13 </a:t>
            </a:r>
            <a:r>
              <a:rPr lang="en-US" sz="2400"/>
              <a:t> = (24,791 + 4 x 532)1.67 = 44,928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400" i="1">
                <a:latin typeface="Symbol" pitchFamily="18" charset="2"/>
                <a:ea typeface="Symbol" pitchFamily="18" charset="2"/>
                <a:cs typeface="Symbol" pitchFamily="18" charset="2"/>
              </a:rPr>
              <a:t>s</a:t>
            </a:r>
            <a:r>
              <a:rPr lang="en-US" sz="2400"/>
              <a:t> = 1.25 x 1,469 = 1,836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Forecasting Demand at Tahoe Salt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565400" y="2311401"/>
          <a:ext cx="7073900" cy="2392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54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2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8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Forecasting Method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MAD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MAPE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(%)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TS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Range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Four-period moving average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9,719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r"/>
                        </a:tabLst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49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–1.52 to 2.21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Simple exponential smoothing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10,208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723900" algn="r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–1.38 to 2.15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Holt’s model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8,836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723900" algn="r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–2.15 to 2.00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Winter’s model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1,469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723900" algn="r"/>
                        </a:tabLs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8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–2.74 to 4.00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535989" y="5002214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7-2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Peran Teknologi Informasi dalam Peramalan</a:t>
            </a:r>
          </a:p>
        </p:txBody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676400"/>
            <a:ext cx="8382000" cy="4673600"/>
          </a:xfrm>
        </p:spPr>
        <p:txBody>
          <a:bodyPr/>
          <a:lstStyle/>
          <a:p>
            <a:r>
              <a:rPr lang="en-US" sz="2400"/>
              <a:t>Modul peramalan adalah perangkat lunak rantai pasokan inti</a:t>
            </a:r>
          </a:p>
          <a:p>
            <a:r>
              <a:rPr lang="en-US" sz="2400"/>
              <a:t>Dapat digunakan untuk menentukan metode peramalan terbaik untuk perusahaan dan berdasarkan kategori produk dan pasar</a:t>
            </a:r>
          </a:p>
          <a:p>
            <a:r>
              <a:rPr lang="en-US" sz="2400"/>
              <a:t>Pembaruan waktu nyata membantu perusahaan menanggapi dengan cepat perubahan di pasar</a:t>
            </a:r>
          </a:p>
          <a:p>
            <a:r>
              <a:rPr lang="en-US" sz="2400"/>
              <a:t>Memfasilitasi perencanaan permintaan</a:t>
            </a:r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Menejemen Risiko</a:t>
            </a:r>
          </a:p>
        </p:txBody>
      </p:sp>
      <p:sp>
        <p:nvSpPr>
          <p:cNvPr id="78850" name="Content Placeholder 2"/>
          <p:cNvSpPr>
            <a:spLocks noGrp="1"/>
          </p:cNvSpPr>
          <p:nvPr>
            <p:ph idx="1"/>
          </p:nvPr>
        </p:nvSpPr>
        <p:spPr>
          <a:xfrm>
            <a:off x="1981200" y="1417638"/>
            <a:ext cx="8229600" cy="5186362"/>
          </a:xfrm>
        </p:spPr>
        <p:txBody>
          <a:bodyPr/>
          <a:lstStyle/>
          <a:p>
            <a:r>
              <a:rPr lang="en-US" sz="2400"/>
              <a:t>Kesalahan dalam peramalan dapat menyebabkan kesalahan alokasi sumber daya yang signifikan dalam persediaan, fasilitas, transportasi, pengadaan, penetapan harga, dan manajemen informasi.</a:t>
            </a:r>
          </a:p>
          <a:p>
            <a:r>
              <a:rPr lang="en-US" sz="2400"/>
              <a:t>Faktor umum adalah waktu tunggu yang lama, musim, siklus hidup produk yang pendek, sedikit pelanggan dan permintaan yang tidak merata, dan ketika pesanan ditempatkan oleh perantara dalam rantai pasokan</a:t>
            </a:r>
          </a:p>
          <a:p>
            <a:r>
              <a:rPr lang="en-US" sz="2400"/>
              <a:t>Strategi mitigasi - meningkatkan respons rantai pasokan dan memanfaatkan peluang untuk mengumpulkan permintaan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Permalan di dalam Praktik</a:t>
            </a:r>
          </a:p>
        </p:txBody>
      </p:sp>
      <p:sp>
        <p:nvSpPr>
          <p:cNvPr id="79874" name="Content Placeholder 2"/>
          <p:cNvSpPr>
            <a:spLocks noGrp="1"/>
          </p:cNvSpPr>
          <p:nvPr>
            <p:ph idx="1"/>
          </p:nvPr>
        </p:nvSpPr>
        <p:spPr>
          <a:xfrm>
            <a:off x="2362200" y="1739901"/>
            <a:ext cx="7480300" cy="4525963"/>
          </a:xfrm>
        </p:spPr>
        <p:txBody>
          <a:bodyPr/>
          <a:lstStyle/>
          <a:p>
            <a:r>
              <a:rPr lang="en-US"/>
              <a:t>Berkolaborasi dalam membuat perkiraan</a:t>
            </a:r>
          </a:p>
          <a:p>
            <a:r>
              <a:rPr lang="en-US"/>
              <a:t>Bagikan hanya data yang benar-benar memberikan nilai</a:t>
            </a:r>
          </a:p>
          <a:p>
            <a:r>
              <a:rPr lang="en-US"/>
              <a:t>Pastikan untuk membedakan antara permintaan dan penjualan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</TotalTime>
  <Words>2361</Words>
  <Application>Microsoft Office PowerPoint</Application>
  <PresentationFormat>Widescreen</PresentationFormat>
  <Paragraphs>367</Paragraphs>
  <Slides>53</Slides>
  <Notes>5</Notes>
  <HiddenSlides>3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4" baseType="lpstr">
      <vt:lpstr>Aharoni</vt:lpstr>
      <vt:lpstr>Arial</vt:lpstr>
      <vt:lpstr>Calibri</vt:lpstr>
      <vt:lpstr>Century Gothic</vt:lpstr>
      <vt:lpstr>Copperplate Gothic Bold</vt:lpstr>
      <vt:lpstr>Lucida Grande</vt:lpstr>
      <vt:lpstr>Monotype Sorts</vt:lpstr>
      <vt:lpstr>Symbol</vt:lpstr>
      <vt:lpstr>Times New Roman</vt:lpstr>
      <vt:lpstr>1_Office Theme</vt:lpstr>
      <vt:lpstr>Equation</vt:lpstr>
      <vt:lpstr>Peramalan Permintaan di Rantai Pasokan</vt:lpstr>
      <vt:lpstr>Peran Forecasting  dalam Supply Chain</vt:lpstr>
      <vt:lpstr>Karakteristik Peramalan</vt:lpstr>
      <vt:lpstr>Components and Methods</vt:lpstr>
      <vt:lpstr>Components and Methods</vt:lpstr>
      <vt:lpstr>Komponen dari Observasi</vt:lpstr>
      <vt:lpstr>Basic Approach</vt:lpstr>
      <vt:lpstr>Metode Peramalan Time-Series</vt:lpstr>
      <vt:lpstr>Metode Statis</vt:lpstr>
      <vt:lpstr>Tahoe Salt</vt:lpstr>
      <vt:lpstr>Tahoe Salt</vt:lpstr>
      <vt:lpstr>Tahoe Salt</vt:lpstr>
      <vt:lpstr>Perkiraan Level dan Tren</vt:lpstr>
      <vt:lpstr>Estimate Level and Trend</vt:lpstr>
      <vt:lpstr>Tahoe Salt</vt:lpstr>
      <vt:lpstr>Tahoe Salt</vt:lpstr>
      <vt:lpstr>Estimating Seasonal Factors</vt:lpstr>
      <vt:lpstr>Estimating Seasonal Factors</vt:lpstr>
      <vt:lpstr>Peramalan Adaptive</vt:lpstr>
      <vt:lpstr>Adaptive Forecasting</vt:lpstr>
      <vt:lpstr>Adaptive Forecasting</vt:lpstr>
      <vt:lpstr>Tahapan pada Peramalan Adaptive</vt:lpstr>
      <vt:lpstr>Moving Average (Rata-rata Bergerak)</vt:lpstr>
      <vt:lpstr>Moving Average Example</vt:lpstr>
      <vt:lpstr>Moving Average Example</vt:lpstr>
      <vt:lpstr>Simple Exponential Smoothing</vt:lpstr>
      <vt:lpstr>Simple Exponential Smoothing</vt:lpstr>
      <vt:lpstr>Simple Exponential Smoothing</vt:lpstr>
      <vt:lpstr>Trend-Corrected Exponential Smoothing (Holt’s Model)</vt:lpstr>
      <vt:lpstr>Trend-Corrected Exponential Smoothing (Holt’s Model)</vt:lpstr>
      <vt:lpstr>Trend-Corrected Exponential Smoothing (Holt’s Model)</vt:lpstr>
      <vt:lpstr>Trend-Corrected Exponential Smoothing (Holt’s Model)</vt:lpstr>
      <vt:lpstr>Trend- and Seasonality-Corrected Exponential Smoothing</vt:lpstr>
      <vt:lpstr>Trend- and Seasonality-Corrected Exponential Smoothing</vt:lpstr>
      <vt:lpstr>Winter’s Model</vt:lpstr>
      <vt:lpstr>Winter’s Model</vt:lpstr>
      <vt:lpstr>Model Time Series</vt:lpstr>
      <vt:lpstr>Pengukuran Kesalahan Ramalan</vt:lpstr>
      <vt:lpstr>Memilih Smoothing Constant terbaik</vt:lpstr>
      <vt:lpstr>Memilih Smoothing Constant terbaik</vt:lpstr>
      <vt:lpstr>Peramalan Permintaan pada Tahoe Salt</vt:lpstr>
      <vt:lpstr>Peramalan Permintaan pada Tahoe Salt</vt:lpstr>
      <vt:lpstr>Peramalan Permintaan pada Tahoe Salt</vt:lpstr>
      <vt:lpstr>Peramalan Permintaan pada Tahoe Salt</vt:lpstr>
      <vt:lpstr>Peramalan Permintaan pada Tahoe Salt</vt:lpstr>
      <vt:lpstr>Forecasting Demand at Tahoe Salt</vt:lpstr>
      <vt:lpstr>Forecasting Demand at Tahoe Salt</vt:lpstr>
      <vt:lpstr>Forecasting Demand at Tahoe Salt</vt:lpstr>
      <vt:lpstr>Forecasting Demand at Tahoe Salt</vt:lpstr>
      <vt:lpstr>Forecasting Demand at Tahoe Salt</vt:lpstr>
      <vt:lpstr>Peran Teknologi Informasi dalam Peramalan</vt:lpstr>
      <vt:lpstr>Menejemen Risiko</vt:lpstr>
      <vt:lpstr>Permalan di dalam Praktik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</dc:subject>
  <dc:creator>Jeff Heyl</dc:creator>
  <cp:keywords/>
  <dc:description/>
  <cp:lastModifiedBy>Jaryono AW</cp:lastModifiedBy>
  <cp:revision>32</cp:revision>
  <dcterms:created xsi:type="dcterms:W3CDTF">2012-01-08T09:40:37Z</dcterms:created>
  <dcterms:modified xsi:type="dcterms:W3CDTF">2025-09-08T13:17:27Z</dcterms:modified>
  <cp:category/>
</cp:coreProperties>
</file>